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Bold" charset="1" panose="00000800000000000000"/>
      <p:regular r:id="rId13"/>
    </p:embeddedFont>
    <p:embeddedFont>
      <p:font typeface="Inter" charset="1" panose="020B0502030000000004"/>
      <p:regular r:id="rId14"/>
    </p:embeddedFont>
    <p:embeddedFont>
      <p:font typeface="Canva Sans" charset="1" panose="020B0503030501040103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CDA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583" y="-307214"/>
            <a:ext cx="14106378" cy="10901428"/>
            <a:chOff x="0" y="0"/>
            <a:chExt cx="3715260" cy="2871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5260" cy="2871158"/>
            </a:xfrm>
            <a:custGeom>
              <a:avLst/>
              <a:gdLst/>
              <a:ahLst/>
              <a:cxnLst/>
              <a:rect r="r" b="b" t="t" l="l"/>
              <a:pathLst>
                <a:path h="2871158" w="3715260">
                  <a:moveTo>
                    <a:pt x="0" y="0"/>
                  </a:moveTo>
                  <a:lnTo>
                    <a:pt x="3715260" y="0"/>
                  </a:lnTo>
                  <a:lnTo>
                    <a:pt x="3715260" y="2871158"/>
                  </a:lnTo>
                  <a:lnTo>
                    <a:pt x="0" y="2871158"/>
                  </a:lnTo>
                  <a:close/>
                </a:path>
              </a:pathLst>
            </a:custGeom>
            <a:solidFill>
              <a:srgbClr val="272F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15260" cy="2909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5265" y="3116059"/>
            <a:ext cx="11088681" cy="2320670"/>
            <a:chOff x="0" y="0"/>
            <a:chExt cx="194187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1870" cy="406400"/>
            </a:xfrm>
            <a:custGeom>
              <a:avLst/>
              <a:gdLst/>
              <a:ahLst/>
              <a:cxnLst/>
              <a:rect r="r" b="b" t="t" l="l"/>
              <a:pathLst>
                <a:path h="406400" w="1941870">
                  <a:moveTo>
                    <a:pt x="1738670" y="0"/>
                  </a:moveTo>
                  <a:cubicBezTo>
                    <a:pt x="1850894" y="0"/>
                    <a:pt x="1941870" y="90976"/>
                    <a:pt x="1941870" y="203200"/>
                  </a:cubicBezTo>
                  <a:cubicBezTo>
                    <a:pt x="1941870" y="315424"/>
                    <a:pt x="1850894" y="406400"/>
                    <a:pt x="17386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CDA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187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749" y="3584412"/>
            <a:ext cx="12457713" cy="127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3591" b="true">
                <a:solidFill>
                  <a:srgbClr val="121A27"/>
                </a:solidFill>
                <a:latin typeface="Telegraf Bold"/>
                <a:ea typeface="Telegraf Bold"/>
                <a:cs typeface="Telegraf Bold"/>
                <a:sym typeface="Telegraf Bold"/>
              </a:rPr>
              <a:t>surface electromyogram signal recording and 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8318" y="6033189"/>
            <a:ext cx="8924845" cy="123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sz="3516">
                <a:solidFill>
                  <a:srgbClr val="FCFBF9"/>
                </a:solidFill>
                <a:latin typeface="Inter"/>
                <a:ea typeface="Inter"/>
                <a:cs typeface="Inter"/>
                <a:sym typeface="Inter"/>
              </a:rPr>
              <a:t>Sharif University of Technology</a:t>
            </a:r>
          </a:p>
          <a:p>
            <a:pPr algn="ctr">
              <a:lnSpc>
                <a:spcPts val="4923"/>
              </a:lnSpc>
            </a:pPr>
            <a:r>
              <a:rPr lang="en-US" sz="3516">
                <a:solidFill>
                  <a:srgbClr val="FCFBF9"/>
                </a:solidFill>
                <a:latin typeface="Inter"/>
                <a:ea typeface="Inter"/>
                <a:cs typeface="Inter"/>
                <a:sym typeface="Inter"/>
              </a:rPr>
              <a:t>winter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0749" y="286068"/>
            <a:ext cx="1292517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CFBF9"/>
                </a:solidFill>
                <a:latin typeface="Canva Sans"/>
                <a:ea typeface="Canva Sans"/>
                <a:cs typeface="Canva Sans"/>
                <a:sym typeface="Canva Sans"/>
              </a:rPr>
              <a:t>In The Name of God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12795" y="1533553"/>
            <a:ext cx="4675205" cy="364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0"/>
              </a:lnSpc>
            </a:pPr>
            <a:r>
              <a:rPr lang="en-US" sz="46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Team :</a:t>
            </a:r>
          </a:p>
          <a:p>
            <a:pPr algn="ctr">
              <a:lnSpc>
                <a:spcPts val="4610"/>
              </a:lnSpc>
            </a:pPr>
            <a:r>
              <a:rPr lang="en-US" sz="3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AisaSadat Takyar</a:t>
            </a:r>
          </a:p>
          <a:p>
            <a:pPr algn="ctr">
              <a:lnSpc>
                <a:spcPts val="4330"/>
              </a:lnSpc>
            </a:pPr>
            <a:r>
              <a:rPr lang="en-US" sz="3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Seyyed Amirmahdi Sadzadeh</a:t>
            </a:r>
          </a:p>
          <a:p>
            <a:pPr algn="ctr">
              <a:lnSpc>
                <a:spcPts val="4610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MohammadKazem Shahrabi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DA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474320"/>
            <a:ext cx="18288000" cy="7375797"/>
            <a:chOff x="0" y="0"/>
            <a:chExt cx="4816593" cy="1942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42597"/>
            </a:xfrm>
            <a:custGeom>
              <a:avLst/>
              <a:gdLst/>
              <a:ahLst/>
              <a:cxnLst/>
              <a:rect r="r" b="b" t="t" l="l"/>
              <a:pathLst>
                <a:path h="19425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42597"/>
                  </a:lnTo>
                  <a:lnTo>
                    <a:pt x="0" y="1942597"/>
                  </a:lnTo>
                  <a:close/>
                </a:path>
              </a:pathLst>
            </a:custGeom>
            <a:solidFill>
              <a:srgbClr val="262E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980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901477"/>
            <a:ext cx="18288000" cy="4626154"/>
          </a:xfrm>
          <a:custGeom>
            <a:avLst/>
            <a:gdLst/>
            <a:ahLst/>
            <a:cxnLst/>
            <a:rect r="r" b="b" t="t" l="l"/>
            <a:pathLst>
              <a:path h="4626154" w="18288000">
                <a:moveTo>
                  <a:pt x="0" y="0"/>
                </a:moveTo>
                <a:lnTo>
                  <a:pt x="18288000" y="0"/>
                </a:lnTo>
                <a:lnTo>
                  <a:pt x="18288000" y="4626154"/>
                </a:lnTo>
                <a:lnTo>
                  <a:pt x="0" y="4626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886" r="0" b="-228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88251" y="1397876"/>
            <a:ext cx="13156529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FAC19F"/>
                </a:solidFill>
                <a:latin typeface="Telegraf Bold"/>
                <a:ea typeface="Telegraf Bold"/>
                <a:cs typeface="Telegraf Bold"/>
                <a:sym typeface="Telegraf Bold"/>
              </a:rPr>
              <a:t>surface electromyogram signal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03513" y="3297049"/>
            <a:ext cx="10080974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Surface electromyography (sEMG) is a non-invasive technique used to record the electrical activity produced by skeletal muscles via electrodes placed on the skin.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DA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3028" y="4308053"/>
            <a:ext cx="790147" cy="79014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A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3028" y="5920533"/>
            <a:ext cx="790147" cy="79014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3028" y="7784245"/>
            <a:ext cx="790147" cy="7901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3B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617439" y="3263741"/>
            <a:ext cx="5968755" cy="4520504"/>
          </a:xfrm>
          <a:custGeom>
            <a:avLst/>
            <a:gdLst/>
            <a:ahLst/>
            <a:cxnLst/>
            <a:rect r="r" b="b" t="t" l="l"/>
            <a:pathLst>
              <a:path h="4520504" w="5968755">
                <a:moveTo>
                  <a:pt x="0" y="0"/>
                </a:moveTo>
                <a:lnTo>
                  <a:pt x="5968755" y="0"/>
                </a:lnTo>
                <a:lnTo>
                  <a:pt x="5968755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934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51617" y="1681524"/>
            <a:ext cx="11090821" cy="1102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4"/>
              </a:lnSpc>
            </a:pPr>
            <a:r>
              <a:rPr lang="en-US" sz="6089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experimental protocol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2797" y="4347083"/>
            <a:ext cx="430608" cy="61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338" b="true">
                <a:solidFill>
                  <a:srgbClr val="121A27"/>
                </a:solidFill>
                <a:latin typeface="Telegraf Bold"/>
                <a:ea typeface="Telegraf Bold"/>
                <a:cs typeface="Telegraf Bold"/>
                <a:sym typeface="Telegraf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2797" y="5956417"/>
            <a:ext cx="430608" cy="61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338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2797" y="7820129"/>
            <a:ext cx="430608" cy="61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338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51617" y="6008255"/>
            <a:ext cx="9319665" cy="54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Baseline Recording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51617" y="4382539"/>
            <a:ext cx="9319665" cy="54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Preparation Phase and Electrode Placement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51617" y="7886364"/>
            <a:ext cx="8683013" cy="54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Movement Execution Protocol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3014" y="-1612065"/>
            <a:ext cx="21494029" cy="3224131"/>
            <a:chOff x="0" y="0"/>
            <a:chExt cx="5660979" cy="849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0979" cy="849154"/>
            </a:xfrm>
            <a:custGeom>
              <a:avLst/>
              <a:gdLst/>
              <a:ahLst/>
              <a:cxnLst/>
              <a:rect r="r" b="b" t="t" l="l"/>
              <a:pathLst>
                <a:path h="849154" w="5660979">
                  <a:moveTo>
                    <a:pt x="0" y="0"/>
                  </a:moveTo>
                  <a:lnTo>
                    <a:pt x="5660979" y="0"/>
                  </a:lnTo>
                  <a:lnTo>
                    <a:pt x="5660979" y="849154"/>
                  </a:lnTo>
                  <a:lnTo>
                    <a:pt x="0" y="849154"/>
                  </a:lnTo>
                  <a:close/>
                </a:path>
              </a:pathLst>
            </a:custGeom>
            <a:solidFill>
              <a:srgbClr val="A65A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60979" cy="88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0118" y="850215"/>
            <a:ext cx="17325610" cy="1523700"/>
            <a:chOff x="0" y="0"/>
            <a:chExt cx="462107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1072" cy="406400"/>
            </a:xfrm>
            <a:custGeom>
              <a:avLst/>
              <a:gdLst/>
              <a:ahLst/>
              <a:cxnLst/>
              <a:rect r="r" b="b" t="t" l="l"/>
              <a:pathLst>
                <a:path h="406400" w="4621072">
                  <a:moveTo>
                    <a:pt x="4417872" y="0"/>
                  </a:moveTo>
                  <a:cubicBezTo>
                    <a:pt x="4530096" y="0"/>
                    <a:pt x="4621072" y="90976"/>
                    <a:pt x="4621072" y="203200"/>
                  </a:cubicBezTo>
                  <a:cubicBezTo>
                    <a:pt x="4621072" y="315424"/>
                    <a:pt x="4530096" y="406400"/>
                    <a:pt x="441787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72E3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107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972" y="1102160"/>
            <a:ext cx="16430925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 spc="460">
                <a:solidFill>
                  <a:srgbClr val="FDFDFC"/>
                </a:solidFill>
                <a:latin typeface="Inter Bold"/>
                <a:ea typeface="Inter Bold"/>
                <a:cs typeface="Inter Bold"/>
                <a:sym typeface="Inter Bold"/>
              </a:rPr>
              <a:t>TOOLS AND EQUIPMENT USED IN THE EXPERIMENT</a:t>
            </a:r>
          </a:p>
          <a:p>
            <a:pPr algn="ctr">
              <a:lnSpc>
                <a:spcPts val="601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-1928236" y="9258300"/>
            <a:ext cx="21494029" cy="3224131"/>
            <a:chOff x="0" y="0"/>
            <a:chExt cx="5660979" cy="8491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60979" cy="849154"/>
            </a:xfrm>
            <a:custGeom>
              <a:avLst/>
              <a:gdLst/>
              <a:ahLst/>
              <a:cxnLst/>
              <a:rect r="r" b="b" t="t" l="l"/>
              <a:pathLst>
                <a:path h="849154" w="5660979">
                  <a:moveTo>
                    <a:pt x="0" y="0"/>
                  </a:moveTo>
                  <a:lnTo>
                    <a:pt x="5660979" y="0"/>
                  </a:lnTo>
                  <a:lnTo>
                    <a:pt x="5660979" y="849154"/>
                  </a:lnTo>
                  <a:lnTo>
                    <a:pt x="0" y="849154"/>
                  </a:lnTo>
                  <a:close/>
                </a:path>
              </a:pathLst>
            </a:custGeom>
            <a:solidFill>
              <a:srgbClr val="272E3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660979" cy="88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2799677"/>
            <a:ext cx="928527" cy="92852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75695" y="2820723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4965542"/>
            <a:ext cx="928527" cy="92852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75695" y="4986589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47977" y="7423329"/>
            <a:ext cx="928527" cy="92852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94972" y="7444376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74923" y="7525021"/>
            <a:ext cx="9640143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Additional Accessories and Consumables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31866" y="2846679"/>
            <a:ext cx="13795322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sEMG Recording System/Amplifier and Surface Electrodes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31866" y="5067234"/>
            <a:ext cx="9640143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121A27"/>
                </a:solidFill>
                <a:latin typeface="Inter"/>
                <a:ea typeface="Inter"/>
                <a:cs typeface="Inter"/>
                <a:sym typeface="Inter"/>
              </a:rPr>
              <a:t>LAB CHART (features)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09967"/>
            <a:chOff x="0" y="0"/>
            <a:chExt cx="4816593" cy="4766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76699"/>
            </a:xfrm>
            <a:custGeom>
              <a:avLst/>
              <a:gdLst/>
              <a:ahLst/>
              <a:cxnLst/>
              <a:rect r="r" b="b" t="t" l="l"/>
              <a:pathLst>
                <a:path h="4766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76699"/>
                  </a:lnTo>
                  <a:lnTo>
                    <a:pt x="0" y="476699"/>
                  </a:lnTo>
                  <a:close/>
                </a:path>
              </a:pathLst>
            </a:custGeom>
            <a:solidFill>
              <a:srgbClr val="8A3B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514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2240" y="850215"/>
            <a:ext cx="15916377" cy="1523700"/>
            <a:chOff x="0" y="0"/>
            <a:chExt cx="424520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45203" cy="406400"/>
            </a:xfrm>
            <a:custGeom>
              <a:avLst/>
              <a:gdLst/>
              <a:ahLst/>
              <a:cxnLst/>
              <a:rect r="r" b="b" t="t" l="l"/>
              <a:pathLst>
                <a:path h="406400" w="4245203">
                  <a:moveTo>
                    <a:pt x="4042003" y="0"/>
                  </a:moveTo>
                  <a:cubicBezTo>
                    <a:pt x="4154227" y="0"/>
                    <a:pt x="4245203" y="90976"/>
                    <a:pt x="4245203" y="203200"/>
                  </a:cubicBezTo>
                  <a:cubicBezTo>
                    <a:pt x="4245203" y="315424"/>
                    <a:pt x="4154227" y="406400"/>
                    <a:pt x="40420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5784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4520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44690" y="1073585"/>
            <a:ext cx="14218689" cy="96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 spc="599">
                <a:solidFill>
                  <a:srgbClr val="121A27"/>
                </a:solidFill>
                <a:latin typeface="Inter Bold"/>
                <a:ea typeface="Inter Bold"/>
                <a:cs typeface="Inter Bold"/>
                <a:sym typeface="Inter Bold"/>
              </a:rPr>
              <a:t>EXPERIMENTAL PROCEDURE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928236" y="9258300"/>
            <a:ext cx="21494029" cy="3224131"/>
            <a:chOff x="0" y="0"/>
            <a:chExt cx="5660979" cy="8491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60979" cy="849154"/>
            </a:xfrm>
            <a:custGeom>
              <a:avLst/>
              <a:gdLst/>
              <a:ahLst/>
              <a:cxnLst/>
              <a:rect r="r" b="b" t="t" l="l"/>
              <a:pathLst>
                <a:path h="849154" w="5660979">
                  <a:moveTo>
                    <a:pt x="0" y="0"/>
                  </a:moveTo>
                  <a:lnTo>
                    <a:pt x="5660979" y="0"/>
                  </a:lnTo>
                  <a:lnTo>
                    <a:pt x="5660979" y="849154"/>
                  </a:lnTo>
                  <a:lnTo>
                    <a:pt x="0" y="849154"/>
                  </a:lnTo>
                  <a:close/>
                </a:path>
              </a:pathLst>
            </a:custGeom>
            <a:solidFill>
              <a:srgbClr val="272E3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660979" cy="88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1432" y="3266610"/>
            <a:ext cx="928527" cy="92852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77704" y="3279389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30709" y="4897719"/>
            <a:ext cx="928527" cy="92852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77704" y="4910498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11432" y="6721596"/>
            <a:ext cx="928527" cy="92852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764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77704" y="6751026"/>
            <a:ext cx="63453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262E3D"/>
                </a:solidFill>
                <a:latin typeface="Telegraf Bold"/>
                <a:ea typeface="Telegraf Bold"/>
                <a:cs typeface="Telegraf Bold"/>
                <a:sym typeface="Telegraf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68867" y="3445021"/>
            <a:ext cx="5987393" cy="51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7"/>
              </a:lnSpc>
              <a:spcBef>
                <a:spcPct val="0"/>
              </a:spcBef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general  explanation of process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68867" y="5165562"/>
            <a:ext cx="16360370" cy="51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7"/>
              </a:lnSpc>
              <a:spcBef>
                <a:spcPct val="0"/>
              </a:spcBef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Suggested method(s) for surface electromyogram signal preprocessing and processing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68867" y="7006091"/>
            <a:ext cx="12531542" cy="51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7"/>
              </a:lnSpc>
              <a:spcBef>
                <a:spcPct val="0"/>
              </a:spcBef>
            </a:pPr>
            <a:r>
              <a:rPr lang="en-US" sz="30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Desired features for the detection of purposeful hand movements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DA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98167" y="247758"/>
            <a:ext cx="8291666" cy="1387411"/>
            <a:chOff x="0" y="0"/>
            <a:chExt cx="242879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8792" cy="406400"/>
            </a:xfrm>
            <a:custGeom>
              <a:avLst/>
              <a:gdLst/>
              <a:ahLst/>
              <a:cxnLst/>
              <a:rect r="r" b="b" t="t" l="l"/>
              <a:pathLst>
                <a:path h="406400" w="2428792">
                  <a:moveTo>
                    <a:pt x="2225592" y="0"/>
                  </a:moveTo>
                  <a:cubicBezTo>
                    <a:pt x="2337816" y="0"/>
                    <a:pt x="2428792" y="90976"/>
                    <a:pt x="2428792" y="203200"/>
                  </a:cubicBezTo>
                  <a:cubicBezTo>
                    <a:pt x="2428792" y="315424"/>
                    <a:pt x="2337816" y="406400"/>
                    <a:pt x="222559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BA4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879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3205" y="1936097"/>
            <a:ext cx="15746095" cy="7746138"/>
            <a:chOff x="0" y="0"/>
            <a:chExt cx="4147120" cy="20401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7120" cy="2040135"/>
            </a:xfrm>
            <a:custGeom>
              <a:avLst/>
              <a:gdLst/>
              <a:ahLst/>
              <a:cxnLst/>
              <a:rect r="r" b="b" t="t" l="l"/>
              <a:pathLst>
                <a:path h="2040135" w="4147120">
                  <a:moveTo>
                    <a:pt x="25075" y="0"/>
                  </a:moveTo>
                  <a:lnTo>
                    <a:pt x="4122045" y="0"/>
                  </a:lnTo>
                  <a:cubicBezTo>
                    <a:pt x="4128695" y="0"/>
                    <a:pt x="4135073" y="2642"/>
                    <a:pt x="4139775" y="7344"/>
                  </a:cubicBezTo>
                  <a:cubicBezTo>
                    <a:pt x="4144478" y="12047"/>
                    <a:pt x="4147120" y="18425"/>
                    <a:pt x="4147120" y="25075"/>
                  </a:cubicBezTo>
                  <a:lnTo>
                    <a:pt x="4147120" y="2015060"/>
                  </a:lnTo>
                  <a:cubicBezTo>
                    <a:pt x="4147120" y="2028909"/>
                    <a:pt x="4135893" y="2040135"/>
                    <a:pt x="4122045" y="2040135"/>
                  </a:cubicBezTo>
                  <a:lnTo>
                    <a:pt x="25075" y="2040135"/>
                  </a:lnTo>
                  <a:cubicBezTo>
                    <a:pt x="18425" y="2040135"/>
                    <a:pt x="12047" y="2037493"/>
                    <a:pt x="7344" y="2032791"/>
                  </a:cubicBezTo>
                  <a:cubicBezTo>
                    <a:pt x="2642" y="2028088"/>
                    <a:pt x="0" y="2021710"/>
                    <a:pt x="0" y="2015060"/>
                  </a:cubicBezTo>
                  <a:lnTo>
                    <a:pt x="0" y="25075"/>
                  </a:lnTo>
                  <a:cubicBezTo>
                    <a:pt x="0" y="18425"/>
                    <a:pt x="2642" y="12047"/>
                    <a:pt x="7344" y="7344"/>
                  </a:cubicBezTo>
                  <a:cubicBezTo>
                    <a:pt x="12047" y="2642"/>
                    <a:pt x="18425" y="0"/>
                    <a:pt x="25075" y="0"/>
                  </a:cubicBezTo>
                  <a:close/>
                </a:path>
              </a:pathLst>
            </a:custGeom>
            <a:solidFill>
              <a:srgbClr val="FDF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47120" cy="2078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2206735">
            <a:off x="12934315" y="3868209"/>
            <a:ext cx="3353887" cy="2515415"/>
          </a:xfrm>
          <a:custGeom>
            <a:avLst/>
            <a:gdLst/>
            <a:ahLst/>
            <a:cxnLst/>
            <a:rect r="r" b="b" t="t" l="l"/>
            <a:pathLst>
              <a:path h="2515415" w="3353887">
                <a:moveTo>
                  <a:pt x="0" y="2515415"/>
                </a:moveTo>
                <a:lnTo>
                  <a:pt x="3353887" y="2515415"/>
                </a:lnTo>
                <a:lnTo>
                  <a:pt x="3353887" y="0"/>
                </a:lnTo>
                <a:lnTo>
                  <a:pt x="0" y="0"/>
                </a:lnTo>
                <a:lnTo>
                  <a:pt x="0" y="25154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20241">
            <a:off x="3650596" y="6837760"/>
            <a:ext cx="1571434" cy="599109"/>
          </a:xfrm>
          <a:custGeom>
            <a:avLst/>
            <a:gdLst/>
            <a:ahLst/>
            <a:cxnLst/>
            <a:rect r="r" b="b" t="t" l="l"/>
            <a:pathLst>
              <a:path h="599109" w="1571434">
                <a:moveTo>
                  <a:pt x="0" y="0"/>
                </a:moveTo>
                <a:lnTo>
                  <a:pt x="1571434" y="0"/>
                </a:lnTo>
                <a:lnTo>
                  <a:pt x="1571434" y="599109"/>
                </a:lnTo>
                <a:lnTo>
                  <a:pt x="0" y="599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7970" y="2403613"/>
            <a:ext cx="8223187" cy="6811106"/>
          </a:xfrm>
          <a:custGeom>
            <a:avLst/>
            <a:gdLst/>
            <a:ahLst/>
            <a:cxnLst/>
            <a:rect r="r" b="b" t="t" l="l"/>
            <a:pathLst>
              <a:path h="6811106" w="8223187">
                <a:moveTo>
                  <a:pt x="0" y="0"/>
                </a:moveTo>
                <a:lnTo>
                  <a:pt x="8223187" y="0"/>
                </a:lnTo>
                <a:lnTo>
                  <a:pt x="8223187" y="6811106"/>
                </a:lnTo>
                <a:lnTo>
                  <a:pt x="0" y="68111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859" t="0" r="-34833" b="-555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74645" y="543426"/>
            <a:ext cx="6640437" cy="71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6"/>
              </a:lnSpc>
            </a:pPr>
            <a:r>
              <a:rPr lang="en-US" b="true" sz="4283" spc="458">
                <a:solidFill>
                  <a:srgbClr val="272E3B"/>
                </a:solidFill>
                <a:latin typeface="Inter Bold"/>
                <a:ea typeface="Inter Bold"/>
                <a:cs typeface="Inter Bold"/>
                <a:sym typeface="Inter Bold"/>
              </a:rPr>
              <a:t>sEMG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DA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727" y="41148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2296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7400" y="20574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57400" y="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57400" y="61722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09127" y="41148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114800" y="-307214"/>
            <a:ext cx="14815861" cy="10901428"/>
            <a:chOff x="0" y="0"/>
            <a:chExt cx="3902120" cy="28711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02120" cy="2871158"/>
            </a:xfrm>
            <a:custGeom>
              <a:avLst/>
              <a:gdLst/>
              <a:ahLst/>
              <a:cxnLst/>
              <a:rect r="r" b="b" t="t" l="l"/>
              <a:pathLst>
                <a:path h="2871158" w="3902120">
                  <a:moveTo>
                    <a:pt x="0" y="0"/>
                  </a:moveTo>
                  <a:lnTo>
                    <a:pt x="3902120" y="0"/>
                  </a:lnTo>
                  <a:lnTo>
                    <a:pt x="3902120" y="2871158"/>
                  </a:lnTo>
                  <a:lnTo>
                    <a:pt x="0" y="2871158"/>
                  </a:lnTo>
                  <a:close/>
                </a:path>
              </a:pathLst>
            </a:custGeom>
            <a:solidFill>
              <a:srgbClr val="262E3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902120" cy="2909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80801" y="2696793"/>
            <a:ext cx="11489350" cy="6454172"/>
            <a:chOff x="0" y="0"/>
            <a:chExt cx="3026002" cy="16998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26002" cy="1699864"/>
            </a:xfrm>
            <a:custGeom>
              <a:avLst/>
              <a:gdLst/>
              <a:ahLst/>
              <a:cxnLst/>
              <a:rect r="r" b="b" t="t" l="l"/>
              <a:pathLst>
                <a:path h="1699864" w="3026002">
                  <a:moveTo>
                    <a:pt x="34366" y="0"/>
                  </a:moveTo>
                  <a:lnTo>
                    <a:pt x="2991636" y="0"/>
                  </a:lnTo>
                  <a:cubicBezTo>
                    <a:pt x="3000750" y="0"/>
                    <a:pt x="3009491" y="3621"/>
                    <a:pt x="3015936" y="10065"/>
                  </a:cubicBezTo>
                  <a:cubicBezTo>
                    <a:pt x="3022381" y="16510"/>
                    <a:pt x="3026002" y="25251"/>
                    <a:pt x="3026002" y="34366"/>
                  </a:cubicBezTo>
                  <a:lnTo>
                    <a:pt x="3026002" y="1665499"/>
                  </a:lnTo>
                  <a:cubicBezTo>
                    <a:pt x="3026002" y="1674613"/>
                    <a:pt x="3022381" y="1683354"/>
                    <a:pt x="3015936" y="1689799"/>
                  </a:cubicBezTo>
                  <a:cubicBezTo>
                    <a:pt x="3009491" y="1696244"/>
                    <a:pt x="3000750" y="1699864"/>
                    <a:pt x="2991636" y="1699864"/>
                  </a:cubicBezTo>
                  <a:lnTo>
                    <a:pt x="34366" y="1699864"/>
                  </a:lnTo>
                  <a:cubicBezTo>
                    <a:pt x="25251" y="1699864"/>
                    <a:pt x="16510" y="1696244"/>
                    <a:pt x="10065" y="1689799"/>
                  </a:cubicBezTo>
                  <a:cubicBezTo>
                    <a:pt x="3621" y="1683354"/>
                    <a:pt x="0" y="1674613"/>
                    <a:pt x="0" y="1665499"/>
                  </a:cubicBezTo>
                  <a:lnTo>
                    <a:pt x="0" y="34366"/>
                  </a:lnTo>
                  <a:cubicBezTo>
                    <a:pt x="0" y="25251"/>
                    <a:pt x="3621" y="16510"/>
                    <a:pt x="10065" y="10065"/>
                  </a:cubicBezTo>
                  <a:cubicBezTo>
                    <a:pt x="16510" y="3621"/>
                    <a:pt x="25251" y="0"/>
                    <a:pt x="343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026002" cy="1737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057400" y="82296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80801" y="819150"/>
            <a:ext cx="11213594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 and 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37345" y="3134000"/>
            <a:ext cx="671336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72E3B"/>
                </a:solidFill>
                <a:latin typeface="Inter"/>
                <a:ea typeface="Inter"/>
                <a:cs typeface="Inter"/>
                <a:sym typeface="Inter"/>
              </a:rPr>
              <a:t>electrode-skin impedance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87316" y="4029075"/>
            <a:ext cx="671336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72E3B"/>
                </a:solidFill>
                <a:latin typeface="Inter"/>
                <a:ea typeface="Inter"/>
                <a:cs typeface="Inter"/>
                <a:sym typeface="Inter"/>
              </a:rPr>
              <a:t>Movement artifacts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37287" y="4924150"/>
            <a:ext cx="753440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72E3B"/>
                </a:solidFill>
                <a:latin typeface="Inter"/>
                <a:ea typeface="Inter"/>
                <a:cs typeface="Inter"/>
                <a:sym typeface="Inter"/>
              </a:rPr>
              <a:t>secure electrode placement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87258" y="5819224"/>
            <a:ext cx="753440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72E3B"/>
                </a:solidFill>
                <a:latin typeface="Inter"/>
                <a:ea typeface="Inter"/>
                <a:cs typeface="Inter"/>
                <a:sym typeface="Inter"/>
              </a:rPr>
              <a:t>differential amplification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937228" y="6714299"/>
            <a:ext cx="7534405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272E3B"/>
                </a:solidFill>
                <a:latin typeface="Inter"/>
                <a:ea typeface="Inter"/>
                <a:cs typeface="Inter"/>
                <a:sym typeface="Inter"/>
              </a:rPr>
              <a:t>noise interference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DAGeQS7q3Yg</dc:identifier>
  <dcterms:modified xsi:type="dcterms:W3CDTF">2011-08-01T06:04:30Z</dcterms:modified>
  <cp:revision>1</cp:revision>
  <dc:title>Substitution Presentation in Dark Navy and Orange Geometric Style</dc:title>
</cp:coreProperties>
</file>