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1" r:id="rId5"/>
    <p:sldId id="260" r:id="rId6"/>
    <p:sldId id="262" r:id="rId7"/>
    <p:sldId id="265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99CC"/>
    <a:srgbClr val="1E1E1E"/>
    <a:srgbClr val="A02B93"/>
    <a:srgbClr val="659AD2"/>
    <a:srgbClr val="C9DB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7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182FA-7C56-4E14-BA07-80B6DB3E6E18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5F64E-763C-4804-896C-019C28D64E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855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5F64E-763C-4804-896C-019C28D64E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076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CD966-C4A7-18A1-943E-423876DE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69BD9-F01C-1880-BA6F-FB7C5A3CF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F3ECF-ACDE-4535-FA46-A0656B981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F6640-98A0-5709-6427-6574B7AC8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5F64E-763C-4804-896C-019C28D64E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991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5F64E-763C-4804-896C-019C28D64EF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80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4B88D-F5A1-E772-0F4E-B751F1D85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E77C5-8CC8-8EFC-B2E0-0ED1D6922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1031-DE42-F06D-FE3E-04BC24AF6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FB0B3-1BAC-0440-6A34-7DA7870D2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BD6C-6965-C6A0-0060-FEA740F5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2848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7BC73-2B4A-92E5-156E-B801D2E58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BE2495-9EB4-B441-BDB8-4C78D242B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7CCAF-48B0-441C-4294-25A571CD5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4F00F-E281-A063-62E5-9433B6FE2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43B17-BCD4-6244-1C50-4C24F470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0039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07D03-FA53-D936-D04A-6BD018BCC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E26E3F-042D-F437-4F34-EA993609B4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1C7EF-7DAA-65B1-B9CE-B8DEBADE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331CE-4E9F-D6BD-F6EC-913E0F517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BF86D-0ACC-AC20-8C86-A2D659D7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340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D56C8-8814-2F09-9009-C637D4C36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7A9FF-3E65-C2DB-BF8B-E054C679F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81DD5-064B-8C6E-0C33-3D42E9038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4A81E-75D1-0194-0EE2-587E35D86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948F-BADD-A6C7-3B2C-613FDDF7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479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4AF29-8DAD-91B6-5D64-C88569DF9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02405-7230-FB01-366A-CD3421F8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46092-58E9-AF6A-08BA-E30BE8DBA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5553F-40BE-CD48-9FBE-56833858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0C04-7CB4-E1AD-F32E-684FFEAD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1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2BB6-BB7E-02EF-2CEB-C5E1C4EA3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1622C-74A8-68C8-AE3C-ECD393341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21C25-9BA7-5076-298A-1617A232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07CE6D-0738-164F-95DD-B0D37365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66BFD-D02A-B67A-D410-874416A5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498B7-EF79-4FF7-EA13-C183E50A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93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DEA3-2B68-0032-C361-03534FAFD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F6EF3-E803-6A6D-7408-0ACAE9C3F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30001-4A14-0797-90A1-9F02FD031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12031-B5A4-22DA-07E6-4F645E355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A8E9F-5CF3-827A-DEFD-EF4AD6E5A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A3054-758F-23AE-3185-6206DB7D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807F7-F757-9891-5100-6C6EF181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B5F35B-25E6-804F-4896-5583ABAE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42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03BC-179D-BF44-93F7-D02F81E89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C3509-0AD6-500F-69BF-45E6EFCC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A9D5C1-8F2D-42CE-9FF2-FA7DCDDE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38DC7C-9699-0433-FCC0-97F0187D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1450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7DCD5-2851-4CA7-7D69-35A00652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F8C6E-D76C-46C4-1F17-B4BFCB794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00EF1A-F496-44A9-1590-8807AD26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3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23D13-7A64-65FD-D3B4-0FEDA76AD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8751C-92D5-5A5D-7379-22CBC6523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6EED-54F7-E125-E25C-E73825672F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2A21E-E090-91DC-176E-DFDE74E2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5E22E-4F0A-718F-B25B-53D9D6502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978FA-878A-D17D-13C1-4BBB06F4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30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0F40E-0E87-BA84-4160-74664D18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EEBA2-E88F-CDC8-5B55-21F055C1B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D90BB-1D10-E9C0-E6AF-E57BF2A35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004AD7-C018-DB14-8CCE-1699949A0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29BF2-7FE4-2D92-39B2-9DC259011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5D4E-BCC2-1AB0-289E-1E314617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248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D36E7-07BD-2A4A-2877-55C9B70D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8332C-32FA-DA7B-4CAB-03D63522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3C69-CA98-A391-1CAD-34F670D12D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DF6F4-A5FC-48FC-BB65-EA1454F74B20}" type="datetimeFigureOut">
              <a:rPr lang="en-GB" smtClean="0"/>
              <a:t>28/10/2025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B286C8-EF5F-89F0-F418-4180BFC3D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2BBE-25FA-DCC8-9A4F-33D399835B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E8182-A90F-4EBA-86C6-515EBFA5E0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8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1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1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1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D051D2AB-96A9-F812-392D-E0CA56658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09D0848F-C871-4416-720E-6E11632F3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1" y="640819"/>
            <a:ext cx="4944320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172B83-C75D-283A-A734-580407FF93FC}"/>
              </a:ext>
            </a:extLst>
          </p:cNvPr>
          <p:cNvSpPr txBox="1"/>
          <p:nvPr/>
        </p:nvSpPr>
        <p:spPr>
          <a:xfrm>
            <a:off x="245807" y="326187"/>
            <a:ext cx="1184170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0F0F0"/>
                </a:solidFill>
              </a:defRPr>
            </a:pPr>
            <a:r>
              <a:rPr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 Software Engineering Portfolio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196781-3B0E-410C-69FF-4473C0D5C657}"/>
              </a:ext>
            </a:extLst>
          </p:cNvPr>
          <p:cNvSpPr txBox="1"/>
          <p:nvPr/>
        </p:nvSpPr>
        <p:spPr>
          <a:xfrm>
            <a:off x="550607" y="1333316"/>
            <a:ext cx="887236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0F0F0"/>
                </a:solidFill>
              </a:defRPr>
            </a:pPr>
            <a:r>
              <a:rPr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Mahdi Tavakol — Postdoctoral Researcher, University of Oxford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81014C-6348-6A01-CD67-7D194A5A7923}"/>
              </a:ext>
            </a:extLst>
          </p:cNvPr>
          <p:cNvSpPr txBox="1"/>
          <p:nvPr/>
        </p:nvSpPr>
        <p:spPr>
          <a:xfrm>
            <a:off x="245807" y="2407920"/>
            <a:ext cx="1138575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>
                <a:solidFill>
                  <a:srgbClr val="F0F0F0"/>
                </a:solidFill>
              </a:defRPr>
            </a:pPr>
            <a:r>
              <a:rPr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Selected C++17/20 projects demonstrating modern design, numerical algorithms, and parallel computing on Linux.</a:t>
            </a:r>
            <a:br>
              <a:rPr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Areas:</a:t>
            </a:r>
            <a:endParaRPr lang="en-GB" sz="2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RAII, Eigen, and exception-safe design</a:t>
            </a:r>
          </a:p>
          <a:p>
            <a:pPr marL="342900" indent="-342900">
              <a:buFont typeface="Wingdings" panose="05000000000000000000" pitchFamily="2" charset="2"/>
              <a:buChar char="q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Oriented code design</a:t>
            </a:r>
          </a:p>
          <a:p>
            <a:pPr marL="342900" indent="-342900">
              <a:buFont typeface="Wingdings" panose="05000000000000000000" pitchFamily="2" charset="2"/>
              <a:buChar char="q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 and MPI parallelism</a:t>
            </a:r>
          </a:p>
          <a:p>
            <a:pPr marL="342900" indent="-342900">
              <a:buFont typeface="Wingdings" panose="05000000000000000000" pitchFamily="2" charset="2"/>
              <a:buChar char="q"/>
              <a:defRPr sz="1800">
                <a:solidFill>
                  <a:srgbClr val="F0F0F0"/>
                </a:solidFill>
              </a:defRPr>
            </a:pPr>
            <a:r>
              <a:rPr lang="en-GB" sz="2400" dirty="0" err="1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CMake</a:t>
            </a: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Git</a:t>
            </a:r>
          </a:p>
          <a:p>
            <a:pPr marL="342900" indent="-342900">
              <a:buFont typeface="Wingdings" panose="05000000000000000000" pitchFamily="2" charset="2"/>
              <a:buChar char="q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High-performance numerical algorithms and simulation frameworks</a:t>
            </a:r>
            <a:endParaRPr sz="2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853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A2F96-E5EA-4993-E2A7-03B9375EB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D440A919-9FFA-24E6-288B-E7D5BF6B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9726C07-18BA-CF9A-A1C8-FCB89B29D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E5A2DB-A648-90CF-E860-C0C54DEF110C}"/>
              </a:ext>
            </a:extLst>
          </p:cNvPr>
          <p:cNvSpPr txBox="1"/>
          <p:nvPr/>
        </p:nvSpPr>
        <p:spPr>
          <a:xfrm>
            <a:off x="209550" y="0"/>
            <a:ext cx="120439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#5: Neural Network: 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	        A Modular C++ Framework for Training Feed-Forward Nets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01E85-ADDE-A8AB-0BC6-C76F36C89CD1}"/>
              </a:ext>
            </a:extLst>
          </p:cNvPr>
          <p:cNvSpPr txBox="1"/>
          <p:nvPr/>
        </p:nvSpPr>
        <p:spPr>
          <a:xfrm>
            <a:off x="281412" y="1446397"/>
            <a:ext cx="58864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Input/Configuration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main.cpp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InputArgs.h</a:t>
            </a:r>
            <a:r>
              <a:rPr lang="en-GB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Parsing CLI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InputFile.h</a:t>
            </a:r>
            <a:r>
              <a:rPr lang="en-GB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CSV reader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InputFileMPI.h</a:t>
            </a:r>
            <a:r>
              <a:rPr lang="en-GB" sz="14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 Parallel CSV reader</a:t>
            </a:r>
          </a:p>
          <a:p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(2) Data Processing &amp; Logging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Scaler.h</a:t>
            </a:r>
            <a:r>
              <a:rPr lang="en-GB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</a:t>
            </a:r>
            <a:r>
              <a:rPr lang="en-GB" sz="1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en-GB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Logger.h</a:t>
            </a:r>
            <a:r>
              <a:rPr lang="en-GB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log to </a:t>
            </a:r>
            <a:r>
              <a:rPr lang="en-GB" sz="1400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cout</a:t>
            </a:r>
            <a:r>
              <a:rPr lang="en-GB" sz="14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log file, multi-stream</a:t>
            </a:r>
          </a:p>
          <a:p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(3) Core Engine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NeuralNetwork.h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 Core training/Feed-forward	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NeuralNetworkMPI.h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 MPI accelerator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NeuralNetworkOpenMP.h</a:t>
            </a:r>
            <a:r>
              <a:rPr lang="en-GB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---OpenMP accelerator</a:t>
            </a:r>
          </a:p>
          <a:p>
            <a:endParaRPr lang="en-GB" dirty="0">
              <a:solidFill>
                <a:srgbClr val="0099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2FEC98-5E8E-A56D-3222-5EB1B130A0B2}"/>
              </a:ext>
            </a:extLst>
          </p:cNvPr>
          <p:cNvSpPr txBox="1"/>
          <p:nvPr/>
        </p:nvSpPr>
        <p:spPr>
          <a:xfrm>
            <a:off x="-1349662" y="8696806"/>
            <a:ext cx="12043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(1)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Layer (2)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Engine (3)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&amp; Data Layer (4)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Library (5)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000" b="1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 (6)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8264A0-4E39-E30D-24CA-A0BA2C23AF12}"/>
              </a:ext>
            </a:extLst>
          </p:cNvPr>
          <p:cNvSpPr txBox="1"/>
          <p:nvPr/>
        </p:nvSpPr>
        <p:spPr>
          <a:xfrm>
            <a:off x="6167862" y="1471816"/>
            <a:ext cx="596602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(4) Model Components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Layer.h</a:t>
            </a:r>
            <a:r>
              <a:rPr lang="en-GB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Layers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Activation.h</a:t>
            </a:r>
            <a:r>
              <a:rPr lang="en-GB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</a:t>
            </a:r>
            <a:r>
              <a:rPr lang="en-GB" sz="1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r>
              <a:rPr lang="en-GB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/Sigmoid/Tanh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Dropout.h</a:t>
            </a:r>
            <a:r>
              <a:rPr lang="en-GB" sz="14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Regularization</a:t>
            </a:r>
          </a:p>
          <a:p>
            <a:endParaRPr lang="en-GB" dirty="0">
              <a:solidFill>
                <a:srgbClr val="1560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(5) Numerical Library 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</a:p>
          <a:p>
            <a:pPr lvl="1"/>
            <a:endParaRPr lang="en-GB" dirty="0">
              <a:solidFill>
                <a:srgbClr val="15608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(6) Optimization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Loss.h</a:t>
            </a:r>
            <a:r>
              <a:rPr lang="en-GB" sz="1400" dirty="0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--- MSE, MAE, Huber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 err="1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Optimizers.h</a:t>
            </a:r>
            <a:r>
              <a:rPr lang="en-GB" sz="1400" dirty="0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--- SGD, </a:t>
            </a:r>
            <a:r>
              <a:rPr lang="en-GB" sz="1400" dirty="0" err="1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RMSProp</a:t>
            </a:r>
            <a:r>
              <a:rPr lang="en-GB" sz="1400" dirty="0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pPr lvl="1"/>
            <a:endParaRPr lang="en-GB" sz="16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(7) Builds and tests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CMakeLists.txt	--- Debug/release, MPI/OpenMP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GB" sz="14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tests/		--- regression test with catch</a:t>
            </a:r>
            <a:endParaRPr lang="en-GB" sz="14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BA2D1-8188-2F2B-3798-B977A093157E}"/>
              </a:ext>
            </a:extLst>
          </p:cNvPr>
          <p:cNvSpPr txBox="1"/>
          <p:nvPr/>
        </p:nvSpPr>
        <p:spPr>
          <a:xfrm>
            <a:off x="786432" y="5744398"/>
            <a:ext cx="9907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(1) </a:t>
            </a:r>
            <a:r>
              <a:rPr lang="en-GB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(2) </a:t>
            </a:r>
            <a:r>
              <a:rPr lang="en-GB" sz="20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Core/</a:t>
            </a:r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(3-</a:t>
            </a:r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Math/</a:t>
            </a:r>
            <a:r>
              <a:rPr lang="en-GB" sz="2000" b="1" dirty="0" err="1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</a:t>
            </a:r>
            <a:r>
              <a:rPr lang="en-GB" sz="2000" b="1" dirty="0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(5-</a:t>
            </a:r>
            <a:r>
              <a:rPr lang="en-GB" sz="2000" b="1" dirty="0">
                <a:solidFill>
                  <a:srgbClr val="15608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6)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Builds/tests (7)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98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6F5843-DD13-4C7A-65F7-306C8F831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BB5D9B31-1AC5-12B0-D3DC-27DD06FD1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BE143D5B-2C30-90FB-7BA8-52E246521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8B1F82A-AA2B-DD47-EF0C-707B9044A360}"/>
              </a:ext>
            </a:extLst>
          </p:cNvPr>
          <p:cNvSpPr txBox="1"/>
          <p:nvPr/>
        </p:nvSpPr>
        <p:spPr>
          <a:xfrm>
            <a:off x="209550" y="0"/>
            <a:ext cx="12043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#5: Neural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2ED90B-7B13-4BEB-4AF9-514DB807EF89}"/>
              </a:ext>
            </a:extLst>
          </p:cNvPr>
          <p:cNvSpPr txBox="1"/>
          <p:nvPr/>
        </p:nvSpPr>
        <p:spPr>
          <a:xfrm>
            <a:off x="-1349662" y="8696806"/>
            <a:ext cx="12043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(1)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Layer (2)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Engine (3)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&amp; Data Layer (4)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Library (5)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000" b="1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 (6)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5283C3-A256-CB09-EB2F-AE6F239A6C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9895"/>
          <a:stretch>
            <a:fillRect/>
          </a:stretch>
        </p:blipFill>
        <p:spPr>
          <a:xfrm>
            <a:off x="109067" y="461665"/>
            <a:ext cx="3263711" cy="17117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2A9474-1427-9682-D657-D155CA68DECE}"/>
              </a:ext>
            </a:extLst>
          </p:cNvPr>
          <p:cNvSpPr txBox="1"/>
          <p:nvPr/>
        </p:nvSpPr>
        <p:spPr>
          <a:xfrm>
            <a:off x="506817" y="500543"/>
            <a:ext cx="29038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InputArgs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 for mock in tests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480F75-C154-FA81-87CB-D1318D8D45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7330" b="9297"/>
          <a:stretch>
            <a:fillRect/>
          </a:stretch>
        </p:blipFill>
        <p:spPr>
          <a:xfrm>
            <a:off x="3372778" y="461665"/>
            <a:ext cx="2797573" cy="172305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3153FA-36B7-4C91-4905-E5F573D08CF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1807" b="7927"/>
          <a:stretch>
            <a:fillRect/>
          </a:stretch>
        </p:blipFill>
        <p:spPr>
          <a:xfrm>
            <a:off x="4883205" y="454253"/>
            <a:ext cx="3898097" cy="17491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AD19D5-9865-466F-3C92-69DE75838731}"/>
              </a:ext>
            </a:extLst>
          </p:cNvPr>
          <p:cNvSpPr txBox="1"/>
          <p:nvPr/>
        </p:nvSpPr>
        <p:spPr>
          <a:xfrm>
            <a:off x="3297695" y="1191865"/>
            <a:ext cx="47986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MPI/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OpenMPI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accelerator through inheritance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42DD7C2-DA46-F57B-4717-2FAA61AEFFFF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8277" b="12498"/>
          <a:stretch>
            <a:fillRect/>
          </a:stretch>
        </p:blipFill>
        <p:spPr>
          <a:xfrm>
            <a:off x="260721" y="2210771"/>
            <a:ext cx="5127794" cy="11037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52CC0EA-30E3-D3F4-ED58-5DAEB7288727}"/>
              </a:ext>
            </a:extLst>
          </p:cNvPr>
          <p:cNvSpPr txBox="1"/>
          <p:nvPr/>
        </p:nvSpPr>
        <p:spPr>
          <a:xfrm>
            <a:off x="2027210" y="2562492"/>
            <a:ext cx="34023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RAII resource management + Eigen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1EB1E4B-B620-6C1C-E48E-BAB0C954E980}"/>
              </a:ext>
            </a:extLst>
          </p:cNvPr>
          <p:cNvSpPr/>
          <p:nvPr/>
        </p:nvSpPr>
        <p:spPr>
          <a:xfrm>
            <a:off x="260722" y="2292799"/>
            <a:ext cx="3970564" cy="212349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981ECA-272B-4A6E-BA5B-78EE776B5199}"/>
              </a:ext>
            </a:extLst>
          </p:cNvPr>
          <p:cNvSpPr/>
          <p:nvPr/>
        </p:nvSpPr>
        <p:spPr>
          <a:xfrm>
            <a:off x="260720" y="2563875"/>
            <a:ext cx="708076" cy="28291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0F2A3A0-9A8F-0EF5-2FD7-AD6324BB2A1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197" t="-392" r="45379" b="6140"/>
          <a:stretch>
            <a:fillRect/>
          </a:stretch>
        </p:blipFill>
        <p:spPr>
          <a:xfrm>
            <a:off x="8781302" y="430205"/>
            <a:ext cx="3410698" cy="178353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ED48832-26EE-F4F9-2B1F-47C9FCB2BAA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1907"/>
          <a:stretch>
            <a:fillRect/>
          </a:stretch>
        </p:blipFill>
        <p:spPr>
          <a:xfrm>
            <a:off x="172429" y="3353467"/>
            <a:ext cx="5774979" cy="1158963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C68D618-BDA8-1731-39B4-A4D009E7A488}"/>
              </a:ext>
            </a:extLst>
          </p:cNvPr>
          <p:cNvSpPr txBox="1"/>
          <p:nvPr/>
        </p:nvSpPr>
        <p:spPr>
          <a:xfrm>
            <a:off x="4201721" y="3332022"/>
            <a:ext cx="1432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Eigen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424471-A6E7-FBC0-08CA-E3BEFE078AD6}"/>
              </a:ext>
            </a:extLst>
          </p:cNvPr>
          <p:cNvSpPr/>
          <p:nvPr/>
        </p:nvSpPr>
        <p:spPr>
          <a:xfrm>
            <a:off x="268819" y="3740375"/>
            <a:ext cx="5580025" cy="694660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6265B58-8CD8-DF8F-46F2-56A11C705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33735"/>
          <a:stretch>
            <a:fillRect/>
          </a:stretch>
        </p:blipFill>
        <p:spPr>
          <a:xfrm>
            <a:off x="305514" y="4555496"/>
            <a:ext cx="5244565" cy="161854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657A229-BB38-11C7-D89C-C0E61AD3BAC1}"/>
              </a:ext>
            </a:extLst>
          </p:cNvPr>
          <p:cNvSpPr txBox="1"/>
          <p:nvPr/>
        </p:nvSpPr>
        <p:spPr>
          <a:xfrm>
            <a:off x="196449" y="4474341"/>
            <a:ext cx="5392024" cy="1015663"/>
          </a:xfrm>
          <a:prstGeom prst="rect">
            <a:avLst/>
          </a:prstGeom>
          <a:solidFill>
            <a:schemeClr val="accent1">
              <a:alpha val="58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Transpose: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are in columns and Eigen is col-major 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Cache efficiency in parallel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61BA34D-2562-183C-D7D8-7751DEF0CC6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r="34540" b="60251"/>
          <a:stretch>
            <a:fillRect/>
          </a:stretch>
        </p:blipFill>
        <p:spPr>
          <a:xfrm>
            <a:off x="6655483" y="2209267"/>
            <a:ext cx="4944319" cy="1888386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27C79CDE-A1FF-0690-406F-3364AA71BB49}"/>
              </a:ext>
            </a:extLst>
          </p:cNvPr>
          <p:cNvSpPr/>
          <p:nvPr/>
        </p:nvSpPr>
        <p:spPr>
          <a:xfrm>
            <a:off x="305515" y="5617681"/>
            <a:ext cx="4099140" cy="461288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858926D-CDFC-EA98-A767-2F9D38F5D6A9}"/>
              </a:ext>
            </a:extLst>
          </p:cNvPr>
          <p:cNvSpPr txBox="1"/>
          <p:nvPr/>
        </p:nvSpPr>
        <p:spPr>
          <a:xfrm>
            <a:off x="9127642" y="2398122"/>
            <a:ext cx="25126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 logging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04E0F95-2838-03CD-B48A-6F51FCAACBC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8864" y="3873298"/>
            <a:ext cx="5244565" cy="22484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E4F7E5B-1792-A201-869E-32FAEC11AF42}"/>
              </a:ext>
            </a:extLst>
          </p:cNvPr>
          <p:cNvSpPr txBox="1"/>
          <p:nvPr/>
        </p:nvSpPr>
        <p:spPr>
          <a:xfrm>
            <a:off x="8580216" y="4744507"/>
            <a:ext cx="29845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Multistream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logger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7E3415C-6495-15A0-D5B2-B51FFD1320FD}"/>
              </a:ext>
            </a:extLst>
          </p:cNvPr>
          <p:cNvSpPr/>
          <p:nvPr/>
        </p:nvSpPr>
        <p:spPr>
          <a:xfrm>
            <a:off x="7002473" y="4367542"/>
            <a:ext cx="4780955" cy="352917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24EA6EA-F1A0-52AC-1BEE-C0F01D9E85A5}"/>
              </a:ext>
            </a:extLst>
          </p:cNvPr>
          <p:cNvSpPr txBox="1"/>
          <p:nvPr/>
        </p:nvSpPr>
        <p:spPr>
          <a:xfrm>
            <a:off x="0" y="6214405"/>
            <a:ext cx="1245747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1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C++ Features: RAII · Inheritance · Eigen · Parallel I/O · Logging Design – Test Design</a:t>
            </a:r>
            <a:endParaRPr kumimoji="0" lang="en-GB" sz="2100" b="0" i="0" u="none" strike="noStrike" kern="1200" cap="none" spc="0" normalizeH="0" baseline="0" noProof="0" dirty="0">
              <a:ln>
                <a:noFill/>
              </a:ln>
              <a:solidFill>
                <a:srgbClr val="659AD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480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882BC-E905-1320-C776-8AA39496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9B180137-A045-1158-8DB8-EF400E993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3BC72E4-FA2E-1E80-5F96-56716E403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31" y="640819"/>
            <a:ext cx="4944320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83358C-4B68-B842-9E1F-B84440413D01}"/>
              </a:ext>
            </a:extLst>
          </p:cNvPr>
          <p:cNvSpPr txBox="1"/>
          <p:nvPr/>
        </p:nvSpPr>
        <p:spPr>
          <a:xfrm>
            <a:off x="245807" y="640819"/>
            <a:ext cx="922560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400" b="1">
                <a:solidFill>
                  <a:srgbClr val="F0F0F0"/>
                </a:solidFill>
              </a:defRPr>
            </a:pPr>
            <a:r>
              <a:rPr lang="en-GB" sz="5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and Discussions</a:t>
            </a:r>
            <a:endParaRPr sz="5400" dirty="0">
              <a:solidFill>
                <a:schemeClr val="tx2">
                  <a:lumMod val="90000"/>
                  <a:lumOff val="1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92385-C641-CD83-7549-A2CCF3A19004}"/>
              </a:ext>
            </a:extLst>
          </p:cNvPr>
          <p:cNvSpPr txBox="1"/>
          <p:nvPr/>
        </p:nvSpPr>
        <p:spPr>
          <a:xfrm>
            <a:off x="245807" y="1684506"/>
            <a:ext cx="11385754" cy="44096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and implemented multiple C++17/20 scientific frameworks using RAII, Eigen, OpenMP, MPI and CUDA.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Focused on numerical stability, deterministic parallelism and cache-efficient computation.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Modular, testable and cross-compiler code with unit testing.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v"/>
              <a:defRPr sz="1800">
                <a:solidFill>
                  <a:srgbClr val="F0F0F0"/>
                </a:solidFill>
              </a:defRPr>
            </a:pPr>
            <a:r>
              <a:rPr lang="en-GB" sz="2400" dirty="0">
                <a:solidFill>
                  <a:schemeClr val="tx2">
                    <a:lumMod val="90000"/>
                    <a:lumOff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Applied design patterns (Factory, Interface, Strategy) for extensibility.</a:t>
            </a:r>
          </a:p>
        </p:txBody>
      </p:sp>
    </p:spTree>
    <p:extLst>
      <p:ext uri="{BB962C8B-B14F-4D97-AF65-F5344CB8AC3E}">
        <p14:creationId xmlns:p14="http://schemas.microsoft.com/office/powerpoint/2010/main" val="1126316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613EB-7A56-3CC5-F53E-1CBC63F7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E6FCB95-4D32-1776-03F2-F715D1214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6EEC1DA6-195A-331F-9825-57B1BB02C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E2A8DF-4187-DE4B-44DE-64D2C8AE531E}"/>
              </a:ext>
            </a:extLst>
          </p:cNvPr>
          <p:cNvSpPr txBox="1"/>
          <p:nvPr/>
        </p:nvSpPr>
        <p:spPr>
          <a:xfrm>
            <a:off x="340731" y="36524"/>
            <a:ext cx="115105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#1: Constant – pH simulation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          LAMMPS plugin implementing protonation state transitions.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7E9AFA-6E7B-3CA3-9E01-DAAEA6B6704E}"/>
              </a:ext>
            </a:extLst>
          </p:cNvPr>
          <p:cNvSpPr txBox="1"/>
          <p:nvPr/>
        </p:nvSpPr>
        <p:spPr>
          <a:xfrm>
            <a:off x="285133" y="933329"/>
            <a:ext cx="6056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Goal : On-the-fly constant pH simulation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CFDA0-EC68-00E2-6CCC-71B0F2095BF7}"/>
              </a:ext>
            </a:extLst>
          </p:cNvPr>
          <p:cNvSpPr txBox="1"/>
          <p:nvPr/>
        </p:nvSpPr>
        <p:spPr>
          <a:xfrm>
            <a:off x="521393" y="6012339"/>
            <a:ext cx="1108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(1)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Core Engine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(2-3)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Adaptive Logic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(4)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(5-6)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841A9A-5AB4-75EB-76F4-337BC2F985F9}"/>
              </a:ext>
            </a:extLst>
          </p:cNvPr>
          <p:cNvGrpSpPr/>
          <p:nvPr/>
        </p:nvGrpSpPr>
        <p:grpSpPr>
          <a:xfrm>
            <a:off x="285133" y="1754088"/>
            <a:ext cx="11089725" cy="4555093"/>
            <a:chOff x="240477" y="2026461"/>
            <a:chExt cx="11089725" cy="455509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1ADB52-FD88-528C-6B0D-6FA88601D073}"/>
                </a:ext>
              </a:extLst>
            </p:cNvPr>
            <p:cNvSpPr txBox="1"/>
            <p:nvPr/>
          </p:nvSpPr>
          <p:spPr>
            <a:xfrm>
              <a:off x="240477" y="2026461"/>
              <a:ext cx="11089725" cy="455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Code architecture:</a:t>
              </a: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Data Layer: constant_pH_structures.cpp</a:t>
              </a: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State &amp; physics: Fix_constant_pH.cpp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(protonation state, buffer, potentials, commands hook) </a:t>
              </a:r>
            </a:p>
            <a:p>
              <a:pPr marL="914400" marR="0" lvl="1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Integration: Fix_nh_constant_pH.cpp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(integrates DOFs, applies constrain on the total charge) </a:t>
              </a:r>
              <a:endPara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GB" sz="2400" dirty="0">
                  <a:latin typeface="Arial" panose="020B0604020202020204" pitchFamily="34" charset="0"/>
                  <a:cs typeface="Arial" panose="020B0604020202020204" pitchFamily="34" charset="0"/>
                </a:rPr>
                <a:t>Logic : Fix_adaptive_protonation.cpp 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(environment, change </a:t>
              </a:r>
              <a:r>
                <a:rPr lang="en-GB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qs</a:t>
              </a:r>
              <a:r>
                <a:rPr lang="en-GB" sz="1400" dirty="0">
                  <a:latin typeface="Arial" panose="020B0604020202020204" pitchFamily="34" charset="0"/>
                  <a:cs typeface="Arial" panose="020B0604020202020204" pitchFamily="34" charset="0"/>
                </a:rPr>
                <a:t>) </a:t>
              </a:r>
            </a:p>
            <a:p>
              <a:pPr marL="914400" lvl="1" indent="-457200">
                <a:lnSpc>
                  <a:spcPct val="150000"/>
                </a:lnSpc>
                <a:buFont typeface="+mj-lt"/>
                <a:buAutoNum type="arabicPeriod"/>
              </a:pPr>
              <a:r>
                <a:rPr lang="en-GB" sz="2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 state: Compute_temp_constant_pH.cpp </a:t>
              </a:r>
              <a:r>
                <a:rPr lang="en-GB" sz="1400" dirty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(computes temp) </a:t>
              </a:r>
            </a:p>
            <a:p>
              <a:pPr marL="914400" marR="0" lvl="1" indent="-45720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lt"/>
                <a:buAutoNum type="arabicPeriod"/>
                <a:tabLst/>
                <a:defRPr/>
              </a:pPr>
              <a:r>
                <a:rPr kumimoji="0" lang="en-GB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Analysis: Compute_solute_coordination.cpp 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(environment) </a:t>
              </a:r>
            </a:p>
            <a:p>
              <a:pPr lvl="1"/>
              <a:endParaRPr lang="en-GB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914400" lvl="1" indent="-457200">
                <a:buFont typeface="+mj-lt"/>
                <a:buAutoNum type="arabicPeriod"/>
              </a:pPr>
              <a:endParaRPr lang="en-GB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Arrow: Curved Up 15">
              <a:extLst>
                <a:ext uri="{FF2B5EF4-FFF2-40B4-BE49-F238E27FC236}">
                  <a16:creationId xmlns:a16="http://schemas.microsoft.com/office/drawing/2014/main" id="{754BD3AA-8225-F9E3-0F25-53186C631C4E}"/>
                </a:ext>
              </a:extLst>
            </p:cNvPr>
            <p:cNvSpPr/>
            <p:nvPr/>
          </p:nvSpPr>
          <p:spPr>
            <a:xfrm rot="5400000">
              <a:off x="377320" y="3102824"/>
              <a:ext cx="461665" cy="262830"/>
            </a:xfrm>
            <a:prstGeom prst="curvedUpArrow">
              <a:avLst>
                <a:gd name="adj1" fmla="val 25000"/>
                <a:gd name="adj2" fmla="val 75571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row: Curved Up 16">
              <a:extLst>
                <a:ext uri="{FF2B5EF4-FFF2-40B4-BE49-F238E27FC236}">
                  <a16:creationId xmlns:a16="http://schemas.microsoft.com/office/drawing/2014/main" id="{CA7D3414-0552-16FF-3ED4-499ED7DBAE0C}"/>
                </a:ext>
              </a:extLst>
            </p:cNvPr>
            <p:cNvSpPr/>
            <p:nvPr/>
          </p:nvSpPr>
          <p:spPr>
            <a:xfrm rot="5400000">
              <a:off x="377320" y="3667849"/>
              <a:ext cx="461665" cy="262830"/>
            </a:xfrm>
            <a:prstGeom prst="curvedUpArrow">
              <a:avLst>
                <a:gd name="adj1" fmla="val 25000"/>
                <a:gd name="adj2" fmla="val 75571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row: Curved Up 17">
              <a:extLst>
                <a:ext uri="{FF2B5EF4-FFF2-40B4-BE49-F238E27FC236}">
                  <a16:creationId xmlns:a16="http://schemas.microsoft.com/office/drawing/2014/main" id="{3A85EB8B-0963-1D7A-5CF7-0AFF10DE4A7D}"/>
                </a:ext>
              </a:extLst>
            </p:cNvPr>
            <p:cNvSpPr/>
            <p:nvPr/>
          </p:nvSpPr>
          <p:spPr>
            <a:xfrm rot="5400000">
              <a:off x="377320" y="4232874"/>
              <a:ext cx="461665" cy="262830"/>
            </a:xfrm>
            <a:prstGeom prst="curvedUpArrow">
              <a:avLst>
                <a:gd name="adj1" fmla="val 25000"/>
                <a:gd name="adj2" fmla="val 75571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Arrow: Curved Up 18">
              <a:extLst>
                <a:ext uri="{FF2B5EF4-FFF2-40B4-BE49-F238E27FC236}">
                  <a16:creationId xmlns:a16="http://schemas.microsoft.com/office/drawing/2014/main" id="{9EA47E53-D86C-65EC-EE40-D83D88F84229}"/>
                </a:ext>
              </a:extLst>
            </p:cNvPr>
            <p:cNvSpPr/>
            <p:nvPr/>
          </p:nvSpPr>
          <p:spPr>
            <a:xfrm rot="5400000">
              <a:off x="377320" y="4797899"/>
              <a:ext cx="461665" cy="262830"/>
            </a:xfrm>
            <a:prstGeom prst="curvedUpArrow">
              <a:avLst>
                <a:gd name="adj1" fmla="val 25000"/>
                <a:gd name="adj2" fmla="val 75571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0" name="Arrow: Curved Up 19">
              <a:extLst>
                <a:ext uri="{FF2B5EF4-FFF2-40B4-BE49-F238E27FC236}">
                  <a16:creationId xmlns:a16="http://schemas.microsoft.com/office/drawing/2014/main" id="{77D11221-B995-252A-C177-61156DC1640F}"/>
                </a:ext>
              </a:extLst>
            </p:cNvPr>
            <p:cNvSpPr/>
            <p:nvPr/>
          </p:nvSpPr>
          <p:spPr>
            <a:xfrm rot="5400000">
              <a:off x="377320" y="5362924"/>
              <a:ext cx="461665" cy="262830"/>
            </a:xfrm>
            <a:prstGeom prst="curvedUpArrow">
              <a:avLst>
                <a:gd name="adj1" fmla="val 25000"/>
                <a:gd name="adj2" fmla="val 75571"/>
                <a:gd name="adj3" fmla="val 2500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6F491B-042B-A40B-9E96-AB7B7CDB955F}"/>
                  </a:ext>
                </a:extLst>
              </p:cNvPr>
              <p:cNvSpPr txBox="1"/>
              <p:nvPr/>
            </p:nvSpPr>
            <p:spPr>
              <a:xfrm>
                <a:off x="608152" y="1423633"/>
                <a:ext cx="7397750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𝑝𝐻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𝑀𝑀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𝑏𝑖𝑎𝑠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A6F491B-042B-A40B-9E96-AB7B7CDB9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152" y="1423633"/>
                <a:ext cx="7397750" cy="37824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880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D8BF3C-3857-0C44-E8CB-83DCF395D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D837A1-F872-C3D0-A6BD-275C1DD14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C56DE07-B062-F911-E174-3B5C31EFB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63863" y="577071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95EF9E-1B44-C962-B344-DC605F8C2847}"/>
              </a:ext>
            </a:extLst>
          </p:cNvPr>
          <p:cNvSpPr txBox="1"/>
          <p:nvPr/>
        </p:nvSpPr>
        <p:spPr>
          <a:xfrm>
            <a:off x="148062" y="99622"/>
            <a:ext cx="5220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#1: Constant – pH simulation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59233B-12E5-DD01-D062-0628C3E9DB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94"/>
          <a:stretch>
            <a:fillRect/>
          </a:stretch>
        </p:blipFill>
        <p:spPr>
          <a:xfrm>
            <a:off x="46973" y="494891"/>
            <a:ext cx="3735680" cy="293410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F58B3A-6D31-4548-7E51-8392DE2706E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327"/>
          <a:stretch>
            <a:fillRect/>
          </a:stretch>
        </p:blipFill>
        <p:spPr>
          <a:xfrm>
            <a:off x="3817067" y="494891"/>
            <a:ext cx="3903498" cy="29139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AD9D0F-C28D-1579-0B53-3E508729CBAD}"/>
              </a:ext>
            </a:extLst>
          </p:cNvPr>
          <p:cNvSpPr txBox="1"/>
          <p:nvPr/>
        </p:nvSpPr>
        <p:spPr>
          <a:xfrm>
            <a:off x="-319098" y="571958"/>
            <a:ext cx="44933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constant_pH_structures.cpp</a:t>
            </a:r>
          </a:p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RAII + 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smart_ptr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49F7D2-3CCF-D72C-FFFD-9EDBC378A132}"/>
              </a:ext>
            </a:extLst>
          </p:cNvPr>
          <p:cNvSpPr txBox="1"/>
          <p:nvPr/>
        </p:nvSpPr>
        <p:spPr>
          <a:xfrm>
            <a:off x="3448114" y="473300"/>
            <a:ext cx="42724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fix_constant_pH</a:t>
            </a:r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Getter and Setter </a:t>
            </a:r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Funcs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D8954E-E584-E5DB-942B-04982AFAAC15}"/>
              </a:ext>
            </a:extLst>
          </p:cNvPr>
          <p:cNvSpPr/>
          <p:nvPr/>
        </p:nvSpPr>
        <p:spPr>
          <a:xfrm>
            <a:off x="190500" y="1658363"/>
            <a:ext cx="3419475" cy="70788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7407A4-3000-9635-82C3-85367B69E862}"/>
              </a:ext>
            </a:extLst>
          </p:cNvPr>
          <p:cNvSpPr/>
          <p:nvPr/>
        </p:nvSpPr>
        <p:spPr>
          <a:xfrm>
            <a:off x="205075" y="2981603"/>
            <a:ext cx="1623725" cy="238125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0FA652-034B-B24F-0D78-14B8F265780A}"/>
              </a:ext>
            </a:extLst>
          </p:cNvPr>
          <p:cNvSpPr/>
          <p:nvPr/>
        </p:nvSpPr>
        <p:spPr>
          <a:xfrm>
            <a:off x="3866724" y="1412183"/>
            <a:ext cx="3743751" cy="117889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5B2B774-2BB2-915F-ACE1-3C00243B780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191" b="25003"/>
          <a:stretch>
            <a:fillRect/>
          </a:stretch>
        </p:blipFill>
        <p:spPr>
          <a:xfrm>
            <a:off x="7835939" y="473300"/>
            <a:ext cx="4610100" cy="16637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E6A3950-3865-C7CE-6560-0FC754E76391}"/>
              </a:ext>
            </a:extLst>
          </p:cNvPr>
          <p:cNvSpPr txBox="1"/>
          <p:nvPr/>
        </p:nvSpPr>
        <p:spPr>
          <a:xfrm>
            <a:off x="7540971" y="516117"/>
            <a:ext cx="4493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fix_constant_pH.cpp: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MPI_comm</a:t>
            </a:r>
            <a:endParaRPr lang="en-GB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765C355-E0C1-1AEA-ED9F-5F55BF5FCCD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" r="11198" b="45141"/>
          <a:stretch>
            <a:fillRect/>
          </a:stretch>
        </p:blipFill>
        <p:spPr>
          <a:xfrm>
            <a:off x="7835940" y="2137001"/>
            <a:ext cx="4610100" cy="12588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6FAF5A8-0E9E-A24E-8C17-1233966717BB}"/>
              </a:ext>
            </a:extLst>
          </p:cNvPr>
          <p:cNvSpPr/>
          <p:nvPr/>
        </p:nvSpPr>
        <p:spPr>
          <a:xfrm>
            <a:off x="7915766" y="2158227"/>
            <a:ext cx="4314334" cy="117889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CA64A3B-B5E3-D262-7030-423FA90316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888" y="3408866"/>
            <a:ext cx="5376035" cy="30501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DD3AD4-F5EB-89A7-61C3-535CE6CA857C}"/>
              </a:ext>
            </a:extLst>
          </p:cNvPr>
          <p:cNvSpPr txBox="1"/>
          <p:nvPr/>
        </p:nvSpPr>
        <p:spPr>
          <a:xfrm>
            <a:off x="24888" y="3436174"/>
            <a:ext cx="5058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fix_constant_pH.cpp: keeping lambdas from the </a:t>
            </a:r>
            <a:r>
              <a:rPr lang="en-GB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step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F30B7-C17F-4F55-0D63-5F0CAC901ED8}"/>
              </a:ext>
            </a:extLst>
          </p:cNvPr>
          <p:cNvSpPr/>
          <p:nvPr/>
        </p:nvSpPr>
        <p:spPr>
          <a:xfrm>
            <a:off x="78039" y="4220905"/>
            <a:ext cx="5182676" cy="2171758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D2C49B-458E-C791-2728-E9C5DFD662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2812" y="3429768"/>
            <a:ext cx="6064376" cy="28755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E35866-E854-EC0E-2D75-C6161431E0DA}"/>
              </a:ext>
            </a:extLst>
          </p:cNvPr>
          <p:cNvSpPr txBox="1"/>
          <p:nvPr/>
        </p:nvSpPr>
        <p:spPr>
          <a:xfrm>
            <a:off x="7327797" y="4182709"/>
            <a:ext cx="48624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fix_nh_constant_pH.cpp: deterministic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672037-EE43-60EB-5612-0696B448BFB2}"/>
              </a:ext>
            </a:extLst>
          </p:cNvPr>
          <p:cNvSpPr/>
          <p:nvPr/>
        </p:nvSpPr>
        <p:spPr>
          <a:xfrm>
            <a:off x="9469690" y="3436175"/>
            <a:ext cx="1033462" cy="20813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1C2ABC-7350-01E1-D790-B23D3A188225}"/>
              </a:ext>
            </a:extLst>
          </p:cNvPr>
          <p:cNvSpPr/>
          <p:nvPr/>
        </p:nvSpPr>
        <p:spPr>
          <a:xfrm>
            <a:off x="5806105" y="4955314"/>
            <a:ext cx="4244322" cy="238692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C54F118-D30A-238F-43DF-688BD89E3F26}"/>
              </a:ext>
            </a:extLst>
          </p:cNvPr>
          <p:cNvSpPr txBox="1"/>
          <p:nvPr/>
        </p:nvSpPr>
        <p:spPr>
          <a:xfrm>
            <a:off x="750465" y="6433500"/>
            <a:ext cx="1108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Modern C++ 17 – RAII – MPI – Deterministic Integration – Modular Design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659AD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53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0CF41-CEC0-5147-E3C9-D810FD21B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62CED0D7-1F6B-B27B-3D3D-3DB00A0F7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5A62072-7078-F9B6-B601-2AEBB6D67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AE1C46-A06D-4EE6-6810-7385BCFDEFC4}"/>
              </a:ext>
            </a:extLst>
          </p:cNvPr>
          <p:cNvSpPr txBox="1"/>
          <p:nvPr/>
        </p:nvSpPr>
        <p:spPr>
          <a:xfrm>
            <a:off x="148062" y="99622"/>
            <a:ext cx="112267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#2: C++17 Plugin Architecture for Adaptive Biasing (LAMMPS Extension)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	         Adaptive bias potential framework for free-energy surface exploration.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8C66FD-50E7-2597-807D-E88A9BC13B64}"/>
              </a:ext>
            </a:extLst>
          </p:cNvPr>
          <p:cNvSpPr txBox="1"/>
          <p:nvPr/>
        </p:nvSpPr>
        <p:spPr>
          <a:xfrm>
            <a:off x="261253" y="1010490"/>
            <a:ext cx="908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Goal : Apply adaptive biasing forces to escape metastable states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D73FC1-18D1-71FF-CBB2-0F8E85FC0DE4}"/>
              </a:ext>
            </a:extLst>
          </p:cNvPr>
          <p:cNvSpPr txBox="1"/>
          <p:nvPr/>
        </p:nvSpPr>
        <p:spPr>
          <a:xfrm>
            <a:off x="261253" y="1323503"/>
            <a:ext cx="11772900" cy="5432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Code architecture: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Parent abstract class: compute_diff_atom.cpp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(pure abstract class)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compute_entropy_atom.h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(user defined CVs)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lphaLcParenR"/>
              <a:tabLst/>
              <a:defRPr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compute_cparam_atom.h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(user defined CVs)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compute_enthalpy_atom.h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(user defined CVs)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71600" lvl="2" indent="-457200">
              <a:lnSpc>
                <a:spcPct val="150000"/>
              </a:lnSpc>
              <a:buFont typeface="+mj-lt"/>
              <a:buAutoNum type="alphaLcParenR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compute_q6_smooth_atom.h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(complex math, many ghost communications, on-the-fly computation due to large memory demand)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State &amp; physics: </a:t>
            </a:r>
            <a:r>
              <a:rPr lang="en-GB" sz="2400" dirty="0" err="1">
                <a:latin typeface="Arial" panose="020B0604020202020204" pitchFamily="34" charset="0"/>
                <a:cs typeface="Arial" panose="020B0604020202020204" pitchFamily="34" charset="0"/>
              </a:rPr>
              <a:t>Fix_metaAR.h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(Integration logic, file I/O, history management, bias update scheme) 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Integration: </a:t>
            </a:r>
            <a:r>
              <a:rPr lang="en-GB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fix_nvt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.h 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(integrates DOFs, applies constraint on the total charge) 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lvl="1"/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C4333-AA5F-07F9-F83C-96C9D93DBCDE}"/>
              </a:ext>
            </a:extLst>
          </p:cNvPr>
          <p:cNvSpPr txBox="1"/>
          <p:nvPr/>
        </p:nvSpPr>
        <p:spPr>
          <a:xfrm>
            <a:off x="551137" y="6294094"/>
            <a:ext cx="1108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(1)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Core Engine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(2-3)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Adaptive Logic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(2) – </a:t>
            </a:r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002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31DBC8-2239-3498-0EC8-E044D6E78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B73BCA5-6679-88B0-75C8-95D38D10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1F6742E7-A056-2716-0A6D-425DA1AA9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9DA184-19F5-DC2B-1F44-1B517E1B61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279"/>
          <a:stretch>
            <a:fillRect/>
          </a:stretch>
        </p:blipFill>
        <p:spPr>
          <a:xfrm>
            <a:off x="66288" y="547671"/>
            <a:ext cx="3876447" cy="26092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E08F6E1-B8A7-C635-29A2-87C2FBDC18B1}"/>
              </a:ext>
            </a:extLst>
          </p:cNvPr>
          <p:cNvSpPr txBox="1"/>
          <p:nvPr/>
        </p:nvSpPr>
        <p:spPr>
          <a:xfrm>
            <a:off x="-367162" y="571567"/>
            <a:ext cx="403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constant_diff_atom.cpp</a:t>
            </a:r>
          </a:p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Inheritance + modern C++ 17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81BFF-E620-E8B2-D83A-3D1BC0BCC566}"/>
              </a:ext>
            </a:extLst>
          </p:cNvPr>
          <p:cNvSpPr/>
          <p:nvPr/>
        </p:nvSpPr>
        <p:spPr>
          <a:xfrm>
            <a:off x="198222" y="1343743"/>
            <a:ext cx="2306853" cy="238950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379D5D-80A7-4D16-0BF2-0DA17579DFFE}"/>
              </a:ext>
            </a:extLst>
          </p:cNvPr>
          <p:cNvSpPr/>
          <p:nvPr/>
        </p:nvSpPr>
        <p:spPr>
          <a:xfrm>
            <a:off x="296124" y="2588061"/>
            <a:ext cx="2085126" cy="57116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B768C9-7B7B-2EE2-A49C-F6771188466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31" b="23768"/>
          <a:stretch>
            <a:fillRect/>
          </a:stretch>
        </p:blipFill>
        <p:spPr>
          <a:xfrm>
            <a:off x="3885776" y="554736"/>
            <a:ext cx="3762800" cy="26044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545C2DE-B880-0407-659F-74E10A090C0F}"/>
              </a:ext>
            </a:extLst>
          </p:cNvPr>
          <p:cNvSpPr txBox="1"/>
          <p:nvPr/>
        </p:nvSpPr>
        <p:spPr>
          <a:xfrm>
            <a:off x="3466792" y="541877"/>
            <a:ext cx="44723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compute_q6_smooth_atom.cpp: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parsing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88A87-7A2C-3936-953F-D4A2228E2859}"/>
              </a:ext>
            </a:extLst>
          </p:cNvPr>
          <p:cNvSpPr/>
          <p:nvPr/>
        </p:nvSpPr>
        <p:spPr>
          <a:xfrm>
            <a:off x="3999695" y="1413510"/>
            <a:ext cx="2571612" cy="1765128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DB2CA-264E-7FC7-D783-9B869C0551EF}"/>
                  </a:ext>
                </a:extLst>
              </p:cNvPr>
              <p:cNvSpPr txBox="1"/>
              <p:nvPr/>
            </p:nvSpPr>
            <p:spPr>
              <a:xfrm>
                <a:off x="32915" y="3193674"/>
                <a:ext cx="4944320" cy="3025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compute_q6_smooth_atom: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2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GB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40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Φ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3</m:t>
                              </m:r>
                              <m:d>
                                <m:d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GB" sz="1400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∗</m:t>
                              </m:r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𝑁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𝑗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GB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𝑏𝑖𝑗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=−6</m:t>
                          </m:r>
                        </m:sub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=6</m:t>
                          </m:r>
                        </m:sup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∗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𝑞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6[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][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GB" sz="1400" b="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14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Φ</m:t>
                          </m:r>
                        </m:e>
                        <m:sup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f>
                                <m:fPr>
                                  <m:ctrlP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𝑑𝑁𝑖</m:t>
                                  </m:r>
                                </m:num>
                                <m:den>
                                  <m:r>
                                    <a:rPr lang="en-GB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𝑑𝑟𝑗</m:t>
                                  </m:r>
                                </m:den>
                              </m:f>
                            </m:e>
                          </m:nary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𝑑𝑁𝑖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𝑑𝑟𝑖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∗(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𝑁𝑗</m:t>
                          </m:r>
                        </m:e>
                      </m:nary>
                      <m:r>
                        <a:rPr lang="en-GB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GB" sz="10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20DB2CA-264E-7FC7-D783-9B869C055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5" y="3193674"/>
                <a:ext cx="4944320" cy="3025572"/>
              </a:xfrm>
              <a:prstGeom prst="rect">
                <a:avLst/>
              </a:prstGeom>
              <a:blipFill>
                <a:blip r:embed="rId6"/>
                <a:stretch>
                  <a:fillRect l="-1233" t="-135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A8FBE00-56DA-F566-3BDC-5AA43C91EFAE}"/>
              </a:ext>
            </a:extLst>
          </p:cNvPr>
          <p:cNvSpPr txBox="1"/>
          <p:nvPr/>
        </p:nvSpPr>
        <p:spPr>
          <a:xfrm>
            <a:off x="4374195" y="3255705"/>
            <a:ext cx="938212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Central atom q6m, diffq6m and </a:t>
            </a:r>
            <a:r>
              <a:rPr kumimoji="0" lang="en-GB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coeffs</a:t>
            </a:r>
            <a:endParaRPr kumimoji="0" lang="en-GB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ghost atoms q6m, diffq6m, s2, ds2 and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coeffs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dcij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qj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+ qi*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dqj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(We do not have the B)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A in for the atom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fill B for the atom j in h[j]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from the h calculated by the ghost atoms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the diff related to s2 and s0 (distance)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Ni and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diffNi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diffri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 Ni to ghost atoms</a:t>
            </a:r>
          </a:p>
          <a:p>
            <a:pPr marL="457200" indent="-457200">
              <a:buFont typeface="+mj-lt"/>
              <a:buAutoNum type="arabicPeriod"/>
            </a:pP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Calculate the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dNj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dri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on-the-fly from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qj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coeffs</a:t>
            </a:r>
            <a:endParaRPr lang="en-GB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7F3B883-3BD6-42A7-027F-986448EC9D0A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437" b="39597"/>
          <a:stretch>
            <a:fillRect/>
          </a:stretch>
        </p:blipFill>
        <p:spPr>
          <a:xfrm>
            <a:off x="7648575" y="554736"/>
            <a:ext cx="4543424" cy="1794241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3C106C6-B2C1-F421-375F-320B9FDDCD00}"/>
              </a:ext>
            </a:extLst>
          </p:cNvPr>
          <p:cNvSpPr txBox="1"/>
          <p:nvPr/>
        </p:nvSpPr>
        <p:spPr>
          <a:xfrm>
            <a:off x="7420825" y="495710"/>
            <a:ext cx="447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fix_metaAR.cpp: testing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62BF5C-191D-7290-E37B-2DB58E959614}"/>
              </a:ext>
            </a:extLst>
          </p:cNvPr>
          <p:cNvSpPr txBox="1"/>
          <p:nvPr/>
        </p:nvSpPr>
        <p:spPr>
          <a:xfrm>
            <a:off x="66288" y="5939620"/>
            <a:ext cx="122067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RAII-safe memory allocation (LAMMPS Memory API)- </a:t>
            </a:r>
            <a:r>
              <a:rPr lang="en-GB" sz="2400" b="1" dirty="0" err="1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Constexpr</a:t>
            </a:r>
            <a:r>
              <a:rPr lang="en-GB" sz="24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Virtual overrides – C++ smart pointers – On-the-fly calculations to avoid heap exhaustion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659AD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BF5E4-EFD7-08ED-4046-7169597CF410}"/>
              </a:ext>
            </a:extLst>
          </p:cNvPr>
          <p:cNvSpPr txBox="1"/>
          <p:nvPr/>
        </p:nvSpPr>
        <p:spPr>
          <a:xfrm>
            <a:off x="148062" y="99622"/>
            <a:ext cx="1122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#2: C++17 Plugin Architecture for Adaptive Biasing (LAMMPS Extension)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DA2B99E-0559-114E-27D9-A8F5E6BEC4B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66" t="6663" r="66" b="67539"/>
          <a:stretch>
            <a:fillRect/>
          </a:stretch>
        </p:blipFill>
        <p:spPr>
          <a:xfrm>
            <a:off x="7648574" y="2348977"/>
            <a:ext cx="4544646" cy="80794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EFBCCB1-B220-C4C3-DF7C-D944C557302C}"/>
              </a:ext>
            </a:extLst>
          </p:cNvPr>
          <p:cNvSpPr/>
          <p:nvPr/>
        </p:nvSpPr>
        <p:spPr>
          <a:xfrm>
            <a:off x="7762495" y="895820"/>
            <a:ext cx="4402655" cy="1407872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6290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1135D3-06CB-48D7-4701-740E02F1C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DC4A493-14F7-936B-DBAE-0D7ADF9FC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5F39C5DE-A811-AF3A-B102-5C716629D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655E74-2D7A-38F8-4217-D3E6DFE865AE}"/>
              </a:ext>
            </a:extLst>
          </p:cNvPr>
          <p:cNvSpPr txBox="1"/>
          <p:nvPr/>
        </p:nvSpPr>
        <p:spPr>
          <a:xfrm>
            <a:off x="148062" y="99622"/>
            <a:ext cx="1122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#3: Free energy Part A: C++ Thermodynamic Integration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9BB92-A91D-BF4C-8C55-CE0F8578705A}"/>
              </a:ext>
            </a:extLst>
          </p:cNvPr>
          <p:cNvSpPr txBox="1"/>
          <p:nvPr/>
        </p:nvSpPr>
        <p:spPr>
          <a:xfrm>
            <a:off x="148062" y="561287"/>
            <a:ext cx="120439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Custom C++ LAMMPS compute for thermodynamic-integration (TI) energy derivatives.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D82598-0195-F35E-832C-BA1B98C14CA7}"/>
              </a:ext>
            </a:extLst>
          </p:cNvPr>
          <p:cNvSpPr txBox="1"/>
          <p:nvPr/>
        </p:nvSpPr>
        <p:spPr>
          <a:xfrm>
            <a:off x="148062" y="1017297"/>
            <a:ext cx="10736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Code architecture: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Parent abstract class: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compute.h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(pure abstract class)</a:t>
            </a:r>
          </a:p>
          <a:p>
            <a:pPr marR="0" lvl="2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compute_thermo_integ.h</a:t>
            </a:r>
            <a:endParaRPr lang="en-GB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BB17B1-F8FC-EA84-3C12-FE6259ADBA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7297"/>
          <a:stretch>
            <a:fillRect/>
          </a:stretch>
        </p:blipFill>
        <p:spPr>
          <a:xfrm>
            <a:off x="7623676" y="2019446"/>
            <a:ext cx="5443587" cy="93365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B82D38-3410-5642-0F15-10506177A17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612" b="16880"/>
          <a:stretch>
            <a:fillRect/>
          </a:stretch>
        </p:blipFill>
        <p:spPr>
          <a:xfrm>
            <a:off x="3263358" y="2019445"/>
            <a:ext cx="4341660" cy="23035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81B6C5D-D80C-B1CC-B0D4-F368D997BF8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31495"/>
          <a:stretch>
            <a:fillRect/>
          </a:stretch>
        </p:blipFill>
        <p:spPr>
          <a:xfrm>
            <a:off x="7373" y="3328102"/>
            <a:ext cx="3237327" cy="99488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7681EF3-62E0-5745-0413-7AE2912AD38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3541"/>
          <a:stretch>
            <a:fillRect/>
          </a:stretch>
        </p:blipFill>
        <p:spPr>
          <a:xfrm>
            <a:off x="7373" y="2019445"/>
            <a:ext cx="3237327" cy="13251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9171D3-9EFA-1711-43FC-3B90909F76B1}"/>
              </a:ext>
            </a:extLst>
          </p:cNvPr>
          <p:cNvSpPr txBox="1"/>
          <p:nvPr/>
        </p:nvSpPr>
        <p:spPr>
          <a:xfrm>
            <a:off x="8382221" y="2057021"/>
            <a:ext cx="44723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6924A7D-64A6-8D42-C3BA-A3309A1BFECE}"/>
              </a:ext>
            </a:extLst>
          </p:cNvPr>
          <p:cNvSpPr txBox="1"/>
          <p:nvPr/>
        </p:nvSpPr>
        <p:spPr>
          <a:xfrm>
            <a:off x="4813068" y="2313814"/>
            <a:ext cx="175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stl:maps</a:t>
            </a:r>
            <a:endParaRPr lang="en-GB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FCE4B0-2489-2AE6-37F3-449E90DFAC05}"/>
              </a:ext>
            </a:extLst>
          </p:cNvPr>
          <p:cNvSpPr/>
          <p:nvPr/>
        </p:nvSpPr>
        <p:spPr>
          <a:xfrm>
            <a:off x="3244700" y="3570240"/>
            <a:ext cx="4143324" cy="223385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32A9CA-9F1B-D7B5-E76F-95A1A869E589}"/>
              </a:ext>
            </a:extLst>
          </p:cNvPr>
          <p:cNvSpPr txBox="1"/>
          <p:nvPr/>
        </p:nvSpPr>
        <p:spPr>
          <a:xfrm>
            <a:off x="1035448" y="2347988"/>
            <a:ext cx="1759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86C399C-ABCD-EA9B-E4F3-E84D1209C22D}"/>
              </a:ext>
            </a:extLst>
          </p:cNvPr>
          <p:cNvSpPr/>
          <p:nvPr/>
        </p:nvSpPr>
        <p:spPr>
          <a:xfrm>
            <a:off x="-2943" y="1988878"/>
            <a:ext cx="1924728" cy="163564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6BE35F6-2EF5-1E50-B6B1-F64521D68653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b="64371"/>
          <a:stretch>
            <a:fillRect/>
          </a:stretch>
        </p:blipFill>
        <p:spPr>
          <a:xfrm>
            <a:off x="4635192" y="4395421"/>
            <a:ext cx="4566366" cy="108359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DD0472F-A563-EEBB-B30A-15F3B13B2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15344"/>
          <a:stretch>
            <a:fillRect/>
          </a:stretch>
        </p:blipFill>
        <p:spPr>
          <a:xfrm>
            <a:off x="0" y="4396285"/>
            <a:ext cx="4635192" cy="108273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CF1F2BC2-CBE2-E455-FE2B-A0192EBA0996}"/>
              </a:ext>
            </a:extLst>
          </p:cNvPr>
          <p:cNvSpPr/>
          <p:nvPr/>
        </p:nvSpPr>
        <p:spPr>
          <a:xfrm>
            <a:off x="178089" y="4769704"/>
            <a:ext cx="1812226" cy="275535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946AE50-764A-0C49-B377-5D1141318CBD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6142" t="71847" r="-6142" b="-8099"/>
          <a:stretch>
            <a:fillRect/>
          </a:stretch>
        </p:blipFill>
        <p:spPr>
          <a:xfrm>
            <a:off x="19050" y="5553096"/>
            <a:ext cx="6356998" cy="88709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64EF364-C121-60C2-8E24-4C68AD705B1E}"/>
              </a:ext>
            </a:extLst>
          </p:cNvPr>
          <p:cNvSpPr txBox="1"/>
          <p:nvPr/>
        </p:nvSpPr>
        <p:spPr>
          <a:xfrm>
            <a:off x="1225634" y="5500325"/>
            <a:ext cx="4813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MPI (Distributed parallelisation)</a:t>
            </a:r>
            <a:endParaRPr lang="en-GB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D384315-A531-43A8-23AC-BE1C5D7A1DE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174"/>
          <a:stretch>
            <a:fillRect/>
          </a:stretch>
        </p:blipFill>
        <p:spPr>
          <a:xfrm>
            <a:off x="7623676" y="2953105"/>
            <a:ext cx="5443587" cy="133612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87EFB4B-729C-BFBD-665C-16F535DCC348}"/>
              </a:ext>
            </a:extLst>
          </p:cNvPr>
          <p:cNvSpPr/>
          <p:nvPr/>
        </p:nvSpPr>
        <p:spPr>
          <a:xfrm>
            <a:off x="7766960" y="3348661"/>
            <a:ext cx="2476741" cy="940569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D15A73-C955-47AD-B7D5-8556DF684956}"/>
              </a:ext>
            </a:extLst>
          </p:cNvPr>
          <p:cNvSpPr txBox="1"/>
          <p:nvPr/>
        </p:nvSpPr>
        <p:spPr>
          <a:xfrm>
            <a:off x="5987256" y="5590629"/>
            <a:ext cx="64286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Verified, reproducible, and parallel-safe C++ compute module integrated with LAMMPS core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659AD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E95AA8-7FF6-62FE-3A4D-BF2DDF67FE31}"/>
              </a:ext>
            </a:extLst>
          </p:cNvPr>
          <p:cNvSpPr/>
          <p:nvPr/>
        </p:nvSpPr>
        <p:spPr>
          <a:xfrm>
            <a:off x="9201558" y="4395421"/>
            <a:ext cx="2990442" cy="1083597"/>
          </a:xfrm>
          <a:prstGeom prst="rect">
            <a:avLst/>
          </a:prstGeom>
          <a:solidFill>
            <a:srgbClr val="1E1E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D8E23-3EA3-36BD-A187-F0CCBC0B1D10}"/>
              </a:ext>
            </a:extLst>
          </p:cNvPr>
          <p:cNvSpPr txBox="1"/>
          <p:nvPr/>
        </p:nvSpPr>
        <p:spPr>
          <a:xfrm>
            <a:off x="8676879" y="4490506"/>
            <a:ext cx="3544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RAII implementation for double**</a:t>
            </a:r>
          </a:p>
          <a:p>
            <a:pPr lvl="1" algn="ctr"/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GB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mdspan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 not available yet!)</a:t>
            </a:r>
          </a:p>
        </p:txBody>
      </p:sp>
    </p:spTree>
    <p:extLst>
      <p:ext uri="{BB962C8B-B14F-4D97-AF65-F5344CB8AC3E}">
        <p14:creationId xmlns:p14="http://schemas.microsoft.com/office/powerpoint/2010/main" val="3417638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8F6CE-6ABB-59ED-4839-48BBA5226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4CDC1CCB-886A-8D92-6125-C64CC7DA8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830B2DE9-D43B-8030-DB61-2CAC5683E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0819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9E2343-8DB9-2A9A-2241-5F269B49C73F}"/>
              </a:ext>
            </a:extLst>
          </p:cNvPr>
          <p:cNvSpPr txBox="1"/>
          <p:nvPr/>
        </p:nvSpPr>
        <p:spPr>
          <a:xfrm>
            <a:off x="148062" y="99622"/>
            <a:ext cx="1122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#3: Free energy Part B: C++ and Python Pipeline for high throughput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7CEBFB-967C-3E8A-60E8-68E70DC17F2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93040"/>
          <a:stretch>
            <a:fillRect/>
          </a:stretch>
        </p:blipFill>
        <p:spPr>
          <a:xfrm>
            <a:off x="0" y="640819"/>
            <a:ext cx="5491145" cy="3815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38C092-985E-169C-9FA2-19FA9BE899C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8249" b="52022"/>
          <a:stretch>
            <a:fillRect/>
          </a:stretch>
        </p:blipFill>
        <p:spPr>
          <a:xfrm>
            <a:off x="-3" y="1113294"/>
            <a:ext cx="5491145" cy="533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8FC572-EC55-A969-9697-605437AEE1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61877" b="1380"/>
          <a:stretch>
            <a:fillRect/>
          </a:stretch>
        </p:blipFill>
        <p:spPr>
          <a:xfrm>
            <a:off x="-4" y="1737572"/>
            <a:ext cx="5491145" cy="20144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5AD838-199E-9720-3D77-79FD40DFB212}"/>
              </a:ext>
            </a:extLst>
          </p:cNvPr>
          <p:cNvSpPr/>
          <p:nvPr/>
        </p:nvSpPr>
        <p:spPr>
          <a:xfrm>
            <a:off x="-1" y="549941"/>
            <a:ext cx="1937657" cy="233829"/>
          </a:xfrm>
          <a:prstGeom prst="rect">
            <a:avLst/>
          </a:prstGeom>
          <a:noFill/>
          <a:ln w="476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B50CE82-2535-E201-9505-D2C6982233D8}"/>
              </a:ext>
            </a:extLst>
          </p:cNvPr>
          <p:cNvSpPr/>
          <p:nvPr/>
        </p:nvSpPr>
        <p:spPr>
          <a:xfrm>
            <a:off x="422374" y="1117174"/>
            <a:ext cx="4149626" cy="397915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BF292F5-D9A4-F6E8-0D1C-FE935185D8CC}"/>
              </a:ext>
            </a:extLst>
          </p:cNvPr>
          <p:cNvSpPr/>
          <p:nvPr/>
        </p:nvSpPr>
        <p:spPr>
          <a:xfrm>
            <a:off x="422374" y="2179195"/>
            <a:ext cx="5042884" cy="520462"/>
          </a:xfrm>
          <a:prstGeom prst="rect">
            <a:avLst/>
          </a:prstGeom>
          <a:noFill/>
          <a:ln w="47625">
            <a:solidFill>
              <a:srgbClr val="A02B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2DFEF8-895B-87AA-BE3D-5242904B1B14}"/>
              </a:ext>
            </a:extLst>
          </p:cNvPr>
          <p:cNvSpPr/>
          <p:nvPr/>
        </p:nvSpPr>
        <p:spPr>
          <a:xfrm>
            <a:off x="0" y="2790534"/>
            <a:ext cx="1807029" cy="257466"/>
          </a:xfrm>
          <a:prstGeom prst="rect">
            <a:avLst/>
          </a:prstGeom>
          <a:noFill/>
          <a:ln w="4762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4BE4B4-21DE-5FF6-F1DE-EFF7BA032502}"/>
              </a:ext>
            </a:extLst>
          </p:cNvPr>
          <p:cNvSpPr txBox="1"/>
          <p:nvPr/>
        </p:nvSpPr>
        <p:spPr>
          <a:xfrm>
            <a:off x="1212156" y="477243"/>
            <a:ext cx="2240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OpenMP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EFBF2BB-5DE9-A930-338B-A012C3F137CB}"/>
              </a:ext>
            </a:extLst>
          </p:cNvPr>
          <p:cNvSpPr txBox="1"/>
          <p:nvPr/>
        </p:nvSpPr>
        <p:spPr>
          <a:xfrm>
            <a:off x="3951251" y="846775"/>
            <a:ext cx="16246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from C++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D4466E1-A96A-67CD-5E39-55569B411F50}"/>
              </a:ext>
            </a:extLst>
          </p:cNvPr>
          <p:cNvSpPr txBox="1"/>
          <p:nvPr/>
        </p:nvSpPr>
        <p:spPr>
          <a:xfrm>
            <a:off x="1679957" y="2706926"/>
            <a:ext cx="385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Making a C command RAII compatible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DC1709-5D9F-CC0A-5C91-B3E506C900EE}"/>
              </a:ext>
            </a:extLst>
          </p:cNvPr>
          <p:cNvSpPr txBox="1"/>
          <p:nvPr/>
        </p:nvSpPr>
        <p:spPr>
          <a:xfrm>
            <a:off x="-1307013" y="3024917"/>
            <a:ext cx="385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 safety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C8D903F-8FB5-16F7-6B91-887007DE11B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2120" b="-1"/>
          <a:stretch>
            <a:fillRect/>
          </a:stretch>
        </p:blipFill>
        <p:spPr>
          <a:xfrm>
            <a:off x="5575856" y="640819"/>
            <a:ext cx="4541048" cy="1878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13D50E53-954C-4350-C97E-0A197FBD1F9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b="78443"/>
          <a:stretch>
            <a:fillRect/>
          </a:stretch>
        </p:blipFill>
        <p:spPr>
          <a:xfrm>
            <a:off x="5563820" y="2396840"/>
            <a:ext cx="4541048" cy="4336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D3609445-D4B8-28A5-9918-CED7AF50E5E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0445" b="28276"/>
          <a:stretch>
            <a:fillRect/>
          </a:stretch>
        </p:blipFill>
        <p:spPr>
          <a:xfrm>
            <a:off x="5533499" y="2820136"/>
            <a:ext cx="4541048" cy="629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70327480-F8B6-762C-E387-DF7EDBFB65B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443"/>
          <a:stretch>
            <a:fillRect/>
          </a:stretch>
        </p:blipFill>
        <p:spPr>
          <a:xfrm>
            <a:off x="5533499" y="3449419"/>
            <a:ext cx="4541048" cy="43369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6C804241-4547-B0F4-7368-1159E0BE7868}"/>
              </a:ext>
            </a:extLst>
          </p:cNvPr>
          <p:cNvSpPr/>
          <p:nvPr/>
        </p:nvSpPr>
        <p:spPr>
          <a:xfrm>
            <a:off x="5937549" y="851192"/>
            <a:ext cx="4136998" cy="1535253"/>
          </a:xfrm>
          <a:prstGeom prst="rect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C6A5205-5D5F-A3EC-7C5E-D46A911EEDA2}"/>
              </a:ext>
            </a:extLst>
          </p:cNvPr>
          <p:cNvSpPr txBox="1"/>
          <p:nvPr/>
        </p:nvSpPr>
        <p:spPr>
          <a:xfrm>
            <a:off x="6331976" y="495778"/>
            <a:ext cx="2692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STL algorithms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AEF8F6-3DB7-3C8E-DCFC-C19D3C3F0212}"/>
              </a:ext>
            </a:extLst>
          </p:cNvPr>
          <p:cNvSpPr/>
          <p:nvPr/>
        </p:nvSpPr>
        <p:spPr>
          <a:xfrm>
            <a:off x="5563820" y="3439024"/>
            <a:ext cx="2948809" cy="433692"/>
          </a:xfrm>
          <a:prstGeom prst="rect">
            <a:avLst/>
          </a:prstGeom>
          <a:noFill/>
          <a:ln w="4762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DD9B04FA-651F-EE9B-B6AD-2BC05CCB52A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47757"/>
          <a:stretch>
            <a:fillRect/>
          </a:stretch>
        </p:blipFill>
        <p:spPr>
          <a:xfrm>
            <a:off x="0" y="3908129"/>
            <a:ext cx="6087325" cy="2368982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02020B0-71CB-F3C8-BDA7-5FF7AA2E6CDE}"/>
              </a:ext>
            </a:extLst>
          </p:cNvPr>
          <p:cNvSpPr/>
          <p:nvPr/>
        </p:nvSpPr>
        <p:spPr>
          <a:xfrm>
            <a:off x="26378" y="3847542"/>
            <a:ext cx="2281393" cy="221241"/>
          </a:xfrm>
          <a:prstGeom prst="rect">
            <a:avLst/>
          </a:prstGeom>
          <a:noFill/>
          <a:ln w="47625">
            <a:solidFill>
              <a:srgbClr val="A02B9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818D1A6-5F45-F25A-3762-CFF2DC5C2FDF}"/>
              </a:ext>
            </a:extLst>
          </p:cNvPr>
          <p:cNvSpPr txBox="1"/>
          <p:nvPr/>
        </p:nvSpPr>
        <p:spPr>
          <a:xfrm>
            <a:off x="1937656" y="5631672"/>
            <a:ext cx="385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Variadic Templates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66B5DD8-49CE-E1B8-37D6-249B7ADF85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3703" y="3917717"/>
            <a:ext cx="5439534" cy="194337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2933F1F1-D920-CF85-C7E8-49BFD9C5E8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37549" y="5313526"/>
            <a:ext cx="5514222" cy="1025079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C0A71D6C-5CA8-DCBB-7ED7-0D686E2F0556}"/>
              </a:ext>
            </a:extLst>
          </p:cNvPr>
          <p:cNvSpPr txBox="1"/>
          <p:nvPr/>
        </p:nvSpPr>
        <p:spPr>
          <a:xfrm>
            <a:off x="7386567" y="5516509"/>
            <a:ext cx="38535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GB" sz="2000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N-D vector + contiguous memory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29BD5-EAFF-C827-91E8-7097F8D1EFB7}"/>
              </a:ext>
            </a:extLst>
          </p:cNvPr>
          <p:cNvSpPr/>
          <p:nvPr/>
        </p:nvSpPr>
        <p:spPr>
          <a:xfrm>
            <a:off x="6252159" y="4450200"/>
            <a:ext cx="4209012" cy="509701"/>
          </a:xfrm>
          <a:prstGeom prst="rect">
            <a:avLst/>
          </a:prstGeom>
          <a:noFill/>
          <a:ln w="47625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597F5B3-1705-94A3-5FDB-E81E194D0D4A}"/>
              </a:ext>
            </a:extLst>
          </p:cNvPr>
          <p:cNvSpPr txBox="1"/>
          <p:nvPr/>
        </p:nvSpPr>
        <p:spPr>
          <a:xfrm>
            <a:off x="26378" y="6204867"/>
            <a:ext cx="12361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659AD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Parallel, memory-efficient, and language-integrated C++ pipeline for high-throughput free-energy computation.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659AD2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38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4DC4AB-D500-FA5E-9DF5-8174DA950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9D9549DA-5B27-B11A-7E8F-E42698A3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AA20EEC1-A4E4-542E-820F-1F40E9F6F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AE2AB7-82B6-8EB6-741B-977842485CFD}"/>
              </a:ext>
            </a:extLst>
          </p:cNvPr>
          <p:cNvSpPr txBox="1"/>
          <p:nvPr/>
        </p:nvSpPr>
        <p:spPr>
          <a:xfrm>
            <a:off x="148062" y="0"/>
            <a:ext cx="1122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#4: Mandelbrot Parallel Renderer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0EA750-9163-8C1F-30E8-AD5342C8D6EE}"/>
              </a:ext>
            </a:extLst>
          </p:cNvPr>
          <p:cNvSpPr txBox="1"/>
          <p:nvPr/>
        </p:nvSpPr>
        <p:spPr>
          <a:xfrm>
            <a:off x="148062" y="430921"/>
            <a:ext cx="90827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 A Modular C++ Framework for Parallel Simulation and Rendering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FCED8-848A-8D75-6953-37BF57F234FC}"/>
              </a:ext>
            </a:extLst>
          </p:cNvPr>
          <p:cNvSpPr txBox="1"/>
          <p:nvPr/>
        </p:nvSpPr>
        <p:spPr>
          <a:xfrm>
            <a:off x="209550" y="821188"/>
            <a:ext cx="117729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(1) Main.cpp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(2) Runner/ (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run_mandelbrot_timing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GB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run_mandelbrot_animation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           </a:t>
            </a:r>
            <a:r>
              <a:rPr lang="en-GB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└── Factory-like controller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</a:p>
          <a:p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|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(3) Algorithm/</a:t>
            </a:r>
          </a:p>
          <a:p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|</a:t>
            </a:r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mandelbrot.h</a:t>
            </a:r>
            <a:endParaRPr lang="en-GB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                      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|──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mandelbrot_xmesh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(_inner/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outerloop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).h (inheritance)</a:t>
            </a:r>
          </a:p>
          <a:p>
            <a:r>
              <a:rPr lang="en-GB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|                      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mandelbrot_xmesh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(_inner/</a:t>
            </a:r>
            <a:r>
              <a:rPr lang="en-GB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outerloop</a:t>
            </a:r>
            <a:r>
              <a:rPr lang="en-GB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).h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 (4) Array/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             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|── </a:t>
            </a:r>
            <a:r>
              <a:rPr lang="en-GB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array.h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(Base interface)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             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          └── </a:t>
            </a:r>
            <a:r>
              <a:rPr lang="en-GB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array_c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GB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array_cpp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GB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array_modern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GB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array_mdspan</a:t>
            </a:r>
            <a:endParaRPr lang="en-GB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            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lang="en-GB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array_allocator</a:t>
            </a:r>
            <a:r>
              <a:rPr lang="en-GB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(RAII factory)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</a:t>
            </a:r>
            <a:r>
              <a:rPr lang="en-GB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──</a:t>
            </a:r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(5) Numerical/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 |               </a:t>
            </a:r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└── </a:t>
            </a:r>
            <a:r>
              <a:rPr lang="en-GB" dirty="0" err="1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complex.h</a:t>
            </a:r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(templates)</a:t>
            </a:r>
          </a:p>
          <a:p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|</a:t>
            </a:r>
          </a:p>
          <a:p>
            <a:r>
              <a:rPr lang="en-GB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└── (6) Plotting/</a:t>
            </a:r>
          </a:p>
          <a:p>
            <a:r>
              <a:rPr lang="en-GB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└──Mandelbrot_plot_frames.py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           </a:t>
            </a:r>
          </a:p>
          <a:p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solidFill>
                <a:schemeClr val="accent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90FC6A-7B12-E015-6E68-09CA77B45FDA}"/>
              </a:ext>
            </a:extLst>
          </p:cNvPr>
          <p:cNvSpPr txBox="1"/>
          <p:nvPr/>
        </p:nvSpPr>
        <p:spPr>
          <a:xfrm>
            <a:off x="148062" y="6158557"/>
            <a:ext cx="120439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Input (1)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000" b="1" dirty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Control Layer (2)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Core Engine (3)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 &amp; Data Layer (4) 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sz="2000" b="1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Numerical Library (5)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en-GB" sz="2000" b="1" dirty="0">
                <a:solidFill>
                  <a:srgbClr val="A02B9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Post-processing (6)</a:t>
            </a:r>
            <a:endParaRPr kumimoji="0" lang="en-GB" sz="12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569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BEF">
            <a:alpha val="50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014512-F93F-F5AA-9109-684829D90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ABA68BF-8F50-C595-27F1-22C7C9596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142" y="640819"/>
            <a:ext cx="5042884" cy="5573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22877B63-C08B-0150-7FCF-B46538536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0538" y="643467"/>
            <a:ext cx="494432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6839DB8-A472-05A2-4A51-ED7BA02887C4}"/>
              </a:ext>
            </a:extLst>
          </p:cNvPr>
          <p:cNvSpPr txBox="1"/>
          <p:nvPr/>
        </p:nvSpPr>
        <p:spPr>
          <a:xfrm>
            <a:off x="148062" y="0"/>
            <a:ext cx="11226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Project #4: Mandelbrot Parallel Renderer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D8795D-2064-9310-93C7-7278487E5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61665"/>
            <a:ext cx="5662037" cy="245851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D9E22FD-6D57-839C-C6A4-40E51D820669}"/>
              </a:ext>
            </a:extLst>
          </p:cNvPr>
          <p:cNvSpPr/>
          <p:nvPr/>
        </p:nvSpPr>
        <p:spPr>
          <a:xfrm>
            <a:off x="1" y="431767"/>
            <a:ext cx="1081548" cy="209052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42C09-9FFA-ABFF-ED7E-03221B98BED5}"/>
              </a:ext>
            </a:extLst>
          </p:cNvPr>
          <p:cNvSpPr/>
          <p:nvPr/>
        </p:nvSpPr>
        <p:spPr>
          <a:xfrm>
            <a:off x="532519" y="1648543"/>
            <a:ext cx="4953881" cy="681702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6C391-F3C6-06CF-CF0B-31483A4CD875}"/>
              </a:ext>
            </a:extLst>
          </p:cNvPr>
          <p:cNvSpPr txBox="1"/>
          <p:nvPr/>
        </p:nvSpPr>
        <p:spPr>
          <a:xfrm>
            <a:off x="911032" y="466030"/>
            <a:ext cx="403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namespace +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Factory pattern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4E65A2C-54C9-BF69-4490-FD35D4B66F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2038" y="461666"/>
            <a:ext cx="6253074" cy="245851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1AEF51-2C8E-78C7-6B5C-A08B8AAE1667}"/>
              </a:ext>
            </a:extLst>
          </p:cNvPr>
          <p:cNvSpPr/>
          <p:nvPr/>
        </p:nvSpPr>
        <p:spPr>
          <a:xfrm>
            <a:off x="5854811" y="643466"/>
            <a:ext cx="4439564" cy="19227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2914AA-7A8F-D0DE-A411-A9D13E57D688}"/>
              </a:ext>
            </a:extLst>
          </p:cNvPr>
          <p:cNvSpPr txBox="1"/>
          <p:nvPr/>
        </p:nvSpPr>
        <p:spPr>
          <a:xfrm>
            <a:off x="8524568" y="1274068"/>
            <a:ext cx="3390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Template +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Operator overloading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3492EC4-9BD7-DBC8-581D-24AA709C6CA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9004"/>
          <a:stretch>
            <a:fillRect/>
          </a:stretch>
        </p:blipFill>
        <p:spPr>
          <a:xfrm>
            <a:off x="0" y="2920181"/>
            <a:ext cx="5771536" cy="245851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80FEAFC-7494-DFE5-FF58-A0B9632E93C8}"/>
              </a:ext>
            </a:extLst>
          </p:cNvPr>
          <p:cNvSpPr/>
          <p:nvPr/>
        </p:nvSpPr>
        <p:spPr>
          <a:xfrm>
            <a:off x="0" y="2997118"/>
            <a:ext cx="2310581" cy="198366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7FC6B7-35F0-E2BF-0732-A8D2E1E91D24}"/>
              </a:ext>
            </a:extLst>
          </p:cNvPr>
          <p:cNvSpPr txBox="1"/>
          <p:nvPr/>
        </p:nvSpPr>
        <p:spPr>
          <a:xfrm>
            <a:off x="2126280" y="3751798"/>
            <a:ext cx="40342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Parallelism +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Threads safety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E138D8F-6EF3-843F-8933-3B18C4E7026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40827"/>
          <a:stretch>
            <a:fillRect/>
          </a:stretch>
        </p:blipFill>
        <p:spPr>
          <a:xfrm>
            <a:off x="-9767" y="5378697"/>
            <a:ext cx="5771230" cy="1479304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41F81FF-963B-AD7A-F87A-E2B4DF1AA545}"/>
              </a:ext>
            </a:extLst>
          </p:cNvPr>
          <p:cNvSpPr/>
          <p:nvPr/>
        </p:nvSpPr>
        <p:spPr>
          <a:xfrm>
            <a:off x="721055" y="6197968"/>
            <a:ext cx="4765345" cy="491191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AF54E71-3E57-E9F9-4726-BF57E020986D}"/>
              </a:ext>
            </a:extLst>
          </p:cNvPr>
          <p:cNvSpPr txBox="1"/>
          <p:nvPr/>
        </p:nvSpPr>
        <p:spPr>
          <a:xfrm>
            <a:off x="3103727" y="5500376"/>
            <a:ext cx="2135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C++23 style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15956C8-D289-0917-322D-4E5946266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3945" y="2900967"/>
            <a:ext cx="6231167" cy="230151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C117D15-9369-892E-6BEC-F7458FCC19E3}"/>
              </a:ext>
            </a:extLst>
          </p:cNvPr>
          <p:cNvSpPr txBox="1"/>
          <p:nvPr/>
        </p:nvSpPr>
        <p:spPr>
          <a:xfrm>
            <a:off x="8788575" y="3273726"/>
            <a:ext cx="33905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Contiguous memory allocation for cache locality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724C9CDF-EC73-ACB2-D592-5CED5BEC09D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-1067" b="77047"/>
          <a:stretch>
            <a:fillRect/>
          </a:stretch>
        </p:blipFill>
        <p:spPr>
          <a:xfrm>
            <a:off x="5722245" y="5121004"/>
            <a:ext cx="6192867" cy="6304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F54B2B9-3572-C0DE-20F5-8CEB0BE52C8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84" t="51703" r="-284" b="-24371"/>
          <a:stretch>
            <a:fillRect/>
          </a:stretch>
        </p:blipFill>
        <p:spPr>
          <a:xfrm>
            <a:off x="5761460" y="5817201"/>
            <a:ext cx="6192867" cy="1907291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C318CDE-FDA7-BBC8-6ACE-71B31DEA401E}"/>
              </a:ext>
            </a:extLst>
          </p:cNvPr>
          <p:cNvSpPr/>
          <p:nvPr/>
        </p:nvSpPr>
        <p:spPr>
          <a:xfrm>
            <a:off x="6041507" y="2420280"/>
            <a:ext cx="3033667" cy="499901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59A05-C164-02B8-3D2F-DA4BF8EAF2D3}"/>
              </a:ext>
            </a:extLst>
          </p:cNvPr>
          <p:cNvSpPr txBox="1"/>
          <p:nvPr/>
        </p:nvSpPr>
        <p:spPr>
          <a:xfrm>
            <a:off x="9075174" y="6084981"/>
            <a:ext cx="33905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Exception Safety +</a:t>
            </a:r>
          </a:p>
          <a:p>
            <a:pPr lvl="1"/>
            <a:r>
              <a:rPr lang="en-GB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RAII Smart Pointers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B77D38A-866F-BFF3-EA60-97D4F664899F}"/>
              </a:ext>
            </a:extLst>
          </p:cNvPr>
          <p:cNvSpPr/>
          <p:nvPr/>
        </p:nvSpPr>
        <p:spPr>
          <a:xfrm>
            <a:off x="5875431" y="6199915"/>
            <a:ext cx="3661859" cy="452944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6D4781D-B26E-C888-C65C-A86E66D42C7C}"/>
              </a:ext>
            </a:extLst>
          </p:cNvPr>
          <p:cNvSpPr/>
          <p:nvPr/>
        </p:nvSpPr>
        <p:spPr>
          <a:xfrm>
            <a:off x="6069946" y="5824913"/>
            <a:ext cx="4734398" cy="181211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B25432-5A3F-5E8F-8A19-9CE0919B8F2D}"/>
              </a:ext>
            </a:extLst>
          </p:cNvPr>
          <p:cNvSpPr/>
          <p:nvPr/>
        </p:nvSpPr>
        <p:spPr>
          <a:xfrm>
            <a:off x="6286923" y="3814026"/>
            <a:ext cx="2857978" cy="483075"/>
          </a:xfrm>
          <a:prstGeom prst="rect">
            <a:avLst/>
          </a:prstGeom>
          <a:noFill/>
          <a:ln w="47625">
            <a:solidFill>
              <a:srgbClr val="659A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703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1514</Words>
  <Application>Microsoft Office PowerPoint</Application>
  <PresentationFormat>Widescreen</PresentationFormat>
  <Paragraphs>171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Mehdi Tavakol</dc:creator>
  <cp:lastModifiedBy>Mehdi Tavakol</cp:lastModifiedBy>
  <cp:revision>9</cp:revision>
  <dcterms:created xsi:type="dcterms:W3CDTF">2025-10-22T13:11:15Z</dcterms:created>
  <dcterms:modified xsi:type="dcterms:W3CDTF">2025-10-28T11:45:18Z</dcterms:modified>
</cp:coreProperties>
</file>