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63" r:id="rId4"/>
    <p:sldId id="262" r:id="rId5"/>
    <p:sldId id="264" r:id="rId6"/>
    <p:sldId id="259" r:id="rId7"/>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2" autoAdjust="0"/>
    <p:restoredTop sz="96357" autoAdjust="0"/>
  </p:normalViewPr>
  <p:slideViewPr>
    <p:cSldViewPr snapToGrid="0">
      <p:cViewPr varScale="1">
        <p:scale>
          <a:sx n="105" d="100"/>
          <a:sy n="105" d="100"/>
        </p:scale>
        <p:origin x="138" y="13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BB41D-FC4E-D408-3BD0-114E05FE7D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7B51C944-683E-AE4A-4AB2-60407596DF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0F55FF0A-7714-E592-CE9D-4CF979A01235}"/>
              </a:ext>
            </a:extLst>
          </p:cNvPr>
          <p:cNvSpPr>
            <a:spLocks noGrp="1"/>
          </p:cNvSpPr>
          <p:nvPr>
            <p:ph type="dt" sz="half" idx="10"/>
          </p:nvPr>
        </p:nvSpPr>
        <p:spPr/>
        <p:txBody>
          <a:bodyPr/>
          <a:lstStyle/>
          <a:p>
            <a:fld id="{7C363F9B-F18A-4EED-A988-5EEFA03B0F79}" type="datetimeFigureOut">
              <a:rPr lang="en-IL" smtClean="0"/>
              <a:t>09/10/2023</a:t>
            </a:fld>
            <a:endParaRPr lang="en-IL"/>
          </a:p>
        </p:txBody>
      </p:sp>
      <p:sp>
        <p:nvSpPr>
          <p:cNvPr id="5" name="Footer Placeholder 4">
            <a:extLst>
              <a:ext uri="{FF2B5EF4-FFF2-40B4-BE49-F238E27FC236}">
                <a16:creationId xmlns:a16="http://schemas.microsoft.com/office/drawing/2014/main" id="{76BD45FC-E093-214D-9EAA-0BED9A6681D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E976592-2D2F-393C-A10F-8BB2B11B2255}"/>
              </a:ext>
            </a:extLst>
          </p:cNvPr>
          <p:cNvSpPr>
            <a:spLocks noGrp="1"/>
          </p:cNvSpPr>
          <p:nvPr>
            <p:ph type="sldNum" sz="quarter" idx="12"/>
          </p:nvPr>
        </p:nvSpPr>
        <p:spPr/>
        <p:txBody>
          <a:bodyPr/>
          <a:lstStyle/>
          <a:p>
            <a:fld id="{6AF63080-7053-4AD7-A2C6-4C45EA77CB1E}" type="slidenum">
              <a:rPr lang="en-IL" smtClean="0"/>
              <a:t>‹#›</a:t>
            </a:fld>
            <a:endParaRPr lang="en-IL"/>
          </a:p>
        </p:txBody>
      </p:sp>
    </p:spTree>
    <p:extLst>
      <p:ext uri="{BB962C8B-B14F-4D97-AF65-F5344CB8AC3E}">
        <p14:creationId xmlns:p14="http://schemas.microsoft.com/office/powerpoint/2010/main" val="1504431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5953A-ABAE-7216-CC47-C5FF8F6AED07}"/>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324E55E1-947F-525C-15FC-4268222C38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D760AEE9-C08C-3403-6046-53231F9D1748}"/>
              </a:ext>
            </a:extLst>
          </p:cNvPr>
          <p:cNvSpPr>
            <a:spLocks noGrp="1"/>
          </p:cNvSpPr>
          <p:nvPr>
            <p:ph type="dt" sz="half" idx="10"/>
          </p:nvPr>
        </p:nvSpPr>
        <p:spPr/>
        <p:txBody>
          <a:bodyPr/>
          <a:lstStyle/>
          <a:p>
            <a:fld id="{7C363F9B-F18A-4EED-A988-5EEFA03B0F79}" type="datetimeFigureOut">
              <a:rPr lang="en-IL" smtClean="0"/>
              <a:t>09/10/2023</a:t>
            </a:fld>
            <a:endParaRPr lang="en-IL"/>
          </a:p>
        </p:txBody>
      </p:sp>
      <p:sp>
        <p:nvSpPr>
          <p:cNvPr id="5" name="Footer Placeholder 4">
            <a:extLst>
              <a:ext uri="{FF2B5EF4-FFF2-40B4-BE49-F238E27FC236}">
                <a16:creationId xmlns:a16="http://schemas.microsoft.com/office/drawing/2014/main" id="{ADDF6174-66E1-07BC-F782-833BA0874866}"/>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1E7E0A8-4D7C-C5C2-034F-F5D68AAF8CF0}"/>
              </a:ext>
            </a:extLst>
          </p:cNvPr>
          <p:cNvSpPr>
            <a:spLocks noGrp="1"/>
          </p:cNvSpPr>
          <p:nvPr>
            <p:ph type="sldNum" sz="quarter" idx="12"/>
          </p:nvPr>
        </p:nvSpPr>
        <p:spPr/>
        <p:txBody>
          <a:bodyPr/>
          <a:lstStyle/>
          <a:p>
            <a:fld id="{6AF63080-7053-4AD7-A2C6-4C45EA77CB1E}" type="slidenum">
              <a:rPr lang="en-IL" smtClean="0"/>
              <a:t>‹#›</a:t>
            </a:fld>
            <a:endParaRPr lang="en-IL"/>
          </a:p>
        </p:txBody>
      </p:sp>
    </p:spTree>
    <p:extLst>
      <p:ext uri="{BB962C8B-B14F-4D97-AF65-F5344CB8AC3E}">
        <p14:creationId xmlns:p14="http://schemas.microsoft.com/office/powerpoint/2010/main" val="200073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586A80-58F8-894D-13A8-7344D13AD0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E80B13DA-FD0D-D93F-672B-6060085424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E3A2F5B5-8D5A-A9B5-C676-06D24B4E4E68}"/>
              </a:ext>
            </a:extLst>
          </p:cNvPr>
          <p:cNvSpPr>
            <a:spLocks noGrp="1"/>
          </p:cNvSpPr>
          <p:nvPr>
            <p:ph type="dt" sz="half" idx="10"/>
          </p:nvPr>
        </p:nvSpPr>
        <p:spPr/>
        <p:txBody>
          <a:bodyPr/>
          <a:lstStyle/>
          <a:p>
            <a:fld id="{7C363F9B-F18A-4EED-A988-5EEFA03B0F79}" type="datetimeFigureOut">
              <a:rPr lang="en-IL" smtClean="0"/>
              <a:t>09/10/2023</a:t>
            </a:fld>
            <a:endParaRPr lang="en-IL"/>
          </a:p>
        </p:txBody>
      </p:sp>
      <p:sp>
        <p:nvSpPr>
          <p:cNvPr id="5" name="Footer Placeholder 4">
            <a:extLst>
              <a:ext uri="{FF2B5EF4-FFF2-40B4-BE49-F238E27FC236}">
                <a16:creationId xmlns:a16="http://schemas.microsoft.com/office/drawing/2014/main" id="{CA09964B-4962-6B41-EC41-7BF4416C05DE}"/>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ED0693F-BC62-80E7-4D3E-16088E5A0310}"/>
              </a:ext>
            </a:extLst>
          </p:cNvPr>
          <p:cNvSpPr>
            <a:spLocks noGrp="1"/>
          </p:cNvSpPr>
          <p:nvPr>
            <p:ph type="sldNum" sz="quarter" idx="12"/>
          </p:nvPr>
        </p:nvSpPr>
        <p:spPr/>
        <p:txBody>
          <a:bodyPr/>
          <a:lstStyle/>
          <a:p>
            <a:fld id="{6AF63080-7053-4AD7-A2C6-4C45EA77CB1E}" type="slidenum">
              <a:rPr lang="en-IL" smtClean="0"/>
              <a:t>‹#›</a:t>
            </a:fld>
            <a:endParaRPr lang="en-IL"/>
          </a:p>
        </p:txBody>
      </p:sp>
    </p:spTree>
    <p:extLst>
      <p:ext uri="{BB962C8B-B14F-4D97-AF65-F5344CB8AC3E}">
        <p14:creationId xmlns:p14="http://schemas.microsoft.com/office/powerpoint/2010/main" val="96869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8C950-567A-AF3E-4DAE-3A153DD6A594}"/>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484C3D32-82B4-E761-F250-5ED1A42724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CCE2660-EC1D-F912-12C4-8ACB4F3D5423}"/>
              </a:ext>
            </a:extLst>
          </p:cNvPr>
          <p:cNvSpPr>
            <a:spLocks noGrp="1"/>
          </p:cNvSpPr>
          <p:nvPr>
            <p:ph type="dt" sz="half" idx="10"/>
          </p:nvPr>
        </p:nvSpPr>
        <p:spPr/>
        <p:txBody>
          <a:bodyPr/>
          <a:lstStyle/>
          <a:p>
            <a:fld id="{7C363F9B-F18A-4EED-A988-5EEFA03B0F79}" type="datetimeFigureOut">
              <a:rPr lang="en-IL" smtClean="0"/>
              <a:t>09/10/2023</a:t>
            </a:fld>
            <a:endParaRPr lang="en-IL"/>
          </a:p>
        </p:txBody>
      </p:sp>
      <p:sp>
        <p:nvSpPr>
          <p:cNvPr id="5" name="Footer Placeholder 4">
            <a:extLst>
              <a:ext uri="{FF2B5EF4-FFF2-40B4-BE49-F238E27FC236}">
                <a16:creationId xmlns:a16="http://schemas.microsoft.com/office/drawing/2014/main" id="{BF5F1CF1-FD97-BF4A-2117-9792D6AEF426}"/>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24D4192-0ED1-116C-B927-01E7F5ED7AC9}"/>
              </a:ext>
            </a:extLst>
          </p:cNvPr>
          <p:cNvSpPr>
            <a:spLocks noGrp="1"/>
          </p:cNvSpPr>
          <p:nvPr>
            <p:ph type="sldNum" sz="quarter" idx="12"/>
          </p:nvPr>
        </p:nvSpPr>
        <p:spPr/>
        <p:txBody>
          <a:bodyPr/>
          <a:lstStyle/>
          <a:p>
            <a:fld id="{6AF63080-7053-4AD7-A2C6-4C45EA77CB1E}" type="slidenum">
              <a:rPr lang="en-IL" smtClean="0"/>
              <a:t>‹#›</a:t>
            </a:fld>
            <a:endParaRPr lang="en-IL"/>
          </a:p>
        </p:txBody>
      </p:sp>
    </p:spTree>
    <p:extLst>
      <p:ext uri="{BB962C8B-B14F-4D97-AF65-F5344CB8AC3E}">
        <p14:creationId xmlns:p14="http://schemas.microsoft.com/office/powerpoint/2010/main" val="471136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D5B95-83F0-7E65-862C-193ABF2FBE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DECF1654-FFE1-A0B7-04BB-F96BC2CB70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4827A1-7A11-2AF7-A0F9-B2B3530F466D}"/>
              </a:ext>
            </a:extLst>
          </p:cNvPr>
          <p:cNvSpPr>
            <a:spLocks noGrp="1"/>
          </p:cNvSpPr>
          <p:nvPr>
            <p:ph type="dt" sz="half" idx="10"/>
          </p:nvPr>
        </p:nvSpPr>
        <p:spPr/>
        <p:txBody>
          <a:bodyPr/>
          <a:lstStyle/>
          <a:p>
            <a:fld id="{7C363F9B-F18A-4EED-A988-5EEFA03B0F79}" type="datetimeFigureOut">
              <a:rPr lang="en-IL" smtClean="0"/>
              <a:t>09/10/2023</a:t>
            </a:fld>
            <a:endParaRPr lang="en-IL"/>
          </a:p>
        </p:txBody>
      </p:sp>
      <p:sp>
        <p:nvSpPr>
          <p:cNvPr id="5" name="Footer Placeholder 4">
            <a:extLst>
              <a:ext uri="{FF2B5EF4-FFF2-40B4-BE49-F238E27FC236}">
                <a16:creationId xmlns:a16="http://schemas.microsoft.com/office/drawing/2014/main" id="{FAA2DD5F-A387-708B-F616-4C50C8F56C0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8A54682-5D98-4304-621B-F5CADDBC0604}"/>
              </a:ext>
            </a:extLst>
          </p:cNvPr>
          <p:cNvSpPr>
            <a:spLocks noGrp="1"/>
          </p:cNvSpPr>
          <p:nvPr>
            <p:ph type="sldNum" sz="quarter" idx="12"/>
          </p:nvPr>
        </p:nvSpPr>
        <p:spPr/>
        <p:txBody>
          <a:bodyPr/>
          <a:lstStyle/>
          <a:p>
            <a:fld id="{6AF63080-7053-4AD7-A2C6-4C45EA77CB1E}" type="slidenum">
              <a:rPr lang="en-IL" smtClean="0"/>
              <a:t>‹#›</a:t>
            </a:fld>
            <a:endParaRPr lang="en-IL"/>
          </a:p>
        </p:txBody>
      </p:sp>
    </p:spTree>
    <p:extLst>
      <p:ext uri="{BB962C8B-B14F-4D97-AF65-F5344CB8AC3E}">
        <p14:creationId xmlns:p14="http://schemas.microsoft.com/office/powerpoint/2010/main" val="1130875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F7391-C171-BEAF-F5AE-CFBD0DF20C66}"/>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43044716-40F8-3583-4C10-6717C97C9A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CC6956AD-3D73-CB63-029E-D9C86B8D6E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90C953B7-75F4-EED3-B763-51D509D58F1D}"/>
              </a:ext>
            </a:extLst>
          </p:cNvPr>
          <p:cNvSpPr>
            <a:spLocks noGrp="1"/>
          </p:cNvSpPr>
          <p:nvPr>
            <p:ph type="dt" sz="half" idx="10"/>
          </p:nvPr>
        </p:nvSpPr>
        <p:spPr/>
        <p:txBody>
          <a:bodyPr/>
          <a:lstStyle/>
          <a:p>
            <a:fld id="{7C363F9B-F18A-4EED-A988-5EEFA03B0F79}" type="datetimeFigureOut">
              <a:rPr lang="en-IL" smtClean="0"/>
              <a:t>09/10/2023</a:t>
            </a:fld>
            <a:endParaRPr lang="en-IL"/>
          </a:p>
        </p:txBody>
      </p:sp>
      <p:sp>
        <p:nvSpPr>
          <p:cNvPr id="6" name="Footer Placeholder 5">
            <a:extLst>
              <a:ext uri="{FF2B5EF4-FFF2-40B4-BE49-F238E27FC236}">
                <a16:creationId xmlns:a16="http://schemas.microsoft.com/office/drawing/2014/main" id="{7C698B94-E269-280D-CB25-E0F89C98B454}"/>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15772B98-118A-065B-BF67-37BFCF28DA52}"/>
              </a:ext>
            </a:extLst>
          </p:cNvPr>
          <p:cNvSpPr>
            <a:spLocks noGrp="1"/>
          </p:cNvSpPr>
          <p:nvPr>
            <p:ph type="sldNum" sz="quarter" idx="12"/>
          </p:nvPr>
        </p:nvSpPr>
        <p:spPr/>
        <p:txBody>
          <a:bodyPr/>
          <a:lstStyle/>
          <a:p>
            <a:fld id="{6AF63080-7053-4AD7-A2C6-4C45EA77CB1E}" type="slidenum">
              <a:rPr lang="en-IL" smtClean="0"/>
              <a:t>‹#›</a:t>
            </a:fld>
            <a:endParaRPr lang="en-IL"/>
          </a:p>
        </p:txBody>
      </p:sp>
    </p:spTree>
    <p:extLst>
      <p:ext uri="{BB962C8B-B14F-4D97-AF65-F5344CB8AC3E}">
        <p14:creationId xmlns:p14="http://schemas.microsoft.com/office/powerpoint/2010/main" val="2901974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8708A-8E0C-4418-20F7-9A5DFBC17F06}"/>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C6F36FB6-99F2-5D79-33DB-7DC89189F1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24EBA0-D6BC-F6B9-24E2-CD29B274AC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977F9E14-D947-BC7C-6BD2-0D32F22DB2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E491D9-A873-79BC-A42E-41E2548C53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8F035B09-4284-2E55-1820-83CDC361494D}"/>
              </a:ext>
            </a:extLst>
          </p:cNvPr>
          <p:cNvSpPr>
            <a:spLocks noGrp="1"/>
          </p:cNvSpPr>
          <p:nvPr>
            <p:ph type="dt" sz="half" idx="10"/>
          </p:nvPr>
        </p:nvSpPr>
        <p:spPr/>
        <p:txBody>
          <a:bodyPr/>
          <a:lstStyle/>
          <a:p>
            <a:fld id="{7C363F9B-F18A-4EED-A988-5EEFA03B0F79}" type="datetimeFigureOut">
              <a:rPr lang="en-IL" smtClean="0"/>
              <a:t>09/10/2023</a:t>
            </a:fld>
            <a:endParaRPr lang="en-IL"/>
          </a:p>
        </p:txBody>
      </p:sp>
      <p:sp>
        <p:nvSpPr>
          <p:cNvPr id="8" name="Footer Placeholder 7">
            <a:extLst>
              <a:ext uri="{FF2B5EF4-FFF2-40B4-BE49-F238E27FC236}">
                <a16:creationId xmlns:a16="http://schemas.microsoft.com/office/drawing/2014/main" id="{8CCDE4FF-2FDA-B55B-3EAD-2C1E0A906FC1}"/>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1FAFFC48-24A9-810B-80BD-D2F3C9DB446D}"/>
              </a:ext>
            </a:extLst>
          </p:cNvPr>
          <p:cNvSpPr>
            <a:spLocks noGrp="1"/>
          </p:cNvSpPr>
          <p:nvPr>
            <p:ph type="sldNum" sz="quarter" idx="12"/>
          </p:nvPr>
        </p:nvSpPr>
        <p:spPr/>
        <p:txBody>
          <a:bodyPr/>
          <a:lstStyle/>
          <a:p>
            <a:fld id="{6AF63080-7053-4AD7-A2C6-4C45EA77CB1E}" type="slidenum">
              <a:rPr lang="en-IL" smtClean="0"/>
              <a:t>‹#›</a:t>
            </a:fld>
            <a:endParaRPr lang="en-IL"/>
          </a:p>
        </p:txBody>
      </p:sp>
    </p:spTree>
    <p:extLst>
      <p:ext uri="{BB962C8B-B14F-4D97-AF65-F5344CB8AC3E}">
        <p14:creationId xmlns:p14="http://schemas.microsoft.com/office/powerpoint/2010/main" val="1683919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E9EFB-61B9-9F5B-2CAD-42F14FE4F611}"/>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69A3DD1D-2433-2729-7497-030583D3EA00}"/>
              </a:ext>
            </a:extLst>
          </p:cNvPr>
          <p:cNvSpPr>
            <a:spLocks noGrp="1"/>
          </p:cNvSpPr>
          <p:nvPr>
            <p:ph type="dt" sz="half" idx="10"/>
          </p:nvPr>
        </p:nvSpPr>
        <p:spPr/>
        <p:txBody>
          <a:bodyPr/>
          <a:lstStyle/>
          <a:p>
            <a:fld id="{7C363F9B-F18A-4EED-A988-5EEFA03B0F79}" type="datetimeFigureOut">
              <a:rPr lang="en-IL" smtClean="0"/>
              <a:t>09/10/2023</a:t>
            </a:fld>
            <a:endParaRPr lang="en-IL"/>
          </a:p>
        </p:txBody>
      </p:sp>
      <p:sp>
        <p:nvSpPr>
          <p:cNvPr id="4" name="Footer Placeholder 3">
            <a:extLst>
              <a:ext uri="{FF2B5EF4-FFF2-40B4-BE49-F238E27FC236}">
                <a16:creationId xmlns:a16="http://schemas.microsoft.com/office/drawing/2014/main" id="{0C78F448-6FA6-2020-B1B8-B71BD9CD8812}"/>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C1A68CCD-3E1D-1E01-C95A-8F959DFF7EE9}"/>
              </a:ext>
            </a:extLst>
          </p:cNvPr>
          <p:cNvSpPr>
            <a:spLocks noGrp="1"/>
          </p:cNvSpPr>
          <p:nvPr>
            <p:ph type="sldNum" sz="quarter" idx="12"/>
          </p:nvPr>
        </p:nvSpPr>
        <p:spPr/>
        <p:txBody>
          <a:bodyPr/>
          <a:lstStyle/>
          <a:p>
            <a:fld id="{6AF63080-7053-4AD7-A2C6-4C45EA77CB1E}" type="slidenum">
              <a:rPr lang="en-IL" smtClean="0"/>
              <a:t>‹#›</a:t>
            </a:fld>
            <a:endParaRPr lang="en-IL"/>
          </a:p>
        </p:txBody>
      </p:sp>
    </p:spTree>
    <p:extLst>
      <p:ext uri="{BB962C8B-B14F-4D97-AF65-F5344CB8AC3E}">
        <p14:creationId xmlns:p14="http://schemas.microsoft.com/office/powerpoint/2010/main" val="382754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FB34A8-1ADE-101B-4632-6A23725CC704}"/>
              </a:ext>
            </a:extLst>
          </p:cNvPr>
          <p:cNvSpPr>
            <a:spLocks noGrp="1"/>
          </p:cNvSpPr>
          <p:nvPr>
            <p:ph type="dt" sz="half" idx="10"/>
          </p:nvPr>
        </p:nvSpPr>
        <p:spPr/>
        <p:txBody>
          <a:bodyPr/>
          <a:lstStyle/>
          <a:p>
            <a:fld id="{7C363F9B-F18A-4EED-A988-5EEFA03B0F79}" type="datetimeFigureOut">
              <a:rPr lang="en-IL" smtClean="0"/>
              <a:t>09/10/2023</a:t>
            </a:fld>
            <a:endParaRPr lang="en-IL"/>
          </a:p>
        </p:txBody>
      </p:sp>
      <p:sp>
        <p:nvSpPr>
          <p:cNvPr id="3" name="Footer Placeholder 2">
            <a:extLst>
              <a:ext uri="{FF2B5EF4-FFF2-40B4-BE49-F238E27FC236}">
                <a16:creationId xmlns:a16="http://schemas.microsoft.com/office/drawing/2014/main" id="{18664A86-0C62-628B-214F-EE431EE44590}"/>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732D1F95-E7B4-1AF7-3A5C-321A3833E595}"/>
              </a:ext>
            </a:extLst>
          </p:cNvPr>
          <p:cNvSpPr>
            <a:spLocks noGrp="1"/>
          </p:cNvSpPr>
          <p:nvPr>
            <p:ph type="sldNum" sz="quarter" idx="12"/>
          </p:nvPr>
        </p:nvSpPr>
        <p:spPr/>
        <p:txBody>
          <a:bodyPr/>
          <a:lstStyle/>
          <a:p>
            <a:fld id="{6AF63080-7053-4AD7-A2C6-4C45EA77CB1E}" type="slidenum">
              <a:rPr lang="en-IL" smtClean="0"/>
              <a:t>‹#›</a:t>
            </a:fld>
            <a:endParaRPr lang="en-IL"/>
          </a:p>
        </p:txBody>
      </p:sp>
    </p:spTree>
    <p:extLst>
      <p:ext uri="{BB962C8B-B14F-4D97-AF65-F5344CB8AC3E}">
        <p14:creationId xmlns:p14="http://schemas.microsoft.com/office/powerpoint/2010/main" val="803726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12DE9-8CEC-4F91-CB29-16ACAA2797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870412F0-BFD2-DE0C-094B-B1071AB28C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7FEB2AF2-B64E-7897-342F-0A942D681A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571C9D-7DF2-17A0-2F30-57D7DC06B9BE}"/>
              </a:ext>
            </a:extLst>
          </p:cNvPr>
          <p:cNvSpPr>
            <a:spLocks noGrp="1"/>
          </p:cNvSpPr>
          <p:nvPr>
            <p:ph type="dt" sz="half" idx="10"/>
          </p:nvPr>
        </p:nvSpPr>
        <p:spPr/>
        <p:txBody>
          <a:bodyPr/>
          <a:lstStyle/>
          <a:p>
            <a:fld id="{7C363F9B-F18A-4EED-A988-5EEFA03B0F79}" type="datetimeFigureOut">
              <a:rPr lang="en-IL" smtClean="0"/>
              <a:t>09/10/2023</a:t>
            </a:fld>
            <a:endParaRPr lang="en-IL"/>
          </a:p>
        </p:txBody>
      </p:sp>
      <p:sp>
        <p:nvSpPr>
          <p:cNvPr id="6" name="Footer Placeholder 5">
            <a:extLst>
              <a:ext uri="{FF2B5EF4-FFF2-40B4-BE49-F238E27FC236}">
                <a16:creationId xmlns:a16="http://schemas.microsoft.com/office/drawing/2014/main" id="{C1F60928-7030-D68D-A665-AF6D09ED9FF0}"/>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A9C1B538-6CDF-980A-E3B0-5CC93873DA0D}"/>
              </a:ext>
            </a:extLst>
          </p:cNvPr>
          <p:cNvSpPr>
            <a:spLocks noGrp="1"/>
          </p:cNvSpPr>
          <p:nvPr>
            <p:ph type="sldNum" sz="quarter" idx="12"/>
          </p:nvPr>
        </p:nvSpPr>
        <p:spPr/>
        <p:txBody>
          <a:bodyPr/>
          <a:lstStyle/>
          <a:p>
            <a:fld id="{6AF63080-7053-4AD7-A2C6-4C45EA77CB1E}" type="slidenum">
              <a:rPr lang="en-IL" smtClean="0"/>
              <a:t>‹#›</a:t>
            </a:fld>
            <a:endParaRPr lang="en-IL"/>
          </a:p>
        </p:txBody>
      </p:sp>
    </p:spTree>
    <p:extLst>
      <p:ext uri="{BB962C8B-B14F-4D97-AF65-F5344CB8AC3E}">
        <p14:creationId xmlns:p14="http://schemas.microsoft.com/office/powerpoint/2010/main" val="13854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479DE-4A85-CBF6-B529-0EDACFDFAA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AA49D606-92C9-5F1C-CE20-D15DDFA188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C3320C7A-3A7B-1D28-E841-EA6FF3DBD8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5BA475-91B0-D224-DB6B-FC4EE6418F93}"/>
              </a:ext>
            </a:extLst>
          </p:cNvPr>
          <p:cNvSpPr>
            <a:spLocks noGrp="1"/>
          </p:cNvSpPr>
          <p:nvPr>
            <p:ph type="dt" sz="half" idx="10"/>
          </p:nvPr>
        </p:nvSpPr>
        <p:spPr/>
        <p:txBody>
          <a:bodyPr/>
          <a:lstStyle/>
          <a:p>
            <a:fld id="{7C363F9B-F18A-4EED-A988-5EEFA03B0F79}" type="datetimeFigureOut">
              <a:rPr lang="en-IL" smtClean="0"/>
              <a:t>09/10/2023</a:t>
            </a:fld>
            <a:endParaRPr lang="en-IL"/>
          </a:p>
        </p:txBody>
      </p:sp>
      <p:sp>
        <p:nvSpPr>
          <p:cNvPr id="6" name="Footer Placeholder 5">
            <a:extLst>
              <a:ext uri="{FF2B5EF4-FFF2-40B4-BE49-F238E27FC236}">
                <a16:creationId xmlns:a16="http://schemas.microsoft.com/office/drawing/2014/main" id="{B04A8D08-FA7B-6D79-D54F-1B200CE48EEF}"/>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6EBE5CB0-0D79-6C99-97F6-982906FC3DDF}"/>
              </a:ext>
            </a:extLst>
          </p:cNvPr>
          <p:cNvSpPr>
            <a:spLocks noGrp="1"/>
          </p:cNvSpPr>
          <p:nvPr>
            <p:ph type="sldNum" sz="quarter" idx="12"/>
          </p:nvPr>
        </p:nvSpPr>
        <p:spPr/>
        <p:txBody>
          <a:bodyPr/>
          <a:lstStyle/>
          <a:p>
            <a:fld id="{6AF63080-7053-4AD7-A2C6-4C45EA77CB1E}" type="slidenum">
              <a:rPr lang="en-IL" smtClean="0"/>
              <a:t>‹#›</a:t>
            </a:fld>
            <a:endParaRPr lang="en-IL"/>
          </a:p>
        </p:txBody>
      </p:sp>
    </p:spTree>
    <p:extLst>
      <p:ext uri="{BB962C8B-B14F-4D97-AF65-F5344CB8AC3E}">
        <p14:creationId xmlns:p14="http://schemas.microsoft.com/office/powerpoint/2010/main" val="3288462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E7A6A-52BE-DD17-8605-614EC4A756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608AF08B-32CA-51F6-9F1C-65D3867AE8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2EE084A9-EA61-1D63-66B1-2CB16B2BF6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363F9B-F18A-4EED-A988-5EEFA03B0F79}" type="datetimeFigureOut">
              <a:rPr lang="en-IL" smtClean="0"/>
              <a:t>09/10/2023</a:t>
            </a:fld>
            <a:endParaRPr lang="en-IL"/>
          </a:p>
        </p:txBody>
      </p:sp>
      <p:sp>
        <p:nvSpPr>
          <p:cNvPr id="5" name="Footer Placeholder 4">
            <a:extLst>
              <a:ext uri="{FF2B5EF4-FFF2-40B4-BE49-F238E27FC236}">
                <a16:creationId xmlns:a16="http://schemas.microsoft.com/office/drawing/2014/main" id="{B83EEEB4-138C-166B-7F21-291E85EADD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2D385539-6347-7299-3223-3F413E36D6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F63080-7053-4AD7-A2C6-4C45EA77CB1E}" type="slidenum">
              <a:rPr lang="en-IL" smtClean="0"/>
              <a:t>‹#›</a:t>
            </a:fld>
            <a:endParaRPr lang="en-IL"/>
          </a:p>
        </p:txBody>
      </p:sp>
    </p:spTree>
    <p:extLst>
      <p:ext uri="{BB962C8B-B14F-4D97-AF65-F5344CB8AC3E}">
        <p14:creationId xmlns:p14="http://schemas.microsoft.com/office/powerpoint/2010/main" val="2130366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F8FF42F6-A844-86A2-68C2-01A2CA20147B}"/>
              </a:ext>
            </a:extLst>
          </p:cNvPr>
          <p:cNvCxnSpPr>
            <a:cxnSpLocks/>
          </p:cNvCxnSpPr>
          <p:nvPr/>
        </p:nvCxnSpPr>
        <p:spPr>
          <a:xfrm flipV="1">
            <a:off x="4344335" y="3722672"/>
            <a:ext cx="0" cy="1326917"/>
          </a:xfrm>
          <a:prstGeom prst="straightConnector1">
            <a:avLst/>
          </a:prstGeom>
          <a:ln w="9525">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75" name="Left Brace 35">
            <a:extLst>
              <a:ext uri="{FF2B5EF4-FFF2-40B4-BE49-F238E27FC236}">
                <a16:creationId xmlns:a16="http://schemas.microsoft.com/office/drawing/2014/main" id="{F7B2B7AA-5FFA-4269-1C2C-6360A6DAD3F8}"/>
              </a:ext>
            </a:extLst>
          </p:cNvPr>
          <p:cNvSpPr/>
          <p:nvPr/>
        </p:nvSpPr>
        <p:spPr>
          <a:xfrm rot="16200000">
            <a:off x="7142885" y="2659391"/>
            <a:ext cx="2851225" cy="5043071"/>
          </a:xfrm>
          <a:custGeom>
            <a:avLst/>
            <a:gdLst>
              <a:gd name="connsiteX0" fmla="*/ 1241100 w 1241100"/>
              <a:gd name="connsiteY0" fmla="*/ 5043071 h 5043071"/>
              <a:gd name="connsiteX1" fmla="*/ 620550 w 1241100"/>
              <a:gd name="connsiteY1" fmla="*/ 4939650 h 5043071"/>
              <a:gd name="connsiteX2" fmla="*/ 620550 w 1241100"/>
              <a:gd name="connsiteY2" fmla="*/ 2643817 h 5043071"/>
              <a:gd name="connsiteX3" fmla="*/ 0 w 1241100"/>
              <a:gd name="connsiteY3" fmla="*/ 2540396 h 5043071"/>
              <a:gd name="connsiteX4" fmla="*/ 620550 w 1241100"/>
              <a:gd name="connsiteY4" fmla="*/ 2436975 h 5043071"/>
              <a:gd name="connsiteX5" fmla="*/ 620550 w 1241100"/>
              <a:gd name="connsiteY5" fmla="*/ 103421 h 5043071"/>
              <a:gd name="connsiteX6" fmla="*/ 1241100 w 1241100"/>
              <a:gd name="connsiteY6" fmla="*/ 0 h 5043071"/>
              <a:gd name="connsiteX7" fmla="*/ 1241100 w 1241100"/>
              <a:gd name="connsiteY7" fmla="*/ 5043071 h 5043071"/>
              <a:gd name="connsiteX0" fmla="*/ 1241100 w 1241100"/>
              <a:gd name="connsiteY0" fmla="*/ 5043071 h 5043071"/>
              <a:gd name="connsiteX1" fmla="*/ 620550 w 1241100"/>
              <a:gd name="connsiteY1" fmla="*/ 4939650 h 5043071"/>
              <a:gd name="connsiteX2" fmla="*/ 620550 w 1241100"/>
              <a:gd name="connsiteY2" fmla="*/ 2643817 h 5043071"/>
              <a:gd name="connsiteX3" fmla="*/ 0 w 1241100"/>
              <a:gd name="connsiteY3" fmla="*/ 2540396 h 5043071"/>
              <a:gd name="connsiteX4" fmla="*/ 620550 w 1241100"/>
              <a:gd name="connsiteY4" fmla="*/ 2436975 h 5043071"/>
              <a:gd name="connsiteX5" fmla="*/ 620550 w 1241100"/>
              <a:gd name="connsiteY5" fmla="*/ 103421 h 5043071"/>
              <a:gd name="connsiteX6" fmla="*/ 1241100 w 1241100"/>
              <a:gd name="connsiteY6" fmla="*/ 0 h 5043071"/>
              <a:gd name="connsiteX0" fmla="*/ 1241100 w 1241100"/>
              <a:gd name="connsiteY0" fmla="*/ 5043071 h 5043071"/>
              <a:gd name="connsiteX1" fmla="*/ 620550 w 1241100"/>
              <a:gd name="connsiteY1" fmla="*/ 4939650 h 5043071"/>
              <a:gd name="connsiteX2" fmla="*/ 620550 w 1241100"/>
              <a:gd name="connsiteY2" fmla="*/ 2643817 h 5043071"/>
              <a:gd name="connsiteX3" fmla="*/ 0 w 1241100"/>
              <a:gd name="connsiteY3" fmla="*/ 2540396 h 5043071"/>
              <a:gd name="connsiteX4" fmla="*/ 620550 w 1241100"/>
              <a:gd name="connsiteY4" fmla="*/ 2436975 h 5043071"/>
              <a:gd name="connsiteX5" fmla="*/ 620550 w 1241100"/>
              <a:gd name="connsiteY5" fmla="*/ 103421 h 5043071"/>
              <a:gd name="connsiteX6" fmla="*/ 1241100 w 1241100"/>
              <a:gd name="connsiteY6" fmla="*/ 0 h 5043071"/>
              <a:gd name="connsiteX7" fmla="*/ 1241100 w 1241100"/>
              <a:gd name="connsiteY7" fmla="*/ 5043071 h 5043071"/>
              <a:gd name="connsiteX0" fmla="*/ 1241100 w 1241100"/>
              <a:gd name="connsiteY0" fmla="*/ 5043071 h 5043071"/>
              <a:gd name="connsiteX1" fmla="*/ 620550 w 1241100"/>
              <a:gd name="connsiteY1" fmla="*/ 4939650 h 5043071"/>
              <a:gd name="connsiteX2" fmla="*/ 620550 w 1241100"/>
              <a:gd name="connsiteY2" fmla="*/ 2643817 h 5043071"/>
              <a:gd name="connsiteX3" fmla="*/ 228602 w 1241100"/>
              <a:gd name="connsiteY3" fmla="*/ 2540396 h 5043071"/>
              <a:gd name="connsiteX4" fmla="*/ 620550 w 1241100"/>
              <a:gd name="connsiteY4" fmla="*/ 2436975 h 5043071"/>
              <a:gd name="connsiteX5" fmla="*/ 620550 w 1241100"/>
              <a:gd name="connsiteY5" fmla="*/ 103421 h 5043071"/>
              <a:gd name="connsiteX6" fmla="*/ 1241100 w 1241100"/>
              <a:gd name="connsiteY6" fmla="*/ 0 h 5043071"/>
              <a:gd name="connsiteX0" fmla="*/ 1012498 w 1012498"/>
              <a:gd name="connsiteY0" fmla="*/ 5043071 h 5043071"/>
              <a:gd name="connsiteX1" fmla="*/ 391948 w 1012498"/>
              <a:gd name="connsiteY1" fmla="*/ 4939650 h 5043071"/>
              <a:gd name="connsiteX2" fmla="*/ 391948 w 1012498"/>
              <a:gd name="connsiteY2" fmla="*/ 2643817 h 5043071"/>
              <a:gd name="connsiteX3" fmla="*/ 0 w 1012498"/>
              <a:gd name="connsiteY3" fmla="*/ 2538015 h 5043071"/>
              <a:gd name="connsiteX4" fmla="*/ 391948 w 1012498"/>
              <a:gd name="connsiteY4" fmla="*/ 2436975 h 5043071"/>
              <a:gd name="connsiteX5" fmla="*/ 391948 w 1012498"/>
              <a:gd name="connsiteY5" fmla="*/ 103421 h 5043071"/>
              <a:gd name="connsiteX6" fmla="*/ 1012498 w 1012498"/>
              <a:gd name="connsiteY6" fmla="*/ 0 h 5043071"/>
              <a:gd name="connsiteX7" fmla="*/ 1012498 w 1012498"/>
              <a:gd name="connsiteY7" fmla="*/ 5043071 h 5043071"/>
              <a:gd name="connsiteX0" fmla="*/ 1012498 w 1012498"/>
              <a:gd name="connsiteY0" fmla="*/ 5043071 h 5043071"/>
              <a:gd name="connsiteX1" fmla="*/ 391948 w 1012498"/>
              <a:gd name="connsiteY1" fmla="*/ 4939650 h 5043071"/>
              <a:gd name="connsiteX2" fmla="*/ 391948 w 1012498"/>
              <a:gd name="connsiteY2" fmla="*/ 2643817 h 5043071"/>
              <a:gd name="connsiteX3" fmla="*/ 0 w 1012498"/>
              <a:gd name="connsiteY3" fmla="*/ 2540396 h 5043071"/>
              <a:gd name="connsiteX4" fmla="*/ 391948 w 1012498"/>
              <a:gd name="connsiteY4" fmla="*/ 2436975 h 5043071"/>
              <a:gd name="connsiteX5" fmla="*/ 391948 w 1012498"/>
              <a:gd name="connsiteY5" fmla="*/ 103421 h 5043071"/>
              <a:gd name="connsiteX6" fmla="*/ 1012498 w 1012498"/>
              <a:gd name="connsiteY6" fmla="*/ 0 h 5043071"/>
              <a:gd name="connsiteX0" fmla="*/ 1017539 w 1017539"/>
              <a:gd name="connsiteY0" fmla="*/ 5043071 h 5043071"/>
              <a:gd name="connsiteX1" fmla="*/ 396989 w 1017539"/>
              <a:gd name="connsiteY1" fmla="*/ 4939650 h 5043071"/>
              <a:gd name="connsiteX2" fmla="*/ 396989 w 1017539"/>
              <a:gd name="connsiteY2" fmla="*/ 2643817 h 5043071"/>
              <a:gd name="connsiteX3" fmla="*/ 5041 w 1017539"/>
              <a:gd name="connsiteY3" fmla="*/ 2538015 h 5043071"/>
              <a:gd name="connsiteX4" fmla="*/ 396989 w 1017539"/>
              <a:gd name="connsiteY4" fmla="*/ 2436975 h 5043071"/>
              <a:gd name="connsiteX5" fmla="*/ 396989 w 1017539"/>
              <a:gd name="connsiteY5" fmla="*/ 103421 h 5043071"/>
              <a:gd name="connsiteX6" fmla="*/ 1017539 w 1017539"/>
              <a:gd name="connsiteY6" fmla="*/ 0 h 5043071"/>
              <a:gd name="connsiteX7" fmla="*/ 1017539 w 1017539"/>
              <a:gd name="connsiteY7" fmla="*/ 5043071 h 5043071"/>
              <a:gd name="connsiteX0" fmla="*/ 1017539 w 1017539"/>
              <a:gd name="connsiteY0" fmla="*/ 5043071 h 5043071"/>
              <a:gd name="connsiteX1" fmla="*/ 396989 w 1017539"/>
              <a:gd name="connsiteY1" fmla="*/ 4939650 h 5043071"/>
              <a:gd name="connsiteX2" fmla="*/ 396989 w 1017539"/>
              <a:gd name="connsiteY2" fmla="*/ 2643817 h 5043071"/>
              <a:gd name="connsiteX3" fmla="*/ 5041 w 1017539"/>
              <a:gd name="connsiteY3" fmla="*/ 2540396 h 5043071"/>
              <a:gd name="connsiteX4" fmla="*/ 396989 w 1017539"/>
              <a:gd name="connsiteY4" fmla="*/ 2436975 h 5043071"/>
              <a:gd name="connsiteX5" fmla="*/ 396989 w 1017539"/>
              <a:gd name="connsiteY5" fmla="*/ 103421 h 5043071"/>
              <a:gd name="connsiteX6" fmla="*/ 1017539 w 1017539"/>
              <a:gd name="connsiteY6" fmla="*/ 0 h 5043071"/>
              <a:gd name="connsiteX0" fmla="*/ 1012498 w 1012498"/>
              <a:gd name="connsiteY0" fmla="*/ 5043071 h 5043071"/>
              <a:gd name="connsiteX1" fmla="*/ 391948 w 1012498"/>
              <a:gd name="connsiteY1" fmla="*/ 4939650 h 5043071"/>
              <a:gd name="connsiteX2" fmla="*/ 391948 w 1012498"/>
              <a:gd name="connsiteY2" fmla="*/ 2643817 h 5043071"/>
              <a:gd name="connsiteX3" fmla="*/ 0 w 1012498"/>
              <a:gd name="connsiteY3" fmla="*/ 2538015 h 5043071"/>
              <a:gd name="connsiteX4" fmla="*/ 391948 w 1012498"/>
              <a:gd name="connsiteY4" fmla="*/ 2436975 h 5043071"/>
              <a:gd name="connsiteX5" fmla="*/ 391948 w 1012498"/>
              <a:gd name="connsiteY5" fmla="*/ 103421 h 5043071"/>
              <a:gd name="connsiteX6" fmla="*/ 1012498 w 1012498"/>
              <a:gd name="connsiteY6" fmla="*/ 0 h 5043071"/>
              <a:gd name="connsiteX7" fmla="*/ 1012498 w 1012498"/>
              <a:gd name="connsiteY7" fmla="*/ 5043071 h 5043071"/>
              <a:gd name="connsiteX0" fmla="*/ 1012498 w 1012498"/>
              <a:gd name="connsiteY0" fmla="*/ 5043071 h 5043071"/>
              <a:gd name="connsiteX1" fmla="*/ 391948 w 1012498"/>
              <a:gd name="connsiteY1" fmla="*/ 4939650 h 5043071"/>
              <a:gd name="connsiteX2" fmla="*/ 391948 w 1012498"/>
              <a:gd name="connsiteY2" fmla="*/ 2643817 h 5043071"/>
              <a:gd name="connsiteX3" fmla="*/ 291734 w 1012498"/>
              <a:gd name="connsiteY3" fmla="*/ 2542777 h 5043071"/>
              <a:gd name="connsiteX4" fmla="*/ 391948 w 1012498"/>
              <a:gd name="connsiteY4" fmla="*/ 2436975 h 5043071"/>
              <a:gd name="connsiteX5" fmla="*/ 391948 w 1012498"/>
              <a:gd name="connsiteY5" fmla="*/ 103421 h 5043071"/>
              <a:gd name="connsiteX6" fmla="*/ 1012498 w 1012498"/>
              <a:gd name="connsiteY6" fmla="*/ 0 h 5043071"/>
              <a:gd name="connsiteX0" fmla="*/ 1012498 w 1012498"/>
              <a:gd name="connsiteY0" fmla="*/ 5043071 h 5043071"/>
              <a:gd name="connsiteX1" fmla="*/ 391948 w 1012498"/>
              <a:gd name="connsiteY1" fmla="*/ 4939650 h 5043071"/>
              <a:gd name="connsiteX2" fmla="*/ 391948 w 1012498"/>
              <a:gd name="connsiteY2" fmla="*/ 2643817 h 5043071"/>
              <a:gd name="connsiteX3" fmla="*/ 0 w 1012498"/>
              <a:gd name="connsiteY3" fmla="*/ 2538015 h 5043071"/>
              <a:gd name="connsiteX4" fmla="*/ 391948 w 1012498"/>
              <a:gd name="connsiteY4" fmla="*/ 2436975 h 5043071"/>
              <a:gd name="connsiteX5" fmla="*/ 391948 w 1012498"/>
              <a:gd name="connsiteY5" fmla="*/ 103421 h 5043071"/>
              <a:gd name="connsiteX6" fmla="*/ 1012498 w 1012498"/>
              <a:gd name="connsiteY6" fmla="*/ 0 h 5043071"/>
              <a:gd name="connsiteX7" fmla="*/ 1012498 w 1012498"/>
              <a:gd name="connsiteY7" fmla="*/ 5043071 h 5043071"/>
              <a:gd name="connsiteX0" fmla="*/ 1012498 w 1012498"/>
              <a:gd name="connsiteY0" fmla="*/ 5043071 h 5043071"/>
              <a:gd name="connsiteX1" fmla="*/ 391948 w 1012498"/>
              <a:gd name="connsiteY1" fmla="*/ 4939650 h 5043071"/>
              <a:gd name="connsiteX2" fmla="*/ 391948 w 1012498"/>
              <a:gd name="connsiteY2" fmla="*/ 2643817 h 5043071"/>
              <a:gd name="connsiteX3" fmla="*/ 291734 w 1012498"/>
              <a:gd name="connsiteY3" fmla="*/ 2542777 h 5043071"/>
              <a:gd name="connsiteX4" fmla="*/ 391948 w 1012498"/>
              <a:gd name="connsiteY4" fmla="*/ 2436975 h 5043071"/>
              <a:gd name="connsiteX5" fmla="*/ 391948 w 1012498"/>
              <a:gd name="connsiteY5" fmla="*/ 103421 h 5043071"/>
              <a:gd name="connsiteX6" fmla="*/ 1012498 w 1012498"/>
              <a:gd name="connsiteY6" fmla="*/ 0 h 5043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2498" h="5043071" stroke="0" extrusionOk="0">
                <a:moveTo>
                  <a:pt x="1012498" y="5043071"/>
                </a:moveTo>
                <a:cubicBezTo>
                  <a:pt x="669778" y="5043071"/>
                  <a:pt x="391948" y="4996768"/>
                  <a:pt x="391948" y="4939650"/>
                </a:cubicBezTo>
                <a:lnTo>
                  <a:pt x="391948" y="2643817"/>
                </a:lnTo>
                <a:cubicBezTo>
                  <a:pt x="391948" y="2586699"/>
                  <a:pt x="342720" y="2538015"/>
                  <a:pt x="0" y="2538015"/>
                </a:cubicBezTo>
                <a:cubicBezTo>
                  <a:pt x="342720" y="2538015"/>
                  <a:pt x="391948" y="2494093"/>
                  <a:pt x="391948" y="2436975"/>
                </a:cubicBezTo>
                <a:lnTo>
                  <a:pt x="391948" y="103421"/>
                </a:lnTo>
                <a:cubicBezTo>
                  <a:pt x="391948" y="46303"/>
                  <a:pt x="669778" y="0"/>
                  <a:pt x="1012498" y="0"/>
                </a:cubicBezTo>
                <a:lnTo>
                  <a:pt x="1012498" y="5043071"/>
                </a:lnTo>
                <a:close/>
              </a:path>
              <a:path w="1012498" h="5043071" fill="none">
                <a:moveTo>
                  <a:pt x="1012498" y="5043071"/>
                </a:moveTo>
                <a:cubicBezTo>
                  <a:pt x="669778" y="5043071"/>
                  <a:pt x="391948" y="4996768"/>
                  <a:pt x="391948" y="4939650"/>
                </a:cubicBezTo>
                <a:lnTo>
                  <a:pt x="391948" y="2643817"/>
                </a:lnTo>
                <a:cubicBezTo>
                  <a:pt x="391948" y="2586699"/>
                  <a:pt x="291984" y="2549920"/>
                  <a:pt x="291734" y="2542777"/>
                </a:cubicBezTo>
                <a:cubicBezTo>
                  <a:pt x="291484" y="2535634"/>
                  <a:pt x="391948" y="2494093"/>
                  <a:pt x="391948" y="2436975"/>
                </a:cubicBezTo>
                <a:lnTo>
                  <a:pt x="391948" y="103421"/>
                </a:lnTo>
                <a:cubicBezTo>
                  <a:pt x="391948" y="46303"/>
                  <a:pt x="669778" y="0"/>
                  <a:pt x="1012498" y="0"/>
                </a:cubicBezTo>
              </a:path>
            </a:pathLst>
          </a:custGeom>
          <a:solidFill>
            <a:schemeClr val="bg1"/>
          </a:solidFill>
          <a:ln w="952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endParaRPr lang="en-IL" dirty="0">
              <a:solidFill>
                <a:srgbClr val="FF0000"/>
              </a:solidFill>
            </a:endParaRPr>
          </a:p>
        </p:txBody>
      </p:sp>
      <p:graphicFrame>
        <p:nvGraphicFramePr>
          <p:cNvPr id="5" name="Table 4">
            <a:extLst>
              <a:ext uri="{FF2B5EF4-FFF2-40B4-BE49-F238E27FC236}">
                <a16:creationId xmlns:a16="http://schemas.microsoft.com/office/drawing/2014/main" id="{234730A0-FD4E-0293-157B-3BC5D08050FE}"/>
              </a:ext>
            </a:extLst>
          </p:cNvPr>
          <p:cNvGraphicFramePr>
            <a:graphicFrameLocks noGrp="1"/>
          </p:cNvGraphicFramePr>
          <p:nvPr>
            <p:extLst>
              <p:ext uri="{D42A27DB-BD31-4B8C-83A1-F6EECF244321}">
                <p14:modId xmlns:p14="http://schemas.microsoft.com/office/powerpoint/2010/main" val="3739021651"/>
              </p:ext>
            </p:extLst>
          </p:nvPr>
        </p:nvGraphicFramePr>
        <p:xfrm>
          <a:off x="978971" y="2916356"/>
          <a:ext cx="10536061" cy="797999"/>
        </p:xfrm>
        <a:graphic>
          <a:graphicData uri="http://schemas.openxmlformats.org/drawingml/2006/table">
            <a:tbl>
              <a:tblPr>
                <a:tableStyleId>{9D7B26C5-4107-4FEC-AEDC-1716B250A1EF}</a:tableStyleId>
              </a:tblPr>
              <a:tblGrid>
                <a:gridCol w="378193">
                  <a:extLst>
                    <a:ext uri="{9D8B030D-6E8A-4147-A177-3AD203B41FA5}">
                      <a16:colId xmlns:a16="http://schemas.microsoft.com/office/drawing/2014/main" val="2225102745"/>
                    </a:ext>
                  </a:extLst>
                </a:gridCol>
                <a:gridCol w="183143">
                  <a:extLst>
                    <a:ext uri="{9D8B030D-6E8A-4147-A177-3AD203B41FA5}">
                      <a16:colId xmlns:a16="http://schemas.microsoft.com/office/drawing/2014/main" val="1928144285"/>
                    </a:ext>
                  </a:extLst>
                </a:gridCol>
                <a:gridCol w="168462">
                  <a:extLst>
                    <a:ext uri="{9D8B030D-6E8A-4147-A177-3AD203B41FA5}">
                      <a16:colId xmlns:a16="http://schemas.microsoft.com/office/drawing/2014/main" val="1676318390"/>
                    </a:ext>
                  </a:extLst>
                </a:gridCol>
                <a:gridCol w="168462">
                  <a:extLst>
                    <a:ext uri="{9D8B030D-6E8A-4147-A177-3AD203B41FA5}">
                      <a16:colId xmlns:a16="http://schemas.microsoft.com/office/drawing/2014/main" val="1204776133"/>
                    </a:ext>
                  </a:extLst>
                </a:gridCol>
                <a:gridCol w="168462">
                  <a:extLst>
                    <a:ext uri="{9D8B030D-6E8A-4147-A177-3AD203B41FA5}">
                      <a16:colId xmlns:a16="http://schemas.microsoft.com/office/drawing/2014/main" val="2302138424"/>
                    </a:ext>
                  </a:extLst>
                </a:gridCol>
                <a:gridCol w="168462">
                  <a:extLst>
                    <a:ext uri="{9D8B030D-6E8A-4147-A177-3AD203B41FA5}">
                      <a16:colId xmlns:a16="http://schemas.microsoft.com/office/drawing/2014/main" val="4239010085"/>
                    </a:ext>
                  </a:extLst>
                </a:gridCol>
                <a:gridCol w="168462">
                  <a:extLst>
                    <a:ext uri="{9D8B030D-6E8A-4147-A177-3AD203B41FA5}">
                      <a16:colId xmlns:a16="http://schemas.microsoft.com/office/drawing/2014/main" val="259826588"/>
                    </a:ext>
                  </a:extLst>
                </a:gridCol>
                <a:gridCol w="168462">
                  <a:extLst>
                    <a:ext uri="{9D8B030D-6E8A-4147-A177-3AD203B41FA5}">
                      <a16:colId xmlns:a16="http://schemas.microsoft.com/office/drawing/2014/main" val="1242577566"/>
                    </a:ext>
                  </a:extLst>
                </a:gridCol>
                <a:gridCol w="168462">
                  <a:extLst>
                    <a:ext uri="{9D8B030D-6E8A-4147-A177-3AD203B41FA5}">
                      <a16:colId xmlns:a16="http://schemas.microsoft.com/office/drawing/2014/main" val="743882685"/>
                    </a:ext>
                  </a:extLst>
                </a:gridCol>
                <a:gridCol w="168462">
                  <a:extLst>
                    <a:ext uri="{9D8B030D-6E8A-4147-A177-3AD203B41FA5}">
                      <a16:colId xmlns:a16="http://schemas.microsoft.com/office/drawing/2014/main" val="329463627"/>
                    </a:ext>
                  </a:extLst>
                </a:gridCol>
                <a:gridCol w="168462">
                  <a:extLst>
                    <a:ext uri="{9D8B030D-6E8A-4147-A177-3AD203B41FA5}">
                      <a16:colId xmlns:a16="http://schemas.microsoft.com/office/drawing/2014/main" val="240529379"/>
                    </a:ext>
                  </a:extLst>
                </a:gridCol>
                <a:gridCol w="168462">
                  <a:extLst>
                    <a:ext uri="{9D8B030D-6E8A-4147-A177-3AD203B41FA5}">
                      <a16:colId xmlns:a16="http://schemas.microsoft.com/office/drawing/2014/main" val="1881555058"/>
                    </a:ext>
                  </a:extLst>
                </a:gridCol>
                <a:gridCol w="168462">
                  <a:extLst>
                    <a:ext uri="{9D8B030D-6E8A-4147-A177-3AD203B41FA5}">
                      <a16:colId xmlns:a16="http://schemas.microsoft.com/office/drawing/2014/main" val="206868706"/>
                    </a:ext>
                  </a:extLst>
                </a:gridCol>
                <a:gridCol w="168462">
                  <a:extLst>
                    <a:ext uri="{9D8B030D-6E8A-4147-A177-3AD203B41FA5}">
                      <a16:colId xmlns:a16="http://schemas.microsoft.com/office/drawing/2014/main" val="2749036751"/>
                    </a:ext>
                  </a:extLst>
                </a:gridCol>
                <a:gridCol w="168462">
                  <a:extLst>
                    <a:ext uri="{9D8B030D-6E8A-4147-A177-3AD203B41FA5}">
                      <a16:colId xmlns:a16="http://schemas.microsoft.com/office/drawing/2014/main" val="4059035508"/>
                    </a:ext>
                  </a:extLst>
                </a:gridCol>
                <a:gridCol w="168462">
                  <a:extLst>
                    <a:ext uri="{9D8B030D-6E8A-4147-A177-3AD203B41FA5}">
                      <a16:colId xmlns:a16="http://schemas.microsoft.com/office/drawing/2014/main" val="4155723478"/>
                    </a:ext>
                  </a:extLst>
                </a:gridCol>
                <a:gridCol w="168462">
                  <a:extLst>
                    <a:ext uri="{9D8B030D-6E8A-4147-A177-3AD203B41FA5}">
                      <a16:colId xmlns:a16="http://schemas.microsoft.com/office/drawing/2014/main" val="2155273727"/>
                    </a:ext>
                  </a:extLst>
                </a:gridCol>
                <a:gridCol w="168462">
                  <a:extLst>
                    <a:ext uri="{9D8B030D-6E8A-4147-A177-3AD203B41FA5}">
                      <a16:colId xmlns:a16="http://schemas.microsoft.com/office/drawing/2014/main" val="3359712442"/>
                    </a:ext>
                  </a:extLst>
                </a:gridCol>
                <a:gridCol w="168462">
                  <a:extLst>
                    <a:ext uri="{9D8B030D-6E8A-4147-A177-3AD203B41FA5}">
                      <a16:colId xmlns:a16="http://schemas.microsoft.com/office/drawing/2014/main" val="3925013040"/>
                    </a:ext>
                  </a:extLst>
                </a:gridCol>
                <a:gridCol w="168462">
                  <a:extLst>
                    <a:ext uri="{9D8B030D-6E8A-4147-A177-3AD203B41FA5}">
                      <a16:colId xmlns:a16="http://schemas.microsoft.com/office/drawing/2014/main" val="2989944606"/>
                    </a:ext>
                  </a:extLst>
                </a:gridCol>
                <a:gridCol w="168462">
                  <a:extLst>
                    <a:ext uri="{9D8B030D-6E8A-4147-A177-3AD203B41FA5}">
                      <a16:colId xmlns:a16="http://schemas.microsoft.com/office/drawing/2014/main" val="1159726512"/>
                    </a:ext>
                  </a:extLst>
                </a:gridCol>
                <a:gridCol w="168462">
                  <a:extLst>
                    <a:ext uri="{9D8B030D-6E8A-4147-A177-3AD203B41FA5}">
                      <a16:colId xmlns:a16="http://schemas.microsoft.com/office/drawing/2014/main" val="2899878006"/>
                    </a:ext>
                  </a:extLst>
                </a:gridCol>
                <a:gridCol w="168462">
                  <a:extLst>
                    <a:ext uri="{9D8B030D-6E8A-4147-A177-3AD203B41FA5}">
                      <a16:colId xmlns:a16="http://schemas.microsoft.com/office/drawing/2014/main" val="1354540151"/>
                    </a:ext>
                  </a:extLst>
                </a:gridCol>
                <a:gridCol w="168462">
                  <a:extLst>
                    <a:ext uri="{9D8B030D-6E8A-4147-A177-3AD203B41FA5}">
                      <a16:colId xmlns:a16="http://schemas.microsoft.com/office/drawing/2014/main" val="2375592142"/>
                    </a:ext>
                  </a:extLst>
                </a:gridCol>
                <a:gridCol w="168462">
                  <a:extLst>
                    <a:ext uri="{9D8B030D-6E8A-4147-A177-3AD203B41FA5}">
                      <a16:colId xmlns:a16="http://schemas.microsoft.com/office/drawing/2014/main" val="2848714597"/>
                    </a:ext>
                  </a:extLst>
                </a:gridCol>
                <a:gridCol w="168462">
                  <a:extLst>
                    <a:ext uri="{9D8B030D-6E8A-4147-A177-3AD203B41FA5}">
                      <a16:colId xmlns:a16="http://schemas.microsoft.com/office/drawing/2014/main" val="792372115"/>
                    </a:ext>
                  </a:extLst>
                </a:gridCol>
                <a:gridCol w="168462">
                  <a:extLst>
                    <a:ext uri="{9D8B030D-6E8A-4147-A177-3AD203B41FA5}">
                      <a16:colId xmlns:a16="http://schemas.microsoft.com/office/drawing/2014/main" val="1571856360"/>
                    </a:ext>
                  </a:extLst>
                </a:gridCol>
                <a:gridCol w="168462">
                  <a:extLst>
                    <a:ext uri="{9D8B030D-6E8A-4147-A177-3AD203B41FA5}">
                      <a16:colId xmlns:a16="http://schemas.microsoft.com/office/drawing/2014/main" val="3221064663"/>
                    </a:ext>
                  </a:extLst>
                </a:gridCol>
                <a:gridCol w="168462">
                  <a:extLst>
                    <a:ext uri="{9D8B030D-6E8A-4147-A177-3AD203B41FA5}">
                      <a16:colId xmlns:a16="http://schemas.microsoft.com/office/drawing/2014/main" val="631729059"/>
                    </a:ext>
                  </a:extLst>
                </a:gridCol>
                <a:gridCol w="168462">
                  <a:extLst>
                    <a:ext uri="{9D8B030D-6E8A-4147-A177-3AD203B41FA5}">
                      <a16:colId xmlns:a16="http://schemas.microsoft.com/office/drawing/2014/main" val="3694606742"/>
                    </a:ext>
                  </a:extLst>
                </a:gridCol>
                <a:gridCol w="168462">
                  <a:extLst>
                    <a:ext uri="{9D8B030D-6E8A-4147-A177-3AD203B41FA5}">
                      <a16:colId xmlns:a16="http://schemas.microsoft.com/office/drawing/2014/main" val="788958997"/>
                    </a:ext>
                  </a:extLst>
                </a:gridCol>
                <a:gridCol w="168462">
                  <a:extLst>
                    <a:ext uri="{9D8B030D-6E8A-4147-A177-3AD203B41FA5}">
                      <a16:colId xmlns:a16="http://schemas.microsoft.com/office/drawing/2014/main" val="181269865"/>
                    </a:ext>
                  </a:extLst>
                </a:gridCol>
                <a:gridCol w="168462">
                  <a:extLst>
                    <a:ext uri="{9D8B030D-6E8A-4147-A177-3AD203B41FA5}">
                      <a16:colId xmlns:a16="http://schemas.microsoft.com/office/drawing/2014/main" val="412549523"/>
                    </a:ext>
                  </a:extLst>
                </a:gridCol>
                <a:gridCol w="168462">
                  <a:extLst>
                    <a:ext uri="{9D8B030D-6E8A-4147-A177-3AD203B41FA5}">
                      <a16:colId xmlns:a16="http://schemas.microsoft.com/office/drawing/2014/main" val="3234654998"/>
                    </a:ext>
                  </a:extLst>
                </a:gridCol>
                <a:gridCol w="168462">
                  <a:extLst>
                    <a:ext uri="{9D8B030D-6E8A-4147-A177-3AD203B41FA5}">
                      <a16:colId xmlns:a16="http://schemas.microsoft.com/office/drawing/2014/main" val="2603852906"/>
                    </a:ext>
                  </a:extLst>
                </a:gridCol>
                <a:gridCol w="168462">
                  <a:extLst>
                    <a:ext uri="{9D8B030D-6E8A-4147-A177-3AD203B41FA5}">
                      <a16:colId xmlns:a16="http://schemas.microsoft.com/office/drawing/2014/main" val="2651394810"/>
                    </a:ext>
                  </a:extLst>
                </a:gridCol>
                <a:gridCol w="168462">
                  <a:extLst>
                    <a:ext uri="{9D8B030D-6E8A-4147-A177-3AD203B41FA5}">
                      <a16:colId xmlns:a16="http://schemas.microsoft.com/office/drawing/2014/main" val="1085654274"/>
                    </a:ext>
                  </a:extLst>
                </a:gridCol>
                <a:gridCol w="168462">
                  <a:extLst>
                    <a:ext uri="{9D8B030D-6E8A-4147-A177-3AD203B41FA5}">
                      <a16:colId xmlns:a16="http://schemas.microsoft.com/office/drawing/2014/main" val="897830811"/>
                    </a:ext>
                  </a:extLst>
                </a:gridCol>
                <a:gridCol w="168462">
                  <a:extLst>
                    <a:ext uri="{9D8B030D-6E8A-4147-A177-3AD203B41FA5}">
                      <a16:colId xmlns:a16="http://schemas.microsoft.com/office/drawing/2014/main" val="3699473844"/>
                    </a:ext>
                  </a:extLst>
                </a:gridCol>
                <a:gridCol w="168462">
                  <a:extLst>
                    <a:ext uri="{9D8B030D-6E8A-4147-A177-3AD203B41FA5}">
                      <a16:colId xmlns:a16="http://schemas.microsoft.com/office/drawing/2014/main" val="385502504"/>
                    </a:ext>
                  </a:extLst>
                </a:gridCol>
                <a:gridCol w="168462">
                  <a:extLst>
                    <a:ext uri="{9D8B030D-6E8A-4147-A177-3AD203B41FA5}">
                      <a16:colId xmlns:a16="http://schemas.microsoft.com/office/drawing/2014/main" val="2719160744"/>
                    </a:ext>
                  </a:extLst>
                </a:gridCol>
                <a:gridCol w="168462">
                  <a:extLst>
                    <a:ext uri="{9D8B030D-6E8A-4147-A177-3AD203B41FA5}">
                      <a16:colId xmlns:a16="http://schemas.microsoft.com/office/drawing/2014/main" val="934225851"/>
                    </a:ext>
                  </a:extLst>
                </a:gridCol>
                <a:gridCol w="168462">
                  <a:extLst>
                    <a:ext uri="{9D8B030D-6E8A-4147-A177-3AD203B41FA5}">
                      <a16:colId xmlns:a16="http://schemas.microsoft.com/office/drawing/2014/main" val="1203907517"/>
                    </a:ext>
                  </a:extLst>
                </a:gridCol>
                <a:gridCol w="168462">
                  <a:extLst>
                    <a:ext uri="{9D8B030D-6E8A-4147-A177-3AD203B41FA5}">
                      <a16:colId xmlns:a16="http://schemas.microsoft.com/office/drawing/2014/main" val="1600148344"/>
                    </a:ext>
                  </a:extLst>
                </a:gridCol>
                <a:gridCol w="168462">
                  <a:extLst>
                    <a:ext uri="{9D8B030D-6E8A-4147-A177-3AD203B41FA5}">
                      <a16:colId xmlns:a16="http://schemas.microsoft.com/office/drawing/2014/main" val="1697813816"/>
                    </a:ext>
                  </a:extLst>
                </a:gridCol>
                <a:gridCol w="168462">
                  <a:extLst>
                    <a:ext uri="{9D8B030D-6E8A-4147-A177-3AD203B41FA5}">
                      <a16:colId xmlns:a16="http://schemas.microsoft.com/office/drawing/2014/main" val="4228061496"/>
                    </a:ext>
                  </a:extLst>
                </a:gridCol>
                <a:gridCol w="168462">
                  <a:extLst>
                    <a:ext uri="{9D8B030D-6E8A-4147-A177-3AD203B41FA5}">
                      <a16:colId xmlns:a16="http://schemas.microsoft.com/office/drawing/2014/main" val="1744600440"/>
                    </a:ext>
                  </a:extLst>
                </a:gridCol>
                <a:gridCol w="168462">
                  <a:extLst>
                    <a:ext uri="{9D8B030D-6E8A-4147-A177-3AD203B41FA5}">
                      <a16:colId xmlns:a16="http://schemas.microsoft.com/office/drawing/2014/main" val="4122307588"/>
                    </a:ext>
                  </a:extLst>
                </a:gridCol>
                <a:gridCol w="168462">
                  <a:extLst>
                    <a:ext uri="{9D8B030D-6E8A-4147-A177-3AD203B41FA5}">
                      <a16:colId xmlns:a16="http://schemas.microsoft.com/office/drawing/2014/main" val="1940620135"/>
                    </a:ext>
                  </a:extLst>
                </a:gridCol>
                <a:gridCol w="168462">
                  <a:extLst>
                    <a:ext uri="{9D8B030D-6E8A-4147-A177-3AD203B41FA5}">
                      <a16:colId xmlns:a16="http://schemas.microsoft.com/office/drawing/2014/main" val="3917406554"/>
                    </a:ext>
                  </a:extLst>
                </a:gridCol>
                <a:gridCol w="168462">
                  <a:extLst>
                    <a:ext uri="{9D8B030D-6E8A-4147-A177-3AD203B41FA5}">
                      <a16:colId xmlns:a16="http://schemas.microsoft.com/office/drawing/2014/main" val="3707964795"/>
                    </a:ext>
                  </a:extLst>
                </a:gridCol>
                <a:gridCol w="168462">
                  <a:extLst>
                    <a:ext uri="{9D8B030D-6E8A-4147-A177-3AD203B41FA5}">
                      <a16:colId xmlns:a16="http://schemas.microsoft.com/office/drawing/2014/main" val="1665040718"/>
                    </a:ext>
                  </a:extLst>
                </a:gridCol>
                <a:gridCol w="168462">
                  <a:extLst>
                    <a:ext uri="{9D8B030D-6E8A-4147-A177-3AD203B41FA5}">
                      <a16:colId xmlns:a16="http://schemas.microsoft.com/office/drawing/2014/main" val="2793100702"/>
                    </a:ext>
                  </a:extLst>
                </a:gridCol>
                <a:gridCol w="168462">
                  <a:extLst>
                    <a:ext uri="{9D8B030D-6E8A-4147-A177-3AD203B41FA5}">
                      <a16:colId xmlns:a16="http://schemas.microsoft.com/office/drawing/2014/main" val="176132"/>
                    </a:ext>
                  </a:extLst>
                </a:gridCol>
                <a:gridCol w="168462">
                  <a:extLst>
                    <a:ext uri="{9D8B030D-6E8A-4147-A177-3AD203B41FA5}">
                      <a16:colId xmlns:a16="http://schemas.microsoft.com/office/drawing/2014/main" val="1323737192"/>
                    </a:ext>
                  </a:extLst>
                </a:gridCol>
                <a:gridCol w="168462">
                  <a:extLst>
                    <a:ext uri="{9D8B030D-6E8A-4147-A177-3AD203B41FA5}">
                      <a16:colId xmlns:a16="http://schemas.microsoft.com/office/drawing/2014/main" val="1487826714"/>
                    </a:ext>
                  </a:extLst>
                </a:gridCol>
                <a:gridCol w="168462">
                  <a:extLst>
                    <a:ext uri="{9D8B030D-6E8A-4147-A177-3AD203B41FA5}">
                      <a16:colId xmlns:a16="http://schemas.microsoft.com/office/drawing/2014/main" val="3043981745"/>
                    </a:ext>
                  </a:extLst>
                </a:gridCol>
                <a:gridCol w="168462">
                  <a:extLst>
                    <a:ext uri="{9D8B030D-6E8A-4147-A177-3AD203B41FA5}">
                      <a16:colId xmlns:a16="http://schemas.microsoft.com/office/drawing/2014/main" val="2559269565"/>
                    </a:ext>
                  </a:extLst>
                </a:gridCol>
                <a:gridCol w="168462">
                  <a:extLst>
                    <a:ext uri="{9D8B030D-6E8A-4147-A177-3AD203B41FA5}">
                      <a16:colId xmlns:a16="http://schemas.microsoft.com/office/drawing/2014/main" val="2101419036"/>
                    </a:ext>
                  </a:extLst>
                </a:gridCol>
                <a:gridCol w="372391">
                  <a:extLst>
                    <a:ext uri="{9D8B030D-6E8A-4147-A177-3AD203B41FA5}">
                      <a16:colId xmlns:a16="http://schemas.microsoft.com/office/drawing/2014/main" val="3263810635"/>
                    </a:ext>
                  </a:extLst>
                </a:gridCol>
              </a:tblGrid>
              <a:tr h="132997">
                <a:tc>
                  <a:txBody>
                    <a:bodyPr/>
                    <a:lstStyle/>
                    <a:p>
                      <a:pPr algn="ctr" fontAlgn="t"/>
                      <a:r>
                        <a:rPr lang="en-IL" sz="1200" u="none" strike="noStrike" dirty="0">
                          <a:effectLst/>
                        </a:rPr>
                        <a:t> </a:t>
                      </a:r>
                      <a:endParaRPr lang="en-IL" sz="1200" b="0" i="0" u="none" strike="noStrike" dirty="0">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dirty="0">
                          <a:effectLst/>
                        </a:rPr>
                        <a:t> </a:t>
                      </a:r>
                      <a:endParaRPr lang="en-IL" sz="1200" b="0" i="0" u="none" strike="noStrike" dirty="0">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dirty="0">
                          <a:effectLst/>
                        </a:rPr>
                        <a:t> </a:t>
                      </a:r>
                      <a:endParaRPr lang="en-IL" sz="1200" b="0" i="0" u="none" strike="noStrike" dirty="0">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dirty="0">
                          <a:effectLst/>
                        </a:rPr>
                        <a:t> </a:t>
                      </a:r>
                      <a:endParaRPr lang="en-IL" sz="1200" b="0" i="0" u="none" strike="noStrike" dirty="0">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dirty="0">
                          <a:effectLst/>
                        </a:rPr>
                        <a:t> </a:t>
                      </a:r>
                      <a:endParaRPr lang="en-IL" sz="1200" b="0" i="0" u="none" strike="noStrike" dirty="0">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extLst>
                  <a:ext uri="{0D108BD9-81ED-4DB2-BD59-A6C34878D82A}">
                    <a16:rowId xmlns:a16="http://schemas.microsoft.com/office/drawing/2014/main" val="2929203399"/>
                  </a:ext>
                </a:extLst>
              </a:tr>
              <a:tr h="432239">
                <a:tc>
                  <a:txBody>
                    <a:bodyPr/>
                    <a:lstStyle/>
                    <a:p>
                      <a:pPr algn="ctr" fontAlgn="t"/>
                      <a:r>
                        <a:rPr lang="en-US" sz="1200" u="none" strike="noStrike" dirty="0">
                          <a:effectLst/>
                        </a:rPr>
                        <a:t>Year</a:t>
                      </a:r>
                      <a:endParaRPr lang="en-IL" sz="1200" b="0" i="0" u="none" strike="noStrike" dirty="0">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dirty="0">
                          <a:effectLst/>
                        </a:rPr>
                        <a:t>2023</a:t>
                      </a:r>
                      <a:endParaRPr lang="en-IL" sz="1200" b="0" i="0" u="none" strike="noStrike" dirty="0">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2026</a:t>
                      </a:r>
                      <a:endParaRPr lang="en-IL" sz="1200" b="0" i="0" u="none" strike="noStrike">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2027</a:t>
                      </a:r>
                      <a:endParaRPr lang="en-IL" sz="1200" b="0" i="0" u="none" strike="noStrike">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2028</a:t>
                      </a:r>
                      <a:endParaRPr lang="en-IL" sz="1200" b="0" i="0" u="none" strike="noStrike">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dirty="0">
                          <a:effectLst/>
                        </a:rPr>
                        <a:t> </a:t>
                      </a:r>
                      <a:endParaRPr lang="en-IL" sz="1200" b="0" i="0" u="none" strike="noStrike" dirty="0">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2031</a:t>
                      </a:r>
                      <a:endParaRPr lang="en-IL" sz="1200" b="0" i="0" u="none" strike="noStrike">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2032</a:t>
                      </a:r>
                      <a:endParaRPr lang="en-IL" sz="1200" b="0" i="0" u="none" strike="noStrike">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2034</a:t>
                      </a:r>
                      <a:endParaRPr lang="en-IL" sz="1200" b="0" i="0" u="none" strike="noStrike">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2035</a:t>
                      </a:r>
                      <a:endParaRPr lang="en-IL" sz="1200" b="0" i="0" u="none" strike="noStrike">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dirty="0">
                          <a:effectLst/>
                        </a:rPr>
                        <a:t> </a:t>
                      </a:r>
                      <a:endParaRPr lang="en-IL" sz="1200" b="0" i="0" u="none" strike="noStrike" dirty="0">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2040</a:t>
                      </a:r>
                      <a:endParaRPr lang="en-IL" sz="1200" b="0" i="0" u="none" strike="noStrike">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2045</a:t>
                      </a:r>
                      <a:endParaRPr lang="en-IL" sz="1200" b="0" i="0" u="none" strike="noStrike">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dirty="0">
                          <a:effectLst/>
                        </a:rPr>
                        <a:t>2046</a:t>
                      </a:r>
                      <a:endParaRPr lang="en-IL" sz="1200" b="0" i="0" u="none" strike="noStrike" dirty="0">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2048</a:t>
                      </a:r>
                      <a:endParaRPr lang="en-IL" sz="1200" b="0" i="0" u="none" strike="noStrike">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2050</a:t>
                      </a:r>
                      <a:endParaRPr lang="en-IL" sz="1200" b="0" i="0" u="none" strike="noStrike">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dirty="0">
                          <a:effectLst/>
                        </a:rPr>
                        <a:t> </a:t>
                      </a:r>
                      <a:endParaRPr lang="en-IL" sz="1200" b="0" i="0" u="none" strike="noStrike" dirty="0">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dirty="0">
                          <a:effectLst/>
                        </a:rPr>
                        <a:t> </a:t>
                      </a:r>
                      <a:endParaRPr lang="en-IL" sz="1200" b="0" i="0" u="none" strike="noStrike" dirty="0">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dirty="0">
                          <a:effectLst/>
                        </a:rPr>
                        <a:t> </a:t>
                      </a:r>
                      <a:endParaRPr lang="en-IL" sz="1200" b="0" i="0" u="none" strike="noStrike" dirty="0">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dirty="0">
                          <a:effectLst/>
                        </a:rPr>
                        <a:t> </a:t>
                      </a:r>
                      <a:endParaRPr lang="en-IL" sz="1200" b="0" i="0" u="none" strike="noStrike" dirty="0">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dirty="0">
                          <a:effectLst/>
                        </a:rPr>
                        <a:t> </a:t>
                      </a:r>
                      <a:endParaRPr lang="en-IL" sz="1200" b="0" i="0" u="none" strike="noStrike" dirty="0">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dirty="0">
                          <a:effectLst/>
                        </a:rPr>
                        <a:t>2075</a:t>
                      </a:r>
                      <a:endParaRPr lang="en-IL" sz="1200" b="0" i="0" u="none" strike="noStrike" dirty="0">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2080</a:t>
                      </a:r>
                      <a:endParaRPr lang="en-IL" sz="1200" b="0" i="0" u="none" strike="noStrike">
                        <a:solidFill>
                          <a:srgbClr val="FFFFFF"/>
                        </a:solidFill>
                        <a:effectLst/>
                        <a:latin typeface="Calibri" panose="020F0502020204030204" pitchFamily="34" charset="0"/>
                      </a:endParaRPr>
                    </a:p>
                  </a:txBody>
                  <a:tcPr marL="0" marR="0" marT="0" marB="0" vert="vert270" anchor="ctr"/>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extLst>
                  <a:ext uri="{0D108BD9-81ED-4DB2-BD59-A6C34878D82A}">
                    <a16:rowId xmlns:a16="http://schemas.microsoft.com/office/drawing/2014/main" val="1149375246"/>
                  </a:ext>
                </a:extLst>
              </a:tr>
              <a:tr h="132997">
                <a:tc>
                  <a:txBody>
                    <a:bodyPr/>
                    <a:lstStyle/>
                    <a:p>
                      <a:pPr algn="ctr" fontAlgn="t"/>
                      <a:r>
                        <a:rPr lang="en-IL" sz="1200" u="none" strike="noStrike" dirty="0">
                          <a:effectLst/>
                        </a:rPr>
                        <a:t> </a:t>
                      </a:r>
                      <a:endParaRPr lang="en-IL" sz="1200" b="0" i="0" u="none" strike="noStrike" dirty="0">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dirty="0">
                          <a:effectLst/>
                        </a:rPr>
                        <a:t> </a:t>
                      </a:r>
                      <a:endParaRPr lang="en-IL" sz="1200" b="0" i="0" u="none" strike="noStrike" dirty="0">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dirty="0">
                          <a:effectLst/>
                        </a:rPr>
                        <a:t> </a:t>
                      </a:r>
                      <a:endParaRPr lang="en-IL" sz="1200" b="0" i="0" u="none" strike="noStrike" dirty="0">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a:effectLst/>
                        </a:rPr>
                        <a:t> </a:t>
                      </a:r>
                      <a:endParaRPr lang="en-IL" sz="1200" b="0" i="0" u="none" strike="noStrike">
                        <a:solidFill>
                          <a:srgbClr val="FFFFFF"/>
                        </a:solidFill>
                        <a:effectLst/>
                        <a:latin typeface="Calibri" panose="020F0502020204030204" pitchFamily="34" charset="0"/>
                      </a:endParaRPr>
                    </a:p>
                  </a:txBody>
                  <a:tcPr marL="0" marR="0" marT="0" marB="0"/>
                </a:tc>
                <a:tc>
                  <a:txBody>
                    <a:bodyPr/>
                    <a:lstStyle/>
                    <a:p>
                      <a:pPr algn="ctr" fontAlgn="t"/>
                      <a:r>
                        <a:rPr lang="en-IL" sz="1200" u="none" strike="noStrike" dirty="0">
                          <a:effectLst/>
                        </a:rPr>
                        <a:t> </a:t>
                      </a:r>
                      <a:endParaRPr lang="en-IL" sz="1200" b="0" i="0" u="none" strike="noStrike" dirty="0">
                        <a:solidFill>
                          <a:srgbClr val="FFFFFF"/>
                        </a:solidFill>
                        <a:effectLst/>
                        <a:latin typeface="Calibri" panose="020F0502020204030204" pitchFamily="34" charset="0"/>
                      </a:endParaRPr>
                    </a:p>
                  </a:txBody>
                  <a:tcPr marL="0" marR="0" marT="0" marB="0"/>
                </a:tc>
                <a:extLst>
                  <a:ext uri="{0D108BD9-81ED-4DB2-BD59-A6C34878D82A}">
                    <a16:rowId xmlns:a16="http://schemas.microsoft.com/office/drawing/2014/main" val="1142216539"/>
                  </a:ext>
                </a:extLst>
              </a:tr>
            </a:tbl>
          </a:graphicData>
        </a:graphic>
      </p:graphicFrame>
      <p:sp>
        <p:nvSpPr>
          <p:cNvPr id="6" name="TextBox 5">
            <a:extLst>
              <a:ext uri="{FF2B5EF4-FFF2-40B4-BE49-F238E27FC236}">
                <a16:creationId xmlns:a16="http://schemas.microsoft.com/office/drawing/2014/main" id="{5417A886-044E-05BB-63E4-3C59FE47D7E1}"/>
              </a:ext>
            </a:extLst>
          </p:cNvPr>
          <p:cNvSpPr txBox="1"/>
          <p:nvPr/>
        </p:nvSpPr>
        <p:spPr>
          <a:xfrm>
            <a:off x="1410940" y="797695"/>
            <a:ext cx="3138476" cy="338554"/>
          </a:xfrm>
          <a:prstGeom prst="rect">
            <a:avLst/>
          </a:prstGeom>
          <a:noFill/>
        </p:spPr>
        <p:txBody>
          <a:bodyPr wrap="square" rtlCol="0">
            <a:spAutoFit/>
          </a:bodyPr>
          <a:lstStyle/>
          <a:p>
            <a:r>
              <a:rPr lang="en-US" sz="800" dirty="0"/>
              <a:t>Shutdown of the last 3 NPPs; rapid clarification of which investigations on fuel elements may still be required [1]</a:t>
            </a:r>
            <a:endParaRPr lang="en-IL" sz="800" dirty="0"/>
          </a:p>
        </p:txBody>
      </p:sp>
      <p:cxnSp>
        <p:nvCxnSpPr>
          <p:cNvPr id="8" name="Straight Arrow Connector 7">
            <a:extLst>
              <a:ext uri="{FF2B5EF4-FFF2-40B4-BE49-F238E27FC236}">
                <a16:creationId xmlns:a16="http://schemas.microsoft.com/office/drawing/2014/main" id="{90DF35FA-F9B2-C1DD-8A2C-BB638AF9188C}"/>
              </a:ext>
            </a:extLst>
          </p:cNvPr>
          <p:cNvCxnSpPr>
            <a:cxnSpLocks/>
          </p:cNvCxnSpPr>
          <p:nvPr/>
        </p:nvCxnSpPr>
        <p:spPr>
          <a:xfrm>
            <a:off x="1440171" y="884223"/>
            <a:ext cx="0" cy="2032133"/>
          </a:xfrm>
          <a:prstGeom prst="straightConnector1">
            <a:avLst/>
          </a:prstGeom>
          <a:ln w="9525">
            <a:headEnd type="ova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3F3CABA-E80E-AF64-3F53-A6A953192702}"/>
              </a:ext>
            </a:extLst>
          </p:cNvPr>
          <p:cNvSpPr txBox="1"/>
          <p:nvPr/>
        </p:nvSpPr>
        <p:spPr>
          <a:xfrm>
            <a:off x="1935628" y="1154525"/>
            <a:ext cx="2880211" cy="215444"/>
          </a:xfrm>
          <a:prstGeom prst="rect">
            <a:avLst/>
          </a:prstGeom>
          <a:noFill/>
        </p:spPr>
        <p:txBody>
          <a:bodyPr wrap="square" rtlCol="0">
            <a:spAutoFit/>
          </a:bodyPr>
          <a:lstStyle/>
          <a:p>
            <a:r>
              <a:rPr lang="en-US" sz="800" dirty="0"/>
              <a:t>Start of approval procedure for extended interim storage (BZG)</a:t>
            </a:r>
            <a:endParaRPr lang="en-IL" sz="800" dirty="0"/>
          </a:p>
        </p:txBody>
      </p:sp>
      <p:cxnSp>
        <p:nvCxnSpPr>
          <p:cNvPr id="10" name="Straight Arrow Connector 9">
            <a:extLst>
              <a:ext uri="{FF2B5EF4-FFF2-40B4-BE49-F238E27FC236}">
                <a16:creationId xmlns:a16="http://schemas.microsoft.com/office/drawing/2014/main" id="{BCF3697F-A676-263E-1028-474685928236}"/>
              </a:ext>
            </a:extLst>
          </p:cNvPr>
          <p:cNvCxnSpPr>
            <a:cxnSpLocks/>
          </p:cNvCxnSpPr>
          <p:nvPr/>
        </p:nvCxnSpPr>
        <p:spPr>
          <a:xfrm>
            <a:off x="1948952" y="1252860"/>
            <a:ext cx="0" cy="1663496"/>
          </a:xfrm>
          <a:prstGeom prst="straightConnector1">
            <a:avLst/>
          </a:prstGeom>
          <a:ln w="9525">
            <a:headEnd type="ova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AB73AEC-E933-EFE1-B533-5587A5B8A174}"/>
              </a:ext>
            </a:extLst>
          </p:cNvPr>
          <p:cNvSpPr txBox="1"/>
          <p:nvPr/>
        </p:nvSpPr>
        <p:spPr>
          <a:xfrm>
            <a:off x="2138413" y="1409589"/>
            <a:ext cx="2986376" cy="338554"/>
          </a:xfrm>
          <a:prstGeom prst="rect">
            <a:avLst/>
          </a:prstGeom>
          <a:noFill/>
        </p:spPr>
        <p:txBody>
          <a:bodyPr wrap="square" rtlCol="0">
            <a:spAutoFit/>
          </a:bodyPr>
          <a:lstStyle/>
          <a:p>
            <a:r>
              <a:rPr lang="en-US" sz="800" dirty="0"/>
              <a:t>6 a (BZA/ BZG) or 8 a before the expiry of the § 6 AtG license, the whereabouts of the casks must be proven</a:t>
            </a:r>
            <a:endParaRPr lang="en-IL" sz="800" dirty="0"/>
          </a:p>
        </p:txBody>
      </p:sp>
      <p:cxnSp>
        <p:nvCxnSpPr>
          <p:cNvPr id="14" name="Straight Arrow Connector 13">
            <a:extLst>
              <a:ext uri="{FF2B5EF4-FFF2-40B4-BE49-F238E27FC236}">
                <a16:creationId xmlns:a16="http://schemas.microsoft.com/office/drawing/2014/main" id="{ACE6E66D-EE13-5200-79DA-3A1A98458028}"/>
              </a:ext>
            </a:extLst>
          </p:cNvPr>
          <p:cNvCxnSpPr>
            <a:cxnSpLocks/>
          </p:cNvCxnSpPr>
          <p:nvPr/>
        </p:nvCxnSpPr>
        <p:spPr>
          <a:xfrm>
            <a:off x="2131197" y="1503348"/>
            <a:ext cx="0" cy="1413008"/>
          </a:xfrm>
          <a:prstGeom prst="straightConnector1">
            <a:avLst/>
          </a:prstGeom>
          <a:ln w="9525">
            <a:headEnd type="ova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2FBF079-88B2-6CA9-F219-C44C5DD4088D}"/>
              </a:ext>
            </a:extLst>
          </p:cNvPr>
          <p:cNvSpPr txBox="1"/>
          <p:nvPr/>
        </p:nvSpPr>
        <p:spPr>
          <a:xfrm>
            <a:off x="2273724" y="1792573"/>
            <a:ext cx="2851484" cy="215444"/>
          </a:xfrm>
          <a:prstGeom prst="rect">
            <a:avLst/>
          </a:prstGeom>
          <a:noFill/>
        </p:spPr>
        <p:txBody>
          <a:bodyPr wrap="square" rtlCol="0">
            <a:spAutoFit/>
          </a:bodyPr>
          <a:lstStyle/>
          <a:p>
            <a:r>
              <a:rPr lang="en-US" sz="800" dirty="0"/>
              <a:t>Completion of containers loading</a:t>
            </a:r>
            <a:endParaRPr lang="en-IL" sz="800" dirty="0"/>
          </a:p>
        </p:txBody>
      </p:sp>
      <p:cxnSp>
        <p:nvCxnSpPr>
          <p:cNvPr id="20" name="Straight Arrow Connector 19">
            <a:extLst>
              <a:ext uri="{FF2B5EF4-FFF2-40B4-BE49-F238E27FC236}">
                <a16:creationId xmlns:a16="http://schemas.microsoft.com/office/drawing/2014/main" id="{88E7829D-D460-1717-001E-C216322CA8AF}"/>
              </a:ext>
            </a:extLst>
          </p:cNvPr>
          <p:cNvCxnSpPr>
            <a:cxnSpLocks/>
          </p:cNvCxnSpPr>
          <p:nvPr/>
        </p:nvCxnSpPr>
        <p:spPr>
          <a:xfrm>
            <a:off x="2289613" y="1900289"/>
            <a:ext cx="0" cy="1016067"/>
          </a:xfrm>
          <a:prstGeom prst="straightConnector1">
            <a:avLst/>
          </a:prstGeom>
          <a:ln w="9525">
            <a:headEnd type="ova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852D30F-2A74-37B8-753B-7C5C9C870BF8}"/>
              </a:ext>
            </a:extLst>
          </p:cNvPr>
          <p:cNvSpPr txBox="1"/>
          <p:nvPr/>
        </p:nvSpPr>
        <p:spPr>
          <a:xfrm>
            <a:off x="2978148" y="2050894"/>
            <a:ext cx="2525378" cy="215444"/>
          </a:xfrm>
          <a:prstGeom prst="rect">
            <a:avLst/>
          </a:prstGeom>
          <a:noFill/>
        </p:spPr>
        <p:txBody>
          <a:bodyPr wrap="square" rtlCol="0">
            <a:spAutoFit/>
          </a:bodyPr>
          <a:lstStyle/>
          <a:p>
            <a:r>
              <a:rPr lang="en-US" sz="800" dirty="0"/>
              <a:t>Expiry of 40-year period single containers [2]</a:t>
            </a:r>
            <a:endParaRPr lang="en-IL" sz="800" dirty="0"/>
          </a:p>
        </p:txBody>
      </p:sp>
      <p:cxnSp>
        <p:nvCxnSpPr>
          <p:cNvPr id="30" name="Straight Arrow Connector 29">
            <a:extLst>
              <a:ext uri="{FF2B5EF4-FFF2-40B4-BE49-F238E27FC236}">
                <a16:creationId xmlns:a16="http://schemas.microsoft.com/office/drawing/2014/main" id="{AB7F992F-A9C5-9B7B-B5CC-190A15CD93FE}"/>
              </a:ext>
            </a:extLst>
          </p:cNvPr>
          <p:cNvCxnSpPr>
            <a:cxnSpLocks/>
          </p:cNvCxnSpPr>
          <p:nvPr/>
        </p:nvCxnSpPr>
        <p:spPr>
          <a:xfrm>
            <a:off x="2980175" y="2152300"/>
            <a:ext cx="0" cy="754551"/>
          </a:xfrm>
          <a:prstGeom prst="straightConnector1">
            <a:avLst/>
          </a:prstGeom>
          <a:ln w="9525">
            <a:headEnd type="ova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8803FEA-AED6-025C-B85A-DBF0F419BCA6}"/>
              </a:ext>
            </a:extLst>
          </p:cNvPr>
          <p:cNvSpPr txBox="1"/>
          <p:nvPr/>
        </p:nvSpPr>
        <p:spPr>
          <a:xfrm>
            <a:off x="3324065" y="2383873"/>
            <a:ext cx="2049130" cy="215444"/>
          </a:xfrm>
          <a:prstGeom prst="rect">
            <a:avLst/>
          </a:prstGeom>
          <a:noFill/>
        </p:spPr>
        <p:txBody>
          <a:bodyPr wrap="square" rtlCol="0">
            <a:spAutoFit/>
          </a:bodyPr>
          <a:lstStyle/>
          <a:p>
            <a:r>
              <a:rPr lang="en-US" sz="800" dirty="0"/>
              <a:t>Expiry of the storage permit BZG [3]</a:t>
            </a:r>
            <a:endParaRPr lang="en-IL" sz="800" dirty="0"/>
          </a:p>
        </p:txBody>
      </p:sp>
      <p:cxnSp>
        <p:nvCxnSpPr>
          <p:cNvPr id="33" name="Straight Arrow Connector 32">
            <a:extLst>
              <a:ext uri="{FF2B5EF4-FFF2-40B4-BE49-F238E27FC236}">
                <a16:creationId xmlns:a16="http://schemas.microsoft.com/office/drawing/2014/main" id="{13029021-B245-E487-F2E5-45B59C4A918F}"/>
              </a:ext>
            </a:extLst>
          </p:cNvPr>
          <p:cNvCxnSpPr>
            <a:cxnSpLocks/>
          </p:cNvCxnSpPr>
          <p:nvPr/>
        </p:nvCxnSpPr>
        <p:spPr>
          <a:xfrm>
            <a:off x="3326649" y="2487740"/>
            <a:ext cx="0" cy="434148"/>
          </a:xfrm>
          <a:prstGeom prst="straightConnector1">
            <a:avLst/>
          </a:prstGeom>
          <a:ln w="9525">
            <a:headEnd type="ova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B49B058-4EE4-4440-B97D-9FD7BD64354C}"/>
              </a:ext>
            </a:extLst>
          </p:cNvPr>
          <p:cNvSpPr txBox="1"/>
          <p:nvPr/>
        </p:nvSpPr>
        <p:spPr>
          <a:xfrm>
            <a:off x="5201710" y="338123"/>
            <a:ext cx="1312347" cy="307777"/>
          </a:xfrm>
          <a:prstGeom prst="rect">
            <a:avLst/>
          </a:prstGeom>
          <a:noFill/>
        </p:spPr>
        <p:txBody>
          <a:bodyPr wrap="none" rtlCol="0">
            <a:spAutoFit/>
          </a:bodyPr>
          <a:lstStyle/>
          <a:p>
            <a:r>
              <a:rPr lang="de-DE" sz="1400" dirty="0">
                <a:solidFill>
                  <a:schemeClr val="accent1"/>
                </a:solidFill>
              </a:rPr>
              <a:t>Interim Storage</a:t>
            </a:r>
            <a:endParaRPr lang="en-IL" sz="1400" dirty="0">
              <a:solidFill>
                <a:schemeClr val="accent1"/>
              </a:solidFill>
            </a:endParaRPr>
          </a:p>
        </p:txBody>
      </p:sp>
      <p:sp>
        <p:nvSpPr>
          <p:cNvPr id="36" name="Left Brace 35">
            <a:extLst>
              <a:ext uri="{FF2B5EF4-FFF2-40B4-BE49-F238E27FC236}">
                <a16:creationId xmlns:a16="http://schemas.microsoft.com/office/drawing/2014/main" id="{5F5DAF4B-95E8-632B-8DE4-FF8F8E770884}"/>
              </a:ext>
            </a:extLst>
          </p:cNvPr>
          <p:cNvSpPr/>
          <p:nvPr/>
        </p:nvSpPr>
        <p:spPr>
          <a:xfrm rot="5400000">
            <a:off x="7170311" y="-116460"/>
            <a:ext cx="1012498" cy="5043071"/>
          </a:xfrm>
          <a:custGeom>
            <a:avLst/>
            <a:gdLst>
              <a:gd name="connsiteX0" fmla="*/ 1241100 w 1241100"/>
              <a:gd name="connsiteY0" fmla="*/ 5043071 h 5043071"/>
              <a:gd name="connsiteX1" fmla="*/ 620550 w 1241100"/>
              <a:gd name="connsiteY1" fmla="*/ 4939650 h 5043071"/>
              <a:gd name="connsiteX2" fmla="*/ 620550 w 1241100"/>
              <a:gd name="connsiteY2" fmla="*/ 2643817 h 5043071"/>
              <a:gd name="connsiteX3" fmla="*/ 0 w 1241100"/>
              <a:gd name="connsiteY3" fmla="*/ 2540396 h 5043071"/>
              <a:gd name="connsiteX4" fmla="*/ 620550 w 1241100"/>
              <a:gd name="connsiteY4" fmla="*/ 2436975 h 5043071"/>
              <a:gd name="connsiteX5" fmla="*/ 620550 w 1241100"/>
              <a:gd name="connsiteY5" fmla="*/ 103421 h 5043071"/>
              <a:gd name="connsiteX6" fmla="*/ 1241100 w 1241100"/>
              <a:gd name="connsiteY6" fmla="*/ 0 h 5043071"/>
              <a:gd name="connsiteX7" fmla="*/ 1241100 w 1241100"/>
              <a:gd name="connsiteY7" fmla="*/ 5043071 h 5043071"/>
              <a:gd name="connsiteX0" fmla="*/ 1241100 w 1241100"/>
              <a:gd name="connsiteY0" fmla="*/ 5043071 h 5043071"/>
              <a:gd name="connsiteX1" fmla="*/ 620550 w 1241100"/>
              <a:gd name="connsiteY1" fmla="*/ 4939650 h 5043071"/>
              <a:gd name="connsiteX2" fmla="*/ 620550 w 1241100"/>
              <a:gd name="connsiteY2" fmla="*/ 2643817 h 5043071"/>
              <a:gd name="connsiteX3" fmla="*/ 0 w 1241100"/>
              <a:gd name="connsiteY3" fmla="*/ 2540396 h 5043071"/>
              <a:gd name="connsiteX4" fmla="*/ 620550 w 1241100"/>
              <a:gd name="connsiteY4" fmla="*/ 2436975 h 5043071"/>
              <a:gd name="connsiteX5" fmla="*/ 620550 w 1241100"/>
              <a:gd name="connsiteY5" fmla="*/ 103421 h 5043071"/>
              <a:gd name="connsiteX6" fmla="*/ 1241100 w 1241100"/>
              <a:gd name="connsiteY6" fmla="*/ 0 h 5043071"/>
              <a:gd name="connsiteX0" fmla="*/ 1241100 w 1241100"/>
              <a:gd name="connsiteY0" fmla="*/ 5043071 h 5043071"/>
              <a:gd name="connsiteX1" fmla="*/ 620550 w 1241100"/>
              <a:gd name="connsiteY1" fmla="*/ 4939650 h 5043071"/>
              <a:gd name="connsiteX2" fmla="*/ 620550 w 1241100"/>
              <a:gd name="connsiteY2" fmla="*/ 2643817 h 5043071"/>
              <a:gd name="connsiteX3" fmla="*/ 0 w 1241100"/>
              <a:gd name="connsiteY3" fmla="*/ 2540396 h 5043071"/>
              <a:gd name="connsiteX4" fmla="*/ 620550 w 1241100"/>
              <a:gd name="connsiteY4" fmla="*/ 2436975 h 5043071"/>
              <a:gd name="connsiteX5" fmla="*/ 620550 w 1241100"/>
              <a:gd name="connsiteY5" fmla="*/ 103421 h 5043071"/>
              <a:gd name="connsiteX6" fmla="*/ 1241100 w 1241100"/>
              <a:gd name="connsiteY6" fmla="*/ 0 h 5043071"/>
              <a:gd name="connsiteX7" fmla="*/ 1241100 w 1241100"/>
              <a:gd name="connsiteY7" fmla="*/ 5043071 h 5043071"/>
              <a:gd name="connsiteX0" fmla="*/ 1241100 w 1241100"/>
              <a:gd name="connsiteY0" fmla="*/ 5043071 h 5043071"/>
              <a:gd name="connsiteX1" fmla="*/ 620550 w 1241100"/>
              <a:gd name="connsiteY1" fmla="*/ 4939650 h 5043071"/>
              <a:gd name="connsiteX2" fmla="*/ 620550 w 1241100"/>
              <a:gd name="connsiteY2" fmla="*/ 2643817 h 5043071"/>
              <a:gd name="connsiteX3" fmla="*/ 228602 w 1241100"/>
              <a:gd name="connsiteY3" fmla="*/ 2540396 h 5043071"/>
              <a:gd name="connsiteX4" fmla="*/ 620550 w 1241100"/>
              <a:gd name="connsiteY4" fmla="*/ 2436975 h 5043071"/>
              <a:gd name="connsiteX5" fmla="*/ 620550 w 1241100"/>
              <a:gd name="connsiteY5" fmla="*/ 103421 h 5043071"/>
              <a:gd name="connsiteX6" fmla="*/ 1241100 w 1241100"/>
              <a:gd name="connsiteY6" fmla="*/ 0 h 5043071"/>
              <a:gd name="connsiteX0" fmla="*/ 1012498 w 1012498"/>
              <a:gd name="connsiteY0" fmla="*/ 5043071 h 5043071"/>
              <a:gd name="connsiteX1" fmla="*/ 391948 w 1012498"/>
              <a:gd name="connsiteY1" fmla="*/ 4939650 h 5043071"/>
              <a:gd name="connsiteX2" fmla="*/ 391948 w 1012498"/>
              <a:gd name="connsiteY2" fmla="*/ 2643817 h 5043071"/>
              <a:gd name="connsiteX3" fmla="*/ 0 w 1012498"/>
              <a:gd name="connsiteY3" fmla="*/ 2538015 h 5043071"/>
              <a:gd name="connsiteX4" fmla="*/ 391948 w 1012498"/>
              <a:gd name="connsiteY4" fmla="*/ 2436975 h 5043071"/>
              <a:gd name="connsiteX5" fmla="*/ 391948 w 1012498"/>
              <a:gd name="connsiteY5" fmla="*/ 103421 h 5043071"/>
              <a:gd name="connsiteX6" fmla="*/ 1012498 w 1012498"/>
              <a:gd name="connsiteY6" fmla="*/ 0 h 5043071"/>
              <a:gd name="connsiteX7" fmla="*/ 1012498 w 1012498"/>
              <a:gd name="connsiteY7" fmla="*/ 5043071 h 5043071"/>
              <a:gd name="connsiteX0" fmla="*/ 1012498 w 1012498"/>
              <a:gd name="connsiteY0" fmla="*/ 5043071 h 5043071"/>
              <a:gd name="connsiteX1" fmla="*/ 391948 w 1012498"/>
              <a:gd name="connsiteY1" fmla="*/ 4939650 h 5043071"/>
              <a:gd name="connsiteX2" fmla="*/ 391948 w 1012498"/>
              <a:gd name="connsiteY2" fmla="*/ 2643817 h 5043071"/>
              <a:gd name="connsiteX3" fmla="*/ 0 w 1012498"/>
              <a:gd name="connsiteY3" fmla="*/ 2540396 h 5043071"/>
              <a:gd name="connsiteX4" fmla="*/ 391948 w 1012498"/>
              <a:gd name="connsiteY4" fmla="*/ 2436975 h 5043071"/>
              <a:gd name="connsiteX5" fmla="*/ 391948 w 1012498"/>
              <a:gd name="connsiteY5" fmla="*/ 103421 h 5043071"/>
              <a:gd name="connsiteX6" fmla="*/ 1012498 w 1012498"/>
              <a:gd name="connsiteY6" fmla="*/ 0 h 5043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2498" h="5043071" stroke="0" extrusionOk="0">
                <a:moveTo>
                  <a:pt x="1012498" y="5043071"/>
                </a:moveTo>
                <a:cubicBezTo>
                  <a:pt x="669778" y="5043071"/>
                  <a:pt x="391948" y="4996768"/>
                  <a:pt x="391948" y="4939650"/>
                </a:cubicBezTo>
                <a:lnTo>
                  <a:pt x="391948" y="2643817"/>
                </a:lnTo>
                <a:cubicBezTo>
                  <a:pt x="391948" y="2586699"/>
                  <a:pt x="342720" y="2538015"/>
                  <a:pt x="0" y="2538015"/>
                </a:cubicBezTo>
                <a:cubicBezTo>
                  <a:pt x="342720" y="2538015"/>
                  <a:pt x="391948" y="2494093"/>
                  <a:pt x="391948" y="2436975"/>
                </a:cubicBezTo>
                <a:lnTo>
                  <a:pt x="391948" y="103421"/>
                </a:lnTo>
                <a:cubicBezTo>
                  <a:pt x="391948" y="46303"/>
                  <a:pt x="669778" y="0"/>
                  <a:pt x="1012498" y="0"/>
                </a:cubicBezTo>
                <a:lnTo>
                  <a:pt x="1012498" y="5043071"/>
                </a:lnTo>
                <a:close/>
              </a:path>
              <a:path w="1012498" h="5043071" fill="none">
                <a:moveTo>
                  <a:pt x="1012498" y="5043071"/>
                </a:moveTo>
                <a:cubicBezTo>
                  <a:pt x="669778" y="5043071"/>
                  <a:pt x="391948" y="4996768"/>
                  <a:pt x="391948" y="4939650"/>
                </a:cubicBezTo>
                <a:lnTo>
                  <a:pt x="391948" y="2643817"/>
                </a:lnTo>
                <a:cubicBezTo>
                  <a:pt x="391948" y="2586699"/>
                  <a:pt x="342720" y="2540396"/>
                  <a:pt x="0" y="2540396"/>
                </a:cubicBezTo>
                <a:cubicBezTo>
                  <a:pt x="342720" y="2540396"/>
                  <a:pt x="391948" y="2494093"/>
                  <a:pt x="391948" y="2436975"/>
                </a:cubicBezTo>
                <a:lnTo>
                  <a:pt x="391948" y="103421"/>
                </a:lnTo>
                <a:cubicBezTo>
                  <a:pt x="391948" y="46303"/>
                  <a:pt x="669778" y="0"/>
                  <a:pt x="1012498" y="0"/>
                </a:cubicBezTo>
              </a:path>
            </a:pathLst>
          </a:custGeom>
          <a:ln w="9525">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endParaRPr lang="en-IL" dirty="0">
              <a:solidFill>
                <a:schemeClr val="accent1"/>
              </a:solidFill>
            </a:endParaRPr>
          </a:p>
        </p:txBody>
      </p:sp>
      <p:sp>
        <p:nvSpPr>
          <p:cNvPr id="37" name="TextBox 36">
            <a:extLst>
              <a:ext uri="{FF2B5EF4-FFF2-40B4-BE49-F238E27FC236}">
                <a16:creationId xmlns:a16="http://schemas.microsoft.com/office/drawing/2014/main" id="{7D618AC7-A7C4-D1C9-DFD3-E34D8B9C6394}"/>
              </a:ext>
            </a:extLst>
          </p:cNvPr>
          <p:cNvSpPr txBox="1"/>
          <p:nvPr/>
        </p:nvSpPr>
        <p:spPr>
          <a:xfrm>
            <a:off x="6521688" y="1609650"/>
            <a:ext cx="2309744" cy="215444"/>
          </a:xfrm>
          <a:prstGeom prst="rect">
            <a:avLst/>
          </a:prstGeom>
          <a:noFill/>
        </p:spPr>
        <p:txBody>
          <a:bodyPr wrap="square" rtlCol="0">
            <a:spAutoFit/>
          </a:bodyPr>
          <a:lstStyle/>
          <a:p>
            <a:r>
              <a:rPr lang="en-US" sz="800" dirty="0"/>
              <a:t>Transport from interim storage to final storage [4]</a:t>
            </a:r>
            <a:endParaRPr lang="en-IL" sz="800" dirty="0"/>
          </a:p>
        </p:txBody>
      </p:sp>
      <p:sp>
        <p:nvSpPr>
          <p:cNvPr id="38" name="TextBox 37">
            <a:extLst>
              <a:ext uri="{FF2B5EF4-FFF2-40B4-BE49-F238E27FC236}">
                <a16:creationId xmlns:a16="http://schemas.microsoft.com/office/drawing/2014/main" id="{3C6C3C7E-74A5-65F4-99B5-6FF9A615A8E0}"/>
              </a:ext>
            </a:extLst>
          </p:cNvPr>
          <p:cNvSpPr txBox="1"/>
          <p:nvPr/>
        </p:nvSpPr>
        <p:spPr>
          <a:xfrm>
            <a:off x="5201710" y="1977338"/>
            <a:ext cx="404775" cy="215444"/>
          </a:xfrm>
          <a:prstGeom prst="rect">
            <a:avLst/>
          </a:prstGeom>
          <a:noFill/>
        </p:spPr>
        <p:txBody>
          <a:bodyPr wrap="square" rtlCol="0">
            <a:spAutoFit/>
          </a:bodyPr>
          <a:lstStyle/>
          <a:p>
            <a:r>
              <a:rPr lang="en-US" sz="800" dirty="0">
                <a:solidFill>
                  <a:schemeClr val="accent1"/>
                </a:solidFill>
              </a:rPr>
              <a:t>start</a:t>
            </a:r>
            <a:endParaRPr lang="en-IL" sz="800" dirty="0">
              <a:solidFill>
                <a:schemeClr val="accent1"/>
              </a:solidFill>
            </a:endParaRPr>
          </a:p>
        </p:txBody>
      </p:sp>
      <p:sp>
        <p:nvSpPr>
          <p:cNvPr id="41" name="TextBox 40">
            <a:extLst>
              <a:ext uri="{FF2B5EF4-FFF2-40B4-BE49-F238E27FC236}">
                <a16:creationId xmlns:a16="http://schemas.microsoft.com/office/drawing/2014/main" id="{C76286CB-D375-5382-9688-1946A546A1C0}"/>
              </a:ext>
            </a:extLst>
          </p:cNvPr>
          <p:cNvSpPr txBox="1"/>
          <p:nvPr/>
        </p:nvSpPr>
        <p:spPr>
          <a:xfrm>
            <a:off x="9776674" y="1977338"/>
            <a:ext cx="404775" cy="215444"/>
          </a:xfrm>
          <a:prstGeom prst="rect">
            <a:avLst/>
          </a:prstGeom>
          <a:noFill/>
        </p:spPr>
        <p:txBody>
          <a:bodyPr wrap="square" rtlCol="0">
            <a:spAutoFit/>
          </a:bodyPr>
          <a:lstStyle/>
          <a:p>
            <a:r>
              <a:rPr lang="en-US" sz="800" dirty="0">
                <a:solidFill>
                  <a:schemeClr val="accent1"/>
                </a:solidFill>
              </a:rPr>
              <a:t>end</a:t>
            </a:r>
            <a:endParaRPr lang="en-IL" sz="800" dirty="0">
              <a:solidFill>
                <a:schemeClr val="accent1"/>
              </a:solidFill>
            </a:endParaRPr>
          </a:p>
        </p:txBody>
      </p:sp>
      <p:sp>
        <p:nvSpPr>
          <p:cNvPr id="42" name="Left Brace 35">
            <a:extLst>
              <a:ext uri="{FF2B5EF4-FFF2-40B4-BE49-F238E27FC236}">
                <a16:creationId xmlns:a16="http://schemas.microsoft.com/office/drawing/2014/main" id="{08D5865E-8D82-07BD-5773-F2C9DC34F29E}"/>
              </a:ext>
            </a:extLst>
          </p:cNvPr>
          <p:cNvSpPr/>
          <p:nvPr/>
        </p:nvSpPr>
        <p:spPr>
          <a:xfrm rot="16200000">
            <a:off x="1070275" y="4060377"/>
            <a:ext cx="2049381" cy="1370853"/>
          </a:xfrm>
          <a:custGeom>
            <a:avLst/>
            <a:gdLst>
              <a:gd name="connsiteX0" fmla="*/ 1241100 w 1241100"/>
              <a:gd name="connsiteY0" fmla="*/ 5043071 h 5043071"/>
              <a:gd name="connsiteX1" fmla="*/ 620550 w 1241100"/>
              <a:gd name="connsiteY1" fmla="*/ 4939650 h 5043071"/>
              <a:gd name="connsiteX2" fmla="*/ 620550 w 1241100"/>
              <a:gd name="connsiteY2" fmla="*/ 2643817 h 5043071"/>
              <a:gd name="connsiteX3" fmla="*/ 0 w 1241100"/>
              <a:gd name="connsiteY3" fmla="*/ 2540396 h 5043071"/>
              <a:gd name="connsiteX4" fmla="*/ 620550 w 1241100"/>
              <a:gd name="connsiteY4" fmla="*/ 2436975 h 5043071"/>
              <a:gd name="connsiteX5" fmla="*/ 620550 w 1241100"/>
              <a:gd name="connsiteY5" fmla="*/ 103421 h 5043071"/>
              <a:gd name="connsiteX6" fmla="*/ 1241100 w 1241100"/>
              <a:gd name="connsiteY6" fmla="*/ 0 h 5043071"/>
              <a:gd name="connsiteX7" fmla="*/ 1241100 w 1241100"/>
              <a:gd name="connsiteY7" fmla="*/ 5043071 h 5043071"/>
              <a:gd name="connsiteX0" fmla="*/ 1241100 w 1241100"/>
              <a:gd name="connsiteY0" fmla="*/ 5043071 h 5043071"/>
              <a:gd name="connsiteX1" fmla="*/ 620550 w 1241100"/>
              <a:gd name="connsiteY1" fmla="*/ 4939650 h 5043071"/>
              <a:gd name="connsiteX2" fmla="*/ 620550 w 1241100"/>
              <a:gd name="connsiteY2" fmla="*/ 2643817 h 5043071"/>
              <a:gd name="connsiteX3" fmla="*/ 0 w 1241100"/>
              <a:gd name="connsiteY3" fmla="*/ 2540396 h 5043071"/>
              <a:gd name="connsiteX4" fmla="*/ 620550 w 1241100"/>
              <a:gd name="connsiteY4" fmla="*/ 2436975 h 5043071"/>
              <a:gd name="connsiteX5" fmla="*/ 620550 w 1241100"/>
              <a:gd name="connsiteY5" fmla="*/ 103421 h 5043071"/>
              <a:gd name="connsiteX6" fmla="*/ 1241100 w 1241100"/>
              <a:gd name="connsiteY6" fmla="*/ 0 h 5043071"/>
              <a:gd name="connsiteX0" fmla="*/ 1241100 w 1241100"/>
              <a:gd name="connsiteY0" fmla="*/ 5043071 h 5043071"/>
              <a:gd name="connsiteX1" fmla="*/ 620550 w 1241100"/>
              <a:gd name="connsiteY1" fmla="*/ 4939650 h 5043071"/>
              <a:gd name="connsiteX2" fmla="*/ 620550 w 1241100"/>
              <a:gd name="connsiteY2" fmla="*/ 2643817 h 5043071"/>
              <a:gd name="connsiteX3" fmla="*/ 0 w 1241100"/>
              <a:gd name="connsiteY3" fmla="*/ 2540396 h 5043071"/>
              <a:gd name="connsiteX4" fmla="*/ 620550 w 1241100"/>
              <a:gd name="connsiteY4" fmla="*/ 2436975 h 5043071"/>
              <a:gd name="connsiteX5" fmla="*/ 620550 w 1241100"/>
              <a:gd name="connsiteY5" fmla="*/ 103421 h 5043071"/>
              <a:gd name="connsiteX6" fmla="*/ 1241100 w 1241100"/>
              <a:gd name="connsiteY6" fmla="*/ 0 h 5043071"/>
              <a:gd name="connsiteX7" fmla="*/ 1241100 w 1241100"/>
              <a:gd name="connsiteY7" fmla="*/ 5043071 h 5043071"/>
              <a:gd name="connsiteX0" fmla="*/ 1241100 w 1241100"/>
              <a:gd name="connsiteY0" fmla="*/ 5043071 h 5043071"/>
              <a:gd name="connsiteX1" fmla="*/ 620550 w 1241100"/>
              <a:gd name="connsiteY1" fmla="*/ 4939650 h 5043071"/>
              <a:gd name="connsiteX2" fmla="*/ 620550 w 1241100"/>
              <a:gd name="connsiteY2" fmla="*/ 2643817 h 5043071"/>
              <a:gd name="connsiteX3" fmla="*/ 228602 w 1241100"/>
              <a:gd name="connsiteY3" fmla="*/ 2540396 h 5043071"/>
              <a:gd name="connsiteX4" fmla="*/ 620550 w 1241100"/>
              <a:gd name="connsiteY4" fmla="*/ 2436975 h 5043071"/>
              <a:gd name="connsiteX5" fmla="*/ 620550 w 1241100"/>
              <a:gd name="connsiteY5" fmla="*/ 103421 h 5043071"/>
              <a:gd name="connsiteX6" fmla="*/ 1241100 w 1241100"/>
              <a:gd name="connsiteY6" fmla="*/ 0 h 5043071"/>
              <a:gd name="connsiteX0" fmla="*/ 1012498 w 1012498"/>
              <a:gd name="connsiteY0" fmla="*/ 5043071 h 5043071"/>
              <a:gd name="connsiteX1" fmla="*/ 391948 w 1012498"/>
              <a:gd name="connsiteY1" fmla="*/ 4939650 h 5043071"/>
              <a:gd name="connsiteX2" fmla="*/ 391948 w 1012498"/>
              <a:gd name="connsiteY2" fmla="*/ 2643817 h 5043071"/>
              <a:gd name="connsiteX3" fmla="*/ 0 w 1012498"/>
              <a:gd name="connsiteY3" fmla="*/ 2538015 h 5043071"/>
              <a:gd name="connsiteX4" fmla="*/ 391948 w 1012498"/>
              <a:gd name="connsiteY4" fmla="*/ 2436975 h 5043071"/>
              <a:gd name="connsiteX5" fmla="*/ 391948 w 1012498"/>
              <a:gd name="connsiteY5" fmla="*/ 103421 h 5043071"/>
              <a:gd name="connsiteX6" fmla="*/ 1012498 w 1012498"/>
              <a:gd name="connsiteY6" fmla="*/ 0 h 5043071"/>
              <a:gd name="connsiteX7" fmla="*/ 1012498 w 1012498"/>
              <a:gd name="connsiteY7" fmla="*/ 5043071 h 5043071"/>
              <a:gd name="connsiteX0" fmla="*/ 1012498 w 1012498"/>
              <a:gd name="connsiteY0" fmla="*/ 5043071 h 5043071"/>
              <a:gd name="connsiteX1" fmla="*/ 391948 w 1012498"/>
              <a:gd name="connsiteY1" fmla="*/ 4939650 h 5043071"/>
              <a:gd name="connsiteX2" fmla="*/ 391948 w 1012498"/>
              <a:gd name="connsiteY2" fmla="*/ 2643817 h 5043071"/>
              <a:gd name="connsiteX3" fmla="*/ 0 w 1012498"/>
              <a:gd name="connsiteY3" fmla="*/ 2540396 h 5043071"/>
              <a:gd name="connsiteX4" fmla="*/ 391948 w 1012498"/>
              <a:gd name="connsiteY4" fmla="*/ 2436975 h 5043071"/>
              <a:gd name="connsiteX5" fmla="*/ 391948 w 1012498"/>
              <a:gd name="connsiteY5" fmla="*/ 103421 h 5043071"/>
              <a:gd name="connsiteX6" fmla="*/ 1012498 w 1012498"/>
              <a:gd name="connsiteY6" fmla="*/ 0 h 5043071"/>
              <a:gd name="connsiteX0" fmla="*/ 1012498 w 1012498"/>
              <a:gd name="connsiteY0" fmla="*/ 5043071 h 5043071"/>
              <a:gd name="connsiteX1" fmla="*/ 391948 w 1012498"/>
              <a:gd name="connsiteY1" fmla="*/ 4939650 h 5043071"/>
              <a:gd name="connsiteX2" fmla="*/ 391948 w 1012498"/>
              <a:gd name="connsiteY2" fmla="*/ 2643817 h 5043071"/>
              <a:gd name="connsiteX3" fmla="*/ 0 w 1012498"/>
              <a:gd name="connsiteY3" fmla="*/ 2538015 h 5043071"/>
              <a:gd name="connsiteX4" fmla="*/ 391948 w 1012498"/>
              <a:gd name="connsiteY4" fmla="*/ 2436975 h 5043071"/>
              <a:gd name="connsiteX5" fmla="*/ 391948 w 1012498"/>
              <a:gd name="connsiteY5" fmla="*/ 103421 h 5043071"/>
              <a:gd name="connsiteX6" fmla="*/ 1012498 w 1012498"/>
              <a:gd name="connsiteY6" fmla="*/ 0 h 5043071"/>
              <a:gd name="connsiteX7" fmla="*/ 1012498 w 1012498"/>
              <a:gd name="connsiteY7" fmla="*/ 5043071 h 5043071"/>
              <a:gd name="connsiteX0" fmla="*/ 1012498 w 1012498"/>
              <a:gd name="connsiteY0" fmla="*/ 5043071 h 5043071"/>
              <a:gd name="connsiteX1" fmla="*/ 391948 w 1012498"/>
              <a:gd name="connsiteY1" fmla="*/ 4939650 h 5043071"/>
              <a:gd name="connsiteX2" fmla="*/ 391948 w 1012498"/>
              <a:gd name="connsiteY2" fmla="*/ 2643817 h 5043071"/>
              <a:gd name="connsiteX3" fmla="*/ 313854 w 1012498"/>
              <a:gd name="connsiteY3" fmla="*/ 2540395 h 5043071"/>
              <a:gd name="connsiteX4" fmla="*/ 391948 w 1012498"/>
              <a:gd name="connsiteY4" fmla="*/ 2436975 h 5043071"/>
              <a:gd name="connsiteX5" fmla="*/ 391948 w 1012498"/>
              <a:gd name="connsiteY5" fmla="*/ 103421 h 5043071"/>
              <a:gd name="connsiteX6" fmla="*/ 1012498 w 1012498"/>
              <a:gd name="connsiteY6" fmla="*/ 0 h 5043071"/>
              <a:gd name="connsiteX0" fmla="*/ 1012498 w 1012498"/>
              <a:gd name="connsiteY0" fmla="*/ 5043071 h 5043071"/>
              <a:gd name="connsiteX1" fmla="*/ 391948 w 1012498"/>
              <a:gd name="connsiteY1" fmla="*/ 4939650 h 5043071"/>
              <a:gd name="connsiteX2" fmla="*/ 391948 w 1012498"/>
              <a:gd name="connsiteY2" fmla="*/ 2643817 h 5043071"/>
              <a:gd name="connsiteX3" fmla="*/ 0 w 1012498"/>
              <a:gd name="connsiteY3" fmla="*/ 2538015 h 5043071"/>
              <a:gd name="connsiteX4" fmla="*/ 391948 w 1012498"/>
              <a:gd name="connsiteY4" fmla="*/ 2436975 h 5043071"/>
              <a:gd name="connsiteX5" fmla="*/ 391948 w 1012498"/>
              <a:gd name="connsiteY5" fmla="*/ 103421 h 5043071"/>
              <a:gd name="connsiteX6" fmla="*/ 1012498 w 1012498"/>
              <a:gd name="connsiteY6" fmla="*/ 0 h 5043071"/>
              <a:gd name="connsiteX7" fmla="*/ 1012498 w 1012498"/>
              <a:gd name="connsiteY7" fmla="*/ 5043071 h 5043071"/>
              <a:gd name="connsiteX0" fmla="*/ 1012498 w 1012498"/>
              <a:gd name="connsiteY0" fmla="*/ 5043071 h 5043071"/>
              <a:gd name="connsiteX1" fmla="*/ 391948 w 1012498"/>
              <a:gd name="connsiteY1" fmla="*/ 4939650 h 5043071"/>
              <a:gd name="connsiteX2" fmla="*/ 391948 w 1012498"/>
              <a:gd name="connsiteY2" fmla="*/ 2643817 h 5043071"/>
              <a:gd name="connsiteX3" fmla="*/ 313854 w 1012498"/>
              <a:gd name="connsiteY3" fmla="*/ 2540395 h 5043071"/>
              <a:gd name="connsiteX4" fmla="*/ 391948 w 1012498"/>
              <a:gd name="connsiteY4" fmla="*/ 2436975 h 5043071"/>
              <a:gd name="connsiteX5" fmla="*/ 391948 w 1012498"/>
              <a:gd name="connsiteY5" fmla="*/ 103421 h 5043071"/>
              <a:gd name="connsiteX6" fmla="*/ 1012498 w 1012498"/>
              <a:gd name="connsiteY6" fmla="*/ 0 h 5043071"/>
              <a:gd name="connsiteX0" fmla="*/ 698661 w 698661"/>
              <a:gd name="connsiteY0" fmla="*/ 5043071 h 5043071"/>
              <a:gd name="connsiteX1" fmla="*/ 78111 w 698661"/>
              <a:gd name="connsiteY1" fmla="*/ 4939650 h 5043071"/>
              <a:gd name="connsiteX2" fmla="*/ 78111 w 698661"/>
              <a:gd name="connsiteY2" fmla="*/ 2643817 h 5043071"/>
              <a:gd name="connsiteX3" fmla="*/ 1696 w 698661"/>
              <a:gd name="connsiteY3" fmla="*/ 2529255 h 5043071"/>
              <a:gd name="connsiteX4" fmla="*/ 78111 w 698661"/>
              <a:gd name="connsiteY4" fmla="*/ 2436975 h 5043071"/>
              <a:gd name="connsiteX5" fmla="*/ 78111 w 698661"/>
              <a:gd name="connsiteY5" fmla="*/ 103421 h 5043071"/>
              <a:gd name="connsiteX6" fmla="*/ 698661 w 698661"/>
              <a:gd name="connsiteY6" fmla="*/ 0 h 5043071"/>
              <a:gd name="connsiteX7" fmla="*/ 698661 w 698661"/>
              <a:gd name="connsiteY7" fmla="*/ 5043071 h 5043071"/>
              <a:gd name="connsiteX0" fmla="*/ 698661 w 698661"/>
              <a:gd name="connsiteY0" fmla="*/ 5043071 h 5043071"/>
              <a:gd name="connsiteX1" fmla="*/ 78111 w 698661"/>
              <a:gd name="connsiteY1" fmla="*/ 4939650 h 5043071"/>
              <a:gd name="connsiteX2" fmla="*/ 78111 w 698661"/>
              <a:gd name="connsiteY2" fmla="*/ 2643817 h 5043071"/>
              <a:gd name="connsiteX3" fmla="*/ 17 w 698661"/>
              <a:gd name="connsiteY3" fmla="*/ 2540395 h 5043071"/>
              <a:gd name="connsiteX4" fmla="*/ 78111 w 698661"/>
              <a:gd name="connsiteY4" fmla="*/ 2436975 h 5043071"/>
              <a:gd name="connsiteX5" fmla="*/ 78111 w 698661"/>
              <a:gd name="connsiteY5" fmla="*/ 103421 h 5043071"/>
              <a:gd name="connsiteX6" fmla="*/ 698661 w 698661"/>
              <a:gd name="connsiteY6" fmla="*/ 0 h 5043071"/>
              <a:gd name="connsiteX0" fmla="*/ 698661 w 698661"/>
              <a:gd name="connsiteY0" fmla="*/ 5043071 h 5043071"/>
              <a:gd name="connsiteX1" fmla="*/ 78111 w 698661"/>
              <a:gd name="connsiteY1" fmla="*/ 4939650 h 5043071"/>
              <a:gd name="connsiteX2" fmla="*/ 78111 w 698661"/>
              <a:gd name="connsiteY2" fmla="*/ 2643817 h 5043071"/>
              <a:gd name="connsiteX3" fmla="*/ 1696 w 698661"/>
              <a:gd name="connsiteY3" fmla="*/ 2529255 h 5043071"/>
              <a:gd name="connsiteX4" fmla="*/ 78111 w 698661"/>
              <a:gd name="connsiteY4" fmla="*/ 2436975 h 5043071"/>
              <a:gd name="connsiteX5" fmla="*/ 78111 w 698661"/>
              <a:gd name="connsiteY5" fmla="*/ 103421 h 5043071"/>
              <a:gd name="connsiteX6" fmla="*/ 698661 w 698661"/>
              <a:gd name="connsiteY6" fmla="*/ 0 h 5043071"/>
              <a:gd name="connsiteX7" fmla="*/ 698661 w 698661"/>
              <a:gd name="connsiteY7" fmla="*/ 5043071 h 5043071"/>
              <a:gd name="connsiteX0" fmla="*/ 698661 w 698661"/>
              <a:gd name="connsiteY0" fmla="*/ 5043071 h 5043071"/>
              <a:gd name="connsiteX1" fmla="*/ 78111 w 698661"/>
              <a:gd name="connsiteY1" fmla="*/ 4939650 h 5043071"/>
              <a:gd name="connsiteX2" fmla="*/ 78111 w 698661"/>
              <a:gd name="connsiteY2" fmla="*/ 2643817 h 5043071"/>
              <a:gd name="connsiteX3" fmla="*/ 17 w 698661"/>
              <a:gd name="connsiteY3" fmla="*/ 2540395 h 5043071"/>
              <a:gd name="connsiteX4" fmla="*/ 78111 w 698661"/>
              <a:gd name="connsiteY4" fmla="*/ 2436975 h 5043071"/>
              <a:gd name="connsiteX5" fmla="*/ 78111 w 698661"/>
              <a:gd name="connsiteY5" fmla="*/ 103421 h 5043071"/>
              <a:gd name="connsiteX6" fmla="*/ 698661 w 698661"/>
              <a:gd name="connsiteY6" fmla="*/ 0 h 5043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8661" h="5043071" stroke="0" extrusionOk="0">
                <a:moveTo>
                  <a:pt x="698661" y="5043071"/>
                </a:moveTo>
                <a:cubicBezTo>
                  <a:pt x="355941" y="5043071"/>
                  <a:pt x="78111" y="4996768"/>
                  <a:pt x="78111" y="4939650"/>
                </a:cubicBezTo>
                <a:lnTo>
                  <a:pt x="78111" y="2643817"/>
                </a:lnTo>
                <a:cubicBezTo>
                  <a:pt x="78111" y="2586699"/>
                  <a:pt x="351" y="2520502"/>
                  <a:pt x="1696" y="2529255"/>
                </a:cubicBezTo>
                <a:cubicBezTo>
                  <a:pt x="3041" y="2538008"/>
                  <a:pt x="78111" y="2494093"/>
                  <a:pt x="78111" y="2436975"/>
                </a:cubicBezTo>
                <a:lnTo>
                  <a:pt x="78111" y="103421"/>
                </a:lnTo>
                <a:cubicBezTo>
                  <a:pt x="78111" y="46303"/>
                  <a:pt x="355941" y="0"/>
                  <a:pt x="698661" y="0"/>
                </a:cubicBezTo>
                <a:lnTo>
                  <a:pt x="698661" y="5043071"/>
                </a:lnTo>
                <a:close/>
              </a:path>
              <a:path w="698661" h="5043071" fill="none">
                <a:moveTo>
                  <a:pt x="698661" y="5043071"/>
                </a:moveTo>
                <a:cubicBezTo>
                  <a:pt x="355941" y="5043071"/>
                  <a:pt x="78111" y="4996768"/>
                  <a:pt x="78111" y="4939650"/>
                </a:cubicBezTo>
                <a:lnTo>
                  <a:pt x="78111" y="2643817"/>
                </a:lnTo>
                <a:cubicBezTo>
                  <a:pt x="78111" y="2586699"/>
                  <a:pt x="-1328" y="2531632"/>
                  <a:pt x="17" y="2540395"/>
                </a:cubicBezTo>
                <a:cubicBezTo>
                  <a:pt x="1362" y="2549158"/>
                  <a:pt x="78111" y="2494093"/>
                  <a:pt x="78111" y="2436975"/>
                </a:cubicBezTo>
                <a:lnTo>
                  <a:pt x="78111" y="103421"/>
                </a:lnTo>
                <a:cubicBezTo>
                  <a:pt x="78111" y="46303"/>
                  <a:pt x="355941" y="0"/>
                  <a:pt x="698661" y="0"/>
                </a:cubicBezTo>
              </a:path>
            </a:pathLst>
          </a:custGeom>
          <a:ln w="952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endParaRPr lang="en-IL" dirty="0">
              <a:solidFill>
                <a:srgbClr val="FF0000"/>
              </a:solidFill>
            </a:endParaRPr>
          </a:p>
        </p:txBody>
      </p:sp>
      <p:sp>
        <p:nvSpPr>
          <p:cNvPr id="43" name="TextBox 42">
            <a:extLst>
              <a:ext uri="{FF2B5EF4-FFF2-40B4-BE49-F238E27FC236}">
                <a16:creationId xmlns:a16="http://schemas.microsoft.com/office/drawing/2014/main" id="{B411406D-286D-AC77-75FF-911C7D07E657}"/>
              </a:ext>
            </a:extLst>
          </p:cNvPr>
          <p:cNvSpPr txBox="1"/>
          <p:nvPr/>
        </p:nvSpPr>
        <p:spPr>
          <a:xfrm>
            <a:off x="1272476" y="5820475"/>
            <a:ext cx="1805117" cy="584775"/>
          </a:xfrm>
          <a:prstGeom prst="rect">
            <a:avLst/>
          </a:prstGeom>
          <a:noFill/>
        </p:spPr>
        <p:txBody>
          <a:bodyPr wrap="square" rtlCol="0">
            <a:spAutoFit/>
          </a:bodyPr>
          <a:lstStyle/>
          <a:p>
            <a:r>
              <a:rPr lang="en-US" sz="800" dirty="0"/>
              <a:t>Determination of final disposal site [5] &amp; successive development of final disposal container concepts for all host rocks</a:t>
            </a:r>
            <a:endParaRPr lang="en-IL" sz="800" dirty="0"/>
          </a:p>
        </p:txBody>
      </p:sp>
      <p:cxnSp>
        <p:nvCxnSpPr>
          <p:cNvPr id="46" name="Straight Arrow Connector 45">
            <a:extLst>
              <a:ext uri="{FF2B5EF4-FFF2-40B4-BE49-F238E27FC236}">
                <a16:creationId xmlns:a16="http://schemas.microsoft.com/office/drawing/2014/main" id="{7D67C3F5-41C8-E499-AEA9-ED58CF650033}"/>
              </a:ext>
            </a:extLst>
          </p:cNvPr>
          <p:cNvCxnSpPr>
            <a:cxnSpLocks/>
          </p:cNvCxnSpPr>
          <p:nvPr/>
        </p:nvCxnSpPr>
        <p:spPr>
          <a:xfrm flipV="1">
            <a:off x="2978148" y="3722672"/>
            <a:ext cx="0" cy="2097803"/>
          </a:xfrm>
          <a:prstGeom prst="straightConnector1">
            <a:avLst/>
          </a:prstGeom>
          <a:ln w="9525">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4217D7C-D2A3-0439-AB1E-4CAFE0B5A85D}"/>
              </a:ext>
            </a:extLst>
          </p:cNvPr>
          <p:cNvSpPr txBox="1"/>
          <p:nvPr/>
        </p:nvSpPr>
        <p:spPr>
          <a:xfrm>
            <a:off x="3014041" y="5353063"/>
            <a:ext cx="1370849" cy="584775"/>
          </a:xfrm>
          <a:prstGeom prst="rect">
            <a:avLst/>
          </a:prstGeom>
          <a:noFill/>
        </p:spPr>
        <p:txBody>
          <a:bodyPr wrap="square" rtlCol="0">
            <a:spAutoFit/>
          </a:bodyPr>
          <a:lstStyle/>
          <a:p>
            <a:r>
              <a:rPr lang="en-US" sz="800" dirty="0"/>
              <a:t>Start of licensing procedure for repository, conditioning plant, input/output storage, final storage container</a:t>
            </a:r>
            <a:endParaRPr lang="en-IL" sz="800" dirty="0"/>
          </a:p>
        </p:txBody>
      </p:sp>
      <p:cxnSp>
        <p:nvCxnSpPr>
          <p:cNvPr id="50" name="Straight Arrow Connector 49">
            <a:extLst>
              <a:ext uri="{FF2B5EF4-FFF2-40B4-BE49-F238E27FC236}">
                <a16:creationId xmlns:a16="http://schemas.microsoft.com/office/drawing/2014/main" id="{6D4A3A37-175C-4050-293D-A3BFC6B20970}"/>
              </a:ext>
            </a:extLst>
          </p:cNvPr>
          <p:cNvCxnSpPr>
            <a:cxnSpLocks/>
          </p:cNvCxnSpPr>
          <p:nvPr/>
        </p:nvCxnSpPr>
        <p:spPr>
          <a:xfrm flipV="1">
            <a:off x="3475502" y="3714355"/>
            <a:ext cx="0" cy="1635350"/>
          </a:xfrm>
          <a:prstGeom prst="straightConnector1">
            <a:avLst/>
          </a:prstGeom>
          <a:ln w="9525">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5C73BCAD-88AE-2156-C3F5-8A33C7DB1879}"/>
              </a:ext>
            </a:extLst>
          </p:cNvPr>
          <p:cNvSpPr txBox="1"/>
          <p:nvPr/>
        </p:nvSpPr>
        <p:spPr>
          <a:xfrm>
            <a:off x="3535103" y="5091465"/>
            <a:ext cx="1370849" cy="338554"/>
          </a:xfrm>
          <a:prstGeom prst="rect">
            <a:avLst/>
          </a:prstGeom>
          <a:solidFill>
            <a:schemeClr val="bg1"/>
          </a:solidFill>
        </p:spPr>
        <p:txBody>
          <a:bodyPr wrap="square" rtlCol="0">
            <a:spAutoFit/>
          </a:bodyPr>
          <a:lstStyle/>
          <a:p>
            <a:r>
              <a:rPr lang="en-US" sz="800" dirty="0"/>
              <a:t>Submission of the complete approval documents [6]</a:t>
            </a:r>
            <a:endParaRPr lang="en-IL" sz="800" dirty="0"/>
          </a:p>
        </p:txBody>
      </p:sp>
      <p:cxnSp>
        <p:nvCxnSpPr>
          <p:cNvPr id="54" name="Straight Arrow Connector 53">
            <a:extLst>
              <a:ext uri="{FF2B5EF4-FFF2-40B4-BE49-F238E27FC236}">
                <a16:creationId xmlns:a16="http://schemas.microsoft.com/office/drawing/2014/main" id="{EAD7C437-9942-8CE0-6B27-1B7A14B3DF9C}"/>
              </a:ext>
            </a:extLst>
          </p:cNvPr>
          <p:cNvCxnSpPr>
            <a:cxnSpLocks/>
          </p:cNvCxnSpPr>
          <p:nvPr/>
        </p:nvCxnSpPr>
        <p:spPr>
          <a:xfrm flipV="1">
            <a:off x="5155024" y="3712074"/>
            <a:ext cx="0" cy="1637631"/>
          </a:xfrm>
          <a:prstGeom prst="straightConnector1">
            <a:avLst/>
          </a:prstGeom>
          <a:ln w="9525">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46A33082-40BB-BD17-7D2B-E801A02919E6}"/>
              </a:ext>
            </a:extLst>
          </p:cNvPr>
          <p:cNvSpPr txBox="1"/>
          <p:nvPr/>
        </p:nvSpPr>
        <p:spPr>
          <a:xfrm>
            <a:off x="4411162" y="4195322"/>
            <a:ext cx="1094185" cy="954107"/>
          </a:xfrm>
          <a:prstGeom prst="rect">
            <a:avLst/>
          </a:prstGeom>
          <a:solidFill>
            <a:schemeClr val="bg1"/>
          </a:solidFill>
        </p:spPr>
        <p:txBody>
          <a:bodyPr wrap="square" rtlCol="0">
            <a:spAutoFit/>
          </a:bodyPr>
          <a:lstStyle/>
          <a:p>
            <a:r>
              <a:rPr lang="en-US" sz="800" dirty="0"/>
              <a:t>Permits must be obtained; start of plant construction and set-up/qualification of production for EL containers [7]</a:t>
            </a:r>
            <a:endParaRPr lang="en-IL" sz="800" dirty="0"/>
          </a:p>
        </p:txBody>
      </p:sp>
      <p:cxnSp>
        <p:nvCxnSpPr>
          <p:cNvPr id="60" name="Straight Arrow Connector 59">
            <a:extLst>
              <a:ext uri="{FF2B5EF4-FFF2-40B4-BE49-F238E27FC236}">
                <a16:creationId xmlns:a16="http://schemas.microsoft.com/office/drawing/2014/main" id="{CF355882-E5B3-A8DB-B4C6-57E62F9C3225}"/>
              </a:ext>
            </a:extLst>
          </p:cNvPr>
          <p:cNvCxnSpPr>
            <a:cxnSpLocks/>
          </p:cNvCxnSpPr>
          <p:nvPr/>
        </p:nvCxnSpPr>
        <p:spPr>
          <a:xfrm flipV="1">
            <a:off x="5339091" y="3714355"/>
            <a:ext cx="0" cy="1098833"/>
          </a:xfrm>
          <a:prstGeom prst="straightConnector1">
            <a:avLst/>
          </a:prstGeom>
          <a:ln w="9525">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AA0FD96-27A9-8743-5529-C1CE24126441}"/>
              </a:ext>
            </a:extLst>
          </p:cNvPr>
          <p:cNvSpPr txBox="1"/>
          <p:nvPr/>
        </p:nvSpPr>
        <p:spPr>
          <a:xfrm>
            <a:off x="5233480" y="5135690"/>
            <a:ext cx="2200471" cy="338554"/>
          </a:xfrm>
          <a:prstGeom prst="rect">
            <a:avLst/>
          </a:prstGeom>
          <a:solidFill>
            <a:schemeClr val="bg1"/>
          </a:solidFill>
        </p:spPr>
        <p:txBody>
          <a:bodyPr wrap="square" rtlCol="0">
            <a:spAutoFit/>
          </a:bodyPr>
          <a:lstStyle/>
          <a:p>
            <a:r>
              <a:rPr lang="en-US" sz="800" dirty="0"/>
              <a:t>Commissioning of incoming final disposal</a:t>
            </a:r>
          </a:p>
          <a:p>
            <a:endParaRPr lang="en-IL" sz="800" dirty="0"/>
          </a:p>
        </p:txBody>
      </p:sp>
      <p:cxnSp>
        <p:nvCxnSpPr>
          <p:cNvPr id="66" name="Straight Arrow Connector 65">
            <a:extLst>
              <a:ext uri="{FF2B5EF4-FFF2-40B4-BE49-F238E27FC236}">
                <a16:creationId xmlns:a16="http://schemas.microsoft.com/office/drawing/2014/main" id="{9CA7DFF3-491A-CA8D-A5E9-534CC4B7050F}"/>
              </a:ext>
            </a:extLst>
          </p:cNvPr>
          <p:cNvCxnSpPr>
            <a:cxnSpLocks/>
          </p:cNvCxnSpPr>
          <p:nvPr/>
        </p:nvCxnSpPr>
        <p:spPr>
          <a:xfrm flipV="1">
            <a:off x="5672051" y="3714355"/>
            <a:ext cx="0" cy="793217"/>
          </a:xfrm>
          <a:prstGeom prst="straightConnector1">
            <a:avLst/>
          </a:prstGeom>
          <a:ln w="9525">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2A54A025-3AEB-EB63-A3D4-BACD9241B536}"/>
              </a:ext>
            </a:extLst>
          </p:cNvPr>
          <p:cNvSpPr txBox="1"/>
          <p:nvPr/>
        </p:nvSpPr>
        <p:spPr>
          <a:xfrm>
            <a:off x="5518164" y="4711035"/>
            <a:ext cx="1749977" cy="215444"/>
          </a:xfrm>
          <a:prstGeom prst="rect">
            <a:avLst/>
          </a:prstGeom>
          <a:solidFill>
            <a:schemeClr val="bg1"/>
          </a:solidFill>
        </p:spPr>
        <p:txBody>
          <a:bodyPr wrap="square" rtlCol="0">
            <a:spAutoFit/>
          </a:bodyPr>
          <a:lstStyle/>
          <a:p>
            <a:r>
              <a:rPr lang="en-US" sz="800" dirty="0"/>
              <a:t>Start of final storage casks production</a:t>
            </a:r>
          </a:p>
        </p:txBody>
      </p:sp>
      <p:sp>
        <p:nvSpPr>
          <p:cNvPr id="70" name="TextBox 69">
            <a:extLst>
              <a:ext uri="{FF2B5EF4-FFF2-40B4-BE49-F238E27FC236}">
                <a16:creationId xmlns:a16="http://schemas.microsoft.com/office/drawing/2014/main" id="{4DFD2D0C-063B-4B32-1F77-BA2F5A783DE8}"/>
              </a:ext>
            </a:extLst>
          </p:cNvPr>
          <p:cNvSpPr txBox="1"/>
          <p:nvPr/>
        </p:nvSpPr>
        <p:spPr>
          <a:xfrm>
            <a:off x="5761802" y="4407250"/>
            <a:ext cx="1914758" cy="338554"/>
          </a:xfrm>
          <a:prstGeom prst="rect">
            <a:avLst/>
          </a:prstGeom>
          <a:solidFill>
            <a:schemeClr val="bg1"/>
          </a:solidFill>
        </p:spPr>
        <p:txBody>
          <a:bodyPr wrap="square" rtlCol="0">
            <a:spAutoFit/>
          </a:bodyPr>
          <a:lstStyle/>
          <a:p>
            <a:r>
              <a:rPr lang="en-US" sz="800" dirty="0"/>
              <a:t>Start conditioning [8]</a:t>
            </a:r>
          </a:p>
          <a:p>
            <a:endParaRPr lang="en-IL" sz="800" dirty="0"/>
          </a:p>
        </p:txBody>
      </p:sp>
      <p:sp>
        <p:nvSpPr>
          <p:cNvPr id="85" name="TextBox 84">
            <a:extLst>
              <a:ext uri="{FF2B5EF4-FFF2-40B4-BE49-F238E27FC236}">
                <a16:creationId xmlns:a16="http://schemas.microsoft.com/office/drawing/2014/main" id="{A8E08505-B219-F5B2-1152-9B13C4FC6A7C}"/>
              </a:ext>
            </a:extLst>
          </p:cNvPr>
          <p:cNvSpPr txBox="1"/>
          <p:nvPr/>
        </p:nvSpPr>
        <p:spPr>
          <a:xfrm>
            <a:off x="6092745" y="5595680"/>
            <a:ext cx="404775" cy="215444"/>
          </a:xfrm>
          <a:prstGeom prst="rect">
            <a:avLst/>
          </a:prstGeom>
          <a:noFill/>
        </p:spPr>
        <p:txBody>
          <a:bodyPr wrap="square" rtlCol="0">
            <a:spAutoFit/>
          </a:bodyPr>
          <a:lstStyle/>
          <a:p>
            <a:r>
              <a:rPr lang="en-US" sz="800" dirty="0">
                <a:solidFill>
                  <a:srgbClr val="FF0000"/>
                </a:solidFill>
              </a:rPr>
              <a:t>start</a:t>
            </a:r>
            <a:endParaRPr lang="en-IL" sz="800" dirty="0">
              <a:solidFill>
                <a:srgbClr val="FF0000"/>
              </a:solidFill>
            </a:endParaRPr>
          </a:p>
        </p:txBody>
      </p:sp>
      <p:sp>
        <p:nvSpPr>
          <p:cNvPr id="86" name="TextBox 85">
            <a:extLst>
              <a:ext uri="{FF2B5EF4-FFF2-40B4-BE49-F238E27FC236}">
                <a16:creationId xmlns:a16="http://schemas.microsoft.com/office/drawing/2014/main" id="{31AD3C6D-22AD-747B-00C6-B1416A7FAC04}"/>
              </a:ext>
            </a:extLst>
          </p:cNvPr>
          <p:cNvSpPr txBox="1"/>
          <p:nvPr/>
        </p:nvSpPr>
        <p:spPr>
          <a:xfrm>
            <a:off x="10667709" y="5595680"/>
            <a:ext cx="404775" cy="215444"/>
          </a:xfrm>
          <a:prstGeom prst="rect">
            <a:avLst/>
          </a:prstGeom>
          <a:noFill/>
        </p:spPr>
        <p:txBody>
          <a:bodyPr wrap="square" rtlCol="0">
            <a:spAutoFit/>
          </a:bodyPr>
          <a:lstStyle/>
          <a:p>
            <a:r>
              <a:rPr lang="en-US" sz="800" dirty="0">
                <a:solidFill>
                  <a:srgbClr val="FF0000"/>
                </a:solidFill>
              </a:rPr>
              <a:t>end</a:t>
            </a:r>
            <a:endParaRPr lang="en-IL" sz="800" dirty="0">
              <a:solidFill>
                <a:srgbClr val="FF0000"/>
              </a:solidFill>
            </a:endParaRPr>
          </a:p>
        </p:txBody>
      </p:sp>
      <p:sp>
        <p:nvSpPr>
          <p:cNvPr id="87" name="TextBox 86">
            <a:extLst>
              <a:ext uri="{FF2B5EF4-FFF2-40B4-BE49-F238E27FC236}">
                <a16:creationId xmlns:a16="http://schemas.microsoft.com/office/drawing/2014/main" id="{7F306886-E7DE-6A83-ACB3-102093D6491E}"/>
              </a:ext>
            </a:extLst>
          </p:cNvPr>
          <p:cNvSpPr txBox="1"/>
          <p:nvPr/>
        </p:nvSpPr>
        <p:spPr>
          <a:xfrm>
            <a:off x="5203180" y="6147365"/>
            <a:ext cx="1181734" cy="307777"/>
          </a:xfrm>
          <a:prstGeom prst="rect">
            <a:avLst/>
          </a:prstGeom>
          <a:noFill/>
          <a:ln>
            <a:noFill/>
          </a:ln>
        </p:spPr>
        <p:txBody>
          <a:bodyPr wrap="none" rtlCol="0">
            <a:spAutoFit/>
          </a:bodyPr>
          <a:lstStyle/>
          <a:p>
            <a:r>
              <a:rPr lang="de-DE" sz="1400" dirty="0">
                <a:solidFill>
                  <a:srgbClr val="FF0000"/>
                </a:solidFill>
              </a:rPr>
              <a:t>Final </a:t>
            </a:r>
            <a:r>
              <a:rPr lang="en-US" sz="1400" dirty="0">
                <a:solidFill>
                  <a:srgbClr val="FF0000"/>
                </a:solidFill>
              </a:rPr>
              <a:t>Disposal</a:t>
            </a:r>
          </a:p>
        </p:txBody>
      </p:sp>
      <p:sp>
        <p:nvSpPr>
          <p:cNvPr id="2" name="TextBox 1">
            <a:extLst>
              <a:ext uri="{FF2B5EF4-FFF2-40B4-BE49-F238E27FC236}">
                <a16:creationId xmlns:a16="http://schemas.microsoft.com/office/drawing/2014/main" id="{A73CFA39-DAB8-1E37-E736-744C2B78D2CF}"/>
              </a:ext>
            </a:extLst>
          </p:cNvPr>
          <p:cNvSpPr txBox="1"/>
          <p:nvPr/>
        </p:nvSpPr>
        <p:spPr>
          <a:xfrm>
            <a:off x="8046986" y="5937838"/>
            <a:ext cx="1124077" cy="215444"/>
          </a:xfrm>
          <a:prstGeom prst="rect">
            <a:avLst/>
          </a:prstGeom>
          <a:noFill/>
        </p:spPr>
        <p:txBody>
          <a:bodyPr wrap="square" rtlCol="0">
            <a:spAutoFit/>
          </a:bodyPr>
          <a:lstStyle/>
          <a:p>
            <a:r>
              <a:rPr lang="en-US" sz="800" dirty="0"/>
              <a:t>Disposal operation [9]</a:t>
            </a:r>
            <a:endParaRPr lang="en-IL" sz="800" dirty="0"/>
          </a:p>
        </p:txBody>
      </p:sp>
      <p:sp>
        <p:nvSpPr>
          <p:cNvPr id="23" name="TextBox 22">
            <a:extLst>
              <a:ext uri="{FF2B5EF4-FFF2-40B4-BE49-F238E27FC236}">
                <a16:creationId xmlns:a16="http://schemas.microsoft.com/office/drawing/2014/main" id="{7DC93D40-11B7-03A1-3BCD-CADED98635F2}"/>
              </a:ext>
            </a:extLst>
          </p:cNvPr>
          <p:cNvSpPr txBox="1"/>
          <p:nvPr/>
        </p:nvSpPr>
        <p:spPr>
          <a:xfrm>
            <a:off x="0" y="797694"/>
            <a:ext cx="1015663" cy="5140144"/>
          </a:xfrm>
          <a:prstGeom prst="rect">
            <a:avLst/>
          </a:prstGeom>
          <a:noFill/>
        </p:spPr>
        <p:txBody>
          <a:bodyPr vert="vert270" wrap="square" rtlCol="0">
            <a:spAutoFit/>
          </a:bodyPr>
          <a:lstStyle/>
          <a:p>
            <a:endParaRPr lang="en-US" dirty="0"/>
          </a:p>
          <a:p>
            <a:pPr algn="ctr"/>
            <a:r>
              <a:rPr lang="en-US" dirty="0"/>
              <a:t>Planned Scenario (StandAG 2017)</a:t>
            </a:r>
          </a:p>
          <a:p>
            <a:endParaRPr lang="en-IL" dirty="0"/>
          </a:p>
        </p:txBody>
      </p:sp>
    </p:spTree>
    <p:extLst>
      <p:ext uri="{BB962C8B-B14F-4D97-AF65-F5344CB8AC3E}">
        <p14:creationId xmlns:p14="http://schemas.microsoft.com/office/powerpoint/2010/main" val="2728303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F8FF42F6-A844-86A2-68C2-01A2CA20147B}"/>
              </a:ext>
            </a:extLst>
          </p:cNvPr>
          <p:cNvCxnSpPr>
            <a:cxnSpLocks/>
          </p:cNvCxnSpPr>
          <p:nvPr/>
        </p:nvCxnSpPr>
        <p:spPr>
          <a:xfrm flipV="1">
            <a:off x="5644292" y="3737709"/>
            <a:ext cx="0" cy="1251638"/>
          </a:xfrm>
          <a:prstGeom prst="straightConnector1">
            <a:avLst/>
          </a:prstGeom>
          <a:ln w="9525">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75" name="Left Brace 35">
            <a:extLst>
              <a:ext uri="{FF2B5EF4-FFF2-40B4-BE49-F238E27FC236}">
                <a16:creationId xmlns:a16="http://schemas.microsoft.com/office/drawing/2014/main" id="{F7B2B7AA-5FFA-4269-1C2C-6360A6DAD3F8}"/>
              </a:ext>
            </a:extLst>
          </p:cNvPr>
          <p:cNvSpPr/>
          <p:nvPr/>
        </p:nvSpPr>
        <p:spPr>
          <a:xfrm rot="16200000">
            <a:off x="7544225" y="3177964"/>
            <a:ext cx="2851225" cy="4005921"/>
          </a:xfrm>
          <a:custGeom>
            <a:avLst/>
            <a:gdLst>
              <a:gd name="connsiteX0" fmla="*/ 1241100 w 1241100"/>
              <a:gd name="connsiteY0" fmla="*/ 5043071 h 5043071"/>
              <a:gd name="connsiteX1" fmla="*/ 620550 w 1241100"/>
              <a:gd name="connsiteY1" fmla="*/ 4939650 h 5043071"/>
              <a:gd name="connsiteX2" fmla="*/ 620550 w 1241100"/>
              <a:gd name="connsiteY2" fmla="*/ 2643817 h 5043071"/>
              <a:gd name="connsiteX3" fmla="*/ 0 w 1241100"/>
              <a:gd name="connsiteY3" fmla="*/ 2540396 h 5043071"/>
              <a:gd name="connsiteX4" fmla="*/ 620550 w 1241100"/>
              <a:gd name="connsiteY4" fmla="*/ 2436975 h 5043071"/>
              <a:gd name="connsiteX5" fmla="*/ 620550 w 1241100"/>
              <a:gd name="connsiteY5" fmla="*/ 103421 h 5043071"/>
              <a:gd name="connsiteX6" fmla="*/ 1241100 w 1241100"/>
              <a:gd name="connsiteY6" fmla="*/ 0 h 5043071"/>
              <a:gd name="connsiteX7" fmla="*/ 1241100 w 1241100"/>
              <a:gd name="connsiteY7" fmla="*/ 5043071 h 5043071"/>
              <a:gd name="connsiteX0" fmla="*/ 1241100 w 1241100"/>
              <a:gd name="connsiteY0" fmla="*/ 5043071 h 5043071"/>
              <a:gd name="connsiteX1" fmla="*/ 620550 w 1241100"/>
              <a:gd name="connsiteY1" fmla="*/ 4939650 h 5043071"/>
              <a:gd name="connsiteX2" fmla="*/ 620550 w 1241100"/>
              <a:gd name="connsiteY2" fmla="*/ 2643817 h 5043071"/>
              <a:gd name="connsiteX3" fmla="*/ 0 w 1241100"/>
              <a:gd name="connsiteY3" fmla="*/ 2540396 h 5043071"/>
              <a:gd name="connsiteX4" fmla="*/ 620550 w 1241100"/>
              <a:gd name="connsiteY4" fmla="*/ 2436975 h 5043071"/>
              <a:gd name="connsiteX5" fmla="*/ 620550 w 1241100"/>
              <a:gd name="connsiteY5" fmla="*/ 103421 h 5043071"/>
              <a:gd name="connsiteX6" fmla="*/ 1241100 w 1241100"/>
              <a:gd name="connsiteY6" fmla="*/ 0 h 5043071"/>
              <a:gd name="connsiteX0" fmla="*/ 1241100 w 1241100"/>
              <a:gd name="connsiteY0" fmla="*/ 5043071 h 5043071"/>
              <a:gd name="connsiteX1" fmla="*/ 620550 w 1241100"/>
              <a:gd name="connsiteY1" fmla="*/ 4939650 h 5043071"/>
              <a:gd name="connsiteX2" fmla="*/ 620550 w 1241100"/>
              <a:gd name="connsiteY2" fmla="*/ 2643817 h 5043071"/>
              <a:gd name="connsiteX3" fmla="*/ 0 w 1241100"/>
              <a:gd name="connsiteY3" fmla="*/ 2540396 h 5043071"/>
              <a:gd name="connsiteX4" fmla="*/ 620550 w 1241100"/>
              <a:gd name="connsiteY4" fmla="*/ 2436975 h 5043071"/>
              <a:gd name="connsiteX5" fmla="*/ 620550 w 1241100"/>
              <a:gd name="connsiteY5" fmla="*/ 103421 h 5043071"/>
              <a:gd name="connsiteX6" fmla="*/ 1241100 w 1241100"/>
              <a:gd name="connsiteY6" fmla="*/ 0 h 5043071"/>
              <a:gd name="connsiteX7" fmla="*/ 1241100 w 1241100"/>
              <a:gd name="connsiteY7" fmla="*/ 5043071 h 5043071"/>
              <a:gd name="connsiteX0" fmla="*/ 1241100 w 1241100"/>
              <a:gd name="connsiteY0" fmla="*/ 5043071 h 5043071"/>
              <a:gd name="connsiteX1" fmla="*/ 620550 w 1241100"/>
              <a:gd name="connsiteY1" fmla="*/ 4939650 h 5043071"/>
              <a:gd name="connsiteX2" fmla="*/ 620550 w 1241100"/>
              <a:gd name="connsiteY2" fmla="*/ 2643817 h 5043071"/>
              <a:gd name="connsiteX3" fmla="*/ 228602 w 1241100"/>
              <a:gd name="connsiteY3" fmla="*/ 2540396 h 5043071"/>
              <a:gd name="connsiteX4" fmla="*/ 620550 w 1241100"/>
              <a:gd name="connsiteY4" fmla="*/ 2436975 h 5043071"/>
              <a:gd name="connsiteX5" fmla="*/ 620550 w 1241100"/>
              <a:gd name="connsiteY5" fmla="*/ 103421 h 5043071"/>
              <a:gd name="connsiteX6" fmla="*/ 1241100 w 1241100"/>
              <a:gd name="connsiteY6" fmla="*/ 0 h 5043071"/>
              <a:gd name="connsiteX0" fmla="*/ 1012498 w 1012498"/>
              <a:gd name="connsiteY0" fmla="*/ 5043071 h 5043071"/>
              <a:gd name="connsiteX1" fmla="*/ 391948 w 1012498"/>
              <a:gd name="connsiteY1" fmla="*/ 4939650 h 5043071"/>
              <a:gd name="connsiteX2" fmla="*/ 391948 w 1012498"/>
              <a:gd name="connsiteY2" fmla="*/ 2643817 h 5043071"/>
              <a:gd name="connsiteX3" fmla="*/ 0 w 1012498"/>
              <a:gd name="connsiteY3" fmla="*/ 2538015 h 5043071"/>
              <a:gd name="connsiteX4" fmla="*/ 391948 w 1012498"/>
              <a:gd name="connsiteY4" fmla="*/ 2436975 h 5043071"/>
              <a:gd name="connsiteX5" fmla="*/ 391948 w 1012498"/>
              <a:gd name="connsiteY5" fmla="*/ 103421 h 5043071"/>
              <a:gd name="connsiteX6" fmla="*/ 1012498 w 1012498"/>
              <a:gd name="connsiteY6" fmla="*/ 0 h 5043071"/>
              <a:gd name="connsiteX7" fmla="*/ 1012498 w 1012498"/>
              <a:gd name="connsiteY7" fmla="*/ 5043071 h 5043071"/>
              <a:gd name="connsiteX0" fmla="*/ 1012498 w 1012498"/>
              <a:gd name="connsiteY0" fmla="*/ 5043071 h 5043071"/>
              <a:gd name="connsiteX1" fmla="*/ 391948 w 1012498"/>
              <a:gd name="connsiteY1" fmla="*/ 4939650 h 5043071"/>
              <a:gd name="connsiteX2" fmla="*/ 391948 w 1012498"/>
              <a:gd name="connsiteY2" fmla="*/ 2643817 h 5043071"/>
              <a:gd name="connsiteX3" fmla="*/ 0 w 1012498"/>
              <a:gd name="connsiteY3" fmla="*/ 2540396 h 5043071"/>
              <a:gd name="connsiteX4" fmla="*/ 391948 w 1012498"/>
              <a:gd name="connsiteY4" fmla="*/ 2436975 h 5043071"/>
              <a:gd name="connsiteX5" fmla="*/ 391948 w 1012498"/>
              <a:gd name="connsiteY5" fmla="*/ 103421 h 5043071"/>
              <a:gd name="connsiteX6" fmla="*/ 1012498 w 1012498"/>
              <a:gd name="connsiteY6" fmla="*/ 0 h 5043071"/>
              <a:gd name="connsiteX0" fmla="*/ 1017539 w 1017539"/>
              <a:gd name="connsiteY0" fmla="*/ 5043071 h 5043071"/>
              <a:gd name="connsiteX1" fmla="*/ 396989 w 1017539"/>
              <a:gd name="connsiteY1" fmla="*/ 4939650 h 5043071"/>
              <a:gd name="connsiteX2" fmla="*/ 396989 w 1017539"/>
              <a:gd name="connsiteY2" fmla="*/ 2643817 h 5043071"/>
              <a:gd name="connsiteX3" fmla="*/ 5041 w 1017539"/>
              <a:gd name="connsiteY3" fmla="*/ 2538015 h 5043071"/>
              <a:gd name="connsiteX4" fmla="*/ 396989 w 1017539"/>
              <a:gd name="connsiteY4" fmla="*/ 2436975 h 5043071"/>
              <a:gd name="connsiteX5" fmla="*/ 396989 w 1017539"/>
              <a:gd name="connsiteY5" fmla="*/ 103421 h 5043071"/>
              <a:gd name="connsiteX6" fmla="*/ 1017539 w 1017539"/>
              <a:gd name="connsiteY6" fmla="*/ 0 h 5043071"/>
              <a:gd name="connsiteX7" fmla="*/ 1017539 w 1017539"/>
              <a:gd name="connsiteY7" fmla="*/ 5043071 h 5043071"/>
              <a:gd name="connsiteX0" fmla="*/ 1017539 w 1017539"/>
              <a:gd name="connsiteY0" fmla="*/ 5043071 h 5043071"/>
              <a:gd name="connsiteX1" fmla="*/ 396989 w 1017539"/>
              <a:gd name="connsiteY1" fmla="*/ 4939650 h 5043071"/>
              <a:gd name="connsiteX2" fmla="*/ 396989 w 1017539"/>
              <a:gd name="connsiteY2" fmla="*/ 2643817 h 5043071"/>
              <a:gd name="connsiteX3" fmla="*/ 5041 w 1017539"/>
              <a:gd name="connsiteY3" fmla="*/ 2540396 h 5043071"/>
              <a:gd name="connsiteX4" fmla="*/ 396989 w 1017539"/>
              <a:gd name="connsiteY4" fmla="*/ 2436975 h 5043071"/>
              <a:gd name="connsiteX5" fmla="*/ 396989 w 1017539"/>
              <a:gd name="connsiteY5" fmla="*/ 103421 h 5043071"/>
              <a:gd name="connsiteX6" fmla="*/ 1017539 w 1017539"/>
              <a:gd name="connsiteY6" fmla="*/ 0 h 5043071"/>
              <a:gd name="connsiteX0" fmla="*/ 1012498 w 1012498"/>
              <a:gd name="connsiteY0" fmla="*/ 5043071 h 5043071"/>
              <a:gd name="connsiteX1" fmla="*/ 391948 w 1012498"/>
              <a:gd name="connsiteY1" fmla="*/ 4939650 h 5043071"/>
              <a:gd name="connsiteX2" fmla="*/ 391948 w 1012498"/>
              <a:gd name="connsiteY2" fmla="*/ 2643817 h 5043071"/>
              <a:gd name="connsiteX3" fmla="*/ 0 w 1012498"/>
              <a:gd name="connsiteY3" fmla="*/ 2538015 h 5043071"/>
              <a:gd name="connsiteX4" fmla="*/ 391948 w 1012498"/>
              <a:gd name="connsiteY4" fmla="*/ 2436975 h 5043071"/>
              <a:gd name="connsiteX5" fmla="*/ 391948 w 1012498"/>
              <a:gd name="connsiteY5" fmla="*/ 103421 h 5043071"/>
              <a:gd name="connsiteX6" fmla="*/ 1012498 w 1012498"/>
              <a:gd name="connsiteY6" fmla="*/ 0 h 5043071"/>
              <a:gd name="connsiteX7" fmla="*/ 1012498 w 1012498"/>
              <a:gd name="connsiteY7" fmla="*/ 5043071 h 5043071"/>
              <a:gd name="connsiteX0" fmla="*/ 1012498 w 1012498"/>
              <a:gd name="connsiteY0" fmla="*/ 5043071 h 5043071"/>
              <a:gd name="connsiteX1" fmla="*/ 391948 w 1012498"/>
              <a:gd name="connsiteY1" fmla="*/ 4939650 h 5043071"/>
              <a:gd name="connsiteX2" fmla="*/ 391948 w 1012498"/>
              <a:gd name="connsiteY2" fmla="*/ 2643817 h 5043071"/>
              <a:gd name="connsiteX3" fmla="*/ 291734 w 1012498"/>
              <a:gd name="connsiteY3" fmla="*/ 2542777 h 5043071"/>
              <a:gd name="connsiteX4" fmla="*/ 391948 w 1012498"/>
              <a:gd name="connsiteY4" fmla="*/ 2436975 h 5043071"/>
              <a:gd name="connsiteX5" fmla="*/ 391948 w 1012498"/>
              <a:gd name="connsiteY5" fmla="*/ 103421 h 5043071"/>
              <a:gd name="connsiteX6" fmla="*/ 1012498 w 1012498"/>
              <a:gd name="connsiteY6" fmla="*/ 0 h 5043071"/>
              <a:gd name="connsiteX0" fmla="*/ 1012498 w 1012498"/>
              <a:gd name="connsiteY0" fmla="*/ 5043071 h 5043071"/>
              <a:gd name="connsiteX1" fmla="*/ 391948 w 1012498"/>
              <a:gd name="connsiteY1" fmla="*/ 4939650 h 5043071"/>
              <a:gd name="connsiteX2" fmla="*/ 391948 w 1012498"/>
              <a:gd name="connsiteY2" fmla="*/ 2643817 h 5043071"/>
              <a:gd name="connsiteX3" fmla="*/ 0 w 1012498"/>
              <a:gd name="connsiteY3" fmla="*/ 2538015 h 5043071"/>
              <a:gd name="connsiteX4" fmla="*/ 391948 w 1012498"/>
              <a:gd name="connsiteY4" fmla="*/ 2436975 h 5043071"/>
              <a:gd name="connsiteX5" fmla="*/ 391948 w 1012498"/>
              <a:gd name="connsiteY5" fmla="*/ 103421 h 5043071"/>
              <a:gd name="connsiteX6" fmla="*/ 1012498 w 1012498"/>
              <a:gd name="connsiteY6" fmla="*/ 0 h 5043071"/>
              <a:gd name="connsiteX7" fmla="*/ 1012498 w 1012498"/>
              <a:gd name="connsiteY7" fmla="*/ 5043071 h 5043071"/>
              <a:gd name="connsiteX0" fmla="*/ 1012498 w 1012498"/>
              <a:gd name="connsiteY0" fmla="*/ 5043071 h 5043071"/>
              <a:gd name="connsiteX1" fmla="*/ 391948 w 1012498"/>
              <a:gd name="connsiteY1" fmla="*/ 4939650 h 5043071"/>
              <a:gd name="connsiteX2" fmla="*/ 391948 w 1012498"/>
              <a:gd name="connsiteY2" fmla="*/ 2643817 h 5043071"/>
              <a:gd name="connsiteX3" fmla="*/ 291734 w 1012498"/>
              <a:gd name="connsiteY3" fmla="*/ 2542777 h 5043071"/>
              <a:gd name="connsiteX4" fmla="*/ 391948 w 1012498"/>
              <a:gd name="connsiteY4" fmla="*/ 2436975 h 5043071"/>
              <a:gd name="connsiteX5" fmla="*/ 391948 w 1012498"/>
              <a:gd name="connsiteY5" fmla="*/ 103421 h 5043071"/>
              <a:gd name="connsiteX6" fmla="*/ 1012498 w 1012498"/>
              <a:gd name="connsiteY6" fmla="*/ 0 h 5043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2498" h="5043071" stroke="0" extrusionOk="0">
                <a:moveTo>
                  <a:pt x="1012498" y="5043071"/>
                </a:moveTo>
                <a:cubicBezTo>
                  <a:pt x="669778" y="5043071"/>
                  <a:pt x="391948" y="4996768"/>
                  <a:pt x="391948" y="4939650"/>
                </a:cubicBezTo>
                <a:lnTo>
                  <a:pt x="391948" y="2643817"/>
                </a:lnTo>
                <a:cubicBezTo>
                  <a:pt x="391948" y="2586699"/>
                  <a:pt x="342720" y="2538015"/>
                  <a:pt x="0" y="2538015"/>
                </a:cubicBezTo>
                <a:cubicBezTo>
                  <a:pt x="342720" y="2538015"/>
                  <a:pt x="391948" y="2494093"/>
                  <a:pt x="391948" y="2436975"/>
                </a:cubicBezTo>
                <a:lnTo>
                  <a:pt x="391948" y="103421"/>
                </a:lnTo>
                <a:cubicBezTo>
                  <a:pt x="391948" y="46303"/>
                  <a:pt x="669778" y="0"/>
                  <a:pt x="1012498" y="0"/>
                </a:cubicBezTo>
                <a:lnTo>
                  <a:pt x="1012498" y="5043071"/>
                </a:lnTo>
                <a:close/>
              </a:path>
              <a:path w="1012498" h="5043071" fill="none">
                <a:moveTo>
                  <a:pt x="1012498" y="5043071"/>
                </a:moveTo>
                <a:cubicBezTo>
                  <a:pt x="669778" y="5043071"/>
                  <a:pt x="391948" y="4996768"/>
                  <a:pt x="391948" y="4939650"/>
                </a:cubicBezTo>
                <a:lnTo>
                  <a:pt x="391948" y="2643817"/>
                </a:lnTo>
                <a:cubicBezTo>
                  <a:pt x="391948" y="2586699"/>
                  <a:pt x="291984" y="2549920"/>
                  <a:pt x="291734" y="2542777"/>
                </a:cubicBezTo>
                <a:cubicBezTo>
                  <a:pt x="291484" y="2535634"/>
                  <a:pt x="391948" y="2494093"/>
                  <a:pt x="391948" y="2436975"/>
                </a:cubicBezTo>
                <a:lnTo>
                  <a:pt x="391948" y="103421"/>
                </a:lnTo>
                <a:cubicBezTo>
                  <a:pt x="391948" y="46303"/>
                  <a:pt x="669778" y="0"/>
                  <a:pt x="1012498" y="0"/>
                </a:cubicBezTo>
              </a:path>
            </a:pathLst>
          </a:custGeom>
          <a:solidFill>
            <a:schemeClr val="bg1"/>
          </a:solidFill>
          <a:ln w="952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endParaRPr lang="en-IL" dirty="0">
              <a:solidFill>
                <a:srgbClr val="FF0000"/>
              </a:solidFill>
            </a:endParaRPr>
          </a:p>
        </p:txBody>
      </p:sp>
      <p:sp>
        <p:nvSpPr>
          <p:cNvPr id="6" name="TextBox 5">
            <a:extLst>
              <a:ext uri="{FF2B5EF4-FFF2-40B4-BE49-F238E27FC236}">
                <a16:creationId xmlns:a16="http://schemas.microsoft.com/office/drawing/2014/main" id="{5417A886-044E-05BB-63E4-3C59FE47D7E1}"/>
              </a:ext>
            </a:extLst>
          </p:cNvPr>
          <p:cNvSpPr txBox="1"/>
          <p:nvPr/>
        </p:nvSpPr>
        <p:spPr>
          <a:xfrm>
            <a:off x="1408910" y="798046"/>
            <a:ext cx="3138476" cy="338554"/>
          </a:xfrm>
          <a:prstGeom prst="rect">
            <a:avLst/>
          </a:prstGeom>
          <a:noFill/>
        </p:spPr>
        <p:txBody>
          <a:bodyPr wrap="square" rtlCol="0">
            <a:spAutoFit/>
          </a:bodyPr>
          <a:lstStyle/>
          <a:p>
            <a:r>
              <a:rPr lang="en-US" sz="800" dirty="0"/>
              <a:t>Shutdown of the last 3 NPPs; rapid clarification of which investigations on fuel elements may still be required [1]</a:t>
            </a:r>
            <a:endParaRPr lang="en-IL" sz="800" dirty="0"/>
          </a:p>
        </p:txBody>
      </p:sp>
      <p:cxnSp>
        <p:nvCxnSpPr>
          <p:cNvPr id="8" name="Straight Arrow Connector 7">
            <a:extLst>
              <a:ext uri="{FF2B5EF4-FFF2-40B4-BE49-F238E27FC236}">
                <a16:creationId xmlns:a16="http://schemas.microsoft.com/office/drawing/2014/main" id="{90DF35FA-F9B2-C1DD-8A2C-BB638AF9188C}"/>
              </a:ext>
            </a:extLst>
          </p:cNvPr>
          <p:cNvCxnSpPr>
            <a:cxnSpLocks/>
          </p:cNvCxnSpPr>
          <p:nvPr/>
        </p:nvCxnSpPr>
        <p:spPr>
          <a:xfrm>
            <a:off x="1410940" y="882762"/>
            <a:ext cx="0" cy="2032133"/>
          </a:xfrm>
          <a:prstGeom prst="straightConnector1">
            <a:avLst/>
          </a:prstGeom>
          <a:ln w="9525">
            <a:headEnd type="ova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3F3CABA-E80E-AF64-3F53-A6A953192702}"/>
              </a:ext>
            </a:extLst>
          </p:cNvPr>
          <p:cNvSpPr txBox="1"/>
          <p:nvPr/>
        </p:nvSpPr>
        <p:spPr>
          <a:xfrm>
            <a:off x="1873716" y="1154364"/>
            <a:ext cx="2880211" cy="215444"/>
          </a:xfrm>
          <a:prstGeom prst="rect">
            <a:avLst/>
          </a:prstGeom>
          <a:noFill/>
        </p:spPr>
        <p:txBody>
          <a:bodyPr wrap="square" rtlCol="0">
            <a:spAutoFit/>
          </a:bodyPr>
          <a:lstStyle/>
          <a:p>
            <a:r>
              <a:rPr lang="en-US" sz="800" dirty="0"/>
              <a:t>Start of approval procedure for extended interim storage (BZG)</a:t>
            </a:r>
            <a:endParaRPr lang="en-IL" sz="800" dirty="0"/>
          </a:p>
        </p:txBody>
      </p:sp>
      <p:cxnSp>
        <p:nvCxnSpPr>
          <p:cNvPr id="10" name="Straight Arrow Connector 9">
            <a:extLst>
              <a:ext uri="{FF2B5EF4-FFF2-40B4-BE49-F238E27FC236}">
                <a16:creationId xmlns:a16="http://schemas.microsoft.com/office/drawing/2014/main" id="{BCF3697F-A676-263E-1028-474685928236}"/>
              </a:ext>
            </a:extLst>
          </p:cNvPr>
          <p:cNvCxnSpPr>
            <a:cxnSpLocks/>
          </p:cNvCxnSpPr>
          <p:nvPr/>
        </p:nvCxnSpPr>
        <p:spPr>
          <a:xfrm>
            <a:off x="1887040" y="1252699"/>
            <a:ext cx="0" cy="1663496"/>
          </a:xfrm>
          <a:prstGeom prst="straightConnector1">
            <a:avLst/>
          </a:prstGeom>
          <a:ln w="9525">
            <a:headEnd type="ova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AB73AEC-E933-EFE1-B533-5587A5B8A174}"/>
              </a:ext>
            </a:extLst>
          </p:cNvPr>
          <p:cNvSpPr txBox="1"/>
          <p:nvPr/>
        </p:nvSpPr>
        <p:spPr>
          <a:xfrm>
            <a:off x="2076501" y="1409428"/>
            <a:ext cx="2986376" cy="338554"/>
          </a:xfrm>
          <a:prstGeom prst="rect">
            <a:avLst/>
          </a:prstGeom>
          <a:noFill/>
        </p:spPr>
        <p:txBody>
          <a:bodyPr wrap="square" rtlCol="0">
            <a:spAutoFit/>
          </a:bodyPr>
          <a:lstStyle/>
          <a:p>
            <a:r>
              <a:rPr lang="en-US" sz="800" dirty="0"/>
              <a:t>6 a (BZA/ BZG) or 8 a before the expiry of the § 6 AtG license, the whereabouts of the casks must be proven</a:t>
            </a:r>
            <a:endParaRPr lang="en-IL" sz="800" dirty="0"/>
          </a:p>
        </p:txBody>
      </p:sp>
      <p:cxnSp>
        <p:nvCxnSpPr>
          <p:cNvPr id="14" name="Straight Arrow Connector 13">
            <a:extLst>
              <a:ext uri="{FF2B5EF4-FFF2-40B4-BE49-F238E27FC236}">
                <a16:creationId xmlns:a16="http://schemas.microsoft.com/office/drawing/2014/main" id="{ACE6E66D-EE13-5200-79DA-3A1A98458028}"/>
              </a:ext>
            </a:extLst>
          </p:cNvPr>
          <p:cNvCxnSpPr>
            <a:cxnSpLocks/>
          </p:cNvCxnSpPr>
          <p:nvPr/>
        </p:nvCxnSpPr>
        <p:spPr>
          <a:xfrm>
            <a:off x="2069285" y="1503187"/>
            <a:ext cx="0" cy="1413008"/>
          </a:xfrm>
          <a:prstGeom prst="straightConnector1">
            <a:avLst/>
          </a:prstGeom>
          <a:ln w="9525">
            <a:headEnd type="ova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2FBF079-88B2-6CA9-F219-C44C5DD4088D}"/>
              </a:ext>
            </a:extLst>
          </p:cNvPr>
          <p:cNvSpPr txBox="1"/>
          <p:nvPr/>
        </p:nvSpPr>
        <p:spPr>
          <a:xfrm>
            <a:off x="2211812" y="1792412"/>
            <a:ext cx="2851484" cy="215444"/>
          </a:xfrm>
          <a:prstGeom prst="rect">
            <a:avLst/>
          </a:prstGeom>
          <a:noFill/>
        </p:spPr>
        <p:txBody>
          <a:bodyPr wrap="square" rtlCol="0">
            <a:spAutoFit/>
          </a:bodyPr>
          <a:lstStyle/>
          <a:p>
            <a:r>
              <a:rPr lang="en-US" sz="800" dirty="0"/>
              <a:t>Completion of containers loading</a:t>
            </a:r>
            <a:endParaRPr lang="en-IL" sz="800" dirty="0"/>
          </a:p>
        </p:txBody>
      </p:sp>
      <p:cxnSp>
        <p:nvCxnSpPr>
          <p:cNvPr id="20" name="Straight Arrow Connector 19">
            <a:extLst>
              <a:ext uri="{FF2B5EF4-FFF2-40B4-BE49-F238E27FC236}">
                <a16:creationId xmlns:a16="http://schemas.microsoft.com/office/drawing/2014/main" id="{88E7829D-D460-1717-001E-C216322CA8AF}"/>
              </a:ext>
            </a:extLst>
          </p:cNvPr>
          <p:cNvCxnSpPr>
            <a:cxnSpLocks/>
          </p:cNvCxnSpPr>
          <p:nvPr/>
        </p:nvCxnSpPr>
        <p:spPr>
          <a:xfrm>
            <a:off x="2227701" y="1900128"/>
            <a:ext cx="0" cy="1016067"/>
          </a:xfrm>
          <a:prstGeom prst="straightConnector1">
            <a:avLst/>
          </a:prstGeom>
          <a:ln w="9525">
            <a:headEnd type="ova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852D30F-2A74-37B8-753B-7C5C9C870BF8}"/>
              </a:ext>
            </a:extLst>
          </p:cNvPr>
          <p:cNvSpPr txBox="1"/>
          <p:nvPr/>
        </p:nvSpPr>
        <p:spPr>
          <a:xfrm>
            <a:off x="2978148" y="2050894"/>
            <a:ext cx="2525378" cy="215444"/>
          </a:xfrm>
          <a:prstGeom prst="rect">
            <a:avLst/>
          </a:prstGeom>
          <a:noFill/>
        </p:spPr>
        <p:txBody>
          <a:bodyPr wrap="square" rtlCol="0">
            <a:spAutoFit/>
          </a:bodyPr>
          <a:lstStyle/>
          <a:p>
            <a:r>
              <a:rPr lang="en-US" sz="800" dirty="0"/>
              <a:t>Expiry of 40-year period single containers [2]</a:t>
            </a:r>
            <a:endParaRPr lang="en-IL" sz="800" dirty="0"/>
          </a:p>
        </p:txBody>
      </p:sp>
      <p:cxnSp>
        <p:nvCxnSpPr>
          <p:cNvPr id="30" name="Straight Arrow Connector 29">
            <a:extLst>
              <a:ext uri="{FF2B5EF4-FFF2-40B4-BE49-F238E27FC236}">
                <a16:creationId xmlns:a16="http://schemas.microsoft.com/office/drawing/2014/main" id="{AB7F992F-A9C5-9B7B-B5CC-190A15CD93FE}"/>
              </a:ext>
            </a:extLst>
          </p:cNvPr>
          <p:cNvCxnSpPr>
            <a:cxnSpLocks/>
          </p:cNvCxnSpPr>
          <p:nvPr/>
        </p:nvCxnSpPr>
        <p:spPr>
          <a:xfrm>
            <a:off x="2980175" y="2152300"/>
            <a:ext cx="0" cy="754551"/>
          </a:xfrm>
          <a:prstGeom prst="straightConnector1">
            <a:avLst/>
          </a:prstGeom>
          <a:ln w="9525">
            <a:headEnd type="ova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8803FEA-AED6-025C-B85A-DBF0F419BCA6}"/>
              </a:ext>
            </a:extLst>
          </p:cNvPr>
          <p:cNvSpPr txBox="1"/>
          <p:nvPr/>
        </p:nvSpPr>
        <p:spPr>
          <a:xfrm>
            <a:off x="3386597" y="2380692"/>
            <a:ext cx="2049130" cy="215444"/>
          </a:xfrm>
          <a:prstGeom prst="rect">
            <a:avLst/>
          </a:prstGeom>
          <a:noFill/>
        </p:spPr>
        <p:txBody>
          <a:bodyPr wrap="square" rtlCol="0">
            <a:spAutoFit/>
          </a:bodyPr>
          <a:lstStyle/>
          <a:p>
            <a:r>
              <a:rPr lang="en-US" sz="800" dirty="0"/>
              <a:t>Expiry of the storage permit BZG [3]</a:t>
            </a:r>
            <a:endParaRPr lang="en-IL" sz="800" dirty="0"/>
          </a:p>
        </p:txBody>
      </p:sp>
      <p:cxnSp>
        <p:nvCxnSpPr>
          <p:cNvPr id="33" name="Straight Arrow Connector 32">
            <a:extLst>
              <a:ext uri="{FF2B5EF4-FFF2-40B4-BE49-F238E27FC236}">
                <a16:creationId xmlns:a16="http://schemas.microsoft.com/office/drawing/2014/main" id="{13029021-B245-E487-F2E5-45B59C4A918F}"/>
              </a:ext>
            </a:extLst>
          </p:cNvPr>
          <p:cNvCxnSpPr>
            <a:cxnSpLocks/>
          </p:cNvCxnSpPr>
          <p:nvPr/>
        </p:nvCxnSpPr>
        <p:spPr>
          <a:xfrm>
            <a:off x="3386597" y="2477566"/>
            <a:ext cx="0" cy="434148"/>
          </a:xfrm>
          <a:prstGeom prst="straightConnector1">
            <a:avLst/>
          </a:prstGeom>
          <a:ln w="9525">
            <a:headEnd type="ova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B49B058-4EE4-4440-B97D-9FD7BD64354C}"/>
              </a:ext>
            </a:extLst>
          </p:cNvPr>
          <p:cNvSpPr txBox="1"/>
          <p:nvPr/>
        </p:nvSpPr>
        <p:spPr>
          <a:xfrm>
            <a:off x="5201710" y="338123"/>
            <a:ext cx="1312347" cy="307777"/>
          </a:xfrm>
          <a:prstGeom prst="rect">
            <a:avLst/>
          </a:prstGeom>
          <a:noFill/>
        </p:spPr>
        <p:txBody>
          <a:bodyPr wrap="none" rtlCol="0">
            <a:spAutoFit/>
          </a:bodyPr>
          <a:lstStyle/>
          <a:p>
            <a:r>
              <a:rPr lang="de-DE" sz="1400" dirty="0">
                <a:solidFill>
                  <a:schemeClr val="accent1"/>
                </a:solidFill>
              </a:rPr>
              <a:t>Interim Storage</a:t>
            </a:r>
            <a:endParaRPr lang="en-IL" sz="1400" dirty="0">
              <a:solidFill>
                <a:schemeClr val="accent1"/>
              </a:solidFill>
            </a:endParaRPr>
          </a:p>
        </p:txBody>
      </p:sp>
      <p:sp>
        <p:nvSpPr>
          <p:cNvPr id="36" name="Left Brace 35">
            <a:extLst>
              <a:ext uri="{FF2B5EF4-FFF2-40B4-BE49-F238E27FC236}">
                <a16:creationId xmlns:a16="http://schemas.microsoft.com/office/drawing/2014/main" id="{5F5DAF4B-95E8-632B-8DE4-FF8F8E770884}"/>
              </a:ext>
            </a:extLst>
          </p:cNvPr>
          <p:cNvSpPr/>
          <p:nvPr/>
        </p:nvSpPr>
        <p:spPr>
          <a:xfrm rot="5400000">
            <a:off x="7755685" y="427533"/>
            <a:ext cx="1016068" cy="3958656"/>
          </a:xfrm>
          <a:custGeom>
            <a:avLst/>
            <a:gdLst>
              <a:gd name="connsiteX0" fmla="*/ 1241100 w 1241100"/>
              <a:gd name="connsiteY0" fmla="*/ 5043071 h 5043071"/>
              <a:gd name="connsiteX1" fmla="*/ 620550 w 1241100"/>
              <a:gd name="connsiteY1" fmla="*/ 4939650 h 5043071"/>
              <a:gd name="connsiteX2" fmla="*/ 620550 w 1241100"/>
              <a:gd name="connsiteY2" fmla="*/ 2643817 h 5043071"/>
              <a:gd name="connsiteX3" fmla="*/ 0 w 1241100"/>
              <a:gd name="connsiteY3" fmla="*/ 2540396 h 5043071"/>
              <a:gd name="connsiteX4" fmla="*/ 620550 w 1241100"/>
              <a:gd name="connsiteY4" fmla="*/ 2436975 h 5043071"/>
              <a:gd name="connsiteX5" fmla="*/ 620550 w 1241100"/>
              <a:gd name="connsiteY5" fmla="*/ 103421 h 5043071"/>
              <a:gd name="connsiteX6" fmla="*/ 1241100 w 1241100"/>
              <a:gd name="connsiteY6" fmla="*/ 0 h 5043071"/>
              <a:gd name="connsiteX7" fmla="*/ 1241100 w 1241100"/>
              <a:gd name="connsiteY7" fmla="*/ 5043071 h 5043071"/>
              <a:gd name="connsiteX0" fmla="*/ 1241100 w 1241100"/>
              <a:gd name="connsiteY0" fmla="*/ 5043071 h 5043071"/>
              <a:gd name="connsiteX1" fmla="*/ 620550 w 1241100"/>
              <a:gd name="connsiteY1" fmla="*/ 4939650 h 5043071"/>
              <a:gd name="connsiteX2" fmla="*/ 620550 w 1241100"/>
              <a:gd name="connsiteY2" fmla="*/ 2643817 h 5043071"/>
              <a:gd name="connsiteX3" fmla="*/ 0 w 1241100"/>
              <a:gd name="connsiteY3" fmla="*/ 2540396 h 5043071"/>
              <a:gd name="connsiteX4" fmla="*/ 620550 w 1241100"/>
              <a:gd name="connsiteY4" fmla="*/ 2436975 h 5043071"/>
              <a:gd name="connsiteX5" fmla="*/ 620550 w 1241100"/>
              <a:gd name="connsiteY5" fmla="*/ 103421 h 5043071"/>
              <a:gd name="connsiteX6" fmla="*/ 1241100 w 1241100"/>
              <a:gd name="connsiteY6" fmla="*/ 0 h 5043071"/>
              <a:gd name="connsiteX0" fmla="*/ 1241100 w 1241100"/>
              <a:gd name="connsiteY0" fmla="*/ 5043071 h 5043071"/>
              <a:gd name="connsiteX1" fmla="*/ 620550 w 1241100"/>
              <a:gd name="connsiteY1" fmla="*/ 4939650 h 5043071"/>
              <a:gd name="connsiteX2" fmla="*/ 620550 w 1241100"/>
              <a:gd name="connsiteY2" fmla="*/ 2643817 h 5043071"/>
              <a:gd name="connsiteX3" fmla="*/ 0 w 1241100"/>
              <a:gd name="connsiteY3" fmla="*/ 2540396 h 5043071"/>
              <a:gd name="connsiteX4" fmla="*/ 620550 w 1241100"/>
              <a:gd name="connsiteY4" fmla="*/ 2436975 h 5043071"/>
              <a:gd name="connsiteX5" fmla="*/ 620550 w 1241100"/>
              <a:gd name="connsiteY5" fmla="*/ 103421 h 5043071"/>
              <a:gd name="connsiteX6" fmla="*/ 1241100 w 1241100"/>
              <a:gd name="connsiteY6" fmla="*/ 0 h 5043071"/>
              <a:gd name="connsiteX7" fmla="*/ 1241100 w 1241100"/>
              <a:gd name="connsiteY7" fmla="*/ 5043071 h 5043071"/>
              <a:gd name="connsiteX0" fmla="*/ 1241100 w 1241100"/>
              <a:gd name="connsiteY0" fmla="*/ 5043071 h 5043071"/>
              <a:gd name="connsiteX1" fmla="*/ 620550 w 1241100"/>
              <a:gd name="connsiteY1" fmla="*/ 4939650 h 5043071"/>
              <a:gd name="connsiteX2" fmla="*/ 620550 w 1241100"/>
              <a:gd name="connsiteY2" fmla="*/ 2643817 h 5043071"/>
              <a:gd name="connsiteX3" fmla="*/ 228602 w 1241100"/>
              <a:gd name="connsiteY3" fmla="*/ 2540396 h 5043071"/>
              <a:gd name="connsiteX4" fmla="*/ 620550 w 1241100"/>
              <a:gd name="connsiteY4" fmla="*/ 2436975 h 5043071"/>
              <a:gd name="connsiteX5" fmla="*/ 620550 w 1241100"/>
              <a:gd name="connsiteY5" fmla="*/ 103421 h 5043071"/>
              <a:gd name="connsiteX6" fmla="*/ 1241100 w 1241100"/>
              <a:gd name="connsiteY6" fmla="*/ 0 h 5043071"/>
              <a:gd name="connsiteX0" fmla="*/ 1012498 w 1012498"/>
              <a:gd name="connsiteY0" fmla="*/ 5043071 h 5043071"/>
              <a:gd name="connsiteX1" fmla="*/ 391948 w 1012498"/>
              <a:gd name="connsiteY1" fmla="*/ 4939650 h 5043071"/>
              <a:gd name="connsiteX2" fmla="*/ 391948 w 1012498"/>
              <a:gd name="connsiteY2" fmla="*/ 2643817 h 5043071"/>
              <a:gd name="connsiteX3" fmla="*/ 0 w 1012498"/>
              <a:gd name="connsiteY3" fmla="*/ 2538015 h 5043071"/>
              <a:gd name="connsiteX4" fmla="*/ 391948 w 1012498"/>
              <a:gd name="connsiteY4" fmla="*/ 2436975 h 5043071"/>
              <a:gd name="connsiteX5" fmla="*/ 391948 w 1012498"/>
              <a:gd name="connsiteY5" fmla="*/ 103421 h 5043071"/>
              <a:gd name="connsiteX6" fmla="*/ 1012498 w 1012498"/>
              <a:gd name="connsiteY6" fmla="*/ 0 h 5043071"/>
              <a:gd name="connsiteX7" fmla="*/ 1012498 w 1012498"/>
              <a:gd name="connsiteY7" fmla="*/ 5043071 h 5043071"/>
              <a:gd name="connsiteX0" fmla="*/ 1012498 w 1012498"/>
              <a:gd name="connsiteY0" fmla="*/ 5043071 h 5043071"/>
              <a:gd name="connsiteX1" fmla="*/ 391948 w 1012498"/>
              <a:gd name="connsiteY1" fmla="*/ 4939650 h 5043071"/>
              <a:gd name="connsiteX2" fmla="*/ 391948 w 1012498"/>
              <a:gd name="connsiteY2" fmla="*/ 2643817 h 5043071"/>
              <a:gd name="connsiteX3" fmla="*/ 0 w 1012498"/>
              <a:gd name="connsiteY3" fmla="*/ 2540396 h 5043071"/>
              <a:gd name="connsiteX4" fmla="*/ 391948 w 1012498"/>
              <a:gd name="connsiteY4" fmla="*/ 2436975 h 5043071"/>
              <a:gd name="connsiteX5" fmla="*/ 391948 w 1012498"/>
              <a:gd name="connsiteY5" fmla="*/ 103421 h 5043071"/>
              <a:gd name="connsiteX6" fmla="*/ 1012498 w 1012498"/>
              <a:gd name="connsiteY6" fmla="*/ 0 h 5043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2498" h="5043071" stroke="0" extrusionOk="0">
                <a:moveTo>
                  <a:pt x="1012498" y="5043071"/>
                </a:moveTo>
                <a:cubicBezTo>
                  <a:pt x="669778" y="5043071"/>
                  <a:pt x="391948" y="4996768"/>
                  <a:pt x="391948" y="4939650"/>
                </a:cubicBezTo>
                <a:lnTo>
                  <a:pt x="391948" y="2643817"/>
                </a:lnTo>
                <a:cubicBezTo>
                  <a:pt x="391948" y="2586699"/>
                  <a:pt x="342720" y="2538015"/>
                  <a:pt x="0" y="2538015"/>
                </a:cubicBezTo>
                <a:cubicBezTo>
                  <a:pt x="342720" y="2538015"/>
                  <a:pt x="391948" y="2494093"/>
                  <a:pt x="391948" y="2436975"/>
                </a:cubicBezTo>
                <a:lnTo>
                  <a:pt x="391948" y="103421"/>
                </a:lnTo>
                <a:cubicBezTo>
                  <a:pt x="391948" y="46303"/>
                  <a:pt x="669778" y="0"/>
                  <a:pt x="1012498" y="0"/>
                </a:cubicBezTo>
                <a:lnTo>
                  <a:pt x="1012498" y="5043071"/>
                </a:lnTo>
                <a:close/>
              </a:path>
              <a:path w="1012498" h="5043071" fill="none">
                <a:moveTo>
                  <a:pt x="1012498" y="5043071"/>
                </a:moveTo>
                <a:cubicBezTo>
                  <a:pt x="669778" y="5043071"/>
                  <a:pt x="391948" y="4996768"/>
                  <a:pt x="391948" y="4939650"/>
                </a:cubicBezTo>
                <a:lnTo>
                  <a:pt x="391948" y="2643817"/>
                </a:lnTo>
                <a:cubicBezTo>
                  <a:pt x="391948" y="2586699"/>
                  <a:pt x="342720" y="2540396"/>
                  <a:pt x="0" y="2540396"/>
                </a:cubicBezTo>
                <a:cubicBezTo>
                  <a:pt x="342720" y="2540396"/>
                  <a:pt x="391948" y="2494093"/>
                  <a:pt x="391948" y="2436975"/>
                </a:cubicBezTo>
                <a:lnTo>
                  <a:pt x="391948" y="103421"/>
                </a:lnTo>
                <a:cubicBezTo>
                  <a:pt x="391948" y="46303"/>
                  <a:pt x="669778" y="0"/>
                  <a:pt x="1012498" y="0"/>
                </a:cubicBezTo>
              </a:path>
            </a:pathLst>
          </a:custGeom>
          <a:ln w="9525">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endParaRPr lang="en-IL" dirty="0">
              <a:solidFill>
                <a:schemeClr val="accent1"/>
              </a:solidFill>
            </a:endParaRPr>
          </a:p>
        </p:txBody>
      </p:sp>
      <p:sp>
        <p:nvSpPr>
          <p:cNvPr id="37" name="TextBox 36">
            <a:extLst>
              <a:ext uri="{FF2B5EF4-FFF2-40B4-BE49-F238E27FC236}">
                <a16:creationId xmlns:a16="http://schemas.microsoft.com/office/drawing/2014/main" id="{7D618AC7-A7C4-D1C9-DFD3-E34D8B9C6394}"/>
              </a:ext>
            </a:extLst>
          </p:cNvPr>
          <p:cNvSpPr txBox="1"/>
          <p:nvPr/>
        </p:nvSpPr>
        <p:spPr>
          <a:xfrm>
            <a:off x="7108847" y="1591189"/>
            <a:ext cx="2309744" cy="215444"/>
          </a:xfrm>
          <a:prstGeom prst="rect">
            <a:avLst/>
          </a:prstGeom>
          <a:noFill/>
        </p:spPr>
        <p:txBody>
          <a:bodyPr wrap="square" rtlCol="0">
            <a:spAutoFit/>
          </a:bodyPr>
          <a:lstStyle/>
          <a:p>
            <a:r>
              <a:rPr lang="en-US" sz="800" dirty="0"/>
              <a:t>Transport from interim storage to final </a:t>
            </a:r>
            <a:r>
              <a:rPr lang="en-US" sz="800"/>
              <a:t>storage [6]</a:t>
            </a:r>
            <a:endParaRPr lang="en-IL" sz="800" dirty="0"/>
          </a:p>
        </p:txBody>
      </p:sp>
      <p:sp>
        <p:nvSpPr>
          <p:cNvPr id="38" name="TextBox 37">
            <a:extLst>
              <a:ext uri="{FF2B5EF4-FFF2-40B4-BE49-F238E27FC236}">
                <a16:creationId xmlns:a16="http://schemas.microsoft.com/office/drawing/2014/main" id="{3C6C3C7E-74A5-65F4-99B5-6FF9A615A8E0}"/>
              </a:ext>
            </a:extLst>
          </p:cNvPr>
          <p:cNvSpPr txBox="1"/>
          <p:nvPr/>
        </p:nvSpPr>
        <p:spPr>
          <a:xfrm>
            <a:off x="6383444" y="2004400"/>
            <a:ext cx="404775" cy="215444"/>
          </a:xfrm>
          <a:prstGeom prst="rect">
            <a:avLst/>
          </a:prstGeom>
          <a:noFill/>
        </p:spPr>
        <p:txBody>
          <a:bodyPr wrap="square" rtlCol="0">
            <a:spAutoFit/>
          </a:bodyPr>
          <a:lstStyle/>
          <a:p>
            <a:r>
              <a:rPr lang="en-US" sz="800" dirty="0">
                <a:solidFill>
                  <a:schemeClr val="accent1"/>
                </a:solidFill>
              </a:rPr>
              <a:t>start</a:t>
            </a:r>
            <a:endParaRPr lang="en-IL" sz="800" dirty="0">
              <a:solidFill>
                <a:schemeClr val="accent1"/>
              </a:solidFill>
            </a:endParaRPr>
          </a:p>
        </p:txBody>
      </p:sp>
      <p:sp>
        <p:nvSpPr>
          <p:cNvPr id="41" name="TextBox 40">
            <a:extLst>
              <a:ext uri="{FF2B5EF4-FFF2-40B4-BE49-F238E27FC236}">
                <a16:creationId xmlns:a16="http://schemas.microsoft.com/office/drawing/2014/main" id="{C76286CB-D375-5382-9688-1946A546A1C0}"/>
              </a:ext>
            </a:extLst>
          </p:cNvPr>
          <p:cNvSpPr txBox="1"/>
          <p:nvPr/>
        </p:nvSpPr>
        <p:spPr>
          <a:xfrm>
            <a:off x="9838273" y="2019148"/>
            <a:ext cx="404775" cy="215444"/>
          </a:xfrm>
          <a:prstGeom prst="rect">
            <a:avLst/>
          </a:prstGeom>
          <a:noFill/>
        </p:spPr>
        <p:txBody>
          <a:bodyPr wrap="square" rtlCol="0">
            <a:spAutoFit/>
          </a:bodyPr>
          <a:lstStyle/>
          <a:p>
            <a:r>
              <a:rPr lang="en-US" sz="800" dirty="0">
                <a:solidFill>
                  <a:schemeClr val="accent1"/>
                </a:solidFill>
              </a:rPr>
              <a:t>end</a:t>
            </a:r>
            <a:endParaRPr lang="en-IL" sz="800" dirty="0">
              <a:solidFill>
                <a:schemeClr val="accent1"/>
              </a:solidFill>
            </a:endParaRPr>
          </a:p>
        </p:txBody>
      </p:sp>
      <p:sp>
        <p:nvSpPr>
          <p:cNvPr id="42" name="Left Brace 35">
            <a:extLst>
              <a:ext uri="{FF2B5EF4-FFF2-40B4-BE49-F238E27FC236}">
                <a16:creationId xmlns:a16="http://schemas.microsoft.com/office/drawing/2014/main" id="{08D5865E-8D82-07BD-5773-F2C9DC34F29E}"/>
              </a:ext>
            </a:extLst>
          </p:cNvPr>
          <p:cNvSpPr/>
          <p:nvPr/>
        </p:nvSpPr>
        <p:spPr>
          <a:xfrm rot="16200000">
            <a:off x="1769973" y="3402709"/>
            <a:ext cx="2298214" cy="3016278"/>
          </a:xfrm>
          <a:custGeom>
            <a:avLst/>
            <a:gdLst>
              <a:gd name="connsiteX0" fmla="*/ 1241100 w 1241100"/>
              <a:gd name="connsiteY0" fmla="*/ 5043071 h 5043071"/>
              <a:gd name="connsiteX1" fmla="*/ 620550 w 1241100"/>
              <a:gd name="connsiteY1" fmla="*/ 4939650 h 5043071"/>
              <a:gd name="connsiteX2" fmla="*/ 620550 w 1241100"/>
              <a:gd name="connsiteY2" fmla="*/ 2643817 h 5043071"/>
              <a:gd name="connsiteX3" fmla="*/ 0 w 1241100"/>
              <a:gd name="connsiteY3" fmla="*/ 2540396 h 5043071"/>
              <a:gd name="connsiteX4" fmla="*/ 620550 w 1241100"/>
              <a:gd name="connsiteY4" fmla="*/ 2436975 h 5043071"/>
              <a:gd name="connsiteX5" fmla="*/ 620550 w 1241100"/>
              <a:gd name="connsiteY5" fmla="*/ 103421 h 5043071"/>
              <a:gd name="connsiteX6" fmla="*/ 1241100 w 1241100"/>
              <a:gd name="connsiteY6" fmla="*/ 0 h 5043071"/>
              <a:gd name="connsiteX7" fmla="*/ 1241100 w 1241100"/>
              <a:gd name="connsiteY7" fmla="*/ 5043071 h 5043071"/>
              <a:gd name="connsiteX0" fmla="*/ 1241100 w 1241100"/>
              <a:gd name="connsiteY0" fmla="*/ 5043071 h 5043071"/>
              <a:gd name="connsiteX1" fmla="*/ 620550 w 1241100"/>
              <a:gd name="connsiteY1" fmla="*/ 4939650 h 5043071"/>
              <a:gd name="connsiteX2" fmla="*/ 620550 w 1241100"/>
              <a:gd name="connsiteY2" fmla="*/ 2643817 h 5043071"/>
              <a:gd name="connsiteX3" fmla="*/ 0 w 1241100"/>
              <a:gd name="connsiteY3" fmla="*/ 2540396 h 5043071"/>
              <a:gd name="connsiteX4" fmla="*/ 620550 w 1241100"/>
              <a:gd name="connsiteY4" fmla="*/ 2436975 h 5043071"/>
              <a:gd name="connsiteX5" fmla="*/ 620550 w 1241100"/>
              <a:gd name="connsiteY5" fmla="*/ 103421 h 5043071"/>
              <a:gd name="connsiteX6" fmla="*/ 1241100 w 1241100"/>
              <a:gd name="connsiteY6" fmla="*/ 0 h 5043071"/>
              <a:gd name="connsiteX0" fmla="*/ 1241100 w 1241100"/>
              <a:gd name="connsiteY0" fmla="*/ 5043071 h 5043071"/>
              <a:gd name="connsiteX1" fmla="*/ 620550 w 1241100"/>
              <a:gd name="connsiteY1" fmla="*/ 4939650 h 5043071"/>
              <a:gd name="connsiteX2" fmla="*/ 620550 w 1241100"/>
              <a:gd name="connsiteY2" fmla="*/ 2643817 h 5043071"/>
              <a:gd name="connsiteX3" fmla="*/ 0 w 1241100"/>
              <a:gd name="connsiteY3" fmla="*/ 2540396 h 5043071"/>
              <a:gd name="connsiteX4" fmla="*/ 620550 w 1241100"/>
              <a:gd name="connsiteY4" fmla="*/ 2436975 h 5043071"/>
              <a:gd name="connsiteX5" fmla="*/ 620550 w 1241100"/>
              <a:gd name="connsiteY5" fmla="*/ 103421 h 5043071"/>
              <a:gd name="connsiteX6" fmla="*/ 1241100 w 1241100"/>
              <a:gd name="connsiteY6" fmla="*/ 0 h 5043071"/>
              <a:gd name="connsiteX7" fmla="*/ 1241100 w 1241100"/>
              <a:gd name="connsiteY7" fmla="*/ 5043071 h 5043071"/>
              <a:gd name="connsiteX0" fmla="*/ 1241100 w 1241100"/>
              <a:gd name="connsiteY0" fmla="*/ 5043071 h 5043071"/>
              <a:gd name="connsiteX1" fmla="*/ 620550 w 1241100"/>
              <a:gd name="connsiteY1" fmla="*/ 4939650 h 5043071"/>
              <a:gd name="connsiteX2" fmla="*/ 620550 w 1241100"/>
              <a:gd name="connsiteY2" fmla="*/ 2643817 h 5043071"/>
              <a:gd name="connsiteX3" fmla="*/ 228602 w 1241100"/>
              <a:gd name="connsiteY3" fmla="*/ 2540396 h 5043071"/>
              <a:gd name="connsiteX4" fmla="*/ 620550 w 1241100"/>
              <a:gd name="connsiteY4" fmla="*/ 2436975 h 5043071"/>
              <a:gd name="connsiteX5" fmla="*/ 620550 w 1241100"/>
              <a:gd name="connsiteY5" fmla="*/ 103421 h 5043071"/>
              <a:gd name="connsiteX6" fmla="*/ 1241100 w 1241100"/>
              <a:gd name="connsiteY6" fmla="*/ 0 h 5043071"/>
              <a:gd name="connsiteX0" fmla="*/ 1012498 w 1012498"/>
              <a:gd name="connsiteY0" fmla="*/ 5043071 h 5043071"/>
              <a:gd name="connsiteX1" fmla="*/ 391948 w 1012498"/>
              <a:gd name="connsiteY1" fmla="*/ 4939650 h 5043071"/>
              <a:gd name="connsiteX2" fmla="*/ 391948 w 1012498"/>
              <a:gd name="connsiteY2" fmla="*/ 2643817 h 5043071"/>
              <a:gd name="connsiteX3" fmla="*/ 0 w 1012498"/>
              <a:gd name="connsiteY3" fmla="*/ 2538015 h 5043071"/>
              <a:gd name="connsiteX4" fmla="*/ 391948 w 1012498"/>
              <a:gd name="connsiteY4" fmla="*/ 2436975 h 5043071"/>
              <a:gd name="connsiteX5" fmla="*/ 391948 w 1012498"/>
              <a:gd name="connsiteY5" fmla="*/ 103421 h 5043071"/>
              <a:gd name="connsiteX6" fmla="*/ 1012498 w 1012498"/>
              <a:gd name="connsiteY6" fmla="*/ 0 h 5043071"/>
              <a:gd name="connsiteX7" fmla="*/ 1012498 w 1012498"/>
              <a:gd name="connsiteY7" fmla="*/ 5043071 h 5043071"/>
              <a:gd name="connsiteX0" fmla="*/ 1012498 w 1012498"/>
              <a:gd name="connsiteY0" fmla="*/ 5043071 h 5043071"/>
              <a:gd name="connsiteX1" fmla="*/ 391948 w 1012498"/>
              <a:gd name="connsiteY1" fmla="*/ 4939650 h 5043071"/>
              <a:gd name="connsiteX2" fmla="*/ 391948 w 1012498"/>
              <a:gd name="connsiteY2" fmla="*/ 2643817 h 5043071"/>
              <a:gd name="connsiteX3" fmla="*/ 0 w 1012498"/>
              <a:gd name="connsiteY3" fmla="*/ 2540396 h 5043071"/>
              <a:gd name="connsiteX4" fmla="*/ 391948 w 1012498"/>
              <a:gd name="connsiteY4" fmla="*/ 2436975 h 5043071"/>
              <a:gd name="connsiteX5" fmla="*/ 391948 w 1012498"/>
              <a:gd name="connsiteY5" fmla="*/ 103421 h 5043071"/>
              <a:gd name="connsiteX6" fmla="*/ 1012498 w 1012498"/>
              <a:gd name="connsiteY6" fmla="*/ 0 h 5043071"/>
              <a:gd name="connsiteX0" fmla="*/ 1012498 w 1012498"/>
              <a:gd name="connsiteY0" fmla="*/ 5043071 h 5043071"/>
              <a:gd name="connsiteX1" fmla="*/ 391948 w 1012498"/>
              <a:gd name="connsiteY1" fmla="*/ 4939650 h 5043071"/>
              <a:gd name="connsiteX2" fmla="*/ 391948 w 1012498"/>
              <a:gd name="connsiteY2" fmla="*/ 2643817 h 5043071"/>
              <a:gd name="connsiteX3" fmla="*/ 0 w 1012498"/>
              <a:gd name="connsiteY3" fmla="*/ 2538015 h 5043071"/>
              <a:gd name="connsiteX4" fmla="*/ 391948 w 1012498"/>
              <a:gd name="connsiteY4" fmla="*/ 2436975 h 5043071"/>
              <a:gd name="connsiteX5" fmla="*/ 391948 w 1012498"/>
              <a:gd name="connsiteY5" fmla="*/ 103421 h 5043071"/>
              <a:gd name="connsiteX6" fmla="*/ 1012498 w 1012498"/>
              <a:gd name="connsiteY6" fmla="*/ 0 h 5043071"/>
              <a:gd name="connsiteX7" fmla="*/ 1012498 w 1012498"/>
              <a:gd name="connsiteY7" fmla="*/ 5043071 h 5043071"/>
              <a:gd name="connsiteX0" fmla="*/ 1012498 w 1012498"/>
              <a:gd name="connsiteY0" fmla="*/ 5043071 h 5043071"/>
              <a:gd name="connsiteX1" fmla="*/ 391948 w 1012498"/>
              <a:gd name="connsiteY1" fmla="*/ 4939650 h 5043071"/>
              <a:gd name="connsiteX2" fmla="*/ 391948 w 1012498"/>
              <a:gd name="connsiteY2" fmla="*/ 2643817 h 5043071"/>
              <a:gd name="connsiteX3" fmla="*/ 313854 w 1012498"/>
              <a:gd name="connsiteY3" fmla="*/ 2540395 h 5043071"/>
              <a:gd name="connsiteX4" fmla="*/ 391948 w 1012498"/>
              <a:gd name="connsiteY4" fmla="*/ 2436975 h 5043071"/>
              <a:gd name="connsiteX5" fmla="*/ 391948 w 1012498"/>
              <a:gd name="connsiteY5" fmla="*/ 103421 h 5043071"/>
              <a:gd name="connsiteX6" fmla="*/ 1012498 w 1012498"/>
              <a:gd name="connsiteY6" fmla="*/ 0 h 5043071"/>
              <a:gd name="connsiteX0" fmla="*/ 1012498 w 1012498"/>
              <a:gd name="connsiteY0" fmla="*/ 5043071 h 5043071"/>
              <a:gd name="connsiteX1" fmla="*/ 391948 w 1012498"/>
              <a:gd name="connsiteY1" fmla="*/ 4939650 h 5043071"/>
              <a:gd name="connsiteX2" fmla="*/ 391948 w 1012498"/>
              <a:gd name="connsiteY2" fmla="*/ 2643817 h 5043071"/>
              <a:gd name="connsiteX3" fmla="*/ 0 w 1012498"/>
              <a:gd name="connsiteY3" fmla="*/ 2538015 h 5043071"/>
              <a:gd name="connsiteX4" fmla="*/ 391948 w 1012498"/>
              <a:gd name="connsiteY4" fmla="*/ 2436975 h 5043071"/>
              <a:gd name="connsiteX5" fmla="*/ 391948 w 1012498"/>
              <a:gd name="connsiteY5" fmla="*/ 103421 h 5043071"/>
              <a:gd name="connsiteX6" fmla="*/ 1012498 w 1012498"/>
              <a:gd name="connsiteY6" fmla="*/ 0 h 5043071"/>
              <a:gd name="connsiteX7" fmla="*/ 1012498 w 1012498"/>
              <a:gd name="connsiteY7" fmla="*/ 5043071 h 5043071"/>
              <a:gd name="connsiteX0" fmla="*/ 1012498 w 1012498"/>
              <a:gd name="connsiteY0" fmla="*/ 5043071 h 5043071"/>
              <a:gd name="connsiteX1" fmla="*/ 391948 w 1012498"/>
              <a:gd name="connsiteY1" fmla="*/ 4939650 h 5043071"/>
              <a:gd name="connsiteX2" fmla="*/ 391948 w 1012498"/>
              <a:gd name="connsiteY2" fmla="*/ 2643817 h 5043071"/>
              <a:gd name="connsiteX3" fmla="*/ 313854 w 1012498"/>
              <a:gd name="connsiteY3" fmla="*/ 2540395 h 5043071"/>
              <a:gd name="connsiteX4" fmla="*/ 391948 w 1012498"/>
              <a:gd name="connsiteY4" fmla="*/ 2436975 h 5043071"/>
              <a:gd name="connsiteX5" fmla="*/ 391948 w 1012498"/>
              <a:gd name="connsiteY5" fmla="*/ 103421 h 5043071"/>
              <a:gd name="connsiteX6" fmla="*/ 1012498 w 1012498"/>
              <a:gd name="connsiteY6" fmla="*/ 0 h 5043071"/>
              <a:gd name="connsiteX0" fmla="*/ 698661 w 698661"/>
              <a:gd name="connsiteY0" fmla="*/ 5043071 h 5043071"/>
              <a:gd name="connsiteX1" fmla="*/ 78111 w 698661"/>
              <a:gd name="connsiteY1" fmla="*/ 4939650 h 5043071"/>
              <a:gd name="connsiteX2" fmla="*/ 78111 w 698661"/>
              <a:gd name="connsiteY2" fmla="*/ 2643817 h 5043071"/>
              <a:gd name="connsiteX3" fmla="*/ 1696 w 698661"/>
              <a:gd name="connsiteY3" fmla="*/ 2529255 h 5043071"/>
              <a:gd name="connsiteX4" fmla="*/ 78111 w 698661"/>
              <a:gd name="connsiteY4" fmla="*/ 2436975 h 5043071"/>
              <a:gd name="connsiteX5" fmla="*/ 78111 w 698661"/>
              <a:gd name="connsiteY5" fmla="*/ 103421 h 5043071"/>
              <a:gd name="connsiteX6" fmla="*/ 698661 w 698661"/>
              <a:gd name="connsiteY6" fmla="*/ 0 h 5043071"/>
              <a:gd name="connsiteX7" fmla="*/ 698661 w 698661"/>
              <a:gd name="connsiteY7" fmla="*/ 5043071 h 5043071"/>
              <a:gd name="connsiteX0" fmla="*/ 698661 w 698661"/>
              <a:gd name="connsiteY0" fmla="*/ 5043071 h 5043071"/>
              <a:gd name="connsiteX1" fmla="*/ 78111 w 698661"/>
              <a:gd name="connsiteY1" fmla="*/ 4939650 h 5043071"/>
              <a:gd name="connsiteX2" fmla="*/ 78111 w 698661"/>
              <a:gd name="connsiteY2" fmla="*/ 2643817 h 5043071"/>
              <a:gd name="connsiteX3" fmla="*/ 17 w 698661"/>
              <a:gd name="connsiteY3" fmla="*/ 2540395 h 5043071"/>
              <a:gd name="connsiteX4" fmla="*/ 78111 w 698661"/>
              <a:gd name="connsiteY4" fmla="*/ 2436975 h 5043071"/>
              <a:gd name="connsiteX5" fmla="*/ 78111 w 698661"/>
              <a:gd name="connsiteY5" fmla="*/ 103421 h 5043071"/>
              <a:gd name="connsiteX6" fmla="*/ 698661 w 698661"/>
              <a:gd name="connsiteY6" fmla="*/ 0 h 5043071"/>
              <a:gd name="connsiteX0" fmla="*/ 698661 w 698661"/>
              <a:gd name="connsiteY0" fmla="*/ 5043071 h 5043071"/>
              <a:gd name="connsiteX1" fmla="*/ 78111 w 698661"/>
              <a:gd name="connsiteY1" fmla="*/ 4939650 h 5043071"/>
              <a:gd name="connsiteX2" fmla="*/ 78111 w 698661"/>
              <a:gd name="connsiteY2" fmla="*/ 2643817 h 5043071"/>
              <a:gd name="connsiteX3" fmla="*/ 1696 w 698661"/>
              <a:gd name="connsiteY3" fmla="*/ 2529255 h 5043071"/>
              <a:gd name="connsiteX4" fmla="*/ 78111 w 698661"/>
              <a:gd name="connsiteY4" fmla="*/ 2436975 h 5043071"/>
              <a:gd name="connsiteX5" fmla="*/ 78111 w 698661"/>
              <a:gd name="connsiteY5" fmla="*/ 103421 h 5043071"/>
              <a:gd name="connsiteX6" fmla="*/ 698661 w 698661"/>
              <a:gd name="connsiteY6" fmla="*/ 0 h 5043071"/>
              <a:gd name="connsiteX7" fmla="*/ 698661 w 698661"/>
              <a:gd name="connsiteY7" fmla="*/ 5043071 h 5043071"/>
              <a:gd name="connsiteX0" fmla="*/ 698661 w 698661"/>
              <a:gd name="connsiteY0" fmla="*/ 5043071 h 5043071"/>
              <a:gd name="connsiteX1" fmla="*/ 78111 w 698661"/>
              <a:gd name="connsiteY1" fmla="*/ 4939650 h 5043071"/>
              <a:gd name="connsiteX2" fmla="*/ 78111 w 698661"/>
              <a:gd name="connsiteY2" fmla="*/ 2643817 h 5043071"/>
              <a:gd name="connsiteX3" fmla="*/ 17 w 698661"/>
              <a:gd name="connsiteY3" fmla="*/ 2540395 h 5043071"/>
              <a:gd name="connsiteX4" fmla="*/ 78111 w 698661"/>
              <a:gd name="connsiteY4" fmla="*/ 2436975 h 5043071"/>
              <a:gd name="connsiteX5" fmla="*/ 78111 w 698661"/>
              <a:gd name="connsiteY5" fmla="*/ 103421 h 5043071"/>
              <a:gd name="connsiteX6" fmla="*/ 698661 w 698661"/>
              <a:gd name="connsiteY6" fmla="*/ 0 h 5043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8661" h="5043071" stroke="0" extrusionOk="0">
                <a:moveTo>
                  <a:pt x="698661" y="5043071"/>
                </a:moveTo>
                <a:cubicBezTo>
                  <a:pt x="355941" y="5043071"/>
                  <a:pt x="78111" y="4996768"/>
                  <a:pt x="78111" y="4939650"/>
                </a:cubicBezTo>
                <a:lnTo>
                  <a:pt x="78111" y="2643817"/>
                </a:lnTo>
                <a:cubicBezTo>
                  <a:pt x="78111" y="2586699"/>
                  <a:pt x="351" y="2520502"/>
                  <a:pt x="1696" y="2529255"/>
                </a:cubicBezTo>
                <a:cubicBezTo>
                  <a:pt x="3041" y="2538008"/>
                  <a:pt x="78111" y="2494093"/>
                  <a:pt x="78111" y="2436975"/>
                </a:cubicBezTo>
                <a:lnTo>
                  <a:pt x="78111" y="103421"/>
                </a:lnTo>
                <a:cubicBezTo>
                  <a:pt x="78111" y="46303"/>
                  <a:pt x="355941" y="0"/>
                  <a:pt x="698661" y="0"/>
                </a:cubicBezTo>
                <a:lnTo>
                  <a:pt x="698661" y="5043071"/>
                </a:lnTo>
                <a:close/>
              </a:path>
              <a:path w="698661" h="5043071" fill="none">
                <a:moveTo>
                  <a:pt x="698661" y="5043071"/>
                </a:moveTo>
                <a:cubicBezTo>
                  <a:pt x="355941" y="5043071"/>
                  <a:pt x="78111" y="4996768"/>
                  <a:pt x="78111" y="4939650"/>
                </a:cubicBezTo>
                <a:lnTo>
                  <a:pt x="78111" y="2643817"/>
                </a:lnTo>
                <a:cubicBezTo>
                  <a:pt x="78111" y="2586699"/>
                  <a:pt x="-1328" y="2531632"/>
                  <a:pt x="17" y="2540395"/>
                </a:cubicBezTo>
                <a:cubicBezTo>
                  <a:pt x="1362" y="2549158"/>
                  <a:pt x="78111" y="2494093"/>
                  <a:pt x="78111" y="2436975"/>
                </a:cubicBezTo>
                <a:lnTo>
                  <a:pt x="78111" y="103421"/>
                </a:lnTo>
                <a:cubicBezTo>
                  <a:pt x="78111" y="46303"/>
                  <a:pt x="355941" y="0"/>
                  <a:pt x="698661" y="0"/>
                </a:cubicBezTo>
              </a:path>
            </a:pathLst>
          </a:custGeom>
          <a:ln w="952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endParaRPr lang="en-IL" dirty="0">
              <a:solidFill>
                <a:srgbClr val="FF0000"/>
              </a:solidFill>
            </a:endParaRPr>
          </a:p>
        </p:txBody>
      </p:sp>
      <p:sp>
        <p:nvSpPr>
          <p:cNvPr id="43" name="TextBox 42">
            <a:extLst>
              <a:ext uri="{FF2B5EF4-FFF2-40B4-BE49-F238E27FC236}">
                <a16:creationId xmlns:a16="http://schemas.microsoft.com/office/drawing/2014/main" id="{B411406D-286D-AC77-75FF-911C7D07E657}"/>
              </a:ext>
            </a:extLst>
          </p:cNvPr>
          <p:cNvSpPr txBox="1"/>
          <p:nvPr/>
        </p:nvSpPr>
        <p:spPr>
          <a:xfrm>
            <a:off x="2105582" y="6059954"/>
            <a:ext cx="1805117" cy="584775"/>
          </a:xfrm>
          <a:prstGeom prst="rect">
            <a:avLst/>
          </a:prstGeom>
          <a:noFill/>
        </p:spPr>
        <p:txBody>
          <a:bodyPr wrap="square" rtlCol="0">
            <a:spAutoFit/>
          </a:bodyPr>
          <a:lstStyle/>
          <a:p>
            <a:r>
              <a:rPr lang="en-US" sz="800" dirty="0"/>
              <a:t>Determination of final disposal </a:t>
            </a:r>
            <a:r>
              <a:rPr lang="en-US" sz="800"/>
              <a:t>site [6] </a:t>
            </a:r>
            <a:r>
              <a:rPr lang="en-US" sz="800" dirty="0"/>
              <a:t>&amp; successive development of final disposal container concepts for all host rocks</a:t>
            </a:r>
            <a:endParaRPr lang="en-IL" sz="800" dirty="0"/>
          </a:p>
        </p:txBody>
      </p:sp>
      <p:cxnSp>
        <p:nvCxnSpPr>
          <p:cNvPr id="46" name="Straight Arrow Connector 45">
            <a:extLst>
              <a:ext uri="{FF2B5EF4-FFF2-40B4-BE49-F238E27FC236}">
                <a16:creationId xmlns:a16="http://schemas.microsoft.com/office/drawing/2014/main" id="{7D67C3F5-41C8-E499-AEA9-ED58CF650033}"/>
              </a:ext>
            </a:extLst>
          </p:cNvPr>
          <p:cNvCxnSpPr>
            <a:cxnSpLocks/>
          </p:cNvCxnSpPr>
          <p:nvPr/>
        </p:nvCxnSpPr>
        <p:spPr>
          <a:xfrm flipV="1">
            <a:off x="4596170" y="3761741"/>
            <a:ext cx="0" cy="2298213"/>
          </a:xfrm>
          <a:prstGeom prst="straightConnector1">
            <a:avLst/>
          </a:prstGeom>
          <a:ln w="9525">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4217D7C-D2A3-0439-AB1E-4CAFE0B5A85D}"/>
              </a:ext>
            </a:extLst>
          </p:cNvPr>
          <p:cNvSpPr txBox="1"/>
          <p:nvPr/>
        </p:nvSpPr>
        <p:spPr>
          <a:xfrm>
            <a:off x="4594412" y="5551519"/>
            <a:ext cx="1370849" cy="584775"/>
          </a:xfrm>
          <a:prstGeom prst="rect">
            <a:avLst/>
          </a:prstGeom>
          <a:noFill/>
        </p:spPr>
        <p:txBody>
          <a:bodyPr wrap="square" rtlCol="0">
            <a:spAutoFit/>
          </a:bodyPr>
          <a:lstStyle/>
          <a:p>
            <a:r>
              <a:rPr lang="en-US" sz="800" dirty="0"/>
              <a:t>Start of licensing procedure for repository, conditioning plant, input/output storage, final storage container</a:t>
            </a:r>
            <a:endParaRPr lang="en-IL" sz="800" dirty="0"/>
          </a:p>
        </p:txBody>
      </p:sp>
      <p:cxnSp>
        <p:nvCxnSpPr>
          <p:cNvPr id="50" name="Straight Arrow Connector 49">
            <a:extLst>
              <a:ext uri="{FF2B5EF4-FFF2-40B4-BE49-F238E27FC236}">
                <a16:creationId xmlns:a16="http://schemas.microsoft.com/office/drawing/2014/main" id="{6D4A3A37-175C-4050-293D-A3BFC6B20970}"/>
              </a:ext>
            </a:extLst>
          </p:cNvPr>
          <p:cNvCxnSpPr>
            <a:cxnSpLocks/>
          </p:cNvCxnSpPr>
          <p:nvPr/>
        </p:nvCxnSpPr>
        <p:spPr>
          <a:xfrm flipV="1">
            <a:off x="4960960" y="3755313"/>
            <a:ext cx="0" cy="1700607"/>
          </a:xfrm>
          <a:prstGeom prst="straightConnector1">
            <a:avLst/>
          </a:prstGeom>
          <a:ln w="9525">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5C73BCAD-88AE-2156-C3F5-8A33C7DB1879}"/>
              </a:ext>
            </a:extLst>
          </p:cNvPr>
          <p:cNvSpPr txBox="1"/>
          <p:nvPr/>
        </p:nvSpPr>
        <p:spPr>
          <a:xfrm>
            <a:off x="5010077" y="5235125"/>
            <a:ext cx="1542894" cy="338554"/>
          </a:xfrm>
          <a:prstGeom prst="rect">
            <a:avLst/>
          </a:prstGeom>
          <a:solidFill>
            <a:schemeClr val="bg1"/>
          </a:solidFill>
        </p:spPr>
        <p:txBody>
          <a:bodyPr wrap="square" rtlCol="0">
            <a:spAutoFit/>
          </a:bodyPr>
          <a:lstStyle/>
          <a:p>
            <a:r>
              <a:rPr lang="en-US" sz="800" dirty="0"/>
              <a:t>Submission of the complete approval documents [8]</a:t>
            </a:r>
            <a:endParaRPr lang="en-IL" sz="800" dirty="0"/>
          </a:p>
        </p:txBody>
      </p:sp>
      <p:cxnSp>
        <p:nvCxnSpPr>
          <p:cNvPr id="54" name="Straight Arrow Connector 53">
            <a:extLst>
              <a:ext uri="{FF2B5EF4-FFF2-40B4-BE49-F238E27FC236}">
                <a16:creationId xmlns:a16="http://schemas.microsoft.com/office/drawing/2014/main" id="{EAD7C437-9942-8CE0-6B27-1B7A14B3DF9C}"/>
              </a:ext>
            </a:extLst>
          </p:cNvPr>
          <p:cNvCxnSpPr>
            <a:cxnSpLocks/>
          </p:cNvCxnSpPr>
          <p:nvPr/>
        </p:nvCxnSpPr>
        <p:spPr>
          <a:xfrm flipV="1">
            <a:off x="6448402" y="3737709"/>
            <a:ext cx="0" cy="608072"/>
          </a:xfrm>
          <a:prstGeom prst="straightConnector1">
            <a:avLst/>
          </a:prstGeom>
          <a:ln w="9525">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F355882-E5B3-A8DB-B4C6-57E62F9C3225}"/>
              </a:ext>
            </a:extLst>
          </p:cNvPr>
          <p:cNvCxnSpPr>
            <a:cxnSpLocks/>
          </p:cNvCxnSpPr>
          <p:nvPr/>
        </p:nvCxnSpPr>
        <p:spPr>
          <a:xfrm flipV="1">
            <a:off x="6689620" y="3737709"/>
            <a:ext cx="0" cy="322322"/>
          </a:xfrm>
          <a:prstGeom prst="straightConnector1">
            <a:avLst/>
          </a:prstGeom>
          <a:ln w="9525">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CA7DFF3-491A-CA8D-A5E9-534CC4B7050F}"/>
              </a:ext>
            </a:extLst>
          </p:cNvPr>
          <p:cNvCxnSpPr>
            <a:cxnSpLocks/>
          </p:cNvCxnSpPr>
          <p:nvPr/>
        </p:nvCxnSpPr>
        <p:spPr>
          <a:xfrm flipV="1">
            <a:off x="6284392" y="3737709"/>
            <a:ext cx="0" cy="831910"/>
          </a:xfrm>
          <a:prstGeom prst="straightConnector1">
            <a:avLst/>
          </a:prstGeom>
          <a:ln w="9525">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A8E08505-B219-F5B2-1152-9B13C4FC6A7C}"/>
              </a:ext>
            </a:extLst>
          </p:cNvPr>
          <p:cNvSpPr txBox="1"/>
          <p:nvPr/>
        </p:nvSpPr>
        <p:spPr>
          <a:xfrm>
            <a:off x="7082005" y="5584657"/>
            <a:ext cx="404775" cy="215444"/>
          </a:xfrm>
          <a:prstGeom prst="rect">
            <a:avLst/>
          </a:prstGeom>
          <a:noFill/>
        </p:spPr>
        <p:txBody>
          <a:bodyPr wrap="square" rtlCol="0">
            <a:spAutoFit/>
          </a:bodyPr>
          <a:lstStyle/>
          <a:p>
            <a:r>
              <a:rPr lang="en-US" sz="800" dirty="0">
                <a:solidFill>
                  <a:srgbClr val="FF0000"/>
                </a:solidFill>
              </a:rPr>
              <a:t>start</a:t>
            </a:r>
            <a:endParaRPr lang="en-IL" sz="800" dirty="0">
              <a:solidFill>
                <a:srgbClr val="FF0000"/>
              </a:solidFill>
            </a:endParaRPr>
          </a:p>
        </p:txBody>
      </p:sp>
      <p:sp>
        <p:nvSpPr>
          <p:cNvPr id="86" name="TextBox 85">
            <a:extLst>
              <a:ext uri="{FF2B5EF4-FFF2-40B4-BE49-F238E27FC236}">
                <a16:creationId xmlns:a16="http://schemas.microsoft.com/office/drawing/2014/main" id="{31AD3C6D-22AD-747B-00C6-B1416A7FAC04}"/>
              </a:ext>
            </a:extLst>
          </p:cNvPr>
          <p:cNvSpPr txBox="1"/>
          <p:nvPr/>
        </p:nvSpPr>
        <p:spPr>
          <a:xfrm>
            <a:off x="10440540" y="5584657"/>
            <a:ext cx="404775" cy="215444"/>
          </a:xfrm>
          <a:prstGeom prst="rect">
            <a:avLst/>
          </a:prstGeom>
          <a:noFill/>
        </p:spPr>
        <p:txBody>
          <a:bodyPr wrap="square" rtlCol="0">
            <a:spAutoFit/>
          </a:bodyPr>
          <a:lstStyle/>
          <a:p>
            <a:r>
              <a:rPr lang="en-US" sz="800" dirty="0">
                <a:solidFill>
                  <a:srgbClr val="FF0000"/>
                </a:solidFill>
              </a:rPr>
              <a:t>end</a:t>
            </a:r>
            <a:endParaRPr lang="en-IL" sz="800" dirty="0">
              <a:solidFill>
                <a:srgbClr val="FF0000"/>
              </a:solidFill>
            </a:endParaRPr>
          </a:p>
        </p:txBody>
      </p:sp>
      <p:sp>
        <p:nvSpPr>
          <p:cNvPr id="87" name="TextBox 86">
            <a:extLst>
              <a:ext uri="{FF2B5EF4-FFF2-40B4-BE49-F238E27FC236}">
                <a16:creationId xmlns:a16="http://schemas.microsoft.com/office/drawing/2014/main" id="{7F306886-E7DE-6A83-ACB3-102093D6491E}"/>
              </a:ext>
            </a:extLst>
          </p:cNvPr>
          <p:cNvSpPr txBox="1"/>
          <p:nvPr/>
        </p:nvSpPr>
        <p:spPr>
          <a:xfrm>
            <a:off x="5201710" y="6205508"/>
            <a:ext cx="1181734" cy="307777"/>
          </a:xfrm>
          <a:prstGeom prst="rect">
            <a:avLst/>
          </a:prstGeom>
          <a:noFill/>
          <a:ln>
            <a:noFill/>
          </a:ln>
        </p:spPr>
        <p:txBody>
          <a:bodyPr wrap="none" rtlCol="0">
            <a:spAutoFit/>
          </a:bodyPr>
          <a:lstStyle/>
          <a:p>
            <a:r>
              <a:rPr lang="de-DE" sz="1400" dirty="0">
                <a:solidFill>
                  <a:srgbClr val="FF0000"/>
                </a:solidFill>
              </a:rPr>
              <a:t>Final </a:t>
            </a:r>
            <a:r>
              <a:rPr lang="en-US" sz="1400" dirty="0">
                <a:solidFill>
                  <a:srgbClr val="FF0000"/>
                </a:solidFill>
              </a:rPr>
              <a:t>Disposal</a:t>
            </a:r>
          </a:p>
        </p:txBody>
      </p:sp>
      <p:sp>
        <p:nvSpPr>
          <p:cNvPr id="2" name="TextBox 1">
            <a:extLst>
              <a:ext uri="{FF2B5EF4-FFF2-40B4-BE49-F238E27FC236}">
                <a16:creationId xmlns:a16="http://schemas.microsoft.com/office/drawing/2014/main" id="{A73CFA39-DAB8-1E37-E736-744C2B78D2CF}"/>
              </a:ext>
            </a:extLst>
          </p:cNvPr>
          <p:cNvSpPr txBox="1"/>
          <p:nvPr/>
        </p:nvSpPr>
        <p:spPr>
          <a:xfrm>
            <a:off x="8522467" y="5920850"/>
            <a:ext cx="1124077" cy="338554"/>
          </a:xfrm>
          <a:prstGeom prst="rect">
            <a:avLst/>
          </a:prstGeom>
          <a:noFill/>
        </p:spPr>
        <p:txBody>
          <a:bodyPr wrap="square" rtlCol="0">
            <a:spAutoFit/>
          </a:bodyPr>
          <a:lstStyle/>
          <a:p>
            <a:r>
              <a:rPr lang="en-US" sz="800" dirty="0"/>
              <a:t>Disposal operation [11]</a:t>
            </a:r>
            <a:endParaRPr lang="en-IL" sz="800" dirty="0"/>
          </a:p>
        </p:txBody>
      </p:sp>
      <p:graphicFrame>
        <p:nvGraphicFramePr>
          <p:cNvPr id="7" name="Table 6">
            <a:extLst>
              <a:ext uri="{FF2B5EF4-FFF2-40B4-BE49-F238E27FC236}">
                <a16:creationId xmlns:a16="http://schemas.microsoft.com/office/drawing/2014/main" id="{63A48C76-6994-665C-590A-805310322D23}"/>
              </a:ext>
            </a:extLst>
          </p:cNvPr>
          <p:cNvGraphicFramePr>
            <a:graphicFrameLocks noGrp="1"/>
          </p:cNvGraphicFramePr>
          <p:nvPr>
            <p:extLst>
              <p:ext uri="{D42A27DB-BD31-4B8C-83A1-F6EECF244321}">
                <p14:modId xmlns:p14="http://schemas.microsoft.com/office/powerpoint/2010/main" val="2725912489"/>
              </p:ext>
            </p:extLst>
          </p:nvPr>
        </p:nvGraphicFramePr>
        <p:xfrm>
          <a:off x="1054944" y="2936485"/>
          <a:ext cx="10081628" cy="801224"/>
        </p:xfrm>
        <a:graphic>
          <a:graphicData uri="http://schemas.openxmlformats.org/drawingml/2006/table">
            <a:tbl>
              <a:tblPr>
                <a:tableStyleId>{9D7B26C5-4107-4FEC-AEDC-1716B250A1EF}</a:tableStyleId>
              </a:tblPr>
              <a:tblGrid>
                <a:gridCol w="132653">
                  <a:extLst>
                    <a:ext uri="{9D8B030D-6E8A-4147-A177-3AD203B41FA5}">
                      <a16:colId xmlns:a16="http://schemas.microsoft.com/office/drawing/2014/main" val="1176344778"/>
                    </a:ext>
                  </a:extLst>
                </a:gridCol>
                <a:gridCol w="132653">
                  <a:extLst>
                    <a:ext uri="{9D8B030D-6E8A-4147-A177-3AD203B41FA5}">
                      <a16:colId xmlns:a16="http://schemas.microsoft.com/office/drawing/2014/main" val="452593924"/>
                    </a:ext>
                  </a:extLst>
                </a:gridCol>
                <a:gridCol w="132653">
                  <a:extLst>
                    <a:ext uri="{9D8B030D-6E8A-4147-A177-3AD203B41FA5}">
                      <a16:colId xmlns:a16="http://schemas.microsoft.com/office/drawing/2014/main" val="3558895267"/>
                    </a:ext>
                  </a:extLst>
                </a:gridCol>
                <a:gridCol w="132653">
                  <a:extLst>
                    <a:ext uri="{9D8B030D-6E8A-4147-A177-3AD203B41FA5}">
                      <a16:colId xmlns:a16="http://schemas.microsoft.com/office/drawing/2014/main" val="3345750637"/>
                    </a:ext>
                  </a:extLst>
                </a:gridCol>
                <a:gridCol w="132653">
                  <a:extLst>
                    <a:ext uri="{9D8B030D-6E8A-4147-A177-3AD203B41FA5}">
                      <a16:colId xmlns:a16="http://schemas.microsoft.com/office/drawing/2014/main" val="3008371515"/>
                    </a:ext>
                  </a:extLst>
                </a:gridCol>
                <a:gridCol w="132653">
                  <a:extLst>
                    <a:ext uri="{9D8B030D-6E8A-4147-A177-3AD203B41FA5}">
                      <a16:colId xmlns:a16="http://schemas.microsoft.com/office/drawing/2014/main" val="835267463"/>
                    </a:ext>
                  </a:extLst>
                </a:gridCol>
                <a:gridCol w="132653">
                  <a:extLst>
                    <a:ext uri="{9D8B030D-6E8A-4147-A177-3AD203B41FA5}">
                      <a16:colId xmlns:a16="http://schemas.microsoft.com/office/drawing/2014/main" val="2252974210"/>
                    </a:ext>
                  </a:extLst>
                </a:gridCol>
                <a:gridCol w="132653">
                  <a:extLst>
                    <a:ext uri="{9D8B030D-6E8A-4147-A177-3AD203B41FA5}">
                      <a16:colId xmlns:a16="http://schemas.microsoft.com/office/drawing/2014/main" val="4023646712"/>
                    </a:ext>
                  </a:extLst>
                </a:gridCol>
                <a:gridCol w="132653">
                  <a:extLst>
                    <a:ext uri="{9D8B030D-6E8A-4147-A177-3AD203B41FA5}">
                      <a16:colId xmlns:a16="http://schemas.microsoft.com/office/drawing/2014/main" val="534088134"/>
                    </a:ext>
                  </a:extLst>
                </a:gridCol>
                <a:gridCol w="132653">
                  <a:extLst>
                    <a:ext uri="{9D8B030D-6E8A-4147-A177-3AD203B41FA5}">
                      <a16:colId xmlns:a16="http://schemas.microsoft.com/office/drawing/2014/main" val="1285649837"/>
                    </a:ext>
                  </a:extLst>
                </a:gridCol>
                <a:gridCol w="132653">
                  <a:extLst>
                    <a:ext uri="{9D8B030D-6E8A-4147-A177-3AD203B41FA5}">
                      <a16:colId xmlns:a16="http://schemas.microsoft.com/office/drawing/2014/main" val="473343126"/>
                    </a:ext>
                  </a:extLst>
                </a:gridCol>
                <a:gridCol w="132653">
                  <a:extLst>
                    <a:ext uri="{9D8B030D-6E8A-4147-A177-3AD203B41FA5}">
                      <a16:colId xmlns:a16="http://schemas.microsoft.com/office/drawing/2014/main" val="3807855580"/>
                    </a:ext>
                  </a:extLst>
                </a:gridCol>
                <a:gridCol w="132653">
                  <a:extLst>
                    <a:ext uri="{9D8B030D-6E8A-4147-A177-3AD203B41FA5}">
                      <a16:colId xmlns:a16="http://schemas.microsoft.com/office/drawing/2014/main" val="99844693"/>
                    </a:ext>
                  </a:extLst>
                </a:gridCol>
                <a:gridCol w="132653">
                  <a:extLst>
                    <a:ext uri="{9D8B030D-6E8A-4147-A177-3AD203B41FA5}">
                      <a16:colId xmlns:a16="http://schemas.microsoft.com/office/drawing/2014/main" val="3974302556"/>
                    </a:ext>
                  </a:extLst>
                </a:gridCol>
                <a:gridCol w="132653">
                  <a:extLst>
                    <a:ext uri="{9D8B030D-6E8A-4147-A177-3AD203B41FA5}">
                      <a16:colId xmlns:a16="http://schemas.microsoft.com/office/drawing/2014/main" val="918149409"/>
                    </a:ext>
                  </a:extLst>
                </a:gridCol>
                <a:gridCol w="132653">
                  <a:extLst>
                    <a:ext uri="{9D8B030D-6E8A-4147-A177-3AD203B41FA5}">
                      <a16:colId xmlns:a16="http://schemas.microsoft.com/office/drawing/2014/main" val="733655531"/>
                    </a:ext>
                  </a:extLst>
                </a:gridCol>
                <a:gridCol w="132653">
                  <a:extLst>
                    <a:ext uri="{9D8B030D-6E8A-4147-A177-3AD203B41FA5}">
                      <a16:colId xmlns:a16="http://schemas.microsoft.com/office/drawing/2014/main" val="3527328420"/>
                    </a:ext>
                  </a:extLst>
                </a:gridCol>
                <a:gridCol w="132653">
                  <a:extLst>
                    <a:ext uri="{9D8B030D-6E8A-4147-A177-3AD203B41FA5}">
                      <a16:colId xmlns:a16="http://schemas.microsoft.com/office/drawing/2014/main" val="3075156068"/>
                    </a:ext>
                  </a:extLst>
                </a:gridCol>
                <a:gridCol w="132653">
                  <a:extLst>
                    <a:ext uri="{9D8B030D-6E8A-4147-A177-3AD203B41FA5}">
                      <a16:colId xmlns:a16="http://schemas.microsoft.com/office/drawing/2014/main" val="2715846329"/>
                    </a:ext>
                  </a:extLst>
                </a:gridCol>
                <a:gridCol w="132653">
                  <a:extLst>
                    <a:ext uri="{9D8B030D-6E8A-4147-A177-3AD203B41FA5}">
                      <a16:colId xmlns:a16="http://schemas.microsoft.com/office/drawing/2014/main" val="3015259549"/>
                    </a:ext>
                  </a:extLst>
                </a:gridCol>
                <a:gridCol w="132653">
                  <a:extLst>
                    <a:ext uri="{9D8B030D-6E8A-4147-A177-3AD203B41FA5}">
                      <a16:colId xmlns:a16="http://schemas.microsoft.com/office/drawing/2014/main" val="4017702086"/>
                    </a:ext>
                  </a:extLst>
                </a:gridCol>
                <a:gridCol w="132653">
                  <a:extLst>
                    <a:ext uri="{9D8B030D-6E8A-4147-A177-3AD203B41FA5}">
                      <a16:colId xmlns:a16="http://schemas.microsoft.com/office/drawing/2014/main" val="2368194654"/>
                    </a:ext>
                  </a:extLst>
                </a:gridCol>
                <a:gridCol w="132653">
                  <a:extLst>
                    <a:ext uri="{9D8B030D-6E8A-4147-A177-3AD203B41FA5}">
                      <a16:colId xmlns:a16="http://schemas.microsoft.com/office/drawing/2014/main" val="3485161979"/>
                    </a:ext>
                  </a:extLst>
                </a:gridCol>
                <a:gridCol w="132653">
                  <a:extLst>
                    <a:ext uri="{9D8B030D-6E8A-4147-A177-3AD203B41FA5}">
                      <a16:colId xmlns:a16="http://schemas.microsoft.com/office/drawing/2014/main" val="1768939621"/>
                    </a:ext>
                  </a:extLst>
                </a:gridCol>
                <a:gridCol w="132653">
                  <a:extLst>
                    <a:ext uri="{9D8B030D-6E8A-4147-A177-3AD203B41FA5}">
                      <a16:colId xmlns:a16="http://schemas.microsoft.com/office/drawing/2014/main" val="1383293556"/>
                    </a:ext>
                  </a:extLst>
                </a:gridCol>
                <a:gridCol w="132653">
                  <a:extLst>
                    <a:ext uri="{9D8B030D-6E8A-4147-A177-3AD203B41FA5}">
                      <a16:colId xmlns:a16="http://schemas.microsoft.com/office/drawing/2014/main" val="2221659952"/>
                    </a:ext>
                  </a:extLst>
                </a:gridCol>
                <a:gridCol w="132653">
                  <a:extLst>
                    <a:ext uri="{9D8B030D-6E8A-4147-A177-3AD203B41FA5}">
                      <a16:colId xmlns:a16="http://schemas.microsoft.com/office/drawing/2014/main" val="1598881020"/>
                    </a:ext>
                  </a:extLst>
                </a:gridCol>
                <a:gridCol w="132653">
                  <a:extLst>
                    <a:ext uri="{9D8B030D-6E8A-4147-A177-3AD203B41FA5}">
                      <a16:colId xmlns:a16="http://schemas.microsoft.com/office/drawing/2014/main" val="3926440665"/>
                    </a:ext>
                  </a:extLst>
                </a:gridCol>
                <a:gridCol w="132653">
                  <a:extLst>
                    <a:ext uri="{9D8B030D-6E8A-4147-A177-3AD203B41FA5}">
                      <a16:colId xmlns:a16="http://schemas.microsoft.com/office/drawing/2014/main" val="2385524573"/>
                    </a:ext>
                  </a:extLst>
                </a:gridCol>
                <a:gridCol w="132653">
                  <a:extLst>
                    <a:ext uri="{9D8B030D-6E8A-4147-A177-3AD203B41FA5}">
                      <a16:colId xmlns:a16="http://schemas.microsoft.com/office/drawing/2014/main" val="3476446417"/>
                    </a:ext>
                  </a:extLst>
                </a:gridCol>
                <a:gridCol w="132653">
                  <a:extLst>
                    <a:ext uri="{9D8B030D-6E8A-4147-A177-3AD203B41FA5}">
                      <a16:colId xmlns:a16="http://schemas.microsoft.com/office/drawing/2014/main" val="1924307732"/>
                    </a:ext>
                  </a:extLst>
                </a:gridCol>
                <a:gridCol w="132653">
                  <a:extLst>
                    <a:ext uri="{9D8B030D-6E8A-4147-A177-3AD203B41FA5}">
                      <a16:colId xmlns:a16="http://schemas.microsoft.com/office/drawing/2014/main" val="4120041432"/>
                    </a:ext>
                  </a:extLst>
                </a:gridCol>
                <a:gridCol w="132653">
                  <a:extLst>
                    <a:ext uri="{9D8B030D-6E8A-4147-A177-3AD203B41FA5}">
                      <a16:colId xmlns:a16="http://schemas.microsoft.com/office/drawing/2014/main" val="2282111162"/>
                    </a:ext>
                  </a:extLst>
                </a:gridCol>
                <a:gridCol w="132653">
                  <a:extLst>
                    <a:ext uri="{9D8B030D-6E8A-4147-A177-3AD203B41FA5}">
                      <a16:colId xmlns:a16="http://schemas.microsoft.com/office/drawing/2014/main" val="2253926964"/>
                    </a:ext>
                  </a:extLst>
                </a:gridCol>
                <a:gridCol w="132653">
                  <a:extLst>
                    <a:ext uri="{9D8B030D-6E8A-4147-A177-3AD203B41FA5}">
                      <a16:colId xmlns:a16="http://schemas.microsoft.com/office/drawing/2014/main" val="2913611772"/>
                    </a:ext>
                  </a:extLst>
                </a:gridCol>
                <a:gridCol w="132653">
                  <a:extLst>
                    <a:ext uri="{9D8B030D-6E8A-4147-A177-3AD203B41FA5}">
                      <a16:colId xmlns:a16="http://schemas.microsoft.com/office/drawing/2014/main" val="1363524319"/>
                    </a:ext>
                  </a:extLst>
                </a:gridCol>
                <a:gridCol w="132653">
                  <a:extLst>
                    <a:ext uri="{9D8B030D-6E8A-4147-A177-3AD203B41FA5}">
                      <a16:colId xmlns:a16="http://schemas.microsoft.com/office/drawing/2014/main" val="556386310"/>
                    </a:ext>
                  </a:extLst>
                </a:gridCol>
                <a:gridCol w="132653">
                  <a:extLst>
                    <a:ext uri="{9D8B030D-6E8A-4147-A177-3AD203B41FA5}">
                      <a16:colId xmlns:a16="http://schemas.microsoft.com/office/drawing/2014/main" val="859760895"/>
                    </a:ext>
                  </a:extLst>
                </a:gridCol>
                <a:gridCol w="132653">
                  <a:extLst>
                    <a:ext uri="{9D8B030D-6E8A-4147-A177-3AD203B41FA5}">
                      <a16:colId xmlns:a16="http://schemas.microsoft.com/office/drawing/2014/main" val="4275778952"/>
                    </a:ext>
                  </a:extLst>
                </a:gridCol>
                <a:gridCol w="132653">
                  <a:extLst>
                    <a:ext uri="{9D8B030D-6E8A-4147-A177-3AD203B41FA5}">
                      <a16:colId xmlns:a16="http://schemas.microsoft.com/office/drawing/2014/main" val="1691227499"/>
                    </a:ext>
                  </a:extLst>
                </a:gridCol>
                <a:gridCol w="132653">
                  <a:extLst>
                    <a:ext uri="{9D8B030D-6E8A-4147-A177-3AD203B41FA5}">
                      <a16:colId xmlns:a16="http://schemas.microsoft.com/office/drawing/2014/main" val="199435666"/>
                    </a:ext>
                  </a:extLst>
                </a:gridCol>
                <a:gridCol w="132653">
                  <a:extLst>
                    <a:ext uri="{9D8B030D-6E8A-4147-A177-3AD203B41FA5}">
                      <a16:colId xmlns:a16="http://schemas.microsoft.com/office/drawing/2014/main" val="3937808869"/>
                    </a:ext>
                  </a:extLst>
                </a:gridCol>
                <a:gridCol w="132653">
                  <a:extLst>
                    <a:ext uri="{9D8B030D-6E8A-4147-A177-3AD203B41FA5}">
                      <a16:colId xmlns:a16="http://schemas.microsoft.com/office/drawing/2014/main" val="1782124712"/>
                    </a:ext>
                  </a:extLst>
                </a:gridCol>
                <a:gridCol w="132653">
                  <a:extLst>
                    <a:ext uri="{9D8B030D-6E8A-4147-A177-3AD203B41FA5}">
                      <a16:colId xmlns:a16="http://schemas.microsoft.com/office/drawing/2014/main" val="2044411034"/>
                    </a:ext>
                  </a:extLst>
                </a:gridCol>
                <a:gridCol w="132653">
                  <a:extLst>
                    <a:ext uri="{9D8B030D-6E8A-4147-A177-3AD203B41FA5}">
                      <a16:colId xmlns:a16="http://schemas.microsoft.com/office/drawing/2014/main" val="4242600573"/>
                    </a:ext>
                  </a:extLst>
                </a:gridCol>
                <a:gridCol w="132653">
                  <a:extLst>
                    <a:ext uri="{9D8B030D-6E8A-4147-A177-3AD203B41FA5}">
                      <a16:colId xmlns:a16="http://schemas.microsoft.com/office/drawing/2014/main" val="4289436910"/>
                    </a:ext>
                  </a:extLst>
                </a:gridCol>
                <a:gridCol w="132653">
                  <a:extLst>
                    <a:ext uri="{9D8B030D-6E8A-4147-A177-3AD203B41FA5}">
                      <a16:colId xmlns:a16="http://schemas.microsoft.com/office/drawing/2014/main" val="3946028125"/>
                    </a:ext>
                  </a:extLst>
                </a:gridCol>
                <a:gridCol w="132653">
                  <a:extLst>
                    <a:ext uri="{9D8B030D-6E8A-4147-A177-3AD203B41FA5}">
                      <a16:colId xmlns:a16="http://schemas.microsoft.com/office/drawing/2014/main" val="2334057163"/>
                    </a:ext>
                  </a:extLst>
                </a:gridCol>
                <a:gridCol w="132653">
                  <a:extLst>
                    <a:ext uri="{9D8B030D-6E8A-4147-A177-3AD203B41FA5}">
                      <a16:colId xmlns:a16="http://schemas.microsoft.com/office/drawing/2014/main" val="902296149"/>
                    </a:ext>
                  </a:extLst>
                </a:gridCol>
                <a:gridCol w="132653">
                  <a:extLst>
                    <a:ext uri="{9D8B030D-6E8A-4147-A177-3AD203B41FA5}">
                      <a16:colId xmlns:a16="http://schemas.microsoft.com/office/drawing/2014/main" val="3342009885"/>
                    </a:ext>
                  </a:extLst>
                </a:gridCol>
                <a:gridCol w="132653">
                  <a:extLst>
                    <a:ext uri="{9D8B030D-6E8A-4147-A177-3AD203B41FA5}">
                      <a16:colId xmlns:a16="http://schemas.microsoft.com/office/drawing/2014/main" val="759709602"/>
                    </a:ext>
                  </a:extLst>
                </a:gridCol>
                <a:gridCol w="132653">
                  <a:extLst>
                    <a:ext uri="{9D8B030D-6E8A-4147-A177-3AD203B41FA5}">
                      <a16:colId xmlns:a16="http://schemas.microsoft.com/office/drawing/2014/main" val="2558777257"/>
                    </a:ext>
                  </a:extLst>
                </a:gridCol>
                <a:gridCol w="132653">
                  <a:extLst>
                    <a:ext uri="{9D8B030D-6E8A-4147-A177-3AD203B41FA5}">
                      <a16:colId xmlns:a16="http://schemas.microsoft.com/office/drawing/2014/main" val="1735062849"/>
                    </a:ext>
                  </a:extLst>
                </a:gridCol>
                <a:gridCol w="132653">
                  <a:extLst>
                    <a:ext uri="{9D8B030D-6E8A-4147-A177-3AD203B41FA5}">
                      <a16:colId xmlns:a16="http://schemas.microsoft.com/office/drawing/2014/main" val="3375004382"/>
                    </a:ext>
                  </a:extLst>
                </a:gridCol>
                <a:gridCol w="132653">
                  <a:extLst>
                    <a:ext uri="{9D8B030D-6E8A-4147-A177-3AD203B41FA5}">
                      <a16:colId xmlns:a16="http://schemas.microsoft.com/office/drawing/2014/main" val="3968329214"/>
                    </a:ext>
                  </a:extLst>
                </a:gridCol>
                <a:gridCol w="132653">
                  <a:extLst>
                    <a:ext uri="{9D8B030D-6E8A-4147-A177-3AD203B41FA5}">
                      <a16:colId xmlns:a16="http://schemas.microsoft.com/office/drawing/2014/main" val="3569135550"/>
                    </a:ext>
                  </a:extLst>
                </a:gridCol>
                <a:gridCol w="132653">
                  <a:extLst>
                    <a:ext uri="{9D8B030D-6E8A-4147-A177-3AD203B41FA5}">
                      <a16:colId xmlns:a16="http://schemas.microsoft.com/office/drawing/2014/main" val="3619635473"/>
                    </a:ext>
                  </a:extLst>
                </a:gridCol>
                <a:gridCol w="132653">
                  <a:extLst>
                    <a:ext uri="{9D8B030D-6E8A-4147-A177-3AD203B41FA5}">
                      <a16:colId xmlns:a16="http://schemas.microsoft.com/office/drawing/2014/main" val="929109726"/>
                    </a:ext>
                  </a:extLst>
                </a:gridCol>
                <a:gridCol w="132653">
                  <a:extLst>
                    <a:ext uri="{9D8B030D-6E8A-4147-A177-3AD203B41FA5}">
                      <a16:colId xmlns:a16="http://schemas.microsoft.com/office/drawing/2014/main" val="4194906272"/>
                    </a:ext>
                  </a:extLst>
                </a:gridCol>
                <a:gridCol w="132653">
                  <a:extLst>
                    <a:ext uri="{9D8B030D-6E8A-4147-A177-3AD203B41FA5}">
                      <a16:colId xmlns:a16="http://schemas.microsoft.com/office/drawing/2014/main" val="23180655"/>
                    </a:ext>
                  </a:extLst>
                </a:gridCol>
                <a:gridCol w="132653">
                  <a:extLst>
                    <a:ext uri="{9D8B030D-6E8A-4147-A177-3AD203B41FA5}">
                      <a16:colId xmlns:a16="http://schemas.microsoft.com/office/drawing/2014/main" val="1786159458"/>
                    </a:ext>
                  </a:extLst>
                </a:gridCol>
                <a:gridCol w="132653">
                  <a:extLst>
                    <a:ext uri="{9D8B030D-6E8A-4147-A177-3AD203B41FA5}">
                      <a16:colId xmlns:a16="http://schemas.microsoft.com/office/drawing/2014/main" val="2546566413"/>
                    </a:ext>
                  </a:extLst>
                </a:gridCol>
                <a:gridCol w="132653">
                  <a:extLst>
                    <a:ext uri="{9D8B030D-6E8A-4147-A177-3AD203B41FA5}">
                      <a16:colId xmlns:a16="http://schemas.microsoft.com/office/drawing/2014/main" val="2751752722"/>
                    </a:ext>
                  </a:extLst>
                </a:gridCol>
                <a:gridCol w="132653">
                  <a:extLst>
                    <a:ext uri="{9D8B030D-6E8A-4147-A177-3AD203B41FA5}">
                      <a16:colId xmlns:a16="http://schemas.microsoft.com/office/drawing/2014/main" val="242215766"/>
                    </a:ext>
                  </a:extLst>
                </a:gridCol>
                <a:gridCol w="132653">
                  <a:extLst>
                    <a:ext uri="{9D8B030D-6E8A-4147-A177-3AD203B41FA5}">
                      <a16:colId xmlns:a16="http://schemas.microsoft.com/office/drawing/2014/main" val="3376383014"/>
                    </a:ext>
                  </a:extLst>
                </a:gridCol>
                <a:gridCol w="132653">
                  <a:extLst>
                    <a:ext uri="{9D8B030D-6E8A-4147-A177-3AD203B41FA5}">
                      <a16:colId xmlns:a16="http://schemas.microsoft.com/office/drawing/2014/main" val="4183133444"/>
                    </a:ext>
                  </a:extLst>
                </a:gridCol>
                <a:gridCol w="132653">
                  <a:extLst>
                    <a:ext uri="{9D8B030D-6E8A-4147-A177-3AD203B41FA5}">
                      <a16:colId xmlns:a16="http://schemas.microsoft.com/office/drawing/2014/main" val="283101020"/>
                    </a:ext>
                  </a:extLst>
                </a:gridCol>
                <a:gridCol w="132653">
                  <a:extLst>
                    <a:ext uri="{9D8B030D-6E8A-4147-A177-3AD203B41FA5}">
                      <a16:colId xmlns:a16="http://schemas.microsoft.com/office/drawing/2014/main" val="3508996925"/>
                    </a:ext>
                  </a:extLst>
                </a:gridCol>
                <a:gridCol w="132653">
                  <a:extLst>
                    <a:ext uri="{9D8B030D-6E8A-4147-A177-3AD203B41FA5}">
                      <a16:colId xmlns:a16="http://schemas.microsoft.com/office/drawing/2014/main" val="1669845408"/>
                    </a:ext>
                  </a:extLst>
                </a:gridCol>
                <a:gridCol w="132653">
                  <a:extLst>
                    <a:ext uri="{9D8B030D-6E8A-4147-A177-3AD203B41FA5}">
                      <a16:colId xmlns:a16="http://schemas.microsoft.com/office/drawing/2014/main" val="2096850152"/>
                    </a:ext>
                  </a:extLst>
                </a:gridCol>
                <a:gridCol w="132653">
                  <a:extLst>
                    <a:ext uri="{9D8B030D-6E8A-4147-A177-3AD203B41FA5}">
                      <a16:colId xmlns:a16="http://schemas.microsoft.com/office/drawing/2014/main" val="298350013"/>
                    </a:ext>
                  </a:extLst>
                </a:gridCol>
                <a:gridCol w="132653">
                  <a:extLst>
                    <a:ext uri="{9D8B030D-6E8A-4147-A177-3AD203B41FA5}">
                      <a16:colId xmlns:a16="http://schemas.microsoft.com/office/drawing/2014/main" val="3090695060"/>
                    </a:ext>
                  </a:extLst>
                </a:gridCol>
                <a:gridCol w="132653">
                  <a:extLst>
                    <a:ext uri="{9D8B030D-6E8A-4147-A177-3AD203B41FA5}">
                      <a16:colId xmlns:a16="http://schemas.microsoft.com/office/drawing/2014/main" val="2081162979"/>
                    </a:ext>
                  </a:extLst>
                </a:gridCol>
                <a:gridCol w="132653">
                  <a:extLst>
                    <a:ext uri="{9D8B030D-6E8A-4147-A177-3AD203B41FA5}">
                      <a16:colId xmlns:a16="http://schemas.microsoft.com/office/drawing/2014/main" val="2978043615"/>
                    </a:ext>
                  </a:extLst>
                </a:gridCol>
                <a:gridCol w="132653">
                  <a:extLst>
                    <a:ext uri="{9D8B030D-6E8A-4147-A177-3AD203B41FA5}">
                      <a16:colId xmlns:a16="http://schemas.microsoft.com/office/drawing/2014/main" val="1345425371"/>
                    </a:ext>
                  </a:extLst>
                </a:gridCol>
                <a:gridCol w="132653">
                  <a:extLst>
                    <a:ext uri="{9D8B030D-6E8A-4147-A177-3AD203B41FA5}">
                      <a16:colId xmlns:a16="http://schemas.microsoft.com/office/drawing/2014/main" val="3193368021"/>
                    </a:ext>
                  </a:extLst>
                </a:gridCol>
              </a:tblGrid>
              <a:tr h="177517">
                <a:tc>
                  <a:txBody>
                    <a:bodyPr/>
                    <a:lstStyle/>
                    <a:p>
                      <a:pPr algn="l" fontAlgn="t"/>
                      <a:r>
                        <a:rPr lang="en-IL" sz="1200" u="none" strike="noStrike" dirty="0">
                          <a:solidFill>
                            <a:schemeClr val="tx1"/>
                          </a:solidFill>
                          <a:effectLst/>
                        </a:rPr>
                        <a:t> </a:t>
                      </a:r>
                      <a:endParaRPr lang="en-IL" sz="1200" b="0" i="0" u="none" strike="noStrike" dirty="0">
                        <a:solidFill>
                          <a:schemeClr val="tx1"/>
                        </a:solidFill>
                        <a:effectLst/>
                        <a:latin typeface="Calibri" panose="020F0502020204030204" pitchFamily="34" charset="0"/>
                      </a:endParaRPr>
                    </a:p>
                  </a:txBody>
                  <a:tcPr marL="0" marR="0" marT="0" marB="0"/>
                </a:tc>
                <a:tc>
                  <a:txBody>
                    <a:bodyPr/>
                    <a:lstStyle/>
                    <a:p>
                      <a:pPr algn="l" fontAlgn="t"/>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dirty="0">
                          <a:solidFill>
                            <a:schemeClr val="tx1"/>
                          </a:solidFill>
                          <a:effectLst/>
                        </a:rPr>
                        <a:t> </a:t>
                      </a:r>
                      <a:endParaRPr lang="en-IL" sz="1200" b="0" i="0" u="none" strike="noStrike" dirty="0">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dirty="0">
                          <a:solidFill>
                            <a:schemeClr val="tx1"/>
                          </a:solidFill>
                          <a:effectLst/>
                        </a:rPr>
                        <a:t> </a:t>
                      </a:r>
                      <a:endParaRPr lang="en-IL" sz="1200" b="0" i="0" u="none" strike="noStrike" dirty="0">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dirty="0">
                          <a:solidFill>
                            <a:schemeClr val="tx1"/>
                          </a:solidFill>
                          <a:effectLst/>
                        </a:rPr>
                        <a:t> </a:t>
                      </a:r>
                      <a:endParaRPr lang="en-IL" sz="1200" b="0" i="0" u="none" strike="noStrike" dirty="0">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dirty="0">
                          <a:solidFill>
                            <a:schemeClr val="tx1"/>
                          </a:solidFill>
                          <a:effectLst/>
                        </a:rPr>
                        <a:t> </a:t>
                      </a:r>
                      <a:endParaRPr lang="en-IL" sz="1200" b="0" i="0" u="none" strike="noStrike" dirty="0">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dirty="0">
                          <a:solidFill>
                            <a:schemeClr val="tx1"/>
                          </a:solidFill>
                          <a:effectLst/>
                        </a:rPr>
                        <a:t> </a:t>
                      </a:r>
                      <a:endParaRPr lang="en-IL" sz="1200" b="0" i="0" u="none" strike="noStrike" dirty="0">
                        <a:solidFill>
                          <a:schemeClr val="tx1"/>
                        </a:solidFill>
                        <a:effectLst/>
                        <a:latin typeface="Calibri" panose="020F0502020204030204" pitchFamily="34" charset="0"/>
                      </a:endParaRPr>
                    </a:p>
                  </a:txBody>
                  <a:tcPr marL="0" marR="0" marT="0" marB="0"/>
                </a:tc>
                <a:extLst>
                  <a:ext uri="{0D108BD9-81ED-4DB2-BD59-A6C34878D82A}">
                    <a16:rowId xmlns:a16="http://schemas.microsoft.com/office/drawing/2014/main" val="2021655206"/>
                  </a:ext>
                </a:extLst>
              </a:tr>
              <a:tr h="435464">
                <a:tc>
                  <a:txBody>
                    <a:bodyPr/>
                    <a:lstStyle/>
                    <a:p>
                      <a:pPr algn="l" fontAlgn="t"/>
                      <a:r>
                        <a:rPr lang="en-IL" sz="1200" u="none" strike="noStrike" dirty="0">
                          <a:solidFill>
                            <a:schemeClr val="tx1"/>
                          </a:solidFill>
                          <a:effectLst/>
                        </a:rPr>
                        <a:t> </a:t>
                      </a:r>
                      <a:r>
                        <a:rPr lang="en-US" sz="1200" u="none" strike="noStrike" dirty="0">
                          <a:solidFill>
                            <a:schemeClr val="tx1"/>
                          </a:solidFill>
                          <a:effectLst/>
                        </a:rPr>
                        <a:t>Year</a:t>
                      </a:r>
                      <a:endParaRPr lang="en-IL" sz="1200" b="0" i="0" u="none" strike="noStrike" dirty="0">
                        <a:solidFill>
                          <a:schemeClr val="tx1"/>
                        </a:solidFill>
                        <a:effectLst/>
                        <a:latin typeface="Calibri" panose="020F0502020204030204" pitchFamily="34" charset="0"/>
                      </a:endParaRPr>
                    </a:p>
                  </a:txBody>
                  <a:tcPr marL="0" marR="0" marT="0" marB="0" vert="vert270"/>
                </a:tc>
                <a:tc>
                  <a:txBody>
                    <a:bodyPr/>
                    <a:lstStyle/>
                    <a:p>
                      <a:pPr algn="l" fontAlgn="t"/>
                      <a:endParaRPr lang="en-IL" sz="1200" b="0" i="0" u="none" strike="noStrike" dirty="0">
                        <a:solidFill>
                          <a:schemeClr val="tx1"/>
                        </a:solidFill>
                        <a:effectLst/>
                        <a:latin typeface="Calibri" panose="020F0502020204030204" pitchFamily="34" charset="0"/>
                      </a:endParaRPr>
                    </a:p>
                  </a:txBody>
                  <a:tcPr marL="0" marR="0" marT="0" marB="0" vert="vert270"/>
                </a:tc>
                <a:tc>
                  <a:txBody>
                    <a:bodyPr/>
                    <a:lstStyle/>
                    <a:p>
                      <a:pPr algn="ctr" fontAlgn="ctr"/>
                      <a:r>
                        <a:rPr lang="en-IL" sz="1200" u="none" strike="noStrike" dirty="0">
                          <a:solidFill>
                            <a:schemeClr val="tx1"/>
                          </a:solidFill>
                          <a:effectLst/>
                        </a:rPr>
                        <a:t>2023</a:t>
                      </a:r>
                      <a:endParaRPr lang="en-IL" sz="1200" b="0" i="0" u="none" strike="noStrike" dirty="0">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dirty="0">
                          <a:solidFill>
                            <a:schemeClr val="tx1"/>
                          </a:solidFill>
                          <a:effectLst/>
                        </a:rPr>
                        <a:t> </a:t>
                      </a:r>
                      <a:endParaRPr lang="en-IL" sz="1200" b="0" i="0" u="none" strike="noStrike" dirty="0">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dirty="0">
                          <a:solidFill>
                            <a:schemeClr val="tx1"/>
                          </a:solidFill>
                          <a:effectLst/>
                        </a:rPr>
                        <a:t> </a:t>
                      </a:r>
                      <a:endParaRPr lang="en-IL" sz="1200" b="0" i="0" u="none" strike="noStrike" dirty="0">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a:solidFill>
                            <a:schemeClr val="tx1"/>
                          </a:solidFill>
                          <a:effectLst/>
                        </a:rPr>
                        <a:t>2026</a:t>
                      </a:r>
                      <a:endParaRPr lang="en-IL" sz="1200" b="0" i="0" u="none" strike="noStrike">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dirty="0">
                          <a:solidFill>
                            <a:schemeClr val="tx1"/>
                          </a:solidFill>
                          <a:effectLst/>
                        </a:rPr>
                        <a:t> 2027</a:t>
                      </a:r>
                      <a:endParaRPr lang="en-IL" sz="1200" b="0" i="0" u="none" strike="noStrike" dirty="0">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dirty="0">
                          <a:solidFill>
                            <a:schemeClr val="tx1"/>
                          </a:solidFill>
                          <a:effectLst/>
                        </a:rPr>
                        <a:t>202</a:t>
                      </a:r>
                      <a:r>
                        <a:rPr lang="en-US" sz="1200" u="none" strike="noStrike" dirty="0">
                          <a:solidFill>
                            <a:schemeClr val="tx1"/>
                          </a:solidFill>
                          <a:effectLst/>
                        </a:rPr>
                        <a:t>8</a:t>
                      </a:r>
                      <a:endParaRPr lang="en-IL" sz="1200" b="0" i="0" u="none" strike="noStrike" dirty="0">
                        <a:solidFill>
                          <a:schemeClr val="tx1"/>
                        </a:solidFill>
                        <a:effectLst/>
                        <a:latin typeface="Calibri" panose="020F0502020204030204" pitchFamily="34" charset="0"/>
                      </a:endParaRPr>
                    </a:p>
                  </a:txBody>
                  <a:tcPr marL="0" marR="0" marT="0" marB="0" vert="vert270" anchor="ctr"/>
                </a:tc>
                <a:tc>
                  <a:txBody>
                    <a:bodyPr/>
                    <a:lstStyle/>
                    <a:p>
                      <a:pPr algn="ctr" fontAlgn="ctr"/>
                      <a:endParaRPr lang="en-IL" sz="1200" b="0" i="0" u="none" strike="noStrike" dirty="0">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dirty="0">
                          <a:solidFill>
                            <a:schemeClr val="tx1"/>
                          </a:solidFill>
                          <a:effectLst/>
                        </a:rPr>
                        <a:t> </a:t>
                      </a:r>
                      <a:endParaRPr lang="en-IL" sz="1200" b="0" i="0" u="none" strike="noStrike" dirty="0">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vert="vert270" anchor="ctr"/>
                </a:tc>
                <a:tc>
                  <a:txBody>
                    <a:bodyPr/>
                    <a:lstStyle/>
                    <a:p>
                      <a:pPr algn="ctr" fontAlgn="ctr"/>
                      <a:endParaRPr lang="en-IL" sz="1200" b="0" i="0" u="none" strike="noStrike" dirty="0">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dirty="0">
                          <a:solidFill>
                            <a:schemeClr val="tx1"/>
                          </a:solidFill>
                          <a:effectLst/>
                        </a:rPr>
                        <a:t> </a:t>
                      </a:r>
                      <a:r>
                        <a:rPr lang="en-US" sz="1200" u="none" strike="noStrike" dirty="0">
                          <a:solidFill>
                            <a:schemeClr val="tx1"/>
                          </a:solidFill>
                          <a:effectLst/>
                        </a:rPr>
                        <a:t>2032</a:t>
                      </a:r>
                      <a:endParaRPr lang="en-IL" sz="1200" b="0" i="0" u="none" strike="noStrike" dirty="0">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dirty="0">
                          <a:solidFill>
                            <a:schemeClr val="tx1"/>
                          </a:solidFill>
                          <a:effectLst/>
                        </a:rPr>
                        <a:t> </a:t>
                      </a:r>
                      <a:r>
                        <a:rPr lang="en-US" sz="1200" u="none" strike="noStrike" dirty="0">
                          <a:solidFill>
                            <a:schemeClr val="tx1"/>
                          </a:solidFill>
                          <a:effectLst/>
                        </a:rPr>
                        <a:t>2034</a:t>
                      </a:r>
                      <a:endParaRPr lang="en-IL" sz="1200" b="0" i="0" u="none" strike="noStrike" dirty="0">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dirty="0">
                          <a:solidFill>
                            <a:schemeClr val="tx1"/>
                          </a:solidFill>
                          <a:effectLst/>
                        </a:rPr>
                        <a:t> </a:t>
                      </a:r>
                      <a:endParaRPr lang="en-IL" sz="1200" b="0" i="0" u="none" strike="noStrike" dirty="0">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vert="vert270" anchor="ctr"/>
                </a:tc>
                <a:tc>
                  <a:txBody>
                    <a:bodyPr/>
                    <a:lstStyle/>
                    <a:p>
                      <a:pPr algn="ctr" fontAlgn="ctr"/>
                      <a:r>
                        <a:rPr lang="en-US" sz="1200" b="0" i="0" u="none" strike="noStrike" dirty="0">
                          <a:solidFill>
                            <a:schemeClr val="tx1"/>
                          </a:solidFill>
                          <a:effectLst/>
                          <a:latin typeface="Calibri" panose="020F0502020204030204" pitchFamily="34" charset="0"/>
                        </a:rPr>
                        <a:t>2046</a:t>
                      </a:r>
                      <a:endParaRPr lang="en-IL" sz="1200" b="0" i="0" u="none" strike="noStrike" dirty="0">
                        <a:solidFill>
                          <a:schemeClr val="tx1"/>
                        </a:solidFill>
                        <a:effectLst/>
                        <a:latin typeface="Calibri" panose="020F0502020204030204" pitchFamily="34" charset="0"/>
                      </a:endParaRPr>
                    </a:p>
                  </a:txBody>
                  <a:tcPr marL="0" marR="0" marT="0" marB="0" vert="vert270" anchor="ctr"/>
                </a:tc>
                <a:tc>
                  <a:txBody>
                    <a:bodyPr/>
                    <a:lstStyle/>
                    <a:p>
                      <a:pPr algn="ctr" fontAlgn="ctr"/>
                      <a:r>
                        <a:rPr lang="en-US" sz="1200" b="0" i="0" u="none" strike="noStrike" dirty="0">
                          <a:solidFill>
                            <a:schemeClr val="tx1"/>
                          </a:solidFill>
                          <a:effectLst/>
                          <a:latin typeface="Calibri" panose="020F0502020204030204" pitchFamily="34" charset="0"/>
                        </a:rPr>
                        <a:t>2047</a:t>
                      </a:r>
                      <a:endParaRPr lang="en-IL" sz="1200" b="0" i="0" u="none" strike="noStrike" dirty="0">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dirty="0">
                          <a:solidFill>
                            <a:schemeClr val="tx1"/>
                          </a:solidFill>
                          <a:effectLst/>
                        </a:rPr>
                        <a:t> </a:t>
                      </a:r>
                      <a:endParaRPr lang="en-IL" sz="1200" b="0" i="0" u="none" strike="noStrike" dirty="0">
                        <a:solidFill>
                          <a:schemeClr val="tx1"/>
                        </a:solidFill>
                        <a:effectLst/>
                        <a:latin typeface="Calibri" panose="020F0502020204030204" pitchFamily="34" charset="0"/>
                      </a:endParaRPr>
                    </a:p>
                  </a:txBody>
                  <a:tcPr marL="0" marR="0" marT="0" marB="0" vert="vert270" anchor="ctr"/>
                </a:tc>
                <a:tc>
                  <a:txBody>
                    <a:bodyPr/>
                    <a:lstStyle/>
                    <a:p>
                      <a:pPr algn="ctr" fontAlgn="ctr"/>
                      <a:endParaRPr lang="en-IL" sz="1200" b="0" i="0" u="none" strike="noStrike" dirty="0">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a:solidFill>
                            <a:schemeClr val="tx1"/>
                          </a:solidFill>
                          <a:effectLst/>
                        </a:rPr>
                        <a:t>2050</a:t>
                      </a:r>
                      <a:endParaRPr lang="en-IL" sz="1200" b="0" i="0" u="none" strike="noStrike">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dirty="0">
                          <a:solidFill>
                            <a:schemeClr val="tx1"/>
                          </a:solidFill>
                          <a:effectLst/>
                        </a:rPr>
                        <a:t> </a:t>
                      </a:r>
                      <a:endParaRPr lang="en-IL" sz="1200" b="0" i="0" u="none" strike="noStrike" dirty="0">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a:solidFill>
                            <a:schemeClr val="tx1"/>
                          </a:solidFill>
                          <a:effectLst/>
                        </a:rPr>
                        <a:t>2055</a:t>
                      </a:r>
                      <a:endParaRPr lang="en-IL" sz="1200" b="0" i="0" u="none" strike="noStrike">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dirty="0">
                          <a:solidFill>
                            <a:schemeClr val="tx1"/>
                          </a:solidFill>
                          <a:effectLst/>
                        </a:rPr>
                        <a:t> </a:t>
                      </a:r>
                      <a:endParaRPr lang="en-IL" sz="1200" b="0" i="0" u="none" strike="noStrike" dirty="0">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dirty="0">
                          <a:solidFill>
                            <a:schemeClr val="tx1"/>
                          </a:solidFill>
                          <a:effectLst/>
                        </a:rPr>
                        <a:t> </a:t>
                      </a:r>
                      <a:endParaRPr lang="en-IL" sz="1200" b="0" i="0" u="none" strike="noStrike" dirty="0">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dirty="0">
                          <a:solidFill>
                            <a:schemeClr val="tx1"/>
                          </a:solidFill>
                          <a:effectLst/>
                        </a:rPr>
                        <a:t> </a:t>
                      </a:r>
                      <a:endParaRPr lang="en-IL" sz="1200" b="0" i="0" u="none" strike="noStrike" dirty="0">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dirty="0">
                          <a:solidFill>
                            <a:schemeClr val="tx1"/>
                          </a:solidFill>
                          <a:effectLst/>
                        </a:rPr>
                        <a:t> </a:t>
                      </a:r>
                      <a:endParaRPr lang="en-IL" sz="1200" b="0" i="0" u="none" strike="noStrike" dirty="0">
                        <a:solidFill>
                          <a:schemeClr val="tx1"/>
                        </a:solidFill>
                        <a:effectLst/>
                        <a:latin typeface="Calibri" panose="020F0502020204030204" pitchFamily="34" charset="0"/>
                      </a:endParaRPr>
                    </a:p>
                  </a:txBody>
                  <a:tcPr marL="0" marR="0" marT="0" marB="0" vert="vert270" anchor="ctr"/>
                </a:tc>
                <a:tc>
                  <a:txBody>
                    <a:bodyPr/>
                    <a:lstStyle/>
                    <a:p>
                      <a:pPr algn="ctr" fontAlgn="ctr"/>
                      <a:r>
                        <a:rPr lang="en-US" sz="1200" b="0" i="0" u="none" strike="noStrike" dirty="0">
                          <a:solidFill>
                            <a:schemeClr val="tx1"/>
                          </a:solidFill>
                          <a:effectLst/>
                          <a:latin typeface="Calibri" panose="020F0502020204030204" pitchFamily="34" charset="0"/>
                        </a:rPr>
                        <a:t>2060</a:t>
                      </a:r>
                      <a:endParaRPr lang="en-IL" sz="1200" b="0" i="0" u="none" strike="noStrike" dirty="0">
                        <a:solidFill>
                          <a:schemeClr val="tx1"/>
                        </a:solidFill>
                        <a:effectLst/>
                        <a:latin typeface="Calibri" panose="020F0502020204030204" pitchFamily="34" charset="0"/>
                      </a:endParaRPr>
                    </a:p>
                  </a:txBody>
                  <a:tcPr marL="0" marR="0" marT="0" marB="0" vert="vert270" anchor="ctr"/>
                </a:tc>
                <a:tc>
                  <a:txBody>
                    <a:bodyPr/>
                    <a:lstStyle/>
                    <a:p>
                      <a:pPr algn="ctr" fontAlgn="ctr"/>
                      <a:r>
                        <a:rPr lang="en-US" sz="1200" b="0" i="0" u="none" strike="noStrike" dirty="0">
                          <a:solidFill>
                            <a:schemeClr val="tx1"/>
                          </a:solidFill>
                          <a:effectLst/>
                          <a:latin typeface="Calibri" panose="020F0502020204030204" pitchFamily="34" charset="0"/>
                        </a:rPr>
                        <a:t>2061</a:t>
                      </a:r>
                      <a:endParaRPr lang="en-IL" sz="1200" b="0" i="0" u="none" strike="noStrike" dirty="0">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dirty="0">
                          <a:solidFill>
                            <a:schemeClr val="tx1"/>
                          </a:solidFill>
                          <a:effectLst/>
                        </a:rPr>
                        <a:t> </a:t>
                      </a:r>
                      <a:endParaRPr lang="en-IL" sz="1200" b="0" i="0" u="none" strike="noStrike" dirty="0">
                        <a:solidFill>
                          <a:schemeClr val="tx1"/>
                        </a:solidFill>
                        <a:effectLst/>
                        <a:latin typeface="Calibri" panose="020F0502020204030204" pitchFamily="34" charset="0"/>
                      </a:endParaRPr>
                    </a:p>
                  </a:txBody>
                  <a:tcPr marL="0" marR="0" marT="0" marB="0" vert="vert270" anchor="ctr"/>
                </a:tc>
                <a:tc>
                  <a:txBody>
                    <a:bodyPr/>
                    <a:lstStyle/>
                    <a:p>
                      <a:pPr algn="ctr" fontAlgn="ctr"/>
                      <a:r>
                        <a:rPr lang="en-US" sz="1200" b="0" i="0" u="none" strike="noStrike" dirty="0">
                          <a:solidFill>
                            <a:schemeClr val="tx1"/>
                          </a:solidFill>
                          <a:effectLst/>
                          <a:latin typeface="Calibri" panose="020F0502020204030204" pitchFamily="34" charset="0"/>
                        </a:rPr>
                        <a:t>2063</a:t>
                      </a:r>
                      <a:endParaRPr lang="en-IL" sz="1200" b="0" i="0" u="none" strike="noStrike" dirty="0">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dirty="0">
                          <a:solidFill>
                            <a:schemeClr val="tx1"/>
                          </a:solidFill>
                          <a:effectLst/>
                        </a:rPr>
                        <a:t>2065</a:t>
                      </a:r>
                      <a:endParaRPr lang="en-IL" sz="1200" b="0" i="0" u="none" strike="noStrike" dirty="0">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a:solidFill>
                            <a:schemeClr val="tx1"/>
                          </a:solidFill>
                          <a:effectLst/>
                        </a:rPr>
                        <a:t>2090</a:t>
                      </a:r>
                      <a:endParaRPr lang="en-IL" sz="1200" b="0" i="0" u="none" strike="noStrike">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dirty="0">
                          <a:solidFill>
                            <a:schemeClr val="tx1"/>
                          </a:solidFill>
                          <a:effectLst/>
                        </a:rPr>
                        <a:t>2095</a:t>
                      </a:r>
                      <a:endParaRPr lang="en-IL" sz="1200" b="0" i="0" u="none" strike="noStrike" dirty="0">
                        <a:solidFill>
                          <a:schemeClr val="tx1"/>
                        </a:solidFill>
                        <a:effectLst/>
                        <a:latin typeface="Calibri" panose="020F0502020204030204" pitchFamily="34" charset="0"/>
                      </a:endParaRPr>
                    </a:p>
                  </a:txBody>
                  <a:tcPr marL="0" marR="0" marT="0" marB="0" vert="vert270" anchor="ctr"/>
                </a:tc>
                <a:tc>
                  <a:txBody>
                    <a:bodyPr/>
                    <a:lstStyle/>
                    <a:p>
                      <a:pPr algn="ctr" fontAlgn="ctr"/>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vert="vert270" anchor="ctr"/>
                </a:tc>
                <a:extLst>
                  <a:ext uri="{0D108BD9-81ED-4DB2-BD59-A6C34878D82A}">
                    <a16:rowId xmlns:a16="http://schemas.microsoft.com/office/drawing/2014/main" val="2095139137"/>
                  </a:ext>
                </a:extLst>
              </a:tr>
              <a:tr h="177517">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endParaRPr lang="en-IL" sz="1200" b="0" i="0" u="none" strike="noStrike" dirty="0">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a:solidFill>
                            <a:schemeClr val="tx1"/>
                          </a:solidFill>
                          <a:effectLst/>
                        </a:rPr>
                        <a:t> </a:t>
                      </a:r>
                      <a:endParaRPr lang="en-IL" sz="1200" b="0" i="0" u="none" strike="noStrike">
                        <a:solidFill>
                          <a:schemeClr val="tx1"/>
                        </a:solidFill>
                        <a:effectLst/>
                        <a:latin typeface="Calibri" panose="020F0502020204030204" pitchFamily="34" charset="0"/>
                      </a:endParaRPr>
                    </a:p>
                  </a:txBody>
                  <a:tcPr marL="0" marR="0" marT="0" marB="0"/>
                </a:tc>
                <a:tc>
                  <a:txBody>
                    <a:bodyPr/>
                    <a:lstStyle/>
                    <a:p>
                      <a:pPr algn="l" fontAlgn="t"/>
                      <a:r>
                        <a:rPr lang="en-IL" sz="1200" u="none" strike="noStrike" dirty="0">
                          <a:solidFill>
                            <a:schemeClr val="tx1"/>
                          </a:solidFill>
                          <a:effectLst/>
                        </a:rPr>
                        <a:t> </a:t>
                      </a:r>
                      <a:endParaRPr lang="en-IL" sz="1200" b="0" i="0" u="none" strike="noStrike" dirty="0">
                        <a:solidFill>
                          <a:schemeClr val="tx1"/>
                        </a:solidFill>
                        <a:effectLst/>
                        <a:latin typeface="Calibri" panose="020F0502020204030204" pitchFamily="34" charset="0"/>
                      </a:endParaRPr>
                    </a:p>
                  </a:txBody>
                  <a:tcPr marL="0" marR="0" marT="0" marB="0"/>
                </a:tc>
                <a:extLst>
                  <a:ext uri="{0D108BD9-81ED-4DB2-BD59-A6C34878D82A}">
                    <a16:rowId xmlns:a16="http://schemas.microsoft.com/office/drawing/2014/main" val="2330943361"/>
                  </a:ext>
                </a:extLst>
              </a:tr>
            </a:tbl>
          </a:graphicData>
        </a:graphic>
      </p:graphicFrame>
      <p:sp>
        <p:nvSpPr>
          <p:cNvPr id="39" name="TextBox 38">
            <a:extLst>
              <a:ext uri="{FF2B5EF4-FFF2-40B4-BE49-F238E27FC236}">
                <a16:creationId xmlns:a16="http://schemas.microsoft.com/office/drawing/2014/main" id="{18354A2E-7FD3-144B-0187-537F29E3C3CB}"/>
              </a:ext>
            </a:extLst>
          </p:cNvPr>
          <p:cNvSpPr txBox="1"/>
          <p:nvPr/>
        </p:nvSpPr>
        <p:spPr>
          <a:xfrm>
            <a:off x="5708857" y="4627053"/>
            <a:ext cx="1932607" cy="461665"/>
          </a:xfrm>
          <a:prstGeom prst="rect">
            <a:avLst/>
          </a:prstGeom>
          <a:solidFill>
            <a:schemeClr val="bg1"/>
          </a:solidFill>
        </p:spPr>
        <p:txBody>
          <a:bodyPr wrap="square" rtlCol="0">
            <a:spAutoFit/>
          </a:bodyPr>
          <a:lstStyle/>
          <a:p>
            <a:r>
              <a:rPr lang="en-US" sz="800" dirty="0"/>
              <a:t>Permits must be obtained; start of plant construction and set-up/qualification of production for EL containers [9]</a:t>
            </a:r>
            <a:endParaRPr lang="en-IL" sz="800" dirty="0"/>
          </a:p>
        </p:txBody>
      </p:sp>
      <p:sp>
        <p:nvSpPr>
          <p:cNvPr id="48" name="TextBox 47">
            <a:extLst>
              <a:ext uri="{FF2B5EF4-FFF2-40B4-BE49-F238E27FC236}">
                <a16:creationId xmlns:a16="http://schemas.microsoft.com/office/drawing/2014/main" id="{3577DFDA-D05C-2A04-E19D-3645D90C84AA}"/>
              </a:ext>
            </a:extLst>
          </p:cNvPr>
          <p:cNvSpPr txBox="1"/>
          <p:nvPr/>
        </p:nvSpPr>
        <p:spPr>
          <a:xfrm>
            <a:off x="6321996" y="4442892"/>
            <a:ext cx="2200471" cy="215444"/>
          </a:xfrm>
          <a:prstGeom prst="rect">
            <a:avLst/>
          </a:prstGeom>
          <a:solidFill>
            <a:schemeClr val="bg1"/>
          </a:solidFill>
        </p:spPr>
        <p:txBody>
          <a:bodyPr wrap="square" rtlCol="0">
            <a:spAutoFit/>
          </a:bodyPr>
          <a:lstStyle/>
          <a:p>
            <a:r>
              <a:rPr lang="en-US" sz="800" dirty="0"/>
              <a:t>Commissioning of incoming final disposal</a:t>
            </a:r>
          </a:p>
        </p:txBody>
      </p:sp>
      <p:sp>
        <p:nvSpPr>
          <p:cNvPr id="51" name="TextBox 50">
            <a:extLst>
              <a:ext uri="{FF2B5EF4-FFF2-40B4-BE49-F238E27FC236}">
                <a16:creationId xmlns:a16="http://schemas.microsoft.com/office/drawing/2014/main" id="{DD12326E-60A9-C77D-7FB9-1ED83C2E88F8}"/>
              </a:ext>
            </a:extLst>
          </p:cNvPr>
          <p:cNvSpPr txBox="1"/>
          <p:nvPr/>
        </p:nvSpPr>
        <p:spPr>
          <a:xfrm>
            <a:off x="6495283" y="4244419"/>
            <a:ext cx="1749977" cy="215444"/>
          </a:xfrm>
          <a:prstGeom prst="rect">
            <a:avLst/>
          </a:prstGeom>
          <a:solidFill>
            <a:schemeClr val="bg1"/>
          </a:solidFill>
        </p:spPr>
        <p:txBody>
          <a:bodyPr wrap="square" rtlCol="0">
            <a:spAutoFit/>
          </a:bodyPr>
          <a:lstStyle/>
          <a:p>
            <a:r>
              <a:rPr lang="en-US" sz="800" dirty="0"/>
              <a:t>Start of final storage casks production</a:t>
            </a:r>
          </a:p>
        </p:txBody>
      </p:sp>
      <p:sp>
        <p:nvSpPr>
          <p:cNvPr id="55" name="TextBox 54">
            <a:extLst>
              <a:ext uri="{FF2B5EF4-FFF2-40B4-BE49-F238E27FC236}">
                <a16:creationId xmlns:a16="http://schemas.microsoft.com/office/drawing/2014/main" id="{64FCD3DF-6471-B3F6-7867-3A9949570ABC}"/>
              </a:ext>
            </a:extLst>
          </p:cNvPr>
          <p:cNvSpPr txBox="1"/>
          <p:nvPr/>
        </p:nvSpPr>
        <p:spPr>
          <a:xfrm>
            <a:off x="6753750" y="3980342"/>
            <a:ext cx="1833499" cy="338554"/>
          </a:xfrm>
          <a:prstGeom prst="rect">
            <a:avLst/>
          </a:prstGeom>
          <a:solidFill>
            <a:schemeClr val="bg1"/>
          </a:solidFill>
        </p:spPr>
        <p:txBody>
          <a:bodyPr wrap="square" rtlCol="0">
            <a:spAutoFit/>
          </a:bodyPr>
          <a:lstStyle/>
          <a:p>
            <a:r>
              <a:rPr lang="en-US" sz="800" dirty="0"/>
              <a:t>Start conditioning [10]</a:t>
            </a:r>
          </a:p>
          <a:p>
            <a:endParaRPr lang="en-US" sz="800" dirty="0"/>
          </a:p>
        </p:txBody>
      </p:sp>
      <p:sp>
        <p:nvSpPr>
          <p:cNvPr id="58" name="TextBox 57">
            <a:extLst>
              <a:ext uri="{FF2B5EF4-FFF2-40B4-BE49-F238E27FC236}">
                <a16:creationId xmlns:a16="http://schemas.microsoft.com/office/drawing/2014/main" id="{79F9A09A-146A-0A78-D657-90329E21EC1F}"/>
              </a:ext>
            </a:extLst>
          </p:cNvPr>
          <p:cNvSpPr txBox="1"/>
          <p:nvPr/>
        </p:nvSpPr>
        <p:spPr>
          <a:xfrm>
            <a:off x="-64116" y="2126870"/>
            <a:ext cx="738664" cy="2337715"/>
          </a:xfrm>
          <a:prstGeom prst="rect">
            <a:avLst/>
          </a:prstGeom>
          <a:noFill/>
        </p:spPr>
        <p:txBody>
          <a:bodyPr vert="vert270" wrap="square" rtlCol="0">
            <a:spAutoFit/>
          </a:bodyPr>
          <a:lstStyle/>
          <a:p>
            <a:pPr algn="ctr"/>
            <a:endParaRPr lang="en-US" dirty="0"/>
          </a:p>
          <a:p>
            <a:pPr algn="ctr"/>
            <a:r>
              <a:rPr lang="en-US" dirty="0"/>
              <a:t>Best Case Scenario </a:t>
            </a:r>
          </a:p>
        </p:txBody>
      </p:sp>
    </p:spTree>
    <p:extLst>
      <p:ext uri="{BB962C8B-B14F-4D97-AF65-F5344CB8AC3E}">
        <p14:creationId xmlns:p14="http://schemas.microsoft.com/office/powerpoint/2010/main" val="1455928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F8FF42F6-A844-86A2-68C2-01A2CA20147B}"/>
              </a:ext>
            </a:extLst>
          </p:cNvPr>
          <p:cNvCxnSpPr>
            <a:cxnSpLocks/>
          </p:cNvCxnSpPr>
          <p:nvPr/>
        </p:nvCxnSpPr>
        <p:spPr>
          <a:xfrm flipV="1">
            <a:off x="6353241" y="3746277"/>
            <a:ext cx="0" cy="1251638"/>
          </a:xfrm>
          <a:prstGeom prst="straightConnector1">
            <a:avLst/>
          </a:prstGeom>
          <a:ln w="9525">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75" name="Left Brace 35">
            <a:extLst>
              <a:ext uri="{FF2B5EF4-FFF2-40B4-BE49-F238E27FC236}">
                <a16:creationId xmlns:a16="http://schemas.microsoft.com/office/drawing/2014/main" id="{F7B2B7AA-5FFA-4269-1C2C-6360A6DAD3F8}"/>
              </a:ext>
            </a:extLst>
          </p:cNvPr>
          <p:cNvSpPr/>
          <p:nvPr/>
        </p:nvSpPr>
        <p:spPr>
          <a:xfrm rot="16200000">
            <a:off x="7804176" y="3437915"/>
            <a:ext cx="2851225" cy="3486018"/>
          </a:xfrm>
          <a:custGeom>
            <a:avLst/>
            <a:gdLst>
              <a:gd name="connsiteX0" fmla="*/ 1241100 w 1241100"/>
              <a:gd name="connsiteY0" fmla="*/ 5043071 h 5043071"/>
              <a:gd name="connsiteX1" fmla="*/ 620550 w 1241100"/>
              <a:gd name="connsiteY1" fmla="*/ 4939650 h 5043071"/>
              <a:gd name="connsiteX2" fmla="*/ 620550 w 1241100"/>
              <a:gd name="connsiteY2" fmla="*/ 2643817 h 5043071"/>
              <a:gd name="connsiteX3" fmla="*/ 0 w 1241100"/>
              <a:gd name="connsiteY3" fmla="*/ 2540396 h 5043071"/>
              <a:gd name="connsiteX4" fmla="*/ 620550 w 1241100"/>
              <a:gd name="connsiteY4" fmla="*/ 2436975 h 5043071"/>
              <a:gd name="connsiteX5" fmla="*/ 620550 w 1241100"/>
              <a:gd name="connsiteY5" fmla="*/ 103421 h 5043071"/>
              <a:gd name="connsiteX6" fmla="*/ 1241100 w 1241100"/>
              <a:gd name="connsiteY6" fmla="*/ 0 h 5043071"/>
              <a:gd name="connsiteX7" fmla="*/ 1241100 w 1241100"/>
              <a:gd name="connsiteY7" fmla="*/ 5043071 h 5043071"/>
              <a:gd name="connsiteX0" fmla="*/ 1241100 w 1241100"/>
              <a:gd name="connsiteY0" fmla="*/ 5043071 h 5043071"/>
              <a:gd name="connsiteX1" fmla="*/ 620550 w 1241100"/>
              <a:gd name="connsiteY1" fmla="*/ 4939650 h 5043071"/>
              <a:gd name="connsiteX2" fmla="*/ 620550 w 1241100"/>
              <a:gd name="connsiteY2" fmla="*/ 2643817 h 5043071"/>
              <a:gd name="connsiteX3" fmla="*/ 0 w 1241100"/>
              <a:gd name="connsiteY3" fmla="*/ 2540396 h 5043071"/>
              <a:gd name="connsiteX4" fmla="*/ 620550 w 1241100"/>
              <a:gd name="connsiteY4" fmla="*/ 2436975 h 5043071"/>
              <a:gd name="connsiteX5" fmla="*/ 620550 w 1241100"/>
              <a:gd name="connsiteY5" fmla="*/ 103421 h 5043071"/>
              <a:gd name="connsiteX6" fmla="*/ 1241100 w 1241100"/>
              <a:gd name="connsiteY6" fmla="*/ 0 h 5043071"/>
              <a:gd name="connsiteX0" fmla="*/ 1241100 w 1241100"/>
              <a:gd name="connsiteY0" fmla="*/ 5043071 h 5043071"/>
              <a:gd name="connsiteX1" fmla="*/ 620550 w 1241100"/>
              <a:gd name="connsiteY1" fmla="*/ 4939650 h 5043071"/>
              <a:gd name="connsiteX2" fmla="*/ 620550 w 1241100"/>
              <a:gd name="connsiteY2" fmla="*/ 2643817 h 5043071"/>
              <a:gd name="connsiteX3" fmla="*/ 0 w 1241100"/>
              <a:gd name="connsiteY3" fmla="*/ 2540396 h 5043071"/>
              <a:gd name="connsiteX4" fmla="*/ 620550 w 1241100"/>
              <a:gd name="connsiteY4" fmla="*/ 2436975 h 5043071"/>
              <a:gd name="connsiteX5" fmla="*/ 620550 w 1241100"/>
              <a:gd name="connsiteY5" fmla="*/ 103421 h 5043071"/>
              <a:gd name="connsiteX6" fmla="*/ 1241100 w 1241100"/>
              <a:gd name="connsiteY6" fmla="*/ 0 h 5043071"/>
              <a:gd name="connsiteX7" fmla="*/ 1241100 w 1241100"/>
              <a:gd name="connsiteY7" fmla="*/ 5043071 h 5043071"/>
              <a:gd name="connsiteX0" fmla="*/ 1241100 w 1241100"/>
              <a:gd name="connsiteY0" fmla="*/ 5043071 h 5043071"/>
              <a:gd name="connsiteX1" fmla="*/ 620550 w 1241100"/>
              <a:gd name="connsiteY1" fmla="*/ 4939650 h 5043071"/>
              <a:gd name="connsiteX2" fmla="*/ 620550 w 1241100"/>
              <a:gd name="connsiteY2" fmla="*/ 2643817 h 5043071"/>
              <a:gd name="connsiteX3" fmla="*/ 228602 w 1241100"/>
              <a:gd name="connsiteY3" fmla="*/ 2540396 h 5043071"/>
              <a:gd name="connsiteX4" fmla="*/ 620550 w 1241100"/>
              <a:gd name="connsiteY4" fmla="*/ 2436975 h 5043071"/>
              <a:gd name="connsiteX5" fmla="*/ 620550 w 1241100"/>
              <a:gd name="connsiteY5" fmla="*/ 103421 h 5043071"/>
              <a:gd name="connsiteX6" fmla="*/ 1241100 w 1241100"/>
              <a:gd name="connsiteY6" fmla="*/ 0 h 5043071"/>
              <a:gd name="connsiteX0" fmla="*/ 1012498 w 1012498"/>
              <a:gd name="connsiteY0" fmla="*/ 5043071 h 5043071"/>
              <a:gd name="connsiteX1" fmla="*/ 391948 w 1012498"/>
              <a:gd name="connsiteY1" fmla="*/ 4939650 h 5043071"/>
              <a:gd name="connsiteX2" fmla="*/ 391948 w 1012498"/>
              <a:gd name="connsiteY2" fmla="*/ 2643817 h 5043071"/>
              <a:gd name="connsiteX3" fmla="*/ 0 w 1012498"/>
              <a:gd name="connsiteY3" fmla="*/ 2538015 h 5043071"/>
              <a:gd name="connsiteX4" fmla="*/ 391948 w 1012498"/>
              <a:gd name="connsiteY4" fmla="*/ 2436975 h 5043071"/>
              <a:gd name="connsiteX5" fmla="*/ 391948 w 1012498"/>
              <a:gd name="connsiteY5" fmla="*/ 103421 h 5043071"/>
              <a:gd name="connsiteX6" fmla="*/ 1012498 w 1012498"/>
              <a:gd name="connsiteY6" fmla="*/ 0 h 5043071"/>
              <a:gd name="connsiteX7" fmla="*/ 1012498 w 1012498"/>
              <a:gd name="connsiteY7" fmla="*/ 5043071 h 5043071"/>
              <a:gd name="connsiteX0" fmla="*/ 1012498 w 1012498"/>
              <a:gd name="connsiteY0" fmla="*/ 5043071 h 5043071"/>
              <a:gd name="connsiteX1" fmla="*/ 391948 w 1012498"/>
              <a:gd name="connsiteY1" fmla="*/ 4939650 h 5043071"/>
              <a:gd name="connsiteX2" fmla="*/ 391948 w 1012498"/>
              <a:gd name="connsiteY2" fmla="*/ 2643817 h 5043071"/>
              <a:gd name="connsiteX3" fmla="*/ 0 w 1012498"/>
              <a:gd name="connsiteY3" fmla="*/ 2540396 h 5043071"/>
              <a:gd name="connsiteX4" fmla="*/ 391948 w 1012498"/>
              <a:gd name="connsiteY4" fmla="*/ 2436975 h 5043071"/>
              <a:gd name="connsiteX5" fmla="*/ 391948 w 1012498"/>
              <a:gd name="connsiteY5" fmla="*/ 103421 h 5043071"/>
              <a:gd name="connsiteX6" fmla="*/ 1012498 w 1012498"/>
              <a:gd name="connsiteY6" fmla="*/ 0 h 5043071"/>
              <a:gd name="connsiteX0" fmla="*/ 1017539 w 1017539"/>
              <a:gd name="connsiteY0" fmla="*/ 5043071 h 5043071"/>
              <a:gd name="connsiteX1" fmla="*/ 396989 w 1017539"/>
              <a:gd name="connsiteY1" fmla="*/ 4939650 h 5043071"/>
              <a:gd name="connsiteX2" fmla="*/ 396989 w 1017539"/>
              <a:gd name="connsiteY2" fmla="*/ 2643817 h 5043071"/>
              <a:gd name="connsiteX3" fmla="*/ 5041 w 1017539"/>
              <a:gd name="connsiteY3" fmla="*/ 2538015 h 5043071"/>
              <a:gd name="connsiteX4" fmla="*/ 396989 w 1017539"/>
              <a:gd name="connsiteY4" fmla="*/ 2436975 h 5043071"/>
              <a:gd name="connsiteX5" fmla="*/ 396989 w 1017539"/>
              <a:gd name="connsiteY5" fmla="*/ 103421 h 5043071"/>
              <a:gd name="connsiteX6" fmla="*/ 1017539 w 1017539"/>
              <a:gd name="connsiteY6" fmla="*/ 0 h 5043071"/>
              <a:gd name="connsiteX7" fmla="*/ 1017539 w 1017539"/>
              <a:gd name="connsiteY7" fmla="*/ 5043071 h 5043071"/>
              <a:gd name="connsiteX0" fmla="*/ 1017539 w 1017539"/>
              <a:gd name="connsiteY0" fmla="*/ 5043071 h 5043071"/>
              <a:gd name="connsiteX1" fmla="*/ 396989 w 1017539"/>
              <a:gd name="connsiteY1" fmla="*/ 4939650 h 5043071"/>
              <a:gd name="connsiteX2" fmla="*/ 396989 w 1017539"/>
              <a:gd name="connsiteY2" fmla="*/ 2643817 h 5043071"/>
              <a:gd name="connsiteX3" fmla="*/ 5041 w 1017539"/>
              <a:gd name="connsiteY3" fmla="*/ 2540396 h 5043071"/>
              <a:gd name="connsiteX4" fmla="*/ 396989 w 1017539"/>
              <a:gd name="connsiteY4" fmla="*/ 2436975 h 5043071"/>
              <a:gd name="connsiteX5" fmla="*/ 396989 w 1017539"/>
              <a:gd name="connsiteY5" fmla="*/ 103421 h 5043071"/>
              <a:gd name="connsiteX6" fmla="*/ 1017539 w 1017539"/>
              <a:gd name="connsiteY6" fmla="*/ 0 h 5043071"/>
              <a:gd name="connsiteX0" fmla="*/ 1012498 w 1012498"/>
              <a:gd name="connsiteY0" fmla="*/ 5043071 h 5043071"/>
              <a:gd name="connsiteX1" fmla="*/ 391948 w 1012498"/>
              <a:gd name="connsiteY1" fmla="*/ 4939650 h 5043071"/>
              <a:gd name="connsiteX2" fmla="*/ 391948 w 1012498"/>
              <a:gd name="connsiteY2" fmla="*/ 2643817 h 5043071"/>
              <a:gd name="connsiteX3" fmla="*/ 0 w 1012498"/>
              <a:gd name="connsiteY3" fmla="*/ 2538015 h 5043071"/>
              <a:gd name="connsiteX4" fmla="*/ 391948 w 1012498"/>
              <a:gd name="connsiteY4" fmla="*/ 2436975 h 5043071"/>
              <a:gd name="connsiteX5" fmla="*/ 391948 w 1012498"/>
              <a:gd name="connsiteY5" fmla="*/ 103421 h 5043071"/>
              <a:gd name="connsiteX6" fmla="*/ 1012498 w 1012498"/>
              <a:gd name="connsiteY6" fmla="*/ 0 h 5043071"/>
              <a:gd name="connsiteX7" fmla="*/ 1012498 w 1012498"/>
              <a:gd name="connsiteY7" fmla="*/ 5043071 h 5043071"/>
              <a:gd name="connsiteX0" fmla="*/ 1012498 w 1012498"/>
              <a:gd name="connsiteY0" fmla="*/ 5043071 h 5043071"/>
              <a:gd name="connsiteX1" fmla="*/ 391948 w 1012498"/>
              <a:gd name="connsiteY1" fmla="*/ 4939650 h 5043071"/>
              <a:gd name="connsiteX2" fmla="*/ 391948 w 1012498"/>
              <a:gd name="connsiteY2" fmla="*/ 2643817 h 5043071"/>
              <a:gd name="connsiteX3" fmla="*/ 291734 w 1012498"/>
              <a:gd name="connsiteY3" fmla="*/ 2542777 h 5043071"/>
              <a:gd name="connsiteX4" fmla="*/ 391948 w 1012498"/>
              <a:gd name="connsiteY4" fmla="*/ 2436975 h 5043071"/>
              <a:gd name="connsiteX5" fmla="*/ 391948 w 1012498"/>
              <a:gd name="connsiteY5" fmla="*/ 103421 h 5043071"/>
              <a:gd name="connsiteX6" fmla="*/ 1012498 w 1012498"/>
              <a:gd name="connsiteY6" fmla="*/ 0 h 5043071"/>
              <a:gd name="connsiteX0" fmla="*/ 1012498 w 1012498"/>
              <a:gd name="connsiteY0" fmla="*/ 5043071 h 5043071"/>
              <a:gd name="connsiteX1" fmla="*/ 391948 w 1012498"/>
              <a:gd name="connsiteY1" fmla="*/ 4939650 h 5043071"/>
              <a:gd name="connsiteX2" fmla="*/ 391948 w 1012498"/>
              <a:gd name="connsiteY2" fmla="*/ 2643817 h 5043071"/>
              <a:gd name="connsiteX3" fmla="*/ 0 w 1012498"/>
              <a:gd name="connsiteY3" fmla="*/ 2538015 h 5043071"/>
              <a:gd name="connsiteX4" fmla="*/ 391948 w 1012498"/>
              <a:gd name="connsiteY4" fmla="*/ 2436975 h 5043071"/>
              <a:gd name="connsiteX5" fmla="*/ 391948 w 1012498"/>
              <a:gd name="connsiteY5" fmla="*/ 103421 h 5043071"/>
              <a:gd name="connsiteX6" fmla="*/ 1012498 w 1012498"/>
              <a:gd name="connsiteY6" fmla="*/ 0 h 5043071"/>
              <a:gd name="connsiteX7" fmla="*/ 1012498 w 1012498"/>
              <a:gd name="connsiteY7" fmla="*/ 5043071 h 5043071"/>
              <a:gd name="connsiteX0" fmla="*/ 1012498 w 1012498"/>
              <a:gd name="connsiteY0" fmla="*/ 5043071 h 5043071"/>
              <a:gd name="connsiteX1" fmla="*/ 391948 w 1012498"/>
              <a:gd name="connsiteY1" fmla="*/ 4939650 h 5043071"/>
              <a:gd name="connsiteX2" fmla="*/ 391948 w 1012498"/>
              <a:gd name="connsiteY2" fmla="*/ 2643817 h 5043071"/>
              <a:gd name="connsiteX3" fmla="*/ 291734 w 1012498"/>
              <a:gd name="connsiteY3" fmla="*/ 2542777 h 5043071"/>
              <a:gd name="connsiteX4" fmla="*/ 391948 w 1012498"/>
              <a:gd name="connsiteY4" fmla="*/ 2436975 h 5043071"/>
              <a:gd name="connsiteX5" fmla="*/ 391948 w 1012498"/>
              <a:gd name="connsiteY5" fmla="*/ 103421 h 5043071"/>
              <a:gd name="connsiteX6" fmla="*/ 1012498 w 1012498"/>
              <a:gd name="connsiteY6" fmla="*/ 0 h 5043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2498" h="5043071" stroke="0" extrusionOk="0">
                <a:moveTo>
                  <a:pt x="1012498" y="5043071"/>
                </a:moveTo>
                <a:cubicBezTo>
                  <a:pt x="669778" y="5043071"/>
                  <a:pt x="391948" y="4996768"/>
                  <a:pt x="391948" y="4939650"/>
                </a:cubicBezTo>
                <a:lnTo>
                  <a:pt x="391948" y="2643817"/>
                </a:lnTo>
                <a:cubicBezTo>
                  <a:pt x="391948" y="2586699"/>
                  <a:pt x="342720" y="2538015"/>
                  <a:pt x="0" y="2538015"/>
                </a:cubicBezTo>
                <a:cubicBezTo>
                  <a:pt x="342720" y="2538015"/>
                  <a:pt x="391948" y="2494093"/>
                  <a:pt x="391948" y="2436975"/>
                </a:cubicBezTo>
                <a:lnTo>
                  <a:pt x="391948" y="103421"/>
                </a:lnTo>
                <a:cubicBezTo>
                  <a:pt x="391948" y="46303"/>
                  <a:pt x="669778" y="0"/>
                  <a:pt x="1012498" y="0"/>
                </a:cubicBezTo>
                <a:lnTo>
                  <a:pt x="1012498" y="5043071"/>
                </a:lnTo>
                <a:close/>
              </a:path>
              <a:path w="1012498" h="5043071" fill="none">
                <a:moveTo>
                  <a:pt x="1012498" y="5043071"/>
                </a:moveTo>
                <a:cubicBezTo>
                  <a:pt x="669778" y="5043071"/>
                  <a:pt x="391948" y="4996768"/>
                  <a:pt x="391948" y="4939650"/>
                </a:cubicBezTo>
                <a:lnTo>
                  <a:pt x="391948" y="2643817"/>
                </a:lnTo>
                <a:cubicBezTo>
                  <a:pt x="391948" y="2586699"/>
                  <a:pt x="291984" y="2549920"/>
                  <a:pt x="291734" y="2542777"/>
                </a:cubicBezTo>
                <a:cubicBezTo>
                  <a:pt x="291484" y="2535634"/>
                  <a:pt x="391948" y="2494093"/>
                  <a:pt x="391948" y="2436975"/>
                </a:cubicBezTo>
                <a:lnTo>
                  <a:pt x="391948" y="103421"/>
                </a:lnTo>
                <a:cubicBezTo>
                  <a:pt x="391948" y="46303"/>
                  <a:pt x="669778" y="0"/>
                  <a:pt x="1012498" y="0"/>
                </a:cubicBezTo>
              </a:path>
            </a:pathLst>
          </a:custGeom>
          <a:solidFill>
            <a:schemeClr val="bg1"/>
          </a:solidFill>
          <a:ln w="952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endParaRPr lang="en-IL" dirty="0">
              <a:solidFill>
                <a:srgbClr val="FF0000"/>
              </a:solidFill>
            </a:endParaRPr>
          </a:p>
        </p:txBody>
      </p:sp>
      <p:sp>
        <p:nvSpPr>
          <p:cNvPr id="6" name="TextBox 5">
            <a:extLst>
              <a:ext uri="{FF2B5EF4-FFF2-40B4-BE49-F238E27FC236}">
                <a16:creationId xmlns:a16="http://schemas.microsoft.com/office/drawing/2014/main" id="{5417A886-044E-05BB-63E4-3C59FE47D7E1}"/>
              </a:ext>
            </a:extLst>
          </p:cNvPr>
          <p:cNvSpPr txBox="1"/>
          <p:nvPr/>
        </p:nvSpPr>
        <p:spPr>
          <a:xfrm>
            <a:off x="1408910" y="798046"/>
            <a:ext cx="3138476" cy="338554"/>
          </a:xfrm>
          <a:prstGeom prst="rect">
            <a:avLst/>
          </a:prstGeom>
          <a:noFill/>
        </p:spPr>
        <p:txBody>
          <a:bodyPr wrap="square" rtlCol="0">
            <a:spAutoFit/>
          </a:bodyPr>
          <a:lstStyle/>
          <a:p>
            <a:r>
              <a:rPr lang="en-US" sz="800" dirty="0"/>
              <a:t>Shutdown of the last 3 NPPs; rapid clarification of which investigations on fuel elements may still be required [1]</a:t>
            </a:r>
            <a:endParaRPr lang="en-IL" sz="800" dirty="0"/>
          </a:p>
        </p:txBody>
      </p:sp>
      <p:cxnSp>
        <p:nvCxnSpPr>
          <p:cNvPr id="8" name="Straight Arrow Connector 7">
            <a:extLst>
              <a:ext uri="{FF2B5EF4-FFF2-40B4-BE49-F238E27FC236}">
                <a16:creationId xmlns:a16="http://schemas.microsoft.com/office/drawing/2014/main" id="{90DF35FA-F9B2-C1DD-8A2C-BB638AF9188C}"/>
              </a:ext>
            </a:extLst>
          </p:cNvPr>
          <p:cNvCxnSpPr>
            <a:cxnSpLocks/>
          </p:cNvCxnSpPr>
          <p:nvPr/>
        </p:nvCxnSpPr>
        <p:spPr>
          <a:xfrm>
            <a:off x="1410940" y="882762"/>
            <a:ext cx="0" cy="2032133"/>
          </a:xfrm>
          <a:prstGeom prst="straightConnector1">
            <a:avLst/>
          </a:prstGeom>
          <a:ln w="9525">
            <a:headEnd type="ova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3F3CABA-E80E-AF64-3F53-A6A953192702}"/>
              </a:ext>
            </a:extLst>
          </p:cNvPr>
          <p:cNvSpPr txBox="1"/>
          <p:nvPr/>
        </p:nvSpPr>
        <p:spPr>
          <a:xfrm>
            <a:off x="1714201" y="1163876"/>
            <a:ext cx="2880211" cy="215444"/>
          </a:xfrm>
          <a:prstGeom prst="rect">
            <a:avLst/>
          </a:prstGeom>
          <a:noFill/>
        </p:spPr>
        <p:txBody>
          <a:bodyPr wrap="square" rtlCol="0">
            <a:spAutoFit/>
          </a:bodyPr>
          <a:lstStyle/>
          <a:p>
            <a:r>
              <a:rPr lang="en-US" sz="800" dirty="0"/>
              <a:t>Start of approval procedure for extended interim storage (BZG)</a:t>
            </a:r>
            <a:endParaRPr lang="en-IL" sz="800" dirty="0"/>
          </a:p>
        </p:txBody>
      </p:sp>
      <p:cxnSp>
        <p:nvCxnSpPr>
          <p:cNvPr id="10" name="Straight Arrow Connector 9">
            <a:extLst>
              <a:ext uri="{FF2B5EF4-FFF2-40B4-BE49-F238E27FC236}">
                <a16:creationId xmlns:a16="http://schemas.microsoft.com/office/drawing/2014/main" id="{BCF3697F-A676-263E-1028-474685928236}"/>
              </a:ext>
            </a:extLst>
          </p:cNvPr>
          <p:cNvCxnSpPr>
            <a:cxnSpLocks/>
          </p:cNvCxnSpPr>
          <p:nvPr/>
        </p:nvCxnSpPr>
        <p:spPr>
          <a:xfrm>
            <a:off x="1727525" y="1262211"/>
            <a:ext cx="0" cy="1663496"/>
          </a:xfrm>
          <a:prstGeom prst="straightConnector1">
            <a:avLst/>
          </a:prstGeom>
          <a:ln w="9525">
            <a:headEnd type="ova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AB73AEC-E933-EFE1-B533-5587A5B8A174}"/>
              </a:ext>
            </a:extLst>
          </p:cNvPr>
          <p:cNvSpPr txBox="1"/>
          <p:nvPr/>
        </p:nvSpPr>
        <p:spPr>
          <a:xfrm>
            <a:off x="1916986" y="1418940"/>
            <a:ext cx="2986376" cy="338554"/>
          </a:xfrm>
          <a:prstGeom prst="rect">
            <a:avLst/>
          </a:prstGeom>
          <a:noFill/>
        </p:spPr>
        <p:txBody>
          <a:bodyPr wrap="square" rtlCol="0">
            <a:spAutoFit/>
          </a:bodyPr>
          <a:lstStyle/>
          <a:p>
            <a:r>
              <a:rPr lang="en-US" sz="800" dirty="0"/>
              <a:t>6 a (BZA/ BZG) or 8 a before the expiry of the § 6 AtG license, the whereabouts of the casks must be proven</a:t>
            </a:r>
            <a:endParaRPr lang="en-IL" sz="800" dirty="0"/>
          </a:p>
        </p:txBody>
      </p:sp>
      <p:cxnSp>
        <p:nvCxnSpPr>
          <p:cNvPr id="14" name="Straight Arrow Connector 13">
            <a:extLst>
              <a:ext uri="{FF2B5EF4-FFF2-40B4-BE49-F238E27FC236}">
                <a16:creationId xmlns:a16="http://schemas.microsoft.com/office/drawing/2014/main" id="{ACE6E66D-EE13-5200-79DA-3A1A98458028}"/>
              </a:ext>
            </a:extLst>
          </p:cNvPr>
          <p:cNvCxnSpPr>
            <a:cxnSpLocks/>
          </p:cNvCxnSpPr>
          <p:nvPr/>
        </p:nvCxnSpPr>
        <p:spPr>
          <a:xfrm>
            <a:off x="1909770" y="1512699"/>
            <a:ext cx="0" cy="1413008"/>
          </a:xfrm>
          <a:prstGeom prst="straightConnector1">
            <a:avLst/>
          </a:prstGeom>
          <a:ln w="9525">
            <a:headEnd type="ova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2FBF079-88B2-6CA9-F219-C44C5DD4088D}"/>
              </a:ext>
            </a:extLst>
          </p:cNvPr>
          <p:cNvSpPr txBox="1"/>
          <p:nvPr/>
        </p:nvSpPr>
        <p:spPr>
          <a:xfrm>
            <a:off x="2052297" y="1801924"/>
            <a:ext cx="2851484" cy="215444"/>
          </a:xfrm>
          <a:prstGeom prst="rect">
            <a:avLst/>
          </a:prstGeom>
          <a:noFill/>
        </p:spPr>
        <p:txBody>
          <a:bodyPr wrap="square" rtlCol="0">
            <a:spAutoFit/>
          </a:bodyPr>
          <a:lstStyle/>
          <a:p>
            <a:r>
              <a:rPr lang="en-US" sz="800" dirty="0"/>
              <a:t>Completion of containers loading</a:t>
            </a:r>
            <a:endParaRPr lang="en-IL" sz="800" dirty="0"/>
          </a:p>
        </p:txBody>
      </p:sp>
      <p:cxnSp>
        <p:nvCxnSpPr>
          <p:cNvPr id="20" name="Straight Arrow Connector 19">
            <a:extLst>
              <a:ext uri="{FF2B5EF4-FFF2-40B4-BE49-F238E27FC236}">
                <a16:creationId xmlns:a16="http://schemas.microsoft.com/office/drawing/2014/main" id="{88E7829D-D460-1717-001E-C216322CA8AF}"/>
              </a:ext>
            </a:extLst>
          </p:cNvPr>
          <p:cNvCxnSpPr>
            <a:cxnSpLocks/>
          </p:cNvCxnSpPr>
          <p:nvPr/>
        </p:nvCxnSpPr>
        <p:spPr>
          <a:xfrm>
            <a:off x="2068186" y="1909640"/>
            <a:ext cx="0" cy="1016067"/>
          </a:xfrm>
          <a:prstGeom prst="straightConnector1">
            <a:avLst/>
          </a:prstGeom>
          <a:ln w="9525">
            <a:headEnd type="ova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852D30F-2A74-37B8-753B-7C5C9C870BF8}"/>
              </a:ext>
            </a:extLst>
          </p:cNvPr>
          <p:cNvSpPr txBox="1"/>
          <p:nvPr/>
        </p:nvSpPr>
        <p:spPr>
          <a:xfrm>
            <a:off x="2447300" y="2068384"/>
            <a:ext cx="2525378" cy="215444"/>
          </a:xfrm>
          <a:prstGeom prst="rect">
            <a:avLst/>
          </a:prstGeom>
          <a:noFill/>
        </p:spPr>
        <p:txBody>
          <a:bodyPr wrap="square" rtlCol="0">
            <a:spAutoFit/>
          </a:bodyPr>
          <a:lstStyle/>
          <a:p>
            <a:r>
              <a:rPr lang="en-US" sz="800" dirty="0"/>
              <a:t>Expiry of 40-year period single containers [2]</a:t>
            </a:r>
            <a:endParaRPr lang="en-IL" sz="800" dirty="0"/>
          </a:p>
        </p:txBody>
      </p:sp>
      <p:cxnSp>
        <p:nvCxnSpPr>
          <p:cNvPr id="30" name="Straight Arrow Connector 29">
            <a:extLst>
              <a:ext uri="{FF2B5EF4-FFF2-40B4-BE49-F238E27FC236}">
                <a16:creationId xmlns:a16="http://schemas.microsoft.com/office/drawing/2014/main" id="{AB7F992F-A9C5-9B7B-B5CC-190A15CD93FE}"/>
              </a:ext>
            </a:extLst>
          </p:cNvPr>
          <p:cNvCxnSpPr>
            <a:cxnSpLocks/>
          </p:cNvCxnSpPr>
          <p:nvPr/>
        </p:nvCxnSpPr>
        <p:spPr>
          <a:xfrm>
            <a:off x="2449327" y="2169790"/>
            <a:ext cx="0" cy="754551"/>
          </a:xfrm>
          <a:prstGeom prst="straightConnector1">
            <a:avLst/>
          </a:prstGeom>
          <a:ln w="9525">
            <a:headEnd type="ova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8803FEA-AED6-025C-B85A-DBF0F419BCA6}"/>
              </a:ext>
            </a:extLst>
          </p:cNvPr>
          <p:cNvSpPr txBox="1"/>
          <p:nvPr/>
        </p:nvSpPr>
        <p:spPr>
          <a:xfrm>
            <a:off x="2686438" y="2391381"/>
            <a:ext cx="2049130" cy="215444"/>
          </a:xfrm>
          <a:prstGeom prst="rect">
            <a:avLst/>
          </a:prstGeom>
          <a:noFill/>
        </p:spPr>
        <p:txBody>
          <a:bodyPr wrap="square" rtlCol="0">
            <a:spAutoFit/>
          </a:bodyPr>
          <a:lstStyle/>
          <a:p>
            <a:r>
              <a:rPr lang="en-US" sz="800" dirty="0"/>
              <a:t>Expiry of the storage permit BZG [3]</a:t>
            </a:r>
            <a:endParaRPr lang="en-IL" sz="800" dirty="0"/>
          </a:p>
        </p:txBody>
      </p:sp>
      <p:cxnSp>
        <p:nvCxnSpPr>
          <p:cNvPr id="33" name="Straight Arrow Connector 32">
            <a:extLst>
              <a:ext uri="{FF2B5EF4-FFF2-40B4-BE49-F238E27FC236}">
                <a16:creationId xmlns:a16="http://schemas.microsoft.com/office/drawing/2014/main" id="{13029021-B245-E487-F2E5-45B59C4A918F}"/>
              </a:ext>
            </a:extLst>
          </p:cNvPr>
          <p:cNvCxnSpPr>
            <a:cxnSpLocks/>
          </p:cNvCxnSpPr>
          <p:nvPr/>
        </p:nvCxnSpPr>
        <p:spPr>
          <a:xfrm>
            <a:off x="2686438" y="2488255"/>
            <a:ext cx="0" cy="434148"/>
          </a:xfrm>
          <a:prstGeom prst="straightConnector1">
            <a:avLst/>
          </a:prstGeom>
          <a:ln w="9525">
            <a:headEnd type="ova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B49B058-4EE4-4440-B97D-9FD7BD64354C}"/>
              </a:ext>
            </a:extLst>
          </p:cNvPr>
          <p:cNvSpPr txBox="1"/>
          <p:nvPr/>
        </p:nvSpPr>
        <p:spPr>
          <a:xfrm>
            <a:off x="5201710" y="338123"/>
            <a:ext cx="1312347" cy="307777"/>
          </a:xfrm>
          <a:prstGeom prst="rect">
            <a:avLst/>
          </a:prstGeom>
          <a:noFill/>
        </p:spPr>
        <p:txBody>
          <a:bodyPr wrap="none" rtlCol="0">
            <a:spAutoFit/>
          </a:bodyPr>
          <a:lstStyle/>
          <a:p>
            <a:r>
              <a:rPr lang="de-DE" sz="1400" dirty="0">
                <a:solidFill>
                  <a:schemeClr val="accent1"/>
                </a:solidFill>
              </a:rPr>
              <a:t>Interim Storage</a:t>
            </a:r>
            <a:endParaRPr lang="en-IL" sz="1400" dirty="0">
              <a:solidFill>
                <a:schemeClr val="accent1"/>
              </a:solidFill>
            </a:endParaRPr>
          </a:p>
        </p:txBody>
      </p:sp>
      <p:sp>
        <p:nvSpPr>
          <p:cNvPr id="36" name="Left Brace 35">
            <a:extLst>
              <a:ext uri="{FF2B5EF4-FFF2-40B4-BE49-F238E27FC236}">
                <a16:creationId xmlns:a16="http://schemas.microsoft.com/office/drawing/2014/main" id="{5F5DAF4B-95E8-632B-8DE4-FF8F8E770884}"/>
              </a:ext>
            </a:extLst>
          </p:cNvPr>
          <p:cNvSpPr/>
          <p:nvPr/>
        </p:nvSpPr>
        <p:spPr>
          <a:xfrm rot="5400000">
            <a:off x="8147271" y="636024"/>
            <a:ext cx="1008024" cy="3533634"/>
          </a:xfrm>
          <a:custGeom>
            <a:avLst/>
            <a:gdLst>
              <a:gd name="connsiteX0" fmla="*/ 1241100 w 1241100"/>
              <a:gd name="connsiteY0" fmla="*/ 5043071 h 5043071"/>
              <a:gd name="connsiteX1" fmla="*/ 620550 w 1241100"/>
              <a:gd name="connsiteY1" fmla="*/ 4939650 h 5043071"/>
              <a:gd name="connsiteX2" fmla="*/ 620550 w 1241100"/>
              <a:gd name="connsiteY2" fmla="*/ 2643817 h 5043071"/>
              <a:gd name="connsiteX3" fmla="*/ 0 w 1241100"/>
              <a:gd name="connsiteY3" fmla="*/ 2540396 h 5043071"/>
              <a:gd name="connsiteX4" fmla="*/ 620550 w 1241100"/>
              <a:gd name="connsiteY4" fmla="*/ 2436975 h 5043071"/>
              <a:gd name="connsiteX5" fmla="*/ 620550 w 1241100"/>
              <a:gd name="connsiteY5" fmla="*/ 103421 h 5043071"/>
              <a:gd name="connsiteX6" fmla="*/ 1241100 w 1241100"/>
              <a:gd name="connsiteY6" fmla="*/ 0 h 5043071"/>
              <a:gd name="connsiteX7" fmla="*/ 1241100 w 1241100"/>
              <a:gd name="connsiteY7" fmla="*/ 5043071 h 5043071"/>
              <a:gd name="connsiteX0" fmla="*/ 1241100 w 1241100"/>
              <a:gd name="connsiteY0" fmla="*/ 5043071 h 5043071"/>
              <a:gd name="connsiteX1" fmla="*/ 620550 w 1241100"/>
              <a:gd name="connsiteY1" fmla="*/ 4939650 h 5043071"/>
              <a:gd name="connsiteX2" fmla="*/ 620550 w 1241100"/>
              <a:gd name="connsiteY2" fmla="*/ 2643817 h 5043071"/>
              <a:gd name="connsiteX3" fmla="*/ 0 w 1241100"/>
              <a:gd name="connsiteY3" fmla="*/ 2540396 h 5043071"/>
              <a:gd name="connsiteX4" fmla="*/ 620550 w 1241100"/>
              <a:gd name="connsiteY4" fmla="*/ 2436975 h 5043071"/>
              <a:gd name="connsiteX5" fmla="*/ 620550 w 1241100"/>
              <a:gd name="connsiteY5" fmla="*/ 103421 h 5043071"/>
              <a:gd name="connsiteX6" fmla="*/ 1241100 w 1241100"/>
              <a:gd name="connsiteY6" fmla="*/ 0 h 5043071"/>
              <a:gd name="connsiteX0" fmla="*/ 1241100 w 1241100"/>
              <a:gd name="connsiteY0" fmla="*/ 5043071 h 5043071"/>
              <a:gd name="connsiteX1" fmla="*/ 620550 w 1241100"/>
              <a:gd name="connsiteY1" fmla="*/ 4939650 h 5043071"/>
              <a:gd name="connsiteX2" fmla="*/ 620550 w 1241100"/>
              <a:gd name="connsiteY2" fmla="*/ 2643817 h 5043071"/>
              <a:gd name="connsiteX3" fmla="*/ 0 w 1241100"/>
              <a:gd name="connsiteY3" fmla="*/ 2540396 h 5043071"/>
              <a:gd name="connsiteX4" fmla="*/ 620550 w 1241100"/>
              <a:gd name="connsiteY4" fmla="*/ 2436975 h 5043071"/>
              <a:gd name="connsiteX5" fmla="*/ 620550 w 1241100"/>
              <a:gd name="connsiteY5" fmla="*/ 103421 h 5043071"/>
              <a:gd name="connsiteX6" fmla="*/ 1241100 w 1241100"/>
              <a:gd name="connsiteY6" fmla="*/ 0 h 5043071"/>
              <a:gd name="connsiteX7" fmla="*/ 1241100 w 1241100"/>
              <a:gd name="connsiteY7" fmla="*/ 5043071 h 5043071"/>
              <a:gd name="connsiteX0" fmla="*/ 1241100 w 1241100"/>
              <a:gd name="connsiteY0" fmla="*/ 5043071 h 5043071"/>
              <a:gd name="connsiteX1" fmla="*/ 620550 w 1241100"/>
              <a:gd name="connsiteY1" fmla="*/ 4939650 h 5043071"/>
              <a:gd name="connsiteX2" fmla="*/ 620550 w 1241100"/>
              <a:gd name="connsiteY2" fmla="*/ 2643817 h 5043071"/>
              <a:gd name="connsiteX3" fmla="*/ 228602 w 1241100"/>
              <a:gd name="connsiteY3" fmla="*/ 2540396 h 5043071"/>
              <a:gd name="connsiteX4" fmla="*/ 620550 w 1241100"/>
              <a:gd name="connsiteY4" fmla="*/ 2436975 h 5043071"/>
              <a:gd name="connsiteX5" fmla="*/ 620550 w 1241100"/>
              <a:gd name="connsiteY5" fmla="*/ 103421 h 5043071"/>
              <a:gd name="connsiteX6" fmla="*/ 1241100 w 1241100"/>
              <a:gd name="connsiteY6" fmla="*/ 0 h 5043071"/>
              <a:gd name="connsiteX0" fmla="*/ 1012498 w 1012498"/>
              <a:gd name="connsiteY0" fmla="*/ 5043071 h 5043071"/>
              <a:gd name="connsiteX1" fmla="*/ 391948 w 1012498"/>
              <a:gd name="connsiteY1" fmla="*/ 4939650 h 5043071"/>
              <a:gd name="connsiteX2" fmla="*/ 391948 w 1012498"/>
              <a:gd name="connsiteY2" fmla="*/ 2643817 h 5043071"/>
              <a:gd name="connsiteX3" fmla="*/ 0 w 1012498"/>
              <a:gd name="connsiteY3" fmla="*/ 2538015 h 5043071"/>
              <a:gd name="connsiteX4" fmla="*/ 391948 w 1012498"/>
              <a:gd name="connsiteY4" fmla="*/ 2436975 h 5043071"/>
              <a:gd name="connsiteX5" fmla="*/ 391948 w 1012498"/>
              <a:gd name="connsiteY5" fmla="*/ 103421 h 5043071"/>
              <a:gd name="connsiteX6" fmla="*/ 1012498 w 1012498"/>
              <a:gd name="connsiteY6" fmla="*/ 0 h 5043071"/>
              <a:gd name="connsiteX7" fmla="*/ 1012498 w 1012498"/>
              <a:gd name="connsiteY7" fmla="*/ 5043071 h 5043071"/>
              <a:gd name="connsiteX0" fmla="*/ 1012498 w 1012498"/>
              <a:gd name="connsiteY0" fmla="*/ 5043071 h 5043071"/>
              <a:gd name="connsiteX1" fmla="*/ 391948 w 1012498"/>
              <a:gd name="connsiteY1" fmla="*/ 4939650 h 5043071"/>
              <a:gd name="connsiteX2" fmla="*/ 391948 w 1012498"/>
              <a:gd name="connsiteY2" fmla="*/ 2643817 h 5043071"/>
              <a:gd name="connsiteX3" fmla="*/ 0 w 1012498"/>
              <a:gd name="connsiteY3" fmla="*/ 2540396 h 5043071"/>
              <a:gd name="connsiteX4" fmla="*/ 391948 w 1012498"/>
              <a:gd name="connsiteY4" fmla="*/ 2436975 h 5043071"/>
              <a:gd name="connsiteX5" fmla="*/ 391948 w 1012498"/>
              <a:gd name="connsiteY5" fmla="*/ 103421 h 5043071"/>
              <a:gd name="connsiteX6" fmla="*/ 1012498 w 1012498"/>
              <a:gd name="connsiteY6" fmla="*/ 0 h 5043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2498" h="5043071" stroke="0" extrusionOk="0">
                <a:moveTo>
                  <a:pt x="1012498" y="5043071"/>
                </a:moveTo>
                <a:cubicBezTo>
                  <a:pt x="669778" y="5043071"/>
                  <a:pt x="391948" y="4996768"/>
                  <a:pt x="391948" y="4939650"/>
                </a:cubicBezTo>
                <a:lnTo>
                  <a:pt x="391948" y="2643817"/>
                </a:lnTo>
                <a:cubicBezTo>
                  <a:pt x="391948" y="2586699"/>
                  <a:pt x="342720" y="2538015"/>
                  <a:pt x="0" y="2538015"/>
                </a:cubicBezTo>
                <a:cubicBezTo>
                  <a:pt x="342720" y="2538015"/>
                  <a:pt x="391948" y="2494093"/>
                  <a:pt x="391948" y="2436975"/>
                </a:cubicBezTo>
                <a:lnTo>
                  <a:pt x="391948" y="103421"/>
                </a:lnTo>
                <a:cubicBezTo>
                  <a:pt x="391948" y="46303"/>
                  <a:pt x="669778" y="0"/>
                  <a:pt x="1012498" y="0"/>
                </a:cubicBezTo>
                <a:lnTo>
                  <a:pt x="1012498" y="5043071"/>
                </a:lnTo>
                <a:close/>
              </a:path>
              <a:path w="1012498" h="5043071" fill="none">
                <a:moveTo>
                  <a:pt x="1012498" y="5043071"/>
                </a:moveTo>
                <a:cubicBezTo>
                  <a:pt x="669778" y="5043071"/>
                  <a:pt x="391948" y="4996768"/>
                  <a:pt x="391948" y="4939650"/>
                </a:cubicBezTo>
                <a:lnTo>
                  <a:pt x="391948" y="2643817"/>
                </a:lnTo>
                <a:cubicBezTo>
                  <a:pt x="391948" y="2586699"/>
                  <a:pt x="342720" y="2540396"/>
                  <a:pt x="0" y="2540396"/>
                </a:cubicBezTo>
                <a:cubicBezTo>
                  <a:pt x="342720" y="2540396"/>
                  <a:pt x="391948" y="2494093"/>
                  <a:pt x="391948" y="2436975"/>
                </a:cubicBezTo>
                <a:lnTo>
                  <a:pt x="391948" y="103421"/>
                </a:lnTo>
                <a:cubicBezTo>
                  <a:pt x="391948" y="46303"/>
                  <a:pt x="669778" y="0"/>
                  <a:pt x="1012498" y="0"/>
                </a:cubicBezTo>
              </a:path>
            </a:pathLst>
          </a:custGeom>
          <a:ln w="9525">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endParaRPr lang="en-IL" dirty="0">
              <a:solidFill>
                <a:schemeClr val="accent1"/>
              </a:solidFill>
            </a:endParaRPr>
          </a:p>
        </p:txBody>
      </p:sp>
      <p:sp>
        <p:nvSpPr>
          <p:cNvPr id="37" name="TextBox 36">
            <a:extLst>
              <a:ext uri="{FF2B5EF4-FFF2-40B4-BE49-F238E27FC236}">
                <a16:creationId xmlns:a16="http://schemas.microsoft.com/office/drawing/2014/main" id="{7D618AC7-A7C4-D1C9-DFD3-E34D8B9C6394}"/>
              </a:ext>
            </a:extLst>
          </p:cNvPr>
          <p:cNvSpPr txBox="1"/>
          <p:nvPr/>
        </p:nvSpPr>
        <p:spPr>
          <a:xfrm>
            <a:off x="7496411" y="1558661"/>
            <a:ext cx="2309744" cy="215444"/>
          </a:xfrm>
          <a:prstGeom prst="rect">
            <a:avLst/>
          </a:prstGeom>
          <a:noFill/>
        </p:spPr>
        <p:txBody>
          <a:bodyPr wrap="square" rtlCol="0">
            <a:spAutoFit/>
          </a:bodyPr>
          <a:lstStyle/>
          <a:p>
            <a:r>
              <a:rPr lang="en-US" sz="800" dirty="0"/>
              <a:t>Transport from interim storage to final </a:t>
            </a:r>
            <a:r>
              <a:rPr lang="en-US" sz="800"/>
              <a:t>storage [6]</a:t>
            </a:r>
            <a:endParaRPr lang="en-IL" sz="800" dirty="0"/>
          </a:p>
        </p:txBody>
      </p:sp>
      <p:sp>
        <p:nvSpPr>
          <p:cNvPr id="38" name="TextBox 37">
            <a:extLst>
              <a:ext uri="{FF2B5EF4-FFF2-40B4-BE49-F238E27FC236}">
                <a16:creationId xmlns:a16="http://schemas.microsoft.com/office/drawing/2014/main" id="{3C6C3C7E-74A5-65F4-99B5-6FF9A615A8E0}"/>
              </a:ext>
            </a:extLst>
          </p:cNvPr>
          <p:cNvSpPr txBox="1"/>
          <p:nvPr/>
        </p:nvSpPr>
        <p:spPr>
          <a:xfrm>
            <a:off x="7025358" y="2015870"/>
            <a:ext cx="404775" cy="215444"/>
          </a:xfrm>
          <a:prstGeom prst="rect">
            <a:avLst/>
          </a:prstGeom>
          <a:noFill/>
        </p:spPr>
        <p:txBody>
          <a:bodyPr wrap="square" rtlCol="0">
            <a:spAutoFit/>
          </a:bodyPr>
          <a:lstStyle/>
          <a:p>
            <a:r>
              <a:rPr lang="en-US" sz="800" dirty="0">
                <a:solidFill>
                  <a:schemeClr val="accent1"/>
                </a:solidFill>
              </a:rPr>
              <a:t>start</a:t>
            </a:r>
            <a:endParaRPr lang="en-IL" sz="800" dirty="0">
              <a:solidFill>
                <a:schemeClr val="accent1"/>
              </a:solidFill>
            </a:endParaRPr>
          </a:p>
        </p:txBody>
      </p:sp>
      <p:sp>
        <p:nvSpPr>
          <p:cNvPr id="41" name="TextBox 40">
            <a:extLst>
              <a:ext uri="{FF2B5EF4-FFF2-40B4-BE49-F238E27FC236}">
                <a16:creationId xmlns:a16="http://schemas.microsoft.com/office/drawing/2014/main" id="{C76286CB-D375-5382-9688-1946A546A1C0}"/>
              </a:ext>
            </a:extLst>
          </p:cNvPr>
          <p:cNvSpPr txBox="1"/>
          <p:nvPr/>
        </p:nvSpPr>
        <p:spPr>
          <a:xfrm>
            <a:off x="9838273" y="2019148"/>
            <a:ext cx="404775" cy="215444"/>
          </a:xfrm>
          <a:prstGeom prst="rect">
            <a:avLst/>
          </a:prstGeom>
          <a:noFill/>
        </p:spPr>
        <p:txBody>
          <a:bodyPr wrap="square" rtlCol="0">
            <a:spAutoFit/>
          </a:bodyPr>
          <a:lstStyle/>
          <a:p>
            <a:r>
              <a:rPr lang="en-US" sz="800" dirty="0">
                <a:solidFill>
                  <a:schemeClr val="accent1"/>
                </a:solidFill>
              </a:rPr>
              <a:t>end</a:t>
            </a:r>
            <a:endParaRPr lang="en-IL" sz="800" dirty="0">
              <a:solidFill>
                <a:schemeClr val="accent1"/>
              </a:solidFill>
            </a:endParaRPr>
          </a:p>
        </p:txBody>
      </p:sp>
      <p:sp>
        <p:nvSpPr>
          <p:cNvPr id="42" name="Left Brace 35">
            <a:extLst>
              <a:ext uri="{FF2B5EF4-FFF2-40B4-BE49-F238E27FC236}">
                <a16:creationId xmlns:a16="http://schemas.microsoft.com/office/drawing/2014/main" id="{08D5865E-8D82-07BD-5773-F2C9DC34F29E}"/>
              </a:ext>
            </a:extLst>
          </p:cNvPr>
          <p:cNvSpPr/>
          <p:nvPr/>
        </p:nvSpPr>
        <p:spPr>
          <a:xfrm rot="16200000">
            <a:off x="2216218" y="2956463"/>
            <a:ext cx="2298214" cy="3908769"/>
          </a:xfrm>
          <a:custGeom>
            <a:avLst/>
            <a:gdLst>
              <a:gd name="connsiteX0" fmla="*/ 1241100 w 1241100"/>
              <a:gd name="connsiteY0" fmla="*/ 5043071 h 5043071"/>
              <a:gd name="connsiteX1" fmla="*/ 620550 w 1241100"/>
              <a:gd name="connsiteY1" fmla="*/ 4939650 h 5043071"/>
              <a:gd name="connsiteX2" fmla="*/ 620550 w 1241100"/>
              <a:gd name="connsiteY2" fmla="*/ 2643817 h 5043071"/>
              <a:gd name="connsiteX3" fmla="*/ 0 w 1241100"/>
              <a:gd name="connsiteY3" fmla="*/ 2540396 h 5043071"/>
              <a:gd name="connsiteX4" fmla="*/ 620550 w 1241100"/>
              <a:gd name="connsiteY4" fmla="*/ 2436975 h 5043071"/>
              <a:gd name="connsiteX5" fmla="*/ 620550 w 1241100"/>
              <a:gd name="connsiteY5" fmla="*/ 103421 h 5043071"/>
              <a:gd name="connsiteX6" fmla="*/ 1241100 w 1241100"/>
              <a:gd name="connsiteY6" fmla="*/ 0 h 5043071"/>
              <a:gd name="connsiteX7" fmla="*/ 1241100 w 1241100"/>
              <a:gd name="connsiteY7" fmla="*/ 5043071 h 5043071"/>
              <a:gd name="connsiteX0" fmla="*/ 1241100 w 1241100"/>
              <a:gd name="connsiteY0" fmla="*/ 5043071 h 5043071"/>
              <a:gd name="connsiteX1" fmla="*/ 620550 w 1241100"/>
              <a:gd name="connsiteY1" fmla="*/ 4939650 h 5043071"/>
              <a:gd name="connsiteX2" fmla="*/ 620550 w 1241100"/>
              <a:gd name="connsiteY2" fmla="*/ 2643817 h 5043071"/>
              <a:gd name="connsiteX3" fmla="*/ 0 w 1241100"/>
              <a:gd name="connsiteY3" fmla="*/ 2540396 h 5043071"/>
              <a:gd name="connsiteX4" fmla="*/ 620550 w 1241100"/>
              <a:gd name="connsiteY4" fmla="*/ 2436975 h 5043071"/>
              <a:gd name="connsiteX5" fmla="*/ 620550 w 1241100"/>
              <a:gd name="connsiteY5" fmla="*/ 103421 h 5043071"/>
              <a:gd name="connsiteX6" fmla="*/ 1241100 w 1241100"/>
              <a:gd name="connsiteY6" fmla="*/ 0 h 5043071"/>
              <a:gd name="connsiteX0" fmla="*/ 1241100 w 1241100"/>
              <a:gd name="connsiteY0" fmla="*/ 5043071 h 5043071"/>
              <a:gd name="connsiteX1" fmla="*/ 620550 w 1241100"/>
              <a:gd name="connsiteY1" fmla="*/ 4939650 h 5043071"/>
              <a:gd name="connsiteX2" fmla="*/ 620550 w 1241100"/>
              <a:gd name="connsiteY2" fmla="*/ 2643817 h 5043071"/>
              <a:gd name="connsiteX3" fmla="*/ 0 w 1241100"/>
              <a:gd name="connsiteY3" fmla="*/ 2540396 h 5043071"/>
              <a:gd name="connsiteX4" fmla="*/ 620550 w 1241100"/>
              <a:gd name="connsiteY4" fmla="*/ 2436975 h 5043071"/>
              <a:gd name="connsiteX5" fmla="*/ 620550 w 1241100"/>
              <a:gd name="connsiteY5" fmla="*/ 103421 h 5043071"/>
              <a:gd name="connsiteX6" fmla="*/ 1241100 w 1241100"/>
              <a:gd name="connsiteY6" fmla="*/ 0 h 5043071"/>
              <a:gd name="connsiteX7" fmla="*/ 1241100 w 1241100"/>
              <a:gd name="connsiteY7" fmla="*/ 5043071 h 5043071"/>
              <a:gd name="connsiteX0" fmla="*/ 1241100 w 1241100"/>
              <a:gd name="connsiteY0" fmla="*/ 5043071 h 5043071"/>
              <a:gd name="connsiteX1" fmla="*/ 620550 w 1241100"/>
              <a:gd name="connsiteY1" fmla="*/ 4939650 h 5043071"/>
              <a:gd name="connsiteX2" fmla="*/ 620550 w 1241100"/>
              <a:gd name="connsiteY2" fmla="*/ 2643817 h 5043071"/>
              <a:gd name="connsiteX3" fmla="*/ 228602 w 1241100"/>
              <a:gd name="connsiteY3" fmla="*/ 2540396 h 5043071"/>
              <a:gd name="connsiteX4" fmla="*/ 620550 w 1241100"/>
              <a:gd name="connsiteY4" fmla="*/ 2436975 h 5043071"/>
              <a:gd name="connsiteX5" fmla="*/ 620550 w 1241100"/>
              <a:gd name="connsiteY5" fmla="*/ 103421 h 5043071"/>
              <a:gd name="connsiteX6" fmla="*/ 1241100 w 1241100"/>
              <a:gd name="connsiteY6" fmla="*/ 0 h 5043071"/>
              <a:gd name="connsiteX0" fmla="*/ 1012498 w 1012498"/>
              <a:gd name="connsiteY0" fmla="*/ 5043071 h 5043071"/>
              <a:gd name="connsiteX1" fmla="*/ 391948 w 1012498"/>
              <a:gd name="connsiteY1" fmla="*/ 4939650 h 5043071"/>
              <a:gd name="connsiteX2" fmla="*/ 391948 w 1012498"/>
              <a:gd name="connsiteY2" fmla="*/ 2643817 h 5043071"/>
              <a:gd name="connsiteX3" fmla="*/ 0 w 1012498"/>
              <a:gd name="connsiteY3" fmla="*/ 2538015 h 5043071"/>
              <a:gd name="connsiteX4" fmla="*/ 391948 w 1012498"/>
              <a:gd name="connsiteY4" fmla="*/ 2436975 h 5043071"/>
              <a:gd name="connsiteX5" fmla="*/ 391948 w 1012498"/>
              <a:gd name="connsiteY5" fmla="*/ 103421 h 5043071"/>
              <a:gd name="connsiteX6" fmla="*/ 1012498 w 1012498"/>
              <a:gd name="connsiteY6" fmla="*/ 0 h 5043071"/>
              <a:gd name="connsiteX7" fmla="*/ 1012498 w 1012498"/>
              <a:gd name="connsiteY7" fmla="*/ 5043071 h 5043071"/>
              <a:gd name="connsiteX0" fmla="*/ 1012498 w 1012498"/>
              <a:gd name="connsiteY0" fmla="*/ 5043071 h 5043071"/>
              <a:gd name="connsiteX1" fmla="*/ 391948 w 1012498"/>
              <a:gd name="connsiteY1" fmla="*/ 4939650 h 5043071"/>
              <a:gd name="connsiteX2" fmla="*/ 391948 w 1012498"/>
              <a:gd name="connsiteY2" fmla="*/ 2643817 h 5043071"/>
              <a:gd name="connsiteX3" fmla="*/ 0 w 1012498"/>
              <a:gd name="connsiteY3" fmla="*/ 2540396 h 5043071"/>
              <a:gd name="connsiteX4" fmla="*/ 391948 w 1012498"/>
              <a:gd name="connsiteY4" fmla="*/ 2436975 h 5043071"/>
              <a:gd name="connsiteX5" fmla="*/ 391948 w 1012498"/>
              <a:gd name="connsiteY5" fmla="*/ 103421 h 5043071"/>
              <a:gd name="connsiteX6" fmla="*/ 1012498 w 1012498"/>
              <a:gd name="connsiteY6" fmla="*/ 0 h 5043071"/>
              <a:gd name="connsiteX0" fmla="*/ 1012498 w 1012498"/>
              <a:gd name="connsiteY0" fmla="*/ 5043071 h 5043071"/>
              <a:gd name="connsiteX1" fmla="*/ 391948 w 1012498"/>
              <a:gd name="connsiteY1" fmla="*/ 4939650 h 5043071"/>
              <a:gd name="connsiteX2" fmla="*/ 391948 w 1012498"/>
              <a:gd name="connsiteY2" fmla="*/ 2643817 h 5043071"/>
              <a:gd name="connsiteX3" fmla="*/ 0 w 1012498"/>
              <a:gd name="connsiteY3" fmla="*/ 2538015 h 5043071"/>
              <a:gd name="connsiteX4" fmla="*/ 391948 w 1012498"/>
              <a:gd name="connsiteY4" fmla="*/ 2436975 h 5043071"/>
              <a:gd name="connsiteX5" fmla="*/ 391948 w 1012498"/>
              <a:gd name="connsiteY5" fmla="*/ 103421 h 5043071"/>
              <a:gd name="connsiteX6" fmla="*/ 1012498 w 1012498"/>
              <a:gd name="connsiteY6" fmla="*/ 0 h 5043071"/>
              <a:gd name="connsiteX7" fmla="*/ 1012498 w 1012498"/>
              <a:gd name="connsiteY7" fmla="*/ 5043071 h 5043071"/>
              <a:gd name="connsiteX0" fmla="*/ 1012498 w 1012498"/>
              <a:gd name="connsiteY0" fmla="*/ 5043071 h 5043071"/>
              <a:gd name="connsiteX1" fmla="*/ 391948 w 1012498"/>
              <a:gd name="connsiteY1" fmla="*/ 4939650 h 5043071"/>
              <a:gd name="connsiteX2" fmla="*/ 391948 w 1012498"/>
              <a:gd name="connsiteY2" fmla="*/ 2643817 h 5043071"/>
              <a:gd name="connsiteX3" fmla="*/ 313854 w 1012498"/>
              <a:gd name="connsiteY3" fmla="*/ 2540395 h 5043071"/>
              <a:gd name="connsiteX4" fmla="*/ 391948 w 1012498"/>
              <a:gd name="connsiteY4" fmla="*/ 2436975 h 5043071"/>
              <a:gd name="connsiteX5" fmla="*/ 391948 w 1012498"/>
              <a:gd name="connsiteY5" fmla="*/ 103421 h 5043071"/>
              <a:gd name="connsiteX6" fmla="*/ 1012498 w 1012498"/>
              <a:gd name="connsiteY6" fmla="*/ 0 h 5043071"/>
              <a:gd name="connsiteX0" fmla="*/ 1012498 w 1012498"/>
              <a:gd name="connsiteY0" fmla="*/ 5043071 h 5043071"/>
              <a:gd name="connsiteX1" fmla="*/ 391948 w 1012498"/>
              <a:gd name="connsiteY1" fmla="*/ 4939650 h 5043071"/>
              <a:gd name="connsiteX2" fmla="*/ 391948 w 1012498"/>
              <a:gd name="connsiteY2" fmla="*/ 2643817 h 5043071"/>
              <a:gd name="connsiteX3" fmla="*/ 0 w 1012498"/>
              <a:gd name="connsiteY3" fmla="*/ 2538015 h 5043071"/>
              <a:gd name="connsiteX4" fmla="*/ 391948 w 1012498"/>
              <a:gd name="connsiteY4" fmla="*/ 2436975 h 5043071"/>
              <a:gd name="connsiteX5" fmla="*/ 391948 w 1012498"/>
              <a:gd name="connsiteY5" fmla="*/ 103421 h 5043071"/>
              <a:gd name="connsiteX6" fmla="*/ 1012498 w 1012498"/>
              <a:gd name="connsiteY6" fmla="*/ 0 h 5043071"/>
              <a:gd name="connsiteX7" fmla="*/ 1012498 w 1012498"/>
              <a:gd name="connsiteY7" fmla="*/ 5043071 h 5043071"/>
              <a:gd name="connsiteX0" fmla="*/ 1012498 w 1012498"/>
              <a:gd name="connsiteY0" fmla="*/ 5043071 h 5043071"/>
              <a:gd name="connsiteX1" fmla="*/ 391948 w 1012498"/>
              <a:gd name="connsiteY1" fmla="*/ 4939650 h 5043071"/>
              <a:gd name="connsiteX2" fmla="*/ 391948 w 1012498"/>
              <a:gd name="connsiteY2" fmla="*/ 2643817 h 5043071"/>
              <a:gd name="connsiteX3" fmla="*/ 313854 w 1012498"/>
              <a:gd name="connsiteY3" fmla="*/ 2540395 h 5043071"/>
              <a:gd name="connsiteX4" fmla="*/ 391948 w 1012498"/>
              <a:gd name="connsiteY4" fmla="*/ 2436975 h 5043071"/>
              <a:gd name="connsiteX5" fmla="*/ 391948 w 1012498"/>
              <a:gd name="connsiteY5" fmla="*/ 103421 h 5043071"/>
              <a:gd name="connsiteX6" fmla="*/ 1012498 w 1012498"/>
              <a:gd name="connsiteY6" fmla="*/ 0 h 5043071"/>
              <a:gd name="connsiteX0" fmla="*/ 698661 w 698661"/>
              <a:gd name="connsiteY0" fmla="*/ 5043071 h 5043071"/>
              <a:gd name="connsiteX1" fmla="*/ 78111 w 698661"/>
              <a:gd name="connsiteY1" fmla="*/ 4939650 h 5043071"/>
              <a:gd name="connsiteX2" fmla="*/ 78111 w 698661"/>
              <a:gd name="connsiteY2" fmla="*/ 2643817 h 5043071"/>
              <a:gd name="connsiteX3" fmla="*/ 1696 w 698661"/>
              <a:gd name="connsiteY3" fmla="*/ 2529255 h 5043071"/>
              <a:gd name="connsiteX4" fmla="*/ 78111 w 698661"/>
              <a:gd name="connsiteY4" fmla="*/ 2436975 h 5043071"/>
              <a:gd name="connsiteX5" fmla="*/ 78111 w 698661"/>
              <a:gd name="connsiteY5" fmla="*/ 103421 h 5043071"/>
              <a:gd name="connsiteX6" fmla="*/ 698661 w 698661"/>
              <a:gd name="connsiteY6" fmla="*/ 0 h 5043071"/>
              <a:gd name="connsiteX7" fmla="*/ 698661 w 698661"/>
              <a:gd name="connsiteY7" fmla="*/ 5043071 h 5043071"/>
              <a:gd name="connsiteX0" fmla="*/ 698661 w 698661"/>
              <a:gd name="connsiteY0" fmla="*/ 5043071 h 5043071"/>
              <a:gd name="connsiteX1" fmla="*/ 78111 w 698661"/>
              <a:gd name="connsiteY1" fmla="*/ 4939650 h 5043071"/>
              <a:gd name="connsiteX2" fmla="*/ 78111 w 698661"/>
              <a:gd name="connsiteY2" fmla="*/ 2643817 h 5043071"/>
              <a:gd name="connsiteX3" fmla="*/ 17 w 698661"/>
              <a:gd name="connsiteY3" fmla="*/ 2540395 h 5043071"/>
              <a:gd name="connsiteX4" fmla="*/ 78111 w 698661"/>
              <a:gd name="connsiteY4" fmla="*/ 2436975 h 5043071"/>
              <a:gd name="connsiteX5" fmla="*/ 78111 w 698661"/>
              <a:gd name="connsiteY5" fmla="*/ 103421 h 5043071"/>
              <a:gd name="connsiteX6" fmla="*/ 698661 w 698661"/>
              <a:gd name="connsiteY6" fmla="*/ 0 h 5043071"/>
              <a:gd name="connsiteX0" fmla="*/ 698661 w 698661"/>
              <a:gd name="connsiteY0" fmla="*/ 5043071 h 5043071"/>
              <a:gd name="connsiteX1" fmla="*/ 78111 w 698661"/>
              <a:gd name="connsiteY1" fmla="*/ 4939650 h 5043071"/>
              <a:gd name="connsiteX2" fmla="*/ 78111 w 698661"/>
              <a:gd name="connsiteY2" fmla="*/ 2643817 h 5043071"/>
              <a:gd name="connsiteX3" fmla="*/ 1696 w 698661"/>
              <a:gd name="connsiteY3" fmla="*/ 2529255 h 5043071"/>
              <a:gd name="connsiteX4" fmla="*/ 78111 w 698661"/>
              <a:gd name="connsiteY4" fmla="*/ 2436975 h 5043071"/>
              <a:gd name="connsiteX5" fmla="*/ 78111 w 698661"/>
              <a:gd name="connsiteY5" fmla="*/ 103421 h 5043071"/>
              <a:gd name="connsiteX6" fmla="*/ 698661 w 698661"/>
              <a:gd name="connsiteY6" fmla="*/ 0 h 5043071"/>
              <a:gd name="connsiteX7" fmla="*/ 698661 w 698661"/>
              <a:gd name="connsiteY7" fmla="*/ 5043071 h 5043071"/>
              <a:gd name="connsiteX0" fmla="*/ 698661 w 698661"/>
              <a:gd name="connsiteY0" fmla="*/ 5043071 h 5043071"/>
              <a:gd name="connsiteX1" fmla="*/ 78111 w 698661"/>
              <a:gd name="connsiteY1" fmla="*/ 4939650 h 5043071"/>
              <a:gd name="connsiteX2" fmla="*/ 78111 w 698661"/>
              <a:gd name="connsiteY2" fmla="*/ 2643817 h 5043071"/>
              <a:gd name="connsiteX3" fmla="*/ 17 w 698661"/>
              <a:gd name="connsiteY3" fmla="*/ 2540395 h 5043071"/>
              <a:gd name="connsiteX4" fmla="*/ 78111 w 698661"/>
              <a:gd name="connsiteY4" fmla="*/ 2436975 h 5043071"/>
              <a:gd name="connsiteX5" fmla="*/ 78111 w 698661"/>
              <a:gd name="connsiteY5" fmla="*/ 103421 h 5043071"/>
              <a:gd name="connsiteX6" fmla="*/ 698661 w 698661"/>
              <a:gd name="connsiteY6" fmla="*/ 0 h 5043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8661" h="5043071" stroke="0" extrusionOk="0">
                <a:moveTo>
                  <a:pt x="698661" y="5043071"/>
                </a:moveTo>
                <a:cubicBezTo>
                  <a:pt x="355941" y="5043071"/>
                  <a:pt x="78111" y="4996768"/>
                  <a:pt x="78111" y="4939650"/>
                </a:cubicBezTo>
                <a:lnTo>
                  <a:pt x="78111" y="2643817"/>
                </a:lnTo>
                <a:cubicBezTo>
                  <a:pt x="78111" y="2586699"/>
                  <a:pt x="351" y="2520502"/>
                  <a:pt x="1696" y="2529255"/>
                </a:cubicBezTo>
                <a:cubicBezTo>
                  <a:pt x="3041" y="2538008"/>
                  <a:pt x="78111" y="2494093"/>
                  <a:pt x="78111" y="2436975"/>
                </a:cubicBezTo>
                <a:lnTo>
                  <a:pt x="78111" y="103421"/>
                </a:lnTo>
                <a:cubicBezTo>
                  <a:pt x="78111" y="46303"/>
                  <a:pt x="355941" y="0"/>
                  <a:pt x="698661" y="0"/>
                </a:cubicBezTo>
                <a:lnTo>
                  <a:pt x="698661" y="5043071"/>
                </a:lnTo>
                <a:close/>
              </a:path>
              <a:path w="698661" h="5043071" fill="none">
                <a:moveTo>
                  <a:pt x="698661" y="5043071"/>
                </a:moveTo>
                <a:cubicBezTo>
                  <a:pt x="355941" y="5043071"/>
                  <a:pt x="78111" y="4996768"/>
                  <a:pt x="78111" y="4939650"/>
                </a:cubicBezTo>
                <a:lnTo>
                  <a:pt x="78111" y="2643817"/>
                </a:lnTo>
                <a:cubicBezTo>
                  <a:pt x="78111" y="2586699"/>
                  <a:pt x="-1328" y="2531632"/>
                  <a:pt x="17" y="2540395"/>
                </a:cubicBezTo>
                <a:cubicBezTo>
                  <a:pt x="1362" y="2549158"/>
                  <a:pt x="78111" y="2494093"/>
                  <a:pt x="78111" y="2436975"/>
                </a:cubicBezTo>
                <a:lnTo>
                  <a:pt x="78111" y="103421"/>
                </a:lnTo>
                <a:cubicBezTo>
                  <a:pt x="78111" y="46303"/>
                  <a:pt x="355941" y="0"/>
                  <a:pt x="698661" y="0"/>
                </a:cubicBezTo>
              </a:path>
            </a:pathLst>
          </a:custGeom>
          <a:ln w="952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endParaRPr lang="en-IL" dirty="0">
              <a:solidFill>
                <a:srgbClr val="FF0000"/>
              </a:solidFill>
            </a:endParaRPr>
          </a:p>
        </p:txBody>
      </p:sp>
      <p:sp>
        <p:nvSpPr>
          <p:cNvPr id="43" name="TextBox 42">
            <a:extLst>
              <a:ext uri="{FF2B5EF4-FFF2-40B4-BE49-F238E27FC236}">
                <a16:creationId xmlns:a16="http://schemas.microsoft.com/office/drawing/2014/main" id="{B411406D-286D-AC77-75FF-911C7D07E657}"/>
              </a:ext>
            </a:extLst>
          </p:cNvPr>
          <p:cNvSpPr txBox="1"/>
          <p:nvPr/>
        </p:nvSpPr>
        <p:spPr>
          <a:xfrm>
            <a:off x="2575480" y="6067008"/>
            <a:ext cx="1805117" cy="584775"/>
          </a:xfrm>
          <a:prstGeom prst="rect">
            <a:avLst/>
          </a:prstGeom>
          <a:noFill/>
        </p:spPr>
        <p:txBody>
          <a:bodyPr wrap="square" rtlCol="0">
            <a:spAutoFit/>
          </a:bodyPr>
          <a:lstStyle/>
          <a:p>
            <a:r>
              <a:rPr lang="en-US" sz="800" dirty="0"/>
              <a:t>Determination of final disposal </a:t>
            </a:r>
            <a:r>
              <a:rPr lang="en-US" sz="800"/>
              <a:t>site [6] </a:t>
            </a:r>
            <a:r>
              <a:rPr lang="en-US" sz="800" dirty="0"/>
              <a:t>&amp; successive development of final disposal container concepts for all host rocks</a:t>
            </a:r>
            <a:endParaRPr lang="en-IL" sz="800" dirty="0"/>
          </a:p>
        </p:txBody>
      </p:sp>
      <p:cxnSp>
        <p:nvCxnSpPr>
          <p:cNvPr id="46" name="Straight Arrow Connector 45">
            <a:extLst>
              <a:ext uri="{FF2B5EF4-FFF2-40B4-BE49-F238E27FC236}">
                <a16:creationId xmlns:a16="http://schemas.microsoft.com/office/drawing/2014/main" id="{7D67C3F5-41C8-E499-AEA9-ED58CF650033}"/>
              </a:ext>
            </a:extLst>
          </p:cNvPr>
          <p:cNvCxnSpPr>
            <a:cxnSpLocks/>
          </p:cNvCxnSpPr>
          <p:nvPr/>
        </p:nvCxnSpPr>
        <p:spPr>
          <a:xfrm flipV="1">
            <a:off x="5437630" y="3742555"/>
            <a:ext cx="0" cy="2298213"/>
          </a:xfrm>
          <a:prstGeom prst="straightConnector1">
            <a:avLst/>
          </a:prstGeom>
          <a:ln w="9525">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4217D7C-D2A3-0439-AB1E-4CAFE0B5A85D}"/>
              </a:ext>
            </a:extLst>
          </p:cNvPr>
          <p:cNvSpPr txBox="1"/>
          <p:nvPr/>
        </p:nvSpPr>
        <p:spPr>
          <a:xfrm>
            <a:off x="5435872" y="5532333"/>
            <a:ext cx="1370849" cy="584775"/>
          </a:xfrm>
          <a:prstGeom prst="rect">
            <a:avLst/>
          </a:prstGeom>
          <a:noFill/>
        </p:spPr>
        <p:txBody>
          <a:bodyPr wrap="square" rtlCol="0">
            <a:spAutoFit/>
          </a:bodyPr>
          <a:lstStyle/>
          <a:p>
            <a:r>
              <a:rPr lang="en-US" sz="800" dirty="0"/>
              <a:t>Start of licensing procedure for repository, conditioning plant, input/output storage, final storage container</a:t>
            </a:r>
            <a:endParaRPr lang="en-IL" sz="800" dirty="0"/>
          </a:p>
        </p:txBody>
      </p:sp>
      <p:cxnSp>
        <p:nvCxnSpPr>
          <p:cNvPr id="50" name="Straight Arrow Connector 49">
            <a:extLst>
              <a:ext uri="{FF2B5EF4-FFF2-40B4-BE49-F238E27FC236}">
                <a16:creationId xmlns:a16="http://schemas.microsoft.com/office/drawing/2014/main" id="{6D4A3A37-175C-4050-293D-A3BFC6B20970}"/>
              </a:ext>
            </a:extLst>
          </p:cNvPr>
          <p:cNvCxnSpPr>
            <a:cxnSpLocks/>
          </p:cNvCxnSpPr>
          <p:nvPr/>
        </p:nvCxnSpPr>
        <p:spPr>
          <a:xfrm flipV="1">
            <a:off x="5780882" y="3742555"/>
            <a:ext cx="0" cy="1700607"/>
          </a:xfrm>
          <a:prstGeom prst="straightConnector1">
            <a:avLst/>
          </a:prstGeom>
          <a:ln w="9525">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5C73BCAD-88AE-2156-C3F5-8A33C7DB1879}"/>
              </a:ext>
            </a:extLst>
          </p:cNvPr>
          <p:cNvSpPr txBox="1"/>
          <p:nvPr/>
        </p:nvSpPr>
        <p:spPr>
          <a:xfrm>
            <a:off x="5832880" y="5207447"/>
            <a:ext cx="1542894" cy="338554"/>
          </a:xfrm>
          <a:prstGeom prst="rect">
            <a:avLst/>
          </a:prstGeom>
          <a:solidFill>
            <a:schemeClr val="bg1"/>
          </a:solidFill>
        </p:spPr>
        <p:txBody>
          <a:bodyPr wrap="square" rtlCol="0">
            <a:spAutoFit/>
          </a:bodyPr>
          <a:lstStyle/>
          <a:p>
            <a:r>
              <a:rPr lang="en-US" sz="800" dirty="0"/>
              <a:t>Submission of the complete approval documents [8]</a:t>
            </a:r>
            <a:endParaRPr lang="en-IL" sz="800" dirty="0"/>
          </a:p>
        </p:txBody>
      </p:sp>
      <p:cxnSp>
        <p:nvCxnSpPr>
          <p:cNvPr id="54" name="Straight Arrow Connector 53">
            <a:extLst>
              <a:ext uri="{FF2B5EF4-FFF2-40B4-BE49-F238E27FC236}">
                <a16:creationId xmlns:a16="http://schemas.microsoft.com/office/drawing/2014/main" id="{EAD7C437-9942-8CE0-6B27-1B7A14B3DF9C}"/>
              </a:ext>
            </a:extLst>
          </p:cNvPr>
          <p:cNvCxnSpPr>
            <a:cxnSpLocks/>
          </p:cNvCxnSpPr>
          <p:nvPr/>
        </p:nvCxnSpPr>
        <p:spPr>
          <a:xfrm flipV="1">
            <a:off x="7046108" y="3751000"/>
            <a:ext cx="0" cy="608072"/>
          </a:xfrm>
          <a:prstGeom prst="straightConnector1">
            <a:avLst/>
          </a:prstGeom>
          <a:ln w="9525">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F355882-E5B3-A8DB-B4C6-57E62F9C3225}"/>
              </a:ext>
            </a:extLst>
          </p:cNvPr>
          <p:cNvCxnSpPr>
            <a:cxnSpLocks/>
          </p:cNvCxnSpPr>
          <p:nvPr/>
        </p:nvCxnSpPr>
        <p:spPr>
          <a:xfrm flipV="1">
            <a:off x="7281439" y="3751000"/>
            <a:ext cx="0" cy="322322"/>
          </a:xfrm>
          <a:prstGeom prst="straightConnector1">
            <a:avLst/>
          </a:prstGeom>
          <a:ln w="9525">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CA7DFF3-491A-CA8D-A5E9-534CC4B7050F}"/>
              </a:ext>
            </a:extLst>
          </p:cNvPr>
          <p:cNvCxnSpPr>
            <a:cxnSpLocks/>
          </p:cNvCxnSpPr>
          <p:nvPr/>
        </p:nvCxnSpPr>
        <p:spPr>
          <a:xfrm flipV="1">
            <a:off x="6884467" y="3750977"/>
            <a:ext cx="0" cy="831910"/>
          </a:xfrm>
          <a:prstGeom prst="straightConnector1">
            <a:avLst/>
          </a:prstGeom>
          <a:ln w="9525">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A8E08505-B219-F5B2-1152-9B13C4FC6A7C}"/>
              </a:ext>
            </a:extLst>
          </p:cNvPr>
          <p:cNvSpPr txBox="1"/>
          <p:nvPr/>
        </p:nvSpPr>
        <p:spPr>
          <a:xfrm>
            <a:off x="7641464" y="5588816"/>
            <a:ext cx="404775" cy="215444"/>
          </a:xfrm>
          <a:prstGeom prst="rect">
            <a:avLst/>
          </a:prstGeom>
          <a:noFill/>
        </p:spPr>
        <p:txBody>
          <a:bodyPr wrap="square" rtlCol="0">
            <a:spAutoFit/>
          </a:bodyPr>
          <a:lstStyle/>
          <a:p>
            <a:r>
              <a:rPr lang="en-US" sz="800" dirty="0">
                <a:solidFill>
                  <a:srgbClr val="FF0000"/>
                </a:solidFill>
              </a:rPr>
              <a:t>start</a:t>
            </a:r>
            <a:endParaRPr lang="en-IL" sz="800" dirty="0">
              <a:solidFill>
                <a:srgbClr val="FF0000"/>
              </a:solidFill>
            </a:endParaRPr>
          </a:p>
        </p:txBody>
      </p:sp>
      <p:sp>
        <p:nvSpPr>
          <p:cNvPr id="86" name="TextBox 85">
            <a:extLst>
              <a:ext uri="{FF2B5EF4-FFF2-40B4-BE49-F238E27FC236}">
                <a16:creationId xmlns:a16="http://schemas.microsoft.com/office/drawing/2014/main" id="{31AD3C6D-22AD-747B-00C6-B1416A7FAC04}"/>
              </a:ext>
            </a:extLst>
          </p:cNvPr>
          <p:cNvSpPr txBox="1"/>
          <p:nvPr/>
        </p:nvSpPr>
        <p:spPr>
          <a:xfrm>
            <a:off x="10440540" y="5584657"/>
            <a:ext cx="404775" cy="215444"/>
          </a:xfrm>
          <a:prstGeom prst="rect">
            <a:avLst/>
          </a:prstGeom>
          <a:noFill/>
        </p:spPr>
        <p:txBody>
          <a:bodyPr wrap="square" rtlCol="0">
            <a:spAutoFit/>
          </a:bodyPr>
          <a:lstStyle/>
          <a:p>
            <a:r>
              <a:rPr lang="en-US" sz="800" dirty="0">
                <a:solidFill>
                  <a:srgbClr val="FF0000"/>
                </a:solidFill>
              </a:rPr>
              <a:t>end</a:t>
            </a:r>
            <a:endParaRPr lang="en-IL" sz="800" dirty="0">
              <a:solidFill>
                <a:srgbClr val="FF0000"/>
              </a:solidFill>
            </a:endParaRPr>
          </a:p>
        </p:txBody>
      </p:sp>
      <p:sp>
        <p:nvSpPr>
          <p:cNvPr id="87" name="TextBox 86">
            <a:extLst>
              <a:ext uri="{FF2B5EF4-FFF2-40B4-BE49-F238E27FC236}">
                <a16:creationId xmlns:a16="http://schemas.microsoft.com/office/drawing/2014/main" id="{7F306886-E7DE-6A83-ACB3-102093D6491E}"/>
              </a:ext>
            </a:extLst>
          </p:cNvPr>
          <p:cNvSpPr txBox="1"/>
          <p:nvPr/>
        </p:nvSpPr>
        <p:spPr>
          <a:xfrm>
            <a:off x="5201710" y="6205508"/>
            <a:ext cx="1181734" cy="307777"/>
          </a:xfrm>
          <a:prstGeom prst="rect">
            <a:avLst/>
          </a:prstGeom>
          <a:noFill/>
          <a:ln>
            <a:noFill/>
          </a:ln>
        </p:spPr>
        <p:txBody>
          <a:bodyPr wrap="none" rtlCol="0">
            <a:spAutoFit/>
          </a:bodyPr>
          <a:lstStyle/>
          <a:p>
            <a:r>
              <a:rPr lang="de-DE" sz="1400" dirty="0">
                <a:solidFill>
                  <a:srgbClr val="FF0000"/>
                </a:solidFill>
              </a:rPr>
              <a:t>Final </a:t>
            </a:r>
            <a:r>
              <a:rPr lang="en-US" sz="1400" dirty="0">
                <a:solidFill>
                  <a:srgbClr val="FF0000"/>
                </a:solidFill>
              </a:rPr>
              <a:t>Disposal</a:t>
            </a:r>
          </a:p>
        </p:txBody>
      </p:sp>
      <p:sp>
        <p:nvSpPr>
          <p:cNvPr id="2" name="TextBox 1">
            <a:extLst>
              <a:ext uri="{FF2B5EF4-FFF2-40B4-BE49-F238E27FC236}">
                <a16:creationId xmlns:a16="http://schemas.microsoft.com/office/drawing/2014/main" id="{A73CFA39-DAB8-1E37-E736-744C2B78D2CF}"/>
              </a:ext>
            </a:extLst>
          </p:cNvPr>
          <p:cNvSpPr txBox="1"/>
          <p:nvPr/>
        </p:nvSpPr>
        <p:spPr>
          <a:xfrm>
            <a:off x="8814076" y="5920850"/>
            <a:ext cx="1124077" cy="338554"/>
          </a:xfrm>
          <a:prstGeom prst="rect">
            <a:avLst/>
          </a:prstGeom>
          <a:noFill/>
        </p:spPr>
        <p:txBody>
          <a:bodyPr wrap="square" rtlCol="0">
            <a:spAutoFit/>
          </a:bodyPr>
          <a:lstStyle/>
          <a:p>
            <a:r>
              <a:rPr lang="en-US" sz="800" dirty="0"/>
              <a:t>Disposal operation [11]</a:t>
            </a:r>
            <a:endParaRPr lang="en-IL" sz="800" dirty="0"/>
          </a:p>
        </p:txBody>
      </p:sp>
      <p:sp>
        <p:nvSpPr>
          <p:cNvPr id="39" name="TextBox 38">
            <a:extLst>
              <a:ext uri="{FF2B5EF4-FFF2-40B4-BE49-F238E27FC236}">
                <a16:creationId xmlns:a16="http://schemas.microsoft.com/office/drawing/2014/main" id="{18354A2E-7FD3-144B-0187-537F29E3C3CB}"/>
              </a:ext>
            </a:extLst>
          </p:cNvPr>
          <p:cNvSpPr txBox="1"/>
          <p:nvPr/>
        </p:nvSpPr>
        <p:spPr>
          <a:xfrm>
            <a:off x="6417806" y="4635621"/>
            <a:ext cx="1932607" cy="461665"/>
          </a:xfrm>
          <a:prstGeom prst="rect">
            <a:avLst/>
          </a:prstGeom>
          <a:solidFill>
            <a:schemeClr val="bg1"/>
          </a:solidFill>
        </p:spPr>
        <p:txBody>
          <a:bodyPr wrap="square" rtlCol="0">
            <a:spAutoFit/>
          </a:bodyPr>
          <a:lstStyle/>
          <a:p>
            <a:r>
              <a:rPr lang="en-US" sz="800" dirty="0"/>
              <a:t>Permits must be obtained; start of plant construction and set-up/qualification of production for EL containers [9]</a:t>
            </a:r>
            <a:endParaRPr lang="en-IL" sz="800" dirty="0"/>
          </a:p>
        </p:txBody>
      </p:sp>
      <p:sp>
        <p:nvSpPr>
          <p:cNvPr id="48" name="TextBox 47">
            <a:extLst>
              <a:ext uri="{FF2B5EF4-FFF2-40B4-BE49-F238E27FC236}">
                <a16:creationId xmlns:a16="http://schemas.microsoft.com/office/drawing/2014/main" id="{3577DFDA-D05C-2A04-E19D-3645D90C84AA}"/>
              </a:ext>
            </a:extLst>
          </p:cNvPr>
          <p:cNvSpPr txBox="1"/>
          <p:nvPr/>
        </p:nvSpPr>
        <p:spPr>
          <a:xfrm>
            <a:off x="6922071" y="4456160"/>
            <a:ext cx="2200471" cy="215444"/>
          </a:xfrm>
          <a:prstGeom prst="rect">
            <a:avLst/>
          </a:prstGeom>
          <a:solidFill>
            <a:schemeClr val="bg1"/>
          </a:solidFill>
        </p:spPr>
        <p:txBody>
          <a:bodyPr wrap="square" rtlCol="0">
            <a:spAutoFit/>
          </a:bodyPr>
          <a:lstStyle/>
          <a:p>
            <a:r>
              <a:rPr lang="en-US" sz="800" dirty="0"/>
              <a:t>Commissioning of incoming final disposal</a:t>
            </a:r>
          </a:p>
        </p:txBody>
      </p:sp>
      <p:sp>
        <p:nvSpPr>
          <p:cNvPr id="51" name="TextBox 50">
            <a:extLst>
              <a:ext uri="{FF2B5EF4-FFF2-40B4-BE49-F238E27FC236}">
                <a16:creationId xmlns:a16="http://schemas.microsoft.com/office/drawing/2014/main" id="{DD12326E-60A9-C77D-7FB9-1ED83C2E88F8}"/>
              </a:ext>
            </a:extLst>
          </p:cNvPr>
          <p:cNvSpPr txBox="1"/>
          <p:nvPr/>
        </p:nvSpPr>
        <p:spPr>
          <a:xfrm>
            <a:off x="7092989" y="4268275"/>
            <a:ext cx="1749977" cy="215444"/>
          </a:xfrm>
          <a:prstGeom prst="rect">
            <a:avLst/>
          </a:prstGeom>
          <a:solidFill>
            <a:schemeClr val="bg1"/>
          </a:solidFill>
        </p:spPr>
        <p:txBody>
          <a:bodyPr wrap="square" rtlCol="0">
            <a:spAutoFit/>
          </a:bodyPr>
          <a:lstStyle/>
          <a:p>
            <a:r>
              <a:rPr lang="en-US" sz="800" dirty="0"/>
              <a:t>Start of final storage casks production</a:t>
            </a:r>
          </a:p>
        </p:txBody>
      </p:sp>
      <p:sp>
        <p:nvSpPr>
          <p:cNvPr id="55" name="TextBox 54">
            <a:extLst>
              <a:ext uri="{FF2B5EF4-FFF2-40B4-BE49-F238E27FC236}">
                <a16:creationId xmlns:a16="http://schemas.microsoft.com/office/drawing/2014/main" id="{64FCD3DF-6471-B3F6-7867-3A9949570ABC}"/>
              </a:ext>
            </a:extLst>
          </p:cNvPr>
          <p:cNvSpPr txBox="1"/>
          <p:nvPr/>
        </p:nvSpPr>
        <p:spPr>
          <a:xfrm>
            <a:off x="7345569" y="3993633"/>
            <a:ext cx="1833499" cy="338554"/>
          </a:xfrm>
          <a:prstGeom prst="rect">
            <a:avLst/>
          </a:prstGeom>
          <a:solidFill>
            <a:schemeClr val="bg1"/>
          </a:solidFill>
        </p:spPr>
        <p:txBody>
          <a:bodyPr wrap="square" rtlCol="0">
            <a:spAutoFit/>
          </a:bodyPr>
          <a:lstStyle/>
          <a:p>
            <a:r>
              <a:rPr lang="en-US" sz="800" dirty="0"/>
              <a:t>Start conditioning [10]</a:t>
            </a:r>
          </a:p>
          <a:p>
            <a:endParaRPr lang="en-US" sz="800" dirty="0"/>
          </a:p>
        </p:txBody>
      </p:sp>
      <p:sp>
        <p:nvSpPr>
          <p:cNvPr id="5" name="TextBox 4">
            <a:extLst>
              <a:ext uri="{FF2B5EF4-FFF2-40B4-BE49-F238E27FC236}">
                <a16:creationId xmlns:a16="http://schemas.microsoft.com/office/drawing/2014/main" id="{439D02FC-30D6-020C-C662-C5000E4E97A8}"/>
              </a:ext>
            </a:extLst>
          </p:cNvPr>
          <p:cNvSpPr txBox="1"/>
          <p:nvPr/>
        </p:nvSpPr>
        <p:spPr>
          <a:xfrm>
            <a:off x="-64116" y="2126870"/>
            <a:ext cx="738664" cy="2337715"/>
          </a:xfrm>
          <a:prstGeom prst="rect">
            <a:avLst/>
          </a:prstGeom>
          <a:noFill/>
        </p:spPr>
        <p:txBody>
          <a:bodyPr vert="vert270" wrap="square" rtlCol="0">
            <a:spAutoFit/>
          </a:bodyPr>
          <a:lstStyle/>
          <a:p>
            <a:pPr algn="ctr"/>
            <a:endParaRPr lang="en-US" dirty="0"/>
          </a:p>
          <a:p>
            <a:pPr algn="ctr"/>
            <a:r>
              <a:rPr lang="en-US" dirty="0"/>
              <a:t>Medium Case Scenario </a:t>
            </a:r>
          </a:p>
        </p:txBody>
      </p:sp>
      <p:graphicFrame>
        <p:nvGraphicFramePr>
          <p:cNvPr id="11" name="Table 10">
            <a:extLst>
              <a:ext uri="{FF2B5EF4-FFF2-40B4-BE49-F238E27FC236}">
                <a16:creationId xmlns:a16="http://schemas.microsoft.com/office/drawing/2014/main" id="{465A8131-8459-BC93-C1E6-374041CA1FBF}"/>
              </a:ext>
            </a:extLst>
          </p:cNvPr>
          <p:cNvGraphicFramePr>
            <a:graphicFrameLocks noGrp="1"/>
          </p:cNvGraphicFramePr>
          <p:nvPr>
            <p:extLst>
              <p:ext uri="{D42A27DB-BD31-4B8C-83A1-F6EECF244321}">
                <p14:modId xmlns:p14="http://schemas.microsoft.com/office/powerpoint/2010/main" val="3337382115"/>
              </p:ext>
            </p:extLst>
          </p:nvPr>
        </p:nvGraphicFramePr>
        <p:xfrm>
          <a:off x="1226825" y="2934129"/>
          <a:ext cx="9905981" cy="808426"/>
        </p:xfrm>
        <a:graphic>
          <a:graphicData uri="http://schemas.openxmlformats.org/drawingml/2006/table">
            <a:tbl>
              <a:tblPr>
                <a:tableStyleId>{9D7B26C5-4107-4FEC-AEDC-1716B250A1EF}</a:tableStyleId>
              </a:tblPr>
              <a:tblGrid>
                <a:gridCol w="101572">
                  <a:extLst>
                    <a:ext uri="{9D8B030D-6E8A-4147-A177-3AD203B41FA5}">
                      <a16:colId xmlns:a16="http://schemas.microsoft.com/office/drawing/2014/main" val="1214189480"/>
                    </a:ext>
                  </a:extLst>
                </a:gridCol>
                <a:gridCol w="115107">
                  <a:extLst>
                    <a:ext uri="{9D8B030D-6E8A-4147-A177-3AD203B41FA5}">
                      <a16:colId xmlns:a16="http://schemas.microsoft.com/office/drawing/2014/main" val="2471658467"/>
                    </a:ext>
                  </a:extLst>
                </a:gridCol>
                <a:gridCol w="135421">
                  <a:extLst>
                    <a:ext uri="{9D8B030D-6E8A-4147-A177-3AD203B41FA5}">
                      <a16:colId xmlns:a16="http://schemas.microsoft.com/office/drawing/2014/main" val="2451659954"/>
                    </a:ext>
                  </a:extLst>
                </a:gridCol>
                <a:gridCol w="63829">
                  <a:extLst>
                    <a:ext uri="{9D8B030D-6E8A-4147-A177-3AD203B41FA5}">
                      <a16:colId xmlns:a16="http://schemas.microsoft.com/office/drawing/2014/main" val="974864075"/>
                    </a:ext>
                  </a:extLst>
                </a:gridCol>
                <a:gridCol w="166385">
                  <a:extLst>
                    <a:ext uri="{9D8B030D-6E8A-4147-A177-3AD203B41FA5}">
                      <a16:colId xmlns:a16="http://schemas.microsoft.com/office/drawing/2014/main" val="2921545147"/>
                    </a:ext>
                  </a:extLst>
                </a:gridCol>
                <a:gridCol w="138885">
                  <a:extLst>
                    <a:ext uri="{9D8B030D-6E8A-4147-A177-3AD203B41FA5}">
                      <a16:colId xmlns:a16="http://schemas.microsoft.com/office/drawing/2014/main" val="4056541206"/>
                    </a:ext>
                  </a:extLst>
                </a:gridCol>
                <a:gridCol w="133555">
                  <a:extLst>
                    <a:ext uri="{9D8B030D-6E8A-4147-A177-3AD203B41FA5}">
                      <a16:colId xmlns:a16="http://schemas.microsoft.com/office/drawing/2014/main" val="3613030361"/>
                    </a:ext>
                  </a:extLst>
                </a:gridCol>
                <a:gridCol w="72881">
                  <a:extLst>
                    <a:ext uri="{9D8B030D-6E8A-4147-A177-3AD203B41FA5}">
                      <a16:colId xmlns:a16="http://schemas.microsoft.com/office/drawing/2014/main" val="2954823504"/>
                    </a:ext>
                  </a:extLst>
                </a:gridCol>
                <a:gridCol w="115107">
                  <a:extLst>
                    <a:ext uri="{9D8B030D-6E8A-4147-A177-3AD203B41FA5}">
                      <a16:colId xmlns:a16="http://schemas.microsoft.com/office/drawing/2014/main" val="597547111"/>
                    </a:ext>
                  </a:extLst>
                </a:gridCol>
                <a:gridCol w="115107">
                  <a:extLst>
                    <a:ext uri="{9D8B030D-6E8A-4147-A177-3AD203B41FA5}">
                      <a16:colId xmlns:a16="http://schemas.microsoft.com/office/drawing/2014/main" val="4290070457"/>
                    </a:ext>
                  </a:extLst>
                </a:gridCol>
                <a:gridCol w="115107">
                  <a:extLst>
                    <a:ext uri="{9D8B030D-6E8A-4147-A177-3AD203B41FA5}">
                      <a16:colId xmlns:a16="http://schemas.microsoft.com/office/drawing/2014/main" val="3223501007"/>
                    </a:ext>
                  </a:extLst>
                </a:gridCol>
                <a:gridCol w="115107">
                  <a:extLst>
                    <a:ext uri="{9D8B030D-6E8A-4147-A177-3AD203B41FA5}">
                      <a16:colId xmlns:a16="http://schemas.microsoft.com/office/drawing/2014/main" val="2234514724"/>
                    </a:ext>
                  </a:extLst>
                </a:gridCol>
                <a:gridCol w="115107">
                  <a:extLst>
                    <a:ext uri="{9D8B030D-6E8A-4147-A177-3AD203B41FA5}">
                      <a16:colId xmlns:a16="http://schemas.microsoft.com/office/drawing/2014/main" val="3812010872"/>
                    </a:ext>
                  </a:extLst>
                </a:gridCol>
                <a:gridCol w="115107">
                  <a:extLst>
                    <a:ext uri="{9D8B030D-6E8A-4147-A177-3AD203B41FA5}">
                      <a16:colId xmlns:a16="http://schemas.microsoft.com/office/drawing/2014/main" val="1422387425"/>
                    </a:ext>
                  </a:extLst>
                </a:gridCol>
                <a:gridCol w="115107">
                  <a:extLst>
                    <a:ext uri="{9D8B030D-6E8A-4147-A177-3AD203B41FA5}">
                      <a16:colId xmlns:a16="http://schemas.microsoft.com/office/drawing/2014/main" val="1642225952"/>
                    </a:ext>
                  </a:extLst>
                </a:gridCol>
                <a:gridCol w="115107">
                  <a:extLst>
                    <a:ext uri="{9D8B030D-6E8A-4147-A177-3AD203B41FA5}">
                      <a16:colId xmlns:a16="http://schemas.microsoft.com/office/drawing/2014/main" val="2440702504"/>
                    </a:ext>
                  </a:extLst>
                </a:gridCol>
                <a:gridCol w="115107">
                  <a:extLst>
                    <a:ext uri="{9D8B030D-6E8A-4147-A177-3AD203B41FA5}">
                      <a16:colId xmlns:a16="http://schemas.microsoft.com/office/drawing/2014/main" val="2193161695"/>
                    </a:ext>
                  </a:extLst>
                </a:gridCol>
                <a:gridCol w="115107">
                  <a:extLst>
                    <a:ext uri="{9D8B030D-6E8A-4147-A177-3AD203B41FA5}">
                      <a16:colId xmlns:a16="http://schemas.microsoft.com/office/drawing/2014/main" val="3131055700"/>
                    </a:ext>
                  </a:extLst>
                </a:gridCol>
                <a:gridCol w="115107">
                  <a:extLst>
                    <a:ext uri="{9D8B030D-6E8A-4147-A177-3AD203B41FA5}">
                      <a16:colId xmlns:a16="http://schemas.microsoft.com/office/drawing/2014/main" val="3251731990"/>
                    </a:ext>
                  </a:extLst>
                </a:gridCol>
                <a:gridCol w="115107">
                  <a:extLst>
                    <a:ext uri="{9D8B030D-6E8A-4147-A177-3AD203B41FA5}">
                      <a16:colId xmlns:a16="http://schemas.microsoft.com/office/drawing/2014/main" val="3673136531"/>
                    </a:ext>
                  </a:extLst>
                </a:gridCol>
                <a:gridCol w="115107">
                  <a:extLst>
                    <a:ext uri="{9D8B030D-6E8A-4147-A177-3AD203B41FA5}">
                      <a16:colId xmlns:a16="http://schemas.microsoft.com/office/drawing/2014/main" val="2893357545"/>
                    </a:ext>
                  </a:extLst>
                </a:gridCol>
                <a:gridCol w="115107">
                  <a:extLst>
                    <a:ext uri="{9D8B030D-6E8A-4147-A177-3AD203B41FA5}">
                      <a16:colId xmlns:a16="http://schemas.microsoft.com/office/drawing/2014/main" val="1922595315"/>
                    </a:ext>
                  </a:extLst>
                </a:gridCol>
                <a:gridCol w="115107">
                  <a:extLst>
                    <a:ext uri="{9D8B030D-6E8A-4147-A177-3AD203B41FA5}">
                      <a16:colId xmlns:a16="http://schemas.microsoft.com/office/drawing/2014/main" val="1611381689"/>
                    </a:ext>
                  </a:extLst>
                </a:gridCol>
                <a:gridCol w="115107">
                  <a:extLst>
                    <a:ext uri="{9D8B030D-6E8A-4147-A177-3AD203B41FA5}">
                      <a16:colId xmlns:a16="http://schemas.microsoft.com/office/drawing/2014/main" val="2569397253"/>
                    </a:ext>
                  </a:extLst>
                </a:gridCol>
                <a:gridCol w="115107">
                  <a:extLst>
                    <a:ext uri="{9D8B030D-6E8A-4147-A177-3AD203B41FA5}">
                      <a16:colId xmlns:a16="http://schemas.microsoft.com/office/drawing/2014/main" val="322410667"/>
                    </a:ext>
                  </a:extLst>
                </a:gridCol>
                <a:gridCol w="115107">
                  <a:extLst>
                    <a:ext uri="{9D8B030D-6E8A-4147-A177-3AD203B41FA5}">
                      <a16:colId xmlns:a16="http://schemas.microsoft.com/office/drawing/2014/main" val="3041156034"/>
                    </a:ext>
                  </a:extLst>
                </a:gridCol>
                <a:gridCol w="115107">
                  <a:extLst>
                    <a:ext uri="{9D8B030D-6E8A-4147-A177-3AD203B41FA5}">
                      <a16:colId xmlns:a16="http://schemas.microsoft.com/office/drawing/2014/main" val="2445833073"/>
                    </a:ext>
                  </a:extLst>
                </a:gridCol>
                <a:gridCol w="115107">
                  <a:extLst>
                    <a:ext uri="{9D8B030D-6E8A-4147-A177-3AD203B41FA5}">
                      <a16:colId xmlns:a16="http://schemas.microsoft.com/office/drawing/2014/main" val="3136712586"/>
                    </a:ext>
                  </a:extLst>
                </a:gridCol>
                <a:gridCol w="115107">
                  <a:extLst>
                    <a:ext uri="{9D8B030D-6E8A-4147-A177-3AD203B41FA5}">
                      <a16:colId xmlns:a16="http://schemas.microsoft.com/office/drawing/2014/main" val="2614478608"/>
                    </a:ext>
                  </a:extLst>
                </a:gridCol>
                <a:gridCol w="115107">
                  <a:extLst>
                    <a:ext uri="{9D8B030D-6E8A-4147-A177-3AD203B41FA5}">
                      <a16:colId xmlns:a16="http://schemas.microsoft.com/office/drawing/2014/main" val="1198665067"/>
                    </a:ext>
                  </a:extLst>
                </a:gridCol>
                <a:gridCol w="115107">
                  <a:extLst>
                    <a:ext uri="{9D8B030D-6E8A-4147-A177-3AD203B41FA5}">
                      <a16:colId xmlns:a16="http://schemas.microsoft.com/office/drawing/2014/main" val="2108193700"/>
                    </a:ext>
                  </a:extLst>
                </a:gridCol>
                <a:gridCol w="115107">
                  <a:extLst>
                    <a:ext uri="{9D8B030D-6E8A-4147-A177-3AD203B41FA5}">
                      <a16:colId xmlns:a16="http://schemas.microsoft.com/office/drawing/2014/main" val="878172821"/>
                    </a:ext>
                  </a:extLst>
                </a:gridCol>
                <a:gridCol w="115107">
                  <a:extLst>
                    <a:ext uri="{9D8B030D-6E8A-4147-A177-3AD203B41FA5}">
                      <a16:colId xmlns:a16="http://schemas.microsoft.com/office/drawing/2014/main" val="3289773247"/>
                    </a:ext>
                  </a:extLst>
                </a:gridCol>
                <a:gridCol w="115107">
                  <a:extLst>
                    <a:ext uri="{9D8B030D-6E8A-4147-A177-3AD203B41FA5}">
                      <a16:colId xmlns:a16="http://schemas.microsoft.com/office/drawing/2014/main" val="750302866"/>
                    </a:ext>
                  </a:extLst>
                </a:gridCol>
                <a:gridCol w="86746">
                  <a:extLst>
                    <a:ext uri="{9D8B030D-6E8A-4147-A177-3AD203B41FA5}">
                      <a16:colId xmlns:a16="http://schemas.microsoft.com/office/drawing/2014/main" val="3996923673"/>
                    </a:ext>
                  </a:extLst>
                </a:gridCol>
                <a:gridCol w="143468">
                  <a:extLst>
                    <a:ext uri="{9D8B030D-6E8A-4147-A177-3AD203B41FA5}">
                      <a16:colId xmlns:a16="http://schemas.microsoft.com/office/drawing/2014/main" val="2835658371"/>
                    </a:ext>
                  </a:extLst>
                </a:gridCol>
                <a:gridCol w="132757">
                  <a:extLst>
                    <a:ext uri="{9D8B030D-6E8A-4147-A177-3AD203B41FA5}">
                      <a16:colId xmlns:a16="http://schemas.microsoft.com/office/drawing/2014/main" val="474406004"/>
                    </a:ext>
                  </a:extLst>
                </a:gridCol>
                <a:gridCol w="97457">
                  <a:extLst>
                    <a:ext uri="{9D8B030D-6E8A-4147-A177-3AD203B41FA5}">
                      <a16:colId xmlns:a16="http://schemas.microsoft.com/office/drawing/2014/main" val="3958061749"/>
                    </a:ext>
                  </a:extLst>
                </a:gridCol>
                <a:gridCol w="115107">
                  <a:extLst>
                    <a:ext uri="{9D8B030D-6E8A-4147-A177-3AD203B41FA5}">
                      <a16:colId xmlns:a16="http://schemas.microsoft.com/office/drawing/2014/main" val="3333591965"/>
                    </a:ext>
                  </a:extLst>
                </a:gridCol>
                <a:gridCol w="115107">
                  <a:extLst>
                    <a:ext uri="{9D8B030D-6E8A-4147-A177-3AD203B41FA5}">
                      <a16:colId xmlns:a16="http://schemas.microsoft.com/office/drawing/2014/main" val="2496934118"/>
                    </a:ext>
                  </a:extLst>
                </a:gridCol>
                <a:gridCol w="115107">
                  <a:extLst>
                    <a:ext uri="{9D8B030D-6E8A-4147-A177-3AD203B41FA5}">
                      <a16:colId xmlns:a16="http://schemas.microsoft.com/office/drawing/2014/main" val="2147111730"/>
                    </a:ext>
                  </a:extLst>
                </a:gridCol>
                <a:gridCol w="115107">
                  <a:extLst>
                    <a:ext uri="{9D8B030D-6E8A-4147-A177-3AD203B41FA5}">
                      <a16:colId xmlns:a16="http://schemas.microsoft.com/office/drawing/2014/main" val="221841994"/>
                    </a:ext>
                  </a:extLst>
                </a:gridCol>
                <a:gridCol w="115107">
                  <a:extLst>
                    <a:ext uri="{9D8B030D-6E8A-4147-A177-3AD203B41FA5}">
                      <a16:colId xmlns:a16="http://schemas.microsoft.com/office/drawing/2014/main" val="853181971"/>
                    </a:ext>
                  </a:extLst>
                </a:gridCol>
                <a:gridCol w="115107">
                  <a:extLst>
                    <a:ext uri="{9D8B030D-6E8A-4147-A177-3AD203B41FA5}">
                      <a16:colId xmlns:a16="http://schemas.microsoft.com/office/drawing/2014/main" val="1175215633"/>
                    </a:ext>
                  </a:extLst>
                </a:gridCol>
                <a:gridCol w="115107">
                  <a:extLst>
                    <a:ext uri="{9D8B030D-6E8A-4147-A177-3AD203B41FA5}">
                      <a16:colId xmlns:a16="http://schemas.microsoft.com/office/drawing/2014/main" val="1957305010"/>
                    </a:ext>
                  </a:extLst>
                </a:gridCol>
                <a:gridCol w="115107">
                  <a:extLst>
                    <a:ext uri="{9D8B030D-6E8A-4147-A177-3AD203B41FA5}">
                      <a16:colId xmlns:a16="http://schemas.microsoft.com/office/drawing/2014/main" val="1112213198"/>
                    </a:ext>
                  </a:extLst>
                </a:gridCol>
                <a:gridCol w="115107">
                  <a:extLst>
                    <a:ext uri="{9D8B030D-6E8A-4147-A177-3AD203B41FA5}">
                      <a16:colId xmlns:a16="http://schemas.microsoft.com/office/drawing/2014/main" val="3541753518"/>
                    </a:ext>
                  </a:extLst>
                </a:gridCol>
                <a:gridCol w="115107">
                  <a:extLst>
                    <a:ext uri="{9D8B030D-6E8A-4147-A177-3AD203B41FA5}">
                      <a16:colId xmlns:a16="http://schemas.microsoft.com/office/drawing/2014/main" val="3750819100"/>
                    </a:ext>
                  </a:extLst>
                </a:gridCol>
                <a:gridCol w="49254">
                  <a:extLst>
                    <a:ext uri="{9D8B030D-6E8A-4147-A177-3AD203B41FA5}">
                      <a16:colId xmlns:a16="http://schemas.microsoft.com/office/drawing/2014/main" val="73623533"/>
                    </a:ext>
                  </a:extLst>
                </a:gridCol>
                <a:gridCol w="180960">
                  <a:extLst>
                    <a:ext uri="{9D8B030D-6E8A-4147-A177-3AD203B41FA5}">
                      <a16:colId xmlns:a16="http://schemas.microsoft.com/office/drawing/2014/main" val="606738808"/>
                    </a:ext>
                  </a:extLst>
                </a:gridCol>
                <a:gridCol w="128602">
                  <a:extLst>
                    <a:ext uri="{9D8B030D-6E8A-4147-A177-3AD203B41FA5}">
                      <a16:colId xmlns:a16="http://schemas.microsoft.com/office/drawing/2014/main" val="729475532"/>
                    </a:ext>
                  </a:extLst>
                </a:gridCol>
                <a:gridCol w="101612">
                  <a:extLst>
                    <a:ext uri="{9D8B030D-6E8A-4147-A177-3AD203B41FA5}">
                      <a16:colId xmlns:a16="http://schemas.microsoft.com/office/drawing/2014/main" val="2705926898"/>
                    </a:ext>
                  </a:extLst>
                </a:gridCol>
                <a:gridCol w="115107">
                  <a:extLst>
                    <a:ext uri="{9D8B030D-6E8A-4147-A177-3AD203B41FA5}">
                      <a16:colId xmlns:a16="http://schemas.microsoft.com/office/drawing/2014/main" val="2125523724"/>
                    </a:ext>
                  </a:extLst>
                </a:gridCol>
                <a:gridCol w="115107">
                  <a:extLst>
                    <a:ext uri="{9D8B030D-6E8A-4147-A177-3AD203B41FA5}">
                      <a16:colId xmlns:a16="http://schemas.microsoft.com/office/drawing/2014/main" val="2754892902"/>
                    </a:ext>
                  </a:extLst>
                </a:gridCol>
                <a:gridCol w="115107">
                  <a:extLst>
                    <a:ext uri="{9D8B030D-6E8A-4147-A177-3AD203B41FA5}">
                      <a16:colId xmlns:a16="http://schemas.microsoft.com/office/drawing/2014/main" val="4061315644"/>
                    </a:ext>
                  </a:extLst>
                </a:gridCol>
                <a:gridCol w="115107">
                  <a:extLst>
                    <a:ext uri="{9D8B030D-6E8A-4147-A177-3AD203B41FA5}">
                      <a16:colId xmlns:a16="http://schemas.microsoft.com/office/drawing/2014/main" val="551786689"/>
                    </a:ext>
                  </a:extLst>
                </a:gridCol>
                <a:gridCol w="115107">
                  <a:extLst>
                    <a:ext uri="{9D8B030D-6E8A-4147-A177-3AD203B41FA5}">
                      <a16:colId xmlns:a16="http://schemas.microsoft.com/office/drawing/2014/main" val="2996285369"/>
                    </a:ext>
                  </a:extLst>
                </a:gridCol>
                <a:gridCol w="115107">
                  <a:extLst>
                    <a:ext uri="{9D8B030D-6E8A-4147-A177-3AD203B41FA5}">
                      <a16:colId xmlns:a16="http://schemas.microsoft.com/office/drawing/2014/main" val="2939346840"/>
                    </a:ext>
                  </a:extLst>
                </a:gridCol>
                <a:gridCol w="115107">
                  <a:extLst>
                    <a:ext uri="{9D8B030D-6E8A-4147-A177-3AD203B41FA5}">
                      <a16:colId xmlns:a16="http://schemas.microsoft.com/office/drawing/2014/main" val="219414235"/>
                    </a:ext>
                  </a:extLst>
                </a:gridCol>
                <a:gridCol w="115107">
                  <a:extLst>
                    <a:ext uri="{9D8B030D-6E8A-4147-A177-3AD203B41FA5}">
                      <a16:colId xmlns:a16="http://schemas.microsoft.com/office/drawing/2014/main" val="3430580448"/>
                    </a:ext>
                  </a:extLst>
                </a:gridCol>
                <a:gridCol w="115107">
                  <a:extLst>
                    <a:ext uri="{9D8B030D-6E8A-4147-A177-3AD203B41FA5}">
                      <a16:colId xmlns:a16="http://schemas.microsoft.com/office/drawing/2014/main" val="873021618"/>
                    </a:ext>
                  </a:extLst>
                </a:gridCol>
                <a:gridCol w="115107">
                  <a:extLst>
                    <a:ext uri="{9D8B030D-6E8A-4147-A177-3AD203B41FA5}">
                      <a16:colId xmlns:a16="http://schemas.microsoft.com/office/drawing/2014/main" val="1600382391"/>
                    </a:ext>
                  </a:extLst>
                </a:gridCol>
                <a:gridCol w="115107">
                  <a:extLst>
                    <a:ext uri="{9D8B030D-6E8A-4147-A177-3AD203B41FA5}">
                      <a16:colId xmlns:a16="http://schemas.microsoft.com/office/drawing/2014/main" val="1680613123"/>
                    </a:ext>
                  </a:extLst>
                </a:gridCol>
                <a:gridCol w="115107">
                  <a:extLst>
                    <a:ext uri="{9D8B030D-6E8A-4147-A177-3AD203B41FA5}">
                      <a16:colId xmlns:a16="http://schemas.microsoft.com/office/drawing/2014/main" val="1716007074"/>
                    </a:ext>
                  </a:extLst>
                </a:gridCol>
                <a:gridCol w="115107">
                  <a:extLst>
                    <a:ext uri="{9D8B030D-6E8A-4147-A177-3AD203B41FA5}">
                      <a16:colId xmlns:a16="http://schemas.microsoft.com/office/drawing/2014/main" val="3513169139"/>
                    </a:ext>
                  </a:extLst>
                </a:gridCol>
                <a:gridCol w="115107">
                  <a:extLst>
                    <a:ext uri="{9D8B030D-6E8A-4147-A177-3AD203B41FA5}">
                      <a16:colId xmlns:a16="http://schemas.microsoft.com/office/drawing/2014/main" val="1255862534"/>
                    </a:ext>
                  </a:extLst>
                </a:gridCol>
                <a:gridCol w="115107">
                  <a:extLst>
                    <a:ext uri="{9D8B030D-6E8A-4147-A177-3AD203B41FA5}">
                      <a16:colId xmlns:a16="http://schemas.microsoft.com/office/drawing/2014/main" val="2082217297"/>
                    </a:ext>
                  </a:extLst>
                </a:gridCol>
                <a:gridCol w="115107">
                  <a:extLst>
                    <a:ext uri="{9D8B030D-6E8A-4147-A177-3AD203B41FA5}">
                      <a16:colId xmlns:a16="http://schemas.microsoft.com/office/drawing/2014/main" val="3915561142"/>
                    </a:ext>
                  </a:extLst>
                </a:gridCol>
                <a:gridCol w="115107">
                  <a:extLst>
                    <a:ext uri="{9D8B030D-6E8A-4147-A177-3AD203B41FA5}">
                      <a16:colId xmlns:a16="http://schemas.microsoft.com/office/drawing/2014/main" val="1600221493"/>
                    </a:ext>
                  </a:extLst>
                </a:gridCol>
                <a:gridCol w="115107">
                  <a:extLst>
                    <a:ext uri="{9D8B030D-6E8A-4147-A177-3AD203B41FA5}">
                      <a16:colId xmlns:a16="http://schemas.microsoft.com/office/drawing/2014/main" val="2933793989"/>
                    </a:ext>
                  </a:extLst>
                </a:gridCol>
                <a:gridCol w="115107">
                  <a:extLst>
                    <a:ext uri="{9D8B030D-6E8A-4147-A177-3AD203B41FA5}">
                      <a16:colId xmlns:a16="http://schemas.microsoft.com/office/drawing/2014/main" val="532007937"/>
                    </a:ext>
                  </a:extLst>
                </a:gridCol>
                <a:gridCol w="115107">
                  <a:extLst>
                    <a:ext uri="{9D8B030D-6E8A-4147-A177-3AD203B41FA5}">
                      <a16:colId xmlns:a16="http://schemas.microsoft.com/office/drawing/2014/main" val="3343832711"/>
                    </a:ext>
                  </a:extLst>
                </a:gridCol>
                <a:gridCol w="115107">
                  <a:extLst>
                    <a:ext uri="{9D8B030D-6E8A-4147-A177-3AD203B41FA5}">
                      <a16:colId xmlns:a16="http://schemas.microsoft.com/office/drawing/2014/main" val="832373571"/>
                    </a:ext>
                  </a:extLst>
                </a:gridCol>
                <a:gridCol w="115107">
                  <a:extLst>
                    <a:ext uri="{9D8B030D-6E8A-4147-A177-3AD203B41FA5}">
                      <a16:colId xmlns:a16="http://schemas.microsoft.com/office/drawing/2014/main" val="828535984"/>
                    </a:ext>
                  </a:extLst>
                </a:gridCol>
                <a:gridCol w="115107">
                  <a:extLst>
                    <a:ext uri="{9D8B030D-6E8A-4147-A177-3AD203B41FA5}">
                      <a16:colId xmlns:a16="http://schemas.microsoft.com/office/drawing/2014/main" val="19952100"/>
                    </a:ext>
                  </a:extLst>
                </a:gridCol>
                <a:gridCol w="115107">
                  <a:extLst>
                    <a:ext uri="{9D8B030D-6E8A-4147-A177-3AD203B41FA5}">
                      <a16:colId xmlns:a16="http://schemas.microsoft.com/office/drawing/2014/main" val="1557395174"/>
                    </a:ext>
                  </a:extLst>
                </a:gridCol>
                <a:gridCol w="115107">
                  <a:extLst>
                    <a:ext uri="{9D8B030D-6E8A-4147-A177-3AD203B41FA5}">
                      <a16:colId xmlns:a16="http://schemas.microsoft.com/office/drawing/2014/main" val="2942737789"/>
                    </a:ext>
                  </a:extLst>
                </a:gridCol>
                <a:gridCol w="115107">
                  <a:extLst>
                    <a:ext uri="{9D8B030D-6E8A-4147-A177-3AD203B41FA5}">
                      <a16:colId xmlns:a16="http://schemas.microsoft.com/office/drawing/2014/main" val="3255964531"/>
                    </a:ext>
                  </a:extLst>
                </a:gridCol>
                <a:gridCol w="115107">
                  <a:extLst>
                    <a:ext uri="{9D8B030D-6E8A-4147-A177-3AD203B41FA5}">
                      <a16:colId xmlns:a16="http://schemas.microsoft.com/office/drawing/2014/main" val="662599372"/>
                    </a:ext>
                  </a:extLst>
                </a:gridCol>
                <a:gridCol w="115107">
                  <a:extLst>
                    <a:ext uri="{9D8B030D-6E8A-4147-A177-3AD203B41FA5}">
                      <a16:colId xmlns:a16="http://schemas.microsoft.com/office/drawing/2014/main" val="1398691401"/>
                    </a:ext>
                  </a:extLst>
                </a:gridCol>
                <a:gridCol w="115107">
                  <a:extLst>
                    <a:ext uri="{9D8B030D-6E8A-4147-A177-3AD203B41FA5}">
                      <a16:colId xmlns:a16="http://schemas.microsoft.com/office/drawing/2014/main" val="1162050267"/>
                    </a:ext>
                  </a:extLst>
                </a:gridCol>
                <a:gridCol w="115107">
                  <a:extLst>
                    <a:ext uri="{9D8B030D-6E8A-4147-A177-3AD203B41FA5}">
                      <a16:colId xmlns:a16="http://schemas.microsoft.com/office/drawing/2014/main" val="1434956166"/>
                    </a:ext>
                  </a:extLst>
                </a:gridCol>
                <a:gridCol w="115107">
                  <a:extLst>
                    <a:ext uri="{9D8B030D-6E8A-4147-A177-3AD203B41FA5}">
                      <a16:colId xmlns:a16="http://schemas.microsoft.com/office/drawing/2014/main" val="1315513399"/>
                    </a:ext>
                  </a:extLst>
                </a:gridCol>
                <a:gridCol w="115107">
                  <a:extLst>
                    <a:ext uri="{9D8B030D-6E8A-4147-A177-3AD203B41FA5}">
                      <a16:colId xmlns:a16="http://schemas.microsoft.com/office/drawing/2014/main" val="290279155"/>
                    </a:ext>
                  </a:extLst>
                </a:gridCol>
                <a:gridCol w="115107">
                  <a:extLst>
                    <a:ext uri="{9D8B030D-6E8A-4147-A177-3AD203B41FA5}">
                      <a16:colId xmlns:a16="http://schemas.microsoft.com/office/drawing/2014/main" val="832213733"/>
                    </a:ext>
                  </a:extLst>
                </a:gridCol>
                <a:gridCol w="115107">
                  <a:extLst>
                    <a:ext uri="{9D8B030D-6E8A-4147-A177-3AD203B41FA5}">
                      <a16:colId xmlns:a16="http://schemas.microsoft.com/office/drawing/2014/main" val="456749697"/>
                    </a:ext>
                  </a:extLst>
                </a:gridCol>
              </a:tblGrid>
              <a:tr h="171609">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extLst>
                  <a:ext uri="{0D108BD9-81ED-4DB2-BD59-A6C34878D82A}">
                    <a16:rowId xmlns:a16="http://schemas.microsoft.com/office/drawing/2014/main" val="3758719058"/>
                  </a:ext>
                </a:extLst>
              </a:tr>
              <a:tr h="442666">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ctr" fontAlgn="ctr"/>
                      <a:r>
                        <a:rPr lang="en-IL" sz="1200" u="none" strike="noStrike" dirty="0">
                          <a:effectLst/>
                        </a:rPr>
                        <a:t>2023</a:t>
                      </a:r>
                      <a:endParaRPr lang="en-IL" sz="1200" b="0" i="0" u="none" strike="noStrike" dirty="0">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dirty="0">
                          <a:effectLst/>
                        </a:rPr>
                        <a:t>2026</a:t>
                      </a:r>
                      <a:endParaRPr lang="en-IL" sz="1200" b="0" i="0" u="none" strike="noStrike" dirty="0">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2027</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2028</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dirty="0">
                          <a:effectLst/>
                        </a:rPr>
                        <a:t> </a:t>
                      </a:r>
                      <a:endParaRPr lang="en-IL" sz="1200" b="0" i="0" u="none" strike="noStrike" dirty="0">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2032</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2034</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dirty="0">
                          <a:effectLst/>
                        </a:rPr>
                        <a:t>2057</a:t>
                      </a:r>
                      <a:endParaRPr lang="en-IL" sz="1200" b="0" i="0" u="none" strike="noStrike" dirty="0">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2058</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2061</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2066</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2071</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2072</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2074</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2076</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2101</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2106</a:t>
                      </a:r>
                      <a:endParaRPr lang="en-IL" sz="12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vert="vert270" anchor="ctr"/>
                </a:tc>
                <a:extLst>
                  <a:ext uri="{0D108BD9-81ED-4DB2-BD59-A6C34878D82A}">
                    <a16:rowId xmlns:a16="http://schemas.microsoft.com/office/drawing/2014/main" val="326880674"/>
                  </a:ext>
                </a:extLst>
              </a:tr>
              <a:tr h="171609">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dirty="0">
                          <a:effectLst/>
                        </a:rPr>
                        <a:t> </a:t>
                      </a:r>
                      <a:endParaRPr lang="en-IL" sz="1200" b="0" i="0" u="none" strike="noStrike" dirty="0">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a:effectLst/>
                        </a:rPr>
                        <a:t> </a:t>
                      </a:r>
                      <a:endParaRPr lang="en-IL" sz="12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200" u="none" strike="noStrike" dirty="0">
                          <a:effectLst/>
                        </a:rPr>
                        <a:t> </a:t>
                      </a:r>
                      <a:endParaRPr lang="en-IL" sz="1200" b="0" i="0" u="none" strike="noStrike" dirty="0">
                        <a:solidFill>
                          <a:srgbClr val="9C0006"/>
                        </a:solidFill>
                        <a:effectLst/>
                        <a:latin typeface="Calibri" panose="020F0502020204030204" pitchFamily="34" charset="0"/>
                      </a:endParaRPr>
                    </a:p>
                  </a:txBody>
                  <a:tcPr marL="0" marR="0" marT="0" marB="0"/>
                </a:tc>
                <a:extLst>
                  <a:ext uri="{0D108BD9-81ED-4DB2-BD59-A6C34878D82A}">
                    <a16:rowId xmlns:a16="http://schemas.microsoft.com/office/drawing/2014/main" val="3849889922"/>
                  </a:ext>
                </a:extLst>
              </a:tr>
            </a:tbl>
          </a:graphicData>
        </a:graphic>
      </p:graphicFrame>
    </p:spTree>
    <p:extLst>
      <p:ext uri="{BB962C8B-B14F-4D97-AF65-F5344CB8AC3E}">
        <p14:creationId xmlns:p14="http://schemas.microsoft.com/office/powerpoint/2010/main" val="2089025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F8FF42F6-A844-86A2-68C2-01A2CA20147B}"/>
              </a:ext>
            </a:extLst>
          </p:cNvPr>
          <p:cNvCxnSpPr>
            <a:cxnSpLocks/>
          </p:cNvCxnSpPr>
          <p:nvPr/>
        </p:nvCxnSpPr>
        <p:spPr>
          <a:xfrm flipV="1">
            <a:off x="6927497" y="3764147"/>
            <a:ext cx="0" cy="1407975"/>
          </a:xfrm>
          <a:prstGeom prst="straightConnector1">
            <a:avLst/>
          </a:prstGeom>
          <a:ln w="9525">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75" name="Left Brace 35">
            <a:extLst>
              <a:ext uri="{FF2B5EF4-FFF2-40B4-BE49-F238E27FC236}">
                <a16:creationId xmlns:a16="http://schemas.microsoft.com/office/drawing/2014/main" id="{F7B2B7AA-5FFA-4269-1C2C-6360A6DAD3F8}"/>
              </a:ext>
            </a:extLst>
          </p:cNvPr>
          <p:cNvSpPr/>
          <p:nvPr/>
        </p:nvSpPr>
        <p:spPr>
          <a:xfrm rot="16200000">
            <a:off x="8040584" y="3674322"/>
            <a:ext cx="2868829" cy="2995599"/>
          </a:xfrm>
          <a:custGeom>
            <a:avLst/>
            <a:gdLst>
              <a:gd name="connsiteX0" fmla="*/ 1241100 w 1241100"/>
              <a:gd name="connsiteY0" fmla="*/ 5043071 h 5043071"/>
              <a:gd name="connsiteX1" fmla="*/ 620550 w 1241100"/>
              <a:gd name="connsiteY1" fmla="*/ 4939650 h 5043071"/>
              <a:gd name="connsiteX2" fmla="*/ 620550 w 1241100"/>
              <a:gd name="connsiteY2" fmla="*/ 2643817 h 5043071"/>
              <a:gd name="connsiteX3" fmla="*/ 0 w 1241100"/>
              <a:gd name="connsiteY3" fmla="*/ 2540396 h 5043071"/>
              <a:gd name="connsiteX4" fmla="*/ 620550 w 1241100"/>
              <a:gd name="connsiteY4" fmla="*/ 2436975 h 5043071"/>
              <a:gd name="connsiteX5" fmla="*/ 620550 w 1241100"/>
              <a:gd name="connsiteY5" fmla="*/ 103421 h 5043071"/>
              <a:gd name="connsiteX6" fmla="*/ 1241100 w 1241100"/>
              <a:gd name="connsiteY6" fmla="*/ 0 h 5043071"/>
              <a:gd name="connsiteX7" fmla="*/ 1241100 w 1241100"/>
              <a:gd name="connsiteY7" fmla="*/ 5043071 h 5043071"/>
              <a:gd name="connsiteX0" fmla="*/ 1241100 w 1241100"/>
              <a:gd name="connsiteY0" fmla="*/ 5043071 h 5043071"/>
              <a:gd name="connsiteX1" fmla="*/ 620550 w 1241100"/>
              <a:gd name="connsiteY1" fmla="*/ 4939650 h 5043071"/>
              <a:gd name="connsiteX2" fmla="*/ 620550 w 1241100"/>
              <a:gd name="connsiteY2" fmla="*/ 2643817 h 5043071"/>
              <a:gd name="connsiteX3" fmla="*/ 0 w 1241100"/>
              <a:gd name="connsiteY3" fmla="*/ 2540396 h 5043071"/>
              <a:gd name="connsiteX4" fmla="*/ 620550 w 1241100"/>
              <a:gd name="connsiteY4" fmla="*/ 2436975 h 5043071"/>
              <a:gd name="connsiteX5" fmla="*/ 620550 w 1241100"/>
              <a:gd name="connsiteY5" fmla="*/ 103421 h 5043071"/>
              <a:gd name="connsiteX6" fmla="*/ 1241100 w 1241100"/>
              <a:gd name="connsiteY6" fmla="*/ 0 h 5043071"/>
              <a:gd name="connsiteX0" fmla="*/ 1241100 w 1241100"/>
              <a:gd name="connsiteY0" fmla="*/ 5043071 h 5043071"/>
              <a:gd name="connsiteX1" fmla="*/ 620550 w 1241100"/>
              <a:gd name="connsiteY1" fmla="*/ 4939650 h 5043071"/>
              <a:gd name="connsiteX2" fmla="*/ 620550 w 1241100"/>
              <a:gd name="connsiteY2" fmla="*/ 2643817 h 5043071"/>
              <a:gd name="connsiteX3" fmla="*/ 0 w 1241100"/>
              <a:gd name="connsiteY3" fmla="*/ 2540396 h 5043071"/>
              <a:gd name="connsiteX4" fmla="*/ 620550 w 1241100"/>
              <a:gd name="connsiteY4" fmla="*/ 2436975 h 5043071"/>
              <a:gd name="connsiteX5" fmla="*/ 620550 w 1241100"/>
              <a:gd name="connsiteY5" fmla="*/ 103421 h 5043071"/>
              <a:gd name="connsiteX6" fmla="*/ 1241100 w 1241100"/>
              <a:gd name="connsiteY6" fmla="*/ 0 h 5043071"/>
              <a:gd name="connsiteX7" fmla="*/ 1241100 w 1241100"/>
              <a:gd name="connsiteY7" fmla="*/ 5043071 h 5043071"/>
              <a:gd name="connsiteX0" fmla="*/ 1241100 w 1241100"/>
              <a:gd name="connsiteY0" fmla="*/ 5043071 h 5043071"/>
              <a:gd name="connsiteX1" fmla="*/ 620550 w 1241100"/>
              <a:gd name="connsiteY1" fmla="*/ 4939650 h 5043071"/>
              <a:gd name="connsiteX2" fmla="*/ 620550 w 1241100"/>
              <a:gd name="connsiteY2" fmla="*/ 2643817 h 5043071"/>
              <a:gd name="connsiteX3" fmla="*/ 228602 w 1241100"/>
              <a:gd name="connsiteY3" fmla="*/ 2540396 h 5043071"/>
              <a:gd name="connsiteX4" fmla="*/ 620550 w 1241100"/>
              <a:gd name="connsiteY4" fmla="*/ 2436975 h 5043071"/>
              <a:gd name="connsiteX5" fmla="*/ 620550 w 1241100"/>
              <a:gd name="connsiteY5" fmla="*/ 103421 h 5043071"/>
              <a:gd name="connsiteX6" fmla="*/ 1241100 w 1241100"/>
              <a:gd name="connsiteY6" fmla="*/ 0 h 5043071"/>
              <a:gd name="connsiteX0" fmla="*/ 1012498 w 1012498"/>
              <a:gd name="connsiteY0" fmla="*/ 5043071 h 5043071"/>
              <a:gd name="connsiteX1" fmla="*/ 391948 w 1012498"/>
              <a:gd name="connsiteY1" fmla="*/ 4939650 h 5043071"/>
              <a:gd name="connsiteX2" fmla="*/ 391948 w 1012498"/>
              <a:gd name="connsiteY2" fmla="*/ 2643817 h 5043071"/>
              <a:gd name="connsiteX3" fmla="*/ 0 w 1012498"/>
              <a:gd name="connsiteY3" fmla="*/ 2538015 h 5043071"/>
              <a:gd name="connsiteX4" fmla="*/ 391948 w 1012498"/>
              <a:gd name="connsiteY4" fmla="*/ 2436975 h 5043071"/>
              <a:gd name="connsiteX5" fmla="*/ 391948 w 1012498"/>
              <a:gd name="connsiteY5" fmla="*/ 103421 h 5043071"/>
              <a:gd name="connsiteX6" fmla="*/ 1012498 w 1012498"/>
              <a:gd name="connsiteY6" fmla="*/ 0 h 5043071"/>
              <a:gd name="connsiteX7" fmla="*/ 1012498 w 1012498"/>
              <a:gd name="connsiteY7" fmla="*/ 5043071 h 5043071"/>
              <a:gd name="connsiteX0" fmla="*/ 1012498 w 1012498"/>
              <a:gd name="connsiteY0" fmla="*/ 5043071 h 5043071"/>
              <a:gd name="connsiteX1" fmla="*/ 391948 w 1012498"/>
              <a:gd name="connsiteY1" fmla="*/ 4939650 h 5043071"/>
              <a:gd name="connsiteX2" fmla="*/ 391948 w 1012498"/>
              <a:gd name="connsiteY2" fmla="*/ 2643817 h 5043071"/>
              <a:gd name="connsiteX3" fmla="*/ 0 w 1012498"/>
              <a:gd name="connsiteY3" fmla="*/ 2540396 h 5043071"/>
              <a:gd name="connsiteX4" fmla="*/ 391948 w 1012498"/>
              <a:gd name="connsiteY4" fmla="*/ 2436975 h 5043071"/>
              <a:gd name="connsiteX5" fmla="*/ 391948 w 1012498"/>
              <a:gd name="connsiteY5" fmla="*/ 103421 h 5043071"/>
              <a:gd name="connsiteX6" fmla="*/ 1012498 w 1012498"/>
              <a:gd name="connsiteY6" fmla="*/ 0 h 5043071"/>
              <a:gd name="connsiteX0" fmla="*/ 1017539 w 1017539"/>
              <a:gd name="connsiteY0" fmla="*/ 5043071 h 5043071"/>
              <a:gd name="connsiteX1" fmla="*/ 396989 w 1017539"/>
              <a:gd name="connsiteY1" fmla="*/ 4939650 h 5043071"/>
              <a:gd name="connsiteX2" fmla="*/ 396989 w 1017539"/>
              <a:gd name="connsiteY2" fmla="*/ 2643817 h 5043071"/>
              <a:gd name="connsiteX3" fmla="*/ 5041 w 1017539"/>
              <a:gd name="connsiteY3" fmla="*/ 2538015 h 5043071"/>
              <a:gd name="connsiteX4" fmla="*/ 396989 w 1017539"/>
              <a:gd name="connsiteY4" fmla="*/ 2436975 h 5043071"/>
              <a:gd name="connsiteX5" fmla="*/ 396989 w 1017539"/>
              <a:gd name="connsiteY5" fmla="*/ 103421 h 5043071"/>
              <a:gd name="connsiteX6" fmla="*/ 1017539 w 1017539"/>
              <a:gd name="connsiteY6" fmla="*/ 0 h 5043071"/>
              <a:gd name="connsiteX7" fmla="*/ 1017539 w 1017539"/>
              <a:gd name="connsiteY7" fmla="*/ 5043071 h 5043071"/>
              <a:gd name="connsiteX0" fmla="*/ 1017539 w 1017539"/>
              <a:gd name="connsiteY0" fmla="*/ 5043071 h 5043071"/>
              <a:gd name="connsiteX1" fmla="*/ 396989 w 1017539"/>
              <a:gd name="connsiteY1" fmla="*/ 4939650 h 5043071"/>
              <a:gd name="connsiteX2" fmla="*/ 396989 w 1017539"/>
              <a:gd name="connsiteY2" fmla="*/ 2643817 h 5043071"/>
              <a:gd name="connsiteX3" fmla="*/ 5041 w 1017539"/>
              <a:gd name="connsiteY3" fmla="*/ 2540396 h 5043071"/>
              <a:gd name="connsiteX4" fmla="*/ 396989 w 1017539"/>
              <a:gd name="connsiteY4" fmla="*/ 2436975 h 5043071"/>
              <a:gd name="connsiteX5" fmla="*/ 396989 w 1017539"/>
              <a:gd name="connsiteY5" fmla="*/ 103421 h 5043071"/>
              <a:gd name="connsiteX6" fmla="*/ 1017539 w 1017539"/>
              <a:gd name="connsiteY6" fmla="*/ 0 h 5043071"/>
              <a:gd name="connsiteX0" fmla="*/ 1012498 w 1012498"/>
              <a:gd name="connsiteY0" fmla="*/ 5043071 h 5043071"/>
              <a:gd name="connsiteX1" fmla="*/ 391948 w 1012498"/>
              <a:gd name="connsiteY1" fmla="*/ 4939650 h 5043071"/>
              <a:gd name="connsiteX2" fmla="*/ 391948 w 1012498"/>
              <a:gd name="connsiteY2" fmla="*/ 2643817 h 5043071"/>
              <a:gd name="connsiteX3" fmla="*/ 0 w 1012498"/>
              <a:gd name="connsiteY3" fmla="*/ 2538015 h 5043071"/>
              <a:gd name="connsiteX4" fmla="*/ 391948 w 1012498"/>
              <a:gd name="connsiteY4" fmla="*/ 2436975 h 5043071"/>
              <a:gd name="connsiteX5" fmla="*/ 391948 w 1012498"/>
              <a:gd name="connsiteY5" fmla="*/ 103421 h 5043071"/>
              <a:gd name="connsiteX6" fmla="*/ 1012498 w 1012498"/>
              <a:gd name="connsiteY6" fmla="*/ 0 h 5043071"/>
              <a:gd name="connsiteX7" fmla="*/ 1012498 w 1012498"/>
              <a:gd name="connsiteY7" fmla="*/ 5043071 h 5043071"/>
              <a:gd name="connsiteX0" fmla="*/ 1012498 w 1012498"/>
              <a:gd name="connsiteY0" fmla="*/ 5043071 h 5043071"/>
              <a:gd name="connsiteX1" fmla="*/ 391948 w 1012498"/>
              <a:gd name="connsiteY1" fmla="*/ 4939650 h 5043071"/>
              <a:gd name="connsiteX2" fmla="*/ 391948 w 1012498"/>
              <a:gd name="connsiteY2" fmla="*/ 2643817 h 5043071"/>
              <a:gd name="connsiteX3" fmla="*/ 291734 w 1012498"/>
              <a:gd name="connsiteY3" fmla="*/ 2542777 h 5043071"/>
              <a:gd name="connsiteX4" fmla="*/ 391948 w 1012498"/>
              <a:gd name="connsiteY4" fmla="*/ 2436975 h 5043071"/>
              <a:gd name="connsiteX5" fmla="*/ 391948 w 1012498"/>
              <a:gd name="connsiteY5" fmla="*/ 103421 h 5043071"/>
              <a:gd name="connsiteX6" fmla="*/ 1012498 w 1012498"/>
              <a:gd name="connsiteY6" fmla="*/ 0 h 5043071"/>
              <a:gd name="connsiteX0" fmla="*/ 1012498 w 1012498"/>
              <a:gd name="connsiteY0" fmla="*/ 5043071 h 5043071"/>
              <a:gd name="connsiteX1" fmla="*/ 391948 w 1012498"/>
              <a:gd name="connsiteY1" fmla="*/ 4939650 h 5043071"/>
              <a:gd name="connsiteX2" fmla="*/ 391948 w 1012498"/>
              <a:gd name="connsiteY2" fmla="*/ 2643817 h 5043071"/>
              <a:gd name="connsiteX3" fmla="*/ 0 w 1012498"/>
              <a:gd name="connsiteY3" fmla="*/ 2538015 h 5043071"/>
              <a:gd name="connsiteX4" fmla="*/ 391948 w 1012498"/>
              <a:gd name="connsiteY4" fmla="*/ 2436975 h 5043071"/>
              <a:gd name="connsiteX5" fmla="*/ 391948 w 1012498"/>
              <a:gd name="connsiteY5" fmla="*/ 103421 h 5043071"/>
              <a:gd name="connsiteX6" fmla="*/ 1012498 w 1012498"/>
              <a:gd name="connsiteY6" fmla="*/ 0 h 5043071"/>
              <a:gd name="connsiteX7" fmla="*/ 1012498 w 1012498"/>
              <a:gd name="connsiteY7" fmla="*/ 5043071 h 5043071"/>
              <a:gd name="connsiteX0" fmla="*/ 1012498 w 1012498"/>
              <a:gd name="connsiteY0" fmla="*/ 5043071 h 5043071"/>
              <a:gd name="connsiteX1" fmla="*/ 391948 w 1012498"/>
              <a:gd name="connsiteY1" fmla="*/ 4939650 h 5043071"/>
              <a:gd name="connsiteX2" fmla="*/ 391948 w 1012498"/>
              <a:gd name="connsiteY2" fmla="*/ 2643817 h 5043071"/>
              <a:gd name="connsiteX3" fmla="*/ 291734 w 1012498"/>
              <a:gd name="connsiteY3" fmla="*/ 2542777 h 5043071"/>
              <a:gd name="connsiteX4" fmla="*/ 391948 w 1012498"/>
              <a:gd name="connsiteY4" fmla="*/ 2436975 h 5043071"/>
              <a:gd name="connsiteX5" fmla="*/ 391948 w 1012498"/>
              <a:gd name="connsiteY5" fmla="*/ 103421 h 5043071"/>
              <a:gd name="connsiteX6" fmla="*/ 1012498 w 1012498"/>
              <a:gd name="connsiteY6" fmla="*/ 0 h 5043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2498" h="5043071" stroke="0" extrusionOk="0">
                <a:moveTo>
                  <a:pt x="1012498" y="5043071"/>
                </a:moveTo>
                <a:cubicBezTo>
                  <a:pt x="669778" y="5043071"/>
                  <a:pt x="391948" y="4996768"/>
                  <a:pt x="391948" y="4939650"/>
                </a:cubicBezTo>
                <a:lnTo>
                  <a:pt x="391948" y="2643817"/>
                </a:lnTo>
                <a:cubicBezTo>
                  <a:pt x="391948" y="2586699"/>
                  <a:pt x="342720" y="2538015"/>
                  <a:pt x="0" y="2538015"/>
                </a:cubicBezTo>
                <a:cubicBezTo>
                  <a:pt x="342720" y="2538015"/>
                  <a:pt x="391948" y="2494093"/>
                  <a:pt x="391948" y="2436975"/>
                </a:cubicBezTo>
                <a:lnTo>
                  <a:pt x="391948" y="103421"/>
                </a:lnTo>
                <a:cubicBezTo>
                  <a:pt x="391948" y="46303"/>
                  <a:pt x="669778" y="0"/>
                  <a:pt x="1012498" y="0"/>
                </a:cubicBezTo>
                <a:lnTo>
                  <a:pt x="1012498" y="5043071"/>
                </a:lnTo>
                <a:close/>
              </a:path>
              <a:path w="1012498" h="5043071" fill="none">
                <a:moveTo>
                  <a:pt x="1012498" y="5043071"/>
                </a:moveTo>
                <a:cubicBezTo>
                  <a:pt x="669778" y="5043071"/>
                  <a:pt x="391948" y="4996768"/>
                  <a:pt x="391948" y="4939650"/>
                </a:cubicBezTo>
                <a:lnTo>
                  <a:pt x="391948" y="2643817"/>
                </a:lnTo>
                <a:cubicBezTo>
                  <a:pt x="391948" y="2586699"/>
                  <a:pt x="291984" y="2549920"/>
                  <a:pt x="291734" y="2542777"/>
                </a:cubicBezTo>
                <a:cubicBezTo>
                  <a:pt x="291484" y="2535634"/>
                  <a:pt x="391948" y="2494093"/>
                  <a:pt x="391948" y="2436975"/>
                </a:cubicBezTo>
                <a:lnTo>
                  <a:pt x="391948" y="103421"/>
                </a:lnTo>
                <a:cubicBezTo>
                  <a:pt x="391948" y="46303"/>
                  <a:pt x="669778" y="0"/>
                  <a:pt x="1012498" y="0"/>
                </a:cubicBezTo>
              </a:path>
            </a:pathLst>
          </a:custGeom>
          <a:noFill/>
          <a:ln w="952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endParaRPr lang="en-IL" dirty="0">
              <a:solidFill>
                <a:srgbClr val="FF0000"/>
              </a:solidFill>
            </a:endParaRPr>
          </a:p>
        </p:txBody>
      </p:sp>
      <p:sp>
        <p:nvSpPr>
          <p:cNvPr id="6" name="TextBox 5">
            <a:extLst>
              <a:ext uri="{FF2B5EF4-FFF2-40B4-BE49-F238E27FC236}">
                <a16:creationId xmlns:a16="http://schemas.microsoft.com/office/drawing/2014/main" id="{5417A886-044E-05BB-63E4-3C59FE47D7E1}"/>
              </a:ext>
            </a:extLst>
          </p:cNvPr>
          <p:cNvSpPr txBox="1"/>
          <p:nvPr/>
        </p:nvSpPr>
        <p:spPr>
          <a:xfrm>
            <a:off x="1408910" y="798046"/>
            <a:ext cx="3138476" cy="338554"/>
          </a:xfrm>
          <a:prstGeom prst="rect">
            <a:avLst/>
          </a:prstGeom>
          <a:noFill/>
        </p:spPr>
        <p:txBody>
          <a:bodyPr wrap="square" rtlCol="0">
            <a:spAutoFit/>
          </a:bodyPr>
          <a:lstStyle/>
          <a:p>
            <a:r>
              <a:rPr lang="en-US" sz="800" dirty="0"/>
              <a:t>Shutdown of the last 3 NPPs; rapid clarification of which investigations on fuel elements may still be required [1]</a:t>
            </a:r>
            <a:endParaRPr lang="en-IL" sz="800" dirty="0"/>
          </a:p>
        </p:txBody>
      </p:sp>
      <p:cxnSp>
        <p:nvCxnSpPr>
          <p:cNvPr id="8" name="Straight Arrow Connector 7">
            <a:extLst>
              <a:ext uri="{FF2B5EF4-FFF2-40B4-BE49-F238E27FC236}">
                <a16:creationId xmlns:a16="http://schemas.microsoft.com/office/drawing/2014/main" id="{90DF35FA-F9B2-C1DD-8A2C-BB638AF9188C}"/>
              </a:ext>
            </a:extLst>
          </p:cNvPr>
          <p:cNvCxnSpPr>
            <a:cxnSpLocks/>
          </p:cNvCxnSpPr>
          <p:nvPr/>
        </p:nvCxnSpPr>
        <p:spPr>
          <a:xfrm>
            <a:off x="1410940" y="882762"/>
            <a:ext cx="0" cy="2032133"/>
          </a:xfrm>
          <a:prstGeom prst="straightConnector1">
            <a:avLst/>
          </a:prstGeom>
          <a:ln w="9525">
            <a:headEnd type="ova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3F3CABA-E80E-AF64-3F53-A6A953192702}"/>
              </a:ext>
            </a:extLst>
          </p:cNvPr>
          <p:cNvSpPr txBox="1"/>
          <p:nvPr/>
        </p:nvSpPr>
        <p:spPr>
          <a:xfrm>
            <a:off x="1808221" y="1155233"/>
            <a:ext cx="2880211" cy="215444"/>
          </a:xfrm>
          <a:prstGeom prst="rect">
            <a:avLst/>
          </a:prstGeom>
          <a:noFill/>
        </p:spPr>
        <p:txBody>
          <a:bodyPr wrap="square" rtlCol="0">
            <a:spAutoFit/>
          </a:bodyPr>
          <a:lstStyle/>
          <a:p>
            <a:r>
              <a:rPr lang="en-US" sz="800" dirty="0"/>
              <a:t>Start of approval procedure for extended interim storage (BZG)</a:t>
            </a:r>
            <a:endParaRPr lang="en-IL" sz="800" dirty="0"/>
          </a:p>
        </p:txBody>
      </p:sp>
      <p:cxnSp>
        <p:nvCxnSpPr>
          <p:cNvPr id="10" name="Straight Arrow Connector 9">
            <a:extLst>
              <a:ext uri="{FF2B5EF4-FFF2-40B4-BE49-F238E27FC236}">
                <a16:creationId xmlns:a16="http://schemas.microsoft.com/office/drawing/2014/main" id="{BCF3697F-A676-263E-1028-474685928236}"/>
              </a:ext>
            </a:extLst>
          </p:cNvPr>
          <p:cNvCxnSpPr>
            <a:cxnSpLocks/>
          </p:cNvCxnSpPr>
          <p:nvPr/>
        </p:nvCxnSpPr>
        <p:spPr>
          <a:xfrm>
            <a:off x="1803855" y="1243355"/>
            <a:ext cx="0" cy="1663496"/>
          </a:xfrm>
          <a:prstGeom prst="straightConnector1">
            <a:avLst/>
          </a:prstGeom>
          <a:ln w="9525">
            <a:headEnd type="ova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AB73AEC-E933-EFE1-B533-5587A5B8A174}"/>
              </a:ext>
            </a:extLst>
          </p:cNvPr>
          <p:cNvSpPr txBox="1"/>
          <p:nvPr/>
        </p:nvSpPr>
        <p:spPr>
          <a:xfrm>
            <a:off x="1939110" y="1384715"/>
            <a:ext cx="2986376" cy="338554"/>
          </a:xfrm>
          <a:prstGeom prst="rect">
            <a:avLst/>
          </a:prstGeom>
          <a:noFill/>
        </p:spPr>
        <p:txBody>
          <a:bodyPr wrap="square" rtlCol="0">
            <a:spAutoFit/>
          </a:bodyPr>
          <a:lstStyle/>
          <a:p>
            <a:r>
              <a:rPr lang="en-US" sz="800" dirty="0"/>
              <a:t>6 a (BZA/ BZG) or 8 a before the expiry of the § 6 AtG license, the whereabouts of the casks must be proven</a:t>
            </a:r>
            <a:endParaRPr lang="en-IL" sz="800" dirty="0"/>
          </a:p>
        </p:txBody>
      </p:sp>
      <p:cxnSp>
        <p:nvCxnSpPr>
          <p:cNvPr id="14" name="Straight Arrow Connector 13">
            <a:extLst>
              <a:ext uri="{FF2B5EF4-FFF2-40B4-BE49-F238E27FC236}">
                <a16:creationId xmlns:a16="http://schemas.microsoft.com/office/drawing/2014/main" id="{ACE6E66D-EE13-5200-79DA-3A1A98458028}"/>
              </a:ext>
            </a:extLst>
          </p:cNvPr>
          <p:cNvCxnSpPr>
            <a:cxnSpLocks/>
          </p:cNvCxnSpPr>
          <p:nvPr/>
        </p:nvCxnSpPr>
        <p:spPr>
          <a:xfrm>
            <a:off x="1939110" y="1486278"/>
            <a:ext cx="0" cy="1413008"/>
          </a:xfrm>
          <a:prstGeom prst="straightConnector1">
            <a:avLst/>
          </a:prstGeom>
          <a:ln w="9525">
            <a:headEnd type="ova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2FBF079-88B2-6CA9-F219-C44C5DD4088D}"/>
              </a:ext>
            </a:extLst>
          </p:cNvPr>
          <p:cNvSpPr txBox="1"/>
          <p:nvPr/>
        </p:nvSpPr>
        <p:spPr>
          <a:xfrm>
            <a:off x="2074002" y="1784975"/>
            <a:ext cx="2851484" cy="215444"/>
          </a:xfrm>
          <a:prstGeom prst="rect">
            <a:avLst/>
          </a:prstGeom>
          <a:noFill/>
        </p:spPr>
        <p:txBody>
          <a:bodyPr wrap="square" rtlCol="0">
            <a:spAutoFit/>
          </a:bodyPr>
          <a:lstStyle/>
          <a:p>
            <a:r>
              <a:rPr lang="en-US" sz="800" dirty="0"/>
              <a:t>Completion of containers loading</a:t>
            </a:r>
            <a:endParaRPr lang="en-IL" sz="800" dirty="0"/>
          </a:p>
        </p:txBody>
      </p:sp>
      <p:cxnSp>
        <p:nvCxnSpPr>
          <p:cNvPr id="20" name="Straight Arrow Connector 19">
            <a:extLst>
              <a:ext uri="{FF2B5EF4-FFF2-40B4-BE49-F238E27FC236}">
                <a16:creationId xmlns:a16="http://schemas.microsoft.com/office/drawing/2014/main" id="{88E7829D-D460-1717-001E-C216322CA8AF}"/>
              </a:ext>
            </a:extLst>
          </p:cNvPr>
          <p:cNvCxnSpPr>
            <a:cxnSpLocks/>
          </p:cNvCxnSpPr>
          <p:nvPr/>
        </p:nvCxnSpPr>
        <p:spPr>
          <a:xfrm>
            <a:off x="2075352" y="1890784"/>
            <a:ext cx="0" cy="1016067"/>
          </a:xfrm>
          <a:prstGeom prst="straightConnector1">
            <a:avLst/>
          </a:prstGeom>
          <a:ln w="9525">
            <a:headEnd type="ova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852D30F-2A74-37B8-753B-7C5C9C870BF8}"/>
              </a:ext>
            </a:extLst>
          </p:cNvPr>
          <p:cNvSpPr txBox="1"/>
          <p:nvPr/>
        </p:nvSpPr>
        <p:spPr>
          <a:xfrm>
            <a:off x="2506151" y="2037701"/>
            <a:ext cx="2525378" cy="215444"/>
          </a:xfrm>
          <a:prstGeom prst="rect">
            <a:avLst/>
          </a:prstGeom>
          <a:noFill/>
        </p:spPr>
        <p:txBody>
          <a:bodyPr wrap="square" rtlCol="0">
            <a:spAutoFit/>
          </a:bodyPr>
          <a:lstStyle/>
          <a:p>
            <a:r>
              <a:rPr lang="en-US" sz="800" dirty="0"/>
              <a:t>Expiry of 40-year period single containers [2]</a:t>
            </a:r>
            <a:endParaRPr lang="en-IL" sz="800" dirty="0"/>
          </a:p>
        </p:txBody>
      </p:sp>
      <p:cxnSp>
        <p:nvCxnSpPr>
          <p:cNvPr id="30" name="Straight Arrow Connector 29">
            <a:extLst>
              <a:ext uri="{FF2B5EF4-FFF2-40B4-BE49-F238E27FC236}">
                <a16:creationId xmlns:a16="http://schemas.microsoft.com/office/drawing/2014/main" id="{AB7F992F-A9C5-9B7B-B5CC-190A15CD93FE}"/>
              </a:ext>
            </a:extLst>
          </p:cNvPr>
          <p:cNvCxnSpPr>
            <a:cxnSpLocks/>
          </p:cNvCxnSpPr>
          <p:nvPr/>
        </p:nvCxnSpPr>
        <p:spPr>
          <a:xfrm>
            <a:off x="2522973" y="2143241"/>
            <a:ext cx="0" cy="754551"/>
          </a:xfrm>
          <a:prstGeom prst="straightConnector1">
            <a:avLst/>
          </a:prstGeom>
          <a:ln w="9525">
            <a:headEnd type="ova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8803FEA-AED6-025C-B85A-DBF0F419BCA6}"/>
              </a:ext>
            </a:extLst>
          </p:cNvPr>
          <p:cNvSpPr txBox="1"/>
          <p:nvPr/>
        </p:nvSpPr>
        <p:spPr>
          <a:xfrm>
            <a:off x="2708991" y="2364255"/>
            <a:ext cx="2049130" cy="215444"/>
          </a:xfrm>
          <a:prstGeom prst="rect">
            <a:avLst/>
          </a:prstGeom>
          <a:noFill/>
        </p:spPr>
        <p:txBody>
          <a:bodyPr wrap="square" rtlCol="0">
            <a:spAutoFit/>
          </a:bodyPr>
          <a:lstStyle/>
          <a:p>
            <a:r>
              <a:rPr lang="en-US" sz="800" dirty="0"/>
              <a:t>Expiry of the storage permit BZG [3]</a:t>
            </a:r>
            <a:endParaRPr lang="en-IL" sz="800" dirty="0"/>
          </a:p>
        </p:txBody>
      </p:sp>
      <p:cxnSp>
        <p:nvCxnSpPr>
          <p:cNvPr id="33" name="Straight Arrow Connector 32">
            <a:extLst>
              <a:ext uri="{FF2B5EF4-FFF2-40B4-BE49-F238E27FC236}">
                <a16:creationId xmlns:a16="http://schemas.microsoft.com/office/drawing/2014/main" id="{13029021-B245-E487-F2E5-45B59C4A918F}"/>
              </a:ext>
            </a:extLst>
          </p:cNvPr>
          <p:cNvCxnSpPr>
            <a:cxnSpLocks/>
          </p:cNvCxnSpPr>
          <p:nvPr/>
        </p:nvCxnSpPr>
        <p:spPr>
          <a:xfrm>
            <a:off x="2723022" y="2463644"/>
            <a:ext cx="0" cy="434148"/>
          </a:xfrm>
          <a:prstGeom prst="straightConnector1">
            <a:avLst/>
          </a:prstGeom>
          <a:ln w="9525">
            <a:headEnd type="ova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B49B058-4EE4-4440-B97D-9FD7BD64354C}"/>
              </a:ext>
            </a:extLst>
          </p:cNvPr>
          <p:cNvSpPr txBox="1"/>
          <p:nvPr/>
        </p:nvSpPr>
        <p:spPr>
          <a:xfrm>
            <a:off x="5201710" y="338123"/>
            <a:ext cx="1312347" cy="307777"/>
          </a:xfrm>
          <a:prstGeom prst="rect">
            <a:avLst/>
          </a:prstGeom>
          <a:noFill/>
        </p:spPr>
        <p:txBody>
          <a:bodyPr wrap="none" rtlCol="0">
            <a:spAutoFit/>
          </a:bodyPr>
          <a:lstStyle/>
          <a:p>
            <a:r>
              <a:rPr lang="de-DE" sz="1400" dirty="0">
                <a:solidFill>
                  <a:schemeClr val="accent1"/>
                </a:solidFill>
              </a:rPr>
              <a:t>Interim Storage</a:t>
            </a:r>
            <a:endParaRPr lang="en-IL" sz="1400" dirty="0">
              <a:solidFill>
                <a:schemeClr val="accent1"/>
              </a:solidFill>
            </a:endParaRPr>
          </a:p>
        </p:txBody>
      </p:sp>
      <p:sp>
        <p:nvSpPr>
          <p:cNvPr id="36" name="Left Brace 35">
            <a:extLst>
              <a:ext uri="{FF2B5EF4-FFF2-40B4-BE49-F238E27FC236}">
                <a16:creationId xmlns:a16="http://schemas.microsoft.com/office/drawing/2014/main" id="{5F5DAF4B-95E8-632B-8DE4-FF8F8E770884}"/>
              </a:ext>
            </a:extLst>
          </p:cNvPr>
          <p:cNvSpPr/>
          <p:nvPr/>
        </p:nvSpPr>
        <p:spPr>
          <a:xfrm rot="5400000">
            <a:off x="8409294" y="883651"/>
            <a:ext cx="1016068" cy="3046422"/>
          </a:xfrm>
          <a:custGeom>
            <a:avLst/>
            <a:gdLst>
              <a:gd name="connsiteX0" fmla="*/ 1241100 w 1241100"/>
              <a:gd name="connsiteY0" fmla="*/ 5043071 h 5043071"/>
              <a:gd name="connsiteX1" fmla="*/ 620550 w 1241100"/>
              <a:gd name="connsiteY1" fmla="*/ 4939650 h 5043071"/>
              <a:gd name="connsiteX2" fmla="*/ 620550 w 1241100"/>
              <a:gd name="connsiteY2" fmla="*/ 2643817 h 5043071"/>
              <a:gd name="connsiteX3" fmla="*/ 0 w 1241100"/>
              <a:gd name="connsiteY3" fmla="*/ 2540396 h 5043071"/>
              <a:gd name="connsiteX4" fmla="*/ 620550 w 1241100"/>
              <a:gd name="connsiteY4" fmla="*/ 2436975 h 5043071"/>
              <a:gd name="connsiteX5" fmla="*/ 620550 w 1241100"/>
              <a:gd name="connsiteY5" fmla="*/ 103421 h 5043071"/>
              <a:gd name="connsiteX6" fmla="*/ 1241100 w 1241100"/>
              <a:gd name="connsiteY6" fmla="*/ 0 h 5043071"/>
              <a:gd name="connsiteX7" fmla="*/ 1241100 w 1241100"/>
              <a:gd name="connsiteY7" fmla="*/ 5043071 h 5043071"/>
              <a:gd name="connsiteX0" fmla="*/ 1241100 w 1241100"/>
              <a:gd name="connsiteY0" fmla="*/ 5043071 h 5043071"/>
              <a:gd name="connsiteX1" fmla="*/ 620550 w 1241100"/>
              <a:gd name="connsiteY1" fmla="*/ 4939650 h 5043071"/>
              <a:gd name="connsiteX2" fmla="*/ 620550 w 1241100"/>
              <a:gd name="connsiteY2" fmla="*/ 2643817 h 5043071"/>
              <a:gd name="connsiteX3" fmla="*/ 0 w 1241100"/>
              <a:gd name="connsiteY3" fmla="*/ 2540396 h 5043071"/>
              <a:gd name="connsiteX4" fmla="*/ 620550 w 1241100"/>
              <a:gd name="connsiteY4" fmla="*/ 2436975 h 5043071"/>
              <a:gd name="connsiteX5" fmla="*/ 620550 w 1241100"/>
              <a:gd name="connsiteY5" fmla="*/ 103421 h 5043071"/>
              <a:gd name="connsiteX6" fmla="*/ 1241100 w 1241100"/>
              <a:gd name="connsiteY6" fmla="*/ 0 h 5043071"/>
              <a:gd name="connsiteX0" fmla="*/ 1241100 w 1241100"/>
              <a:gd name="connsiteY0" fmla="*/ 5043071 h 5043071"/>
              <a:gd name="connsiteX1" fmla="*/ 620550 w 1241100"/>
              <a:gd name="connsiteY1" fmla="*/ 4939650 h 5043071"/>
              <a:gd name="connsiteX2" fmla="*/ 620550 w 1241100"/>
              <a:gd name="connsiteY2" fmla="*/ 2643817 h 5043071"/>
              <a:gd name="connsiteX3" fmla="*/ 0 w 1241100"/>
              <a:gd name="connsiteY3" fmla="*/ 2540396 h 5043071"/>
              <a:gd name="connsiteX4" fmla="*/ 620550 w 1241100"/>
              <a:gd name="connsiteY4" fmla="*/ 2436975 h 5043071"/>
              <a:gd name="connsiteX5" fmla="*/ 620550 w 1241100"/>
              <a:gd name="connsiteY5" fmla="*/ 103421 h 5043071"/>
              <a:gd name="connsiteX6" fmla="*/ 1241100 w 1241100"/>
              <a:gd name="connsiteY6" fmla="*/ 0 h 5043071"/>
              <a:gd name="connsiteX7" fmla="*/ 1241100 w 1241100"/>
              <a:gd name="connsiteY7" fmla="*/ 5043071 h 5043071"/>
              <a:gd name="connsiteX0" fmla="*/ 1241100 w 1241100"/>
              <a:gd name="connsiteY0" fmla="*/ 5043071 h 5043071"/>
              <a:gd name="connsiteX1" fmla="*/ 620550 w 1241100"/>
              <a:gd name="connsiteY1" fmla="*/ 4939650 h 5043071"/>
              <a:gd name="connsiteX2" fmla="*/ 620550 w 1241100"/>
              <a:gd name="connsiteY2" fmla="*/ 2643817 h 5043071"/>
              <a:gd name="connsiteX3" fmla="*/ 228602 w 1241100"/>
              <a:gd name="connsiteY3" fmla="*/ 2540396 h 5043071"/>
              <a:gd name="connsiteX4" fmla="*/ 620550 w 1241100"/>
              <a:gd name="connsiteY4" fmla="*/ 2436975 h 5043071"/>
              <a:gd name="connsiteX5" fmla="*/ 620550 w 1241100"/>
              <a:gd name="connsiteY5" fmla="*/ 103421 h 5043071"/>
              <a:gd name="connsiteX6" fmla="*/ 1241100 w 1241100"/>
              <a:gd name="connsiteY6" fmla="*/ 0 h 5043071"/>
              <a:gd name="connsiteX0" fmla="*/ 1012498 w 1012498"/>
              <a:gd name="connsiteY0" fmla="*/ 5043071 h 5043071"/>
              <a:gd name="connsiteX1" fmla="*/ 391948 w 1012498"/>
              <a:gd name="connsiteY1" fmla="*/ 4939650 h 5043071"/>
              <a:gd name="connsiteX2" fmla="*/ 391948 w 1012498"/>
              <a:gd name="connsiteY2" fmla="*/ 2643817 h 5043071"/>
              <a:gd name="connsiteX3" fmla="*/ 0 w 1012498"/>
              <a:gd name="connsiteY3" fmla="*/ 2538015 h 5043071"/>
              <a:gd name="connsiteX4" fmla="*/ 391948 w 1012498"/>
              <a:gd name="connsiteY4" fmla="*/ 2436975 h 5043071"/>
              <a:gd name="connsiteX5" fmla="*/ 391948 w 1012498"/>
              <a:gd name="connsiteY5" fmla="*/ 103421 h 5043071"/>
              <a:gd name="connsiteX6" fmla="*/ 1012498 w 1012498"/>
              <a:gd name="connsiteY6" fmla="*/ 0 h 5043071"/>
              <a:gd name="connsiteX7" fmla="*/ 1012498 w 1012498"/>
              <a:gd name="connsiteY7" fmla="*/ 5043071 h 5043071"/>
              <a:gd name="connsiteX0" fmla="*/ 1012498 w 1012498"/>
              <a:gd name="connsiteY0" fmla="*/ 5043071 h 5043071"/>
              <a:gd name="connsiteX1" fmla="*/ 391948 w 1012498"/>
              <a:gd name="connsiteY1" fmla="*/ 4939650 h 5043071"/>
              <a:gd name="connsiteX2" fmla="*/ 391948 w 1012498"/>
              <a:gd name="connsiteY2" fmla="*/ 2643817 h 5043071"/>
              <a:gd name="connsiteX3" fmla="*/ 0 w 1012498"/>
              <a:gd name="connsiteY3" fmla="*/ 2540396 h 5043071"/>
              <a:gd name="connsiteX4" fmla="*/ 391948 w 1012498"/>
              <a:gd name="connsiteY4" fmla="*/ 2436975 h 5043071"/>
              <a:gd name="connsiteX5" fmla="*/ 391948 w 1012498"/>
              <a:gd name="connsiteY5" fmla="*/ 103421 h 5043071"/>
              <a:gd name="connsiteX6" fmla="*/ 1012498 w 1012498"/>
              <a:gd name="connsiteY6" fmla="*/ 0 h 5043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2498" h="5043071" stroke="0" extrusionOk="0">
                <a:moveTo>
                  <a:pt x="1012498" y="5043071"/>
                </a:moveTo>
                <a:cubicBezTo>
                  <a:pt x="669778" y="5043071"/>
                  <a:pt x="391948" y="4996768"/>
                  <a:pt x="391948" y="4939650"/>
                </a:cubicBezTo>
                <a:lnTo>
                  <a:pt x="391948" y="2643817"/>
                </a:lnTo>
                <a:cubicBezTo>
                  <a:pt x="391948" y="2586699"/>
                  <a:pt x="342720" y="2538015"/>
                  <a:pt x="0" y="2538015"/>
                </a:cubicBezTo>
                <a:cubicBezTo>
                  <a:pt x="342720" y="2538015"/>
                  <a:pt x="391948" y="2494093"/>
                  <a:pt x="391948" y="2436975"/>
                </a:cubicBezTo>
                <a:lnTo>
                  <a:pt x="391948" y="103421"/>
                </a:lnTo>
                <a:cubicBezTo>
                  <a:pt x="391948" y="46303"/>
                  <a:pt x="669778" y="0"/>
                  <a:pt x="1012498" y="0"/>
                </a:cubicBezTo>
                <a:lnTo>
                  <a:pt x="1012498" y="5043071"/>
                </a:lnTo>
                <a:close/>
              </a:path>
              <a:path w="1012498" h="5043071" fill="none">
                <a:moveTo>
                  <a:pt x="1012498" y="5043071"/>
                </a:moveTo>
                <a:cubicBezTo>
                  <a:pt x="669778" y="5043071"/>
                  <a:pt x="391948" y="4996768"/>
                  <a:pt x="391948" y="4939650"/>
                </a:cubicBezTo>
                <a:lnTo>
                  <a:pt x="391948" y="2643817"/>
                </a:lnTo>
                <a:cubicBezTo>
                  <a:pt x="391948" y="2586699"/>
                  <a:pt x="342720" y="2540396"/>
                  <a:pt x="0" y="2540396"/>
                </a:cubicBezTo>
                <a:cubicBezTo>
                  <a:pt x="342720" y="2540396"/>
                  <a:pt x="391948" y="2494093"/>
                  <a:pt x="391948" y="2436975"/>
                </a:cubicBezTo>
                <a:lnTo>
                  <a:pt x="391948" y="103421"/>
                </a:lnTo>
                <a:cubicBezTo>
                  <a:pt x="391948" y="46303"/>
                  <a:pt x="669778" y="0"/>
                  <a:pt x="1012498" y="0"/>
                </a:cubicBezTo>
              </a:path>
            </a:pathLst>
          </a:custGeom>
          <a:ln w="9525">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endParaRPr lang="en-IL" dirty="0">
              <a:solidFill>
                <a:schemeClr val="accent1"/>
              </a:solidFill>
            </a:endParaRPr>
          </a:p>
        </p:txBody>
      </p:sp>
      <p:sp>
        <p:nvSpPr>
          <p:cNvPr id="37" name="TextBox 36">
            <a:extLst>
              <a:ext uri="{FF2B5EF4-FFF2-40B4-BE49-F238E27FC236}">
                <a16:creationId xmlns:a16="http://schemas.microsoft.com/office/drawing/2014/main" id="{7D618AC7-A7C4-D1C9-DFD3-E34D8B9C6394}"/>
              </a:ext>
            </a:extLst>
          </p:cNvPr>
          <p:cNvSpPr txBox="1"/>
          <p:nvPr/>
        </p:nvSpPr>
        <p:spPr>
          <a:xfrm>
            <a:off x="7822913" y="1542874"/>
            <a:ext cx="2309744" cy="215444"/>
          </a:xfrm>
          <a:prstGeom prst="rect">
            <a:avLst/>
          </a:prstGeom>
          <a:noFill/>
        </p:spPr>
        <p:txBody>
          <a:bodyPr wrap="square" rtlCol="0">
            <a:spAutoFit/>
          </a:bodyPr>
          <a:lstStyle/>
          <a:p>
            <a:r>
              <a:rPr lang="en-US" sz="800" dirty="0"/>
              <a:t>Transport from interim storage to final </a:t>
            </a:r>
            <a:r>
              <a:rPr lang="en-US" sz="800"/>
              <a:t>storage [6]</a:t>
            </a:r>
            <a:endParaRPr lang="en-IL" sz="800" dirty="0"/>
          </a:p>
        </p:txBody>
      </p:sp>
      <p:sp>
        <p:nvSpPr>
          <p:cNvPr id="38" name="TextBox 37">
            <a:extLst>
              <a:ext uri="{FF2B5EF4-FFF2-40B4-BE49-F238E27FC236}">
                <a16:creationId xmlns:a16="http://schemas.microsoft.com/office/drawing/2014/main" id="{3C6C3C7E-74A5-65F4-99B5-6FF9A615A8E0}"/>
              </a:ext>
            </a:extLst>
          </p:cNvPr>
          <p:cNvSpPr txBox="1"/>
          <p:nvPr/>
        </p:nvSpPr>
        <p:spPr>
          <a:xfrm>
            <a:off x="7460230" y="2030299"/>
            <a:ext cx="404775" cy="215444"/>
          </a:xfrm>
          <a:prstGeom prst="rect">
            <a:avLst/>
          </a:prstGeom>
          <a:noFill/>
        </p:spPr>
        <p:txBody>
          <a:bodyPr wrap="square" rtlCol="0">
            <a:spAutoFit/>
          </a:bodyPr>
          <a:lstStyle/>
          <a:p>
            <a:r>
              <a:rPr lang="en-US" sz="800" dirty="0">
                <a:solidFill>
                  <a:schemeClr val="accent1"/>
                </a:solidFill>
              </a:rPr>
              <a:t>start</a:t>
            </a:r>
            <a:endParaRPr lang="en-IL" sz="800" dirty="0">
              <a:solidFill>
                <a:schemeClr val="accent1"/>
              </a:solidFill>
            </a:endParaRPr>
          </a:p>
        </p:txBody>
      </p:sp>
      <p:sp>
        <p:nvSpPr>
          <p:cNvPr id="41" name="TextBox 40">
            <a:extLst>
              <a:ext uri="{FF2B5EF4-FFF2-40B4-BE49-F238E27FC236}">
                <a16:creationId xmlns:a16="http://schemas.microsoft.com/office/drawing/2014/main" id="{C76286CB-D375-5382-9688-1946A546A1C0}"/>
              </a:ext>
            </a:extLst>
          </p:cNvPr>
          <p:cNvSpPr txBox="1"/>
          <p:nvPr/>
        </p:nvSpPr>
        <p:spPr>
          <a:xfrm>
            <a:off x="9974506" y="2035519"/>
            <a:ext cx="404775" cy="215444"/>
          </a:xfrm>
          <a:prstGeom prst="rect">
            <a:avLst/>
          </a:prstGeom>
          <a:noFill/>
        </p:spPr>
        <p:txBody>
          <a:bodyPr wrap="square" rtlCol="0">
            <a:spAutoFit/>
          </a:bodyPr>
          <a:lstStyle/>
          <a:p>
            <a:r>
              <a:rPr lang="en-US" sz="800" dirty="0">
                <a:solidFill>
                  <a:schemeClr val="accent1"/>
                </a:solidFill>
              </a:rPr>
              <a:t>end</a:t>
            </a:r>
            <a:endParaRPr lang="en-IL" sz="800" dirty="0">
              <a:solidFill>
                <a:schemeClr val="accent1"/>
              </a:solidFill>
            </a:endParaRPr>
          </a:p>
        </p:txBody>
      </p:sp>
      <p:sp>
        <p:nvSpPr>
          <p:cNvPr id="42" name="Left Brace 35">
            <a:extLst>
              <a:ext uri="{FF2B5EF4-FFF2-40B4-BE49-F238E27FC236}">
                <a16:creationId xmlns:a16="http://schemas.microsoft.com/office/drawing/2014/main" id="{08D5865E-8D82-07BD-5773-F2C9DC34F29E}"/>
              </a:ext>
            </a:extLst>
          </p:cNvPr>
          <p:cNvSpPr/>
          <p:nvPr/>
        </p:nvSpPr>
        <p:spPr>
          <a:xfrm rot="16200000">
            <a:off x="2537688" y="2634993"/>
            <a:ext cx="2298214" cy="4551709"/>
          </a:xfrm>
          <a:custGeom>
            <a:avLst/>
            <a:gdLst>
              <a:gd name="connsiteX0" fmla="*/ 1241100 w 1241100"/>
              <a:gd name="connsiteY0" fmla="*/ 5043071 h 5043071"/>
              <a:gd name="connsiteX1" fmla="*/ 620550 w 1241100"/>
              <a:gd name="connsiteY1" fmla="*/ 4939650 h 5043071"/>
              <a:gd name="connsiteX2" fmla="*/ 620550 w 1241100"/>
              <a:gd name="connsiteY2" fmla="*/ 2643817 h 5043071"/>
              <a:gd name="connsiteX3" fmla="*/ 0 w 1241100"/>
              <a:gd name="connsiteY3" fmla="*/ 2540396 h 5043071"/>
              <a:gd name="connsiteX4" fmla="*/ 620550 w 1241100"/>
              <a:gd name="connsiteY4" fmla="*/ 2436975 h 5043071"/>
              <a:gd name="connsiteX5" fmla="*/ 620550 w 1241100"/>
              <a:gd name="connsiteY5" fmla="*/ 103421 h 5043071"/>
              <a:gd name="connsiteX6" fmla="*/ 1241100 w 1241100"/>
              <a:gd name="connsiteY6" fmla="*/ 0 h 5043071"/>
              <a:gd name="connsiteX7" fmla="*/ 1241100 w 1241100"/>
              <a:gd name="connsiteY7" fmla="*/ 5043071 h 5043071"/>
              <a:gd name="connsiteX0" fmla="*/ 1241100 w 1241100"/>
              <a:gd name="connsiteY0" fmla="*/ 5043071 h 5043071"/>
              <a:gd name="connsiteX1" fmla="*/ 620550 w 1241100"/>
              <a:gd name="connsiteY1" fmla="*/ 4939650 h 5043071"/>
              <a:gd name="connsiteX2" fmla="*/ 620550 w 1241100"/>
              <a:gd name="connsiteY2" fmla="*/ 2643817 h 5043071"/>
              <a:gd name="connsiteX3" fmla="*/ 0 w 1241100"/>
              <a:gd name="connsiteY3" fmla="*/ 2540396 h 5043071"/>
              <a:gd name="connsiteX4" fmla="*/ 620550 w 1241100"/>
              <a:gd name="connsiteY4" fmla="*/ 2436975 h 5043071"/>
              <a:gd name="connsiteX5" fmla="*/ 620550 w 1241100"/>
              <a:gd name="connsiteY5" fmla="*/ 103421 h 5043071"/>
              <a:gd name="connsiteX6" fmla="*/ 1241100 w 1241100"/>
              <a:gd name="connsiteY6" fmla="*/ 0 h 5043071"/>
              <a:gd name="connsiteX0" fmla="*/ 1241100 w 1241100"/>
              <a:gd name="connsiteY0" fmla="*/ 5043071 h 5043071"/>
              <a:gd name="connsiteX1" fmla="*/ 620550 w 1241100"/>
              <a:gd name="connsiteY1" fmla="*/ 4939650 h 5043071"/>
              <a:gd name="connsiteX2" fmla="*/ 620550 w 1241100"/>
              <a:gd name="connsiteY2" fmla="*/ 2643817 h 5043071"/>
              <a:gd name="connsiteX3" fmla="*/ 0 w 1241100"/>
              <a:gd name="connsiteY3" fmla="*/ 2540396 h 5043071"/>
              <a:gd name="connsiteX4" fmla="*/ 620550 w 1241100"/>
              <a:gd name="connsiteY4" fmla="*/ 2436975 h 5043071"/>
              <a:gd name="connsiteX5" fmla="*/ 620550 w 1241100"/>
              <a:gd name="connsiteY5" fmla="*/ 103421 h 5043071"/>
              <a:gd name="connsiteX6" fmla="*/ 1241100 w 1241100"/>
              <a:gd name="connsiteY6" fmla="*/ 0 h 5043071"/>
              <a:gd name="connsiteX7" fmla="*/ 1241100 w 1241100"/>
              <a:gd name="connsiteY7" fmla="*/ 5043071 h 5043071"/>
              <a:gd name="connsiteX0" fmla="*/ 1241100 w 1241100"/>
              <a:gd name="connsiteY0" fmla="*/ 5043071 h 5043071"/>
              <a:gd name="connsiteX1" fmla="*/ 620550 w 1241100"/>
              <a:gd name="connsiteY1" fmla="*/ 4939650 h 5043071"/>
              <a:gd name="connsiteX2" fmla="*/ 620550 w 1241100"/>
              <a:gd name="connsiteY2" fmla="*/ 2643817 h 5043071"/>
              <a:gd name="connsiteX3" fmla="*/ 228602 w 1241100"/>
              <a:gd name="connsiteY3" fmla="*/ 2540396 h 5043071"/>
              <a:gd name="connsiteX4" fmla="*/ 620550 w 1241100"/>
              <a:gd name="connsiteY4" fmla="*/ 2436975 h 5043071"/>
              <a:gd name="connsiteX5" fmla="*/ 620550 w 1241100"/>
              <a:gd name="connsiteY5" fmla="*/ 103421 h 5043071"/>
              <a:gd name="connsiteX6" fmla="*/ 1241100 w 1241100"/>
              <a:gd name="connsiteY6" fmla="*/ 0 h 5043071"/>
              <a:gd name="connsiteX0" fmla="*/ 1012498 w 1012498"/>
              <a:gd name="connsiteY0" fmla="*/ 5043071 h 5043071"/>
              <a:gd name="connsiteX1" fmla="*/ 391948 w 1012498"/>
              <a:gd name="connsiteY1" fmla="*/ 4939650 h 5043071"/>
              <a:gd name="connsiteX2" fmla="*/ 391948 w 1012498"/>
              <a:gd name="connsiteY2" fmla="*/ 2643817 h 5043071"/>
              <a:gd name="connsiteX3" fmla="*/ 0 w 1012498"/>
              <a:gd name="connsiteY3" fmla="*/ 2538015 h 5043071"/>
              <a:gd name="connsiteX4" fmla="*/ 391948 w 1012498"/>
              <a:gd name="connsiteY4" fmla="*/ 2436975 h 5043071"/>
              <a:gd name="connsiteX5" fmla="*/ 391948 w 1012498"/>
              <a:gd name="connsiteY5" fmla="*/ 103421 h 5043071"/>
              <a:gd name="connsiteX6" fmla="*/ 1012498 w 1012498"/>
              <a:gd name="connsiteY6" fmla="*/ 0 h 5043071"/>
              <a:gd name="connsiteX7" fmla="*/ 1012498 w 1012498"/>
              <a:gd name="connsiteY7" fmla="*/ 5043071 h 5043071"/>
              <a:gd name="connsiteX0" fmla="*/ 1012498 w 1012498"/>
              <a:gd name="connsiteY0" fmla="*/ 5043071 h 5043071"/>
              <a:gd name="connsiteX1" fmla="*/ 391948 w 1012498"/>
              <a:gd name="connsiteY1" fmla="*/ 4939650 h 5043071"/>
              <a:gd name="connsiteX2" fmla="*/ 391948 w 1012498"/>
              <a:gd name="connsiteY2" fmla="*/ 2643817 h 5043071"/>
              <a:gd name="connsiteX3" fmla="*/ 0 w 1012498"/>
              <a:gd name="connsiteY3" fmla="*/ 2540396 h 5043071"/>
              <a:gd name="connsiteX4" fmla="*/ 391948 w 1012498"/>
              <a:gd name="connsiteY4" fmla="*/ 2436975 h 5043071"/>
              <a:gd name="connsiteX5" fmla="*/ 391948 w 1012498"/>
              <a:gd name="connsiteY5" fmla="*/ 103421 h 5043071"/>
              <a:gd name="connsiteX6" fmla="*/ 1012498 w 1012498"/>
              <a:gd name="connsiteY6" fmla="*/ 0 h 5043071"/>
              <a:gd name="connsiteX0" fmla="*/ 1012498 w 1012498"/>
              <a:gd name="connsiteY0" fmla="*/ 5043071 h 5043071"/>
              <a:gd name="connsiteX1" fmla="*/ 391948 w 1012498"/>
              <a:gd name="connsiteY1" fmla="*/ 4939650 h 5043071"/>
              <a:gd name="connsiteX2" fmla="*/ 391948 w 1012498"/>
              <a:gd name="connsiteY2" fmla="*/ 2643817 h 5043071"/>
              <a:gd name="connsiteX3" fmla="*/ 0 w 1012498"/>
              <a:gd name="connsiteY3" fmla="*/ 2538015 h 5043071"/>
              <a:gd name="connsiteX4" fmla="*/ 391948 w 1012498"/>
              <a:gd name="connsiteY4" fmla="*/ 2436975 h 5043071"/>
              <a:gd name="connsiteX5" fmla="*/ 391948 w 1012498"/>
              <a:gd name="connsiteY5" fmla="*/ 103421 h 5043071"/>
              <a:gd name="connsiteX6" fmla="*/ 1012498 w 1012498"/>
              <a:gd name="connsiteY6" fmla="*/ 0 h 5043071"/>
              <a:gd name="connsiteX7" fmla="*/ 1012498 w 1012498"/>
              <a:gd name="connsiteY7" fmla="*/ 5043071 h 5043071"/>
              <a:gd name="connsiteX0" fmla="*/ 1012498 w 1012498"/>
              <a:gd name="connsiteY0" fmla="*/ 5043071 h 5043071"/>
              <a:gd name="connsiteX1" fmla="*/ 391948 w 1012498"/>
              <a:gd name="connsiteY1" fmla="*/ 4939650 h 5043071"/>
              <a:gd name="connsiteX2" fmla="*/ 391948 w 1012498"/>
              <a:gd name="connsiteY2" fmla="*/ 2643817 h 5043071"/>
              <a:gd name="connsiteX3" fmla="*/ 313854 w 1012498"/>
              <a:gd name="connsiteY3" fmla="*/ 2540395 h 5043071"/>
              <a:gd name="connsiteX4" fmla="*/ 391948 w 1012498"/>
              <a:gd name="connsiteY4" fmla="*/ 2436975 h 5043071"/>
              <a:gd name="connsiteX5" fmla="*/ 391948 w 1012498"/>
              <a:gd name="connsiteY5" fmla="*/ 103421 h 5043071"/>
              <a:gd name="connsiteX6" fmla="*/ 1012498 w 1012498"/>
              <a:gd name="connsiteY6" fmla="*/ 0 h 5043071"/>
              <a:gd name="connsiteX0" fmla="*/ 1012498 w 1012498"/>
              <a:gd name="connsiteY0" fmla="*/ 5043071 h 5043071"/>
              <a:gd name="connsiteX1" fmla="*/ 391948 w 1012498"/>
              <a:gd name="connsiteY1" fmla="*/ 4939650 h 5043071"/>
              <a:gd name="connsiteX2" fmla="*/ 391948 w 1012498"/>
              <a:gd name="connsiteY2" fmla="*/ 2643817 h 5043071"/>
              <a:gd name="connsiteX3" fmla="*/ 0 w 1012498"/>
              <a:gd name="connsiteY3" fmla="*/ 2538015 h 5043071"/>
              <a:gd name="connsiteX4" fmla="*/ 391948 w 1012498"/>
              <a:gd name="connsiteY4" fmla="*/ 2436975 h 5043071"/>
              <a:gd name="connsiteX5" fmla="*/ 391948 w 1012498"/>
              <a:gd name="connsiteY5" fmla="*/ 103421 h 5043071"/>
              <a:gd name="connsiteX6" fmla="*/ 1012498 w 1012498"/>
              <a:gd name="connsiteY6" fmla="*/ 0 h 5043071"/>
              <a:gd name="connsiteX7" fmla="*/ 1012498 w 1012498"/>
              <a:gd name="connsiteY7" fmla="*/ 5043071 h 5043071"/>
              <a:gd name="connsiteX0" fmla="*/ 1012498 w 1012498"/>
              <a:gd name="connsiteY0" fmla="*/ 5043071 h 5043071"/>
              <a:gd name="connsiteX1" fmla="*/ 391948 w 1012498"/>
              <a:gd name="connsiteY1" fmla="*/ 4939650 h 5043071"/>
              <a:gd name="connsiteX2" fmla="*/ 391948 w 1012498"/>
              <a:gd name="connsiteY2" fmla="*/ 2643817 h 5043071"/>
              <a:gd name="connsiteX3" fmla="*/ 313854 w 1012498"/>
              <a:gd name="connsiteY3" fmla="*/ 2540395 h 5043071"/>
              <a:gd name="connsiteX4" fmla="*/ 391948 w 1012498"/>
              <a:gd name="connsiteY4" fmla="*/ 2436975 h 5043071"/>
              <a:gd name="connsiteX5" fmla="*/ 391948 w 1012498"/>
              <a:gd name="connsiteY5" fmla="*/ 103421 h 5043071"/>
              <a:gd name="connsiteX6" fmla="*/ 1012498 w 1012498"/>
              <a:gd name="connsiteY6" fmla="*/ 0 h 5043071"/>
              <a:gd name="connsiteX0" fmla="*/ 698661 w 698661"/>
              <a:gd name="connsiteY0" fmla="*/ 5043071 h 5043071"/>
              <a:gd name="connsiteX1" fmla="*/ 78111 w 698661"/>
              <a:gd name="connsiteY1" fmla="*/ 4939650 h 5043071"/>
              <a:gd name="connsiteX2" fmla="*/ 78111 w 698661"/>
              <a:gd name="connsiteY2" fmla="*/ 2643817 h 5043071"/>
              <a:gd name="connsiteX3" fmla="*/ 1696 w 698661"/>
              <a:gd name="connsiteY3" fmla="*/ 2529255 h 5043071"/>
              <a:gd name="connsiteX4" fmla="*/ 78111 w 698661"/>
              <a:gd name="connsiteY4" fmla="*/ 2436975 h 5043071"/>
              <a:gd name="connsiteX5" fmla="*/ 78111 w 698661"/>
              <a:gd name="connsiteY5" fmla="*/ 103421 h 5043071"/>
              <a:gd name="connsiteX6" fmla="*/ 698661 w 698661"/>
              <a:gd name="connsiteY6" fmla="*/ 0 h 5043071"/>
              <a:gd name="connsiteX7" fmla="*/ 698661 w 698661"/>
              <a:gd name="connsiteY7" fmla="*/ 5043071 h 5043071"/>
              <a:gd name="connsiteX0" fmla="*/ 698661 w 698661"/>
              <a:gd name="connsiteY0" fmla="*/ 5043071 h 5043071"/>
              <a:gd name="connsiteX1" fmla="*/ 78111 w 698661"/>
              <a:gd name="connsiteY1" fmla="*/ 4939650 h 5043071"/>
              <a:gd name="connsiteX2" fmla="*/ 78111 w 698661"/>
              <a:gd name="connsiteY2" fmla="*/ 2643817 h 5043071"/>
              <a:gd name="connsiteX3" fmla="*/ 17 w 698661"/>
              <a:gd name="connsiteY3" fmla="*/ 2540395 h 5043071"/>
              <a:gd name="connsiteX4" fmla="*/ 78111 w 698661"/>
              <a:gd name="connsiteY4" fmla="*/ 2436975 h 5043071"/>
              <a:gd name="connsiteX5" fmla="*/ 78111 w 698661"/>
              <a:gd name="connsiteY5" fmla="*/ 103421 h 5043071"/>
              <a:gd name="connsiteX6" fmla="*/ 698661 w 698661"/>
              <a:gd name="connsiteY6" fmla="*/ 0 h 5043071"/>
              <a:gd name="connsiteX0" fmla="*/ 698661 w 698661"/>
              <a:gd name="connsiteY0" fmla="*/ 5043071 h 5043071"/>
              <a:gd name="connsiteX1" fmla="*/ 78111 w 698661"/>
              <a:gd name="connsiteY1" fmla="*/ 4939650 h 5043071"/>
              <a:gd name="connsiteX2" fmla="*/ 78111 w 698661"/>
              <a:gd name="connsiteY2" fmla="*/ 2643817 h 5043071"/>
              <a:gd name="connsiteX3" fmla="*/ 1696 w 698661"/>
              <a:gd name="connsiteY3" fmla="*/ 2529255 h 5043071"/>
              <a:gd name="connsiteX4" fmla="*/ 78111 w 698661"/>
              <a:gd name="connsiteY4" fmla="*/ 2436975 h 5043071"/>
              <a:gd name="connsiteX5" fmla="*/ 78111 w 698661"/>
              <a:gd name="connsiteY5" fmla="*/ 103421 h 5043071"/>
              <a:gd name="connsiteX6" fmla="*/ 698661 w 698661"/>
              <a:gd name="connsiteY6" fmla="*/ 0 h 5043071"/>
              <a:gd name="connsiteX7" fmla="*/ 698661 w 698661"/>
              <a:gd name="connsiteY7" fmla="*/ 5043071 h 5043071"/>
              <a:gd name="connsiteX0" fmla="*/ 698661 w 698661"/>
              <a:gd name="connsiteY0" fmla="*/ 5043071 h 5043071"/>
              <a:gd name="connsiteX1" fmla="*/ 78111 w 698661"/>
              <a:gd name="connsiteY1" fmla="*/ 4939650 h 5043071"/>
              <a:gd name="connsiteX2" fmla="*/ 78111 w 698661"/>
              <a:gd name="connsiteY2" fmla="*/ 2643817 h 5043071"/>
              <a:gd name="connsiteX3" fmla="*/ 17 w 698661"/>
              <a:gd name="connsiteY3" fmla="*/ 2540395 h 5043071"/>
              <a:gd name="connsiteX4" fmla="*/ 78111 w 698661"/>
              <a:gd name="connsiteY4" fmla="*/ 2436975 h 5043071"/>
              <a:gd name="connsiteX5" fmla="*/ 78111 w 698661"/>
              <a:gd name="connsiteY5" fmla="*/ 103421 h 5043071"/>
              <a:gd name="connsiteX6" fmla="*/ 698661 w 698661"/>
              <a:gd name="connsiteY6" fmla="*/ 0 h 5043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8661" h="5043071" stroke="0" extrusionOk="0">
                <a:moveTo>
                  <a:pt x="698661" y="5043071"/>
                </a:moveTo>
                <a:cubicBezTo>
                  <a:pt x="355941" y="5043071"/>
                  <a:pt x="78111" y="4996768"/>
                  <a:pt x="78111" y="4939650"/>
                </a:cubicBezTo>
                <a:lnTo>
                  <a:pt x="78111" y="2643817"/>
                </a:lnTo>
                <a:cubicBezTo>
                  <a:pt x="78111" y="2586699"/>
                  <a:pt x="351" y="2520502"/>
                  <a:pt x="1696" y="2529255"/>
                </a:cubicBezTo>
                <a:cubicBezTo>
                  <a:pt x="3041" y="2538008"/>
                  <a:pt x="78111" y="2494093"/>
                  <a:pt x="78111" y="2436975"/>
                </a:cubicBezTo>
                <a:lnTo>
                  <a:pt x="78111" y="103421"/>
                </a:lnTo>
                <a:cubicBezTo>
                  <a:pt x="78111" y="46303"/>
                  <a:pt x="355941" y="0"/>
                  <a:pt x="698661" y="0"/>
                </a:cubicBezTo>
                <a:lnTo>
                  <a:pt x="698661" y="5043071"/>
                </a:lnTo>
                <a:close/>
              </a:path>
              <a:path w="698661" h="5043071" fill="none">
                <a:moveTo>
                  <a:pt x="698661" y="5043071"/>
                </a:moveTo>
                <a:cubicBezTo>
                  <a:pt x="355941" y="5043071"/>
                  <a:pt x="78111" y="4996768"/>
                  <a:pt x="78111" y="4939650"/>
                </a:cubicBezTo>
                <a:lnTo>
                  <a:pt x="78111" y="2643817"/>
                </a:lnTo>
                <a:cubicBezTo>
                  <a:pt x="78111" y="2586699"/>
                  <a:pt x="-1328" y="2531632"/>
                  <a:pt x="17" y="2540395"/>
                </a:cubicBezTo>
                <a:cubicBezTo>
                  <a:pt x="1362" y="2549158"/>
                  <a:pt x="78111" y="2494093"/>
                  <a:pt x="78111" y="2436975"/>
                </a:cubicBezTo>
                <a:lnTo>
                  <a:pt x="78111" y="103421"/>
                </a:lnTo>
                <a:cubicBezTo>
                  <a:pt x="78111" y="46303"/>
                  <a:pt x="355941" y="0"/>
                  <a:pt x="698661" y="0"/>
                </a:cubicBezTo>
              </a:path>
            </a:pathLst>
          </a:custGeom>
          <a:ln w="952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endParaRPr lang="en-IL" dirty="0">
              <a:solidFill>
                <a:srgbClr val="FF0000"/>
              </a:solidFill>
            </a:endParaRPr>
          </a:p>
        </p:txBody>
      </p:sp>
      <p:sp>
        <p:nvSpPr>
          <p:cNvPr id="43" name="TextBox 42">
            <a:extLst>
              <a:ext uri="{FF2B5EF4-FFF2-40B4-BE49-F238E27FC236}">
                <a16:creationId xmlns:a16="http://schemas.microsoft.com/office/drawing/2014/main" id="{B411406D-286D-AC77-75FF-911C7D07E657}"/>
              </a:ext>
            </a:extLst>
          </p:cNvPr>
          <p:cNvSpPr txBox="1"/>
          <p:nvPr/>
        </p:nvSpPr>
        <p:spPr>
          <a:xfrm>
            <a:off x="2866281" y="6054388"/>
            <a:ext cx="1805117" cy="584775"/>
          </a:xfrm>
          <a:prstGeom prst="rect">
            <a:avLst/>
          </a:prstGeom>
          <a:noFill/>
        </p:spPr>
        <p:txBody>
          <a:bodyPr wrap="square" rtlCol="0">
            <a:spAutoFit/>
          </a:bodyPr>
          <a:lstStyle/>
          <a:p>
            <a:r>
              <a:rPr lang="en-US" sz="800" dirty="0"/>
              <a:t>Determination of final disposal </a:t>
            </a:r>
            <a:r>
              <a:rPr lang="en-US" sz="800"/>
              <a:t>site [6] </a:t>
            </a:r>
            <a:r>
              <a:rPr lang="en-US" sz="800" dirty="0"/>
              <a:t>&amp; successive development of final disposal container concepts for all host rocks</a:t>
            </a:r>
            <a:endParaRPr lang="en-IL" sz="800" dirty="0"/>
          </a:p>
        </p:txBody>
      </p:sp>
      <p:cxnSp>
        <p:nvCxnSpPr>
          <p:cNvPr id="46" name="Straight Arrow Connector 45">
            <a:extLst>
              <a:ext uri="{FF2B5EF4-FFF2-40B4-BE49-F238E27FC236}">
                <a16:creationId xmlns:a16="http://schemas.microsoft.com/office/drawing/2014/main" id="{7D67C3F5-41C8-E499-AEA9-ED58CF650033}"/>
              </a:ext>
            </a:extLst>
          </p:cNvPr>
          <p:cNvCxnSpPr>
            <a:cxnSpLocks/>
          </p:cNvCxnSpPr>
          <p:nvPr/>
        </p:nvCxnSpPr>
        <p:spPr>
          <a:xfrm flipV="1">
            <a:off x="6092380" y="3761891"/>
            <a:ext cx="0" cy="2298213"/>
          </a:xfrm>
          <a:prstGeom prst="straightConnector1">
            <a:avLst/>
          </a:prstGeom>
          <a:ln w="9525">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4217D7C-D2A3-0439-AB1E-4CAFE0B5A85D}"/>
              </a:ext>
            </a:extLst>
          </p:cNvPr>
          <p:cNvSpPr txBox="1"/>
          <p:nvPr/>
        </p:nvSpPr>
        <p:spPr>
          <a:xfrm>
            <a:off x="6089381" y="5582513"/>
            <a:ext cx="1370849" cy="584775"/>
          </a:xfrm>
          <a:prstGeom prst="rect">
            <a:avLst/>
          </a:prstGeom>
          <a:noFill/>
        </p:spPr>
        <p:txBody>
          <a:bodyPr wrap="square" rtlCol="0">
            <a:spAutoFit/>
          </a:bodyPr>
          <a:lstStyle/>
          <a:p>
            <a:r>
              <a:rPr lang="en-US" sz="800" dirty="0"/>
              <a:t>Start of licensing procedure for repository, conditioning plant, input/output storage, final storage container</a:t>
            </a:r>
            <a:endParaRPr lang="en-IL" sz="800" dirty="0"/>
          </a:p>
        </p:txBody>
      </p:sp>
      <p:cxnSp>
        <p:nvCxnSpPr>
          <p:cNvPr id="50" name="Straight Arrow Connector 49">
            <a:extLst>
              <a:ext uri="{FF2B5EF4-FFF2-40B4-BE49-F238E27FC236}">
                <a16:creationId xmlns:a16="http://schemas.microsoft.com/office/drawing/2014/main" id="{6D4A3A37-175C-4050-293D-A3BFC6B20970}"/>
              </a:ext>
            </a:extLst>
          </p:cNvPr>
          <p:cNvCxnSpPr>
            <a:cxnSpLocks/>
          </p:cNvCxnSpPr>
          <p:nvPr/>
        </p:nvCxnSpPr>
        <p:spPr>
          <a:xfrm flipV="1">
            <a:off x="6410527" y="3764147"/>
            <a:ext cx="0" cy="1700607"/>
          </a:xfrm>
          <a:prstGeom prst="straightConnector1">
            <a:avLst/>
          </a:prstGeom>
          <a:ln w="9525">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5C73BCAD-88AE-2156-C3F5-8A33C7DB1879}"/>
              </a:ext>
            </a:extLst>
          </p:cNvPr>
          <p:cNvSpPr txBox="1"/>
          <p:nvPr/>
        </p:nvSpPr>
        <p:spPr>
          <a:xfrm>
            <a:off x="6459644" y="5243959"/>
            <a:ext cx="1542894" cy="338554"/>
          </a:xfrm>
          <a:prstGeom prst="rect">
            <a:avLst/>
          </a:prstGeom>
          <a:solidFill>
            <a:schemeClr val="bg1"/>
          </a:solidFill>
        </p:spPr>
        <p:txBody>
          <a:bodyPr wrap="square" rtlCol="0">
            <a:spAutoFit/>
          </a:bodyPr>
          <a:lstStyle/>
          <a:p>
            <a:r>
              <a:rPr lang="en-US" sz="800" dirty="0"/>
              <a:t>Submission of the complete approval documents [8]</a:t>
            </a:r>
            <a:endParaRPr lang="en-IL" sz="800" dirty="0"/>
          </a:p>
        </p:txBody>
      </p:sp>
      <p:cxnSp>
        <p:nvCxnSpPr>
          <p:cNvPr id="54" name="Straight Arrow Connector 53">
            <a:extLst>
              <a:ext uri="{FF2B5EF4-FFF2-40B4-BE49-F238E27FC236}">
                <a16:creationId xmlns:a16="http://schemas.microsoft.com/office/drawing/2014/main" id="{EAD7C437-9942-8CE0-6B27-1B7A14B3DF9C}"/>
              </a:ext>
            </a:extLst>
          </p:cNvPr>
          <p:cNvCxnSpPr>
            <a:cxnSpLocks/>
          </p:cNvCxnSpPr>
          <p:nvPr/>
        </p:nvCxnSpPr>
        <p:spPr>
          <a:xfrm flipV="1">
            <a:off x="7533225" y="3760342"/>
            <a:ext cx="0" cy="792608"/>
          </a:xfrm>
          <a:prstGeom prst="straightConnector1">
            <a:avLst/>
          </a:prstGeom>
          <a:ln w="9525">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F355882-E5B3-A8DB-B4C6-57E62F9C3225}"/>
              </a:ext>
            </a:extLst>
          </p:cNvPr>
          <p:cNvCxnSpPr>
            <a:cxnSpLocks/>
          </p:cNvCxnSpPr>
          <p:nvPr/>
        </p:nvCxnSpPr>
        <p:spPr>
          <a:xfrm flipV="1">
            <a:off x="7714118" y="3760342"/>
            <a:ext cx="0" cy="567183"/>
          </a:xfrm>
          <a:prstGeom prst="straightConnector1">
            <a:avLst/>
          </a:prstGeom>
          <a:ln w="9525">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CA7DFF3-491A-CA8D-A5E9-534CC4B7050F}"/>
              </a:ext>
            </a:extLst>
          </p:cNvPr>
          <p:cNvCxnSpPr>
            <a:cxnSpLocks/>
          </p:cNvCxnSpPr>
          <p:nvPr/>
        </p:nvCxnSpPr>
        <p:spPr>
          <a:xfrm flipV="1">
            <a:off x="7394118" y="3761740"/>
            <a:ext cx="0" cy="981710"/>
          </a:xfrm>
          <a:prstGeom prst="straightConnector1">
            <a:avLst/>
          </a:prstGeom>
          <a:ln w="9525">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A8E08505-B219-F5B2-1152-9B13C4FC6A7C}"/>
              </a:ext>
            </a:extLst>
          </p:cNvPr>
          <p:cNvSpPr txBox="1"/>
          <p:nvPr/>
        </p:nvSpPr>
        <p:spPr>
          <a:xfrm>
            <a:off x="8104319" y="5585346"/>
            <a:ext cx="404775" cy="215444"/>
          </a:xfrm>
          <a:prstGeom prst="rect">
            <a:avLst/>
          </a:prstGeom>
          <a:noFill/>
        </p:spPr>
        <p:txBody>
          <a:bodyPr wrap="square" rtlCol="0">
            <a:spAutoFit/>
          </a:bodyPr>
          <a:lstStyle/>
          <a:p>
            <a:r>
              <a:rPr lang="en-US" sz="800" dirty="0">
                <a:solidFill>
                  <a:srgbClr val="FF0000"/>
                </a:solidFill>
              </a:rPr>
              <a:t>start</a:t>
            </a:r>
            <a:endParaRPr lang="en-IL" sz="800" dirty="0">
              <a:solidFill>
                <a:srgbClr val="FF0000"/>
              </a:solidFill>
            </a:endParaRPr>
          </a:p>
        </p:txBody>
      </p:sp>
      <p:sp>
        <p:nvSpPr>
          <p:cNvPr id="86" name="TextBox 85">
            <a:extLst>
              <a:ext uri="{FF2B5EF4-FFF2-40B4-BE49-F238E27FC236}">
                <a16:creationId xmlns:a16="http://schemas.microsoft.com/office/drawing/2014/main" id="{31AD3C6D-22AD-747B-00C6-B1416A7FAC04}"/>
              </a:ext>
            </a:extLst>
          </p:cNvPr>
          <p:cNvSpPr txBox="1"/>
          <p:nvPr/>
        </p:nvSpPr>
        <p:spPr>
          <a:xfrm>
            <a:off x="10440540" y="5584657"/>
            <a:ext cx="404775" cy="215444"/>
          </a:xfrm>
          <a:prstGeom prst="rect">
            <a:avLst/>
          </a:prstGeom>
          <a:noFill/>
        </p:spPr>
        <p:txBody>
          <a:bodyPr wrap="square" rtlCol="0">
            <a:spAutoFit/>
          </a:bodyPr>
          <a:lstStyle/>
          <a:p>
            <a:r>
              <a:rPr lang="en-US" sz="800" dirty="0">
                <a:solidFill>
                  <a:srgbClr val="FF0000"/>
                </a:solidFill>
              </a:rPr>
              <a:t>end</a:t>
            </a:r>
            <a:endParaRPr lang="en-IL" sz="800" dirty="0">
              <a:solidFill>
                <a:srgbClr val="FF0000"/>
              </a:solidFill>
            </a:endParaRPr>
          </a:p>
        </p:txBody>
      </p:sp>
      <p:sp>
        <p:nvSpPr>
          <p:cNvPr id="87" name="TextBox 86">
            <a:extLst>
              <a:ext uri="{FF2B5EF4-FFF2-40B4-BE49-F238E27FC236}">
                <a16:creationId xmlns:a16="http://schemas.microsoft.com/office/drawing/2014/main" id="{7F306886-E7DE-6A83-ACB3-102093D6491E}"/>
              </a:ext>
            </a:extLst>
          </p:cNvPr>
          <p:cNvSpPr txBox="1"/>
          <p:nvPr/>
        </p:nvSpPr>
        <p:spPr>
          <a:xfrm>
            <a:off x="5201710" y="6205508"/>
            <a:ext cx="1181734" cy="307777"/>
          </a:xfrm>
          <a:prstGeom prst="rect">
            <a:avLst/>
          </a:prstGeom>
          <a:noFill/>
          <a:ln>
            <a:noFill/>
          </a:ln>
        </p:spPr>
        <p:txBody>
          <a:bodyPr wrap="none" rtlCol="0">
            <a:spAutoFit/>
          </a:bodyPr>
          <a:lstStyle/>
          <a:p>
            <a:r>
              <a:rPr lang="de-DE" sz="1400" dirty="0">
                <a:solidFill>
                  <a:srgbClr val="FF0000"/>
                </a:solidFill>
              </a:rPr>
              <a:t>Final </a:t>
            </a:r>
            <a:r>
              <a:rPr lang="en-US" sz="1400" dirty="0">
                <a:solidFill>
                  <a:srgbClr val="FF0000"/>
                </a:solidFill>
              </a:rPr>
              <a:t>Disposal</a:t>
            </a:r>
          </a:p>
        </p:txBody>
      </p:sp>
      <p:sp>
        <p:nvSpPr>
          <p:cNvPr id="2" name="TextBox 1">
            <a:extLst>
              <a:ext uri="{FF2B5EF4-FFF2-40B4-BE49-F238E27FC236}">
                <a16:creationId xmlns:a16="http://schemas.microsoft.com/office/drawing/2014/main" id="{A73CFA39-DAB8-1E37-E736-744C2B78D2CF}"/>
              </a:ext>
            </a:extLst>
          </p:cNvPr>
          <p:cNvSpPr txBox="1"/>
          <p:nvPr/>
        </p:nvSpPr>
        <p:spPr>
          <a:xfrm>
            <a:off x="8977785" y="5874900"/>
            <a:ext cx="1124077" cy="338554"/>
          </a:xfrm>
          <a:prstGeom prst="rect">
            <a:avLst/>
          </a:prstGeom>
          <a:noFill/>
        </p:spPr>
        <p:txBody>
          <a:bodyPr wrap="square" rtlCol="0">
            <a:spAutoFit/>
          </a:bodyPr>
          <a:lstStyle/>
          <a:p>
            <a:r>
              <a:rPr lang="en-US" sz="800" dirty="0"/>
              <a:t>Disposal operation [11]</a:t>
            </a:r>
            <a:endParaRPr lang="en-IL" sz="800" dirty="0"/>
          </a:p>
        </p:txBody>
      </p:sp>
      <p:sp>
        <p:nvSpPr>
          <p:cNvPr id="39" name="TextBox 38">
            <a:extLst>
              <a:ext uri="{FF2B5EF4-FFF2-40B4-BE49-F238E27FC236}">
                <a16:creationId xmlns:a16="http://schemas.microsoft.com/office/drawing/2014/main" id="{18354A2E-7FD3-144B-0187-537F29E3C3CB}"/>
              </a:ext>
            </a:extLst>
          </p:cNvPr>
          <p:cNvSpPr txBox="1"/>
          <p:nvPr/>
        </p:nvSpPr>
        <p:spPr>
          <a:xfrm>
            <a:off x="7017680" y="4779273"/>
            <a:ext cx="1932607" cy="461665"/>
          </a:xfrm>
          <a:prstGeom prst="rect">
            <a:avLst/>
          </a:prstGeom>
          <a:solidFill>
            <a:schemeClr val="bg1"/>
          </a:solidFill>
        </p:spPr>
        <p:txBody>
          <a:bodyPr wrap="square" rtlCol="0">
            <a:spAutoFit/>
          </a:bodyPr>
          <a:lstStyle/>
          <a:p>
            <a:r>
              <a:rPr lang="en-US" sz="800" dirty="0"/>
              <a:t>Permits must be obtained; start of plant construction and set-up/qualification of production for EL containers [9]</a:t>
            </a:r>
            <a:endParaRPr lang="en-IL" sz="800" dirty="0"/>
          </a:p>
        </p:txBody>
      </p:sp>
      <p:sp>
        <p:nvSpPr>
          <p:cNvPr id="48" name="TextBox 47">
            <a:extLst>
              <a:ext uri="{FF2B5EF4-FFF2-40B4-BE49-F238E27FC236}">
                <a16:creationId xmlns:a16="http://schemas.microsoft.com/office/drawing/2014/main" id="{3577DFDA-D05C-2A04-E19D-3645D90C84AA}"/>
              </a:ext>
            </a:extLst>
          </p:cNvPr>
          <p:cNvSpPr txBox="1"/>
          <p:nvPr/>
        </p:nvSpPr>
        <p:spPr>
          <a:xfrm>
            <a:off x="7462334" y="4614219"/>
            <a:ext cx="2200471" cy="215444"/>
          </a:xfrm>
          <a:prstGeom prst="rect">
            <a:avLst/>
          </a:prstGeom>
          <a:solidFill>
            <a:schemeClr val="bg1"/>
          </a:solidFill>
        </p:spPr>
        <p:txBody>
          <a:bodyPr wrap="square" rtlCol="0">
            <a:spAutoFit/>
          </a:bodyPr>
          <a:lstStyle/>
          <a:p>
            <a:r>
              <a:rPr lang="en-US" sz="800" dirty="0"/>
              <a:t>Commissioning of incoming final disposal</a:t>
            </a:r>
          </a:p>
        </p:txBody>
      </p:sp>
      <p:sp>
        <p:nvSpPr>
          <p:cNvPr id="51" name="TextBox 50">
            <a:extLst>
              <a:ext uri="{FF2B5EF4-FFF2-40B4-BE49-F238E27FC236}">
                <a16:creationId xmlns:a16="http://schemas.microsoft.com/office/drawing/2014/main" id="{DD12326E-60A9-C77D-7FB9-1ED83C2E88F8}"/>
              </a:ext>
            </a:extLst>
          </p:cNvPr>
          <p:cNvSpPr txBox="1"/>
          <p:nvPr/>
        </p:nvSpPr>
        <p:spPr>
          <a:xfrm>
            <a:off x="7587905" y="4426884"/>
            <a:ext cx="1749977" cy="215444"/>
          </a:xfrm>
          <a:prstGeom prst="rect">
            <a:avLst/>
          </a:prstGeom>
          <a:solidFill>
            <a:schemeClr val="bg1"/>
          </a:solidFill>
        </p:spPr>
        <p:txBody>
          <a:bodyPr wrap="square" rtlCol="0">
            <a:spAutoFit/>
          </a:bodyPr>
          <a:lstStyle/>
          <a:p>
            <a:r>
              <a:rPr lang="en-US" sz="800" dirty="0"/>
              <a:t>Start of final storage casks production</a:t>
            </a:r>
          </a:p>
        </p:txBody>
      </p:sp>
      <p:sp>
        <p:nvSpPr>
          <p:cNvPr id="55" name="TextBox 54">
            <a:extLst>
              <a:ext uri="{FF2B5EF4-FFF2-40B4-BE49-F238E27FC236}">
                <a16:creationId xmlns:a16="http://schemas.microsoft.com/office/drawing/2014/main" id="{64FCD3DF-6471-B3F6-7867-3A9949570ABC}"/>
              </a:ext>
            </a:extLst>
          </p:cNvPr>
          <p:cNvSpPr txBox="1"/>
          <p:nvPr/>
        </p:nvSpPr>
        <p:spPr>
          <a:xfrm>
            <a:off x="7756888" y="4228466"/>
            <a:ext cx="1343009" cy="215444"/>
          </a:xfrm>
          <a:prstGeom prst="rect">
            <a:avLst/>
          </a:prstGeom>
          <a:solidFill>
            <a:schemeClr val="bg1"/>
          </a:solidFill>
        </p:spPr>
        <p:txBody>
          <a:bodyPr wrap="square" rtlCol="0">
            <a:spAutoFit/>
          </a:bodyPr>
          <a:lstStyle/>
          <a:p>
            <a:r>
              <a:rPr lang="en-US" sz="800" dirty="0"/>
              <a:t>Start conditioning [10]</a:t>
            </a:r>
          </a:p>
        </p:txBody>
      </p:sp>
      <p:graphicFrame>
        <p:nvGraphicFramePr>
          <p:cNvPr id="4" name="Table 3">
            <a:extLst>
              <a:ext uri="{FF2B5EF4-FFF2-40B4-BE49-F238E27FC236}">
                <a16:creationId xmlns:a16="http://schemas.microsoft.com/office/drawing/2014/main" id="{7C865164-9FC1-BFA4-201D-88A0EE78D2D6}"/>
              </a:ext>
            </a:extLst>
          </p:cNvPr>
          <p:cNvGraphicFramePr>
            <a:graphicFrameLocks noGrp="1"/>
          </p:cNvGraphicFramePr>
          <p:nvPr>
            <p:extLst>
              <p:ext uri="{D42A27DB-BD31-4B8C-83A1-F6EECF244321}">
                <p14:modId xmlns:p14="http://schemas.microsoft.com/office/powerpoint/2010/main" val="3190046562"/>
              </p:ext>
            </p:extLst>
          </p:nvPr>
        </p:nvGraphicFramePr>
        <p:xfrm>
          <a:off x="1249681" y="2918658"/>
          <a:ext cx="9898464" cy="819050"/>
        </p:xfrm>
        <a:graphic>
          <a:graphicData uri="http://schemas.openxmlformats.org/drawingml/2006/table">
            <a:tbl>
              <a:tblPr>
                <a:tableStyleId>{9D7B26C5-4107-4FEC-AEDC-1716B250A1EF}</a:tableStyleId>
              </a:tblPr>
              <a:tblGrid>
                <a:gridCol w="102045">
                  <a:extLst>
                    <a:ext uri="{9D8B030D-6E8A-4147-A177-3AD203B41FA5}">
                      <a16:colId xmlns:a16="http://schemas.microsoft.com/office/drawing/2014/main" val="1680281761"/>
                    </a:ext>
                  </a:extLst>
                </a:gridCol>
                <a:gridCol w="102045">
                  <a:extLst>
                    <a:ext uri="{9D8B030D-6E8A-4147-A177-3AD203B41FA5}">
                      <a16:colId xmlns:a16="http://schemas.microsoft.com/office/drawing/2014/main" val="535431508"/>
                    </a:ext>
                  </a:extLst>
                </a:gridCol>
                <a:gridCol w="102045">
                  <a:extLst>
                    <a:ext uri="{9D8B030D-6E8A-4147-A177-3AD203B41FA5}">
                      <a16:colId xmlns:a16="http://schemas.microsoft.com/office/drawing/2014/main" val="972369221"/>
                    </a:ext>
                  </a:extLst>
                </a:gridCol>
                <a:gridCol w="102045">
                  <a:extLst>
                    <a:ext uri="{9D8B030D-6E8A-4147-A177-3AD203B41FA5}">
                      <a16:colId xmlns:a16="http://schemas.microsoft.com/office/drawing/2014/main" val="1258737041"/>
                    </a:ext>
                  </a:extLst>
                </a:gridCol>
                <a:gridCol w="92810">
                  <a:extLst>
                    <a:ext uri="{9D8B030D-6E8A-4147-A177-3AD203B41FA5}">
                      <a16:colId xmlns:a16="http://schemas.microsoft.com/office/drawing/2014/main" val="1322326629"/>
                    </a:ext>
                  </a:extLst>
                </a:gridCol>
                <a:gridCol w="111280">
                  <a:extLst>
                    <a:ext uri="{9D8B030D-6E8A-4147-A177-3AD203B41FA5}">
                      <a16:colId xmlns:a16="http://schemas.microsoft.com/office/drawing/2014/main" val="2013561159"/>
                    </a:ext>
                  </a:extLst>
                </a:gridCol>
                <a:gridCol w="146806">
                  <a:extLst>
                    <a:ext uri="{9D8B030D-6E8A-4147-A177-3AD203B41FA5}">
                      <a16:colId xmlns:a16="http://schemas.microsoft.com/office/drawing/2014/main" val="3838624855"/>
                    </a:ext>
                  </a:extLst>
                </a:gridCol>
                <a:gridCol w="134027">
                  <a:extLst>
                    <a:ext uri="{9D8B030D-6E8A-4147-A177-3AD203B41FA5}">
                      <a16:colId xmlns:a16="http://schemas.microsoft.com/office/drawing/2014/main" val="2728621808"/>
                    </a:ext>
                  </a:extLst>
                </a:gridCol>
                <a:gridCol w="25400">
                  <a:extLst>
                    <a:ext uri="{9D8B030D-6E8A-4147-A177-3AD203B41FA5}">
                      <a16:colId xmlns:a16="http://schemas.microsoft.com/office/drawing/2014/main" val="4022281133"/>
                    </a:ext>
                  </a:extLst>
                </a:gridCol>
                <a:gridCol w="102045">
                  <a:extLst>
                    <a:ext uri="{9D8B030D-6E8A-4147-A177-3AD203B41FA5}">
                      <a16:colId xmlns:a16="http://schemas.microsoft.com/office/drawing/2014/main" val="2955692759"/>
                    </a:ext>
                  </a:extLst>
                </a:gridCol>
                <a:gridCol w="102045">
                  <a:extLst>
                    <a:ext uri="{9D8B030D-6E8A-4147-A177-3AD203B41FA5}">
                      <a16:colId xmlns:a16="http://schemas.microsoft.com/office/drawing/2014/main" val="2850900989"/>
                    </a:ext>
                  </a:extLst>
                </a:gridCol>
                <a:gridCol w="102045">
                  <a:extLst>
                    <a:ext uri="{9D8B030D-6E8A-4147-A177-3AD203B41FA5}">
                      <a16:colId xmlns:a16="http://schemas.microsoft.com/office/drawing/2014/main" val="390237672"/>
                    </a:ext>
                  </a:extLst>
                </a:gridCol>
                <a:gridCol w="102045">
                  <a:extLst>
                    <a:ext uri="{9D8B030D-6E8A-4147-A177-3AD203B41FA5}">
                      <a16:colId xmlns:a16="http://schemas.microsoft.com/office/drawing/2014/main" val="1705624402"/>
                    </a:ext>
                  </a:extLst>
                </a:gridCol>
                <a:gridCol w="102045">
                  <a:extLst>
                    <a:ext uri="{9D8B030D-6E8A-4147-A177-3AD203B41FA5}">
                      <a16:colId xmlns:a16="http://schemas.microsoft.com/office/drawing/2014/main" val="3992723668"/>
                    </a:ext>
                  </a:extLst>
                </a:gridCol>
                <a:gridCol w="102045">
                  <a:extLst>
                    <a:ext uri="{9D8B030D-6E8A-4147-A177-3AD203B41FA5}">
                      <a16:colId xmlns:a16="http://schemas.microsoft.com/office/drawing/2014/main" val="1405096899"/>
                    </a:ext>
                  </a:extLst>
                </a:gridCol>
                <a:gridCol w="102045">
                  <a:extLst>
                    <a:ext uri="{9D8B030D-6E8A-4147-A177-3AD203B41FA5}">
                      <a16:colId xmlns:a16="http://schemas.microsoft.com/office/drawing/2014/main" val="3412023018"/>
                    </a:ext>
                  </a:extLst>
                </a:gridCol>
                <a:gridCol w="102045">
                  <a:extLst>
                    <a:ext uri="{9D8B030D-6E8A-4147-A177-3AD203B41FA5}">
                      <a16:colId xmlns:a16="http://schemas.microsoft.com/office/drawing/2014/main" val="2523000030"/>
                    </a:ext>
                  </a:extLst>
                </a:gridCol>
                <a:gridCol w="102045">
                  <a:extLst>
                    <a:ext uri="{9D8B030D-6E8A-4147-A177-3AD203B41FA5}">
                      <a16:colId xmlns:a16="http://schemas.microsoft.com/office/drawing/2014/main" val="2797523852"/>
                    </a:ext>
                  </a:extLst>
                </a:gridCol>
                <a:gridCol w="102045">
                  <a:extLst>
                    <a:ext uri="{9D8B030D-6E8A-4147-A177-3AD203B41FA5}">
                      <a16:colId xmlns:a16="http://schemas.microsoft.com/office/drawing/2014/main" val="4051765403"/>
                    </a:ext>
                  </a:extLst>
                </a:gridCol>
                <a:gridCol w="102045">
                  <a:extLst>
                    <a:ext uri="{9D8B030D-6E8A-4147-A177-3AD203B41FA5}">
                      <a16:colId xmlns:a16="http://schemas.microsoft.com/office/drawing/2014/main" val="2292298319"/>
                    </a:ext>
                  </a:extLst>
                </a:gridCol>
                <a:gridCol w="102045">
                  <a:extLst>
                    <a:ext uri="{9D8B030D-6E8A-4147-A177-3AD203B41FA5}">
                      <a16:colId xmlns:a16="http://schemas.microsoft.com/office/drawing/2014/main" val="3144666483"/>
                    </a:ext>
                  </a:extLst>
                </a:gridCol>
                <a:gridCol w="102045">
                  <a:extLst>
                    <a:ext uri="{9D8B030D-6E8A-4147-A177-3AD203B41FA5}">
                      <a16:colId xmlns:a16="http://schemas.microsoft.com/office/drawing/2014/main" val="2301779959"/>
                    </a:ext>
                  </a:extLst>
                </a:gridCol>
                <a:gridCol w="102045">
                  <a:extLst>
                    <a:ext uri="{9D8B030D-6E8A-4147-A177-3AD203B41FA5}">
                      <a16:colId xmlns:a16="http://schemas.microsoft.com/office/drawing/2014/main" val="3561155093"/>
                    </a:ext>
                  </a:extLst>
                </a:gridCol>
                <a:gridCol w="102045">
                  <a:extLst>
                    <a:ext uri="{9D8B030D-6E8A-4147-A177-3AD203B41FA5}">
                      <a16:colId xmlns:a16="http://schemas.microsoft.com/office/drawing/2014/main" val="695796700"/>
                    </a:ext>
                  </a:extLst>
                </a:gridCol>
                <a:gridCol w="102045">
                  <a:extLst>
                    <a:ext uri="{9D8B030D-6E8A-4147-A177-3AD203B41FA5}">
                      <a16:colId xmlns:a16="http://schemas.microsoft.com/office/drawing/2014/main" val="1677941198"/>
                    </a:ext>
                  </a:extLst>
                </a:gridCol>
                <a:gridCol w="102045">
                  <a:extLst>
                    <a:ext uri="{9D8B030D-6E8A-4147-A177-3AD203B41FA5}">
                      <a16:colId xmlns:a16="http://schemas.microsoft.com/office/drawing/2014/main" val="3807551369"/>
                    </a:ext>
                  </a:extLst>
                </a:gridCol>
                <a:gridCol w="102045">
                  <a:extLst>
                    <a:ext uri="{9D8B030D-6E8A-4147-A177-3AD203B41FA5}">
                      <a16:colId xmlns:a16="http://schemas.microsoft.com/office/drawing/2014/main" val="2144960222"/>
                    </a:ext>
                  </a:extLst>
                </a:gridCol>
                <a:gridCol w="102045">
                  <a:extLst>
                    <a:ext uri="{9D8B030D-6E8A-4147-A177-3AD203B41FA5}">
                      <a16:colId xmlns:a16="http://schemas.microsoft.com/office/drawing/2014/main" val="3313741289"/>
                    </a:ext>
                  </a:extLst>
                </a:gridCol>
                <a:gridCol w="102045">
                  <a:extLst>
                    <a:ext uri="{9D8B030D-6E8A-4147-A177-3AD203B41FA5}">
                      <a16:colId xmlns:a16="http://schemas.microsoft.com/office/drawing/2014/main" val="2407802814"/>
                    </a:ext>
                  </a:extLst>
                </a:gridCol>
                <a:gridCol w="102045">
                  <a:extLst>
                    <a:ext uri="{9D8B030D-6E8A-4147-A177-3AD203B41FA5}">
                      <a16:colId xmlns:a16="http://schemas.microsoft.com/office/drawing/2014/main" val="2008873835"/>
                    </a:ext>
                  </a:extLst>
                </a:gridCol>
                <a:gridCol w="102045">
                  <a:extLst>
                    <a:ext uri="{9D8B030D-6E8A-4147-A177-3AD203B41FA5}">
                      <a16:colId xmlns:a16="http://schemas.microsoft.com/office/drawing/2014/main" val="222492535"/>
                    </a:ext>
                  </a:extLst>
                </a:gridCol>
                <a:gridCol w="102045">
                  <a:extLst>
                    <a:ext uri="{9D8B030D-6E8A-4147-A177-3AD203B41FA5}">
                      <a16:colId xmlns:a16="http://schemas.microsoft.com/office/drawing/2014/main" val="305340754"/>
                    </a:ext>
                  </a:extLst>
                </a:gridCol>
                <a:gridCol w="102045">
                  <a:extLst>
                    <a:ext uri="{9D8B030D-6E8A-4147-A177-3AD203B41FA5}">
                      <a16:colId xmlns:a16="http://schemas.microsoft.com/office/drawing/2014/main" val="4147879964"/>
                    </a:ext>
                  </a:extLst>
                </a:gridCol>
                <a:gridCol w="102045">
                  <a:extLst>
                    <a:ext uri="{9D8B030D-6E8A-4147-A177-3AD203B41FA5}">
                      <a16:colId xmlns:a16="http://schemas.microsoft.com/office/drawing/2014/main" val="3922144946"/>
                    </a:ext>
                  </a:extLst>
                </a:gridCol>
                <a:gridCol w="102045">
                  <a:extLst>
                    <a:ext uri="{9D8B030D-6E8A-4147-A177-3AD203B41FA5}">
                      <a16:colId xmlns:a16="http://schemas.microsoft.com/office/drawing/2014/main" val="2154723257"/>
                    </a:ext>
                  </a:extLst>
                </a:gridCol>
                <a:gridCol w="102045">
                  <a:extLst>
                    <a:ext uri="{9D8B030D-6E8A-4147-A177-3AD203B41FA5}">
                      <a16:colId xmlns:a16="http://schemas.microsoft.com/office/drawing/2014/main" val="503941864"/>
                    </a:ext>
                  </a:extLst>
                </a:gridCol>
                <a:gridCol w="102045">
                  <a:extLst>
                    <a:ext uri="{9D8B030D-6E8A-4147-A177-3AD203B41FA5}">
                      <a16:colId xmlns:a16="http://schemas.microsoft.com/office/drawing/2014/main" val="3814672344"/>
                    </a:ext>
                  </a:extLst>
                </a:gridCol>
                <a:gridCol w="102045">
                  <a:extLst>
                    <a:ext uri="{9D8B030D-6E8A-4147-A177-3AD203B41FA5}">
                      <a16:colId xmlns:a16="http://schemas.microsoft.com/office/drawing/2014/main" val="1769985953"/>
                    </a:ext>
                  </a:extLst>
                </a:gridCol>
                <a:gridCol w="102045">
                  <a:extLst>
                    <a:ext uri="{9D8B030D-6E8A-4147-A177-3AD203B41FA5}">
                      <a16:colId xmlns:a16="http://schemas.microsoft.com/office/drawing/2014/main" val="1638718760"/>
                    </a:ext>
                  </a:extLst>
                </a:gridCol>
                <a:gridCol w="102045">
                  <a:extLst>
                    <a:ext uri="{9D8B030D-6E8A-4147-A177-3AD203B41FA5}">
                      <a16:colId xmlns:a16="http://schemas.microsoft.com/office/drawing/2014/main" val="2197810427"/>
                    </a:ext>
                  </a:extLst>
                </a:gridCol>
                <a:gridCol w="102045">
                  <a:extLst>
                    <a:ext uri="{9D8B030D-6E8A-4147-A177-3AD203B41FA5}">
                      <a16:colId xmlns:a16="http://schemas.microsoft.com/office/drawing/2014/main" val="1388853268"/>
                    </a:ext>
                  </a:extLst>
                </a:gridCol>
                <a:gridCol w="102045">
                  <a:extLst>
                    <a:ext uri="{9D8B030D-6E8A-4147-A177-3AD203B41FA5}">
                      <a16:colId xmlns:a16="http://schemas.microsoft.com/office/drawing/2014/main" val="1247767757"/>
                    </a:ext>
                  </a:extLst>
                </a:gridCol>
                <a:gridCol w="102045">
                  <a:extLst>
                    <a:ext uri="{9D8B030D-6E8A-4147-A177-3AD203B41FA5}">
                      <a16:colId xmlns:a16="http://schemas.microsoft.com/office/drawing/2014/main" val="272833520"/>
                    </a:ext>
                  </a:extLst>
                </a:gridCol>
                <a:gridCol w="102045">
                  <a:extLst>
                    <a:ext uri="{9D8B030D-6E8A-4147-A177-3AD203B41FA5}">
                      <a16:colId xmlns:a16="http://schemas.microsoft.com/office/drawing/2014/main" val="4035031878"/>
                    </a:ext>
                  </a:extLst>
                </a:gridCol>
                <a:gridCol w="102045">
                  <a:extLst>
                    <a:ext uri="{9D8B030D-6E8A-4147-A177-3AD203B41FA5}">
                      <a16:colId xmlns:a16="http://schemas.microsoft.com/office/drawing/2014/main" val="3524753956"/>
                    </a:ext>
                  </a:extLst>
                </a:gridCol>
                <a:gridCol w="30750">
                  <a:extLst>
                    <a:ext uri="{9D8B030D-6E8A-4147-A177-3AD203B41FA5}">
                      <a16:colId xmlns:a16="http://schemas.microsoft.com/office/drawing/2014/main" val="2267833970"/>
                    </a:ext>
                  </a:extLst>
                </a:gridCol>
                <a:gridCol w="173340">
                  <a:extLst>
                    <a:ext uri="{9D8B030D-6E8A-4147-A177-3AD203B41FA5}">
                      <a16:colId xmlns:a16="http://schemas.microsoft.com/office/drawing/2014/main" val="803035840"/>
                    </a:ext>
                  </a:extLst>
                </a:gridCol>
                <a:gridCol w="122701">
                  <a:extLst>
                    <a:ext uri="{9D8B030D-6E8A-4147-A177-3AD203B41FA5}">
                      <a16:colId xmlns:a16="http://schemas.microsoft.com/office/drawing/2014/main" val="3951863176"/>
                    </a:ext>
                  </a:extLst>
                </a:gridCol>
                <a:gridCol w="81389">
                  <a:extLst>
                    <a:ext uri="{9D8B030D-6E8A-4147-A177-3AD203B41FA5}">
                      <a16:colId xmlns:a16="http://schemas.microsoft.com/office/drawing/2014/main" val="2775943233"/>
                    </a:ext>
                  </a:extLst>
                </a:gridCol>
                <a:gridCol w="102045">
                  <a:extLst>
                    <a:ext uri="{9D8B030D-6E8A-4147-A177-3AD203B41FA5}">
                      <a16:colId xmlns:a16="http://schemas.microsoft.com/office/drawing/2014/main" val="570781775"/>
                    </a:ext>
                  </a:extLst>
                </a:gridCol>
                <a:gridCol w="102045">
                  <a:extLst>
                    <a:ext uri="{9D8B030D-6E8A-4147-A177-3AD203B41FA5}">
                      <a16:colId xmlns:a16="http://schemas.microsoft.com/office/drawing/2014/main" val="1797407759"/>
                    </a:ext>
                  </a:extLst>
                </a:gridCol>
                <a:gridCol w="102045">
                  <a:extLst>
                    <a:ext uri="{9D8B030D-6E8A-4147-A177-3AD203B41FA5}">
                      <a16:colId xmlns:a16="http://schemas.microsoft.com/office/drawing/2014/main" val="1542604733"/>
                    </a:ext>
                  </a:extLst>
                </a:gridCol>
                <a:gridCol w="102045">
                  <a:extLst>
                    <a:ext uri="{9D8B030D-6E8A-4147-A177-3AD203B41FA5}">
                      <a16:colId xmlns:a16="http://schemas.microsoft.com/office/drawing/2014/main" val="480190150"/>
                    </a:ext>
                  </a:extLst>
                </a:gridCol>
                <a:gridCol w="102045">
                  <a:extLst>
                    <a:ext uri="{9D8B030D-6E8A-4147-A177-3AD203B41FA5}">
                      <a16:colId xmlns:a16="http://schemas.microsoft.com/office/drawing/2014/main" val="3296281688"/>
                    </a:ext>
                  </a:extLst>
                </a:gridCol>
                <a:gridCol w="102045">
                  <a:extLst>
                    <a:ext uri="{9D8B030D-6E8A-4147-A177-3AD203B41FA5}">
                      <a16:colId xmlns:a16="http://schemas.microsoft.com/office/drawing/2014/main" val="3532083093"/>
                    </a:ext>
                  </a:extLst>
                </a:gridCol>
                <a:gridCol w="102045">
                  <a:extLst>
                    <a:ext uri="{9D8B030D-6E8A-4147-A177-3AD203B41FA5}">
                      <a16:colId xmlns:a16="http://schemas.microsoft.com/office/drawing/2014/main" val="3269548839"/>
                    </a:ext>
                  </a:extLst>
                </a:gridCol>
                <a:gridCol w="102045">
                  <a:extLst>
                    <a:ext uri="{9D8B030D-6E8A-4147-A177-3AD203B41FA5}">
                      <a16:colId xmlns:a16="http://schemas.microsoft.com/office/drawing/2014/main" val="617671682"/>
                    </a:ext>
                  </a:extLst>
                </a:gridCol>
                <a:gridCol w="102045">
                  <a:extLst>
                    <a:ext uri="{9D8B030D-6E8A-4147-A177-3AD203B41FA5}">
                      <a16:colId xmlns:a16="http://schemas.microsoft.com/office/drawing/2014/main" val="825869916"/>
                    </a:ext>
                  </a:extLst>
                </a:gridCol>
                <a:gridCol w="102045">
                  <a:extLst>
                    <a:ext uri="{9D8B030D-6E8A-4147-A177-3AD203B41FA5}">
                      <a16:colId xmlns:a16="http://schemas.microsoft.com/office/drawing/2014/main" val="187796898"/>
                    </a:ext>
                  </a:extLst>
                </a:gridCol>
                <a:gridCol w="44366">
                  <a:extLst>
                    <a:ext uri="{9D8B030D-6E8A-4147-A177-3AD203B41FA5}">
                      <a16:colId xmlns:a16="http://schemas.microsoft.com/office/drawing/2014/main" val="4197129765"/>
                    </a:ext>
                  </a:extLst>
                </a:gridCol>
                <a:gridCol w="159724">
                  <a:extLst>
                    <a:ext uri="{9D8B030D-6E8A-4147-A177-3AD203B41FA5}">
                      <a16:colId xmlns:a16="http://schemas.microsoft.com/office/drawing/2014/main" val="2739432457"/>
                    </a:ext>
                  </a:extLst>
                </a:gridCol>
                <a:gridCol w="143907">
                  <a:extLst>
                    <a:ext uri="{9D8B030D-6E8A-4147-A177-3AD203B41FA5}">
                      <a16:colId xmlns:a16="http://schemas.microsoft.com/office/drawing/2014/main" val="3580472011"/>
                    </a:ext>
                  </a:extLst>
                </a:gridCol>
                <a:gridCol w="60184">
                  <a:extLst>
                    <a:ext uri="{9D8B030D-6E8A-4147-A177-3AD203B41FA5}">
                      <a16:colId xmlns:a16="http://schemas.microsoft.com/office/drawing/2014/main" val="359121834"/>
                    </a:ext>
                  </a:extLst>
                </a:gridCol>
                <a:gridCol w="102045">
                  <a:extLst>
                    <a:ext uri="{9D8B030D-6E8A-4147-A177-3AD203B41FA5}">
                      <a16:colId xmlns:a16="http://schemas.microsoft.com/office/drawing/2014/main" val="3853727329"/>
                    </a:ext>
                  </a:extLst>
                </a:gridCol>
                <a:gridCol w="102045">
                  <a:extLst>
                    <a:ext uri="{9D8B030D-6E8A-4147-A177-3AD203B41FA5}">
                      <a16:colId xmlns:a16="http://schemas.microsoft.com/office/drawing/2014/main" val="2968558107"/>
                    </a:ext>
                  </a:extLst>
                </a:gridCol>
                <a:gridCol w="102045">
                  <a:extLst>
                    <a:ext uri="{9D8B030D-6E8A-4147-A177-3AD203B41FA5}">
                      <a16:colId xmlns:a16="http://schemas.microsoft.com/office/drawing/2014/main" val="2909038701"/>
                    </a:ext>
                  </a:extLst>
                </a:gridCol>
                <a:gridCol w="102045">
                  <a:extLst>
                    <a:ext uri="{9D8B030D-6E8A-4147-A177-3AD203B41FA5}">
                      <a16:colId xmlns:a16="http://schemas.microsoft.com/office/drawing/2014/main" val="4260977957"/>
                    </a:ext>
                  </a:extLst>
                </a:gridCol>
                <a:gridCol w="102045">
                  <a:extLst>
                    <a:ext uri="{9D8B030D-6E8A-4147-A177-3AD203B41FA5}">
                      <a16:colId xmlns:a16="http://schemas.microsoft.com/office/drawing/2014/main" val="2081453392"/>
                    </a:ext>
                  </a:extLst>
                </a:gridCol>
                <a:gridCol w="102045">
                  <a:extLst>
                    <a:ext uri="{9D8B030D-6E8A-4147-A177-3AD203B41FA5}">
                      <a16:colId xmlns:a16="http://schemas.microsoft.com/office/drawing/2014/main" val="1291287987"/>
                    </a:ext>
                  </a:extLst>
                </a:gridCol>
                <a:gridCol w="102045">
                  <a:extLst>
                    <a:ext uri="{9D8B030D-6E8A-4147-A177-3AD203B41FA5}">
                      <a16:colId xmlns:a16="http://schemas.microsoft.com/office/drawing/2014/main" val="4025072100"/>
                    </a:ext>
                  </a:extLst>
                </a:gridCol>
                <a:gridCol w="102045">
                  <a:extLst>
                    <a:ext uri="{9D8B030D-6E8A-4147-A177-3AD203B41FA5}">
                      <a16:colId xmlns:a16="http://schemas.microsoft.com/office/drawing/2014/main" val="1550117693"/>
                    </a:ext>
                  </a:extLst>
                </a:gridCol>
                <a:gridCol w="102045">
                  <a:extLst>
                    <a:ext uri="{9D8B030D-6E8A-4147-A177-3AD203B41FA5}">
                      <a16:colId xmlns:a16="http://schemas.microsoft.com/office/drawing/2014/main" val="3476909326"/>
                    </a:ext>
                  </a:extLst>
                </a:gridCol>
                <a:gridCol w="102045">
                  <a:extLst>
                    <a:ext uri="{9D8B030D-6E8A-4147-A177-3AD203B41FA5}">
                      <a16:colId xmlns:a16="http://schemas.microsoft.com/office/drawing/2014/main" val="3763441327"/>
                    </a:ext>
                  </a:extLst>
                </a:gridCol>
                <a:gridCol w="102045">
                  <a:extLst>
                    <a:ext uri="{9D8B030D-6E8A-4147-A177-3AD203B41FA5}">
                      <a16:colId xmlns:a16="http://schemas.microsoft.com/office/drawing/2014/main" val="755465923"/>
                    </a:ext>
                  </a:extLst>
                </a:gridCol>
                <a:gridCol w="102045">
                  <a:extLst>
                    <a:ext uri="{9D8B030D-6E8A-4147-A177-3AD203B41FA5}">
                      <a16:colId xmlns:a16="http://schemas.microsoft.com/office/drawing/2014/main" val="1134928018"/>
                    </a:ext>
                  </a:extLst>
                </a:gridCol>
                <a:gridCol w="102045">
                  <a:extLst>
                    <a:ext uri="{9D8B030D-6E8A-4147-A177-3AD203B41FA5}">
                      <a16:colId xmlns:a16="http://schemas.microsoft.com/office/drawing/2014/main" val="510335455"/>
                    </a:ext>
                  </a:extLst>
                </a:gridCol>
                <a:gridCol w="102045">
                  <a:extLst>
                    <a:ext uri="{9D8B030D-6E8A-4147-A177-3AD203B41FA5}">
                      <a16:colId xmlns:a16="http://schemas.microsoft.com/office/drawing/2014/main" val="368481577"/>
                    </a:ext>
                  </a:extLst>
                </a:gridCol>
                <a:gridCol w="102045">
                  <a:extLst>
                    <a:ext uri="{9D8B030D-6E8A-4147-A177-3AD203B41FA5}">
                      <a16:colId xmlns:a16="http://schemas.microsoft.com/office/drawing/2014/main" val="3099255087"/>
                    </a:ext>
                  </a:extLst>
                </a:gridCol>
                <a:gridCol w="102045">
                  <a:extLst>
                    <a:ext uri="{9D8B030D-6E8A-4147-A177-3AD203B41FA5}">
                      <a16:colId xmlns:a16="http://schemas.microsoft.com/office/drawing/2014/main" val="2895230555"/>
                    </a:ext>
                  </a:extLst>
                </a:gridCol>
                <a:gridCol w="102045">
                  <a:extLst>
                    <a:ext uri="{9D8B030D-6E8A-4147-A177-3AD203B41FA5}">
                      <a16:colId xmlns:a16="http://schemas.microsoft.com/office/drawing/2014/main" val="4280836962"/>
                    </a:ext>
                  </a:extLst>
                </a:gridCol>
                <a:gridCol w="102045">
                  <a:extLst>
                    <a:ext uri="{9D8B030D-6E8A-4147-A177-3AD203B41FA5}">
                      <a16:colId xmlns:a16="http://schemas.microsoft.com/office/drawing/2014/main" val="202528305"/>
                    </a:ext>
                  </a:extLst>
                </a:gridCol>
                <a:gridCol w="102045">
                  <a:extLst>
                    <a:ext uri="{9D8B030D-6E8A-4147-A177-3AD203B41FA5}">
                      <a16:colId xmlns:a16="http://schemas.microsoft.com/office/drawing/2014/main" val="1105997046"/>
                    </a:ext>
                  </a:extLst>
                </a:gridCol>
                <a:gridCol w="102045">
                  <a:extLst>
                    <a:ext uri="{9D8B030D-6E8A-4147-A177-3AD203B41FA5}">
                      <a16:colId xmlns:a16="http://schemas.microsoft.com/office/drawing/2014/main" val="1226988417"/>
                    </a:ext>
                  </a:extLst>
                </a:gridCol>
                <a:gridCol w="102045">
                  <a:extLst>
                    <a:ext uri="{9D8B030D-6E8A-4147-A177-3AD203B41FA5}">
                      <a16:colId xmlns:a16="http://schemas.microsoft.com/office/drawing/2014/main" val="1720910342"/>
                    </a:ext>
                  </a:extLst>
                </a:gridCol>
                <a:gridCol w="102045">
                  <a:extLst>
                    <a:ext uri="{9D8B030D-6E8A-4147-A177-3AD203B41FA5}">
                      <a16:colId xmlns:a16="http://schemas.microsoft.com/office/drawing/2014/main" val="3083213683"/>
                    </a:ext>
                  </a:extLst>
                </a:gridCol>
                <a:gridCol w="102045">
                  <a:extLst>
                    <a:ext uri="{9D8B030D-6E8A-4147-A177-3AD203B41FA5}">
                      <a16:colId xmlns:a16="http://schemas.microsoft.com/office/drawing/2014/main" val="2755198592"/>
                    </a:ext>
                  </a:extLst>
                </a:gridCol>
                <a:gridCol w="102045">
                  <a:extLst>
                    <a:ext uri="{9D8B030D-6E8A-4147-A177-3AD203B41FA5}">
                      <a16:colId xmlns:a16="http://schemas.microsoft.com/office/drawing/2014/main" val="4020450860"/>
                    </a:ext>
                  </a:extLst>
                </a:gridCol>
                <a:gridCol w="102045">
                  <a:extLst>
                    <a:ext uri="{9D8B030D-6E8A-4147-A177-3AD203B41FA5}">
                      <a16:colId xmlns:a16="http://schemas.microsoft.com/office/drawing/2014/main" val="918541580"/>
                    </a:ext>
                  </a:extLst>
                </a:gridCol>
                <a:gridCol w="102045">
                  <a:extLst>
                    <a:ext uri="{9D8B030D-6E8A-4147-A177-3AD203B41FA5}">
                      <a16:colId xmlns:a16="http://schemas.microsoft.com/office/drawing/2014/main" val="3547406183"/>
                    </a:ext>
                  </a:extLst>
                </a:gridCol>
                <a:gridCol w="102045">
                  <a:extLst>
                    <a:ext uri="{9D8B030D-6E8A-4147-A177-3AD203B41FA5}">
                      <a16:colId xmlns:a16="http://schemas.microsoft.com/office/drawing/2014/main" val="1574178044"/>
                    </a:ext>
                  </a:extLst>
                </a:gridCol>
                <a:gridCol w="102045">
                  <a:extLst>
                    <a:ext uri="{9D8B030D-6E8A-4147-A177-3AD203B41FA5}">
                      <a16:colId xmlns:a16="http://schemas.microsoft.com/office/drawing/2014/main" val="2950948455"/>
                    </a:ext>
                  </a:extLst>
                </a:gridCol>
                <a:gridCol w="102045">
                  <a:extLst>
                    <a:ext uri="{9D8B030D-6E8A-4147-A177-3AD203B41FA5}">
                      <a16:colId xmlns:a16="http://schemas.microsoft.com/office/drawing/2014/main" val="2495000495"/>
                    </a:ext>
                  </a:extLst>
                </a:gridCol>
                <a:gridCol w="102045">
                  <a:extLst>
                    <a:ext uri="{9D8B030D-6E8A-4147-A177-3AD203B41FA5}">
                      <a16:colId xmlns:a16="http://schemas.microsoft.com/office/drawing/2014/main" val="842069655"/>
                    </a:ext>
                  </a:extLst>
                </a:gridCol>
                <a:gridCol w="102045">
                  <a:extLst>
                    <a:ext uri="{9D8B030D-6E8A-4147-A177-3AD203B41FA5}">
                      <a16:colId xmlns:a16="http://schemas.microsoft.com/office/drawing/2014/main" val="892996369"/>
                    </a:ext>
                  </a:extLst>
                </a:gridCol>
                <a:gridCol w="102045">
                  <a:extLst>
                    <a:ext uri="{9D8B030D-6E8A-4147-A177-3AD203B41FA5}">
                      <a16:colId xmlns:a16="http://schemas.microsoft.com/office/drawing/2014/main" val="2777662204"/>
                    </a:ext>
                  </a:extLst>
                </a:gridCol>
                <a:gridCol w="102045">
                  <a:extLst>
                    <a:ext uri="{9D8B030D-6E8A-4147-A177-3AD203B41FA5}">
                      <a16:colId xmlns:a16="http://schemas.microsoft.com/office/drawing/2014/main" val="371188288"/>
                    </a:ext>
                  </a:extLst>
                </a:gridCol>
                <a:gridCol w="102045">
                  <a:extLst>
                    <a:ext uri="{9D8B030D-6E8A-4147-A177-3AD203B41FA5}">
                      <a16:colId xmlns:a16="http://schemas.microsoft.com/office/drawing/2014/main" val="3763827742"/>
                    </a:ext>
                  </a:extLst>
                </a:gridCol>
              </a:tblGrid>
              <a:tr h="157130">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dirty="0">
                          <a:effectLst/>
                        </a:rPr>
                        <a:t> </a:t>
                      </a:r>
                      <a:endParaRPr lang="en-IL" sz="1000" b="0" i="0" u="none" strike="noStrike" dirty="0">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extLst>
                  <a:ext uri="{0D108BD9-81ED-4DB2-BD59-A6C34878D82A}">
                    <a16:rowId xmlns:a16="http://schemas.microsoft.com/office/drawing/2014/main" val="2025086432"/>
                  </a:ext>
                </a:extLst>
              </a:tr>
              <a:tr h="504790">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ctr" fontAlgn="ctr"/>
                      <a:r>
                        <a:rPr lang="en-IL" sz="1000" u="none" strike="noStrike">
                          <a:effectLst/>
                        </a:rPr>
                        <a:t>2023</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dirty="0">
                          <a:effectLst/>
                        </a:rPr>
                        <a:t> </a:t>
                      </a:r>
                      <a:endParaRPr lang="en-IL" sz="1000" b="0" i="0" u="none" strike="noStrike" dirty="0">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dirty="0">
                          <a:effectLst/>
                        </a:rPr>
                        <a:t> </a:t>
                      </a:r>
                      <a:endParaRPr lang="en-IL" sz="1000" b="0" i="0" u="none" strike="noStrike" dirty="0">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dirty="0">
                          <a:effectLst/>
                        </a:rPr>
                        <a:t> </a:t>
                      </a:r>
                      <a:endParaRPr lang="en-IL" sz="1000" b="0" i="0" u="none" strike="noStrike" dirty="0">
                        <a:solidFill>
                          <a:srgbClr val="9C0006"/>
                        </a:solidFill>
                        <a:effectLst/>
                        <a:latin typeface="Calibri" panose="020F0502020204030204" pitchFamily="34" charset="0"/>
                      </a:endParaRPr>
                    </a:p>
                  </a:txBody>
                  <a:tcPr marL="0" marR="0" marT="0" marB="0" vert="vert270" anchor="ctr"/>
                </a:tc>
                <a:tc>
                  <a:txBody>
                    <a:bodyPr/>
                    <a:lstStyle/>
                    <a:p>
                      <a:pPr algn="ctr" fontAlgn="ctr"/>
                      <a:r>
                        <a:rPr lang="en-US" sz="1000" u="none" strike="noStrike" kern="1200" dirty="0">
                          <a:solidFill>
                            <a:schemeClr val="tx1"/>
                          </a:solidFill>
                          <a:effectLst/>
                        </a:rPr>
                        <a:t>2026</a:t>
                      </a:r>
                      <a:r>
                        <a:rPr lang="en-IL" sz="1000" u="none" strike="noStrike" dirty="0">
                          <a:effectLst/>
                        </a:rPr>
                        <a:t> </a:t>
                      </a:r>
                      <a:endParaRPr lang="en-IL" sz="1000" b="0" i="0" u="none" strike="noStrike" dirty="0">
                        <a:solidFill>
                          <a:srgbClr val="9C0006"/>
                        </a:solidFill>
                        <a:effectLst/>
                        <a:latin typeface="Calibri" panose="020F0502020204030204" pitchFamily="34" charset="0"/>
                      </a:endParaRPr>
                    </a:p>
                  </a:txBody>
                  <a:tcPr marL="0" marR="0" marT="0" marB="0" vert="vert270" anchor="ctr"/>
                </a:tc>
                <a:tc>
                  <a:txBody>
                    <a:bodyPr/>
                    <a:lstStyle/>
                    <a:p>
                      <a:pPr algn="ctr" fontAlgn="ctr"/>
                      <a:r>
                        <a:rPr lang="en-US" sz="1000" u="none" strike="noStrike" dirty="0">
                          <a:effectLst/>
                        </a:rPr>
                        <a:t>2027</a:t>
                      </a:r>
                      <a:r>
                        <a:rPr lang="en-IL" sz="1000" u="none" strike="noStrike" dirty="0">
                          <a:effectLst/>
                        </a:rPr>
                        <a:t> </a:t>
                      </a:r>
                      <a:endParaRPr lang="en-IL" sz="1000" b="0" i="0" u="none" strike="noStrike" dirty="0">
                        <a:solidFill>
                          <a:srgbClr val="9C0006"/>
                        </a:solidFill>
                        <a:effectLst/>
                        <a:latin typeface="Calibri" panose="020F0502020204030204" pitchFamily="34" charset="0"/>
                      </a:endParaRPr>
                    </a:p>
                  </a:txBody>
                  <a:tcPr marL="0" marR="0" marT="0" marB="0" vert="vert270" anchor="ctr"/>
                </a:tc>
                <a:tc>
                  <a:txBody>
                    <a:bodyPr/>
                    <a:lstStyle/>
                    <a:p>
                      <a:pPr algn="ctr" fontAlgn="ctr"/>
                      <a:r>
                        <a:rPr lang="en-US" sz="1000" u="none" strike="noStrike" dirty="0">
                          <a:effectLst/>
                        </a:rPr>
                        <a:t>2028</a:t>
                      </a:r>
                      <a:r>
                        <a:rPr lang="en-IL" sz="1000" u="none" strike="noStrike" dirty="0">
                          <a:effectLst/>
                        </a:rPr>
                        <a:t> </a:t>
                      </a:r>
                      <a:endParaRPr lang="en-IL" sz="1000" b="0" i="0" u="none" strike="noStrike" dirty="0">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dirty="0">
                          <a:effectLst/>
                        </a:rPr>
                        <a:t> </a:t>
                      </a:r>
                      <a:endParaRPr lang="en-IL" sz="1000" b="0" i="0" u="none" strike="noStrike" dirty="0">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dirty="0">
                          <a:effectLst/>
                        </a:rPr>
                        <a:t> </a:t>
                      </a:r>
                      <a:endParaRPr lang="en-IL" sz="1000" b="0" i="0" u="none" strike="noStrike" dirty="0">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dirty="0">
                          <a:effectLst/>
                        </a:rPr>
                        <a:t> </a:t>
                      </a:r>
                      <a:endParaRPr lang="en-IL" sz="1000" b="0" i="0" u="none" strike="noStrike" dirty="0">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dirty="0">
                          <a:effectLst/>
                        </a:rPr>
                        <a:t> </a:t>
                      </a:r>
                      <a:endParaRPr lang="en-IL" sz="1000" b="0" i="0" u="none" strike="noStrike" dirty="0">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dirty="0">
                          <a:effectLst/>
                        </a:rPr>
                        <a:t> </a:t>
                      </a:r>
                      <a:r>
                        <a:rPr lang="en-US" sz="1000" u="none" strike="noStrike" dirty="0">
                          <a:effectLst/>
                        </a:rPr>
                        <a:t>2032</a:t>
                      </a:r>
                      <a:endParaRPr lang="en-IL" sz="1000" b="0" i="0" u="none" strike="noStrike" dirty="0">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dirty="0">
                          <a:effectLst/>
                        </a:rPr>
                        <a:t> </a:t>
                      </a:r>
                      <a:endParaRPr lang="en-IL" sz="1000" b="0" i="0" u="none" strike="noStrike" dirty="0">
                        <a:solidFill>
                          <a:srgbClr val="9C0006"/>
                        </a:solidFill>
                        <a:effectLst/>
                        <a:latin typeface="Calibri" panose="020F0502020204030204" pitchFamily="34" charset="0"/>
                      </a:endParaRPr>
                    </a:p>
                  </a:txBody>
                  <a:tcPr marL="0" marR="0" marT="0" marB="0" vert="vert270" anchor="ctr"/>
                </a:tc>
                <a:tc>
                  <a:txBody>
                    <a:bodyPr/>
                    <a:lstStyle/>
                    <a:p>
                      <a:pPr algn="ctr" fontAlgn="ctr"/>
                      <a:r>
                        <a:rPr lang="en-US" sz="1000" u="none" strike="noStrike" dirty="0">
                          <a:effectLst/>
                        </a:rPr>
                        <a:t>2034</a:t>
                      </a:r>
                      <a:r>
                        <a:rPr lang="en-IL" sz="1000" u="none" strike="noStrike" dirty="0">
                          <a:effectLst/>
                        </a:rPr>
                        <a:t> </a:t>
                      </a:r>
                      <a:endParaRPr lang="en-IL" sz="1000" b="0" i="0" u="none" strike="noStrike" dirty="0">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dirty="0">
                          <a:effectLst/>
                        </a:rPr>
                        <a:t> </a:t>
                      </a:r>
                      <a:endParaRPr lang="en-IL" sz="1000" b="0" i="0" u="none" strike="noStrike" dirty="0">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dirty="0">
                          <a:effectLst/>
                        </a:rPr>
                        <a:t>2068</a:t>
                      </a:r>
                      <a:endParaRPr lang="en-IL" sz="1000" b="0" i="0" u="none" strike="noStrike" dirty="0">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dirty="0">
                          <a:effectLst/>
                        </a:rPr>
                        <a:t>2069</a:t>
                      </a:r>
                      <a:endParaRPr lang="en-IL" sz="1000" b="0" i="0" u="none" strike="noStrike" dirty="0">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dirty="0">
                          <a:effectLst/>
                        </a:rPr>
                        <a:t> </a:t>
                      </a:r>
                      <a:endParaRPr lang="en-IL" sz="1000" b="0" i="0" u="none" strike="noStrike" dirty="0">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2072</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2077</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dirty="0">
                          <a:effectLst/>
                        </a:rPr>
                        <a:t>2082</a:t>
                      </a:r>
                      <a:endParaRPr lang="en-IL" sz="1000" b="0" i="0" u="none" strike="noStrike" dirty="0">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dirty="0">
                          <a:effectLst/>
                        </a:rPr>
                        <a:t>2083</a:t>
                      </a:r>
                      <a:endParaRPr lang="en-IL" sz="1000" b="0" i="0" u="none" strike="noStrike" dirty="0">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2085</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2087</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2112</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ctr" fontAlgn="ctr"/>
                      <a:r>
                        <a:rPr lang="en-IL" sz="1000" u="none" strike="noStrike">
                          <a:effectLst/>
                        </a:rPr>
                        <a:t>2117</a:t>
                      </a:r>
                      <a:endParaRPr lang="en-IL" sz="1000" b="0" i="0" u="none" strike="noStrike">
                        <a:solidFill>
                          <a:srgbClr val="9C0006"/>
                        </a:solidFill>
                        <a:effectLst/>
                        <a:latin typeface="Calibri" panose="020F0502020204030204" pitchFamily="34" charset="0"/>
                      </a:endParaRPr>
                    </a:p>
                  </a:txBody>
                  <a:tcPr marL="0" marR="0" marT="0" marB="0" vert="vert270" anchor="ctr"/>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extLst>
                  <a:ext uri="{0D108BD9-81ED-4DB2-BD59-A6C34878D82A}">
                    <a16:rowId xmlns:a16="http://schemas.microsoft.com/office/drawing/2014/main" val="4284897573"/>
                  </a:ext>
                </a:extLst>
              </a:tr>
              <a:tr h="157130">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a:effectLst/>
                        </a:rPr>
                        <a:t> </a:t>
                      </a:r>
                      <a:endParaRPr lang="en-IL" sz="1000" b="0" i="0" u="none" strike="noStrike">
                        <a:solidFill>
                          <a:srgbClr val="9C0006"/>
                        </a:solidFill>
                        <a:effectLst/>
                        <a:latin typeface="Calibri" panose="020F0502020204030204" pitchFamily="34" charset="0"/>
                      </a:endParaRPr>
                    </a:p>
                  </a:txBody>
                  <a:tcPr marL="0" marR="0" marT="0" marB="0"/>
                </a:tc>
                <a:tc>
                  <a:txBody>
                    <a:bodyPr/>
                    <a:lstStyle/>
                    <a:p>
                      <a:pPr algn="l" fontAlgn="t"/>
                      <a:r>
                        <a:rPr lang="en-IL" sz="1000" u="none" strike="noStrike" dirty="0">
                          <a:effectLst/>
                        </a:rPr>
                        <a:t> </a:t>
                      </a:r>
                      <a:endParaRPr lang="en-IL" sz="1000" b="0" i="0" u="none" strike="noStrike" dirty="0">
                        <a:solidFill>
                          <a:srgbClr val="9C0006"/>
                        </a:solidFill>
                        <a:effectLst/>
                        <a:latin typeface="Calibri" panose="020F0502020204030204" pitchFamily="34" charset="0"/>
                      </a:endParaRPr>
                    </a:p>
                  </a:txBody>
                  <a:tcPr marL="0" marR="0" marT="0" marB="0"/>
                </a:tc>
                <a:extLst>
                  <a:ext uri="{0D108BD9-81ED-4DB2-BD59-A6C34878D82A}">
                    <a16:rowId xmlns:a16="http://schemas.microsoft.com/office/drawing/2014/main" val="4051482131"/>
                  </a:ext>
                </a:extLst>
              </a:tr>
            </a:tbl>
          </a:graphicData>
        </a:graphic>
      </p:graphicFrame>
      <p:sp>
        <p:nvSpPr>
          <p:cNvPr id="18" name="TextBox 17">
            <a:extLst>
              <a:ext uri="{FF2B5EF4-FFF2-40B4-BE49-F238E27FC236}">
                <a16:creationId xmlns:a16="http://schemas.microsoft.com/office/drawing/2014/main" id="{77F89384-B9B2-A177-EF4E-D4425421DECD}"/>
              </a:ext>
            </a:extLst>
          </p:cNvPr>
          <p:cNvSpPr txBox="1"/>
          <p:nvPr/>
        </p:nvSpPr>
        <p:spPr>
          <a:xfrm>
            <a:off x="-64116" y="2126870"/>
            <a:ext cx="738664" cy="2337715"/>
          </a:xfrm>
          <a:prstGeom prst="rect">
            <a:avLst/>
          </a:prstGeom>
          <a:noFill/>
        </p:spPr>
        <p:txBody>
          <a:bodyPr vert="vert270" wrap="square" rtlCol="0">
            <a:spAutoFit/>
          </a:bodyPr>
          <a:lstStyle/>
          <a:p>
            <a:pPr algn="ctr"/>
            <a:endParaRPr lang="en-US" dirty="0"/>
          </a:p>
          <a:p>
            <a:pPr algn="ctr"/>
            <a:r>
              <a:rPr lang="en-US" dirty="0"/>
              <a:t>Worst Case Scenario </a:t>
            </a:r>
          </a:p>
        </p:txBody>
      </p:sp>
    </p:spTree>
    <p:extLst>
      <p:ext uri="{BB962C8B-B14F-4D97-AF65-F5344CB8AC3E}">
        <p14:creationId xmlns:p14="http://schemas.microsoft.com/office/powerpoint/2010/main" val="1447926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8A639-2379-977B-18D1-527CE5DB69DA}"/>
              </a:ext>
            </a:extLst>
          </p:cNvPr>
          <p:cNvSpPr txBox="1"/>
          <p:nvPr/>
        </p:nvSpPr>
        <p:spPr>
          <a:xfrm>
            <a:off x="479834" y="814812"/>
            <a:ext cx="10022186" cy="3785652"/>
          </a:xfrm>
          <a:prstGeom prst="rect">
            <a:avLst/>
          </a:prstGeom>
          <a:noFill/>
        </p:spPr>
        <p:txBody>
          <a:bodyPr wrap="square" rtlCol="0">
            <a:spAutoFit/>
          </a:bodyPr>
          <a:lstStyle/>
          <a:p>
            <a:r>
              <a:rPr lang="de-DE" sz="1000" dirty="0"/>
              <a:t>[1]</a:t>
            </a:r>
            <a:r>
              <a:rPr lang="en-US" sz="1000" dirty="0"/>
              <a:t> Clarification of which information, for example, on the aging behavior of containers and inventories, is still needed and how this can be obtained before the last TSC are sealed (BGZ, BASE, BAM)</a:t>
            </a:r>
          </a:p>
          <a:p>
            <a:endParaRPr lang="en-US" sz="1000" dirty="0"/>
          </a:p>
          <a:p>
            <a:r>
              <a:rPr lang="de-DE" sz="1000" dirty="0"/>
              <a:t>[2] </a:t>
            </a:r>
            <a:r>
              <a:rPr lang="en-US" sz="1000" dirty="0"/>
              <a:t>Concerning containers in BZA, ZLN, AVR Jülich, and in ZL of KKK, KWB, GKN, KKP.</a:t>
            </a:r>
          </a:p>
          <a:p>
            <a:endParaRPr lang="en-US" sz="1000" dirty="0"/>
          </a:p>
          <a:p>
            <a:r>
              <a:rPr lang="en-US" sz="1000" dirty="0"/>
              <a:t>[3] Remaining interim storage facilities follow until 2047; approvals for extended interim storage must be available when the previous approval expires.</a:t>
            </a:r>
          </a:p>
          <a:p>
            <a:endParaRPr lang="en-US" sz="1000" dirty="0"/>
          </a:p>
          <a:p>
            <a:r>
              <a:rPr lang="en-US" sz="1000" dirty="0"/>
              <a:t>[4] Approximately 1,100 TSC with LWR fuel elements, 137 containers with glass coquilles, and 479 with research reactor fuel elements; average transport frequency over 30 years: approx. 60 containers/year.</a:t>
            </a:r>
          </a:p>
          <a:p>
            <a:endParaRPr lang="en-US" sz="1000" dirty="0"/>
          </a:p>
          <a:p>
            <a:r>
              <a:rPr lang="en-US" sz="1000" dirty="0"/>
              <a:t>[5] With the determination of the final repository site, final disposal conditions, requirements for conditioning and final repository containers, and the concept for the input/output storage must also be established.</a:t>
            </a:r>
          </a:p>
          <a:p>
            <a:endParaRPr lang="en-US" sz="1000" dirty="0"/>
          </a:p>
          <a:p>
            <a:r>
              <a:rPr lang="en-US" sz="1000" dirty="0"/>
              <a:t>[6]  Submission of the complete approval documents for the construction of the final repository, the conditioning plant, the input/output storage, and the final repository containers.</a:t>
            </a:r>
          </a:p>
          <a:p>
            <a:endParaRPr lang="en-US" sz="1000" dirty="0"/>
          </a:p>
          <a:p>
            <a:r>
              <a:rPr lang="en-US" sz="1000" dirty="0"/>
              <a:t>[7] Approvals for the construction of the final repository, the input/output storage, and the conditioning plant must be available; from 2046, production capacities for 1,870 final repository containers (i.e., approx. 60/year) or 5,940 final repository coquilles plus packaging (i.e., approx. 200/year) and transfer containers for 3,900 glass coquilles will be required over 30 years.</a:t>
            </a:r>
          </a:p>
          <a:p>
            <a:endParaRPr lang="en-US" sz="1000" dirty="0"/>
          </a:p>
          <a:p>
            <a:r>
              <a:rPr lang="en-US" sz="1000" dirty="0"/>
              <a:t>[8] Conditioning throughput of around 340 Mg SM/year and approx. 130 glass coquilles/year over 30 years. When the conditioning operation starts, final repository containers must be available.</a:t>
            </a:r>
          </a:p>
          <a:p>
            <a:endParaRPr lang="en-US" sz="1000" dirty="0"/>
          </a:p>
          <a:p>
            <a:r>
              <a:rPr lang="en-US" sz="1000" dirty="0"/>
              <a:t>[9] Depending on the final repository container design, an average of approx. 60 - 200 final repository containers with fuel elements and approx. 130 glass coquilles per year must be disposed of over 30 years.</a:t>
            </a:r>
          </a:p>
          <a:p>
            <a:endParaRPr lang="en-US" sz="1000" dirty="0"/>
          </a:p>
        </p:txBody>
      </p:sp>
    </p:spTree>
    <p:extLst>
      <p:ext uri="{BB962C8B-B14F-4D97-AF65-F5344CB8AC3E}">
        <p14:creationId xmlns:p14="http://schemas.microsoft.com/office/powerpoint/2010/main" val="2647358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D5EEC7-1686-AE84-05D5-7355F0D58182}"/>
              </a:ext>
            </a:extLst>
          </p:cNvPr>
          <p:cNvSpPr>
            <a:spLocks noGrp="1"/>
          </p:cNvSpPr>
          <p:nvPr>
            <p:ph idx="1"/>
          </p:nvPr>
        </p:nvSpPr>
        <p:spPr/>
        <p:txBody>
          <a:bodyPr>
            <a:normAutofit/>
          </a:bodyPr>
          <a:lstStyle/>
          <a:p>
            <a:pPr marL="0" indent="0">
              <a:buNone/>
            </a:pPr>
            <a:r>
              <a:rPr lang="en-US" sz="1000" dirty="0"/>
              <a:t>[1] Clarification of which information, e.g., on the aging behavior of containers and inventories, is still needed and how this can be obtained before the last transport and storage container (TSC) are sealed (BGZ, BASE, BAM).</a:t>
            </a:r>
          </a:p>
          <a:p>
            <a:pPr marL="0" indent="0">
              <a:buNone/>
            </a:pPr>
            <a:r>
              <a:rPr lang="en-US" sz="1000" dirty="0"/>
              <a:t> [2] Concerns containers in the central interim storage facility (BZA), central interim storage facility north (ZLN), AVR Jülich, and in interim storage facilities of nuclear power plants (KKK, KWB, GKN, KKP).</a:t>
            </a:r>
          </a:p>
          <a:p>
            <a:pPr marL="0" indent="0">
              <a:buNone/>
            </a:pPr>
            <a:r>
              <a:rPr lang="en-US" sz="1000" dirty="0"/>
              <a:t>[3] Remaining interim storage facilities follow until 2047; approvals for extended interim storage must be available at the time the previous approval expires.</a:t>
            </a:r>
          </a:p>
          <a:p>
            <a:pPr marL="0" indent="0">
              <a:buNone/>
            </a:pPr>
            <a:r>
              <a:rPr lang="en-US" sz="1000" dirty="0"/>
              <a:t>[4] Approximately 1,100 TLB with LWR fuel elements, 137 containers with glass coquilles, and 479 containers with research reactor fuel elements; average transport frequency over 30 years: approx. 60 containers/year.</a:t>
            </a:r>
          </a:p>
          <a:p>
            <a:pPr marL="0" indent="0">
              <a:buNone/>
            </a:pPr>
            <a:r>
              <a:rPr lang="en-US" sz="1000" dirty="0"/>
              <a:t>[5] With the determination of the final repository site, final disposal conditions, requirements for conditioning and final repository containers, and the concept for the input/output storage must also be established.</a:t>
            </a:r>
          </a:p>
          <a:p>
            <a:pPr marL="0" indent="0">
              <a:buNone/>
            </a:pPr>
            <a:r>
              <a:rPr lang="en-US" sz="1000" dirty="0"/>
              <a:t>[6] Submission of the complete approval documents for the construction of the final repository, the conditioning plant, the input/output storage, and the final repository containers.</a:t>
            </a:r>
          </a:p>
          <a:p>
            <a:pPr marL="0" indent="0">
              <a:buNone/>
            </a:pPr>
            <a:r>
              <a:rPr lang="en-US" sz="1000" dirty="0"/>
              <a:t>[7] Approvals for the construction of the final repository, the input/output storage, and the conditioning plant must be available; from 2046, production capacities for 1,870 final repository containers (i.e., approx. 60/year) or 5,940 final repository coquilles plus packaging (i.e., approx. 200/year) and transfer containers for 3,900 glass coquilles will be required over 30 years.</a:t>
            </a:r>
          </a:p>
          <a:p>
            <a:pPr marL="0" indent="0">
              <a:buNone/>
            </a:pPr>
            <a:r>
              <a:rPr lang="en-US" sz="1000" dirty="0"/>
              <a:t>[8] Conditioning throughput of around 340 Mg SM/year and approx. 130 glass coquilles/year over 30 years. When the conditioning operation starts, final repository containers must be available.</a:t>
            </a:r>
          </a:p>
          <a:p>
            <a:pPr marL="0" indent="0">
              <a:buNone/>
            </a:pPr>
            <a:r>
              <a:rPr lang="en-US" sz="1000" dirty="0"/>
              <a:t>[9] Depending on the final repository container design, an average of approx. 60 - 200 final repository containers with fuel elements and approx. 130 glass coquilles per year must be disposed of over 30 years.</a:t>
            </a:r>
          </a:p>
          <a:p>
            <a:endParaRPr lang="en-IL" sz="1000" dirty="0"/>
          </a:p>
        </p:txBody>
      </p:sp>
    </p:spTree>
    <p:extLst>
      <p:ext uri="{BB962C8B-B14F-4D97-AF65-F5344CB8AC3E}">
        <p14:creationId xmlns:p14="http://schemas.microsoft.com/office/powerpoint/2010/main" val="40099586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2479</Words>
  <Application>Microsoft Office PowerPoint</Application>
  <PresentationFormat>Widescreen</PresentationFormat>
  <Paragraphs>1069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Awawdi Mustafa</dc:creator>
  <cp:lastModifiedBy>Awawda, Mahdi (SI EP EMS FIN P PE)</cp:lastModifiedBy>
  <cp:revision>20</cp:revision>
  <dcterms:created xsi:type="dcterms:W3CDTF">2023-07-23T12:04:41Z</dcterms:created>
  <dcterms:modified xsi:type="dcterms:W3CDTF">2023-09-11T04:13:17Z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d258917-277f-42cd-a3cd-14c4e9ee58bc_Enabled">
    <vt:lpwstr>true</vt:lpwstr>
  </property>
  <property fmtid="{D5CDD505-2E9C-101B-9397-08002B2CF9AE}" pid="3" name="MSIP_Label_9d258917-277f-42cd-a3cd-14c4e9ee58bc_SetDate">
    <vt:lpwstr>2023-08-01T13:39:11Z</vt:lpwstr>
  </property>
  <property fmtid="{D5CDD505-2E9C-101B-9397-08002B2CF9AE}" pid="4" name="MSIP_Label_9d258917-277f-42cd-a3cd-14c4e9ee58bc_Method">
    <vt:lpwstr>Standard</vt:lpwstr>
  </property>
  <property fmtid="{D5CDD505-2E9C-101B-9397-08002B2CF9AE}" pid="5" name="MSIP_Label_9d258917-277f-42cd-a3cd-14c4e9ee58bc_Name">
    <vt:lpwstr>restricted</vt:lpwstr>
  </property>
  <property fmtid="{D5CDD505-2E9C-101B-9397-08002B2CF9AE}" pid="6" name="MSIP_Label_9d258917-277f-42cd-a3cd-14c4e9ee58bc_SiteId">
    <vt:lpwstr>38ae3bcd-9579-4fd4-adda-b42e1495d55a</vt:lpwstr>
  </property>
  <property fmtid="{D5CDD505-2E9C-101B-9397-08002B2CF9AE}" pid="7" name="MSIP_Label_9d258917-277f-42cd-a3cd-14c4e9ee58bc_ActionId">
    <vt:lpwstr>ccfc21aa-d096-4249-9f92-ec25944a6d00</vt:lpwstr>
  </property>
  <property fmtid="{D5CDD505-2E9C-101B-9397-08002B2CF9AE}" pid="8" name="MSIP_Label_9d258917-277f-42cd-a3cd-14c4e9ee58bc_ContentBits">
    <vt:lpwstr>0</vt:lpwstr>
  </property>
</Properties>
</file>