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256" r:id="rId2"/>
    <p:sldId id="257" r:id="rId3"/>
    <p:sldId id="258" r:id="rId4"/>
    <p:sldId id="259" r:id="rId5"/>
    <p:sldId id="260" r:id="rId6"/>
    <p:sldId id="261" r:id="rId7"/>
    <p:sldId id="267" r:id="rId8"/>
    <p:sldId id="270" r:id="rId9"/>
    <p:sldId id="262" r:id="rId10"/>
    <p:sldId id="263" r:id="rId11"/>
    <p:sldId id="268" r:id="rId12"/>
    <p:sldId id="264" r:id="rId13"/>
    <p:sldId id="265" r:id="rId14"/>
    <p:sldId id="266" r:id="rId15"/>
    <p:sldId id="269" r:id="rId16"/>
    <p:sldId id="271" r:id="rId17"/>
    <p:sldId id="272" r:id="rId18"/>
    <p:sldId id="273" r:id="rId19"/>
    <p:sldId id="274" r:id="rId20"/>
    <p:sldId id="275" r:id="rId21"/>
    <p:sldId id="276"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8C54F46-DB01-4EAF-B2C4-F4429599FAD6}" type="datetimeFigureOut">
              <a:rPr lang="en-DE" smtClean="0"/>
              <a:t>03/27/2022</a:t>
            </a:fld>
            <a:endParaRPr lang="en-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150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54F46-DB01-4EAF-B2C4-F4429599FAD6}" type="datetimeFigureOut">
              <a:rPr lang="en-DE" smtClean="0"/>
              <a:t>03/27/2022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48430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54F46-DB01-4EAF-B2C4-F4429599FAD6}" type="datetimeFigureOut">
              <a:rPr lang="en-DE" smtClean="0"/>
              <a:t>03/27/2022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57548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54F46-DB01-4EAF-B2C4-F4429599FAD6}" type="datetimeFigureOut">
              <a:rPr lang="en-DE" smtClean="0"/>
              <a:t>03/27/2022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8729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54F46-DB01-4EAF-B2C4-F4429599FAD6}" type="datetimeFigureOut">
              <a:rPr lang="en-DE" smtClean="0"/>
              <a:t>03/27/2022</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42C6F5B4-BA86-4EE1-8640-C41B17345E4B}" type="slidenum">
              <a:rPr lang="en-DE" smtClean="0"/>
              <a:t>‹#›</a:t>
            </a:fld>
            <a:endParaRPr lang="en-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511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54F46-DB01-4EAF-B2C4-F4429599FAD6}" type="datetimeFigureOut">
              <a:rPr lang="en-DE" smtClean="0"/>
              <a:t>03/27/2022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5711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54F46-DB01-4EAF-B2C4-F4429599FAD6}" type="datetimeFigureOut">
              <a:rPr lang="en-DE" smtClean="0"/>
              <a:t>03/27/2022</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151488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54F46-DB01-4EAF-B2C4-F4429599FAD6}" type="datetimeFigureOut">
              <a:rPr lang="en-DE" smtClean="0"/>
              <a:t>03/27/2022</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85655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54F46-DB01-4EAF-B2C4-F4429599FAD6}" type="datetimeFigureOut">
              <a:rPr lang="en-DE" smtClean="0"/>
              <a:t>03/27/2022</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3297545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C54F46-DB01-4EAF-B2C4-F4429599FAD6}" type="datetimeFigureOut">
              <a:rPr lang="en-DE" smtClean="0"/>
              <a:t>03/27/2022</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14502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C54F46-DB01-4EAF-B2C4-F4429599FAD6}" type="datetimeFigureOut">
              <a:rPr lang="en-DE" smtClean="0"/>
              <a:t>03/27/2022</a:t>
            </a:fld>
            <a:endParaRPr lang="en-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C6F5B4-BA86-4EE1-8640-C41B17345E4B}" type="slidenum">
              <a:rPr lang="en-DE" smtClean="0"/>
              <a:t>‹#›</a:t>
            </a:fld>
            <a:endParaRPr lang="en-DE"/>
          </a:p>
        </p:txBody>
      </p:sp>
    </p:spTree>
    <p:extLst>
      <p:ext uri="{BB962C8B-B14F-4D97-AF65-F5344CB8AC3E}">
        <p14:creationId xmlns:p14="http://schemas.microsoft.com/office/powerpoint/2010/main" val="246280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8C54F46-DB01-4EAF-B2C4-F4429599FAD6}" type="datetimeFigureOut">
              <a:rPr lang="en-DE" smtClean="0"/>
              <a:t>03/27/2022</a:t>
            </a:fld>
            <a:endParaRPr lang="en-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C6F5B4-BA86-4EE1-8640-C41B17345E4B}" type="slidenum">
              <a:rPr lang="en-DE" smtClean="0"/>
              <a:t>‹#›</a:t>
            </a:fld>
            <a:endParaRPr lang="en-DE"/>
          </a:p>
        </p:txBody>
      </p:sp>
    </p:spTree>
    <p:extLst>
      <p:ext uri="{BB962C8B-B14F-4D97-AF65-F5344CB8AC3E}">
        <p14:creationId xmlns:p14="http://schemas.microsoft.com/office/powerpoint/2010/main" val="135779953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7704-B987-446B-8FA5-6BC8858A101A}"/>
              </a:ext>
            </a:extLst>
          </p:cNvPr>
          <p:cNvSpPr>
            <a:spLocks noGrp="1"/>
          </p:cNvSpPr>
          <p:nvPr>
            <p:ph type="ctrTitle"/>
          </p:nvPr>
        </p:nvSpPr>
        <p:spPr>
          <a:xfrm>
            <a:off x="1358284" y="681841"/>
            <a:ext cx="9871968" cy="781236"/>
          </a:xfrm>
        </p:spPr>
        <p:txBody>
          <a:bodyPr>
            <a:normAutofit/>
          </a:bodyPr>
          <a:lstStyle/>
          <a:p>
            <a:pPr algn="ctr"/>
            <a:r>
              <a:rPr lang="en-GB" sz="4000" dirty="0"/>
              <a:t>Frankfurt University of Applied Sciences</a:t>
            </a:r>
            <a:endParaRPr lang="en-DE" sz="4000" dirty="0"/>
          </a:p>
        </p:txBody>
      </p:sp>
      <p:sp>
        <p:nvSpPr>
          <p:cNvPr id="5" name="TextBox 4">
            <a:extLst>
              <a:ext uri="{FF2B5EF4-FFF2-40B4-BE49-F238E27FC236}">
                <a16:creationId xmlns:a16="http://schemas.microsoft.com/office/drawing/2014/main" id="{E1C9D310-003E-4F74-925B-CDD2C6331871}"/>
              </a:ext>
            </a:extLst>
          </p:cNvPr>
          <p:cNvSpPr txBox="1"/>
          <p:nvPr/>
        </p:nvSpPr>
        <p:spPr>
          <a:xfrm>
            <a:off x="3176726" y="2198534"/>
            <a:ext cx="6235084" cy="830997"/>
          </a:xfrm>
          <a:prstGeom prst="rect">
            <a:avLst/>
          </a:prstGeom>
          <a:noFill/>
        </p:spPr>
        <p:txBody>
          <a:bodyPr wrap="square">
            <a:spAutoFit/>
          </a:bodyPr>
          <a:lstStyle/>
          <a:p>
            <a:pPr algn="ctr"/>
            <a:r>
              <a:rPr lang="en-GB" sz="2400" dirty="0"/>
              <a:t>Analysing parameters of an HTM system, implemented for image classification</a:t>
            </a:r>
            <a:endParaRPr lang="en-DE" sz="2400" dirty="0"/>
          </a:p>
        </p:txBody>
      </p:sp>
      <p:sp>
        <p:nvSpPr>
          <p:cNvPr id="7" name="TextBox 6">
            <a:extLst>
              <a:ext uri="{FF2B5EF4-FFF2-40B4-BE49-F238E27FC236}">
                <a16:creationId xmlns:a16="http://schemas.microsoft.com/office/drawing/2014/main" id="{C167A356-0C8C-4C64-9A47-358D65F6F4B3}"/>
              </a:ext>
            </a:extLst>
          </p:cNvPr>
          <p:cNvSpPr txBox="1"/>
          <p:nvPr/>
        </p:nvSpPr>
        <p:spPr>
          <a:xfrm>
            <a:off x="1358284" y="4205341"/>
            <a:ext cx="6094520" cy="646331"/>
          </a:xfrm>
          <a:prstGeom prst="rect">
            <a:avLst/>
          </a:prstGeom>
          <a:noFill/>
        </p:spPr>
        <p:txBody>
          <a:bodyPr wrap="square">
            <a:spAutoFit/>
          </a:bodyPr>
          <a:lstStyle/>
          <a:p>
            <a:r>
              <a:rPr lang="en-GB" dirty="0"/>
              <a:t>Team : Metaverse</a:t>
            </a:r>
          </a:p>
          <a:p>
            <a:endParaRPr lang="en-GB" dirty="0"/>
          </a:p>
        </p:txBody>
      </p:sp>
      <p:sp>
        <p:nvSpPr>
          <p:cNvPr id="9" name="TextBox 8">
            <a:extLst>
              <a:ext uri="{FF2B5EF4-FFF2-40B4-BE49-F238E27FC236}">
                <a16:creationId xmlns:a16="http://schemas.microsoft.com/office/drawing/2014/main" id="{71E2526B-599C-4B92-8962-B6AD85D5FD7A}"/>
              </a:ext>
            </a:extLst>
          </p:cNvPr>
          <p:cNvSpPr txBox="1"/>
          <p:nvPr/>
        </p:nvSpPr>
        <p:spPr>
          <a:xfrm>
            <a:off x="1358284" y="4851672"/>
            <a:ext cx="6094520" cy="800219"/>
          </a:xfrm>
          <a:prstGeom prst="rect">
            <a:avLst/>
          </a:prstGeom>
          <a:noFill/>
        </p:spPr>
        <p:txBody>
          <a:bodyPr wrap="square">
            <a:spAutoFit/>
          </a:bodyPr>
          <a:lstStyle/>
          <a:p>
            <a:r>
              <a:rPr lang="en-GB" dirty="0"/>
              <a:t>Team Members : </a:t>
            </a:r>
          </a:p>
          <a:p>
            <a:r>
              <a:rPr lang="en-GB" sz="1400" dirty="0"/>
              <a:t>Mahdie Pirmohamadian</a:t>
            </a:r>
          </a:p>
          <a:p>
            <a:r>
              <a:rPr lang="en-GB" sz="1400" dirty="0"/>
              <a:t>Omid Nikbakht</a:t>
            </a:r>
            <a:endParaRPr lang="en-DE" sz="1400" dirty="0"/>
          </a:p>
        </p:txBody>
      </p:sp>
      <p:pic>
        <p:nvPicPr>
          <p:cNvPr id="6" name="Picture 5">
            <a:extLst>
              <a:ext uri="{FF2B5EF4-FFF2-40B4-BE49-F238E27FC236}">
                <a16:creationId xmlns:a16="http://schemas.microsoft.com/office/drawing/2014/main" id="{3F19B2C8-0BC4-4318-9C29-12B7322A2AB1}"/>
              </a:ext>
            </a:extLst>
          </p:cNvPr>
          <p:cNvPicPr>
            <a:picLocks noChangeAspect="1"/>
          </p:cNvPicPr>
          <p:nvPr/>
        </p:nvPicPr>
        <p:blipFill>
          <a:blip r:embed="rId2"/>
          <a:stretch>
            <a:fillRect/>
          </a:stretch>
        </p:blipFill>
        <p:spPr>
          <a:xfrm>
            <a:off x="8775786" y="5251781"/>
            <a:ext cx="3416214" cy="1629271"/>
          </a:xfrm>
          <a:prstGeom prst="rect">
            <a:avLst/>
          </a:prstGeom>
        </p:spPr>
      </p:pic>
    </p:spTree>
    <p:extLst>
      <p:ext uri="{BB962C8B-B14F-4D97-AF65-F5344CB8AC3E}">
        <p14:creationId xmlns:p14="http://schemas.microsoft.com/office/powerpoint/2010/main" val="332287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CE78-A430-4D7F-9E11-B5C97543873E}"/>
              </a:ext>
            </a:extLst>
          </p:cNvPr>
          <p:cNvSpPr>
            <a:spLocks noGrp="1"/>
          </p:cNvSpPr>
          <p:nvPr>
            <p:ph type="title"/>
          </p:nvPr>
        </p:nvSpPr>
        <p:spPr/>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D90EA391-1B79-42F1-92AB-60E3AA14EA79}"/>
              </a:ext>
            </a:extLst>
          </p:cNvPr>
          <p:cNvSpPr>
            <a:spLocks noGrp="1"/>
          </p:cNvSpPr>
          <p:nvPr>
            <p:ph idx="1"/>
          </p:nvPr>
        </p:nvSpPr>
        <p:spPr/>
        <p:txBody>
          <a:bodyPr/>
          <a:lstStyle/>
          <a:p>
            <a:r>
              <a:rPr lang="en-GB" dirty="0"/>
              <a:t>The spatial pooler part of system is responsible for pooling the semantic information of entry data, from SDR to the columns of the HTM</a:t>
            </a:r>
          </a:p>
          <a:p>
            <a:endParaRPr lang="en-GB" dirty="0"/>
          </a:p>
          <a:p>
            <a:endParaRPr lang="en-GB" dirty="0"/>
          </a:p>
          <a:p>
            <a:endParaRPr lang="en-GB" dirty="0"/>
          </a:p>
          <a:p>
            <a:r>
              <a:rPr lang="en-GB" dirty="0"/>
              <a:t>According to overlap of the columns</a:t>
            </a:r>
            <a:br>
              <a:rPr lang="en-GB" dirty="0"/>
            </a:br>
            <a:r>
              <a:rPr lang="en-GB" dirty="0"/>
              <a:t>some of  them get activated in their</a:t>
            </a:r>
            <a:br>
              <a:rPr lang="en-GB" dirty="0"/>
            </a:br>
            <a:r>
              <a:rPr lang="en-GB" dirty="0"/>
              <a:t>neighbourhood area (about 2%), and the rest</a:t>
            </a:r>
            <a:br>
              <a:rPr lang="en-GB" dirty="0"/>
            </a:br>
            <a:r>
              <a:rPr lang="en-GB" dirty="0"/>
              <a:t> remain inactive.</a:t>
            </a:r>
            <a:endParaRPr lang="en-DE" dirty="0"/>
          </a:p>
        </p:txBody>
      </p:sp>
      <p:pic>
        <p:nvPicPr>
          <p:cNvPr id="4" name="Picture 3">
            <a:extLst>
              <a:ext uri="{FF2B5EF4-FFF2-40B4-BE49-F238E27FC236}">
                <a16:creationId xmlns:a16="http://schemas.microsoft.com/office/drawing/2014/main" id="{B3D41F77-F359-4B5B-8A0B-582900FCEBA1}"/>
              </a:ext>
            </a:extLst>
          </p:cNvPr>
          <p:cNvPicPr>
            <a:picLocks noChangeAspect="1"/>
          </p:cNvPicPr>
          <p:nvPr/>
        </p:nvPicPr>
        <p:blipFill>
          <a:blip r:embed="rId2"/>
          <a:stretch>
            <a:fillRect/>
          </a:stretch>
        </p:blipFill>
        <p:spPr>
          <a:xfrm>
            <a:off x="5397623" y="2584579"/>
            <a:ext cx="5267267" cy="3284376"/>
          </a:xfrm>
          <a:prstGeom prst="rect">
            <a:avLst/>
          </a:prstGeom>
        </p:spPr>
      </p:pic>
      <p:sp>
        <p:nvSpPr>
          <p:cNvPr id="6" name="TextBox 5">
            <a:extLst>
              <a:ext uri="{FF2B5EF4-FFF2-40B4-BE49-F238E27FC236}">
                <a16:creationId xmlns:a16="http://schemas.microsoft.com/office/drawing/2014/main" id="{359E1D50-F0E3-4CC2-B897-3F9351E52F2C}"/>
              </a:ext>
            </a:extLst>
          </p:cNvPr>
          <p:cNvSpPr txBox="1"/>
          <p:nvPr/>
        </p:nvSpPr>
        <p:spPr>
          <a:xfrm>
            <a:off x="5486400" y="5839880"/>
            <a:ext cx="7421942" cy="253916"/>
          </a:xfrm>
          <a:prstGeom prst="rect">
            <a:avLst/>
          </a:prstGeom>
          <a:noFill/>
        </p:spPr>
        <p:txBody>
          <a:bodyPr wrap="square">
            <a:spAutoFit/>
          </a:bodyPr>
          <a:lstStyle/>
          <a:p>
            <a:r>
              <a:rPr lang="en-GB" sz="1050" dirty="0"/>
              <a:t>Figure spatial pooler [https://ddobric.github.io/neocortexapi/]</a:t>
            </a:r>
            <a:endParaRPr lang="en-DE" sz="1050" dirty="0"/>
          </a:p>
        </p:txBody>
      </p:sp>
    </p:spTree>
    <p:extLst>
      <p:ext uri="{BB962C8B-B14F-4D97-AF65-F5344CB8AC3E}">
        <p14:creationId xmlns:p14="http://schemas.microsoft.com/office/powerpoint/2010/main" val="3651147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B6A1-57B2-4BB3-B931-080ED324BBCB}"/>
              </a:ext>
            </a:extLst>
          </p:cNvPr>
          <p:cNvSpPr>
            <a:spLocks noGrp="1"/>
          </p:cNvSpPr>
          <p:nvPr>
            <p:ph type="title"/>
          </p:nvPr>
        </p:nvSpPr>
        <p:spPr/>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25C556B7-7043-46AB-A726-2DE70A680AF7}"/>
              </a:ext>
            </a:extLst>
          </p:cNvPr>
          <p:cNvSpPr>
            <a:spLocks noGrp="1"/>
          </p:cNvSpPr>
          <p:nvPr>
            <p:ph idx="1"/>
          </p:nvPr>
        </p:nvSpPr>
        <p:spPr/>
        <p:txBody>
          <a:bodyPr/>
          <a:lstStyle/>
          <a:p>
            <a:r>
              <a:rPr lang="en-GB" dirty="0"/>
              <a:t>Temporal memory is </a:t>
            </a:r>
            <a:r>
              <a:rPr lang="en-GB" dirty="0" err="1"/>
              <a:t>asequential</a:t>
            </a:r>
            <a:br>
              <a:rPr lang="en-GB" dirty="0"/>
            </a:br>
            <a:r>
              <a:rPr lang="en-GB" dirty="0"/>
              <a:t> memorizing technique, which</a:t>
            </a:r>
            <a:br>
              <a:rPr lang="en-GB" dirty="0"/>
            </a:br>
            <a:r>
              <a:rPr lang="en-GB" dirty="0"/>
              <a:t> helps the HTM system memorize</a:t>
            </a:r>
            <a:br>
              <a:rPr lang="en-GB" dirty="0"/>
            </a:br>
            <a:r>
              <a:rPr lang="en-GB" dirty="0"/>
              <a:t> the sequences of entry and entry</a:t>
            </a:r>
            <a:br>
              <a:rPr lang="en-GB" dirty="0"/>
            </a:br>
            <a:r>
              <a:rPr lang="en-GB" dirty="0"/>
              <a:t> pattern .</a:t>
            </a:r>
          </a:p>
          <a:p>
            <a:endParaRPr lang="en-GB" dirty="0"/>
          </a:p>
          <a:p>
            <a:endParaRPr lang="en-GB" dirty="0"/>
          </a:p>
          <a:p>
            <a:r>
              <a:rPr lang="en-GB" dirty="0"/>
              <a:t>After a while that the internal synapse connections between cells of different columns are shaped, instead of the whole column, only specific cell of columns will be activated</a:t>
            </a:r>
            <a:endParaRPr lang="en-DE" dirty="0"/>
          </a:p>
        </p:txBody>
      </p:sp>
      <p:pic>
        <p:nvPicPr>
          <p:cNvPr id="4" name="Picture 3">
            <a:extLst>
              <a:ext uri="{FF2B5EF4-FFF2-40B4-BE49-F238E27FC236}">
                <a16:creationId xmlns:a16="http://schemas.microsoft.com/office/drawing/2014/main" id="{36589DB0-C8B0-4A49-A004-571CC4059B11}"/>
              </a:ext>
            </a:extLst>
          </p:cNvPr>
          <p:cNvPicPr>
            <a:picLocks noChangeAspect="1"/>
          </p:cNvPicPr>
          <p:nvPr/>
        </p:nvPicPr>
        <p:blipFill>
          <a:blip r:embed="rId2"/>
          <a:stretch>
            <a:fillRect/>
          </a:stretch>
        </p:blipFill>
        <p:spPr>
          <a:xfrm>
            <a:off x="6205491" y="1858145"/>
            <a:ext cx="5007006" cy="1570855"/>
          </a:xfrm>
          <a:prstGeom prst="rect">
            <a:avLst/>
          </a:prstGeom>
        </p:spPr>
      </p:pic>
    </p:spTree>
    <p:extLst>
      <p:ext uri="{BB962C8B-B14F-4D97-AF65-F5344CB8AC3E}">
        <p14:creationId xmlns:p14="http://schemas.microsoft.com/office/powerpoint/2010/main" val="2976140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178B-8D0C-4D05-94F7-2F673521AB44}"/>
              </a:ext>
            </a:extLst>
          </p:cNvPr>
          <p:cNvSpPr>
            <a:spLocks noGrp="1"/>
          </p:cNvSpPr>
          <p:nvPr>
            <p:ph type="title"/>
          </p:nvPr>
        </p:nvSpPr>
        <p:spPr>
          <a:xfrm>
            <a:off x="-5396" y="0"/>
            <a:ext cx="9692640" cy="936410"/>
          </a:xfrm>
        </p:spPr>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EFC0D0D4-DCEF-45D7-BBBC-F3546A5E6C83}"/>
              </a:ext>
            </a:extLst>
          </p:cNvPr>
          <p:cNvSpPr>
            <a:spLocks noGrp="1"/>
          </p:cNvSpPr>
          <p:nvPr>
            <p:ph idx="1"/>
          </p:nvPr>
        </p:nvSpPr>
        <p:spPr>
          <a:xfrm>
            <a:off x="543244" y="1546293"/>
            <a:ext cx="8595360" cy="4351337"/>
          </a:xfrm>
        </p:spPr>
        <p:txBody>
          <a:bodyPr/>
          <a:lstStyle/>
          <a:p>
            <a:r>
              <a:rPr lang="en-GB" dirty="0"/>
              <a:t>Looking at the layer of mini-columns lets us see the unique SDR produced by HTM for each entry input</a:t>
            </a:r>
          </a:p>
          <a:p>
            <a:endParaRPr lang="en-GB" dirty="0"/>
          </a:p>
          <a:p>
            <a:r>
              <a:rPr lang="en-GB" dirty="0"/>
              <a:t>2% sparsity inspired from Neocortex</a:t>
            </a:r>
          </a:p>
          <a:p>
            <a:endParaRPr lang="en-GB" dirty="0"/>
          </a:p>
          <a:p>
            <a:r>
              <a:rPr lang="en-GB" dirty="0"/>
              <a:t>Extremely high capacity of information storage</a:t>
            </a:r>
          </a:p>
          <a:p>
            <a:endParaRPr lang="en-GB" dirty="0"/>
          </a:p>
          <a:p>
            <a:r>
              <a:rPr lang="en-GB" dirty="0"/>
              <a:t>Noise robustness</a:t>
            </a:r>
            <a:endParaRPr lang="en-DE" dirty="0"/>
          </a:p>
        </p:txBody>
      </p:sp>
      <p:pic>
        <p:nvPicPr>
          <p:cNvPr id="4" name="Picture 3">
            <a:extLst>
              <a:ext uri="{FF2B5EF4-FFF2-40B4-BE49-F238E27FC236}">
                <a16:creationId xmlns:a16="http://schemas.microsoft.com/office/drawing/2014/main" id="{4A589948-B51B-47A7-A0D5-657A5FEE6AC1}"/>
              </a:ext>
            </a:extLst>
          </p:cNvPr>
          <p:cNvPicPr>
            <a:picLocks noChangeAspect="1"/>
          </p:cNvPicPr>
          <p:nvPr/>
        </p:nvPicPr>
        <p:blipFill>
          <a:blip r:embed="rId2"/>
          <a:stretch>
            <a:fillRect/>
          </a:stretch>
        </p:blipFill>
        <p:spPr>
          <a:xfrm>
            <a:off x="6450967" y="2726600"/>
            <a:ext cx="4314825" cy="1990725"/>
          </a:xfrm>
          <a:prstGeom prst="rect">
            <a:avLst/>
          </a:prstGeom>
        </p:spPr>
      </p:pic>
    </p:spTree>
    <p:extLst>
      <p:ext uri="{BB962C8B-B14F-4D97-AF65-F5344CB8AC3E}">
        <p14:creationId xmlns:p14="http://schemas.microsoft.com/office/powerpoint/2010/main" val="3468025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1B793-05BA-49A4-8127-7921EA692D65}"/>
              </a:ext>
            </a:extLst>
          </p:cNvPr>
          <p:cNvSpPr>
            <a:spLocks noGrp="1"/>
          </p:cNvSpPr>
          <p:nvPr>
            <p:ph type="title"/>
          </p:nvPr>
        </p:nvSpPr>
        <p:spPr/>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A8B2A43F-1A5C-438B-AF63-43B0CA3FA167}"/>
              </a:ext>
            </a:extLst>
          </p:cNvPr>
          <p:cNvSpPr>
            <a:spLocks noGrp="1"/>
          </p:cNvSpPr>
          <p:nvPr>
            <p:ph idx="1"/>
          </p:nvPr>
        </p:nvSpPr>
        <p:spPr/>
        <p:txBody>
          <a:bodyPr/>
          <a:lstStyle/>
          <a:p>
            <a:r>
              <a:rPr lang="en-GB" dirty="0"/>
              <a:t>The output SDRs of each entry data</a:t>
            </a:r>
            <a:br>
              <a:rPr lang="en-GB" dirty="0"/>
            </a:br>
            <a:r>
              <a:rPr lang="en-GB" dirty="0"/>
              <a:t> can be compared to others</a:t>
            </a:r>
          </a:p>
          <a:p>
            <a:endParaRPr lang="en-GB" dirty="0"/>
          </a:p>
          <a:p>
            <a:endParaRPr lang="en-GB" dirty="0"/>
          </a:p>
          <a:p>
            <a:r>
              <a:rPr lang="en-GB" dirty="0"/>
              <a:t>This comparison helps the system</a:t>
            </a:r>
            <a:br>
              <a:rPr lang="en-GB" dirty="0"/>
            </a:br>
            <a:r>
              <a:rPr lang="en-GB" dirty="0"/>
              <a:t>differentiate images from each other</a:t>
            </a:r>
            <a:br>
              <a:rPr lang="en-GB" dirty="0"/>
            </a:br>
            <a:r>
              <a:rPr lang="en-GB" dirty="0"/>
              <a:t>or find similarities between them</a:t>
            </a:r>
            <a:endParaRPr lang="en-DE" dirty="0"/>
          </a:p>
        </p:txBody>
      </p:sp>
    </p:spTree>
    <p:extLst>
      <p:ext uri="{BB962C8B-B14F-4D97-AF65-F5344CB8AC3E}">
        <p14:creationId xmlns:p14="http://schemas.microsoft.com/office/powerpoint/2010/main" val="401625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8CB1-A392-46BE-8B7A-ED60D452C79E}"/>
              </a:ext>
            </a:extLst>
          </p:cNvPr>
          <p:cNvSpPr>
            <a:spLocks noGrp="1"/>
          </p:cNvSpPr>
          <p:nvPr>
            <p:ph type="title"/>
          </p:nvPr>
        </p:nvSpPr>
        <p:spPr/>
        <p:txBody>
          <a:bodyPr/>
          <a:lstStyle/>
          <a:p>
            <a:pPr marL="571500" indent="-571500">
              <a:buFont typeface="Wingdings" panose="05000000000000000000" pitchFamily="2" charset="2"/>
              <a:buChar char="v"/>
            </a:pPr>
            <a:r>
              <a:rPr lang="en-GB" dirty="0"/>
              <a:t>Experiments’ Results</a:t>
            </a:r>
            <a:endParaRPr lang="en-DE" dirty="0"/>
          </a:p>
        </p:txBody>
      </p:sp>
      <p:sp>
        <p:nvSpPr>
          <p:cNvPr id="3" name="Content Placeholder 2">
            <a:extLst>
              <a:ext uri="{FF2B5EF4-FFF2-40B4-BE49-F238E27FC236}">
                <a16:creationId xmlns:a16="http://schemas.microsoft.com/office/drawing/2014/main" id="{7B660E85-30C7-4405-B49B-B57529C41C6B}"/>
              </a:ext>
            </a:extLst>
          </p:cNvPr>
          <p:cNvSpPr>
            <a:spLocks noGrp="1"/>
          </p:cNvSpPr>
          <p:nvPr>
            <p:ph idx="1"/>
          </p:nvPr>
        </p:nvSpPr>
        <p:spPr/>
        <p:txBody>
          <a:bodyPr/>
          <a:lstStyle/>
          <a:p>
            <a:r>
              <a:rPr lang="en-GB" dirty="0"/>
              <a:t>In our investigation, HTM is trained with 3 categories of hand drawn images.</a:t>
            </a:r>
          </a:p>
          <a:p>
            <a:endParaRPr lang="en-GB" dirty="0"/>
          </a:p>
          <a:p>
            <a:endParaRPr lang="en-GB" dirty="0"/>
          </a:p>
          <a:p>
            <a:r>
              <a:rPr lang="en-GB" dirty="0"/>
              <a:t>Input dataset will be encoded, and semantic</a:t>
            </a:r>
            <a:br>
              <a:rPr lang="en-GB" dirty="0"/>
            </a:br>
            <a:r>
              <a:rPr lang="en-GB" dirty="0"/>
              <a:t>characteristics of each input will be pooled</a:t>
            </a:r>
            <a:br>
              <a:rPr lang="en-GB" dirty="0"/>
            </a:br>
            <a:r>
              <a:rPr lang="en-GB" dirty="0"/>
              <a:t>into HTM by spatial pooler.</a:t>
            </a:r>
            <a:endParaRPr lang="en-DE" dirty="0"/>
          </a:p>
        </p:txBody>
      </p:sp>
      <p:pic>
        <p:nvPicPr>
          <p:cNvPr id="4" name="Picture 3">
            <a:extLst>
              <a:ext uri="{FF2B5EF4-FFF2-40B4-BE49-F238E27FC236}">
                <a16:creationId xmlns:a16="http://schemas.microsoft.com/office/drawing/2014/main" id="{498C8706-F6C8-412A-9394-C3DC16748702}"/>
              </a:ext>
            </a:extLst>
          </p:cNvPr>
          <p:cNvPicPr>
            <a:picLocks noChangeAspect="1"/>
          </p:cNvPicPr>
          <p:nvPr/>
        </p:nvPicPr>
        <p:blipFill>
          <a:blip r:embed="rId2"/>
          <a:stretch>
            <a:fillRect/>
          </a:stretch>
        </p:blipFill>
        <p:spPr>
          <a:xfrm>
            <a:off x="6718506" y="2449817"/>
            <a:ext cx="2323809" cy="2171429"/>
          </a:xfrm>
          <a:prstGeom prst="rect">
            <a:avLst/>
          </a:prstGeom>
        </p:spPr>
      </p:pic>
    </p:spTree>
    <p:extLst>
      <p:ext uri="{BB962C8B-B14F-4D97-AF65-F5344CB8AC3E}">
        <p14:creationId xmlns:p14="http://schemas.microsoft.com/office/powerpoint/2010/main" val="273175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5456-1A2F-4825-9F6C-E6A642561F7F}"/>
              </a:ext>
            </a:extLst>
          </p:cNvPr>
          <p:cNvSpPr>
            <a:spLocks noGrp="1"/>
          </p:cNvSpPr>
          <p:nvPr>
            <p:ph type="title"/>
          </p:nvPr>
        </p:nvSpPr>
        <p:spPr/>
        <p:txBody>
          <a:bodyPr/>
          <a:lstStyle/>
          <a:p>
            <a:pPr marL="571500" indent="-571500">
              <a:buFont typeface="Wingdings" panose="05000000000000000000" pitchFamily="2" charset="2"/>
              <a:buChar char="v"/>
            </a:pPr>
            <a:r>
              <a:rPr lang="en-GB" dirty="0"/>
              <a:t>Experiment Results</a:t>
            </a:r>
            <a:endParaRPr lang="en-DE" dirty="0"/>
          </a:p>
        </p:txBody>
      </p:sp>
      <p:sp>
        <p:nvSpPr>
          <p:cNvPr id="3" name="Content Placeholder 2">
            <a:extLst>
              <a:ext uri="{FF2B5EF4-FFF2-40B4-BE49-F238E27FC236}">
                <a16:creationId xmlns:a16="http://schemas.microsoft.com/office/drawing/2014/main" id="{70EA2DC4-3199-4B2F-828F-91DF9ABFC068}"/>
              </a:ext>
            </a:extLst>
          </p:cNvPr>
          <p:cNvSpPr>
            <a:spLocks noGrp="1"/>
          </p:cNvSpPr>
          <p:nvPr>
            <p:ph idx="1"/>
          </p:nvPr>
        </p:nvSpPr>
        <p:spPr/>
        <p:txBody>
          <a:bodyPr/>
          <a:lstStyle/>
          <a:p>
            <a:r>
              <a:rPr lang="en-GB" dirty="0"/>
              <a:t>Choosing the sufficient PotencialRadius parameter</a:t>
            </a:r>
            <a:br>
              <a:rPr lang="en-GB" dirty="0"/>
            </a:br>
            <a:br>
              <a:rPr lang="en-GB" dirty="0"/>
            </a:br>
            <a:br>
              <a:rPr lang="en-GB" dirty="0"/>
            </a:br>
            <a:br>
              <a:rPr lang="en-GB" dirty="0"/>
            </a:br>
            <a:endParaRPr lang="en-GB" dirty="0"/>
          </a:p>
          <a:p>
            <a:br>
              <a:rPr lang="en-GB" dirty="0"/>
            </a:br>
            <a:br>
              <a:rPr lang="en-GB" dirty="0"/>
            </a:br>
            <a:br>
              <a:rPr lang="en-GB" dirty="0"/>
            </a:br>
            <a:br>
              <a:rPr lang="en-GB" dirty="0"/>
            </a:br>
            <a:br>
              <a:rPr lang="en-GB" dirty="0"/>
            </a:br>
            <a:br>
              <a:rPr lang="en-GB" dirty="0"/>
            </a:br>
            <a:br>
              <a:rPr lang="en-GB" dirty="0"/>
            </a:br>
            <a:endParaRPr lang="en-GB" dirty="0"/>
          </a:p>
          <a:p>
            <a:r>
              <a:rPr lang="en-GB" dirty="0"/>
              <a:t>A potencialRadius of 20 could be a good choice</a:t>
            </a:r>
            <a:endParaRPr lang="en-DE" dirty="0"/>
          </a:p>
        </p:txBody>
      </p:sp>
      <p:pic>
        <p:nvPicPr>
          <p:cNvPr id="4" name="Picture 3">
            <a:extLst>
              <a:ext uri="{FF2B5EF4-FFF2-40B4-BE49-F238E27FC236}">
                <a16:creationId xmlns:a16="http://schemas.microsoft.com/office/drawing/2014/main" id="{D101AC4F-796B-4D53-AE99-05181A25B327}"/>
              </a:ext>
            </a:extLst>
          </p:cNvPr>
          <p:cNvPicPr>
            <a:picLocks noChangeAspect="1"/>
          </p:cNvPicPr>
          <p:nvPr/>
        </p:nvPicPr>
        <p:blipFill>
          <a:blip r:embed="rId2"/>
          <a:stretch>
            <a:fillRect/>
          </a:stretch>
        </p:blipFill>
        <p:spPr>
          <a:xfrm>
            <a:off x="787148" y="2400427"/>
            <a:ext cx="3756859" cy="2918022"/>
          </a:xfrm>
          <a:prstGeom prst="rect">
            <a:avLst/>
          </a:prstGeom>
        </p:spPr>
      </p:pic>
      <p:pic>
        <p:nvPicPr>
          <p:cNvPr id="5" name="Picture 4">
            <a:extLst>
              <a:ext uri="{FF2B5EF4-FFF2-40B4-BE49-F238E27FC236}">
                <a16:creationId xmlns:a16="http://schemas.microsoft.com/office/drawing/2014/main" id="{3FA3940E-DAF5-4AB8-9D9A-CFCDE40F2E2E}"/>
              </a:ext>
            </a:extLst>
          </p:cNvPr>
          <p:cNvPicPr>
            <a:picLocks noChangeAspect="1"/>
          </p:cNvPicPr>
          <p:nvPr/>
        </p:nvPicPr>
        <p:blipFill>
          <a:blip r:embed="rId3"/>
          <a:stretch>
            <a:fillRect/>
          </a:stretch>
        </p:blipFill>
        <p:spPr>
          <a:xfrm>
            <a:off x="5253135" y="2400427"/>
            <a:ext cx="4194122" cy="2918021"/>
          </a:xfrm>
          <a:prstGeom prst="rect">
            <a:avLst/>
          </a:prstGeom>
        </p:spPr>
      </p:pic>
    </p:spTree>
    <p:extLst>
      <p:ext uri="{BB962C8B-B14F-4D97-AF65-F5344CB8AC3E}">
        <p14:creationId xmlns:p14="http://schemas.microsoft.com/office/powerpoint/2010/main" val="102210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BC9BB-BFD4-4123-8803-66A0433B9827}"/>
              </a:ext>
            </a:extLst>
          </p:cNvPr>
          <p:cNvSpPr>
            <a:spLocks noGrp="1"/>
          </p:cNvSpPr>
          <p:nvPr>
            <p:ph type="title"/>
          </p:nvPr>
        </p:nvSpPr>
        <p:spPr/>
        <p:txBody>
          <a:bodyPr/>
          <a:lstStyle/>
          <a:p>
            <a:r>
              <a:rPr lang="en-GB" dirty="0"/>
              <a:t>Experiments Results</a:t>
            </a:r>
            <a:endParaRPr lang="en-DE" dirty="0"/>
          </a:p>
        </p:txBody>
      </p:sp>
      <p:pic>
        <p:nvPicPr>
          <p:cNvPr id="6" name="Content Placeholder 5">
            <a:extLst>
              <a:ext uri="{FF2B5EF4-FFF2-40B4-BE49-F238E27FC236}">
                <a16:creationId xmlns:a16="http://schemas.microsoft.com/office/drawing/2014/main" id="{264E624E-3A82-43BF-B0CE-834D31F7B8D3}"/>
              </a:ext>
            </a:extLst>
          </p:cNvPr>
          <p:cNvPicPr>
            <a:picLocks noGrp="1" noChangeAspect="1"/>
          </p:cNvPicPr>
          <p:nvPr>
            <p:ph idx="1"/>
          </p:nvPr>
        </p:nvPicPr>
        <p:blipFill>
          <a:blip r:embed="rId2"/>
          <a:stretch>
            <a:fillRect/>
          </a:stretch>
        </p:blipFill>
        <p:spPr>
          <a:xfrm>
            <a:off x="1261872" y="2891309"/>
            <a:ext cx="4968363" cy="2264942"/>
          </a:xfrm>
          <a:prstGeom prst="rect">
            <a:avLst/>
          </a:prstGeom>
        </p:spPr>
      </p:pic>
      <p:pic>
        <p:nvPicPr>
          <p:cNvPr id="4" name="Picture 3">
            <a:extLst>
              <a:ext uri="{FF2B5EF4-FFF2-40B4-BE49-F238E27FC236}">
                <a16:creationId xmlns:a16="http://schemas.microsoft.com/office/drawing/2014/main" id="{405AA0BB-A72F-4529-9324-ACA83F0B2575}"/>
              </a:ext>
            </a:extLst>
          </p:cNvPr>
          <p:cNvPicPr>
            <a:picLocks noChangeAspect="1"/>
          </p:cNvPicPr>
          <p:nvPr/>
        </p:nvPicPr>
        <p:blipFill>
          <a:blip r:embed="rId3"/>
          <a:stretch>
            <a:fillRect/>
          </a:stretch>
        </p:blipFill>
        <p:spPr>
          <a:xfrm>
            <a:off x="7038889" y="2891309"/>
            <a:ext cx="3667049" cy="2267161"/>
          </a:xfrm>
          <a:prstGeom prst="rect">
            <a:avLst/>
          </a:prstGeom>
        </p:spPr>
      </p:pic>
      <p:sp>
        <p:nvSpPr>
          <p:cNvPr id="8" name="TextBox 7">
            <a:extLst>
              <a:ext uri="{FF2B5EF4-FFF2-40B4-BE49-F238E27FC236}">
                <a16:creationId xmlns:a16="http://schemas.microsoft.com/office/drawing/2014/main" id="{3CD8F23E-119D-41AB-8545-DD80080BE280}"/>
              </a:ext>
            </a:extLst>
          </p:cNvPr>
          <p:cNvSpPr txBox="1"/>
          <p:nvPr/>
        </p:nvSpPr>
        <p:spPr>
          <a:xfrm>
            <a:off x="1106901" y="2187890"/>
            <a:ext cx="9288850" cy="646331"/>
          </a:xfrm>
          <a:prstGeom prst="rect">
            <a:avLst/>
          </a:prstGeom>
          <a:noFill/>
        </p:spPr>
        <p:txBody>
          <a:bodyPr wrap="square">
            <a:spAutoFit/>
          </a:bodyPr>
          <a:lstStyle/>
          <a:p>
            <a:r>
              <a:rPr lang="en-GB" dirty="0"/>
              <a:t>Comparing results of using localAreaDensity and NumActiveColumnsPerInhArea</a:t>
            </a:r>
          </a:p>
          <a:p>
            <a:endParaRPr lang="en-DE" dirty="0"/>
          </a:p>
        </p:txBody>
      </p:sp>
      <p:sp>
        <p:nvSpPr>
          <p:cNvPr id="10" name="TextBox 9">
            <a:extLst>
              <a:ext uri="{FF2B5EF4-FFF2-40B4-BE49-F238E27FC236}">
                <a16:creationId xmlns:a16="http://schemas.microsoft.com/office/drawing/2014/main" id="{7C1F123E-CC3F-4823-83EB-BFAA3087E354}"/>
              </a:ext>
            </a:extLst>
          </p:cNvPr>
          <p:cNvSpPr txBox="1"/>
          <p:nvPr/>
        </p:nvSpPr>
        <p:spPr>
          <a:xfrm>
            <a:off x="1106901" y="5368316"/>
            <a:ext cx="8791701" cy="646331"/>
          </a:xfrm>
          <a:prstGeom prst="rect">
            <a:avLst/>
          </a:prstGeom>
          <a:noFill/>
        </p:spPr>
        <p:txBody>
          <a:bodyPr wrap="square">
            <a:spAutoFit/>
          </a:bodyPr>
          <a:lstStyle/>
          <a:p>
            <a:r>
              <a:rPr lang="en-GB" dirty="0"/>
              <a:t>These two parameters both refer to sparsity of SDRs and lower values shows better functionality for both of them</a:t>
            </a:r>
            <a:endParaRPr lang="en-DE" dirty="0"/>
          </a:p>
        </p:txBody>
      </p:sp>
    </p:spTree>
    <p:extLst>
      <p:ext uri="{BB962C8B-B14F-4D97-AF65-F5344CB8AC3E}">
        <p14:creationId xmlns:p14="http://schemas.microsoft.com/office/powerpoint/2010/main" val="41225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C3E0-BE32-4A85-9926-B3637A3C7ED7}"/>
              </a:ext>
            </a:extLst>
          </p:cNvPr>
          <p:cNvSpPr>
            <a:spLocks noGrp="1"/>
          </p:cNvSpPr>
          <p:nvPr>
            <p:ph type="title"/>
          </p:nvPr>
        </p:nvSpPr>
        <p:spPr/>
        <p:txBody>
          <a:bodyPr/>
          <a:lstStyle/>
          <a:p>
            <a:pPr marL="571500" indent="-571500">
              <a:buFont typeface="Wingdings" panose="05000000000000000000" pitchFamily="2" charset="2"/>
              <a:buChar char="v"/>
            </a:pPr>
            <a:r>
              <a:rPr lang="en-GB" dirty="0"/>
              <a:t>Experiments Results</a:t>
            </a:r>
            <a:endParaRPr lang="en-DE" dirty="0"/>
          </a:p>
        </p:txBody>
      </p:sp>
      <p:sp>
        <p:nvSpPr>
          <p:cNvPr id="6" name="TextBox 5">
            <a:extLst>
              <a:ext uri="{FF2B5EF4-FFF2-40B4-BE49-F238E27FC236}">
                <a16:creationId xmlns:a16="http://schemas.microsoft.com/office/drawing/2014/main" id="{668B344A-A7EB-4B92-96A4-1E5209E65F3E}"/>
              </a:ext>
            </a:extLst>
          </p:cNvPr>
          <p:cNvSpPr txBox="1"/>
          <p:nvPr/>
        </p:nvSpPr>
        <p:spPr>
          <a:xfrm>
            <a:off x="1261872" y="2205193"/>
            <a:ext cx="6103398" cy="646331"/>
          </a:xfrm>
          <a:prstGeom prst="rect">
            <a:avLst/>
          </a:prstGeom>
          <a:noFill/>
        </p:spPr>
        <p:txBody>
          <a:bodyPr wrap="square">
            <a:spAutoFit/>
          </a:bodyPr>
          <a:lstStyle/>
          <a:p>
            <a:r>
              <a:rPr lang="en-GB" dirty="0"/>
              <a:t>Implementing GlobalInhibition does not provide us with acceptable results</a:t>
            </a:r>
            <a:endParaRPr lang="en-DE" dirty="0"/>
          </a:p>
        </p:txBody>
      </p:sp>
      <p:pic>
        <p:nvPicPr>
          <p:cNvPr id="9" name="Picture 8">
            <a:extLst>
              <a:ext uri="{FF2B5EF4-FFF2-40B4-BE49-F238E27FC236}">
                <a16:creationId xmlns:a16="http://schemas.microsoft.com/office/drawing/2014/main" id="{8227C317-B1A7-4ACA-94D8-080CEBB6920D}"/>
              </a:ext>
            </a:extLst>
          </p:cNvPr>
          <p:cNvPicPr>
            <a:picLocks noChangeAspect="1"/>
          </p:cNvPicPr>
          <p:nvPr/>
        </p:nvPicPr>
        <p:blipFill>
          <a:blip r:embed="rId2"/>
          <a:stretch>
            <a:fillRect/>
          </a:stretch>
        </p:blipFill>
        <p:spPr>
          <a:xfrm>
            <a:off x="5201944" y="2934586"/>
            <a:ext cx="5203320" cy="2550311"/>
          </a:xfrm>
          <a:prstGeom prst="rect">
            <a:avLst/>
          </a:prstGeom>
        </p:spPr>
      </p:pic>
    </p:spTree>
    <p:extLst>
      <p:ext uri="{BB962C8B-B14F-4D97-AF65-F5344CB8AC3E}">
        <p14:creationId xmlns:p14="http://schemas.microsoft.com/office/powerpoint/2010/main" val="202810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286A-2ABD-41F1-904F-909D67D85300}"/>
              </a:ext>
            </a:extLst>
          </p:cNvPr>
          <p:cNvSpPr>
            <a:spLocks noGrp="1"/>
          </p:cNvSpPr>
          <p:nvPr>
            <p:ph type="title"/>
          </p:nvPr>
        </p:nvSpPr>
        <p:spPr/>
        <p:txBody>
          <a:bodyPr/>
          <a:lstStyle/>
          <a:p>
            <a:r>
              <a:rPr lang="en-GB" dirty="0"/>
              <a:t>Discussion</a:t>
            </a:r>
            <a:endParaRPr lang="en-DE" dirty="0"/>
          </a:p>
        </p:txBody>
      </p:sp>
      <p:sp>
        <p:nvSpPr>
          <p:cNvPr id="3" name="Content Placeholder 2">
            <a:extLst>
              <a:ext uri="{FF2B5EF4-FFF2-40B4-BE49-F238E27FC236}">
                <a16:creationId xmlns:a16="http://schemas.microsoft.com/office/drawing/2014/main" id="{0A1D1B48-03BA-40AE-984A-B2E70EB6D9AC}"/>
              </a:ext>
            </a:extLst>
          </p:cNvPr>
          <p:cNvSpPr>
            <a:spLocks noGrp="1"/>
          </p:cNvSpPr>
          <p:nvPr>
            <p:ph idx="1"/>
          </p:nvPr>
        </p:nvSpPr>
        <p:spPr/>
        <p:txBody>
          <a:bodyPr/>
          <a:lstStyle/>
          <a:p>
            <a:r>
              <a:rPr lang="en-GB" dirty="0"/>
              <a:t>Choosing the desired parameters </a:t>
            </a:r>
          </a:p>
          <a:p>
            <a:endParaRPr lang="en-GB" dirty="0"/>
          </a:p>
          <a:p>
            <a:endParaRPr lang="en-GB" dirty="0"/>
          </a:p>
          <a:p>
            <a:r>
              <a:rPr lang="en-GB" dirty="0"/>
              <a:t>Adding more images to each category</a:t>
            </a:r>
            <a:br>
              <a:rPr lang="en-GB" dirty="0"/>
            </a:br>
            <a:r>
              <a:rPr lang="en-GB" dirty="0"/>
              <a:t> of training dataset</a:t>
            </a:r>
          </a:p>
          <a:p>
            <a:r>
              <a:rPr lang="en-GB" dirty="0"/>
              <a:t>Testing the functionality of system</a:t>
            </a:r>
            <a:br>
              <a:rPr lang="en-GB" dirty="0"/>
            </a:br>
            <a:r>
              <a:rPr lang="en-GB" dirty="0"/>
              <a:t> with input test images</a:t>
            </a:r>
          </a:p>
          <a:p>
            <a:endParaRPr lang="en-DE" dirty="0"/>
          </a:p>
        </p:txBody>
      </p:sp>
      <p:pic>
        <p:nvPicPr>
          <p:cNvPr id="4" name="Picture 3">
            <a:extLst>
              <a:ext uri="{FF2B5EF4-FFF2-40B4-BE49-F238E27FC236}">
                <a16:creationId xmlns:a16="http://schemas.microsoft.com/office/drawing/2014/main" id="{1D3BC191-84AF-44F2-AA76-23911184851E}"/>
              </a:ext>
            </a:extLst>
          </p:cNvPr>
          <p:cNvPicPr>
            <a:picLocks noChangeAspect="1"/>
          </p:cNvPicPr>
          <p:nvPr/>
        </p:nvPicPr>
        <p:blipFill>
          <a:blip r:embed="rId2"/>
          <a:stretch>
            <a:fillRect/>
          </a:stretch>
        </p:blipFill>
        <p:spPr>
          <a:xfrm>
            <a:off x="5812754" y="2732149"/>
            <a:ext cx="7462842" cy="2054455"/>
          </a:xfrm>
          <a:prstGeom prst="rect">
            <a:avLst/>
          </a:prstGeom>
        </p:spPr>
      </p:pic>
    </p:spTree>
    <p:extLst>
      <p:ext uri="{BB962C8B-B14F-4D97-AF65-F5344CB8AC3E}">
        <p14:creationId xmlns:p14="http://schemas.microsoft.com/office/powerpoint/2010/main" val="331801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B05B-85EE-431C-80AC-921573CB1915}"/>
              </a:ext>
            </a:extLst>
          </p:cNvPr>
          <p:cNvSpPr>
            <a:spLocks noGrp="1"/>
          </p:cNvSpPr>
          <p:nvPr>
            <p:ph type="title"/>
          </p:nvPr>
        </p:nvSpPr>
        <p:spPr/>
        <p:txBody>
          <a:bodyPr/>
          <a:lstStyle/>
          <a:p>
            <a:r>
              <a:rPr lang="en-GB" dirty="0"/>
              <a:t>Discussion</a:t>
            </a:r>
            <a:endParaRPr lang="en-DE" dirty="0"/>
          </a:p>
        </p:txBody>
      </p:sp>
      <p:sp>
        <p:nvSpPr>
          <p:cNvPr id="3" name="Content Placeholder 2">
            <a:extLst>
              <a:ext uri="{FF2B5EF4-FFF2-40B4-BE49-F238E27FC236}">
                <a16:creationId xmlns:a16="http://schemas.microsoft.com/office/drawing/2014/main" id="{AF338BC7-22C8-42EF-9831-6ACAD2540929}"/>
              </a:ext>
            </a:extLst>
          </p:cNvPr>
          <p:cNvSpPr>
            <a:spLocks noGrp="1"/>
          </p:cNvSpPr>
          <p:nvPr>
            <p:ph idx="1"/>
          </p:nvPr>
        </p:nvSpPr>
        <p:spPr/>
        <p:txBody>
          <a:bodyPr/>
          <a:lstStyle/>
          <a:p>
            <a:r>
              <a:rPr lang="en-GB" dirty="0"/>
              <a:t>The similarity comparison between input images of training data set before the system is trained</a:t>
            </a:r>
          </a:p>
          <a:p>
            <a:endParaRPr lang="en-GB" dirty="0"/>
          </a:p>
          <a:p>
            <a:endParaRPr lang="en-GB" dirty="0"/>
          </a:p>
          <a:p>
            <a:endParaRPr lang="en-GB" dirty="0"/>
          </a:p>
          <a:p>
            <a:endParaRPr lang="en-GB" dirty="0"/>
          </a:p>
          <a:p>
            <a:endParaRPr lang="en-GB" dirty="0"/>
          </a:p>
        </p:txBody>
      </p:sp>
      <p:pic>
        <p:nvPicPr>
          <p:cNvPr id="4098" name="Picture 2">
            <a:extLst>
              <a:ext uri="{FF2B5EF4-FFF2-40B4-BE49-F238E27FC236}">
                <a16:creationId xmlns:a16="http://schemas.microsoft.com/office/drawing/2014/main" id="{61A3A807-8FC3-4006-965D-1A3FD1FF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734" y="2776791"/>
            <a:ext cx="5742065" cy="3073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09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D77-EF90-4A1F-925C-965CA9B4C796}"/>
              </a:ext>
            </a:extLst>
          </p:cNvPr>
          <p:cNvSpPr>
            <a:spLocks noGrp="1"/>
          </p:cNvSpPr>
          <p:nvPr>
            <p:ph type="title"/>
          </p:nvPr>
        </p:nvSpPr>
        <p:spPr/>
        <p:txBody>
          <a:bodyPr/>
          <a:lstStyle/>
          <a:p>
            <a:r>
              <a:rPr lang="en-GB" dirty="0"/>
              <a:t>Table of Content</a:t>
            </a:r>
            <a:endParaRPr lang="en-DE" dirty="0"/>
          </a:p>
        </p:txBody>
      </p:sp>
      <p:sp>
        <p:nvSpPr>
          <p:cNvPr id="6" name="Content Placeholder 5">
            <a:extLst>
              <a:ext uri="{FF2B5EF4-FFF2-40B4-BE49-F238E27FC236}">
                <a16:creationId xmlns:a16="http://schemas.microsoft.com/office/drawing/2014/main" id="{30555062-8449-40DB-95B7-9D9FA23671B5}"/>
              </a:ext>
            </a:extLst>
          </p:cNvPr>
          <p:cNvSpPr>
            <a:spLocks noGrp="1"/>
          </p:cNvSpPr>
          <p:nvPr>
            <p:ph idx="1"/>
          </p:nvPr>
        </p:nvSpPr>
        <p:spPr>
          <a:xfrm>
            <a:off x="1261872" y="2317898"/>
            <a:ext cx="8595360" cy="3862239"/>
          </a:xfrm>
        </p:spPr>
        <p:txBody>
          <a:bodyPr/>
          <a:lstStyle/>
          <a:p>
            <a:pPr>
              <a:buFont typeface="Wingdings" panose="05000000000000000000" pitchFamily="2" charset="2"/>
              <a:buChar char="v"/>
            </a:pPr>
            <a:r>
              <a:rPr lang="en-GB" dirty="0"/>
              <a:t>Project Description</a:t>
            </a:r>
          </a:p>
          <a:p>
            <a:pPr>
              <a:buFont typeface="Wingdings" panose="05000000000000000000" pitchFamily="2" charset="2"/>
              <a:buChar char="v"/>
            </a:pPr>
            <a:r>
              <a:rPr lang="en-GB" dirty="0"/>
              <a:t>HTM</a:t>
            </a:r>
          </a:p>
          <a:p>
            <a:pPr>
              <a:buFont typeface="Wingdings" panose="05000000000000000000" pitchFamily="2" charset="2"/>
              <a:buChar char="v"/>
            </a:pPr>
            <a:r>
              <a:rPr lang="en-GB" dirty="0"/>
              <a:t>Methodology</a:t>
            </a:r>
          </a:p>
          <a:p>
            <a:pPr>
              <a:buFont typeface="Wingdings" panose="05000000000000000000" pitchFamily="2" charset="2"/>
              <a:buChar char="v"/>
            </a:pPr>
            <a:r>
              <a:rPr lang="en-GB" dirty="0"/>
              <a:t>Experiments’ results</a:t>
            </a:r>
          </a:p>
          <a:p>
            <a:pPr>
              <a:buFont typeface="Wingdings" panose="05000000000000000000" pitchFamily="2" charset="2"/>
              <a:buChar char="v"/>
            </a:pPr>
            <a:r>
              <a:rPr lang="en-GB" dirty="0"/>
              <a:t>Discussion</a:t>
            </a:r>
          </a:p>
          <a:p>
            <a:pPr>
              <a:buFont typeface="Wingdings" panose="05000000000000000000" pitchFamily="2" charset="2"/>
              <a:buChar char="v"/>
            </a:pPr>
            <a:r>
              <a:rPr lang="en-GB" dirty="0"/>
              <a:t>The prediction results  </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Encountered Problem</a:t>
            </a:r>
          </a:p>
        </p:txBody>
      </p:sp>
    </p:spTree>
    <p:extLst>
      <p:ext uri="{BB962C8B-B14F-4D97-AF65-F5344CB8AC3E}">
        <p14:creationId xmlns:p14="http://schemas.microsoft.com/office/powerpoint/2010/main" val="260728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0549-A09A-4E26-8063-5C65A4442759}"/>
              </a:ext>
            </a:extLst>
          </p:cNvPr>
          <p:cNvSpPr>
            <a:spLocks noGrp="1"/>
          </p:cNvSpPr>
          <p:nvPr>
            <p:ph type="title"/>
          </p:nvPr>
        </p:nvSpPr>
        <p:spPr/>
        <p:txBody>
          <a:bodyPr/>
          <a:lstStyle/>
          <a:p>
            <a:r>
              <a:rPr lang="en-GB" dirty="0"/>
              <a:t>Discussion</a:t>
            </a:r>
            <a:endParaRPr lang="en-DE" dirty="0"/>
          </a:p>
        </p:txBody>
      </p:sp>
      <p:sp>
        <p:nvSpPr>
          <p:cNvPr id="3" name="Content Placeholder 2">
            <a:extLst>
              <a:ext uri="{FF2B5EF4-FFF2-40B4-BE49-F238E27FC236}">
                <a16:creationId xmlns:a16="http://schemas.microsoft.com/office/drawing/2014/main" id="{F0AF1C93-A59B-48D2-AB28-5C4AAB66540A}"/>
              </a:ext>
            </a:extLst>
          </p:cNvPr>
          <p:cNvSpPr>
            <a:spLocks noGrp="1"/>
          </p:cNvSpPr>
          <p:nvPr>
            <p:ph idx="1"/>
          </p:nvPr>
        </p:nvSpPr>
        <p:spPr/>
        <p:txBody>
          <a:bodyPr/>
          <a:lstStyle/>
          <a:p>
            <a:r>
              <a:rPr lang="en-GB" dirty="0"/>
              <a:t>How similar does the HTM see the input images dataset to each other, after the system is trained</a:t>
            </a:r>
          </a:p>
          <a:p>
            <a:endParaRPr lang="en-GB" dirty="0"/>
          </a:p>
          <a:p>
            <a:r>
              <a:rPr lang="en-GB" dirty="0"/>
              <a:t>HTM sees images of same</a:t>
            </a:r>
            <a:br>
              <a:rPr lang="en-GB" dirty="0"/>
            </a:br>
            <a:r>
              <a:rPr lang="en-GB" dirty="0"/>
              <a:t>categories more similar to</a:t>
            </a:r>
            <a:br>
              <a:rPr lang="en-GB" dirty="0"/>
            </a:br>
            <a:r>
              <a:rPr lang="en-GB" dirty="0"/>
              <a:t>each other after it is trained</a:t>
            </a:r>
            <a:br>
              <a:rPr lang="en-GB" dirty="0"/>
            </a:br>
            <a:r>
              <a:rPr lang="en-GB" dirty="0"/>
              <a:t>with the input dataset images.</a:t>
            </a:r>
          </a:p>
          <a:p>
            <a:endParaRPr lang="en-GB" dirty="0"/>
          </a:p>
        </p:txBody>
      </p:sp>
      <p:pic>
        <p:nvPicPr>
          <p:cNvPr id="5123" name="Picture 3">
            <a:extLst>
              <a:ext uri="{FF2B5EF4-FFF2-40B4-BE49-F238E27FC236}">
                <a16:creationId xmlns:a16="http://schemas.microsoft.com/office/drawing/2014/main" id="{F7B077C9-36E1-49CA-8054-8FEB525EF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048" y="2537787"/>
            <a:ext cx="5353235" cy="251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16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3C8D-9089-4EC8-9456-E6C31945AE75}"/>
              </a:ext>
            </a:extLst>
          </p:cNvPr>
          <p:cNvSpPr>
            <a:spLocks noGrp="1"/>
          </p:cNvSpPr>
          <p:nvPr>
            <p:ph type="title"/>
          </p:nvPr>
        </p:nvSpPr>
        <p:spPr/>
        <p:txBody>
          <a:bodyPr/>
          <a:lstStyle/>
          <a:p>
            <a:r>
              <a:rPr lang="en-GB" dirty="0"/>
              <a:t>Discussion</a:t>
            </a:r>
            <a:endParaRPr lang="en-DE" dirty="0"/>
          </a:p>
        </p:txBody>
      </p:sp>
      <p:sp>
        <p:nvSpPr>
          <p:cNvPr id="3" name="Content Placeholder 2">
            <a:extLst>
              <a:ext uri="{FF2B5EF4-FFF2-40B4-BE49-F238E27FC236}">
                <a16:creationId xmlns:a16="http://schemas.microsoft.com/office/drawing/2014/main" id="{697DAD66-34EF-471A-848B-05902BC8F335}"/>
              </a:ext>
            </a:extLst>
          </p:cNvPr>
          <p:cNvSpPr>
            <a:spLocks noGrp="1"/>
          </p:cNvSpPr>
          <p:nvPr>
            <p:ph idx="1"/>
          </p:nvPr>
        </p:nvSpPr>
        <p:spPr/>
        <p:txBody>
          <a:bodyPr/>
          <a:lstStyle/>
          <a:p>
            <a:r>
              <a:rPr lang="en-GB" dirty="0"/>
              <a:t>giving the system some test input images</a:t>
            </a:r>
            <a:br>
              <a:rPr lang="en-GB" dirty="0"/>
            </a:br>
            <a:br>
              <a:rPr lang="en-GB" dirty="0"/>
            </a:br>
            <a:br>
              <a:rPr lang="en-GB" dirty="0"/>
            </a:br>
            <a:br>
              <a:rPr lang="en-GB" dirty="0"/>
            </a:br>
            <a:endParaRPr lang="en-GB" dirty="0"/>
          </a:p>
          <a:p>
            <a:r>
              <a:rPr lang="en-GB" dirty="0"/>
              <a:t>some images are from the same category</a:t>
            </a:r>
            <a:br>
              <a:rPr lang="en-GB" dirty="0"/>
            </a:br>
            <a:r>
              <a:rPr lang="en-GB" dirty="0"/>
              <a:t>of input image dataset, with which the</a:t>
            </a:r>
            <a:br>
              <a:rPr lang="en-GB" dirty="0"/>
            </a:br>
            <a:r>
              <a:rPr lang="en-GB" dirty="0"/>
              <a:t>system is trained, and some don’t belong</a:t>
            </a:r>
            <a:br>
              <a:rPr lang="en-GB" dirty="0"/>
            </a:br>
            <a:r>
              <a:rPr lang="en-GB" dirty="0"/>
              <a:t>to any of these categories</a:t>
            </a:r>
            <a:endParaRPr lang="en-DE" dirty="0"/>
          </a:p>
        </p:txBody>
      </p:sp>
      <p:pic>
        <p:nvPicPr>
          <p:cNvPr id="6146" name="Picture 2">
            <a:extLst>
              <a:ext uri="{FF2B5EF4-FFF2-40B4-BE49-F238E27FC236}">
                <a16:creationId xmlns:a16="http://schemas.microsoft.com/office/drawing/2014/main" id="{D925D0F8-8125-4BCE-AE94-9B0521F9F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784" y="2334829"/>
            <a:ext cx="4758830" cy="286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960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C2D2-9376-4115-A898-1A22D632B6EF}"/>
              </a:ext>
            </a:extLst>
          </p:cNvPr>
          <p:cNvSpPr>
            <a:spLocks noGrp="1"/>
          </p:cNvSpPr>
          <p:nvPr>
            <p:ph type="title"/>
          </p:nvPr>
        </p:nvSpPr>
        <p:spPr/>
        <p:txBody>
          <a:bodyPr/>
          <a:lstStyle/>
          <a:p>
            <a:pPr>
              <a:buFont typeface="Wingdings" panose="05000000000000000000" pitchFamily="2" charset="2"/>
              <a:buChar char="v"/>
            </a:pPr>
            <a:r>
              <a:rPr lang="en-GB" dirty="0"/>
              <a:t>The prediction results</a:t>
            </a:r>
            <a:endParaRPr lang="en-DE" dirty="0"/>
          </a:p>
        </p:txBody>
      </p:sp>
      <p:sp>
        <p:nvSpPr>
          <p:cNvPr id="3" name="Content Placeholder 2">
            <a:extLst>
              <a:ext uri="{FF2B5EF4-FFF2-40B4-BE49-F238E27FC236}">
                <a16:creationId xmlns:a16="http://schemas.microsoft.com/office/drawing/2014/main" id="{EFF65CD8-A594-41B2-A565-9A2607DC9FE2}"/>
              </a:ext>
            </a:extLst>
          </p:cNvPr>
          <p:cNvSpPr>
            <a:spLocks noGrp="1"/>
          </p:cNvSpPr>
          <p:nvPr>
            <p:ph idx="1"/>
          </p:nvPr>
        </p:nvSpPr>
        <p:spPr/>
        <p:txBody>
          <a:bodyPr/>
          <a:lstStyle/>
          <a:p>
            <a:r>
              <a:rPr lang="en-GB" dirty="0"/>
              <a:t>Maximum minimum and average</a:t>
            </a:r>
            <a:br>
              <a:rPr lang="en-GB" dirty="0"/>
            </a:br>
            <a:r>
              <a:rPr lang="en-GB" dirty="0"/>
              <a:t>similarity comparison is illustrated.</a:t>
            </a:r>
          </a:p>
          <a:p>
            <a:endParaRPr lang="en-GB" dirty="0"/>
          </a:p>
          <a:p>
            <a:r>
              <a:rPr lang="en-GB" dirty="0"/>
              <a:t>For the images which don’t belong to any of</a:t>
            </a:r>
            <a:br>
              <a:rPr lang="en-GB" dirty="0"/>
            </a:br>
            <a:r>
              <a:rPr lang="en-GB" dirty="0"/>
              <a:t>the training datasets categories, no</a:t>
            </a:r>
            <a:br>
              <a:rPr lang="en-GB" dirty="0"/>
            </a:br>
            <a:r>
              <a:rPr lang="en-GB" dirty="0"/>
              <a:t>category is chosen.</a:t>
            </a:r>
            <a:br>
              <a:rPr lang="en-GB" dirty="0"/>
            </a:br>
            <a:endParaRPr lang="en-GB" dirty="0"/>
          </a:p>
          <a:p>
            <a:r>
              <a:rPr lang="en-GB" dirty="0"/>
              <a:t>The images which, according to average</a:t>
            </a:r>
            <a:br>
              <a:rPr lang="en-GB" dirty="0"/>
            </a:br>
            <a:r>
              <a:rPr lang="en-GB" dirty="0"/>
              <a:t>calculated similarity, belong to a category</a:t>
            </a:r>
            <a:br>
              <a:rPr lang="en-GB" dirty="0"/>
            </a:br>
            <a:r>
              <a:rPr lang="en-GB" dirty="0"/>
              <a:t> of training images dataset, the recognized</a:t>
            </a:r>
            <a:br>
              <a:rPr lang="en-GB" dirty="0"/>
            </a:br>
            <a:r>
              <a:rPr lang="en-GB" dirty="0"/>
              <a:t>categories are mentioned.</a:t>
            </a:r>
            <a:endParaRPr lang="en-DE" dirty="0"/>
          </a:p>
        </p:txBody>
      </p:sp>
      <p:pic>
        <p:nvPicPr>
          <p:cNvPr id="7170" name="Picture 2">
            <a:extLst>
              <a:ext uri="{FF2B5EF4-FFF2-40B4-BE49-F238E27FC236}">
                <a16:creationId xmlns:a16="http://schemas.microsoft.com/office/drawing/2014/main" id="{09267ED4-DAE5-4970-8D1B-CBC8F60B3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901" y="1828800"/>
            <a:ext cx="4742111" cy="455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28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D3E3-9322-4EF7-B479-6928002B8D56}"/>
              </a:ext>
            </a:extLst>
          </p:cNvPr>
          <p:cNvSpPr>
            <a:spLocks noGrp="1"/>
          </p:cNvSpPr>
          <p:nvPr>
            <p:ph type="title"/>
          </p:nvPr>
        </p:nvSpPr>
        <p:spPr>
          <a:xfrm>
            <a:off x="1261872" y="677862"/>
            <a:ext cx="9692640" cy="1013459"/>
          </a:xfrm>
        </p:spPr>
        <p:txBody>
          <a:bodyPr/>
          <a:lstStyle/>
          <a:p>
            <a:r>
              <a:rPr lang="en-US" sz="4400" dirty="0">
                <a:latin typeface="Times New Roman" panose="02020603050405020304" pitchFamily="18" charset="0"/>
                <a:cs typeface="Times New Roman" panose="02020603050405020304" pitchFamily="18" charset="0"/>
              </a:rPr>
              <a:t>Encountered Problem</a:t>
            </a:r>
            <a:endParaRPr lang="de-DE" dirty="0"/>
          </a:p>
        </p:txBody>
      </p:sp>
      <p:sp>
        <p:nvSpPr>
          <p:cNvPr id="3" name="Content Placeholder 2">
            <a:extLst>
              <a:ext uri="{FF2B5EF4-FFF2-40B4-BE49-F238E27FC236}">
                <a16:creationId xmlns:a16="http://schemas.microsoft.com/office/drawing/2014/main" id="{138EC652-7F2D-402A-B37B-1080C912C37C}"/>
              </a:ext>
            </a:extLst>
          </p:cNvPr>
          <p:cNvSpPr>
            <a:spLocks noGrp="1"/>
          </p:cNvSpPr>
          <p:nvPr>
            <p:ph idx="1"/>
          </p:nvPr>
        </p:nvSpPr>
        <p:spPr/>
        <p:txBody>
          <a:bodyPr/>
          <a:lstStyle/>
          <a:p>
            <a:r>
              <a:rPr lang="en-US" dirty="0"/>
              <a:t>In the first stage when we trained the spatial Pooler just with the few input images and had experiments for these training set, we found the best correlation Matrix(means Max Micro and Min Macro). </a:t>
            </a:r>
          </a:p>
          <a:p>
            <a:r>
              <a:rPr lang="en-US" dirty="0"/>
              <a:t>But after 100 experiments when we found the best htm configuration parameters and after setting the htm with this parameters increased the input training set to double input images this time we get unexpected high outputs for some Macro correlation which was not desired.</a:t>
            </a:r>
            <a:endParaRPr lang="de-DE" dirty="0"/>
          </a:p>
        </p:txBody>
      </p:sp>
    </p:spTree>
    <p:extLst>
      <p:ext uri="{BB962C8B-B14F-4D97-AF65-F5344CB8AC3E}">
        <p14:creationId xmlns:p14="http://schemas.microsoft.com/office/powerpoint/2010/main" val="74550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57EB-35DA-4619-9951-B18A91A1EF36}"/>
              </a:ext>
            </a:extLst>
          </p:cNvPr>
          <p:cNvSpPr>
            <a:spLocks noGrp="1"/>
          </p:cNvSpPr>
          <p:nvPr>
            <p:ph type="title"/>
          </p:nvPr>
        </p:nvSpPr>
        <p:spPr/>
        <p:txBody>
          <a:bodyPr/>
          <a:lstStyle/>
          <a:p>
            <a:pPr>
              <a:buFont typeface="Wingdings" panose="05000000000000000000" pitchFamily="2" charset="2"/>
              <a:buChar char="v"/>
            </a:pPr>
            <a:r>
              <a:rPr lang="en-GB" dirty="0"/>
              <a:t>Project Description</a:t>
            </a:r>
          </a:p>
        </p:txBody>
      </p:sp>
      <p:sp>
        <p:nvSpPr>
          <p:cNvPr id="3" name="Content Placeholder 2">
            <a:extLst>
              <a:ext uri="{FF2B5EF4-FFF2-40B4-BE49-F238E27FC236}">
                <a16:creationId xmlns:a16="http://schemas.microsoft.com/office/drawing/2014/main" id="{E913929D-AA95-4456-A6D8-B9FF9CC9D2EB}"/>
              </a:ext>
            </a:extLst>
          </p:cNvPr>
          <p:cNvSpPr>
            <a:spLocks noGrp="1"/>
          </p:cNvSpPr>
          <p:nvPr>
            <p:ph idx="1"/>
          </p:nvPr>
        </p:nvSpPr>
        <p:spPr/>
        <p:txBody>
          <a:bodyPr/>
          <a:lstStyle/>
          <a:p>
            <a:r>
              <a:rPr lang="en-GB" dirty="0"/>
              <a:t>In this project we have tried to find most efficient parameters of an HTM system which is implemented for image classification, so that the  system provides output results with highest micro similarities, and lowest macro similarities using a training data set of images of </a:t>
            </a:r>
            <a:r>
              <a:rPr lang="en-US" dirty="0"/>
              <a:t>Kaggle website.</a:t>
            </a:r>
            <a:endParaRPr lang="en-GB" dirty="0">
              <a:highlight>
                <a:srgbClr val="FFFF00"/>
              </a:highlight>
            </a:endParaRPr>
          </a:p>
          <a:p>
            <a:endParaRPr lang="en-GB" dirty="0"/>
          </a:p>
          <a:p>
            <a:endParaRPr lang="en-GB" dirty="0"/>
          </a:p>
          <a:p>
            <a:r>
              <a:rPr lang="en-GB" dirty="0"/>
              <a:t>Also, a prediction code is added, so that the trained HTM system can recognize similarity of an input test image to the trained image categories. The prediction code provides the max, min and average similarity of input test image to the trained categories.</a:t>
            </a:r>
          </a:p>
          <a:p>
            <a:endParaRPr lang="en-DE" dirty="0"/>
          </a:p>
        </p:txBody>
      </p:sp>
    </p:spTree>
    <p:extLst>
      <p:ext uri="{BB962C8B-B14F-4D97-AF65-F5344CB8AC3E}">
        <p14:creationId xmlns:p14="http://schemas.microsoft.com/office/powerpoint/2010/main" val="309460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1CF0-A33E-4B95-B1E2-CE209E5B030D}"/>
              </a:ext>
            </a:extLst>
          </p:cNvPr>
          <p:cNvSpPr>
            <a:spLocks noGrp="1"/>
          </p:cNvSpPr>
          <p:nvPr>
            <p:ph type="title"/>
          </p:nvPr>
        </p:nvSpPr>
        <p:spPr/>
        <p:txBody>
          <a:bodyPr/>
          <a:lstStyle/>
          <a:p>
            <a:pPr marL="571500" indent="-571500">
              <a:buFont typeface="Wingdings" panose="05000000000000000000" pitchFamily="2" charset="2"/>
              <a:buChar char="v"/>
            </a:pPr>
            <a:r>
              <a:rPr lang="en-GB" dirty="0"/>
              <a:t>Introduction</a:t>
            </a:r>
            <a:endParaRPr lang="en-DE" dirty="0"/>
          </a:p>
        </p:txBody>
      </p:sp>
      <p:sp>
        <p:nvSpPr>
          <p:cNvPr id="3" name="Content Placeholder 2">
            <a:extLst>
              <a:ext uri="{FF2B5EF4-FFF2-40B4-BE49-F238E27FC236}">
                <a16:creationId xmlns:a16="http://schemas.microsoft.com/office/drawing/2014/main" id="{348E380E-CAC1-4EA7-9753-CEF1CED65AEE}"/>
              </a:ext>
            </a:extLst>
          </p:cNvPr>
          <p:cNvSpPr>
            <a:spLocks noGrp="1"/>
          </p:cNvSpPr>
          <p:nvPr>
            <p:ph idx="1"/>
          </p:nvPr>
        </p:nvSpPr>
        <p:spPr/>
        <p:txBody>
          <a:bodyPr/>
          <a:lstStyle/>
          <a:p>
            <a:r>
              <a:rPr lang="en-US" dirty="0">
                <a:latin typeface="Times New Roman" panose="02020603050405020304" pitchFamily="18" charset="0"/>
                <a:ea typeface="SimSun" panose="02010600030101010101" pitchFamily="2" charset="-122"/>
              </a:rPr>
              <a:t>Hierarchical temporal memory (HTM) is an approach to machine learning which is inspired by the neocortex. HTM tries to take advantage of brain’s neocortex problem solving procedure to, despite other machine learning techniques, be able to solve different types of problems with almost the same architecture, as the brain.</a:t>
            </a:r>
          </a:p>
          <a:p>
            <a:r>
              <a:rPr lang="en-GB" dirty="0"/>
              <a:t>The ,most suitable parameters are chosen , after analysing and making comparisons between the results of over100 Experiments which we have done. </a:t>
            </a:r>
          </a:p>
          <a:p>
            <a:r>
              <a:rPr lang="en-GB" dirty="0"/>
              <a:t>The results of experiments are also illustrated in graphical representations, to give us a better overview of influences of changing the  HTM parameters on output results.</a:t>
            </a:r>
            <a:endParaRPr lang="en-DE" dirty="0"/>
          </a:p>
        </p:txBody>
      </p:sp>
    </p:spTree>
    <p:extLst>
      <p:ext uri="{BB962C8B-B14F-4D97-AF65-F5344CB8AC3E}">
        <p14:creationId xmlns:p14="http://schemas.microsoft.com/office/powerpoint/2010/main" val="149654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19DC-DF75-4773-B726-4AD4B1F84EAC}"/>
              </a:ext>
            </a:extLst>
          </p:cNvPr>
          <p:cNvSpPr>
            <a:spLocks noGrp="1"/>
          </p:cNvSpPr>
          <p:nvPr>
            <p:ph type="title"/>
          </p:nvPr>
        </p:nvSpPr>
        <p:spPr/>
        <p:txBody>
          <a:bodyPr/>
          <a:lstStyle/>
          <a:p>
            <a:pPr marL="571500" indent="-571500">
              <a:buFont typeface="Wingdings" panose="05000000000000000000" pitchFamily="2" charset="2"/>
              <a:buChar char="v"/>
            </a:pPr>
            <a:r>
              <a:rPr lang="en-GB" dirty="0"/>
              <a:t>HTM</a:t>
            </a:r>
            <a:endParaRPr lang="en-DE" dirty="0"/>
          </a:p>
        </p:txBody>
      </p:sp>
      <p:pic>
        <p:nvPicPr>
          <p:cNvPr id="4" name="Picture 3">
            <a:extLst>
              <a:ext uri="{FF2B5EF4-FFF2-40B4-BE49-F238E27FC236}">
                <a16:creationId xmlns:a16="http://schemas.microsoft.com/office/drawing/2014/main" id="{8E534F43-21DC-41C9-8DE9-E33CEFF393C4}"/>
              </a:ext>
            </a:extLst>
          </p:cNvPr>
          <p:cNvPicPr>
            <a:picLocks noChangeAspect="1"/>
          </p:cNvPicPr>
          <p:nvPr/>
        </p:nvPicPr>
        <p:blipFill>
          <a:blip r:embed="rId2"/>
          <a:stretch>
            <a:fillRect/>
          </a:stretch>
        </p:blipFill>
        <p:spPr>
          <a:xfrm>
            <a:off x="7764234" y="1525925"/>
            <a:ext cx="2900655" cy="2488177"/>
          </a:xfrm>
          <a:prstGeom prst="rect">
            <a:avLst/>
          </a:prstGeom>
        </p:spPr>
      </p:pic>
      <p:sp>
        <p:nvSpPr>
          <p:cNvPr id="7" name="TextBox 6">
            <a:extLst>
              <a:ext uri="{FF2B5EF4-FFF2-40B4-BE49-F238E27FC236}">
                <a16:creationId xmlns:a16="http://schemas.microsoft.com/office/drawing/2014/main" id="{5C944106-11D4-4994-A0C4-99252F140408}"/>
              </a:ext>
            </a:extLst>
          </p:cNvPr>
          <p:cNvSpPr txBox="1"/>
          <p:nvPr/>
        </p:nvSpPr>
        <p:spPr>
          <a:xfrm>
            <a:off x="284085" y="1890443"/>
            <a:ext cx="6471822" cy="1477328"/>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HTM, like the neocortex, consists of identical regions interconnected in hierarchy. While travelling up the hierarchy, information from several regions converges to one and vice versa. </a:t>
            </a:r>
          </a:p>
          <a:p>
            <a:pPr algn="just"/>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08661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2ACC-BC2F-41AC-8CC4-A80831006997}"/>
              </a:ext>
            </a:extLst>
          </p:cNvPr>
          <p:cNvSpPr>
            <a:spLocks noGrp="1"/>
          </p:cNvSpPr>
          <p:nvPr>
            <p:ph type="title"/>
          </p:nvPr>
        </p:nvSpPr>
        <p:spPr/>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459EB66F-8A63-4D8D-8192-78241F37E503}"/>
              </a:ext>
            </a:extLst>
          </p:cNvPr>
          <p:cNvSpPr>
            <a:spLocks noGrp="1"/>
          </p:cNvSpPr>
          <p:nvPr>
            <p:ph idx="1"/>
          </p:nvPr>
        </p:nvSpPr>
        <p:spPr/>
        <p:txBody>
          <a:bodyPr/>
          <a:lstStyle/>
          <a:p>
            <a:r>
              <a:rPr lang="en-GB" dirty="0"/>
              <a:t>HTM can be used for different types of problems,</a:t>
            </a:r>
            <a:br>
              <a:rPr lang="en-GB" dirty="0"/>
            </a:br>
            <a:r>
              <a:rPr lang="en-GB" dirty="0"/>
              <a:t> with different types of entry data, like the  neocortex tissue of brain which is used for processing different senses of human with continual data entry.</a:t>
            </a:r>
          </a:p>
          <a:p>
            <a:endParaRPr lang="en-GB" dirty="0"/>
          </a:p>
          <a:p>
            <a:endParaRPr lang="en-GB" dirty="0"/>
          </a:p>
          <a:p>
            <a:r>
              <a:rPr lang="en-GB" dirty="0"/>
              <a:t>HTM is inspired by Neocortex</a:t>
            </a:r>
          </a:p>
        </p:txBody>
      </p:sp>
      <p:pic>
        <p:nvPicPr>
          <p:cNvPr id="3079" name="Picture 7" descr="See the source image">
            <a:extLst>
              <a:ext uri="{FF2B5EF4-FFF2-40B4-BE49-F238E27FC236}">
                <a16:creationId xmlns:a16="http://schemas.microsoft.com/office/drawing/2014/main" id="{4A2BA577-40D6-4BFF-BBE0-621247290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171" y="3071036"/>
            <a:ext cx="4157759" cy="2424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81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2282-7B46-45B8-8D18-785B398FD59C}"/>
              </a:ext>
            </a:extLst>
          </p:cNvPr>
          <p:cNvSpPr>
            <a:spLocks noGrp="1"/>
          </p:cNvSpPr>
          <p:nvPr>
            <p:ph type="title"/>
          </p:nvPr>
        </p:nvSpPr>
        <p:spPr>
          <a:xfrm>
            <a:off x="0" y="-503972"/>
            <a:ext cx="9692640" cy="1325562"/>
          </a:xfrm>
        </p:spPr>
        <p:txBody>
          <a:bodyPr/>
          <a:lstStyle/>
          <a:p>
            <a:pPr marL="571500" indent="-571500">
              <a:buFont typeface="Wingdings" panose="05000000000000000000" pitchFamily="2" charset="2"/>
              <a:buChar char="v"/>
            </a:pPr>
            <a:r>
              <a:rPr lang="en-GB" dirty="0"/>
              <a:t>Methodology</a:t>
            </a:r>
            <a:endParaRPr lang="en-DE" dirty="0"/>
          </a:p>
        </p:txBody>
      </p:sp>
      <p:pic>
        <p:nvPicPr>
          <p:cNvPr id="8" name="Picture 7">
            <a:extLst>
              <a:ext uri="{FF2B5EF4-FFF2-40B4-BE49-F238E27FC236}">
                <a16:creationId xmlns:a16="http://schemas.microsoft.com/office/drawing/2014/main" id="{B21CAE07-D752-4312-AA29-B04BF06AB35F}"/>
              </a:ext>
            </a:extLst>
          </p:cNvPr>
          <p:cNvPicPr>
            <a:picLocks noChangeAspect="1"/>
          </p:cNvPicPr>
          <p:nvPr/>
        </p:nvPicPr>
        <p:blipFill>
          <a:blip r:embed="rId2"/>
          <a:stretch>
            <a:fillRect/>
          </a:stretch>
        </p:blipFill>
        <p:spPr>
          <a:xfrm>
            <a:off x="5645888" y="821591"/>
            <a:ext cx="5124266" cy="2155526"/>
          </a:xfrm>
          <a:prstGeom prst="rect">
            <a:avLst/>
          </a:prstGeom>
        </p:spPr>
      </p:pic>
      <p:sp>
        <p:nvSpPr>
          <p:cNvPr id="12" name="TextBox 11">
            <a:extLst>
              <a:ext uri="{FF2B5EF4-FFF2-40B4-BE49-F238E27FC236}">
                <a16:creationId xmlns:a16="http://schemas.microsoft.com/office/drawing/2014/main" id="{284B4821-9DDE-460B-84FF-BB60A91E8C5B}"/>
              </a:ext>
            </a:extLst>
          </p:cNvPr>
          <p:cNvSpPr txBox="1"/>
          <p:nvPr/>
        </p:nvSpPr>
        <p:spPr>
          <a:xfrm>
            <a:off x="95694" y="3535294"/>
            <a:ext cx="5263115" cy="3139321"/>
          </a:xfrm>
          <a:prstGeom prst="rect">
            <a:avLst/>
          </a:prstGeom>
          <a:noFill/>
        </p:spPr>
        <p:txBody>
          <a:bodyPr wrap="square">
            <a:spAutoFit/>
          </a:bodyPr>
          <a:lstStyle/>
          <a:p>
            <a:pPr marL="285750" indent="-285750">
              <a:buFont typeface="Arial" panose="020B0604020202020204" pitchFamily="34" charset="0"/>
              <a:buChar char="•"/>
            </a:pPr>
            <a:r>
              <a:rPr lang="en-GB" dirty="0"/>
              <a:t>The general overview of how HTM functions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Wingdings" panose="05000000000000000000" pitchFamily="2" charset="2"/>
              <a:buChar char="q"/>
            </a:pPr>
            <a:r>
              <a:rPr lang="en-GB" dirty="0"/>
              <a:t>Encoding entry data</a:t>
            </a:r>
          </a:p>
          <a:p>
            <a:pPr marL="285750" indent="-285750">
              <a:buFont typeface="Wingdings" panose="05000000000000000000" pitchFamily="2" charset="2"/>
              <a:buChar char="q"/>
            </a:pPr>
            <a:r>
              <a:rPr lang="en-GB" dirty="0"/>
              <a:t>Spatial pooling encoded data into system</a:t>
            </a:r>
          </a:p>
          <a:p>
            <a:pPr marL="285750" indent="-285750">
              <a:buFont typeface="Wingdings" panose="05000000000000000000" pitchFamily="2" charset="2"/>
              <a:buChar char="q"/>
            </a:pPr>
            <a:r>
              <a:rPr lang="en-GB" dirty="0"/>
              <a:t>Internal connections of cells in</a:t>
            </a:r>
            <a:br>
              <a:rPr lang="en-GB" dirty="0"/>
            </a:br>
            <a:r>
              <a:rPr lang="en-GB" dirty="0"/>
              <a:t> Temporal memory</a:t>
            </a:r>
          </a:p>
          <a:p>
            <a:pPr marL="285750" indent="-285750">
              <a:buFont typeface="Wingdings" panose="05000000000000000000" pitchFamily="2" charset="2"/>
              <a:buChar char="q"/>
            </a:pPr>
            <a:r>
              <a:rPr lang="en-GB" dirty="0"/>
              <a:t>Prediction and classifying the data</a:t>
            </a:r>
            <a:endParaRPr lang="en-DE" dirty="0"/>
          </a:p>
        </p:txBody>
      </p:sp>
      <p:pic>
        <p:nvPicPr>
          <p:cNvPr id="13" name="Picture 12">
            <a:extLst>
              <a:ext uri="{FF2B5EF4-FFF2-40B4-BE49-F238E27FC236}">
                <a16:creationId xmlns:a16="http://schemas.microsoft.com/office/drawing/2014/main" id="{CBC7F885-4D13-4CFA-99AE-10DB1750A71E}"/>
              </a:ext>
            </a:extLst>
          </p:cNvPr>
          <p:cNvPicPr>
            <a:picLocks noChangeAspect="1"/>
          </p:cNvPicPr>
          <p:nvPr/>
        </p:nvPicPr>
        <p:blipFill>
          <a:blip r:embed="rId3"/>
          <a:stretch>
            <a:fillRect/>
          </a:stretch>
        </p:blipFill>
        <p:spPr>
          <a:xfrm>
            <a:off x="6570921" y="3352917"/>
            <a:ext cx="4065389" cy="3321698"/>
          </a:xfrm>
          <a:prstGeom prst="rect">
            <a:avLst/>
          </a:prstGeom>
        </p:spPr>
      </p:pic>
    </p:spTree>
    <p:extLst>
      <p:ext uri="{BB962C8B-B14F-4D97-AF65-F5344CB8AC3E}">
        <p14:creationId xmlns:p14="http://schemas.microsoft.com/office/powerpoint/2010/main" val="20515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F02D-A032-4F92-9006-A5BD5710E20A}"/>
              </a:ext>
            </a:extLst>
          </p:cNvPr>
          <p:cNvSpPr>
            <a:spLocks noGrp="1"/>
          </p:cNvSpPr>
          <p:nvPr>
            <p:ph type="title"/>
          </p:nvPr>
        </p:nvSpPr>
        <p:spPr/>
        <p:txBody>
          <a:bodyPr/>
          <a:lstStyle/>
          <a:p>
            <a:r>
              <a:rPr lang="en-GB" dirty="0"/>
              <a:t>Methodology</a:t>
            </a:r>
            <a:endParaRPr lang="en-DE" dirty="0"/>
          </a:p>
        </p:txBody>
      </p:sp>
      <p:sp>
        <p:nvSpPr>
          <p:cNvPr id="3" name="Content Placeholder 2">
            <a:extLst>
              <a:ext uri="{FF2B5EF4-FFF2-40B4-BE49-F238E27FC236}">
                <a16:creationId xmlns:a16="http://schemas.microsoft.com/office/drawing/2014/main" id="{213B6538-C3EF-4342-831D-9CBF828463BC}"/>
              </a:ext>
            </a:extLst>
          </p:cNvPr>
          <p:cNvSpPr>
            <a:spLocks noGrp="1"/>
          </p:cNvSpPr>
          <p:nvPr>
            <p:ph idx="1"/>
          </p:nvPr>
        </p:nvSpPr>
        <p:spPr/>
        <p:txBody>
          <a:bodyPr/>
          <a:lstStyle/>
          <a:p>
            <a:r>
              <a:rPr lang="en-GB" dirty="0"/>
              <a:t>The parameters of HTM which are investigated in this Project</a:t>
            </a:r>
          </a:p>
          <a:p>
            <a:endParaRPr lang="en-GB" dirty="0"/>
          </a:p>
          <a:p>
            <a:pPr>
              <a:buFont typeface="Wingdings" panose="05000000000000000000" pitchFamily="2" charset="2"/>
              <a:buChar char="q"/>
            </a:pPr>
            <a:r>
              <a:rPr lang="en-GB" dirty="0"/>
              <a:t>PotencialRadius</a:t>
            </a:r>
          </a:p>
          <a:p>
            <a:pPr>
              <a:buFont typeface="Wingdings" panose="05000000000000000000" pitchFamily="2" charset="2"/>
              <a:buChar char="q"/>
            </a:pPr>
            <a:r>
              <a:rPr lang="en-GB" dirty="0"/>
              <a:t>localAreaDensity</a:t>
            </a:r>
          </a:p>
          <a:p>
            <a:pPr>
              <a:buFont typeface="Wingdings" panose="05000000000000000000" pitchFamily="2" charset="2"/>
              <a:buChar char="q"/>
            </a:pPr>
            <a:r>
              <a:rPr lang="en-GB" dirty="0"/>
              <a:t>NumActiveColumnsPerInhArea</a:t>
            </a:r>
          </a:p>
          <a:p>
            <a:pPr>
              <a:buFont typeface="Wingdings" panose="05000000000000000000" pitchFamily="2" charset="2"/>
              <a:buChar char="q"/>
            </a:pPr>
            <a:r>
              <a:rPr lang="en-GB" dirty="0"/>
              <a:t>GlobalInhibition</a:t>
            </a:r>
          </a:p>
          <a:p>
            <a:pPr>
              <a:buFont typeface="Wingdings" panose="05000000000000000000" pitchFamily="2" charset="2"/>
              <a:buChar char="q"/>
            </a:pPr>
            <a:endParaRPr lang="en-DE" dirty="0"/>
          </a:p>
        </p:txBody>
      </p:sp>
    </p:spTree>
    <p:extLst>
      <p:ext uri="{BB962C8B-B14F-4D97-AF65-F5344CB8AC3E}">
        <p14:creationId xmlns:p14="http://schemas.microsoft.com/office/powerpoint/2010/main" val="362058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29E0-FB4A-459F-B1D1-278D43C526AD}"/>
              </a:ext>
            </a:extLst>
          </p:cNvPr>
          <p:cNvSpPr>
            <a:spLocks noGrp="1"/>
          </p:cNvSpPr>
          <p:nvPr>
            <p:ph type="title"/>
          </p:nvPr>
        </p:nvSpPr>
        <p:spPr>
          <a:xfrm>
            <a:off x="0" y="0"/>
            <a:ext cx="9692640" cy="867617"/>
          </a:xfrm>
        </p:spPr>
        <p:txBody>
          <a:bodyPr/>
          <a:lstStyle/>
          <a:p>
            <a:pPr marL="571500" indent="-571500">
              <a:buFont typeface="Wingdings" panose="05000000000000000000" pitchFamily="2" charset="2"/>
              <a:buChar char="v"/>
            </a:pPr>
            <a:r>
              <a:rPr lang="en-GB" dirty="0"/>
              <a:t>Methodology</a:t>
            </a:r>
            <a:endParaRPr lang="en-DE" dirty="0"/>
          </a:p>
        </p:txBody>
      </p:sp>
      <p:sp>
        <p:nvSpPr>
          <p:cNvPr id="3" name="Content Placeholder 2">
            <a:extLst>
              <a:ext uri="{FF2B5EF4-FFF2-40B4-BE49-F238E27FC236}">
                <a16:creationId xmlns:a16="http://schemas.microsoft.com/office/drawing/2014/main" id="{ABDE6271-C981-49A5-B554-1E701D54ED30}"/>
              </a:ext>
            </a:extLst>
          </p:cNvPr>
          <p:cNvSpPr>
            <a:spLocks noGrp="1"/>
          </p:cNvSpPr>
          <p:nvPr>
            <p:ph idx="1"/>
          </p:nvPr>
        </p:nvSpPr>
        <p:spPr/>
        <p:txBody>
          <a:bodyPr/>
          <a:lstStyle/>
          <a:p>
            <a:r>
              <a:rPr lang="en-GB" dirty="0"/>
              <a:t>Before the entry data is fed to system it </a:t>
            </a:r>
            <a:br>
              <a:rPr lang="en-GB" dirty="0"/>
            </a:br>
            <a:r>
              <a:rPr lang="en-GB" dirty="0"/>
              <a:t>has to be prepared and standardized by</a:t>
            </a:r>
            <a:br>
              <a:rPr lang="en-GB" dirty="0"/>
            </a:br>
            <a:r>
              <a:rPr lang="en-GB" dirty="0"/>
              <a:t> an encoder which in our case turns the</a:t>
            </a:r>
            <a:br>
              <a:rPr lang="en-GB" dirty="0"/>
            </a:br>
            <a:r>
              <a:rPr lang="en-GB" dirty="0"/>
              <a:t> training images into an array of 0s and</a:t>
            </a:r>
            <a:br>
              <a:rPr lang="en-GB" dirty="0"/>
            </a:br>
            <a:r>
              <a:rPr lang="en-GB" dirty="0"/>
              <a:t> 1s (Binarization of input).</a:t>
            </a:r>
          </a:p>
          <a:p>
            <a:endParaRPr lang="en-GB" dirty="0"/>
          </a:p>
          <a:p>
            <a:r>
              <a:rPr lang="en-GB" dirty="0"/>
              <a:t>This representation of entry data is a</a:t>
            </a:r>
            <a:br>
              <a:rPr lang="en-GB" dirty="0"/>
            </a:br>
            <a:r>
              <a:rPr lang="en-GB" dirty="0"/>
              <a:t> </a:t>
            </a:r>
            <a:r>
              <a:rPr lang="en-GB" dirty="0">
                <a:latin typeface="Times New Roman" panose="02020603050405020304" pitchFamily="18" charset="0"/>
                <a:ea typeface="SimSun" panose="02010600030101010101" pitchFamily="2" charset="-122"/>
              </a:rPr>
              <a:t>S</a:t>
            </a:r>
            <a:r>
              <a:rPr lang="en-GB" sz="1800" dirty="0">
                <a:effectLst/>
                <a:latin typeface="Times New Roman" panose="02020603050405020304" pitchFamily="18" charset="0"/>
                <a:ea typeface="SimSun" panose="02010600030101010101" pitchFamily="2" charset="-122"/>
              </a:rPr>
              <a:t>parse Distributed </a:t>
            </a:r>
            <a:r>
              <a:rPr lang="en-GB" dirty="0">
                <a:latin typeface="Times New Roman" panose="02020603050405020304" pitchFamily="18" charset="0"/>
                <a:ea typeface="SimSun" panose="02010600030101010101" pitchFamily="2" charset="-122"/>
              </a:rPr>
              <a:t>Re</a:t>
            </a:r>
            <a:r>
              <a:rPr lang="en-GB" sz="1800" dirty="0">
                <a:effectLst/>
                <a:latin typeface="Times New Roman" panose="02020603050405020304" pitchFamily="18" charset="0"/>
                <a:ea typeface="SimSun" panose="02010600030101010101" pitchFamily="2" charset="-122"/>
              </a:rPr>
              <a:t>presentation of data also</a:t>
            </a:r>
            <a:br>
              <a:rPr lang="en-GB" sz="1800" dirty="0">
                <a:effectLst/>
                <a:latin typeface="Times New Roman" panose="02020603050405020304" pitchFamily="18" charset="0"/>
                <a:ea typeface="SimSun" panose="02010600030101010101" pitchFamily="2" charset="-122"/>
              </a:rPr>
            </a:br>
            <a:r>
              <a:rPr lang="en-GB" sz="1800" dirty="0">
                <a:effectLst/>
                <a:latin typeface="Times New Roman" panose="02020603050405020304" pitchFamily="18" charset="0"/>
                <a:ea typeface="SimSun" panose="02010600030101010101" pitchFamily="2" charset="-122"/>
              </a:rPr>
              <a:t> called SDR.</a:t>
            </a:r>
          </a:p>
          <a:p>
            <a:endParaRPr lang="en-DE" dirty="0"/>
          </a:p>
        </p:txBody>
      </p:sp>
      <p:pic>
        <p:nvPicPr>
          <p:cNvPr id="4" name="Picture 3">
            <a:extLst>
              <a:ext uri="{FF2B5EF4-FFF2-40B4-BE49-F238E27FC236}">
                <a16:creationId xmlns:a16="http://schemas.microsoft.com/office/drawing/2014/main" id="{2994ADBD-3A9A-43B4-B2EE-8E679AD676A9}"/>
              </a:ext>
            </a:extLst>
          </p:cNvPr>
          <p:cNvPicPr>
            <a:picLocks noChangeAspect="1"/>
          </p:cNvPicPr>
          <p:nvPr/>
        </p:nvPicPr>
        <p:blipFill>
          <a:blip r:embed="rId2"/>
          <a:stretch>
            <a:fillRect/>
          </a:stretch>
        </p:blipFill>
        <p:spPr>
          <a:xfrm>
            <a:off x="6708711" y="1101012"/>
            <a:ext cx="3582954" cy="4815210"/>
          </a:xfrm>
          <a:prstGeom prst="rect">
            <a:avLst/>
          </a:prstGeom>
        </p:spPr>
      </p:pic>
    </p:spTree>
    <p:extLst>
      <p:ext uri="{BB962C8B-B14F-4D97-AF65-F5344CB8AC3E}">
        <p14:creationId xmlns:p14="http://schemas.microsoft.com/office/powerpoint/2010/main" val="44921283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1020</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Schoolbook</vt:lpstr>
      <vt:lpstr>Times New Roman</vt:lpstr>
      <vt:lpstr>Wingdings</vt:lpstr>
      <vt:lpstr>Wingdings 2</vt:lpstr>
      <vt:lpstr>View</vt:lpstr>
      <vt:lpstr>Frankfurt University of Applied Sciences</vt:lpstr>
      <vt:lpstr>Table of Content</vt:lpstr>
      <vt:lpstr>Project Description</vt:lpstr>
      <vt:lpstr>Introduction</vt:lpstr>
      <vt:lpstr>HTM</vt:lpstr>
      <vt:lpstr>Methodology</vt:lpstr>
      <vt:lpstr>Methodology</vt:lpstr>
      <vt:lpstr>Methodology</vt:lpstr>
      <vt:lpstr>Methodology</vt:lpstr>
      <vt:lpstr>Methodology</vt:lpstr>
      <vt:lpstr>Methodology</vt:lpstr>
      <vt:lpstr>Methodology</vt:lpstr>
      <vt:lpstr>Methodology</vt:lpstr>
      <vt:lpstr>Experiments’ Results</vt:lpstr>
      <vt:lpstr>Experiment Results</vt:lpstr>
      <vt:lpstr>Experiments Results</vt:lpstr>
      <vt:lpstr>Experiments Results</vt:lpstr>
      <vt:lpstr>Discussion</vt:lpstr>
      <vt:lpstr>Discussion</vt:lpstr>
      <vt:lpstr>Discussion</vt:lpstr>
      <vt:lpstr>Discussion</vt:lpstr>
      <vt:lpstr>The prediction results</vt:lpstr>
      <vt:lpstr>Encountered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Frankfurt University of Applied Sciences</dc:title>
  <dc:creator>Omid Nik</dc:creator>
  <cp:lastModifiedBy>Mahdieh Pirmoradian</cp:lastModifiedBy>
  <cp:revision>18</cp:revision>
  <dcterms:created xsi:type="dcterms:W3CDTF">2022-03-27T13:03:17Z</dcterms:created>
  <dcterms:modified xsi:type="dcterms:W3CDTF">2022-03-27T21:47:18Z</dcterms:modified>
</cp:coreProperties>
</file>