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6" r:id="rId1"/>
  </p:sldMasterIdLst>
  <p:notesMasterIdLst>
    <p:notesMasterId r:id="rId26"/>
  </p:notesMasterIdLst>
  <p:sldIdLst>
    <p:sldId id="256" r:id="rId2"/>
    <p:sldId id="257" r:id="rId3"/>
    <p:sldId id="281" r:id="rId4"/>
    <p:sldId id="282" r:id="rId5"/>
    <p:sldId id="283" r:id="rId6"/>
    <p:sldId id="260" r:id="rId7"/>
    <p:sldId id="267" r:id="rId8"/>
    <p:sldId id="263" r:id="rId9"/>
    <p:sldId id="264" r:id="rId10"/>
    <p:sldId id="258" r:id="rId11"/>
    <p:sldId id="270" r:id="rId12"/>
    <p:sldId id="266" r:id="rId13"/>
    <p:sldId id="262" r:id="rId14"/>
    <p:sldId id="265" r:id="rId15"/>
    <p:sldId id="269" r:id="rId16"/>
    <p:sldId id="271" r:id="rId17"/>
    <p:sldId id="272" r:id="rId18"/>
    <p:sldId id="273" r:id="rId19"/>
    <p:sldId id="274" r:id="rId20"/>
    <p:sldId id="276" r:id="rId21"/>
    <p:sldId id="277" r:id="rId22"/>
    <p:sldId id="284" r:id="rId23"/>
    <p:sldId id="280" r:id="rId24"/>
    <p:sldId id="28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91" autoAdjust="0"/>
    <p:restoredTop sz="94660"/>
  </p:normalViewPr>
  <p:slideViewPr>
    <p:cSldViewPr snapToGrid="0">
      <p:cViewPr varScale="1">
        <p:scale>
          <a:sx n="86" d="100"/>
          <a:sy n="86" d="100"/>
        </p:scale>
        <p:origin x="192"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246CDC-29A1-4FBB-B02D-B8830E7E2014}" type="doc">
      <dgm:prSet loTypeId="urn:microsoft.com/office/officeart/2018/2/layout/IconVerticalSolidList" loCatId="icon" qsTypeId="urn:microsoft.com/office/officeart/2005/8/quickstyle/simple1" qsCatId="simple" csTypeId="urn:microsoft.com/office/officeart/2005/8/colors/colorful5" csCatId="colorful" phldr="1"/>
      <dgm:spPr/>
      <dgm:t>
        <a:bodyPr/>
        <a:lstStyle/>
        <a:p>
          <a:endParaRPr lang="en-US"/>
        </a:p>
      </dgm:t>
    </dgm:pt>
    <dgm:pt modelId="{2F9A00D1-FF18-4849-8A61-2AA5B6AB76B9}">
      <dgm:prSet/>
      <dgm:spPr/>
      <dgm:t>
        <a:bodyPr/>
        <a:lstStyle/>
        <a:p>
          <a:pPr>
            <a:lnSpc>
              <a:spcPct val="100000"/>
            </a:lnSpc>
          </a:pPr>
          <a:r>
            <a:rPr lang="en-GB" dirty="0"/>
            <a:t>Introduction(HTM, Image Classification)</a:t>
          </a:r>
          <a:endParaRPr lang="en-US" dirty="0"/>
        </a:p>
      </dgm:t>
    </dgm:pt>
    <dgm:pt modelId="{E997EE00-F4E1-46A8-8E7D-D4EFDCC74DBF}" type="parTrans" cxnId="{CA0AD015-5B3D-46AD-86EA-4167FA478B47}">
      <dgm:prSet/>
      <dgm:spPr/>
      <dgm:t>
        <a:bodyPr/>
        <a:lstStyle/>
        <a:p>
          <a:endParaRPr lang="en-US"/>
        </a:p>
      </dgm:t>
    </dgm:pt>
    <dgm:pt modelId="{1395228B-59B4-4B5E-8F2A-14B18E2D05B4}" type="sibTrans" cxnId="{CA0AD015-5B3D-46AD-86EA-4167FA478B47}">
      <dgm:prSet/>
      <dgm:spPr/>
      <dgm:t>
        <a:bodyPr/>
        <a:lstStyle/>
        <a:p>
          <a:pPr>
            <a:lnSpc>
              <a:spcPct val="100000"/>
            </a:lnSpc>
          </a:pPr>
          <a:endParaRPr lang="en-US"/>
        </a:p>
      </dgm:t>
    </dgm:pt>
    <dgm:pt modelId="{AFDEFAC7-BC2A-4EA4-A960-86EF389F4095}">
      <dgm:prSet/>
      <dgm:spPr/>
      <dgm:t>
        <a:bodyPr/>
        <a:lstStyle/>
        <a:p>
          <a:pPr>
            <a:lnSpc>
              <a:spcPct val="100000"/>
            </a:lnSpc>
          </a:pPr>
          <a:r>
            <a:rPr lang="en-GB"/>
            <a:t>Methodology</a:t>
          </a:r>
          <a:endParaRPr lang="en-US" dirty="0"/>
        </a:p>
      </dgm:t>
    </dgm:pt>
    <dgm:pt modelId="{D0693CAC-AEDD-473F-A3C4-AE8AF4D33492}" type="parTrans" cxnId="{330214BC-6105-47E6-8951-57F392AE0414}">
      <dgm:prSet/>
      <dgm:spPr/>
      <dgm:t>
        <a:bodyPr/>
        <a:lstStyle/>
        <a:p>
          <a:endParaRPr lang="en-US"/>
        </a:p>
      </dgm:t>
    </dgm:pt>
    <dgm:pt modelId="{B0AF9715-643B-4057-A688-EC414D8C2642}" type="sibTrans" cxnId="{330214BC-6105-47E6-8951-57F392AE0414}">
      <dgm:prSet/>
      <dgm:spPr/>
      <dgm:t>
        <a:bodyPr/>
        <a:lstStyle/>
        <a:p>
          <a:pPr>
            <a:lnSpc>
              <a:spcPct val="100000"/>
            </a:lnSpc>
          </a:pPr>
          <a:endParaRPr lang="en-US"/>
        </a:p>
      </dgm:t>
    </dgm:pt>
    <dgm:pt modelId="{B2CE9AA6-94DC-41F4-A996-BAFFB3346070}">
      <dgm:prSet/>
      <dgm:spPr/>
      <dgm:t>
        <a:bodyPr/>
        <a:lstStyle/>
        <a:p>
          <a:pPr>
            <a:lnSpc>
              <a:spcPct val="100000"/>
            </a:lnSpc>
          </a:pPr>
          <a:r>
            <a:rPr lang="en-GB" dirty="0"/>
            <a:t>Experiments</a:t>
          </a:r>
          <a:endParaRPr lang="en-US" dirty="0"/>
        </a:p>
      </dgm:t>
    </dgm:pt>
    <dgm:pt modelId="{F3D75802-EB3E-488F-A783-D05E8CB2B613}" type="parTrans" cxnId="{EFF6AC34-DEFE-46D9-9650-84BEDF9A564A}">
      <dgm:prSet/>
      <dgm:spPr/>
      <dgm:t>
        <a:bodyPr/>
        <a:lstStyle/>
        <a:p>
          <a:endParaRPr lang="en-US"/>
        </a:p>
      </dgm:t>
    </dgm:pt>
    <dgm:pt modelId="{12336195-127D-4251-BC68-ED1A30762347}" type="sibTrans" cxnId="{EFF6AC34-DEFE-46D9-9650-84BEDF9A564A}">
      <dgm:prSet/>
      <dgm:spPr/>
      <dgm:t>
        <a:bodyPr/>
        <a:lstStyle/>
        <a:p>
          <a:pPr>
            <a:lnSpc>
              <a:spcPct val="100000"/>
            </a:lnSpc>
          </a:pPr>
          <a:endParaRPr lang="en-US"/>
        </a:p>
      </dgm:t>
    </dgm:pt>
    <dgm:pt modelId="{B0DDDC5C-E5B6-4995-978B-651794C74D0F}">
      <dgm:prSet/>
      <dgm:spPr/>
      <dgm:t>
        <a:bodyPr/>
        <a:lstStyle/>
        <a:p>
          <a:pPr>
            <a:lnSpc>
              <a:spcPct val="100000"/>
            </a:lnSpc>
          </a:pPr>
          <a:r>
            <a:rPr lang="en-GB"/>
            <a:t>Discussion</a:t>
          </a:r>
          <a:endParaRPr lang="en-US" dirty="0"/>
        </a:p>
      </dgm:t>
    </dgm:pt>
    <dgm:pt modelId="{726447B9-22B7-4439-901B-9F6F844231F2}" type="parTrans" cxnId="{96CDBA36-5C4C-43A1-897E-647C61FE7A5C}">
      <dgm:prSet/>
      <dgm:spPr/>
      <dgm:t>
        <a:bodyPr/>
        <a:lstStyle/>
        <a:p>
          <a:endParaRPr lang="en-US"/>
        </a:p>
      </dgm:t>
    </dgm:pt>
    <dgm:pt modelId="{52333CCA-D9CA-45F9-805F-BB48F729993A}" type="sibTrans" cxnId="{96CDBA36-5C4C-43A1-897E-647C61FE7A5C}">
      <dgm:prSet/>
      <dgm:spPr/>
      <dgm:t>
        <a:bodyPr/>
        <a:lstStyle/>
        <a:p>
          <a:pPr>
            <a:lnSpc>
              <a:spcPct val="100000"/>
            </a:lnSpc>
          </a:pPr>
          <a:endParaRPr lang="en-US"/>
        </a:p>
      </dgm:t>
    </dgm:pt>
    <dgm:pt modelId="{7CAD072E-3106-449A-9570-9F2028CF28DE}">
      <dgm:prSet/>
      <dgm:spPr/>
      <dgm:t>
        <a:bodyPr/>
        <a:lstStyle/>
        <a:p>
          <a:pPr>
            <a:lnSpc>
              <a:spcPct val="100000"/>
            </a:lnSpc>
          </a:pPr>
          <a:endParaRPr lang="en-US" dirty="0"/>
        </a:p>
      </dgm:t>
    </dgm:pt>
    <dgm:pt modelId="{417C43DC-EE5B-48F6-AE3F-041C33328136}" type="parTrans" cxnId="{88D9A609-E789-485B-983F-256AAC37E3F0}">
      <dgm:prSet/>
      <dgm:spPr/>
      <dgm:t>
        <a:bodyPr/>
        <a:lstStyle/>
        <a:p>
          <a:endParaRPr lang="en-US"/>
        </a:p>
      </dgm:t>
    </dgm:pt>
    <dgm:pt modelId="{A923F3F8-82F3-45FE-A767-D7FFC2652AC1}" type="sibTrans" cxnId="{88D9A609-E789-485B-983F-256AAC37E3F0}">
      <dgm:prSet/>
      <dgm:spPr/>
      <dgm:t>
        <a:bodyPr/>
        <a:lstStyle/>
        <a:p>
          <a:endParaRPr lang="en-US"/>
        </a:p>
      </dgm:t>
    </dgm:pt>
    <dgm:pt modelId="{834D818C-254B-4AE1-9522-38D6DEEA6FF6}" type="pres">
      <dgm:prSet presAssocID="{9C246CDC-29A1-4FBB-B02D-B8830E7E2014}" presName="root" presStyleCnt="0">
        <dgm:presLayoutVars>
          <dgm:dir/>
          <dgm:resizeHandles val="exact"/>
        </dgm:presLayoutVars>
      </dgm:prSet>
      <dgm:spPr/>
    </dgm:pt>
    <dgm:pt modelId="{8BC5BA72-033A-4FD5-BB18-FEC8E98FE5A5}" type="pres">
      <dgm:prSet presAssocID="{2F9A00D1-FF18-4849-8A61-2AA5B6AB76B9}" presName="compNode" presStyleCnt="0"/>
      <dgm:spPr/>
    </dgm:pt>
    <dgm:pt modelId="{2524F15D-867C-4587-A8CC-0861359F1342}" type="pres">
      <dgm:prSet presAssocID="{2F9A00D1-FF18-4849-8A61-2AA5B6AB76B9}" presName="bgRect" presStyleLbl="bgShp" presStyleIdx="0" presStyleCnt="5"/>
      <dgm:spPr/>
    </dgm:pt>
    <dgm:pt modelId="{0E285BD9-6A10-4B30-97CB-008109829C8A}" type="pres">
      <dgm:prSet presAssocID="{2F9A00D1-FF18-4849-8A61-2AA5B6AB76B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9CD7C116-CED6-449D-94A1-6D0B88941640}" type="pres">
      <dgm:prSet presAssocID="{2F9A00D1-FF18-4849-8A61-2AA5B6AB76B9}" presName="spaceRect" presStyleCnt="0"/>
      <dgm:spPr/>
    </dgm:pt>
    <dgm:pt modelId="{C5734375-D4D9-4668-91AE-11202381F5B1}" type="pres">
      <dgm:prSet presAssocID="{2F9A00D1-FF18-4849-8A61-2AA5B6AB76B9}" presName="parTx" presStyleLbl="revTx" presStyleIdx="0" presStyleCnt="5">
        <dgm:presLayoutVars>
          <dgm:chMax val="0"/>
          <dgm:chPref val="0"/>
        </dgm:presLayoutVars>
      </dgm:prSet>
      <dgm:spPr/>
    </dgm:pt>
    <dgm:pt modelId="{93C11192-AA45-4E51-A826-2283C2F0BDBD}" type="pres">
      <dgm:prSet presAssocID="{1395228B-59B4-4B5E-8F2A-14B18E2D05B4}" presName="sibTrans" presStyleCnt="0"/>
      <dgm:spPr/>
    </dgm:pt>
    <dgm:pt modelId="{C6B7CC63-A872-4AB9-85BA-2D9E7E2C0651}" type="pres">
      <dgm:prSet presAssocID="{AFDEFAC7-BC2A-4EA4-A960-86EF389F4095}" presName="compNode" presStyleCnt="0"/>
      <dgm:spPr/>
    </dgm:pt>
    <dgm:pt modelId="{B9575054-C8FC-4362-8427-EDFAC0E8669A}" type="pres">
      <dgm:prSet presAssocID="{AFDEFAC7-BC2A-4EA4-A960-86EF389F4095}" presName="bgRect" presStyleLbl="bgShp" presStyleIdx="1" presStyleCnt="5"/>
      <dgm:spPr/>
    </dgm:pt>
    <dgm:pt modelId="{FF80CC31-C601-4FC2-A97E-E43FFBBD3965}" type="pres">
      <dgm:prSet presAssocID="{AFDEFAC7-BC2A-4EA4-A960-86EF389F409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EE7C59F9-E9F2-443D-B216-FDE590F54F33}" type="pres">
      <dgm:prSet presAssocID="{AFDEFAC7-BC2A-4EA4-A960-86EF389F4095}" presName="spaceRect" presStyleCnt="0"/>
      <dgm:spPr/>
    </dgm:pt>
    <dgm:pt modelId="{9C21CFF4-2B2F-4AF8-B3BE-721F9673178F}" type="pres">
      <dgm:prSet presAssocID="{AFDEFAC7-BC2A-4EA4-A960-86EF389F4095}" presName="parTx" presStyleLbl="revTx" presStyleIdx="1" presStyleCnt="5">
        <dgm:presLayoutVars>
          <dgm:chMax val="0"/>
          <dgm:chPref val="0"/>
        </dgm:presLayoutVars>
      </dgm:prSet>
      <dgm:spPr/>
    </dgm:pt>
    <dgm:pt modelId="{CF721E04-9563-4BE7-B793-3A52162924E2}" type="pres">
      <dgm:prSet presAssocID="{B0AF9715-643B-4057-A688-EC414D8C2642}" presName="sibTrans" presStyleCnt="0"/>
      <dgm:spPr/>
    </dgm:pt>
    <dgm:pt modelId="{49D1CC52-EC2D-4E34-BDDD-3F237466A42E}" type="pres">
      <dgm:prSet presAssocID="{B2CE9AA6-94DC-41F4-A996-BAFFB3346070}" presName="compNode" presStyleCnt="0"/>
      <dgm:spPr/>
    </dgm:pt>
    <dgm:pt modelId="{0282BA42-0B68-422E-99C7-EBD728251522}" type="pres">
      <dgm:prSet presAssocID="{B2CE9AA6-94DC-41F4-A996-BAFFB3346070}" presName="bgRect" presStyleLbl="bgShp" presStyleIdx="2" presStyleCnt="5"/>
      <dgm:spPr/>
    </dgm:pt>
    <dgm:pt modelId="{C7E98681-41FB-4568-8A19-6B2B5547A793}" type="pres">
      <dgm:prSet presAssocID="{B2CE9AA6-94DC-41F4-A996-BAFFB334607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est tubes"/>
        </a:ext>
      </dgm:extLst>
    </dgm:pt>
    <dgm:pt modelId="{84004D0A-139B-4F94-95A1-BB1478B0BBA4}" type="pres">
      <dgm:prSet presAssocID="{B2CE9AA6-94DC-41F4-A996-BAFFB3346070}" presName="spaceRect" presStyleCnt="0"/>
      <dgm:spPr/>
    </dgm:pt>
    <dgm:pt modelId="{D9D8AE14-8E2E-43D5-9A71-8635A5642E84}" type="pres">
      <dgm:prSet presAssocID="{B2CE9AA6-94DC-41F4-A996-BAFFB3346070}" presName="parTx" presStyleLbl="revTx" presStyleIdx="2" presStyleCnt="5">
        <dgm:presLayoutVars>
          <dgm:chMax val="0"/>
          <dgm:chPref val="0"/>
        </dgm:presLayoutVars>
      </dgm:prSet>
      <dgm:spPr/>
    </dgm:pt>
    <dgm:pt modelId="{93A8D105-A421-4595-B0FB-1935C58BDA2D}" type="pres">
      <dgm:prSet presAssocID="{12336195-127D-4251-BC68-ED1A30762347}" presName="sibTrans" presStyleCnt="0"/>
      <dgm:spPr/>
    </dgm:pt>
    <dgm:pt modelId="{197E2895-7E71-49FD-B809-295A4EB0BE47}" type="pres">
      <dgm:prSet presAssocID="{B0DDDC5C-E5B6-4995-978B-651794C74D0F}" presName="compNode" presStyleCnt="0"/>
      <dgm:spPr/>
    </dgm:pt>
    <dgm:pt modelId="{1EDBBE7B-1078-47A4-AB55-BDC04DB59494}" type="pres">
      <dgm:prSet presAssocID="{B0DDDC5C-E5B6-4995-978B-651794C74D0F}" presName="bgRect" presStyleLbl="bgShp" presStyleIdx="3" presStyleCnt="5"/>
      <dgm:spPr/>
    </dgm:pt>
    <dgm:pt modelId="{28B15F83-17CC-4E86-BE2B-CB61D342DF45}" type="pres">
      <dgm:prSet presAssocID="{B0DDDC5C-E5B6-4995-978B-651794C74D0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at"/>
        </a:ext>
      </dgm:extLst>
    </dgm:pt>
    <dgm:pt modelId="{7EBB641B-D494-4A33-81EB-DA321608CA9D}" type="pres">
      <dgm:prSet presAssocID="{B0DDDC5C-E5B6-4995-978B-651794C74D0F}" presName="spaceRect" presStyleCnt="0"/>
      <dgm:spPr/>
    </dgm:pt>
    <dgm:pt modelId="{A55D6F8B-ECBC-40A9-8484-015DA5642FC2}" type="pres">
      <dgm:prSet presAssocID="{B0DDDC5C-E5B6-4995-978B-651794C74D0F}" presName="parTx" presStyleLbl="revTx" presStyleIdx="3" presStyleCnt="5">
        <dgm:presLayoutVars>
          <dgm:chMax val="0"/>
          <dgm:chPref val="0"/>
        </dgm:presLayoutVars>
      </dgm:prSet>
      <dgm:spPr/>
    </dgm:pt>
    <dgm:pt modelId="{C6841580-7281-4DE0-A8A2-5BA539576D20}" type="pres">
      <dgm:prSet presAssocID="{52333CCA-D9CA-45F9-805F-BB48F729993A}" presName="sibTrans" presStyleCnt="0"/>
      <dgm:spPr/>
    </dgm:pt>
    <dgm:pt modelId="{3F478CD1-48E9-41B2-B38F-AB31027616C1}" type="pres">
      <dgm:prSet presAssocID="{7CAD072E-3106-449A-9570-9F2028CF28DE}" presName="compNode" presStyleCnt="0"/>
      <dgm:spPr/>
    </dgm:pt>
    <dgm:pt modelId="{229B46FB-A3D1-409E-90C4-93B2BC6977B8}" type="pres">
      <dgm:prSet presAssocID="{7CAD072E-3106-449A-9570-9F2028CF28DE}" presName="bgRect" presStyleLbl="bgShp" presStyleIdx="4" presStyleCnt="5" custLinFactNeighborX="-12865" custLinFactNeighborY="-1256"/>
      <dgm:spPr/>
    </dgm:pt>
    <dgm:pt modelId="{4D05947B-8F0C-4D7E-BA61-7098DEFAB724}" type="pres">
      <dgm:prSet presAssocID="{7CAD072E-3106-449A-9570-9F2028CF28D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ocument"/>
        </a:ext>
      </dgm:extLst>
    </dgm:pt>
    <dgm:pt modelId="{127200B2-4A09-4754-B99B-CB383F57DA03}" type="pres">
      <dgm:prSet presAssocID="{7CAD072E-3106-449A-9570-9F2028CF28DE}" presName="spaceRect" presStyleCnt="0"/>
      <dgm:spPr/>
    </dgm:pt>
    <dgm:pt modelId="{E24548DB-ADC5-4EF9-9A16-F6C3B3010D4F}" type="pres">
      <dgm:prSet presAssocID="{7CAD072E-3106-449A-9570-9F2028CF28DE}" presName="parTx" presStyleLbl="revTx" presStyleIdx="4" presStyleCnt="5">
        <dgm:presLayoutVars>
          <dgm:chMax val="0"/>
          <dgm:chPref val="0"/>
        </dgm:presLayoutVars>
      </dgm:prSet>
      <dgm:spPr/>
    </dgm:pt>
  </dgm:ptLst>
  <dgm:cxnLst>
    <dgm:cxn modelId="{88D9A609-E789-485B-983F-256AAC37E3F0}" srcId="{9C246CDC-29A1-4FBB-B02D-B8830E7E2014}" destId="{7CAD072E-3106-449A-9570-9F2028CF28DE}" srcOrd="4" destOrd="0" parTransId="{417C43DC-EE5B-48F6-AE3F-041C33328136}" sibTransId="{A923F3F8-82F3-45FE-A767-D7FFC2652AC1}"/>
    <dgm:cxn modelId="{CA0AD015-5B3D-46AD-86EA-4167FA478B47}" srcId="{9C246CDC-29A1-4FBB-B02D-B8830E7E2014}" destId="{2F9A00D1-FF18-4849-8A61-2AA5B6AB76B9}" srcOrd="0" destOrd="0" parTransId="{E997EE00-F4E1-46A8-8E7D-D4EFDCC74DBF}" sibTransId="{1395228B-59B4-4B5E-8F2A-14B18E2D05B4}"/>
    <dgm:cxn modelId="{B017F817-FB1D-4545-914E-2B588B09B04A}" type="presOf" srcId="{B2CE9AA6-94DC-41F4-A996-BAFFB3346070}" destId="{D9D8AE14-8E2E-43D5-9A71-8635A5642E84}" srcOrd="0" destOrd="0" presId="urn:microsoft.com/office/officeart/2018/2/layout/IconVerticalSolidList"/>
    <dgm:cxn modelId="{EFF6AC34-DEFE-46D9-9650-84BEDF9A564A}" srcId="{9C246CDC-29A1-4FBB-B02D-B8830E7E2014}" destId="{B2CE9AA6-94DC-41F4-A996-BAFFB3346070}" srcOrd="2" destOrd="0" parTransId="{F3D75802-EB3E-488F-A783-D05E8CB2B613}" sibTransId="{12336195-127D-4251-BC68-ED1A30762347}"/>
    <dgm:cxn modelId="{96CDBA36-5C4C-43A1-897E-647C61FE7A5C}" srcId="{9C246CDC-29A1-4FBB-B02D-B8830E7E2014}" destId="{B0DDDC5C-E5B6-4995-978B-651794C74D0F}" srcOrd="3" destOrd="0" parTransId="{726447B9-22B7-4439-901B-9F6F844231F2}" sibTransId="{52333CCA-D9CA-45F9-805F-BB48F729993A}"/>
    <dgm:cxn modelId="{464B9268-F814-4F3F-8A50-D398B03366A5}" type="presOf" srcId="{AFDEFAC7-BC2A-4EA4-A960-86EF389F4095}" destId="{9C21CFF4-2B2F-4AF8-B3BE-721F9673178F}" srcOrd="0" destOrd="0" presId="urn:microsoft.com/office/officeart/2018/2/layout/IconVerticalSolidList"/>
    <dgm:cxn modelId="{91BB0975-135A-4845-ACD7-FC8406471065}" type="presOf" srcId="{2F9A00D1-FF18-4849-8A61-2AA5B6AB76B9}" destId="{C5734375-D4D9-4668-91AE-11202381F5B1}" srcOrd="0" destOrd="0" presId="urn:microsoft.com/office/officeart/2018/2/layout/IconVerticalSolidList"/>
    <dgm:cxn modelId="{0F50AB59-EA09-443E-ADCC-903F84F1F774}" type="presOf" srcId="{9C246CDC-29A1-4FBB-B02D-B8830E7E2014}" destId="{834D818C-254B-4AE1-9522-38D6DEEA6FF6}" srcOrd="0" destOrd="0" presId="urn:microsoft.com/office/officeart/2018/2/layout/IconVerticalSolidList"/>
    <dgm:cxn modelId="{15272FA7-861C-4C30-A712-1330AA69F4FD}" type="presOf" srcId="{7CAD072E-3106-449A-9570-9F2028CF28DE}" destId="{E24548DB-ADC5-4EF9-9A16-F6C3B3010D4F}" srcOrd="0" destOrd="0" presId="urn:microsoft.com/office/officeart/2018/2/layout/IconVerticalSolidList"/>
    <dgm:cxn modelId="{330214BC-6105-47E6-8951-57F392AE0414}" srcId="{9C246CDC-29A1-4FBB-B02D-B8830E7E2014}" destId="{AFDEFAC7-BC2A-4EA4-A960-86EF389F4095}" srcOrd="1" destOrd="0" parTransId="{D0693CAC-AEDD-473F-A3C4-AE8AF4D33492}" sibTransId="{B0AF9715-643B-4057-A688-EC414D8C2642}"/>
    <dgm:cxn modelId="{84FF5EE7-A07A-46F5-9564-8F8879247857}" type="presOf" srcId="{B0DDDC5C-E5B6-4995-978B-651794C74D0F}" destId="{A55D6F8B-ECBC-40A9-8484-015DA5642FC2}" srcOrd="0" destOrd="0" presId="urn:microsoft.com/office/officeart/2018/2/layout/IconVerticalSolidList"/>
    <dgm:cxn modelId="{5714E079-D3F3-4FC5-86F4-C332CBD242DB}" type="presParOf" srcId="{834D818C-254B-4AE1-9522-38D6DEEA6FF6}" destId="{8BC5BA72-033A-4FD5-BB18-FEC8E98FE5A5}" srcOrd="0" destOrd="0" presId="urn:microsoft.com/office/officeart/2018/2/layout/IconVerticalSolidList"/>
    <dgm:cxn modelId="{64DF4331-5D4F-496C-9559-42045589A252}" type="presParOf" srcId="{8BC5BA72-033A-4FD5-BB18-FEC8E98FE5A5}" destId="{2524F15D-867C-4587-A8CC-0861359F1342}" srcOrd="0" destOrd="0" presId="urn:microsoft.com/office/officeart/2018/2/layout/IconVerticalSolidList"/>
    <dgm:cxn modelId="{EC49A87E-029E-469B-98CB-B2004C5BCC3F}" type="presParOf" srcId="{8BC5BA72-033A-4FD5-BB18-FEC8E98FE5A5}" destId="{0E285BD9-6A10-4B30-97CB-008109829C8A}" srcOrd="1" destOrd="0" presId="urn:microsoft.com/office/officeart/2018/2/layout/IconVerticalSolidList"/>
    <dgm:cxn modelId="{CA588177-101D-4D54-9BD4-0BA6818F2FDD}" type="presParOf" srcId="{8BC5BA72-033A-4FD5-BB18-FEC8E98FE5A5}" destId="{9CD7C116-CED6-449D-94A1-6D0B88941640}" srcOrd="2" destOrd="0" presId="urn:microsoft.com/office/officeart/2018/2/layout/IconVerticalSolidList"/>
    <dgm:cxn modelId="{F8FA4CAB-EFD8-4544-975D-84C8AF1D4D0A}" type="presParOf" srcId="{8BC5BA72-033A-4FD5-BB18-FEC8E98FE5A5}" destId="{C5734375-D4D9-4668-91AE-11202381F5B1}" srcOrd="3" destOrd="0" presId="urn:microsoft.com/office/officeart/2018/2/layout/IconVerticalSolidList"/>
    <dgm:cxn modelId="{75A8A06E-6E48-4E1B-8F1A-24D4CEDB6FEE}" type="presParOf" srcId="{834D818C-254B-4AE1-9522-38D6DEEA6FF6}" destId="{93C11192-AA45-4E51-A826-2283C2F0BDBD}" srcOrd="1" destOrd="0" presId="urn:microsoft.com/office/officeart/2018/2/layout/IconVerticalSolidList"/>
    <dgm:cxn modelId="{A654D35F-9BA1-49CA-8619-989DAF01534D}" type="presParOf" srcId="{834D818C-254B-4AE1-9522-38D6DEEA6FF6}" destId="{C6B7CC63-A872-4AB9-85BA-2D9E7E2C0651}" srcOrd="2" destOrd="0" presId="urn:microsoft.com/office/officeart/2018/2/layout/IconVerticalSolidList"/>
    <dgm:cxn modelId="{5539110E-44FD-4878-B596-CF4DC14E5775}" type="presParOf" srcId="{C6B7CC63-A872-4AB9-85BA-2D9E7E2C0651}" destId="{B9575054-C8FC-4362-8427-EDFAC0E8669A}" srcOrd="0" destOrd="0" presId="urn:microsoft.com/office/officeart/2018/2/layout/IconVerticalSolidList"/>
    <dgm:cxn modelId="{661D4D1E-6130-41B8-921D-60CA287170E4}" type="presParOf" srcId="{C6B7CC63-A872-4AB9-85BA-2D9E7E2C0651}" destId="{FF80CC31-C601-4FC2-A97E-E43FFBBD3965}" srcOrd="1" destOrd="0" presId="urn:microsoft.com/office/officeart/2018/2/layout/IconVerticalSolidList"/>
    <dgm:cxn modelId="{A46650B8-88E0-46E4-ACE3-C8DEA17E9798}" type="presParOf" srcId="{C6B7CC63-A872-4AB9-85BA-2D9E7E2C0651}" destId="{EE7C59F9-E9F2-443D-B216-FDE590F54F33}" srcOrd="2" destOrd="0" presId="urn:microsoft.com/office/officeart/2018/2/layout/IconVerticalSolidList"/>
    <dgm:cxn modelId="{31991075-905E-4179-89E9-00C9435541B5}" type="presParOf" srcId="{C6B7CC63-A872-4AB9-85BA-2D9E7E2C0651}" destId="{9C21CFF4-2B2F-4AF8-B3BE-721F9673178F}" srcOrd="3" destOrd="0" presId="urn:microsoft.com/office/officeart/2018/2/layout/IconVerticalSolidList"/>
    <dgm:cxn modelId="{66FB2BBC-39B7-4832-A434-F4365312C65A}" type="presParOf" srcId="{834D818C-254B-4AE1-9522-38D6DEEA6FF6}" destId="{CF721E04-9563-4BE7-B793-3A52162924E2}" srcOrd="3" destOrd="0" presId="urn:microsoft.com/office/officeart/2018/2/layout/IconVerticalSolidList"/>
    <dgm:cxn modelId="{8C85097F-FEA6-4158-BFB0-EBFEF82ED1C3}" type="presParOf" srcId="{834D818C-254B-4AE1-9522-38D6DEEA6FF6}" destId="{49D1CC52-EC2D-4E34-BDDD-3F237466A42E}" srcOrd="4" destOrd="0" presId="urn:microsoft.com/office/officeart/2018/2/layout/IconVerticalSolidList"/>
    <dgm:cxn modelId="{4B082D80-3F48-49AF-B20C-62868AB1288E}" type="presParOf" srcId="{49D1CC52-EC2D-4E34-BDDD-3F237466A42E}" destId="{0282BA42-0B68-422E-99C7-EBD728251522}" srcOrd="0" destOrd="0" presId="urn:microsoft.com/office/officeart/2018/2/layout/IconVerticalSolidList"/>
    <dgm:cxn modelId="{488CF124-3FC1-469D-92E6-3C5FD79AA872}" type="presParOf" srcId="{49D1CC52-EC2D-4E34-BDDD-3F237466A42E}" destId="{C7E98681-41FB-4568-8A19-6B2B5547A793}" srcOrd="1" destOrd="0" presId="urn:microsoft.com/office/officeart/2018/2/layout/IconVerticalSolidList"/>
    <dgm:cxn modelId="{FD461C2A-0BD2-435A-B886-BC6511B2616B}" type="presParOf" srcId="{49D1CC52-EC2D-4E34-BDDD-3F237466A42E}" destId="{84004D0A-139B-4F94-95A1-BB1478B0BBA4}" srcOrd="2" destOrd="0" presId="urn:microsoft.com/office/officeart/2018/2/layout/IconVerticalSolidList"/>
    <dgm:cxn modelId="{3FF274E6-C6BB-40B2-ADE0-C221A23A49FB}" type="presParOf" srcId="{49D1CC52-EC2D-4E34-BDDD-3F237466A42E}" destId="{D9D8AE14-8E2E-43D5-9A71-8635A5642E84}" srcOrd="3" destOrd="0" presId="urn:microsoft.com/office/officeart/2018/2/layout/IconVerticalSolidList"/>
    <dgm:cxn modelId="{4BA255EF-5F5E-4F85-91EA-80A5A7E793B6}" type="presParOf" srcId="{834D818C-254B-4AE1-9522-38D6DEEA6FF6}" destId="{93A8D105-A421-4595-B0FB-1935C58BDA2D}" srcOrd="5" destOrd="0" presId="urn:microsoft.com/office/officeart/2018/2/layout/IconVerticalSolidList"/>
    <dgm:cxn modelId="{2ED2E02F-4481-4CD7-A844-1C10F706B117}" type="presParOf" srcId="{834D818C-254B-4AE1-9522-38D6DEEA6FF6}" destId="{197E2895-7E71-49FD-B809-295A4EB0BE47}" srcOrd="6" destOrd="0" presId="urn:microsoft.com/office/officeart/2018/2/layout/IconVerticalSolidList"/>
    <dgm:cxn modelId="{FA68EC3B-D5D1-416D-8D3C-7A3269B287EF}" type="presParOf" srcId="{197E2895-7E71-49FD-B809-295A4EB0BE47}" destId="{1EDBBE7B-1078-47A4-AB55-BDC04DB59494}" srcOrd="0" destOrd="0" presId="urn:microsoft.com/office/officeart/2018/2/layout/IconVerticalSolidList"/>
    <dgm:cxn modelId="{1C39DD2A-8CC4-46D1-B354-92B97F46F275}" type="presParOf" srcId="{197E2895-7E71-49FD-B809-295A4EB0BE47}" destId="{28B15F83-17CC-4E86-BE2B-CB61D342DF45}" srcOrd="1" destOrd="0" presId="urn:microsoft.com/office/officeart/2018/2/layout/IconVerticalSolidList"/>
    <dgm:cxn modelId="{AE2EEC61-6E71-479B-8016-A234F82FB10D}" type="presParOf" srcId="{197E2895-7E71-49FD-B809-295A4EB0BE47}" destId="{7EBB641B-D494-4A33-81EB-DA321608CA9D}" srcOrd="2" destOrd="0" presId="urn:microsoft.com/office/officeart/2018/2/layout/IconVerticalSolidList"/>
    <dgm:cxn modelId="{66D64A14-CBBB-4586-8799-98EB4F1BB0FD}" type="presParOf" srcId="{197E2895-7E71-49FD-B809-295A4EB0BE47}" destId="{A55D6F8B-ECBC-40A9-8484-015DA5642FC2}" srcOrd="3" destOrd="0" presId="urn:microsoft.com/office/officeart/2018/2/layout/IconVerticalSolidList"/>
    <dgm:cxn modelId="{91871EB9-9377-400E-B749-800329941A06}" type="presParOf" srcId="{834D818C-254B-4AE1-9522-38D6DEEA6FF6}" destId="{C6841580-7281-4DE0-A8A2-5BA539576D20}" srcOrd="7" destOrd="0" presId="urn:microsoft.com/office/officeart/2018/2/layout/IconVerticalSolidList"/>
    <dgm:cxn modelId="{FBF660B9-B08C-4311-8A57-96C65839321B}" type="presParOf" srcId="{834D818C-254B-4AE1-9522-38D6DEEA6FF6}" destId="{3F478CD1-48E9-41B2-B38F-AB31027616C1}" srcOrd="8" destOrd="0" presId="urn:microsoft.com/office/officeart/2018/2/layout/IconVerticalSolidList"/>
    <dgm:cxn modelId="{F6CE17E3-9C26-4C34-A264-1EC7E2FE4334}" type="presParOf" srcId="{3F478CD1-48E9-41B2-B38F-AB31027616C1}" destId="{229B46FB-A3D1-409E-90C4-93B2BC6977B8}" srcOrd="0" destOrd="0" presId="urn:microsoft.com/office/officeart/2018/2/layout/IconVerticalSolidList"/>
    <dgm:cxn modelId="{BC50187B-5D30-4CEA-A7DA-18911427A855}" type="presParOf" srcId="{3F478CD1-48E9-41B2-B38F-AB31027616C1}" destId="{4D05947B-8F0C-4D7E-BA61-7098DEFAB724}" srcOrd="1" destOrd="0" presId="urn:microsoft.com/office/officeart/2018/2/layout/IconVerticalSolidList"/>
    <dgm:cxn modelId="{2214800C-CDD4-4CD4-A1EB-1D44D318CB26}" type="presParOf" srcId="{3F478CD1-48E9-41B2-B38F-AB31027616C1}" destId="{127200B2-4A09-4754-B99B-CB383F57DA03}" srcOrd="2" destOrd="0" presId="urn:microsoft.com/office/officeart/2018/2/layout/IconVerticalSolidList"/>
    <dgm:cxn modelId="{9D76C9C0-A860-4BE8-90E7-4E4C3312825F}" type="presParOf" srcId="{3F478CD1-48E9-41B2-B38F-AB31027616C1}" destId="{E24548DB-ADC5-4EF9-9A16-F6C3B3010D4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24F15D-867C-4587-A8CC-0861359F1342}">
      <dsp:nvSpPr>
        <dsp:cNvPr id="0" name=""/>
        <dsp:cNvSpPr/>
      </dsp:nvSpPr>
      <dsp:spPr>
        <a:xfrm>
          <a:off x="0" y="3017"/>
          <a:ext cx="8595360" cy="64270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285BD9-6A10-4B30-97CB-008109829C8A}">
      <dsp:nvSpPr>
        <dsp:cNvPr id="0" name=""/>
        <dsp:cNvSpPr/>
      </dsp:nvSpPr>
      <dsp:spPr>
        <a:xfrm>
          <a:off x="194416" y="147625"/>
          <a:ext cx="353485" cy="3534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734375-D4D9-4668-91AE-11202381F5B1}">
      <dsp:nvSpPr>
        <dsp:cNvPr id="0" name=""/>
        <dsp:cNvSpPr/>
      </dsp:nvSpPr>
      <dsp:spPr>
        <a:xfrm>
          <a:off x="742319" y="3017"/>
          <a:ext cx="7853040" cy="64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019" tIns="68019" rIns="68019" bIns="68019" numCol="1" spcCol="1270" anchor="ctr" anchorCtr="0">
          <a:noAutofit/>
        </a:bodyPr>
        <a:lstStyle/>
        <a:p>
          <a:pPr marL="0" lvl="0" indent="0" algn="l" defTabSz="844550">
            <a:lnSpc>
              <a:spcPct val="100000"/>
            </a:lnSpc>
            <a:spcBef>
              <a:spcPct val="0"/>
            </a:spcBef>
            <a:spcAft>
              <a:spcPct val="35000"/>
            </a:spcAft>
            <a:buNone/>
          </a:pPr>
          <a:r>
            <a:rPr lang="en-GB" sz="1900" kern="1200" dirty="0"/>
            <a:t>Introduction(HTM, Image Classification)</a:t>
          </a:r>
          <a:endParaRPr lang="en-US" sz="1900" kern="1200" dirty="0"/>
        </a:p>
      </dsp:txBody>
      <dsp:txXfrm>
        <a:off x="742319" y="3017"/>
        <a:ext cx="7853040" cy="642700"/>
      </dsp:txXfrm>
    </dsp:sp>
    <dsp:sp modelId="{B9575054-C8FC-4362-8427-EDFAC0E8669A}">
      <dsp:nvSpPr>
        <dsp:cNvPr id="0" name=""/>
        <dsp:cNvSpPr/>
      </dsp:nvSpPr>
      <dsp:spPr>
        <a:xfrm>
          <a:off x="0" y="806393"/>
          <a:ext cx="8595360" cy="64270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80CC31-C601-4FC2-A97E-E43FFBBD3965}">
      <dsp:nvSpPr>
        <dsp:cNvPr id="0" name=""/>
        <dsp:cNvSpPr/>
      </dsp:nvSpPr>
      <dsp:spPr>
        <a:xfrm>
          <a:off x="194416" y="951000"/>
          <a:ext cx="353485" cy="3534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21CFF4-2B2F-4AF8-B3BE-721F9673178F}">
      <dsp:nvSpPr>
        <dsp:cNvPr id="0" name=""/>
        <dsp:cNvSpPr/>
      </dsp:nvSpPr>
      <dsp:spPr>
        <a:xfrm>
          <a:off x="742319" y="806393"/>
          <a:ext cx="7853040" cy="64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019" tIns="68019" rIns="68019" bIns="68019" numCol="1" spcCol="1270" anchor="ctr" anchorCtr="0">
          <a:noAutofit/>
        </a:bodyPr>
        <a:lstStyle/>
        <a:p>
          <a:pPr marL="0" lvl="0" indent="0" algn="l" defTabSz="844550">
            <a:lnSpc>
              <a:spcPct val="100000"/>
            </a:lnSpc>
            <a:spcBef>
              <a:spcPct val="0"/>
            </a:spcBef>
            <a:spcAft>
              <a:spcPct val="35000"/>
            </a:spcAft>
            <a:buNone/>
          </a:pPr>
          <a:r>
            <a:rPr lang="en-GB" sz="1900" kern="1200"/>
            <a:t>Methodology</a:t>
          </a:r>
          <a:endParaRPr lang="en-US" sz="1900" kern="1200" dirty="0"/>
        </a:p>
      </dsp:txBody>
      <dsp:txXfrm>
        <a:off x="742319" y="806393"/>
        <a:ext cx="7853040" cy="642700"/>
      </dsp:txXfrm>
    </dsp:sp>
    <dsp:sp modelId="{0282BA42-0B68-422E-99C7-EBD728251522}">
      <dsp:nvSpPr>
        <dsp:cNvPr id="0" name=""/>
        <dsp:cNvSpPr/>
      </dsp:nvSpPr>
      <dsp:spPr>
        <a:xfrm>
          <a:off x="0" y="1609769"/>
          <a:ext cx="8595360" cy="64270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E98681-41FB-4568-8A19-6B2B5547A793}">
      <dsp:nvSpPr>
        <dsp:cNvPr id="0" name=""/>
        <dsp:cNvSpPr/>
      </dsp:nvSpPr>
      <dsp:spPr>
        <a:xfrm>
          <a:off x="194416" y="1754376"/>
          <a:ext cx="353485" cy="3534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D8AE14-8E2E-43D5-9A71-8635A5642E84}">
      <dsp:nvSpPr>
        <dsp:cNvPr id="0" name=""/>
        <dsp:cNvSpPr/>
      </dsp:nvSpPr>
      <dsp:spPr>
        <a:xfrm>
          <a:off x="742319" y="1609769"/>
          <a:ext cx="7853040" cy="64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019" tIns="68019" rIns="68019" bIns="68019" numCol="1" spcCol="1270" anchor="ctr" anchorCtr="0">
          <a:noAutofit/>
        </a:bodyPr>
        <a:lstStyle/>
        <a:p>
          <a:pPr marL="0" lvl="0" indent="0" algn="l" defTabSz="844550">
            <a:lnSpc>
              <a:spcPct val="100000"/>
            </a:lnSpc>
            <a:spcBef>
              <a:spcPct val="0"/>
            </a:spcBef>
            <a:spcAft>
              <a:spcPct val="35000"/>
            </a:spcAft>
            <a:buNone/>
          </a:pPr>
          <a:r>
            <a:rPr lang="en-GB" sz="1900" kern="1200" dirty="0"/>
            <a:t>Experiments</a:t>
          </a:r>
          <a:endParaRPr lang="en-US" sz="1900" kern="1200" dirty="0"/>
        </a:p>
      </dsp:txBody>
      <dsp:txXfrm>
        <a:off x="742319" y="1609769"/>
        <a:ext cx="7853040" cy="642700"/>
      </dsp:txXfrm>
    </dsp:sp>
    <dsp:sp modelId="{1EDBBE7B-1078-47A4-AB55-BDC04DB59494}">
      <dsp:nvSpPr>
        <dsp:cNvPr id="0" name=""/>
        <dsp:cNvSpPr/>
      </dsp:nvSpPr>
      <dsp:spPr>
        <a:xfrm>
          <a:off x="0" y="2413145"/>
          <a:ext cx="8595360" cy="64270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B15F83-17CC-4E86-BE2B-CB61D342DF45}">
      <dsp:nvSpPr>
        <dsp:cNvPr id="0" name=""/>
        <dsp:cNvSpPr/>
      </dsp:nvSpPr>
      <dsp:spPr>
        <a:xfrm>
          <a:off x="194416" y="2557752"/>
          <a:ext cx="353485" cy="35348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5D6F8B-ECBC-40A9-8484-015DA5642FC2}">
      <dsp:nvSpPr>
        <dsp:cNvPr id="0" name=""/>
        <dsp:cNvSpPr/>
      </dsp:nvSpPr>
      <dsp:spPr>
        <a:xfrm>
          <a:off x="742319" y="2413145"/>
          <a:ext cx="7853040" cy="64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019" tIns="68019" rIns="68019" bIns="68019" numCol="1" spcCol="1270" anchor="ctr" anchorCtr="0">
          <a:noAutofit/>
        </a:bodyPr>
        <a:lstStyle/>
        <a:p>
          <a:pPr marL="0" lvl="0" indent="0" algn="l" defTabSz="844550">
            <a:lnSpc>
              <a:spcPct val="100000"/>
            </a:lnSpc>
            <a:spcBef>
              <a:spcPct val="0"/>
            </a:spcBef>
            <a:spcAft>
              <a:spcPct val="35000"/>
            </a:spcAft>
            <a:buNone/>
          </a:pPr>
          <a:r>
            <a:rPr lang="en-GB" sz="1900" kern="1200"/>
            <a:t>Discussion</a:t>
          </a:r>
          <a:endParaRPr lang="en-US" sz="1900" kern="1200" dirty="0"/>
        </a:p>
      </dsp:txBody>
      <dsp:txXfrm>
        <a:off x="742319" y="2413145"/>
        <a:ext cx="7853040" cy="642700"/>
      </dsp:txXfrm>
    </dsp:sp>
    <dsp:sp modelId="{229B46FB-A3D1-409E-90C4-93B2BC6977B8}">
      <dsp:nvSpPr>
        <dsp:cNvPr id="0" name=""/>
        <dsp:cNvSpPr/>
      </dsp:nvSpPr>
      <dsp:spPr>
        <a:xfrm>
          <a:off x="0" y="3208448"/>
          <a:ext cx="8595360" cy="64270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05947B-8F0C-4D7E-BA61-7098DEFAB724}">
      <dsp:nvSpPr>
        <dsp:cNvPr id="0" name=""/>
        <dsp:cNvSpPr/>
      </dsp:nvSpPr>
      <dsp:spPr>
        <a:xfrm>
          <a:off x="194416" y="3361128"/>
          <a:ext cx="353485" cy="35348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4548DB-ADC5-4EF9-9A16-F6C3B3010D4F}">
      <dsp:nvSpPr>
        <dsp:cNvPr id="0" name=""/>
        <dsp:cNvSpPr/>
      </dsp:nvSpPr>
      <dsp:spPr>
        <a:xfrm>
          <a:off x="742319" y="3216520"/>
          <a:ext cx="7853040" cy="64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019" tIns="68019" rIns="68019" bIns="68019" numCol="1" spcCol="1270" anchor="ctr" anchorCtr="0">
          <a:noAutofit/>
        </a:bodyPr>
        <a:lstStyle/>
        <a:p>
          <a:pPr marL="0" lvl="0" indent="0" algn="l" defTabSz="844550">
            <a:lnSpc>
              <a:spcPct val="100000"/>
            </a:lnSpc>
            <a:spcBef>
              <a:spcPct val="0"/>
            </a:spcBef>
            <a:spcAft>
              <a:spcPct val="35000"/>
            </a:spcAft>
            <a:buNone/>
          </a:pPr>
          <a:endParaRPr lang="en-US" sz="1900" kern="1200" dirty="0"/>
        </a:p>
      </dsp:txBody>
      <dsp:txXfrm>
        <a:off x="742319" y="3216520"/>
        <a:ext cx="7853040" cy="6427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F5116E-E7F2-4166-ADF7-6D1BFF7AF40D}" type="datetimeFigureOut">
              <a:rPr lang="de-DE" smtClean="0"/>
              <a:t>03.04.2022</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687EA9-07F6-43BA-A96A-1AAA6956AB2D}" type="slidenum">
              <a:rPr lang="de-DE" smtClean="0"/>
              <a:t>‹#›</a:t>
            </a:fld>
            <a:endParaRPr lang="de-DE"/>
          </a:p>
        </p:txBody>
      </p:sp>
    </p:spTree>
    <p:extLst>
      <p:ext uri="{BB962C8B-B14F-4D97-AF65-F5344CB8AC3E}">
        <p14:creationId xmlns:p14="http://schemas.microsoft.com/office/powerpoint/2010/main" val="2914758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5A687EA9-07F6-43BA-A96A-1AAA6956AB2D}" type="slidenum">
              <a:rPr lang="de-DE" smtClean="0"/>
              <a:t>1</a:t>
            </a:fld>
            <a:endParaRPr lang="de-DE"/>
          </a:p>
        </p:txBody>
      </p:sp>
    </p:spTree>
    <p:extLst>
      <p:ext uri="{BB962C8B-B14F-4D97-AF65-F5344CB8AC3E}">
        <p14:creationId xmlns:p14="http://schemas.microsoft.com/office/powerpoint/2010/main" val="591335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D6A8FBA-E83A-4A3E-9EC7-53D877D80CBB}" type="datetime1">
              <a:rPr lang="LID4096" smtClean="0"/>
              <a:t>04/03/2022</a:t>
            </a:fld>
            <a:endParaRPr lang="en-DE"/>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DE"/>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2C6F5B4-BA86-4EE1-8640-C41B17345E4B}" type="slidenum">
              <a:rPr lang="en-DE" smtClean="0"/>
              <a:t>‹#›</a:t>
            </a:fld>
            <a:endParaRPr lang="en-DE"/>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1501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B4772C-AE07-4F12-A495-4740665E14C8}" type="datetime1">
              <a:rPr lang="LID4096" smtClean="0"/>
              <a:t>04/03/2022</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42C6F5B4-BA86-4EE1-8640-C41B17345E4B}" type="slidenum">
              <a:rPr lang="en-DE" smtClean="0"/>
              <a:t>‹#›</a:t>
            </a:fld>
            <a:endParaRPr lang="en-DE"/>
          </a:p>
        </p:txBody>
      </p:sp>
    </p:spTree>
    <p:extLst>
      <p:ext uri="{BB962C8B-B14F-4D97-AF65-F5344CB8AC3E}">
        <p14:creationId xmlns:p14="http://schemas.microsoft.com/office/powerpoint/2010/main" val="1484308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96F8F1-F1DB-439A-92D5-5738EFF6F9EB}" type="datetime1">
              <a:rPr lang="LID4096" smtClean="0"/>
              <a:t>04/03/2022</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42C6F5B4-BA86-4EE1-8640-C41B17345E4B}" type="slidenum">
              <a:rPr lang="en-DE" smtClean="0"/>
              <a:t>‹#›</a:t>
            </a:fld>
            <a:endParaRPr lang="en-DE"/>
          </a:p>
        </p:txBody>
      </p:sp>
    </p:spTree>
    <p:extLst>
      <p:ext uri="{BB962C8B-B14F-4D97-AF65-F5344CB8AC3E}">
        <p14:creationId xmlns:p14="http://schemas.microsoft.com/office/powerpoint/2010/main" val="2575483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0E3BF5-C639-41BA-94B6-643D166B86A4}" type="datetime1">
              <a:rPr lang="LID4096" smtClean="0"/>
              <a:t>04/03/2022</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42C6F5B4-BA86-4EE1-8640-C41B17345E4B}" type="slidenum">
              <a:rPr lang="en-DE" smtClean="0"/>
              <a:t>‹#›</a:t>
            </a:fld>
            <a:endParaRPr lang="en-DE"/>
          </a:p>
        </p:txBody>
      </p:sp>
    </p:spTree>
    <p:extLst>
      <p:ext uri="{BB962C8B-B14F-4D97-AF65-F5344CB8AC3E}">
        <p14:creationId xmlns:p14="http://schemas.microsoft.com/office/powerpoint/2010/main" val="387295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1B8E63-305C-4F59-8584-09C5DE6D8E2F}" type="datetime1">
              <a:rPr lang="LID4096" smtClean="0"/>
              <a:t>04/03/2022</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42C6F5B4-BA86-4EE1-8640-C41B17345E4B}" type="slidenum">
              <a:rPr lang="en-DE" smtClean="0"/>
              <a:t>‹#›</a:t>
            </a:fld>
            <a:endParaRPr lang="en-DE"/>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15114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C96003-C463-4E2B-8E82-E42E7F3D3300}" type="datetime1">
              <a:rPr lang="LID4096" smtClean="0"/>
              <a:t>04/03/2022</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42C6F5B4-BA86-4EE1-8640-C41B17345E4B}" type="slidenum">
              <a:rPr lang="en-DE" smtClean="0"/>
              <a:t>‹#›</a:t>
            </a:fld>
            <a:endParaRPr lang="en-DE"/>
          </a:p>
        </p:txBody>
      </p:sp>
    </p:spTree>
    <p:extLst>
      <p:ext uri="{BB962C8B-B14F-4D97-AF65-F5344CB8AC3E}">
        <p14:creationId xmlns:p14="http://schemas.microsoft.com/office/powerpoint/2010/main" val="1557117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67DB63-D000-447D-A316-5D741864499B}" type="datetime1">
              <a:rPr lang="LID4096" smtClean="0"/>
              <a:t>04/03/2022</a:t>
            </a:fld>
            <a:endParaRPr lang="en-DE"/>
          </a:p>
        </p:txBody>
      </p:sp>
      <p:sp>
        <p:nvSpPr>
          <p:cNvPr id="8" name="Footer Placeholder 7"/>
          <p:cNvSpPr>
            <a:spLocks noGrp="1"/>
          </p:cNvSpPr>
          <p:nvPr>
            <p:ph type="ftr" sz="quarter" idx="11"/>
          </p:nvPr>
        </p:nvSpPr>
        <p:spPr/>
        <p:txBody>
          <a:bodyPr/>
          <a:lstStyle/>
          <a:p>
            <a:endParaRPr lang="en-DE"/>
          </a:p>
        </p:txBody>
      </p:sp>
      <p:sp>
        <p:nvSpPr>
          <p:cNvPr id="9" name="Slide Number Placeholder 8"/>
          <p:cNvSpPr>
            <a:spLocks noGrp="1"/>
          </p:cNvSpPr>
          <p:nvPr>
            <p:ph type="sldNum" sz="quarter" idx="12"/>
          </p:nvPr>
        </p:nvSpPr>
        <p:spPr/>
        <p:txBody>
          <a:bodyPr/>
          <a:lstStyle/>
          <a:p>
            <a:fld id="{42C6F5B4-BA86-4EE1-8640-C41B17345E4B}" type="slidenum">
              <a:rPr lang="en-DE" smtClean="0"/>
              <a:t>‹#›</a:t>
            </a:fld>
            <a:endParaRPr lang="en-DE"/>
          </a:p>
        </p:txBody>
      </p:sp>
    </p:spTree>
    <p:extLst>
      <p:ext uri="{BB962C8B-B14F-4D97-AF65-F5344CB8AC3E}">
        <p14:creationId xmlns:p14="http://schemas.microsoft.com/office/powerpoint/2010/main" val="1514885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7DFD9B-B793-4D3A-B5EA-9C85DC34A723}" type="datetime1">
              <a:rPr lang="LID4096" smtClean="0"/>
              <a:t>04/03/2022</a:t>
            </a:fld>
            <a:endParaRPr lang="en-DE"/>
          </a:p>
        </p:txBody>
      </p:sp>
      <p:sp>
        <p:nvSpPr>
          <p:cNvPr id="4" name="Footer Placeholder 3"/>
          <p:cNvSpPr>
            <a:spLocks noGrp="1"/>
          </p:cNvSpPr>
          <p:nvPr>
            <p:ph type="ftr" sz="quarter" idx="11"/>
          </p:nvPr>
        </p:nvSpPr>
        <p:spPr/>
        <p:txBody>
          <a:bodyPr/>
          <a:lstStyle/>
          <a:p>
            <a:endParaRPr lang="en-DE"/>
          </a:p>
        </p:txBody>
      </p:sp>
      <p:sp>
        <p:nvSpPr>
          <p:cNvPr id="5" name="Slide Number Placeholder 4"/>
          <p:cNvSpPr>
            <a:spLocks noGrp="1"/>
          </p:cNvSpPr>
          <p:nvPr>
            <p:ph type="sldNum" sz="quarter" idx="12"/>
          </p:nvPr>
        </p:nvSpPr>
        <p:spPr/>
        <p:txBody>
          <a:bodyPr/>
          <a:lstStyle/>
          <a:p>
            <a:fld id="{42C6F5B4-BA86-4EE1-8640-C41B17345E4B}" type="slidenum">
              <a:rPr lang="en-DE" smtClean="0"/>
              <a:t>‹#›</a:t>
            </a:fld>
            <a:endParaRPr lang="en-DE"/>
          </a:p>
        </p:txBody>
      </p:sp>
    </p:spTree>
    <p:extLst>
      <p:ext uri="{BB962C8B-B14F-4D97-AF65-F5344CB8AC3E}">
        <p14:creationId xmlns:p14="http://schemas.microsoft.com/office/powerpoint/2010/main" val="856551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1C9810-C5E9-4AC8-A0EB-C768CE88F256}" type="datetime1">
              <a:rPr lang="LID4096" smtClean="0"/>
              <a:t>04/03/2022</a:t>
            </a:fld>
            <a:endParaRPr lang="en-DE"/>
          </a:p>
        </p:txBody>
      </p:sp>
      <p:sp>
        <p:nvSpPr>
          <p:cNvPr id="3" name="Footer Placeholder 2"/>
          <p:cNvSpPr>
            <a:spLocks noGrp="1"/>
          </p:cNvSpPr>
          <p:nvPr>
            <p:ph type="ftr" sz="quarter" idx="11"/>
          </p:nvPr>
        </p:nvSpPr>
        <p:spPr/>
        <p:txBody>
          <a:bodyPr/>
          <a:lstStyle/>
          <a:p>
            <a:endParaRPr lang="en-DE"/>
          </a:p>
        </p:txBody>
      </p:sp>
      <p:sp>
        <p:nvSpPr>
          <p:cNvPr id="4" name="Slide Number Placeholder 3"/>
          <p:cNvSpPr>
            <a:spLocks noGrp="1"/>
          </p:cNvSpPr>
          <p:nvPr>
            <p:ph type="sldNum" sz="quarter" idx="12"/>
          </p:nvPr>
        </p:nvSpPr>
        <p:spPr/>
        <p:txBody>
          <a:bodyPr/>
          <a:lstStyle/>
          <a:p>
            <a:fld id="{42C6F5B4-BA86-4EE1-8640-C41B17345E4B}" type="slidenum">
              <a:rPr lang="en-DE" smtClean="0"/>
              <a:t>‹#›</a:t>
            </a:fld>
            <a:endParaRPr lang="en-DE"/>
          </a:p>
        </p:txBody>
      </p:sp>
    </p:spTree>
    <p:extLst>
      <p:ext uri="{BB962C8B-B14F-4D97-AF65-F5344CB8AC3E}">
        <p14:creationId xmlns:p14="http://schemas.microsoft.com/office/powerpoint/2010/main" val="3297545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25BDA8-09EC-4461-B268-D4B28A768774}" type="datetime1">
              <a:rPr lang="LID4096" smtClean="0"/>
              <a:t>04/03/2022</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42C6F5B4-BA86-4EE1-8640-C41B17345E4B}" type="slidenum">
              <a:rPr lang="en-DE" smtClean="0"/>
              <a:t>‹#›</a:t>
            </a:fld>
            <a:endParaRPr lang="en-DE"/>
          </a:p>
        </p:txBody>
      </p:sp>
    </p:spTree>
    <p:extLst>
      <p:ext uri="{BB962C8B-B14F-4D97-AF65-F5344CB8AC3E}">
        <p14:creationId xmlns:p14="http://schemas.microsoft.com/office/powerpoint/2010/main" val="2145024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063234-F91E-4D18-BBAC-81938CF753C9}" type="datetime1">
              <a:rPr lang="LID4096" smtClean="0"/>
              <a:t>04/03/2022</a:t>
            </a:fld>
            <a:endParaRPr lang="en-DE"/>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C6F5B4-BA86-4EE1-8640-C41B17345E4B}" type="slidenum">
              <a:rPr lang="en-DE" smtClean="0"/>
              <a:t>‹#›</a:t>
            </a:fld>
            <a:endParaRPr lang="en-DE"/>
          </a:p>
        </p:txBody>
      </p:sp>
    </p:spTree>
    <p:extLst>
      <p:ext uri="{BB962C8B-B14F-4D97-AF65-F5344CB8AC3E}">
        <p14:creationId xmlns:p14="http://schemas.microsoft.com/office/powerpoint/2010/main" val="2462801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7A7445B-53A7-48F7-89BF-8B412D794655}" type="datetime1">
              <a:rPr lang="LID4096" smtClean="0"/>
              <a:t>04/03/2022</a:t>
            </a:fld>
            <a:endParaRPr lang="en-DE"/>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DE"/>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2C6F5B4-BA86-4EE1-8640-C41B17345E4B}" type="slidenum">
              <a:rPr lang="en-DE" smtClean="0"/>
              <a:t>‹#›</a:t>
            </a:fld>
            <a:endParaRPr lang="en-DE"/>
          </a:p>
        </p:txBody>
      </p:sp>
    </p:spTree>
    <p:extLst>
      <p:ext uri="{BB962C8B-B14F-4D97-AF65-F5344CB8AC3E}">
        <p14:creationId xmlns:p14="http://schemas.microsoft.com/office/powerpoint/2010/main" val="1357799530"/>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mailto:mahdieh.pirmoradian@stud.fra-uas.d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analyticsvidhya.com/blog/2018/05/alternative-deep-learning-hierarchical-temporal-memory-htm-unsupervised-learning/" TargetMode="External"/><Relationship Id="rId2" Type="http://schemas.openxmlformats.org/officeDocument/2006/relationships/hyperlink" Target="https://ddobric.github.io/neocortexap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37704-B987-446B-8FA5-6BC8858A101A}"/>
              </a:ext>
            </a:extLst>
          </p:cNvPr>
          <p:cNvSpPr>
            <a:spLocks noGrp="1"/>
          </p:cNvSpPr>
          <p:nvPr>
            <p:ph type="ctrTitle"/>
          </p:nvPr>
        </p:nvSpPr>
        <p:spPr>
          <a:xfrm>
            <a:off x="1570935" y="1212616"/>
            <a:ext cx="9871968" cy="781236"/>
          </a:xfrm>
        </p:spPr>
        <p:txBody>
          <a:bodyPr>
            <a:normAutofit/>
          </a:bodyPr>
          <a:lstStyle/>
          <a:p>
            <a:pPr algn="ctr"/>
            <a:r>
              <a:rPr lang="en-GB" sz="3600" dirty="0"/>
              <a:t>Frankfurt University of Applied Sciences</a:t>
            </a:r>
            <a:endParaRPr lang="en-DE" sz="3600" dirty="0"/>
          </a:p>
        </p:txBody>
      </p:sp>
      <p:sp>
        <p:nvSpPr>
          <p:cNvPr id="5" name="TextBox 4">
            <a:extLst>
              <a:ext uri="{FF2B5EF4-FFF2-40B4-BE49-F238E27FC236}">
                <a16:creationId xmlns:a16="http://schemas.microsoft.com/office/drawing/2014/main" id="{E1C9D310-003E-4F74-925B-CDD2C6331871}"/>
              </a:ext>
            </a:extLst>
          </p:cNvPr>
          <p:cNvSpPr txBox="1"/>
          <p:nvPr/>
        </p:nvSpPr>
        <p:spPr>
          <a:xfrm>
            <a:off x="2515668" y="2128289"/>
            <a:ext cx="8233847" cy="1077218"/>
          </a:xfrm>
          <a:prstGeom prst="rect">
            <a:avLst/>
          </a:prstGeom>
          <a:noFill/>
        </p:spPr>
        <p:txBody>
          <a:bodyPr wrap="square">
            <a:spAutoFit/>
          </a:bodyPr>
          <a:lstStyle/>
          <a:p>
            <a:pPr algn="ctr"/>
            <a:r>
              <a:rPr lang="en-GB" sz="3200" dirty="0"/>
              <a:t>Analysing parameters of an HTM system, implemented for image classification</a:t>
            </a:r>
            <a:endParaRPr lang="en-DE" sz="3200" dirty="0"/>
          </a:p>
        </p:txBody>
      </p:sp>
      <p:sp>
        <p:nvSpPr>
          <p:cNvPr id="7" name="TextBox 6">
            <a:extLst>
              <a:ext uri="{FF2B5EF4-FFF2-40B4-BE49-F238E27FC236}">
                <a16:creationId xmlns:a16="http://schemas.microsoft.com/office/drawing/2014/main" id="{C167A356-0C8C-4C64-9A47-358D65F6F4B3}"/>
              </a:ext>
            </a:extLst>
          </p:cNvPr>
          <p:cNvSpPr txBox="1"/>
          <p:nvPr/>
        </p:nvSpPr>
        <p:spPr>
          <a:xfrm>
            <a:off x="1358284" y="4205341"/>
            <a:ext cx="6094520" cy="646331"/>
          </a:xfrm>
          <a:prstGeom prst="rect">
            <a:avLst/>
          </a:prstGeom>
          <a:noFill/>
        </p:spPr>
        <p:txBody>
          <a:bodyPr wrap="square">
            <a:spAutoFit/>
          </a:bodyPr>
          <a:lstStyle/>
          <a:p>
            <a:r>
              <a:rPr lang="en-GB" dirty="0"/>
              <a:t>Team : Metaverse</a:t>
            </a:r>
          </a:p>
          <a:p>
            <a:endParaRPr lang="en-GB" dirty="0"/>
          </a:p>
        </p:txBody>
      </p:sp>
      <p:sp>
        <p:nvSpPr>
          <p:cNvPr id="9" name="TextBox 8">
            <a:extLst>
              <a:ext uri="{FF2B5EF4-FFF2-40B4-BE49-F238E27FC236}">
                <a16:creationId xmlns:a16="http://schemas.microsoft.com/office/drawing/2014/main" id="{71E2526B-599C-4B92-8962-B6AD85D5FD7A}"/>
              </a:ext>
            </a:extLst>
          </p:cNvPr>
          <p:cNvSpPr txBox="1"/>
          <p:nvPr/>
        </p:nvSpPr>
        <p:spPr>
          <a:xfrm>
            <a:off x="1358284" y="4851672"/>
            <a:ext cx="6094520" cy="892552"/>
          </a:xfrm>
          <a:prstGeom prst="rect">
            <a:avLst/>
          </a:prstGeom>
          <a:noFill/>
        </p:spPr>
        <p:txBody>
          <a:bodyPr wrap="square">
            <a:spAutoFit/>
          </a:bodyPr>
          <a:lstStyle/>
          <a:p>
            <a:r>
              <a:rPr lang="en-GB" sz="2000" dirty="0"/>
              <a:t>Team Members : </a:t>
            </a:r>
          </a:p>
          <a:p>
            <a:r>
              <a:rPr lang="en-GB" sz="1600" dirty="0"/>
              <a:t>Mahdieh Pirmoradian</a:t>
            </a:r>
          </a:p>
          <a:p>
            <a:r>
              <a:rPr lang="en-GB" sz="1600" dirty="0"/>
              <a:t>Omid Nikbakht</a:t>
            </a:r>
            <a:endParaRPr lang="en-DE" sz="1600" dirty="0"/>
          </a:p>
        </p:txBody>
      </p:sp>
      <p:sp>
        <p:nvSpPr>
          <p:cNvPr id="8" name="TextBox 7">
            <a:extLst>
              <a:ext uri="{FF2B5EF4-FFF2-40B4-BE49-F238E27FC236}">
                <a16:creationId xmlns:a16="http://schemas.microsoft.com/office/drawing/2014/main" id="{194DA871-248B-4932-A5B6-C8CBF838A92B}"/>
              </a:ext>
            </a:extLst>
          </p:cNvPr>
          <p:cNvSpPr txBox="1"/>
          <p:nvPr/>
        </p:nvSpPr>
        <p:spPr>
          <a:xfrm>
            <a:off x="3984551" y="3298196"/>
            <a:ext cx="6097772" cy="523220"/>
          </a:xfrm>
          <a:prstGeom prst="rect">
            <a:avLst/>
          </a:prstGeom>
          <a:noFill/>
        </p:spPr>
        <p:txBody>
          <a:bodyPr wrap="square">
            <a:spAutoFit/>
          </a:bodyPr>
          <a:lstStyle/>
          <a:p>
            <a:r>
              <a:rPr lang="en-US" sz="1400" dirty="0"/>
              <a:t>Subject	: Software Engineering</a:t>
            </a:r>
          </a:p>
          <a:p>
            <a:r>
              <a:rPr lang="en-US" sz="1400" dirty="0"/>
              <a:t>By		: Damir </a:t>
            </a:r>
            <a:r>
              <a:rPr lang="en-US" sz="1400" dirty="0" err="1"/>
              <a:t>Dobric</a:t>
            </a:r>
            <a:r>
              <a:rPr lang="en-US" sz="1400" dirty="0"/>
              <a:t> / Andreas </a:t>
            </a:r>
            <a:r>
              <a:rPr lang="en-US" sz="1400" dirty="0" err="1"/>
              <a:t>Pech</a:t>
            </a:r>
            <a:endParaRPr lang="en-US" sz="1400" dirty="0"/>
          </a:p>
        </p:txBody>
      </p:sp>
      <p:sp>
        <p:nvSpPr>
          <p:cNvPr id="3" name="Slide Number Placeholder 2">
            <a:extLst>
              <a:ext uri="{FF2B5EF4-FFF2-40B4-BE49-F238E27FC236}">
                <a16:creationId xmlns:a16="http://schemas.microsoft.com/office/drawing/2014/main" id="{E446F978-2217-4EB4-BF37-95C1455E26E0}"/>
              </a:ext>
            </a:extLst>
          </p:cNvPr>
          <p:cNvSpPr>
            <a:spLocks noGrp="1"/>
          </p:cNvSpPr>
          <p:nvPr>
            <p:ph type="sldNum" sz="quarter" idx="12"/>
          </p:nvPr>
        </p:nvSpPr>
        <p:spPr/>
        <p:txBody>
          <a:bodyPr>
            <a:normAutofit lnSpcReduction="10000"/>
          </a:bodyPr>
          <a:lstStyle/>
          <a:p>
            <a:fld id="{42C6F5B4-BA86-4EE1-8640-C41B17345E4B}" type="slidenum">
              <a:rPr lang="en-DE" smtClean="0"/>
              <a:t>1</a:t>
            </a:fld>
            <a:endParaRPr lang="en-DE"/>
          </a:p>
        </p:txBody>
      </p:sp>
      <p:pic>
        <p:nvPicPr>
          <p:cNvPr id="12" name="Picture 11" descr="Chart&#10;&#10;Description automatically generated with medium confidence">
            <a:extLst>
              <a:ext uri="{FF2B5EF4-FFF2-40B4-BE49-F238E27FC236}">
                <a16:creationId xmlns:a16="http://schemas.microsoft.com/office/drawing/2014/main" id="{F6ECA40C-94EA-4EBD-A2E0-09ED48AEA2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1" y="4309"/>
            <a:ext cx="2905530" cy="1343212"/>
          </a:xfrm>
          <a:prstGeom prst="rect">
            <a:avLst/>
          </a:prstGeom>
        </p:spPr>
      </p:pic>
    </p:spTree>
    <p:extLst>
      <p:ext uri="{BB962C8B-B14F-4D97-AF65-F5344CB8AC3E}">
        <p14:creationId xmlns:p14="http://schemas.microsoft.com/office/powerpoint/2010/main" val="3322870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57EB-35DA-4619-9951-B18A91A1EF36}"/>
              </a:ext>
            </a:extLst>
          </p:cNvPr>
          <p:cNvSpPr>
            <a:spLocks noGrp="1"/>
          </p:cNvSpPr>
          <p:nvPr>
            <p:ph type="title"/>
          </p:nvPr>
        </p:nvSpPr>
        <p:spPr>
          <a:xfrm>
            <a:off x="0" y="-120324"/>
            <a:ext cx="12192000" cy="1077254"/>
          </a:xfrm>
        </p:spPr>
        <p:style>
          <a:lnRef idx="0">
            <a:schemeClr val="accent2"/>
          </a:lnRef>
          <a:fillRef idx="3">
            <a:schemeClr val="accent2"/>
          </a:fillRef>
          <a:effectRef idx="3">
            <a:schemeClr val="accent2"/>
          </a:effectRef>
          <a:fontRef idx="minor">
            <a:schemeClr val="lt1"/>
          </a:fontRef>
        </p:style>
        <p:txBody>
          <a:bodyPr/>
          <a:lstStyle/>
          <a:p>
            <a:pPr>
              <a:buFont typeface="Wingdings" panose="05000000000000000000" pitchFamily="2" charset="2"/>
              <a:buChar char="v"/>
            </a:pPr>
            <a:r>
              <a:rPr lang="en-GB" dirty="0"/>
              <a:t>Methodology (Project Description)</a:t>
            </a:r>
          </a:p>
        </p:txBody>
      </p:sp>
      <p:sp>
        <p:nvSpPr>
          <p:cNvPr id="3" name="Content Placeholder 2">
            <a:extLst>
              <a:ext uri="{FF2B5EF4-FFF2-40B4-BE49-F238E27FC236}">
                <a16:creationId xmlns:a16="http://schemas.microsoft.com/office/drawing/2014/main" id="{E913929D-AA95-4456-A6D8-B9FF9CC9D2EB}"/>
              </a:ext>
            </a:extLst>
          </p:cNvPr>
          <p:cNvSpPr>
            <a:spLocks noGrp="1"/>
          </p:cNvSpPr>
          <p:nvPr>
            <p:ph idx="1"/>
          </p:nvPr>
        </p:nvSpPr>
        <p:spPr>
          <a:xfrm>
            <a:off x="1261871" y="1828800"/>
            <a:ext cx="9434481" cy="3710763"/>
          </a:xfrm>
        </p:spPr>
        <p:txBody>
          <a:bodyPr>
            <a:normAutofit/>
          </a:bodyPr>
          <a:lstStyle/>
          <a:p>
            <a:r>
              <a:rPr lang="en-GB" dirty="0"/>
              <a:t>Finding most efficient parameters of an HTM system, implemented for image classification.</a:t>
            </a:r>
          </a:p>
          <a:p>
            <a:r>
              <a:rPr lang="en-US" dirty="0"/>
              <a:t>Over 100 Experiments done. </a:t>
            </a:r>
          </a:p>
          <a:p>
            <a:r>
              <a:rPr lang="en-US" dirty="0"/>
              <a:t>The results of experiments illustrated in graphical representations.</a:t>
            </a:r>
          </a:p>
          <a:p>
            <a:r>
              <a:rPr lang="en-GB" dirty="0"/>
              <a:t>A prediction code is added, so that the trained HTM system can recognize similarity of an input test image to the trained image categories.</a:t>
            </a:r>
          </a:p>
          <a:p>
            <a:pPr marL="0" indent="0">
              <a:buNone/>
            </a:pPr>
            <a:r>
              <a:rPr lang="en-GB" dirty="0"/>
              <a:t> </a:t>
            </a:r>
          </a:p>
          <a:p>
            <a:pPr marL="548640" lvl="2" indent="0">
              <a:buNone/>
            </a:pPr>
            <a:r>
              <a:rPr lang="en-GB" sz="1800" dirty="0"/>
              <a:t> max  </a:t>
            </a:r>
          </a:p>
          <a:p>
            <a:pPr marL="548640" lvl="2" indent="0">
              <a:buNone/>
            </a:pPr>
            <a:r>
              <a:rPr lang="en-GB" sz="1800" dirty="0"/>
              <a:t> min 		similarity of input test image to the trained categories.</a:t>
            </a:r>
          </a:p>
          <a:p>
            <a:pPr marL="548640" lvl="2" indent="0">
              <a:buNone/>
            </a:pPr>
            <a:r>
              <a:rPr lang="en-GB" sz="1800" dirty="0"/>
              <a:t>average</a:t>
            </a:r>
            <a:endParaRPr lang="en-DE" dirty="0"/>
          </a:p>
        </p:txBody>
      </p:sp>
      <p:sp>
        <p:nvSpPr>
          <p:cNvPr id="4" name="Slide Number Placeholder 3">
            <a:extLst>
              <a:ext uri="{FF2B5EF4-FFF2-40B4-BE49-F238E27FC236}">
                <a16:creationId xmlns:a16="http://schemas.microsoft.com/office/drawing/2014/main" id="{4D9495BE-5089-4AA3-95B2-138DE045B737}"/>
              </a:ext>
            </a:extLst>
          </p:cNvPr>
          <p:cNvSpPr>
            <a:spLocks noGrp="1"/>
          </p:cNvSpPr>
          <p:nvPr>
            <p:ph type="sldNum" sz="quarter" idx="12"/>
          </p:nvPr>
        </p:nvSpPr>
        <p:spPr/>
        <p:txBody>
          <a:bodyPr>
            <a:normAutofit lnSpcReduction="10000"/>
          </a:bodyPr>
          <a:lstStyle/>
          <a:p>
            <a:fld id="{42C6F5B4-BA86-4EE1-8640-C41B17345E4B}" type="slidenum">
              <a:rPr lang="en-DE" smtClean="0"/>
              <a:t>10</a:t>
            </a:fld>
            <a:endParaRPr lang="en-DE"/>
          </a:p>
        </p:txBody>
      </p:sp>
      <p:cxnSp>
        <p:nvCxnSpPr>
          <p:cNvPr id="6" name="Straight Connector 5">
            <a:extLst>
              <a:ext uri="{FF2B5EF4-FFF2-40B4-BE49-F238E27FC236}">
                <a16:creationId xmlns:a16="http://schemas.microsoft.com/office/drawing/2014/main" id="{116AA7FC-7235-4388-97E1-2B2B8FD6E80D}"/>
              </a:ext>
            </a:extLst>
          </p:cNvPr>
          <p:cNvCxnSpPr>
            <a:cxnSpLocks/>
          </p:cNvCxnSpPr>
          <p:nvPr/>
        </p:nvCxnSpPr>
        <p:spPr>
          <a:xfrm>
            <a:off x="2796363" y="4710223"/>
            <a:ext cx="1158949" cy="318977"/>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451811E7-353A-4B4A-B587-1BCE26F3FF92}"/>
              </a:ext>
            </a:extLst>
          </p:cNvPr>
          <p:cNvCxnSpPr>
            <a:cxnSpLocks/>
          </p:cNvCxnSpPr>
          <p:nvPr/>
        </p:nvCxnSpPr>
        <p:spPr>
          <a:xfrm>
            <a:off x="2881423" y="5029200"/>
            <a:ext cx="1052624" cy="21265"/>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CC727EBE-4A60-45C4-926E-F1D1C40669CF}"/>
              </a:ext>
            </a:extLst>
          </p:cNvPr>
          <p:cNvCxnSpPr>
            <a:cxnSpLocks/>
          </p:cNvCxnSpPr>
          <p:nvPr/>
        </p:nvCxnSpPr>
        <p:spPr>
          <a:xfrm flipH="1">
            <a:off x="2881423" y="5029200"/>
            <a:ext cx="1073889" cy="31897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4602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6F02D-A032-4F92-9006-A5BD5710E20A}"/>
              </a:ext>
            </a:extLst>
          </p:cNvPr>
          <p:cNvSpPr>
            <a:spLocks noGrp="1"/>
          </p:cNvSpPr>
          <p:nvPr>
            <p:ph type="title"/>
          </p:nvPr>
        </p:nvSpPr>
        <p:spPr>
          <a:xfrm>
            <a:off x="0" y="0"/>
            <a:ext cx="12207240" cy="925778"/>
          </a:xfrm>
        </p:spPr>
        <p:style>
          <a:lnRef idx="0">
            <a:schemeClr val="accent2"/>
          </a:lnRef>
          <a:fillRef idx="3">
            <a:schemeClr val="accent2"/>
          </a:fillRef>
          <a:effectRef idx="3">
            <a:schemeClr val="accent2"/>
          </a:effectRef>
          <a:fontRef idx="minor">
            <a:schemeClr val="lt1"/>
          </a:fontRef>
        </p:style>
        <p:txBody>
          <a:bodyPr/>
          <a:lstStyle/>
          <a:p>
            <a:pPr marL="571500" indent="-571500">
              <a:buFont typeface="Wingdings" panose="05000000000000000000" pitchFamily="2" charset="2"/>
              <a:buChar char="v"/>
            </a:pPr>
            <a:r>
              <a:rPr lang="en-GB" dirty="0"/>
              <a:t>Methodology</a:t>
            </a:r>
            <a:endParaRPr lang="en-DE" dirty="0"/>
          </a:p>
        </p:txBody>
      </p:sp>
      <p:sp>
        <p:nvSpPr>
          <p:cNvPr id="3" name="Content Placeholder 2">
            <a:extLst>
              <a:ext uri="{FF2B5EF4-FFF2-40B4-BE49-F238E27FC236}">
                <a16:creationId xmlns:a16="http://schemas.microsoft.com/office/drawing/2014/main" id="{213B6538-C3EF-4342-831D-9CBF828463BC}"/>
              </a:ext>
            </a:extLst>
          </p:cNvPr>
          <p:cNvSpPr>
            <a:spLocks noGrp="1"/>
          </p:cNvSpPr>
          <p:nvPr>
            <p:ph idx="1"/>
          </p:nvPr>
        </p:nvSpPr>
        <p:spPr>
          <a:xfrm>
            <a:off x="92291" y="1584251"/>
            <a:ext cx="7180379" cy="4351337"/>
          </a:xfrm>
        </p:spPr>
        <p:txBody>
          <a:bodyPr/>
          <a:lstStyle/>
          <a:p>
            <a:r>
              <a:rPr lang="en-GB" dirty="0"/>
              <a:t>The parameters of HTM which are investigated in this Project</a:t>
            </a:r>
          </a:p>
          <a:p>
            <a:endParaRPr lang="en-GB" dirty="0"/>
          </a:p>
          <a:p>
            <a:pPr>
              <a:buFont typeface="Wingdings" panose="05000000000000000000" pitchFamily="2" charset="2"/>
              <a:buChar char="q"/>
            </a:pPr>
            <a:r>
              <a:rPr lang="en-GB" dirty="0"/>
              <a:t>PotencialRadius</a:t>
            </a:r>
          </a:p>
          <a:p>
            <a:pPr>
              <a:buFont typeface="Wingdings" panose="05000000000000000000" pitchFamily="2" charset="2"/>
              <a:buChar char="q"/>
            </a:pPr>
            <a:r>
              <a:rPr lang="en-GB" dirty="0"/>
              <a:t>localAreaDensity</a:t>
            </a:r>
          </a:p>
          <a:p>
            <a:pPr>
              <a:buFont typeface="Wingdings" panose="05000000000000000000" pitchFamily="2" charset="2"/>
              <a:buChar char="q"/>
            </a:pPr>
            <a:r>
              <a:rPr lang="en-GB" dirty="0"/>
              <a:t>NumActiveColumnsPerInhArea</a:t>
            </a:r>
          </a:p>
          <a:p>
            <a:pPr>
              <a:buFont typeface="Wingdings" panose="05000000000000000000" pitchFamily="2" charset="2"/>
              <a:buChar char="q"/>
            </a:pPr>
            <a:r>
              <a:rPr lang="en-GB" dirty="0"/>
              <a:t>GlobalInhibition</a:t>
            </a:r>
          </a:p>
          <a:p>
            <a:pPr>
              <a:buFont typeface="Wingdings" panose="05000000000000000000" pitchFamily="2" charset="2"/>
              <a:buChar char="q"/>
            </a:pPr>
            <a:endParaRPr lang="en-DE" dirty="0"/>
          </a:p>
        </p:txBody>
      </p:sp>
      <p:sp>
        <p:nvSpPr>
          <p:cNvPr id="4" name="Slide Number Placeholder 3">
            <a:extLst>
              <a:ext uri="{FF2B5EF4-FFF2-40B4-BE49-F238E27FC236}">
                <a16:creationId xmlns:a16="http://schemas.microsoft.com/office/drawing/2014/main" id="{905C2ED3-2929-4595-88A2-B206D3F0F5DD}"/>
              </a:ext>
            </a:extLst>
          </p:cNvPr>
          <p:cNvSpPr>
            <a:spLocks noGrp="1"/>
          </p:cNvSpPr>
          <p:nvPr>
            <p:ph type="sldNum" sz="quarter" idx="12"/>
          </p:nvPr>
        </p:nvSpPr>
        <p:spPr/>
        <p:txBody>
          <a:bodyPr>
            <a:normAutofit lnSpcReduction="10000"/>
          </a:bodyPr>
          <a:lstStyle/>
          <a:p>
            <a:fld id="{42C6F5B4-BA86-4EE1-8640-C41B17345E4B}" type="slidenum">
              <a:rPr lang="en-DE" smtClean="0"/>
              <a:t>11</a:t>
            </a:fld>
            <a:endParaRPr lang="en-DE"/>
          </a:p>
        </p:txBody>
      </p:sp>
      <p:pic>
        <p:nvPicPr>
          <p:cNvPr id="1026" name="Picture 1" descr="A picture containing timeline&#10;&#10;Description automatically generated">
            <a:extLst>
              <a:ext uri="{FF2B5EF4-FFF2-40B4-BE49-F238E27FC236}">
                <a16:creationId xmlns:a16="http://schemas.microsoft.com/office/drawing/2014/main" id="{50F610F6-F558-4FE1-91C6-5B9CB928B1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7060" y="2434856"/>
            <a:ext cx="6315598" cy="387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F463AADB-D521-4453-8CCC-D803AC15C231}"/>
              </a:ext>
            </a:extLst>
          </p:cNvPr>
          <p:cNvSpPr txBox="1"/>
          <p:nvPr/>
        </p:nvSpPr>
        <p:spPr>
          <a:xfrm>
            <a:off x="5211645" y="6455561"/>
            <a:ext cx="3538950" cy="276999"/>
          </a:xfrm>
          <a:prstGeom prst="rect">
            <a:avLst/>
          </a:prstGeom>
          <a:noFill/>
        </p:spPr>
        <p:txBody>
          <a:bodyPr wrap="square">
            <a:spAutoFit/>
          </a:bodyPr>
          <a:lstStyle/>
          <a:p>
            <a:r>
              <a:rPr lang="en-GB" sz="1200" dirty="0"/>
              <a:t>Figure 6 </a:t>
            </a:r>
            <a:r>
              <a:rPr lang="en-US" sz="1200" dirty="0"/>
              <a:t>working illustration of spatial pooler</a:t>
            </a:r>
            <a:r>
              <a:rPr lang="en-GB" sz="1200" dirty="0"/>
              <a:t>  </a:t>
            </a:r>
            <a:endParaRPr lang="en-DE" sz="1200" dirty="0"/>
          </a:p>
        </p:txBody>
      </p:sp>
    </p:spTree>
    <p:extLst>
      <p:ext uri="{BB962C8B-B14F-4D97-AF65-F5344CB8AC3E}">
        <p14:creationId xmlns:p14="http://schemas.microsoft.com/office/powerpoint/2010/main" val="3620581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660E85-30C7-4405-B49B-B57529C41C6B}"/>
              </a:ext>
            </a:extLst>
          </p:cNvPr>
          <p:cNvSpPr>
            <a:spLocks noGrp="1"/>
          </p:cNvSpPr>
          <p:nvPr>
            <p:ph idx="1"/>
          </p:nvPr>
        </p:nvSpPr>
        <p:spPr>
          <a:xfrm>
            <a:off x="446955" y="1373320"/>
            <a:ext cx="8595360" cy="4351337"/>
          </a:xfrm>
        </p:spPr>
        <p:txBody>
          <a:bodyPr/>
          <a:lstStyle/>
          <a:p>
            <a:r>
              <a:rPr lang="en-GB" dirty="0"/>
              <a:t>Three categories of images for training the HTM system</a:t>
            </a:r>
          </a:p>
          <a:p>
            <a:endParaRPr lang="en-GB" dirty="0"/>
          </a:p>
          <a:p>
            <a:endParaRPr lang="en-GB" dirty="0"/>
          </a:p>
          <a:p>
            <a:r>
              <a:rPr lang="en-GB" dirty="0"/>
              <a:t>Input dataset will be encoded, and semantic</a:t>
            </a:r>
            <a:br>
              <a:rPr lang="en-GB" dirty="0"/>
            </a:br>
            <a:r>
              <a:rPr lang="en-GB" dirty="0"/>
              <a:t>characteristics of each input will be pooled</a:t>
            </a:r>
            <a:br>
              <a:rPr lang="en-GB" dirty="0"/>
            </a:br>
            <a:r>
              <a:rPr lang="en-GB" dirty="0"/>
              <a:t>into HTM by spatial pooler.</a:t>
            </a:r>
            <a:endParaRPr lang="en-DE" dirty="0"/>
          </a:p>
        </p:txBody>
      </p:sp>
      <p:pic>
        <p:nvPicPr>
          <p:cNvPr id="4" name="Picture 3">
            <a:extLst>
              <a:ext uri="{FF2B5EF4-FFF2-40B4-BE49-F238E27FC236}">
                <a16:creationId xmlns:a16="http://schemas.microsoft.com/office/drawing/2014/main" id="{498C8706-F6C8-412A-9394-C3DC16748702}"/>
              </a:ext>
            </a:extLst>
          </p:cNvPr>
          <p:cNvPicPr>
            <a:picLocks noChangeAspect="1"/>
          </p:cNvPicPr>
          <p:nvPr/>
        </p:nvPicPr>
        <p:blipFill>
          <a:blip r:embed="rId2"/>
          <a:stretch>
            <a:fillRect/>
          </a:stretch>
        </p:blipFill>
        <p:spPr>
          <a:xfrm>
            <a:off x="7378996" y="2992077"/>
            <a:ext cx="3407060" cy="3355560"/>
          </a:xfrm>
          <a:prstGeom prst="rect">
            <a:avLst/>
          </a:prstGeom>
        </p:spPr>
      </p:pic>
      <p:sp>
        <p:nvSpPr>
          <p:cNvPr id="5" name="Slide Number Placeholder 4">
            <a:extLst>
              <a:ext uri="{FF2B5EF4-FFF2-40B4-BE49-F238E27FC236}">
                <a16:creationId xmlns:a16="http://schemas.microsoft.com/office/drawing/2014/main" id="{C1852784-9E38-44A9-9AE7-CF31D9E70F90}"/>
              </a:ext>
            </a:extLst>
          </p:cNvPr>
          <p:cNvSpPr>
            <a:spLocks noGrp="1"/>
          </p:cNvSpPr>
          <p:nvPr>
            <p:ph type="sldNum" sz="quarter" idx="12"/>
          </p:nvPr>
        </p:nvSpPr>
        <p:spPr/>
        <p:txBody>
          <a:bodyPr>
            <a:normAutofit lnSpcReduction="10000"/>
          </a:bodyPr>
          <a:lstStyle/>
          <a:p>
            <a:fld id="{42C6F5B4-BA86-4EE1-8640-C41B17345E4B}" type="slidenum">
              <a:rPr lang="en-DE" smtClean="0"/>
              <a:t>12</a:t>
            </a:fld>
            <a:endParaRPr lang="en-DE"/>
          </a:p>
        </p:txBody>
      </p:sp>
      <p:sp>
        <p:nvSpPr>
          <p:cNvPr id="8" name="Title 1">
            <a:extLst>
              <a:ext uri="{FF2B5EF4-FFF2-40B4-BE49-F238E27FC236}">
                <a16:creationId xmlns:a16="http://schemas.microsoft.com/office/drawing/2014/main" id="{8FD3676B-43E9-40C0-997D-284EFA89CD97}"/>
              </a:ext>
            </a:extLst>
          </p:cNvPr>
          <p:cNvSpPr>
            <a:spLocks noGrp="1"/>
          </p:cNvSpPr>
          <p:nvPr>
            <p:ph type="title"/>
          </p:nvPr>
        </p:nvSpPr>
        <p:spPr>
          <a:xfrm>
            <a:off x="0" y="0"/>
            <a:ext cx="12207240" cy="925778"/>
          </a:xfrm>
        </p:spPr>
        <p:style>
          <a:lnRef idx="0">
            <a:schemeClr val="accent2"/>
          </a:lnRef>
          <a:fillRef idx="3">
            <a:schemeClr val="accent2"/>
          </a:fillRef>
          <a:effectRef idx="3">
            <a:schemeClr val="accent2"/>
          </a:effectRef>
          <a:fontRef idx="minor">
            <a:schemeClr val="lt1"/>
          </a:fontRef>
        </p:style>
        <p:txBody>
          <a:bodyPr/>
          <a:lstStyle/>
          <a:p>
            <a:pPr marL="571500" indent="-571500">
              <a:buFont typeface="Wingdings" panose="05000000000000000000" pitchFamily="2" charset="2"/>
              <a:buChar char="v"/>
            </a:pPr>
            <a:r>
              <a:rPr lang="en-GB" dirty="0"/>
              <a:t>Methodology</a:t>
            </a:r>
            <a:endParaRPr lang="en-DE" dirty="0"/>
          </a:p>
        </p:txBody>
      </p:sp>
      <p:sp>
        <p:nvSpPr>
          <p:cNvPr id="9" name="TextBox 8">
            <a:extLst>
              <a:ext uri="{FF2B5EF4-FFF2-40B4-BE49-F238E27FC236}">
                <a16:creationId xmlns:a16="http://schemas.microsoft.com/office/drawing/2014/main" id="{378BEEC3-62A5-4BBB-8B6B-A57D13CC560F}"/>
              </a:ext>
            </a:extLst>
          </p:cNvPr>
          <p:cNvSpPr txBox="1"/>
          <p:nvPr/>
        </p:nvSpPr>
        <p:spPr>
          <a:xfrm>
            <a:off x="7921257" y="6469062"/>
            <a:ext cx="3538950" cy="276999"/>
          </a:xfrm>
          <a:prstGeom prst="rect">
            <a:avLst/>
          </a:prstGeom>
          <a:noFill/>
        </p:spPr>
        <p:txBody>
          <a:bodyPr wrap="square">
            <a:spAutoFit/>
          </a:bodyPr>
          <a:lstStyle/>
          <a:p>
            <a:r>
              <a:rPr lang="en-GB" sz="1200" dirty="0"/>
              <a:t>Figure 6 </a:t>
            </a:r>
            <a:r>
              <a:rPr lang="en-US" sz="1200" dirty="0"/>
              <a:t>Input training Images</a:t>
            </a:r>
            <a:endParaRPr lang="en-DE" sz="1200" dirty="0"/>
          </a:p>
        </p:txBody>
      </p:sp>
    </p:spTree>
    <p:extLst>
      <p:ext uri="{BB962C8B-B14F-4D97-AF65-F5344CB8AC3E}">
        <p14:creationId xmlns:p14="http://schemas.microsoft.com/office/powerpoint/2010/main" val="2731752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DE6271-C981-49A5-B554-1E701D54ED30}"/>
              </a:ext>
            </a:extLst>
          </p:cNvPr>
          <p:cNvSpPr>
            <a:spLocks noGrp="1"/>
          </p:cNvSpPr>
          <p:nvPr>
            <p:ph idx="1"/>
          </p:nvPr>
        </p:nvSpPr>
        <p:spPr>
          <a:xfrm>
            <a:off x="249799" y="1820863"/>
            <a:ext cx="7595921" cy="4351337"/>
          </a:xfrm>
        </p:spPr>
        <p:txBody>
          <a:bodyPr/>
          <a:lstStyle/>
          <a:p>
            <a:r>
              <a:rPr lang="en-GB" dirty="0"/>
              <a:t>Preparing and standardizing inputs by</a:t>
            </a:r>
            <a:br>
              <a:rPr lang="en-GB" dirty="0"/>
            </a:br>
            <a:r>
              <a:rPr lang="en-GB" dirty="0"/>
              <a:t> an encoder (Binarization of input) returning 1s and 0s.</a:t>
            </a:r>
          </a:p>
          <a:p>
            <a:pPr marL="0" indent="0">
              <a:buNone/>
            </a:pPr>
            <a:endParaRPr lang="en-GB" dirty="0"/>
          </a:p>
          <a:p>
            <a:r>
              <a:rPr lang="en-GB" dirty="0"/>
              <a:t>This representation of entry data is a</a:t>
            </a:r>
            <a:br>
              <a:rPr lang="en-GB" dirty="0"/>
            </a:br>
            <a:r>
              <a:rPr lang="en-GB" dirty="0"/>
              <a:t> </a:t>
            </a:r>
            <a:r>
              <a:rPr lang="en-GB" dirty="0">
                <a:latin typeface="Times New Roman" panose="02020603050405020304" pitchFamily="18" charset="0"/>
                <a:ea typeface="SimSun" panose="02010600030101010101" pitchFamily="2" charset="-122"/>
              </a:rPr>
              <a:t>S</a:t>
            </a:r>
            <a:r>
              <a:rPr lang="en-GB" sz="1800" dirty="0">
                <a:effectLst/>
                <a:latin typeface="Times New Roman" panose="02020603050405020304" pitchFamily="18" charset="0"/>
                <a:ea typeface="SimSun" panose="02010600030101010101" pitchFamily="2" charset="-122"/>
              </a:rPr>
              <a:t>parse Distributed </a:t>
            </a:r>
            <a:r>
              <a:rPr lang="en-GB" dirty="0">
                <a:latin typeface="Times New Roman" panose="02020603050405020304" pitchFamily="18" charset="0"/>
                <a:ea typeface="SimSun" panose="02010600030101010101" pitchFamily="2" charset="-122"/>
              </a:rPr>
              <a:t>Re</a:t>
            </a:r>
            <a:r>
              <a:rPr lang="en-GB" sz="1800" dirty="0">
                <a:effectLst/>
                <a:latin typeface="Times New Roman" panose="02020603050405020304" pitchFamily="18" charset="0"/>
                <a:ea typeface="SimSun" panose="02010600030101010101" pitchFamily="2" charset="-122"/>
              </a:rPr>
              <a:t>presentation of data also</a:t>
            </a:r>
            <a:br>
              <a:rPr lang="en-GB" sz="1800" dirty="0">
                <a:effectLst/>
                <a:latin typeface="Times New Roman" panose="02020603050405020304" pitchFamily="18" charset="0"/>
                <a:ea typeface="SimSun" panose="02010600030101010101" pitchFamily="2" charset="-122"/>
              </a:rPr>
            </a:br>
            <a:r>
              <a:rPr lang="en-GB" sz="1800" dirty="0">
                <a:effectLst/>
                <a:latin typeface="Times New Roman" panose="02020603050405020304" pitchFamily="18" charset="0"/>
                <a:ea typeface="SimSun" panose="02010600030101010101" pitchFamily="2" charset="-122"/>
              </a:rPr>
              <a:t> called SDR.</a:t>
            </a:r>
          </a:p>
          <a:p>
            <a:endParaRPr lang="en-DE" dirty="0"/>
          </a:p>
        </p:txBody>
      </p:sp>
      <p:pic>
        <p:nvPicPr>
          <p:cNvPr id="4" name="Picture 3">
            <a:extLst>
              <a:ext uri="{FF2B5EF4-FFF2-40B4-BE49-F238E27FC236}">
                <a16:creationId xmlns:a16="http://schemas.microsoft.com/office/drawing/2014/main" id="{2994ADBD-3A9A-43B4-B2EE-8E679AD676A9}"/>
              </a:ext>
            </a:extLst>
          </p:cNvPr>
          <p:cNvPicPr>
            <a:picLocks noChangeAspect="1"/>
          </p:cNvPicPr>
          <p:nvPr/>
        </p:nvPicPr>
        <p:blipFill>
          <a:blip r:embed="rId2"/>
          <a:stretch>
            <a:fillRect/>
          </a:stretch>
        </p:blipFill>
        <p:spPr>
          <a:xfrm>
            <a:off x="7484887" y="1101012"/>
            <a:ext cx="3582954" cy="4815210"/>
          </a:xfrm>
          <a:prstGeom prst="rect">
            <a:avLst/>
          </a:prstGeom>
        </p:spPr>
      </p:pic>
      <p:sp>
        <p:nvSpPr>
          <p:cNvPr id="5" name="Slide Number Placeholder 4">
            <a:extLst>
              <a:ext uri="{FF2B5EF4-FFF2-40B4-BE49-F238E27FC236}">
                <a16:creationId xmlns:a16="http://schemas.microsoft.com/office/drawing/2014/main" id="{83B87106-055E-4E4D-98D0-3C59CC30C393}"/>
              </a:ext>
            </a:extLst>
          </p:cNvPr>
          <p:cNvSpPr>
            <a:spLocks noGrp="1"/>
          </p:cNvSpPr>
          <p:nvPr>
            <p:ph type="sldNum" sz="quarter" idx="12"/>
          </p:nvPr>
        </p:nvSpPr>
        <p:spPr/>
        <p:txBody>
          <a:bodyPr>
            <a:normAutofit lnSpcReduction="10000"/>
          </a:bodyPr>
          <a:lstStyle/>
          <a:p>
            <a:fld id="{42C6F5B4-BA86-4EE1-8640-C41B17345E4B}" type="slidenum">
              <a:rPr lang="en-DE" smtClean="0"/>
              <a:t>13</a:t>
            </a:fld>
            <a:endParaRPr lang="en-DE"/>
          </a:p>
        </p:txBody>
      </p:sp>
      <p:sp>
        <p:nvSpPr>
          <p:cNvPr id="10" name="Title 1">
            <a:extLst>
              <a:ext uri="{FF2B5EF4-FFF2-40B4-BE49-F238E27FC236}">
                <a16:creationId xmlns:a16="http://schemas.microsoft.com/office/drawing/2014/main" id="{1CB0FB1A-A708-4BC7-8F2E-14925C96822D}"/>
              </a:ext>
            </a:extLst>
          </p:cNvPr>
          <p:cNvSpPr>
            <a:spLocks noGrp="1"/>
          </p:cNvSpPr>
          <p:nvPr>
            <p:ph type="title"/>
          </p:nvPr>
        </p:nvSpPr>
        <p:spPr>
          <a:xfrm>
            <a:off x="0" y="0"/>
            <a:ext cx="12207240" cy="925778"/>
          </a:xfrm>
        </p:spPr>
        <p:style>
          <a:lnRef idx="0">
            <a:schemeClr val="accent2"/>
          </a:lnRef>
          <a:fillRef idx="3">
            <a:schemeClr val="accent2"/>
          </a:fillRef>
          <a:effectRef idx="3">
            <a:schemeClr val="accent2"/>
          </a:effectRef>
          <a:fontRef idx="minor">
            <a:schemeClr val="lt1"/>
          </a:fontRef>
        </p:style>
        <p:txBody>
          <a:bodyPr/>
          <a:lstStyle/>
          <a:p>
            <a:pPr marL="571500" indent="-571500">
              <a:buFont typeface="Wingdings" panose="05000000000000000000" pitchFamily="2" charset="2"/>
              <a:buChar char="v"/>
            </a:pPr>
            <a:r>
              <a:rPr lang="en-GB" dirty="0"/>
              <a:t>Methodology</a:t>
            </a:r>
            <a:endParaRPr lang="en-DE" dirty="0"/>
          </a:p>
        </p:txBody>
      </p:sp>
      <p:sp>
        <p:nvSpPr>
          <p:cNvPr id="6" name="TextBox 5">
            <a:extLst>
              <a:ext uri="{FF2B5EF4-FFF2-40B4-BE49-F238E27FC236}">
                <a16:creationId xmlns:a16="http://schemas.microsoft.com/office/drawing/2014/main" id="{B82B3945-7DBF-4FFD-BFA7-05C9686E525A}"/>
              </a:ext>
            </a:extLst>
          </p:cNvPr>
          <p:cNvSpPr txBox="1"/>
          <p:nvPr/>
        </p:nvSpPr>
        <p:spPr>
          <a:xfrm>
            <a:off x="8027582" y="6033700"/>
            <a:ext cx="3538950" cy="276999"/>
          </a:xfrm>
          <a:prstGeom prst="rect">
            <a:avLst/>
          </a:prstGeom>
          <a:noFill/>
        </p:spPr>
        <p:txBody>
          <a:bodyPr wrap="square">
            <a:spAutoFit/>
          </a:bodyPr>
          <a:lstStyle/>
          <a:p>
            <a:r>
              <a:rPr lang="en-GB" sz="1200" dirty="0"/>
              <a:t>Figure 7 Image Binarization</a:t>
            </a:r>
            <a:endParaRPr lang="en-DE" sz="1200" dirty="0"/>
          </a:p>
        </p:txBody>
      </p:sp>
    </p:spTree>
    <p:extLst>
      <p:ext uri="{BB962C8B-B14F-4D97-AF65-F5344CB8AC3E}">
        <p14:creationId xmlns:p14="http://schemas.microsoft.com/office/powerpoint/2010/main" val="449212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9017E34-E7AE-43D3-A6AD-B005BD51D787}"/>
              </a:ext>
            </a:extLst>
          </p:cNvPr>
          <p:cNvSpPr txBox="1">
            <a:spLocks/>
          </p:cNvSpPr>
          <p:nvPr/>
        </p:nvSpPr>
        <p:spPr>
          <a:xfrm>
            <a:off x="0" y="0"/>
            <a:ext cx="12192000" cy="1325562"/>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71500" indent="-571500">
              <a:spcAft>
                <a:spcPts val="600"/>
              </a:spcAft>
            </a:pPr>
            <a:r>
              <a:rPr lang="en-US" dirty="0">
                <a:solidFill>
                  <a:schemeClr val="tx1"/>
                </a:solidFill>
                <a:latin typeface="+mj-lt"/>
                <a:ea typeface="+mj-ea"/>
                <a:cs typeface="+mj-cs"/>
              </a:rPr>
              <a:t>Methodology</a:t>
            </a:r>
          </a:p>
        </p:txBody>
      </p:sp>
      <p:sp>
        <p:nvSpPr>
          <p:cNvPr id="3" name="Content Placeholder 2">
            <a:extLst>
              <a:ext uri="{FF2B5EF4-FFF2-40B4-BE49-F238E27FC236}">
                <a16:creationId xmlns:a16="http://schemas.microsoft.com/office/drawing/2014/main" id="{A8B2A43F-1A5C-438B-AF63-43B0CA3FA167}"/>
              </a:ext>
            </a:extLst>
          </p:cNvPr>
          <p:cNvSpPr>
            <a:spLocks noGrp="1"/>
          </p:cNvSpPr>
          <p:nvPr>
            <p:ph idx="1"/>
          </p:nvPr>
        </p:nvSpPr>
        <p:spPr>
          <a:xfrm>
            <a:off x="63387" y="1925638"/>
            <a:ext cx="4286672" cy="4246562"/>
          </a:xfrm>
        </p:spPr>
        <p:txBody>
          <a:bodyPr vert="horz" lIns="91440" tIns="45720" rIns="91440" bIns="45720" rtlCol="0">
            <a:normAutofit/>
          </a:bodyPr>
          <a:lstStyle/>
          <a:p>
            <a:r>
              <a:rPr lang="en-US" dirty="0"/>
              <a:t>Comparing the output SDRs of each entry to others After training the HTM, </a:t>
            </a:r>
          </a:p>
          <a:p>
            <a:endParaRPr lang="en-US" dirty="0"/>
          </a:p>
          <a:p>
            <a:endParaRPr lang="en-US" dirty="0"/>
          </a:p>
          <a:p>
            <a:r>
              <a:rPr lang="en-US" dirty="0"/>
              <a:t>This comparison helps the system differentiate images from each other or find similarities between them</a:t>
            </a:r>
          </a:p>
        </p:txBody>
      </p:sp>
      <p:pic>
        <p:nvPicPr>
          <p:cNvPr id="8" name="Picture 7" descr="Graphical user interface, text&#10;&#10;Description automatically generated">
            <a:extLst>
              <a:ext uri="{FF2B5EF4-FFF2-40B4-BE49-F238E27FC236}">
                <a16:creationId xmlns:a16="http://schemas.microsoft.com/office/drawing/2014/main" id="{E3569BA8-B3E8-4ABE-9FF4-F14CF4334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2272" y="2178844"/>
            <a:ext cx="6020568" cy="3600449"/>
          </a:xfrm>
          <a:prstGeom prst="rect">
            <a:avLst/>
          </a:prstGeom>
        </p:spPr>
      </p:pic>
      <p:sp>
        <p:nvSpPr>
          <p:cNvPr id="4" name="Slide Number Placeholder 3">
            <a:extLst>
              <a:ext uri="{FF2B5EF4-FFF2-40B4-BE49-F238E27FC236}">
                <a16:creationId xmlns:a16="http://schemas.microsoft.com/office/drawing/2014/main" id="{E1AF7161-1267-4DE3-A2DE-84EA997597CF}"/>
              </a:ext>
            </a:extLst>
          </p:cNvPr>
          <p:cNvSpPr>
            <a:spLocks noGrp="1"/>
          </p:cNvSpPr>
          <p:nvPr>
            <p:ph type="sldNum" sz="quarter" idx="12"/>
          </p:nvPr>
        </p:nvSpPr>
        <p:spPr>
          <a:xfrm>
            <a:off x="11292840" y="6172200"/>
            <a:ext cx="914400" cy="593725"/>
          </a:xfrm>
        </p:spPr>
        <p:txBody>
          <a:bodyPr vert="horz" lIns="45720" tIns="45720" rIns="45720" bIns="45720" rtlCol="0" anchor="ctr">
            <a:normAutofit/>
          </a:bodyPr>
          <a:lstStyle/>
          <a:p>
            <a:pPr>
              <a:lnSpc>
                <a:spcPct val="90000"/>
              </a:lnSpc>
              <a:spcAft>
                <a:spcPts val="600"/>
              </a:spcAft>
            </a:pPr>
            <a:fld id="{42C6F5B4-BA86-4EE1-8640-C41B17345E4B}" type="slidenum">
              <a:rPr lang="en-US">
                <a:solidFill>
                  <a:srgbClr val="46464A">
                    <a:lumMod val="60000"/>
                    <a:lumOff val="40000"/>
                  </a:srgbClr>
                </a:solidFill>
              </a:rPr>
              <a:pPr>
                <a:lnSpc>
                  <a:spcPct val="90000"/>
                </a:lnSpc>
                <a:spcAft>
                  <a:spcPts val="600"/>
                </a:spcAft>
              </a:pPr>
              <a:t>14</a:t>
            </a:fld>
            <a:endParaRPr lang="en-US">
              <a:solidFill>
                <a:srgbClr val="46464A">
                  <a:lumMod val="60000"/>
                  <a:lumOff val="40000"/>
                </a:srgbClr>
              </a:solidFill>
            </a:endParaRPr>
          </a:p>
        </p:txBody>
      </p:sp>
      <p:sp>
        <p:nvSpPr>
          <p:cNvPr id="7" name="TextBox 6">
            <a:extLst>
              <a:ext uri="{FF2B5EF4-FFF2-40B4-BE49-F238E27FC236}">
                <a16:creationId xmlns:a16="http://schemas.microsoft.com/office/drawing/2014/main" id="{21B71E8B-6A7D-405C-A35F-D46DD6080C6A}"/>
              </a:ext>
            </a:extLst>
          </p:cNvPr>
          <p:cNvSpPr txBox="1"/>
          <p:nvPr/>
        </p:nvSpPr>
        <p:spPr>
          <a:xfrm>
            <a:off x="5272272" y="5779293"/>
            <a:ext cx="6311502" cy="46166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entury Schoolbook" panose="02040604050505020304"/>
                <a:ea typeface="+mn-ea"/>
                <a:cs typeface="+mn-cs"/>
              </a:rPr>
              <a:t>Figure 17: the macro and micro similarity after training the system (Output Similarity)</a:t>
            </a:r>
            <a:endParaRPr kumimoji="0" lang="en-DE" sz="1200" b="0" i="0" u="none" strike="noStrike" kern="1200" cap="none" spc="0" normalizeH="0" baseline="0" noProof="0" dirty="0">
              <a:ln>
                <a:noFill/>
              </a:ln>
              <a:solidFill>
                <a:srgbClr val="000000"/>
              </a:solidFill>
              <a:effectLst/>
              <a:uLnTx/>
              <a:uFillTx/>
              <a:latin typeface="Century Schoolbook" panose="02040604050505020304"/>
              <a:ea typeface="+mn-ea"/>
              <a:cs typeface="+mn-cs"/>
            </a:endParaRPr>
          </a:p>
        </p:txBody>
      </p:sp>
    </p:spTree>
    <p:extLst>
      <p:ext uri="{BB962C8B-B14F-4D97-AF65-F5344CB8AC3E}">
        <p14:creationId xmlns:p14="http://schemas.microsoft.com/office/powerpoint/2010/main" val="4016257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EA2DC4-3199-4B2F-828F-91DF9ABFC068}"/>
              </a:ext>
            </a:extLst>
          </p:cNvPr>
          <p:cNvSpPr>
            <a:spLocks noGrp="1"/>
          </p:cNvSpPr>
          <p:nvPr>
            <p:ph idx="1"/>
          </p:nvPr>
        </p:nvSpPr>
        <p:spPr>
          <a:xfrm>
            <a:off x="467833" y="1435394"/>
            <a:ext cx="9389399" cy="5231220"/>
          </a:xfrm>
        </p:spPr>
        <p:txBody>
          <a:bodyPr/>
          <a:lstStyle/>
          <a:p>
            <a:r>
              <a:rPr lang="en-GB" dirty="0"/>
              <a:t>Choosing the sufficient PotencialRadius parameter</a:t>
            </a:r>
            <a:br>
              <a:rPr lang="en-GB" dirty="0"/>
            </a:br>
            <a:br>
              <a:rPr lang="en-GB" dirty="0"/>
            </a:br>
            <a:br>
              <a:rPr lang="en-GB" dirty="0"/>
            </a:br>
            <a:br>
              <a:rPr lang="en-GB" dirty="0"/>
            </a:br>
            <a:endParaRPr lang="en-GB" dirty="0"/>
          </a:p>
          <a:p>
            <a:br>
              <a:rPr lang="en-GB" dirty="0"/>
            </a:br>
            <a:br>
              <a:rPr lang="en-GB" dirty="0"/>
            </a:br>
            <a:br>
              <a:rPr lang="en-GB" dirty="0"/>
            </a:br>
            <a:br>
              <a:rPr lang="en-GB" dirty="0"/>
            </a:br>
            <a:br>
              <a:rPr lang="en-GB" dirty="0"/>
            </a:br>
            <a:br>
              <a:rPr lang="en-GB" dirty="0"/>
            </a:br>
            <a:br>
              <a:rPr lang="en-GB" dirty="0"/>
            </a:br>
            <a:endParaRPr lang="en-GB" dirty="0"/>
          </a:p>
          <a:p>
            <a:endParaRPr lang="en-GB" dirty="0"/>
          </a:p>
          <a:p>
            <a:endParaRPr lang="en-GB" dirty="0"/>
          </a:p>
          <a:p>
            <a:r>
              <a:rPr lang="en-GB" dirty="0"/>
              <a:t>A potencialRadius of 20 could be a good choice</a:t>
            </a:r>
            <a:endParaRPr lang="en-DE" dirty="0"/>
          </a:p>
        </p:txBody>
      </p:sp>
      <p:sp>
        <p:nvSpPr>
          <p:cNvPr id="6" name="Slide Number Placeholder 5">
            <a:extLst>
              <a:ext uri="{FF2B5EF4-FFF2-40B4-BE49-F238E27FC236}">
                <a16:creationId xmlns:a16="http://schemas.microsoft.com/office/drawing/2014/main" id="{ABA68878-E213-4631-8C84-FB7915B8193B}"/>
              </a:ext>
            </a:extLst>
          </p:cNvPr>
          <p:cNvSpPr>
            <a:spLocks noGrp="1"/>
          </p:cNvSpPr>
          <p:nvPr>
            <p:ph type="sldNum" sz="quarter" idx="12"/>
          </p:nvPr>
        </p:nvSpPr>
        <p:spPr/>
        <p:txBody>
          <a:bodyPr>
            <a:normAutofit lnSpcReduction="10000"/>
          </a:bodyPr>
          <a:lstStyle/>
          <a:p>
            <a:fld id="{42C6F5B4-BA86-4EE1-8640-C41B17345E4B}" type="slidenum">
              <a:rPr lang="en-DE" smtClean="0"/>
              <a:t>15</a:t>
            </a:fld>
            <a:endParaRPr lang="en-DE"/>
          </a:p>
        </p:txBody>
      </p:sp>
      <p:sp>
        <p:nvSpPr>
          <p:cNvPr id="7" name="Title 1">
            <a:extLst>
              <a:ext uri="{FF2B5EF4-FFF2-40B4-BE49-F238E27FC236}">
                <a16:creationId xmlns:a16="http://schemas.microsoft.com/office/drawing/2014/main" id="{3F74BFE3-A639-4452-AD48-B86F52EAD693}"/>
              </a:ext>
            </a:extLst>
          </p:cNvPr>
          <p:cNvSpPr txBox="1">
            <a:spLocks/>
          </p:cNvSpPr>
          <p:nvPr/>
        </p:nvSpPr>
        <p:spPr>
          <a:xfrm>
            <a:off x="0" y="0"/>
            <a:ext cx="12207240" cy="92577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71500" indent="-571500">
              <a:buFont typeface="Wingdings" panose="05000000000000000000" pitchFamily="2" charset="2"/>
              <a:buChar char="v"/>
            </a:pPr>
            <a:r>
              <a:rPr lang="en-GB" dirty="0"/>
              <a:t>Experiments</a:t>
            </a:r>
            <a:endParaRPr lang="en-DE" dirty="0"/>
          </a:p>
        </p:txBody>
      </p:sp>
      <p:pic>
        <p:nvPicPr>
          <p:cNvPr id="8" name="Picture 7" descr="Chart, line chart&#10;&#10;Description automatically generated">
            <a:extLst>
              <a:ext uri="{FF2B5EF4-FFF2-40B4-BE49-F238E27FC236}">
                <a16:creationId xmlns:a16="http://schemas.microsoft.com/office/drawing/2014/main" id="{60A77DC9-AEAB-4011-9D2E-BDD9FF973B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380" y="2052084"/>
            <a:ext cx="5123461" cy="3465363"/>
          </a:xfrm>
          <a:prstGeom prst="rect">
            <a:avLst/>
          </a:prstGeom>
        </p:spPr>
      </p:pic>
      <p:pic>
        <p:nvPicPr>
          <p:cNvPr id="10" name="Picture 9" descr="Chart, line chart&#10;&#10;Description automatically generated">
            <a:extLst>
              <a:ext uri="{FF2B5EF4-FFF2-40B4-BE49-F238E27FC236}">
                <a16:creationId xmlns:a16="http://schemas.microsoft.com/office/drawing/2014/main" id="{B17E3847-C62B-4DCC-86B4-5A51E2D2A3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1581" y="2052084"/>
            <a:ext cx="5231919" cy="3465363"/>
          </a:xfrm>
          <a:prstGeom prst="rect">
            <a:avLst/>
          </a:prstGeom>
        </p:spPr>
      </p:pic>
      <p:sp>
        <p:nvSpPr>
          <p:cNvPr id="11" name="TextBox 10">
            <a:extLst>
              <a:ext uri="{FF2B5EF4-FFF2-40B4-BE49-F238E27FC236}">
                <a16:creationId xmlns:a16="http://schemas.microsoft.com/office/drawing/2014/main" id="{E36EA3CF-EBD0-4D41-83B3-2777AB769FB8}"/>
              </a:ext>
            </a:extLst>
          </p:cNvPr>
          <p:cNvSpPr txBox="1"/>
          <p:nvPr/>
        </p:nvSpPr>
        <p:spPr>
          <a:xfrm>
            <a:off x="95693" y="5676532"/>
            <a:ext cx="5202148" cy="461665"/>
          </a:xfrm>
          <a:prstGeom prst="rect">
            <a:avLst/>
          </a:prstGeom>
          <a:noFill/>
        </p:spPr>
        <p:txBody>
          <a:bodyPr wrap="square">
            <a:spAutoFit/>
          </a:bodyPr>
          <a:lstStyle/>
          <a:p>
            <a:r>
              <a:rPr lang="en-GB" sz="1200" dirty="0"/>
              <a:t>Figure 8 </a:t>
            </a:r>
            <a:r>
              <a:rPr lang="en-US" sz="1200" dirty="0"/>
              <a:t>similarity between Hexagon1 and Hexagon2 (with Local Area Inhibition) </a:t>
            </a:r>
            <a:endParaRPr lang="en-DE" sz="1200" dirty="0"/>
          </a:p>
        </p:txBody>
      </p:sp>
      <p:sp>
        <p:nvSpPr>
          <p:cNvPr id="12" name="TextBox 11">
            <a:extLst>
              <a:ext uri="{FF2B5EF4-FFF2-40B4-BE49-F238E27FC236}">
                <a16:creationId xmlns:a16="http://schemas.microsoft.com/office/drawing/2014/main" id="{2511FA21-6536-441B-B6A8-621EDA31D97B}"/>
              </a:ext>
            </a:extLst>
          </p:cNvPr>
          <p:cNvSpPr txBox="1"/>
          <p:nvPr/>
        </p:nvSpPr>
        <p:spPr>
          <a:xfrm>
            <a:off x="5954232" y="5676531"/>
            <a:ext cx="5019267" cy="461665"/>
          </a:xfrm>
          <a:prstGeom prst="rect">
            <a:avLst/>
          </a:prstGeom>
          <a:noFill/>
        </p:spPr>
        <p:txBody>
          <a:bodyPr wrap="square">
            <a:spAutoFit/>
          </a:bodyPr>
          <a:lstStyle/>
          <a:p>
            <a:r>
              <a:rPr lang="en-GB" sz="1200" dirty="0"/>
              <a:t>Figure 9 Image Binarization </a:t>
            </a:r>
            <a:r>
              <a:rPr lang="en-US" sz="1200" dirty="0"/>
              <a:t>similarity between Hexagon and  Triangle (with Local Area Inhibition) </a:t>
            </a:r>
            <a:endParaRPr lang="en-DE" sz="1200" dirty="0"/>
          </a:p>
        </p:txBody>
      </p:sp>
    </p:spTree>
    <p:extLst>
      <p:ext uri="{BB962C8B-B14F-4D97-AF65-F5344CB8AC3E}">
        <p14:creationId xmlns:p14="http://schemas.microsoft.com/office/powerpoint/2010/main" val="1022106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64E624E-3A82-43BF-B0CE-834D31F7B8D3}"/>
              </a:ext>
            </a:extLst>
          </p:cNvPr>
          <p:cNvPicPr>
            <a:picLocks noGrp="1" noChangeAspect="1"/>
          </p:cNvPicPr>
          <p:nvPr>
            <p:ph idx="1"/>
          </p:nvPr>
        </p:nvPicPr>
        <p:blipFill>
          <a:blip r:embed="rId2"/>
          <a:stretch>
            <a:fillRect/>
          </a:stretch>
        </p:blipFill>
        <p:spPr>
          <a:xfrm>
            <a:off x="184749" y="2139626"/>
            <a:ext cx="5758851" cy="3111760"/>
          </a:xfrm>
          <a:prstGeom prst="rect">
            <a:avLst/>
          </a:prstGeom>
        </p:spPr>
      </p:pic>
      <p:sp>
        <p:nvSpPr>
          <p:cNvPr id="8" name="TextBox 7">
            <a:extLst>
              <a:ext uri="{FF2B5EF4-FFF2-40B4-BE49-F238E27FC236}">
                <a16:creationId xmlns:a16="http://schemas.microsoft.com/office/drawing/2014/main" id="{3CD8F23E-119D-41AB-8545-DD80080BE280}"/>
              </a:ext>
            </a:extLst>
          </p:cNvPr>
          <p:cNvSpPr txBox="1"/>
          <p:nvPr/>
        </p:nvSpPr>
        <p:spPr>
          <a:xfrm>
            <a:off x="128705" y="1376364"/>
            <a:ext cx="9288850" cy="646331"/>
          </a:xfrm>
          <a:prstGeom prst="rect">
            <a:avLst/>
          </a:prstGeom>
          <a:noFill/>
        </p:spPr>
        <p:txBody>
          <a:bodyPr wrap="square">
            <a:spAutoFit/>
          </a:bodyPr>
          <a:lstStyle/>
          <a:p>
            <a:r>
              <a:rPr lang="en-GB" dirty="0"/>
              <a:t>Comparing results of using localAreaDensity and NumActiveColumnsPerInhArea</a:t>
            </a:r>
          </a:p>
          <a:p>
            <a:endParaRPr lang="en-DE" dirty="0"/>
          </a:p>
        </p:txBody>
      </p:sp>
      <p:sp>
        <p:nvSpPr>
          <p:cNvPr id="10" name="TextBox 9">
            <a:extLst>
              <a:ext uri="{FF2B5EF4-FFF2-40B4-BE49-F238E27FC236}">
                <a16:creationId xmlns:a16="http://schemas.microsoft.com/office/drawing/2014/main" id="{7C1F123E-CC3F-4823-83EB-BFAA3087E354}"/>
              </a:ext>
            </a:extLst>
          </p:cNvPr>
          <p:cNvSpPr txBox="1"/>
          <p:nvPr/>
        </p:nvSpPr>
        <p:spPr>
          <a:xfrm>
            <a:off x="174950" y="6119594"/>
            <a:ext cx="8791701" cy="646331"/>
          </a:xfrm>
          <a:prstGeom prst="rect">
            <a:avLst/>
          </a:prstGeom>
          <a:noFill/>
        </p:spPr>
        <p:txBody>
          <a:bodyPr wrap="square">
            <a:spAutoFit/>
          </a:bodyPr>
          <a:lstStyle/>
          <a:p>
            <a:r>
              <a:rPr lang="en-GB" dirty="0"/>
              <a:t>These two parameters both refer to sparsity of SDRs and lower values shows better functionality for both of them</a:t>
            </a:r>
            <a:endParaRPr lang="en-DE" dirty="0"/>
          </a:p>
        </p:txBody>
      </p:sp>
      <p:sp>
        <p:nvSpPr>
          <p:cNvPr id="3" name="Slide Number Placeholder 2">
            <a:extLst>
              <a:ext uri="{FF2B5EF4-FFF2-40B4-BE49-F238E27FC236}">
                <a16:creationId xmlns:a16="http://schemas.microsoft.com/office/drawing/2014/main" id="{50889393-AEBA-470F-8624-333FD55B5615}"/>
              </a:ext>
            </a:extLst>
          </p:cNvPr>
          <p:cNvSpPr>
            <a:spLocks noGrp="1"/>
          </p:cNvSpPr>
          <p:nvPr>
            <p:ph type="sldNum" sz="quarter" idx="12"/>
          </p:nvPr>
        </p:nvSpPr>
        <p:spPr/>
        <p:txBody>
          <a:bodyPr>
            <a:normAutofit lnSpcReduction="10000"/>
          </a:bodyPr>
          <a:lstStyle/>
          <a:p>
            <a:fld id="{42C6F5B4-BA86-4EE1-8640-C41B17345E4B}" type="slidenum">
              <a:rPr lang="en-DE" smtClean="0"/>
              <a:t>16</a:t>
            </a:fld>
            <a:endParaRPr lang="en-DE"/>
          </a:p>
        </p:txBody>
      </p:sp>
      <p:sp>
        <p:nvSpPr>
          <p:cNvPr id="9" name="Title 1">
            <a:extLst>
              <a:ext uri="{FF2B5EF4-FFF2-40B4-BE49-F238E27FC236}">
                <a16:creationId xmlns:a16="http://schemas.microsoft.com/office/drawing/2014/main" id="{E379D46F-A0C6-43F8-B1F5-BDD97305D6BD}"/>
              </a:ext>
            </a:extLst>
          </p:cNvPr>
          <p:cNvSpPr txBox="1">
            <a:spLocks/>
          </p:cNvSpPr>
          <p:nvPr/>
        </p:nvSpPr>
        <p:spPr>
          <a:xfrm>
            <a:off x="0" y="0"/>
            <a:ext cx="12207240" cy="92577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71500" indent="-571500">
              <a:buFont typeface="Wingdings" panose="05000000000000000000" pitchFamily="2" charset="2"/>
              <a:buChar char="v"/>
            </a:pPr>
            <a:r>
              <a:rPr lang="en-GB" dirty="0"/>
              <a:t>Experiments</a:t>
            </a:r>
            <a:endParaRPr lang="en-DE" dirty="0"/>
          </a:p>
        </p:txBody>
      </p:sp>
      <p:pic>
        <p:nvPicPr>
          <p:cNvPr id="12" name="Picture 11" descr="Chart, bar chart&#10;&#10;Description automatically generated">
            <a:extLst>
              <a:ext uri="{FF2B5EF4-FFF2-40B4-BE49-F238E27FC236}">
                <a16:creationId xmlns:a16="http://schemas.microsoft.com/office/drawing/2014/main" id="{83DF194D-4125-4E1E-B2E4-D6EF206A03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6372" y="2139625"/>
            <a:ext cx="4804492" cy="3111761"/>
          </a:xfrm>
          <a:prstGeom prst="rect">
            <a:avLst/>
          </a:prstGeom>
        </p:spPr>
      </p:pic>
      <p:sp>
        <p:nvSpPr>
          <p:cNvPr id="11" name="TextBox 10">
            <a:extLst>
              <a:ext uri="{FF2B5EF4-FFF2-40B4-BE49-F238E27FC236}">
                <a16:creationId xmlns:a16="http://schemas.microsoft.com/office/drawing/2014/main" id="{D36F8C4A-7150-45C7-87EC-CFE6807B1C7B}"/>
              </a:ext>
            </a:extLst>
          </p:cNvPr>
          <p:cNvSpPr txBox="1"/>
          <p:nvPr/>
        </p:nvSpPr>
        <p:spPr>
          <a:xfrm>
            <a:off x="174950" y="5227995"/>
            <a:ext cx="5921050" cy="646331"/>
          </a:xfrm>
          <a:prstGeom prst="rect">
            <a:avLst/>
          </a:prstGeom>
          <a:noFill/>
        </p:spPr>
        <p:txBody>
          <a:bodyPr wrap="square">
            <a:spAutoFit/>
          </a:bodyPr>
          <a:lstStyle/>
          <a:p>
            <a:r>
              <a:rPr lang="en-GB" sz="1200" dirty="0"/>
              <a:t>Figure 10 </a:t>
            </a:r>
            <a:r>
              <a:rPr lang="en-US" sz="1200" dirty="0"/>
              <a:t>the Max-similarity of Hexagon category to itself compared to Max-similarity of Hexagon to other categories varying </a:t>
            </a:r>
            <a:r>
              <a:rPr lang="en-US" sz="1200" dirty="0" err="1"/>
              <a:t>NumActiveColumnsPerInhArea</a:t>
            </a:r>
            <a:r>
              <a:rPr lang="en-US" sz="1200" dirty="0"/>
              <a:t> from 10 to 200 (with Local Area Inhibition) </a:t>
            </a:r>
            <a:endParaRPr lang="en-DE" sz="1200" dirty="0"/>
          </a:p>
        </p:txBody>
      </p:sp>
      <p:sp>
        <p:nvSpPr>
          <p:cNvPr id="13" name="TextBox 12">
            <a:extLst>
              <a:ext uri="{FF2B5EF4-FFF2-40B4-BE49-F238E27FC236}">
                <a16:creationId xmlns:a16="http://schemas.microsoft.com/office/drawing/2014/main" id="{DE0F2DDE-6B5E-4AE0-81FC-69AB26652CA8}"/>
              </a:ext>
            </a:extLst>
          </p:cNvPr>
          <p:cNvSpPr txBox="1"/>
          <p:nvPr/>
        </p:nvSpPr>
        <p:spPr>
          <a:xfrm>
            <a:off x="6278525" y="5227995"/>
            <a:ext cx="5014315" cy="646331"/>
          </a:xfrm>
          <a:prstGeom prst="rect">
            <a:avLst/>
          </a:prstGeom>
          <a:noFill/>
        </p:spPr>
        <p:txBody>
          <a:bodyPr wrap="square">
            <a:spAutoFit/>
          </a:bodyPr>
          <a:lstStyle/>
          <a:p>
            <a:r>
              <a:rPr lang="en-GB" sz="1200" dirty="0"/>
              <a:t>Figure 11 </a:t>
            </a:r>
            <a:r>
              <a:rPr lang="en-US" sz="1200" dirty="0"/>
              <a:t>the Max-similarity of Hexagon category to itself compared to Max-similarity of Hexagon to other categories varying localAreaDensity from 0.01 to 0.1 (with Local Area Inhibition) </a:t>
            </a:r>
            <a:endParaRPr lang="en-DE" sz="1200" dirty="0"/>
          </a:p>
        </p:txBody>
      </p:sp>
    </p:spTree>
    <p:extLst>
      <p:ext uri="{BB962C8B-B14F-4D97-AF65-F5344CB8AC3E}">
        <p14:creationId xmlns:p14="http://schemas.microsoft.com/office/powerpoint/2010/main" val="412255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68B344A-A7EB-4B92-96A4-1E5209E65F3E}"/>
              </a:ext>
            </a:extLst>
          </p:cNvPr>
          <p:cNvSpPr txBox="1"/>
          <p:nvPr/>
        </p:nvSpPr>
        <p:spPr>
          <a:xfrm>
            <a:off x="230514" y="1607016"/>
            <a:ext cx="6103398" cy="646331"/>
          </a:xfrm>
          <a:prstGeom prst="rect">
            <a:avLst/>
          </a:prstGeom>
          <a:noFill/>
        </p:spPr>
        <p:txBody>
          <a:bodyPr wrap="square">
            <a:spAutoFit/>
          </a:bodyPr>
          <a:lstStyle/>
          <a:p>
            <a:r>
              <a:rPr lang="en-GB" dirty="0"/>
              <a:t>Implementing GlobalInhibition does not provide us with acceptable results</a:t>
            </a:r>
            <a:endParaRPr lang="en-DE" dirty="0"/>
          </a:p>
        </p:txBody>
      </p:sp>
      <p:pic>
        <p:nvPicPr>
          <p:cNvPr id="9" name="Picture 8">
            <a:extLst>
              <a:ext uri="{FF2B5EF4-FFF2-40B4-BE49-F238E27FC236}">
                <a16:creationId xmlns:a16="http://schemas.microsoft.com/office/drawing/2014/main" id="{8227C317-B1A7-4ACA-94D8-080CEBB6920D}"/>
              </a:ext>
            </a:extLst>
          </p:cNvPr>
          <p:cNvPicPr>
            <a:picLocks noChangeAspect="1"/>
          </p:cNvPicPr>
          <p:nvPr/>
        </p:nvPicPr>
        <p:blipFill>
          <a:blip r:embed="rId2"/>
          <a:stretch>
            <a:fillRect/>
          </a:stretch>
        </p:blipFill>
        <p:spPr>
          <a:xfrm>
            <a:off x="4210493" y="2253347"/>
            <a:ext cx="6779562" cy="3444949"/>
          </a:xfrm>
          <a:prstGeom prst="rect">
            <a:avLst/>
          </a:prstGeom>
        </p:spPr>
      </p:pic>
      <p:sp>
        <p:nvSpPr>
          <p:cNvPr id="3" name="Slide Number Placeholder 2">
            <a:extLst>
              <a:ext uri="{FF2B5EF4-FFF2-40B4-BE49-F238E27FC236}">
                <a16:creationId xmlns:a16="http://schemas.microsoft.com/office/drawing/2014/main" id="{3213CF7E-2749-4C4E-B4D2-6B514BFC4AE4}"/>
              </a:ext>
            </a:extLst>
          </p:cNvPr>
          <p:cNvSpPr>
            <a:spLocks noGrp="1"/>
          </p:cNvSpPr>
          <p:nvPr>
            <p:ph type="sldNum" sz="quarter" idx="12"/>
          </p:nvPr>
        </p:nvSpPr>
        <p:spPr/>
        <p:txBody>
          <a:bodyPr>
            <a:normAutofit lnSpcReduction="10000"/>
          </a:bodyPr>
          <a:lstStyle/>
          <a:p>
            <a:fld id="{42C6F5B4-BA86-4EE1-8640-C41B17345E4B}" type="slidenum">
              <a:rPr lang="en-DE" smtClean="0"/>
              <a:t>17</a:t>
            </a:fld>
            <a:endParaRPr lang="en-DE"/>
          </a:p>
        </p:txBody>
      </p:sp>
      <p:sp>
        <p:nvSpPr>
          <p:cNvPr id="7" name="Title 1">
            <a:extLst>
              <a:ext uri="{FF2B5EF4-FFF2-40B4-BE49-F238E27FC236}">
                <a16:creationId xmlns:a16="http://schemas.microsoft.com/office/drawing/2014/main" id="{C0B37613-A535-4D20-BCAC-C5CB1890FF29}"/>
              </a:ext>
            </a:extLst>
          </p:cNvPr>
          <p:cNvSpPr txBox="1">
            <a:spLocks/>
          </p:cNvSpPr>
          <p:nvPr/>
        </p:nvSpPr>
        <p:spPr>
          <a:xfrm>
            <a:off x="0" y="0"/>
            <a:ext cx="12207240" cy="92577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71500" indent="-571500">
              <a:buFont typeface="Wingdings" panose="05000000000000000000" pitchFamily="2" charset="2"/>
              <a:buChar char="v"/>
            </a:pPr>
            <a:r>
              <a:rPr lang="en-GB" dirty="0"/>
              <a:t>Experiments</a:t>
            </a:r>
            <a:endParaRPr lang="en-DE" dirty="0"/>
          </a:p>
        </p:txBody>
      </p:sp>
      <p:sp>
        <p:nvSpPr>
          <p:cNvPr id="10" name="TextBox 9">
            <a:extLst>
              <a:ext uri="{FF2B5EF4-FFF2-40B4-BE49-F238E27FC236}">
                <a16:creationId xmlns:a16="http://schemas.microsoft.com/office/drawing/2014/main" id="{13CC14A8-D8B7-4434-B236-9D108E688A31}"/>
              </a:ext>
            </a:extLst>
          </p:cNvPr>
          <p:cNvSpPr txBox="1"/>
          <p:nvPr/>
        </p:nvSpPr>
        <p:spPr>
          <a:xfrm>
            <a:off x="4210493" y="5741678"/>
            <a:ext cx="6779562" cy="461665"/>
          </a:xfrm>
          <a:prstGeom prst="rect">
            <a:avLst/>
          </a:prstGeom>
          <a:noFill/>
        </p:spPr>
        <p:txBody>
          <a:bodyPr wrap="square">
            <a:spAutoFit/>
          </a:bodyPr>
          <a:lstStyle/>
          <a:p>
            <a:r>
              <a:rPr lang="en-US" sz="1200" dirty="0"/>
              <a:t>Figure 12: the Max-similarity of Hexagon category to itself compared to Max-similarity of Hexagon to other categories varying localAreaDensity from 0.1 to 1 (with Global Inhibition)</a:t>
            </a:r>
            <a:endParaRPr lang="en-DE" sz="1200" dirty="0"/>
          </a:p>
        </p:txBody>
      </p:sp>
    </p:spTree>
    <p:extLst>
      <p:ext uri="{BB962C8B-B14F-4D97-AF65-F5344CB8AC3E}">
        <p14:creationId xmlns:p14="http://schemas.microsoft.com/office/powerpoint/2010/main" val="2028107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1D1B48-03BA-40AE-984A-B2E70EB6D9AC}"/>
              </a:ext>
            </a:extLst>
          </p:cNvPr>
          <p:cNvSpPr>
            <a:spLocks noGrp="1"/>
          </p:cNvSpPr>
          <p:nvPr>
            <p:ph idx="1"/>
          </p:nvPr>
        </p:nvSpPr>
        <p:spPr>
          <a:xfrm>
            <a:off x="273044" y="1253331"/>
            <a:ext cx="8595360" cy="4351337"/>
          </a:xfrm>
        </p:spPr>
        <p:txBody>
          <a:bodyPr/>
          <a:lstStyle/>
          <a:p>
            <a:r>
              <a:rPr lang="en-GB"/>
              <a:t>Choosing the desired parameters </a:t>
            </a:r>
          </a:p>
          <a:p>
            <a:endParaRPr lang="en-GB"/>
          </a:p>
          <a:p>
            <a:endParaRPr lang="en-GB"/>
          </a:p>
          <a:p>
            <a:r>
              <a:rPr lang="en-GB"/>
              <a:t>Adding more images to each category</a:t>
            </a:r>
            <a:br>
              <a:rPr lang="en-GB"/>
            </a:br>
            <a:r>
              <a:rPr lang="en-GB"/>
              <a:t> of training dataset</a:t>
            </a:r>
          </a:p>
          <a:p>
            <a:r>
              <a:rPr lang="en-GB"/>
              <a:t>Testing the functionality of system</a:t>
            </a:r>
            <a:br>
              <a:rPr lang="en-GB"/>
            </a:br>
            <a:r>
              <a:rPr lang="en-GB"/>
              <a:t> with input test images</a:t>
            </a:r>
          </a:p>
          <a:p>
            <a:endParaRPr lang="en-DE" dirty="0"/>
          </a:p>
        </p:txBody>
      </p:sp>
      <p:pic>
        <p:nvPicPr>
          <p:cNvPr id="4" name="Picture 3">
            <a:extLst>
              <a:ext uri="{FF2B5EF4-FFF2-40B4-BE49-F238E27FC236}">
                <a16:creationId xmlns:a16="http://schemas.microsoft.com/office/drawing/2014/main" id="{1D3BC191-84AF-44F2-AA76-23911184851E}"/>
              </a:ext>
            </a:extLst>
          </p:cNvPr>
          <p:cNvPicPr>
            <a:picLocks noChangeAspect="1"/>
          </p:cNvPicPr>
          <p:nvPr/>
        </p:nvPicPr>
        <p:blipFill>
          <a:blip r:embed="rId2"/>
          <a:stretch>
            <a:fillRect/>
          </a:stretch>
        </p:blipFill>
        <p:spPr>
          <a:xfrm>
            <a:off x="6471972" y="3040494"/>
            <a:ext cx="7462842" cy="2054455"/>
          </a:xfrm>
          <a:prstGeom prst="rect">
            <a:avLst/>
          </a:prstGeom>
        </p:spPr>
      </p:pic>
      <p:sp>
        <p:nvSpPr>
          <p:cNvPr id="5" name="Slide Number Placeholder 4">
            <a:extLst>
              <a:ext uri="{FF2B5EF4-FFF2-40B4-BE49-F238E27FC236}">
                <a16:creationId xmlns:a16="http://schemas.microsoft.com/office/drawing/2014/main" id="{8AEB6A2C-0751-444E-B09B-946BB556463D}"/>
              </a:ext>
            </a:extLst>
          </p:cNvPr>
          <p:cNvSpPr>
            <a:spLocks noGrp="1"/>
          </p:cNvSpPr>
          <p:nvPr>
            <p:ph type="sldNum" sz="quarter" idx="12"/>
          </p:nvPr>
        </p:nvSpPr>
        <p:spPr/>
        <p:txBody>
          <a:bodyPr>
            <a:normAutofit lnSpcReduction="10000"/>
          </a:bodyPr>
          <a:lstStyle/>
          <a:p>
            <a:fld id="{42C6F5B4-BA86-4EE1-8640-C41B17345E4B}" type="slidenum">
              <a:rPr lang="en-DE" smtClean="0"/>
              <a:t>18</a:t>
            </a:fld>
            <a:endParaRPr lang="en-DE"/>
          </a:p>
        </p:txBody>
      </p:sp>
      <p:sp>
        <p:nvSpPr>
          <p:cNvPr id="6" name="Title 1">
            <a:extLst>
              <a:ext uri="{FF2B5EF4-FFF2-40B4-BE49-F238E27FC236}">
                <a16:creationId xmlns:a16="http://schemas.microsoft.com/office/drawing/2014/main" id="{5D399878-16F9-4D50-9B40-E7707290E11A}"/>
              </a:ext>
            </a:extLst>
          </p:cNvPr>
          <p:cNvSpPr txBox="1">
            <a:spLocks/>
          </p:cNvSpPr>
          <p:nvPr/>
        </p:nvSpPr>
        <p:spPr>
          <a:xfrm>
            <a:off x="0" y="0"/>
            <a:ext cx="12207240" cy="92577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71500" indent="-571500">
              <a:buFont typeface="Wingdings" panose="05000000000000000000" pitchFamily="2" charset="2"/>
              <a:buChar char="v"/>
            </a:pPr>
            <a:r>
              <a:rPr lang="en-US" dirty="0"/>
              <a:t>Discussion</a:t>
            </a:r>
            <a:endParaRPr lang="en-DE" dirty="0"/>
          </a:p>
        </p:txBody>
      </p:sp>
      <p:sp>
        <p:nvSpPr>
          <p:cNvPr id="7" name="TextBox 6">
            <a:extLst>
              <a:ext uri="{FF2B5EF4-FFF2-40B4-BE49-F238E27FC236}">
                <a16:creationId xmlns:a16="http://schemas.microsoft.com/office/drawing/2014/main" id="{C6706A39-5EF2-4933-8FC0-D179D73AFFAB}"/>
              </a:ext>
            </a:extLst>
          </p:cNvPr>
          <p:cNvSpPr txBox="1"/>
          <p:nvPr/>
        </p:nvSpPr>
        <p:spPr>
          <a:xfrm>
            <a:off x="6580177" y="4934310"/>
            <a:ext cx="3214288" cy="276999"/>
          </a:xfrm>
          <a:prstGeom prst="rect">
            <a:avLst/>
          </a:prstGeom>
          <a:noFill/>
        </p:spPr>
        <p:txBody>
          <a:bodyPr wrap="square">
            <a:spAutoFit/>
          </a:bodyPr>
          <a:lstStyle/>
          <a:p>
            <a:r>
              <a:rPr lang="en-US" sz="1200" dirty="0"/>
              <a:t>Table 1: The chosen parameters of HTM </a:t>
            </a:r>
            <a:endParaRPr lang="en-DE" sz="1200" dirty="0"/>
          </a:p>
        </p:txBody>
      </p:sp>
    </p:spTree>
    <p:extLst>
      <p:ext uri="{BB962C8B-B14F-4D97-AF65-F5344CB8AC3E}">
        <p14:creationId xmlns:p14="http://schemas.microsoft.com/office/powerpoint/2010/main" val="3318019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338BC7-22C8-42EF-9831-6ACAD2540929}"/>
              </a:ext>
            </a:extLst>
          </p:cNvPr>
          <p:cNvSpPr>
            <a:spLocks noGrp="1"/>
          </p:cNvSpPr>
          <p:nvPr>
            <p:ph idx="1"/>
          </p:nvPr>
        </p:nvSpPr>
        <p:spPr>
          <a:xfrm>
            <a:off x="-93906" y="1088840"/>
            <a:ext cx="8595360" cy="4351337"/>
          </a:xfrm>
        </p:spPr>
        <p:txBody>
          <a:bodyPr/>
          <a:lstStyle/>
          <a:p>
            <a:r>
              <a:rPr lang="en-GB" dirty="0"/>
              <a:t>The similarity comparison between input images of training data set before the system is trained</a:t>
            </a:r>
          </a:p>
          <a:p>
            <a:r>
              <a:rPr lang="en-GB" dirty="0"/>
              <a:t>How similar does the HTM see the input images dataset to each other, after the system is trained</a:t>
            </a:r>
          </a:p>
          <a:p>
            <a:endParaRPr lang="en-GB" dirty="0"/>
          </a:p>
          <a:p>
            <a:r>
              <a:rPr lang="en-GB" dirty="0"/>
              <a:t>HTM sees images of same</a:t>
            </a:r>
            <a:br>
              <a:rPr lang="en-GB" dirty="0"/>
            </a:br>
            <a:r>
              <a:rPr lang="en-GB" dirty="0"/>
              <a:t>categories more similar to</a:t>
            </a:r>
            <a:br>
              <a:rPr lang="en-GB" dirty="0"/>
            </a:br>
            <a:r>
              <a:rPr lang="en-GB" dirty="0"/>
              <a:t>each other after it is trained</a:t>
            </a:r>
            <a:br>
              <a:rPr lang="en-GB" dirty="0"/>
            </a:br>
            <a:r>
              <a:rPr lang="en-GB" dirty="0"/>
              <a:t>with the input dataset images.</a:t>
            </a:r>
          </a:p>
          <a:p>
            <a:endParaRPr lang="en-GB" dirty="0"/>
          </a:p>
          <a:p>
            <a:endParaRPr lang="en-GB" dirty="0"/>
          </a:p>
          <a:p>
            <a:endParaRPr lang="en-GB" dirty="0"/>
          </a:p>
          <a:p>
            <a:endParaRPr lang="en-GB" dirty="0"/>
          </a:p>
          <a:p>
            <a:endParaRPr lang="en-GB" dirty="0"/>
          </a:p>
          <a:p>
            <a:endParaRPr lang="en-GB" dirty="0"/>
          </a:p>
        </p:txBody>
      </p:sp>
      <p:sp>
        <p:nvSpPr>
          <p:cNvPr id="4" name="Slide Number Placeholder 3">
            <a:extLst>
              <a:ext uri="{FF2B5EF4-FFF2-40B4-BE49-F238E27FC236}">
                <a16:creationId xmlns:a16="http://schemas.microsoft.com/office/drawing/2014/main" id="{001CBB44-7148-4695-A055-55D9B69B899D}"/>
              </a:ext>
            </a:extLst>
          </p:cNvPr>
          <p:cNvSpPr>
            <a:spLocks noGrp="1"/>
          </p:cNvSpPr>
          <p:nvPr>
            <p:ph type="sldNum" sz="quarter" idx="12"/>
          </p:nvPr>
        </p:nvSpPr>
        <p:spPr/>
        <p:txBody>
          <a:bodyPr>
            <a:normAutofit lnSpcReduction="10000"/>
          </a:bodyPr>
          <a:lstStyle/>
          <a:p>
            <a:fld id="{42C6F5B4-BA86-4EE1-8640-C41B17345E4B}" type="slidenum">
              <a:rPr lang="en-DE" smtClean="0"/>
              <a:t>19</a:t>
            </a:fld>
            <a:endParaRPr lang="en-DE"/>
          </a:p>
        </p:txBody>
      </p:sp>
      <p:sp>
        <p:nvSpPr>
          <p:cNvPr id="6" name="Title 1">
            <a:extLst>
              <a:ext uri="{FF2B5EF4-FFF2-40B4-BE49-F238E27FC236}">
                <a16:creationId xmlns:a16="http://schemas.microsoft.com/office/drawing/2014/main" id="{26E43A86-4D3E-452D-9FBC-E0310A38B150}"/>
              </a:ext>
            </a:extLst>
          </p:cNvPr>
          <p:cNvSpPr txBox="1">
            <a:spLocks/>
          </p:cNvSpPr>
          <p:nvPr/>
        </p:nvSpPr>
        <p:spPr>
          <a:xfrm>
            <a:off x="0" y="0"/>
            <a:ext cx="12207240" cy="92577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71500" indent="-571500">
              <a:buFont typeface="Wingdings" panose="05000000000000000000" pitchFamily="2" charset="2"/>
              <a:buChar char="v"/>
            </a:pPr>
            <a:r>
              <a:rPr lang="en-US" dirty="0"/>
              <a:t>Discussion</a:t>
            </a:r>
            <a:endParaRPr lang="en-DE" dirty="0"/>
          </a:p>
        </p:txBody>
      </p:sp>
      <p:sp>
        <p:nvSpPr>
          <p:cNvPr id="7" name="TextBox 6">
            <a:extLst>
              <a:ext uri="{FF2B5EF4-FFF2-40B4-BE49-F238E27FC236}">
                <a16:creationId xmlns:a16="http://schemas.microsoft.com/office/drawing/2014/main" id="{4EF1FC27-3EB2-4FAD-8AA7-36E2036DDF2C}"/>
              </a:ext>
            </a:extLst>
          </p:cNvPr>
          <p:cNvSpPr txBox="1"/>
          <p:nvPr/>
        </p:nvSpPr>
        <p:spPr>
          <a:xfrm>
            <a:off x="4518734" y="6469062"/>
            <a:ext cx="6779562" cy="276999"/>
          </a:xfrm>
          <a:prstGeom prst="rect">
            <a:avLst/>
          </a:prstGeom>
          <a:noFill/>
        </p:spPr>
        <p:txBody>
          <a:bodyPr wrap="square">
            <a:spAutoFit/>
          </a:bodyPr>
          <a:lstStyle/>
          <a:p>
            <a:r>
              <a:rPr lang="en-US" sz="1200" dirty="0"/>
              <a:t>Figure 13: the macro and micro similarity before training the system (Input Similarity)</a:t>
            </a:r>
            <a:endParaRPr lang="en-DE" sz="1200" dirty="0"/>
          </a:p>
        </p:txBody>
      </p:sp>
      <p:pic>
        <p:nvPicPr>
          <p:cNvPr id="5" name="Picture 4" descr="Graphical user interface&#10;&#10;Description automatically generated">
            <a:extLst>
              <a:ext uri="{FF2B5EF4-FFF2-40B4-BE49-F238E27FC236}">
                <a16:creationId xmlns:a16="http://schemas.microsoft.com/office/drawing/2014/main" id="{83E6D1FC-97E9-43CE-ACD7-C647F5FD5C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3520" y="2498904"/>
            <a:ext cx="7350760" cy="3970158"/>
          </a:xfrm>
          <a:prstGeom prst="rect">
            <a:avLst/>
          </a:prstGeom>
        </p:spPr>
      </p:pic>
    </p:spTree>
    <p:extLst>
      <p:ext uri="{BB962C8B-B14F-4D97-AF65-F5344CB8AC3E}">
        <p14:creationId xmlns:p14="http://schemas.microsoft.com/office/powerpoint/2010/main" val="2780092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5AD77-EF90-4A1F-925C-965CA9B4C796}"/>
              </a:ext>
            </a:extLst>
          </p:cNvPr>
          <p:cNvSpPr>
            <a:spLocks noGrp="1"/>
          </p:cNvSpPr>
          <p:nvPr>
            <p:ph type="title"/>
          </p:nvPr>
        </p:nvSpPr>
        <p:spPr>
          <a:xfrm>
            <a:off x="0" y="0"/>
            <a:ext cx="12192000" cy="1240501"/>
          </a:xfrm>
        </p:spPr>
        <p:style>
          <a:lnRef idx="0">
            <a:schemeClr val="accent2"/>
          </a:lnRef>
          <a:fillRef idx="3">
            <a:schemeClr val="accent2"/>
          </a:fillRef>
          <a:effectRef idx="3">
            <a:schemeClr val="accent2"/>
          </a:effectRef>
          <a:fontRef idx="minor">
            <a:schemeClr val="lt1"/>
          </a:fontRef>
        </p:style>
        <p:txBody>
          <a:bodyPr>
            <a:noAutofit/>
          </a:bodyPr>
          <a:lstStyle/>
          <a:p>
            <a:pPr algn="ctr"/>
            <a:r>
              <a:rPr lang="en-GB" sz="3600"/>
              <a:t>Analysing parameters of an HTM system, implemented for image classification</a:t>
            </a:r>
            <a:endParaRPr lang="en-DE" sz="3600" dirty="0"/>
          </a:p>
        </p:txBody>
      </p:sp>
      <p:graphicFrame>
        <p:nvGraphicFramePr>
          <p:cNvPr id="8" name="Content Placeholder 5">
            <a:extLst>
              <a:ext uri="{FF2B5EF4-FFF2-40B4-BE49-F238E27FC236}">
                <a16:creationId xmlns:a16="http://schemas.microsoft.com/office/drawing/2014/main" id="{6369B67F-D4F9-6084-6826-DAAE70F05CC3}"/>
              </a:ext>
            </a:extLst>
          </p:cNvPr>
          <p:cNvGraphicFramePr>
            <a:graphicFrameLocks noGrp="1"/>
          </p:cNvGraphicFramePr>
          <p:nvPr>
            <p:ph idx="1"/>
            <p:extLst>
              <p:ext uri="{D42A27DB-BD31-4B8C-83A1-F6EECF244321}">
                <p14:modId xmlns:p14="http://schemas.microsoft.com/office/powerpoint/2010/main" val="3098942761"/>
              </p:ext>
            </p:extLst>
          </p:nvPr>
        </p:nvGraphicFramePr>
        <p:xfrm>
          <a:off x="1261872" y="2317898"/>
          <a:ext cx="8595360" cy="38622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DC42C2BC-EA7A-45AC-9618-2327FCB38FBA}"/>
              </a:ext>
            </a:extLst>
          </p:cNvPr>
          <p:cNvSpPr>
            <a:spLocks noGrp="1"/>
          </p:cNvSpPr>
          <p:nvPr>
            <p:ph type="sldNum" sz="quarter" idx="12"/>
          </p:nvPr>
        </p:nvSpPr>
        <p:spPr/>
        <p:txBody>
          <a:bodyPr>
            <a:normAutofit lnSpcReduction="10000"/>
          </a:bodyPr>
          <a:lstStyle/>
          <a:p>
            <a:fld id="{42C6F5B4-BA86-4EE1-8640-C41B17345E4B}" type="slidenum">
              <a:rPr lang="en-DE" smtClean="0"/>
              <a:t>2</a:t>
            </a:fld>
            <a:endParaRPr lang="en-DE" dirty="0"/>
          </a:p>
        </p:txBody>
      </p:sp>
      <p:sp>
        <p:nvSpPr>
          <p:cNvPr id="5" name="Rectangle: Rounded Corners 4">
            <a:extLst>
              <a:ext uri="{FF2B5EF4-FFF2-40B4-BE49-F238E27FC236}">
                <a16:creationId xmlns:a16="http://schemas.microsoft.com/office/drawing/2014/main" id="{8819D063-A332-4B86-8E2F-192EF31BED05}"/>
              </a:ext>
            </a:extLst>
          </p:cNvPr>
          <p:cNvSpPr/>
          <p:nvPr/>
        </p:nvSpPr>
        <p:spPr>
          <a:xfrm>
            <a:off x="1979676" y="5635256"/>
            <a:ext cx="7515198" cy="536944"/>
          </a:xfrm>
          <a:prstGeom prst="roundRect">
            <a:avLst>
              <a:gd name="adj" fmla="val 10000"/>
            </a:avLst>
          </a:prstGeom>
        </p:spPr>
        <p:style>
          <a:lnRef idx="0">
            <a:schemeClr val="dk1">
              <a:hueOff val="0"/>
              <a:satOff val="0"/>
              <a:lumOff val="0"/>
              <a:alphaOff val="0"/>
            </a:schemeClr>
          </a:lnRef>
          <a:fillRef idx="1">
            <a:schemeClr val="accent5">
              <a:tint val="40000"/>
              <a:hueOff val="0"/>
              <a:satOff val="0"/>
              <a:lumOff val="0"/>
              <a:alphaOff val="0"/>
            </a:schemeClr>
          </a:fillRef>
          <a:effectRef idx="0">
            <a:schemeClr val="accent5">
              <a:tint val="40000"/>
              <a:hueOff val="0"/>
              <a:satOff val="0"/>
              <a:lumOff val="0"/>
              <a:alphaOff val="0"/>
            </a:schemeClr>
          </a:effectRef>
          <a:fontRef idx="minor">
            <a:schemeClr val="dk1">
              <a:hueOff val="0"/>
              <a:satOff val="0"/>
              <a:lumOff val="0"/>
              <a:alphaOff val="0"/>
            </a:schemeClr>
          </a:fontRef>
        </p:style>
        <p:txBody>
          <a:bodyPr/>
          <a:lstStyle/>
          <a:p>
            <a:r>
              <a:rPr lang="en-US" dirty="0"/>
              <a:t>Conclusion</a:t>
            </a:r>
            <a:endParaRPr lang="de-DE" dirty="0"/>
          </a:p>
        </p:txBody>
      </p:sp>
    </p:spTree>
    <p:extLst>
      <p:ext uri="{BB962C8B-B14F-4D97-AF65-F5344CB8AC3E}">
        <p14:creationId xmlns:p14="http://schemas.microsoft.com/office/powerpoint/2010/main" val="260728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7DAD66-34EF-471A-848B-05902BC8F335}"/>
              </a:ext>
            </a:extLst>
          </p:cNvPr>
          <p:cNvSpPr>
            <a:spLocks noGrp="1"/>
          </p:cNvSpPr>
          <p:nvPr>
            <p:ph idx="1"/>
          </p:nvPr>
        </p:nvSpPr>
        <p:spPr>
          <a:xfrm>
            <a:off x="124188" y="1373320"/>
            <a:ext cx="8595360" cy="4351337"/>
          </a:xfrm>
        </p:spPr>
        <p:txBody>
          <a:bodyPr/>
          <a:lstStyle/>
          <a:p>
            <a:r>
              <a:rPr lang="en-GB" dirty="0"/>
              <a:t>giving the system some test input images</a:t>
            </a:r>
            <a:br>
              <a:rPr lang="en-GB" dirty="0"/>
            </a:br>
            <a:br>
              <a:rPr lang="en-GB" dirty="0"/>
            </a:br>
            <a:br>
              <a:rPr lang="en-GB" dirty="0"/>
            </a:br>
            <a:br>
              <a:rPr lang="en-GB" dirty="0"/>
            </a:br>
            <a:endParaRPr lang="en-GB" dirty="0"/>
          </a:p>
          <a:p>
            <a:r>
              <a:rPr lang="en-GB" dirty="0"/>
              <a:t>some images are from the same category</a:t>
            </a:r>
            <a:br>
              <a:rPr lang="en-GB" dirty="0"/>
            </a:br>
            <a:r>
              <a:rPr lang="en-GB" dirty="0"/>
              <a:t>of input image dataset, with which the</a:t>
            </a:r>
            <a:br>
              <a:rPr lang="en-GB" dirty="0"/>
            </a:br>
            <a:r>
              <a:rPr lang="en-GB" dirty="0"/>
              <a:t>system is trained, and some don’t belong</a:t>
            </a:r>
            <a:br>
              <a:rPr lang="en-GB" dirty="0"/>
            </a:br>
            <a:r>
              <a:rPr lang="en-GB" dirty="0"/>
              <a:t>to any of the trained categories</a:t>
            </a:r>
            <a:endParaRPr lang="en-DE" dirty="0"/>
          </a:p>
        </p:txBody>
      </p:sp>
      <p:pic>
        <p:nvPicPr>
          <p:cNvPr id="6146" name="Picture 2">
            <a:extLst>
              <a:ext uri="{FF2B5EF4-FFF2-40B4-BE49-F238E27FC236}">
                <a16:creationId xmlns:a16="http://schemas.microsoft.com/office/drawing/2014/main" id="{D925D0F8-8125-4BCE-AE94-9B0521F9FC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133" y="2818341"/>
            <a:ext cx="4758830" cy="286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a:extLst>
              <a:ext uri="{FF2B5EF4-FFF2-40B4-BE49-F238E27FC236}">
                <a16:creationId xmlns:a16="http://schemas.microsoft.com/office/drawing/2014/main" id="{9744E238-0976-425A-8278-4A7C1191E6BC}"/>
              </a:ext>
            </a:extLst>
          </p:cNvPr>
          <p:cNvSpPr>
            <a:spLocks noGrp="1"/>
          </p:cNvSpPr>
          <p:nvPr>
            <p:ph type="sldNum" sz="quarter" idx="12"/>
          </p:nvPr>
        </p:nvSpPr>
        <p:spPr/>
        <p:txBody>
          <a:bodyPr>
            <a:normAutofit lnSpcReduction="10000"/>
          </a:bodyPr>
          <a:lstStyle/>
          <a:p>
            <a:fld id="{42C6F5B4-BA86-4EE1-8640-C41B17345E4B}" type="slidenum">
              <a:rPr lang="en-DE" smtClean="0"/>
              <a:t>20</a:t>
            </a:fld>
            <a:endParaRPr lang="en-DE"/>
          </a:p>
        </p:txBody>
      </p:sp>
      <p:sp>
        <p:nvSpPr>
          <p:cNvPr id="6" name="Title 1">
            <a:extLst>
              <a:ext uri="{FF2B5EF4-FFF2-40B4-BE49-F238E27FC236}">
                <a16:creationId xmlns:a16="http://schemas.microsoft.com/office/drawing/2014/main" id="{8E071DA3-AA5C-42FF-8712-8C0ED9ECF526}"/>
              </a:ext>
            </a:extLst>
          </p:cNvPr>
          <p:cNvSpPr txBox="1">
            <a:spLocks/>
          </p:cNvSpPr>
          <p:nvPr/>
        </p:nvSpPr>
        <p:spPr>
          <a:xfrm>
            <a:off x="0" y="0"/>
            <a:ext cx="12207240" cy="92577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71500" indent="-571500">
              <a:buFont typeface="Wingdings" panose="05000000000000000000" pitchFamily="2" charset="2"/>
              <a:buChar char="v"/>
            </a:pPr>
            <a:r>
              <a:rPr lang="en-US" dirty="0"/>
              <a:t>Discussion</a:t>
            </a:r>
            <a:endParaRPr lang="en-DE" dirty="0"/>
          </a:p>
        </p:txBody>
      </p:sp>
      <p:sp>
        <p:nvSpPr>
          <p:cNvPr id="7" name="TextBox 6">
            <a:extLst>
              <a:ext uri="{FF2B5EF4-FFF2-40B4-BE49-F238E27FC236}">
                <a16:creationId xmlns:a16="http://schemas.microsoft.com/office/drawing/2014/main" id="{D6F019F0-88C2-4D13-80CD-84940633BC81}"/>
              </a:ext>
            </a:extLst>
          </p:cNvPr>
          <p:cNvSpPr txBox="1"/>
          <p:nvPr/>
        </p:nvSpPr>
        <p:spPr>
          <a:xfrm>
            <a:off x="6432698" y="5686467"/>
            <a:ext cx="4860142" cy="276999"/>
          </a:xfrm>
          <a:prstGeom prst="rect">
            <a:avLst/>
          </a:prstGeom>
          <a:noFill/>
        </p:spPr>
        <p:txBody>
          <a:bodyPr wrap="square">
            <a:spAutoFit/>
          </a:bodyPr>
          <a:lstStyle/>
          <a:p>
            <a:r>
              <a:rPr lang="en-US" sz="1200" dirty="0"/>
              <a:t>Figure 15:  Input Test Images</a:t>
            </a:r>
            <a:endParaRPr lang="en-DE" sz="1200" dirty="0"/>
          </a:p>
        </p:txBody>
      </p:sp>
    </p:spTree>
    <p:extLst>
      <p:ext uri="{BB962C8B-B14F-4D97-AF65-F5344CB8AC3E}">
        <p14:creationId xmlns:p14="http://schemas.microsoft.com/office/powerpoint/2010/main" val="4239601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F65CD8-A594-41B2-A565-9A2607DC9FE2}"/>
              </a:ext>
            </a:extLst>
          </p:cNvPr>
          <p:cNvSpPr>
            <a:spLocks noGrp="1"/>
          </p:cNvSpPr>
          <p:nvPr>
            <p:ph idx="1"/>
          </p:nvPr>
        </p:nvSpPr>
        <p:spPr>
          <a:xfrm>
            <a:off x="96596" y="1253331"/>
            <a:ext cx="6325469" cy="4351337"/>
          </a:xfrm>
        </p:spPr>
        <p:txBody>
          <a:bodyPr/>
          <a:lstStyle/>
          <a:p>
            <a:r>
              <a:rPr lang="en-GB" dirty="0"/>
              <a:t>Maximum minimum and average</a:t>
            </a:r>
            <a:br>
              <a:rPr lang="en-GB" dirty="0"/>
            </a:br>
            <a:r>
              <a:rPr lang="en-GB" dirty="0"/>
              <a:t>similarity comparison is illustrated.</a:t>
            </a:r>
          </a:p>
          <a:p>
            <a:endParaRPr lang="en-GB" dirty="0"/>
          </a:p>
          <a:p>
            <a:r>
              <a:rPr lang="en-GB" dirty="0"/>
              <a:t>For the images which don’t belong to any of</a:t>
            </a:r>
            <a:br>
              <a:rPr lang="en-GB" dirty="0"/>
            </a:br>
            <a:r>
              <a:rPr lang="en-GB" dirty="0"/>
              <a:t>the training datasets categories, no</a:t>
            </a:r>
            <a:br>
              <a:rPr lang="en-GB" dirty="0"/>
            </a:br>
            <a:r>
              <a:rPr lang="en-GB" dirty="0"/>
              <a:t>category is chosen.</a:t>
            </a:r>
            <a:br>
              <a:rPr lang="en-GB" dirty="0"/>
            </a:br>
            <a:endParaRPr lang="en-GB" dirty="0"/>
          </a:p>
          <a:p>
            <a:r>
              <a:rPr lang="en-GB" dirty="0"/>
              <a:t>The images which, according to average</a:t>
            </a:r>
            <a:br>
              <a:rPr lang="en-GB" dirty="0"/>
            </a:br>
            <a:r>
              <a:rPr lang="en-GB" dirty="0"/>
              <a:t>calculated similarity, belong to a category</a:t>
            </a:r>
            <a:br>
              <a:rPr lang="en-GB" dirty="0"/>
            </a:br>
            <a:r>
              <a:rPr lang="en-GB" dirty="0"/>
              <a:t> of training images dataset, the recognized</a:t>
            </a:r>
            <a:br>
              <a:rPr lang="en-GB" dirty="0"/>
            </a:br>
            <a:r>
              <a:rPr lang="en-GB" dirty="0"/>
              <a:t>categories are mentioned.</a:t>
            </a:r>
            <a:endParaRPr lang="en-DE" dirty="0"/>
          </a:p>
        </p:txBody>
      </p:sp>
      <p:pic>
        <p:nvPicPr>
          <p:cNvPr id="7170" name="Picture 2">
            <a:extLst>
              <a:ext uri="{FF2B5EF4-FFF2-40B4-BE49-F238E27FC236}">
                <a16:creationId xmlns:a16="http://schemas.microsoft.com/office/drawing/2014/main" id="{09267ED4-DAE5-4970-8D1B-CBC8F60B38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0901" y="1828800"/>
            <a:ext cx="4742111" cy="4553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a:extLst>
              <a:ext uri="{FF2B5EF4-FFF2-40B4-BE49-F238E27FC236}">
                <a16:creationId xmlns:a16="http://schemas.microsoft.com/office/drawing/2014/main" id="{F2998448-8D9F-49E9-8AFB-0EC5518AD720}"/>
              </a:ext>
            </a:extLst>
          </p:cNvPr>
          <p:cNvSpPr>
            <a:spLocks noGrp="1"/>
          </p:cNvSpPr>
          <p:nvPr>
            <p:ph type="sldNum" sz="quarter" idx="12"/>
          </p:nvPr>
        </p:nvSpPr>
        <p:spPr/>
        <p:txBody>
          <a:bodyPr>
            <a:normAutofit lnSpcReduction="10000"/>
          </a:bodyPr>
          <a:lstStyle/>
          <a:p>
            <a:fld id="{42C6F5B4-BA86-4EE1-8640-C41B17345E4B}" type="slidenum">
              <a:rPr lang="en-DE" smtClean="0"/>
              <a:t>21</a:t>
            </a:fld>
            <a:endParaRPr lang="en-DE"/>
          </a:p>
        </p:txBody>
      </p:sp>
      <p:sp>
        <p:nvSpPr>
          <p:cNvPr id="6" name="Title 1">
            <a:extLst>
              <a:ext uri="{FF2B5EF4-FFF2-40B4-BE49-F238E27FC236}">
                <a16:creationId xmlns:a16="http://schemas.microsoft.com/office/drawing/2014/main" id="{C40E7A37-01FF-4949-9849-2DF0C72886B8}"/>
              </a:ext>
            </a:extLst>
          </p:cNvPr>
          <p:cNvSpPr txBox="1">
            <a:spLocks/>
          </p:cNvSpPr>
          <p:nvPr/>
        </p:nvSpPr>
        <p:spPr>
          <a:xfrm>
            <a:off x="0" y="0"/>
            <a:ext cx="12207240" cy="92577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71500" indent="-571500">
              <a:buFont typeface="Wingdings" panose="05000000000000000000" pitchFamily="2" charset="2"/>
              <a:buChar char="v"/>
            </a:pPr>
            <a:r>
              <a:rPr lang="en-US" dirty="0"/>
              <a:t>Discussion (</a:t>
            </a:r>
            <a:r>
              <a:rPr lang="en-GB" sz="4400" dirty="0"/>
              <a:t>The prediction results</a:t>
            </a:r>
            <a:r>
              <a:rPr lang="en-US" dirty="0"/>
              <a:t>)</a:t>
            </a:r>
            <a:endParaRPr lang="en-DE" dirty="0"/>
          </a:p>
        </p:txBody>
      </p:sp>
      <p:sp>
        <p:nvSpPr>
          <p:cNvPr id="7" name="TextBox 6">
            <a:extLst>
              <a:ext uri="{FF2B5EF4-FFF2-40B4-BE49-F238E27FC236}">
                <a16:creationId xmlns:a16="http://schemas.microsoft.com/office/drawing/2014/main" id="{8F4E64B2-5CAD-4FC8-A701-E326E46F53BD}"/>
              </a:ext>
            </a:extLst>
          </p:cNvPr>
          <p:cNvSpPr txBox="1"/>
          <p:nvPr/>
        </p:nvSpPr>
        <p:spPr>
          <a:xfrm>
            <a:off x="6304709" y="6382533"/>
            <a:ext cx="3493038" cy="276999"/>
          </a:xfrm>
          <a:prstGeom prst="rect">
            <a:avLst/>
          </a:prstGeom>
          <a:noFill/>
        </p:spPr>
        <p:txBody>
          <a:bodyPr wrap="square">
            <a:spAutoFit/>
          </a:bodyPr>
          <a:lstStyle/>
          <a:p>
            <a:r>
              <a:rPr lang="en-US" sz="1200" dirty="0"/>
              <a:t>Figure 16: Prediction Results</a:t>
            </a:r>
            <a:endParaRPr lang="en-DE" sz="1200" dirty="0"/>
          </a:p>
        </p:txBody>
      </p:sp>
    </p:spTree>
    <p:extLst>
      <p:ext uri="{BB962C8B-B14F-4D97-AF65-F5344CB8AC3E}">
        <p14:creationId xmlns:p14="http://schemas.microsoft.com/office/powerpoint/2010/main" val="1673282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7DAD66-34EF-471A-848B-05902BC8F335}"/>
              </a:ext>
            </a:extLst>
          </p:cNvPr>
          <p:cNvSpPr>
            <a:spLocks noGrp="1"/>
          </p:cNvSpPr>
          <p:nvPr>
            <p:ph idx="1"/>
          </p:nvPr>
        </p:nvSpPr>
        <p:spPr>
          <a:xfrm>
            <a:off x="124188" y="1373320"/>
            <a:ext cx="10274454" cy="4351337"/>
          </a:xfrm>
        </p:spPr>
        <p:txBody>
          <a:bodyPr/>
          <a:lstStyle/>
          <a:p>
            <a:r>
              <a:rPr lang="en-US" dirty="0"/>
              <a:t>Generally, changing PotencialRadius and localAreaDensity values, cause more significant changes in the output result and that’s the reason why in the last final experiments it’s tried to configure the HTM parameters, according to these two.</a:t>
            </a:r>
          </a:p>
          <a:p>
            <a:pPr marL="0" indent="0">
              <a:buNone/>
            </a:pPr>
            <a:endParaRPr lang="en-US" dirty="0"/>
          </a:p>
          <a:p>
            <a:r>
              <a:rPr lang="en-US" dirty="0"/>
              <a:t>Very high locaAreadensity values are not recommended.</a:t>
            </a:r>
          </a:p>
          <a:p>
            <a:pPr marL="0" indent="0">
              <a:buNone/>
            </a:pPr>
            <a:endParaRPr lang="en-US" dirty="0"/>
          </a:p>
          <a:p>
            <a:r>
              <a:rPr lang="en-US" dirty="0"/>
              <a:t>This experiment was done for grayscale images, doing the same experiment for Colorful images is recommended.</a:t>
            </a:r>
          </a:p>
          <a:p>
            <a:pPr marL="0" indent="0">
              <a:buNone/>
            </a:pPr>
            <a:endParaRPr lang="en-DE" dirty="0"/>
          </a:p>
        </p:txBody>
      </p:sp>
      <p:sp>
        <p:nvSpPr>
          <p:cNvPr id="4" name="Slide Number Placeholder 3">
            <a:extLst>
              <a:ext uri="{FF2B5EF4-FFF2-40B4-BE49-F238E27FC236}">
                <a16:creationId xmlns:a16="http://schemas.microsoft.com/office/drawing/2014/main" id="{9744E238-0976-425A-8278-4A7C1191E6BC}"/>
              </a:ext>
            </a:extLst>
          </p:cNvPr>
          <p:cNvSpPr>
            <a:spLocks noGrp="1"/>
          </p:cNvSpPr>
          <p:nvPr>
            <p:ph type="sldNum" sz="quarter" idx="12"/>
          </p:nvPr>
        </p:nvSpPr>
        <p:spPr/>
        <p:txBody>
          <a:bodyPr>
            <a:normAutofit lnSpcReduction="10000"/>
          </a:bodyPr>
          <a:lstStyle/>
          <a:p>
            <a:fld id="{42C6F5B4-BA86-4EE1-8640-C41B17345E4B}" type="slidenum">
              <a:rPr lang="en-DE" smtClean="0"/>
              <a:t>22</a:t>
            </a:fld>
            <a:endParaRPr lang="en-DE"/>
          </a:p>
        </p:txBody>
      </p:sp>
      <p:sp>
        <p:nvSpPr>
          <p:cNvPr id="6" name="Title 1">
            <a:extLst>
              <a:ext uri="{FF2B5EF4-FFF2-40B4-BE49-F238E27FC236}">
                <a16:creationId xmlns:a16="http://schemas.microsoft.com/office/drawing/2014/main" id="{8E071DA3-AA5C-42FF-8712-8C0ED9ECF526}"/>
              </a:ext>
            </a:extLst>
          </p:cNvPr>
          <p:cNvSpPr txBox="1">
            <a:spLocks/>
          </p:cNvSpPr>
          <p:nvPr/>
        </p:nvSpPr>
        <p:spPr>
          <a:xfrm>
            <a:off x="0" y="0"/>
            <a:ext cx="12207240" cy="92577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71500" indent="-571500">
              <a:buFont typeface="Wingdings" panose="05000000000000000000" pitchFamily="2" charset="2"/>
              <a:buChar char="v"/>
            </a:pPr>
            <a:r>
              <a:rPr lang="en-US" dirty="0"/>
              <a:t>Conclusion</a:t>
            </a:r>
            <a:endParaRPr lang="en-DE" dirty="0"/>
          </a:p>
        </p:txBody>
      </p:sp>
    </p:spTree>
    <p:extLst>
      <p:ext uri="{BB962C8B-B14F-4D97-AF65-F5344CB8AC3E}">
        <p14:creationId xmlns:p14="http://schemas.microsoft.com/office/powerpoint/2010/main" val="527497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6ECBBF-2A96-4672-94D6-E792681D9AA8}"/>
              </a:ext>
            </a:extLst>
          </p:cNvPr>
          <p:cNvSpPr>
            <a:spLocks noGrp="1"/>
          </p:cNvSpPr>
          <p:nvPr>
            <p:ph idx="1"/>
          </p:nvPr>
        </p:nvSpPr>
        <p:spPr>
          <a:xfrm>
            <a:off x="1400095" y="1676437"/>
            <a:ext cx="8595360" cy="1325563"/>
          </a:xfrm>
        </p:spPr>
        <p:txBody>
          <a:bodyPr>
            <a:normAutofit fontScale="92500" lnSpcReduction="20000"/>
          </a:bodyPr>
          <a:lstStyle/>
          <a:p>
            <a:pPr marL="0" indent="0" algn="ctr">
              <a:buNone/>
            </a:pPr>
            <a:r>
              <a:rPr lang="en-US" sz="4400" dirty="0"/>
              <a:t>Thank you </a:t>
            </a:r>
          </a:p>
          <a:p>
            <a:pPr marL="0" indent="0" algn="ctr">
              <a:buNone/>
            </a:pPr>
            <a:r>
              <a:rPr lang="en-US" sz="4400" dirty="0"/>
              <a:t>for your attention</a:t>
            </a:r>
            <a:endParaRPr lang="de-DE" sz="4400" dirty="0"/>
          </a:p>
        </p:txBody>
      </p:sp>
      <p:sp>
        <p:nvSpPr>
          <p:cNvPr id="4" name="Slide Number Placeholder 3">
            <a:extLst>
              <a:ext uri="{FF2B5EF4-FFF2-40B4-BE49-F238E27FC236}">
                <a16:creationId xmlns:a16="http://schemas.microsoft.com/office/drawing/2014/main" id="{5E5A0106-1A51-4C23-8FB3-43C0A8D4A29C}"/>
              </a:ext>
            </a:extLst>
          </p:cNvPr>
          <p:cNvSpPr>
            <a:spLocks noGrp="1"/>
          </p:cNvSpPr>
          <p:nvPr>
            <p:ph type="sldNum" sz="quarter" idx="12"/>
          </p:nvPr>
        </p:nvSpPr>
        <p:spPr/>
        <p:txBody>
          <a:bodyPr>
            <a:normAutofit lnSpcReduction="10000"/>
          </a:bodyPr>
          <a:lstStyle/>
          <a:p>
            <a:fld id="{42C6F5B4-BA86-4EE1-8640-C41B17345E4B}" type="slidenum">
              <a:rPr lang="en-DE" smtClean="0"/>
              <a:t>23</a:t>
            </a:fld>
            <a:endParaRPr lang="en-DE"/>
          </a:p>
        </p:txBody>
      </p:sp>
      <p:sp>
        <p:nvSpPr>
          <p:cNvPr id="5" name="TextBox 4">
            <a:extLst>
              <a:ext uri="{FF2B5EF4-FFF2-40B4-BE49-F238E27FC236}">
                <a16:creationId xmlns:a16="http://schemas.microsoft.com/office/drawing/2014/main" id="{4B7B74F6-418D-49BA-9A47-315E516C0F9A}"/>
              </a:ext>
            </a:extLst>
          </p:cNvPr>
          <p:cNvSpPr txBox="1"/>
          <p:nvPr/>
        </p:nvSpPr>
        <p:spPr>
          <a:xfrm>
            <a:off x="212651" y="4742820"/>
            <a:ext cx="10909005" cy="2431435"/>
          </a:xfrm>
          <a:prstGeom prst="rect">
            <a:avLst/>
          </a:prstGeom>
          <a:noFill/>
        </p:spPr>
        <p:txBody>
          <a:bodyPr wrap="square" rtlCol="0">
            <a:spAutoFit/>
          </a:bodyPr>
          <a:lstStyle/>
          <a:p>
            <a:r>
              <a:rPr lang="en-US" dirty="0"/>
              <a:t>If you have any question, you can contact us:</a:t>
            </a:r>
          </a:p>
          <a:p>
            <a:endParaRPr lang="en-US" dirty="0"/>
          </a:p>
          <a:p>
            <a:r>
              <a:rPr lang="de-DE" sz="1600" i="0" dirty="0">
                <a:effectLst/>
                <a:latin typeface="Lucida Grande"/>
                <a:hlinkClick r:id="rId2">
                  <a:extLst>
                    <a:ext uri="{A12FA001-AC4F-418D-AE19-62706E023703}">
                      <ahyp:hlinkClr xmlns:ahyp="http://schemas.microsoft.com/office/drawing/2018/hyperlinkcolor" val="tx"/>
                    </a:ext>
                  </a:extLst>
                </a:hlinkClick>
              </a:rPr>
              <a:t>mahdieh.pirmoradian@stud.fra-uas.de</a:t>
            </a:r>
            <a:endParaRPr lang="de-DE" sz="1600" i="0" dirty="0">
              <a:effectLst/>
              <a:latin typeface="Lucida Grande"/>
            </a:endParaRPr>
          </a:p>
          <a:p>
            <a:endParaRPr lang="de-DE" sz="1600" dirty="0">
              <a:latin typeface="Lucida Grande"/>
            </a:endParaRPr>
          </a:p>
          <a:p>
            <a:endParaRPr lang="de-DE" sz="1600" i="0" dirty="0">
              <a:effectLst/>
              <a:latin typeface="Lucida Grande"/>
            </a:endParaRPr>
          </a:p>
          <a:p>
            <a:r>
              <a:rPr lang="de-DE" sz="1600" i="0" u="sng" dirty="0">
                <a:effectLst/>
                <a:latin typeface="Lucida Grande"/>
              </a:rPr>
              <a:t>omid.nikbakht@stud.fra-uas.de</a:t>
            </a:r>
          </a:p>
          <a:p>
            <a:endParaRPr lang="de-DE" sz="1600" i="0" dirty="0">
              <a:effectLst/>
              <a:latin typeface="Lucida Grande"/>
            </a:endParaRPr>
          </a:p>
          <a:p>
            <a:endParaRPr lang="en-US" dirty="0"/>
          </a:p>
          <a:p>
            <a:endParaRPr lang="de-DE" dirty="0"/>
          </a:p>
        </p:txBody>
      </p:sp>
    </p:spTree>
    <p:extLst>
      <p:ext uri="{BB962C8B-B14F-4D97-AF65-F5344CB8AC3E}">
        <p14:creationId xmlns:p14="http://schemas.microsoft.com/office/powerpoint/2010/main" val="1706827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7DAD66-34EF-471A-848B-05902BC8F335}"/>
              </a:ext>
            </a:extLst>
          </p:cNvPr>
          <p:cNvSpPr>
            <a:spLocks noGrp="1"/>
          </p:cNvSpPr>
          <p:nvPr>
            <p:ph idx="1"/>
          </p:nvPr>
        </p:nvSpPr>
        <p:spPr>
          <a:xfrm>
            <a:off x="124188" y="1373320"/>
            <a:ext cx="8595360" cy="4351337"/>
          </a:xfrm>
        </p:spPr>
        <p:txBody>
          <a:bodyPr/>
          <a:lstStyle/>
          <a:p>
            <a:r>
              <a:rPr lang="en-GB" sz="1800" dirty="0"/>
              <a:t>Figure 1: </a:t>
            </a:r>
            <a:r>
              <a:rPr lang="en-US" sz="1600" dirty="0"/>
              <a:t>https://www.semanticscholar.org/paper/An-application-of-brain-based-education-principles-Roux-Joy/0814b1f139d58d923067d7172534f31c0bbd391b</a:t>
            </a:r>
          </a:p>
          <a:p>
            <a:r>
              <a:rPr lang="en-GB" sz="1800" dirty="0"/>
              <a:t>Figure 2: https://www.frontiersin.org/articles/10.3389/frobt.2016.00081/full</a:t>
            </a:r>
          </a:p>
          <a:p>
            <a:r>
              <a:rPr lang="en-GB" sz="1800" dirty="0"/>
              <a:t>Figure 3, 4: </a:t>
            </a:r>
            <a:r>
              <a:rPr lang="en-GB" sz="1800" dirty="0">
                <a:hlinkClick r:id="rId2"/>
              </a:rPr>
              <a:t>https://ddobric.github.io/neocortexapi/</a:t>
            </a:r>
            <a:endParaRPr lang="en-GB" sz="1800" dirty="0"/>
          </a:p>
          <a:p>
            <a:r>
              <a:rPr lang="en-GB" dirty="0"/>
              <a:t>Figure 5: </a:t>
            </a:r>
            <a:r>
              <a:rPr lang="en-GB" dirty="0">
                <a:hlinkClick r:id="rId3"/>
              </a:rPr>
              <a:t>https://www.analyticsvidhya.com/blog/2018/05/alternative-deep-learning-hierarchical-temporal-memory-htm-unsupervised-learning/</a:t>
            </a:r>
            <a:endParaRPr lang="en-GB" dirty="0"/>
          </a:p>
          <a:p>
            <a:r>
              <a:rPr lang="en-GB" dirty="0"/>
              <a:t>Figure 6: </a:t>
            </a:r>
            <a:r>
              <a:rPr lang="de-DE" dirty="0"/>
              <a:t>S. A.-Y. Cui, "The HTM </a:t>
            </a:r>
            <a:r>
              <a:rPr lang="de-DE" dirty="0" err="1"/>
              <a:t>Spatial</a:t>
            </a:r>
            <a:r>
              <a:rPr lang="de-DE" dirty="0"/>
              <a:t> </a:t>
            </a:r>
            <a:r>
              <a:rPr lang="de-DE" dirty="0" err="1"/>
              <a:t>Pooler</a:t>
            </a:r>
            <a:r>
              <a:rPr lang="de-DE" dirty="0"/>
              <a:t>—A </a:t>
            </a:r>
            <a:r>
              <a:rPr lang="de-DE" dirty="0" err="1"/>
              <a:t>Neocortical</a:t>
            </a:r>
            <a:r>
              <a:rPr lang="de-DE" dirty="0"/>
              <a:t> </a:t>
            </a:r>
            <a:r>
              <a:rPr lang="de-DE" dirty="0" err="1"/>
              <a:t>Algorithm</a:t>
            </a:r>
            <a:r>
              <a:rPr lang="de-DE" dirty="0"/>
              <a:t> </a:t>
            </a:r>
            <a:r>
              <a:rPr lang="de-DE" dirty="0" err="1"/>
              <a:t>for</a:t>
            </a:r>
            <a:r>
              <a:rPr lang="de-DE" dirty="0"/>
              <a:t> Online </a:t>
            </a:r>
            <a:r>
              <a:rPr lang="de-DE" dirty="0" err="1"/>
              <a:t>Sparse</a:t>
            </a:r>
            <a:r>
              <a:rPr lang="de-DE" dirty="0"/>
              <a:t> Distributed Coding," Frontiers in Computational </a:t>
            </a:r>
            <a:r>
              <a:rPr lang="de-DE" dirty="0" err="1"/>
              <a:t>Neuroscience</a:t>
            </a:r>
            <a:r>
              <a:rPr lang="de-DE" dirty="0"/>
              <a:t>, 2017</a:t>
            </a:r>
          </a:p>
          <a:p>
            <a:r>
              <a:rPr lang="en-GB" dirty="0"/>
              <a:t>Figure 7 to 17 : belongs to our </a:t>
            </a:r>
            <a:r>
              <a:rPr lang="en-GB"/>
              <a:t>Experiment results</a:t>
            </a:r>
            <a:endParaRPr lang="en-GB" dirty="0"/>
          </a:p>
          <a:p>
            <a:endParaRPr lang="en-GB" sz="1800" dirty="0"/>
          </a:p>
          <a:p>
            <a:endParaRPr lang="en-DE" sz="1800" dirty="0"/>
          </a:p>
          <a:p>
            <a:endParaRPr lang="en-DE" dirty="0"/>
          </a:p>
        </p:txBody>
      </p:sp>
      <p:sp>
        <p:nvSpPr>
          <p:cNvPr id="4" name="Slide Number Placeholder 3">
            <a:extLst>
              <a:ext uri="{FF2B5EF4-FFF2-40B4-BE49-F238E27FC236}">
                <a16:creationId xmlns:a16="http://schemas.microsoft.com/office/drawing/2014/main" id="{9744E238-0976-425A-8278-4A7C1191E6BC}"/>
              </a:ext>
            </a:extLst>
          </p:cNvPr>
          <p:cNvSpPr>
            <a:spLocks noGrp="1"/>
          </p:cNvSpPr>
          <p:nvPr>
            <p:ph type="sldNum" sz="quarter" idx="12"/>
          </p:nvPr>
        </p:nvSpPr>
        <p:spPr/>
        <p:txBody>
          <a:bodyPr>
            <a:normAutofit lnSpcReduction="10000"/>
          </a:bodyPr>
          <a:lstStyle/>
          <a:p>
            <a:fld id="{42C6F5B4-BA86-4EE1-8640-C41B17345E4B}" type="slidenum">
              <a:rPr lang="en-DE" smtClean="0"/>
              <a:t>24</a:t>
            </a:fld>
            <a:endParaRPr lang="en-DE"/>
          </a:p>
        </p:txBody>
      </p:sp>
      <p:sp>
        <p:nvSpPr>
          <p:cNvPr id="6" name="Title 1">
            <a:extLst>
              <a:ext uri="{FF2B5EF4-FFF2-40B4-BE49-F238E27FC236}">
                <a16:creationId xmlns:a16="http://schemas.microsoft.com/office/drawing/2014/main" id="{8E071DA3-AA5C-42FF-8712-8C0ED9ECF526}"/>
              </a:ext>
            </a:extLst>
          </p:cNvPr>
          <p:cNvSpPr txBox="1">
            <a:spLocks/>
          </p:cNvSpPr>
          <p:nvPr/>
        </p:nvSpPr>
        <p:spPr>
          <a:xfrm>
            <a:off x="0" y="0"/>
            <a:ext cx="12207240" cy="92577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71500" indent="-571500">
              <a:buFont typeface="Wingdings" panose="05000000000000000000" pitchFamily="2" charset="2"/>
              <a:buChar char="v"/>
            </a:pPr>
            <a:r>
              <a:rPr lang="en-US" dirty="0"/>
              <a:t>Sources</a:t>
            </a:r>
            <a:endParaRPr lang="en-DE" dirty="0"/>
          </a:p>
        </p:txBody>
      </p:sp>
    </p:spTree>
    <p:extLst>
      <p:ext uri="{BB962C8B-B14F-4D97-AF65-F5344CB8AC3E}">
        <p14:creationId xmlns:p14="http://schemas.microsoft.com/office/powerpoint/2010/main" val="3173588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57EB-35DA-4619-9951-B18A91A1EF36}"/>
              </a:ext>
            </a:extLst>
          </p:cNvPr>
          <p:cNvSpPr>
            <a:spLocks noGrp="1"/>
          </p:cNvSpPr>
          <p:nvPr>
            <p:ph type="title"/>
          </p:nvPr>
        </p:nvSpPr>
        <p:spPr>
          <a:xfrm>
            <a:off x="0" y="-120324"/>
            <a:ext cx="12192000" cy="1077254"/>
          </a:xfrm>
        </p:spPr>
        <p:style>
          <a:lnRef idx="0">
            <a:schemeClr val="accent2"/>
          </a:lnRef>
          <a:fillRef idx="3">
            <a:schemeClr val="accent2"/>
          </a:fillRef>
          <a:effectRef idx="3">
            <a:schemeClr val="accent2"/>
          </a:effectRef>
          <a:fontRef idx="minor">
            <a:schemeClr val="lt1"/>
          </a:fontRef>
        </p:style>
        <p:txBody>
          <a:bodyPr/>
          <a:lstStyle/>
          <a:p>
            <a:pPr>
              <a:buFont typeface="Wingdings" panose="05000000000000000000" pitchFamily="2" charset="2"/>
              <a:buChar char="v"/>
            </a:pPr>
            <a:r>
              <a:rPr lang="en-GB" dirty="0"/>
              <a:t>Why Image Classification</a:t>
            </a:r>
            <a:r>
              <a:rPr lang="de-DE" dirty="0"/>
              <a:t>?</a:t>
            </a:r>
            <a:endParaRPr lang="en-GB" dirty="0"/>
          </a:p>
        </p:txBody>
      </p:sp>
      <p:sp>
        <p:nvSpPr>
          <p:cNvPr id="3" name="Content Placeholder 2">
            <a:extLst>
              <a:ext uri="{FF2B5EF4-FFF2-40B4-BE49-F238E27FC236}">
                <a16:creationId xmlns:a16="http://schemas.microsoft.com/office/drawing/2014/main" id="{E913929D-AA95-4456-A6D8-B9FF9CC9D2EB}"/>
              </a:ext>
            </a:extLst>
          </p:cNvPr>
          <p:cNvSpPr>
            <a:spLocks noGrp="1"/>
          </p:cNvSpPr>
          <p:nvPr>
            <p:ph idx="1"/>
          </p:nvPr>
        </p:nvSpPr>
        <p:spPr>
          <a:xfrm>
            <a:off x="1261872" y="1828800"/>
            <a:ext cx="8595360" cy="2647507"/>
          </a:xfrm>
        </p:spPr>
        <p:txBody>
          <a:bodyPr>
            <a:normAutofit/>
          </a:bodyPr>
          <a:lstStyle/>
          <a:p>
            <a:pPr>
              <a:buFont typeface="Wingdings" panose="05000000000000000000" pitchFamily="2" charset="2"/>
              <a:buChar char="v"/>
            </a:pPr>
            <a:r>
              <a:rPr lang="en-US" dirty="0">
                <a:latin typeface="Times New Roman" panose="02020603050405020304" pitchFamily="18" charset="0"/>
                <a:ea typeface="SimSun" panose="02010600030101010101" pitchFamily="2" charset="-122"/>
              </a:rPr>
              <a:t>To classify a huge amount of visual data </a:t>
            </a:r>
          </a:p>
          <a:p>
            <a:pPr>
              <a:buFont typeface="Wingdings" panose="05000000000000000000" pitchFamily="2" charset="2"/>
              <a:buChar char="v"/>
            </a:pPr>
            <a:r>
              <a:rPr lang="en-US" dirty="0">
                <a:latin typeface="Times New Roman" panose="02020603050405020304" pitchFamily="18" charset="0"/>
                <a:ea typeface="SimSun" panose="02010600030101010101" pitchFamily="2" charset="-122"/>
              </a:rPr>
              <a:t>T</a:t>
            </a:r>
            <a:r>
              <a:rPr lang="en-US" sz="1800" dirty="0">
                <a:effectLst/>
                <a:latin typeface="Times New Roman" panose="02020603050405020304" pitchFamily="18" charset="0"/>
                <a:ea typeface="SimSun" panose="02010600030101010101" pitchFamily="2" charset="-122"/>
              </a:rPr>
              <a:t>he majority of visual data could be sensitive information.</a:t>
            </a:r>
          </a:p>
          <a:p>
            <a:pPr>
              <a:buFont typeface="Wingdings" panose="05000000000000000000" pitchFamily="2" charset="2"/>
              <a:buChar char="v"/>
            </a:pPr>
            <a:r>
              <a:rPr lang="en-US" dirty="0">
                <a:latin typeface="Times New Roman" panose="02020603050405020304" pitchFamily="18" charset="0"/>
                <a:ea typeface="SimSun" panose="02010600030101010101" pitchFamily="2" charset="-122"/>
              </a:rPr>
              <a:t>T</a:t>
            </a:r>
            <a:r>
              <a:rPr lang="en-US" sz="1800" dirty="0">
                <a:effectLst/>
                <a:latin typeface="Times New Roman" panose="02020603050405020304" pitchFamily="18" charset="0"/>
                <a:ea typeface="SimSun" panose="02010600030101010101" pitchFamily="2" charset="-122"/>
              </a:rPr>
              <a:t>he approach is instead of storing them in databases</a:t>
            </a:r>
            <a:endParaRPr lang="fa-IR" sz="1800" dirty="0">
              <a:effectLst/>
              <a:latin typeface="Times New Roman" panose="02020603050405020304" pitchFamily="18" charset="0"/>
              <a:ea typeface="SimSun" panose="02010600030101010101" pitchFamily="2" charset="-122"/>
            </a:endParaRPr>
          </a:p>
          <a:p>
            <a:pPr marL="0" indent="0">
              <a:buNone/>
            </a:pPr>
            <a:endParaRPr lang="fa-IR" sz="1800" dirty="0">
              <a:effectLst/>
              <a:latin typeface="Times New Roman" panose="02020603050405020304" pitchFamily="18" charset="0"/>
              <a:ea typeface="SimSun" panose="02010600030101010101" pitchFamily="2" charset="-122"/>
            </a:endParaRPr>
          </a:p>
          <a:p>
            <a:pPr lvl="4">
              <a:buFont typeface="Courier New" panose="02070309020205020404" pitchFamily="49" charset="0"/>
              <a:buChar char="o"/>
            </a:pPr>
            <a:r>
              <a:rPr lang="fa-IR" sz="1800" dirty="0">
                <a:effectLst/>
                <a:latin typeface="Times New Roman" panose="02020603050405020304" pitchFamily="18" charset="0"/>
                <a:ea typeface="SimSun" panose="02010600030101010101" pitchFamily="2" charset="-122"/>
              </a:rPr>
              <a:t>  </a:t>
            </a:r>
            <a:r>
              <a:rPr lang="en-US" sz="1800" dirty="0">
                <a:effectLst/>
                <a:latin typeface="Times New Roman" panose="02020603050405020304" pitchFamily="18" charset="0"/>
                <a:ea typeface="SimSun" panose="02010600030101010101" pitchFamily="2" charset="-122"/>
              </a:rPr>
              <a:t>to analyze them in the real time by online models </a:t>
            </a:r>
          </a:p>
          <a:p>
            <a:pPr lvl="4">
              <a:buFont typeface="Courier New" panose="02070309020205020404" pitchFamily="49" charset="0"/>
              <a:buChar char="o"/>
            </a:pPr>
            <a:r>
              <a:rPr lang="en-US" sz="1800" dirty="0">
                <a:effectLst/>
                <a:latin typeface="Times New Roman" panose="02020603050405020304" pitchFamily="18" charset="0"/>
                <a:ea typeface="SimSun" panose="02010600030101010101" pitchFamily="2" charset="-122"/>
              </a:rPr>
              <a:t>   make predictions and detections from them.</a:t>
            </a:r>
            <a:endParaRPr lang="fa-IR" sz="1800" dirty="0">
              <a:effectLst/>
              <a:latin typeface="Times New Roman" panose="02020603050405020304" pitchFamily="18" charset="0"/>
              <a:ea typeface="SimSun" panose="02010600030101010101" pitchFamily="2" charset="-122"/>
            </a:endParaRPr>
          </a:p>
          <a:p>
            <a:pPr marL="1097280" lvl="4" indent="0">
              <a:buNone/>
            </a:pPr>
            <a:endParaRPr lang="fa-IR" sz="1800" dirty="0">
              <a:effectLst/>
              <a:latin typeface="Times New Roman" panose="02020603050405020304" pitchFamily="18" charset="0"/>
              <a:ea typeface="SimSun" panose="02010600030101010101" pitchFamily="2" charset="-122"/>
            </a:endParaRPr>
          </a:p>
          <a:p>
            <a:pPr marL="0" indent="0">
              <a:buNone/>
            </a:pPr>
            <a:endParaRPr lang="en-US" sz="1800" dirty="0">
              <a:effectLst/>
              <a:latin typeface="Times New Roman" panose="02020603050405020304" pitchFamily="18" charset="0"/>
              <a:ea typeface="SimSun" panose="02010600030101010101" pitchFamily="2" charset="-122"/>
            </a:endParaRPr>
          </a:p>
          <a:p>
            <a:pPr marL="0" indent="0">
              <a:buNone/>
            </a:pPr>
            <a:endParaRPr lang="en-US" sz="1800" dirty="0">
              <a:effectLst/>
              <a:latin typeface="Times New Roman" panose="02020603050405020304" pitchFamily="18" charset="0"/>
              <a:ea typeface="SimSun" panose="02010600030101010101" pitchFamily="2" charset="-122"/>
            </a:endParaRPr>
          </a:p>
          <a:p>
            <a:pPr marL="0" indent="0">
              <a:buNone/>
            </a:pPr>
            <a:endParaRPr lang="en-US" sz="1800" dirty="0">
              <a:effectLst/>
              <a:latin typeface="Times New Roman" panose="02020603050405020304" pitchFamily="18" charset="0"/>
              <a:ea typeface="SimSun" panose="02010600030101010101" pitchFamily="2" charset="-122"/>
            </a:endParaRPr>
          </a:p>
          <a:p>
            <a:endParaRPr lang="en-DE" dirty="0"/>
          </a:p>
        </p:txBody>
      </p:sp>
      <p:sp>
        <p:nvSpPr>
          <p:cNvPr id="4" name="Slide Number Placeholder 3">
            <a:extLst>
              <a:ext uri="{FF2B5EF4-FFF2-40B4-BE49-F238E27FC236}">
                <a16:creationId xmlns:a16="http://schemas.microsoft.com/office/drawing/2014/main" id="{4D9495BE-5089-4AA3-95B2-138DE045B737}"/>
              </a:ext>
            </a:extLst>
          </p:cNvPr>
          <p:cNvSpPr>
            <a:spLocks noGrp="1"/>
          </p:cNvSpPr>
          <p:nvPr>
            <p:ph type="sldNum" sz="quarter" idx="12"/>
          </p:nvPr>
        </p:nvSpPr>
        <p:spPr/>
        <p:txBody>
          <a:bodyPr>
            <a:normAutofit lnSpcReduction="10000"/>
          </a:bodyPr>
          <a:lstStyle/>
          <a:p>
            <a:fld id="{42C6F5B4-BA86-4EE1-8640-C41B17345E4B}" type="slidenum">
              <a:rPr lang="en-DE" smtClean="0"/>
              <a:t>3</a:t>
            </a:fld>
            <a:endParaRPr lang="en-DE"/>
          </a:p>
        </p:txBody>
      </p:sp>
    </p:spTree>
    <p:extLst>
      <p:ext uri="{BB962C8B-B14F-4D97-AF65-F5344CB8AC3E}">
        <p14:creationId xmlns:p14="http://schemas.microsoft.com/office/powerpoint/2010/main" val="1947812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57EB-35DA-4619-9951-B18A91A1EF36}"/>
              </a:ext>
            </a:extLst>
          </p:cNvPr>
          <p:cNvSpPr>
            <a:spLocks noGrp="1"/>
          </p:cNvSpPr>
          <p:nvPr>
            <p:ph type="title"/>
          </p:nvPr>
        </p:nvSpPr>
        <p:spPr>
          <a:xfrm>
            <a:off x="0" y="-120324"/>
            <a:ext cx="12192000" cy="1077254"/>
          </a:xfrm>
        </p:spPr>
        <p:style>
          <a:lnRef idx="0">
            <a:schemeClr val="accent2"/>
          </a:lnRef>
          <a:fillRef idx="3">
            <a:schemeClr val="accent2"/>
          </a:fillRef>
          <a:effectRef idx="3">
            <a:schemeClr val="accent2"/>
          </a:effectRef>
          <a:fontRef idx="minor">
            <a:schemeClr val="lt1"/>
          </a:fontRef>
        </p:style>
        <p:txBody>
          <a:bodyPr/>
          <a:lstStyle/>
          <a:p>
            <a:pPr>
              <a:buFont typeface="Wingdings" panose="05000000000000000000" pitchFamily="2" charset="2"/>
              <a:buChar char="v"/>
            </a:pPr>
            <a:r>
              <a:rPr lang="en-GB" dirty="0"/>
              <a:t>Why HTM</a:t>
            </a:r>
            <a:r>
              <a:rPr lang="de-DE" dirty="0"/>
              <a:t>?</a:t>
            </a:r>
            <a:endParaRPr lang="en-GB" dirty="0"/>
          </a:p>
        </p:txBody>
      </p:sp>
      <p:sp>
        <p:nvSpPr>
          <p:cNvPr id="3" name="Content Placeholder 2">
            <a:extLst>
              <a:ext uri="{FF2B5EF4-FFF2-40B4-BE49-F238E27FC236}">
                <a16:creationId xmlns:a16="http://schemas.microsoft.com/office/drawing/2014/main" id="{E913929D-AA95-4456-A6D8-B9FF9CC9D2EB}"/>
              </a:ext>
            </a:extLst>
          </p:cNvPr>
          <p:cNvSpPr>
            <a:spLocks noGrp="1"/>
          </p:cNvSpPr>
          <p:nvPr>
            <p:ph idx="1"/>
          </p:nvPr>
        </p:nvSpPr>
        <p:spPr>
          <a:xfrm>
            <a:off x="1261872" y="1828800"/>
            <a:ext cx="9625868" cy="4199860"/>
          </a:xfrm>
        </p:spPr>
        <p:txBody>
          <a:bodyPr>
            <a:normAutofit/>
          </a:bodyPr>
          <a:lstStyle/>
          <a:p>
            <a:pPr>
              <a:buFont typeface="Wingdings" panose="05000000000000000000" pitchFamily="2" charset="2"/>
              <a:buChar char="v"/>
            </a:pPr>
            <a:r>
              <a:rPr lang="en-US" dirty="0">
                <a:ea typeface="SimSun" panose="02010600030101010101" pitchFamily="2" charset="-122"/>
              </a:rPr>
              <a:t>The used model for this purpose should be:</a:t>
            </a:r>
          </a:p>
          <a:p>
            <a:pPr>
              <a:buFont typeface="Wingdings" panose="05000000000000000000" pitchFamily="2" charset="2"/>
              <a:buChar char="v"/>
            </a:pPr>
            <a:r>
              <a:rPr lang="en-US" sz="1800" dirty="0">
                <a:effectLst/>
                <a:ea typeface="SimSun" panose="02010600030101010101" pitchFamily="2" charset="-122"/>
              </a:rPr>
              <a:t>Fast</a:t>
            </a:r>
          </a:p>
          <a:p>
            <a:pPr>
              <a:buFont typeface="Wingdings" panose="05000000000000000000" pitchFamily="2" charset="2"/>
              <a:buChar char="v"/>
            </a:pPr>
            <a:r>
              <a:rPr lang="de-DE" dirty="0" err="1"/>
              <a:t>Precise</a:t>
            </a:r>
            <a:r>
              <a:rPr lang="de-DE" dirty="0"/>
              <a:t> </a:t>
            </a:r>
            <a:r>
              <a:rPr lang="de-DE" dirty="0" err="1"/>
              <a:t>Prediction</a:t>
            </a:r>
            <a:endParaRPr lang="de-DE" dirty="0"/>
          </a:p>
          <a:p>
            <a:pPr>
              <a:buFont typeface="Wingdings" panose="05000000000000000000" pitchFamily="2" charset="2"/>
              <a:buChar char="v"/>
            </a:pPr>
            <a:r>
              <a:rPr lang="en-US" dirty="0">
                <a:ea typeface="SimSun" panose="02010600030101010101" pitchFamily="2" charset="-122"/>
              </a:rPr>
              <a:t>A</a:t>
            </a:r>
            <a:r>
              <a:rPr lang="en-US" sz="1800" dirty="0">
                <a:effectLst/>
                <a:ea typeface="SimSun" panose="02010600030101010101" pitchFamily="2" charset="-122"/>
              </a:rPr>
              <a:t>lgorithms that use a more realistic neural model would produce stronger AI, so</a:t>
            </a:r>
          </a:p>
          <a:p>
            <a:pPr marL="0" indent="0">
              <a:buNone/>
            </a:pPr>
            <a:r>
              <a:rPr lang="en-US" dirty="0">
                <a:ea typeface="SimSun" panose="02010600030101010101" pitchFamily="2" charset="-122"/>
              </a:rPr>
              <a:t>    </a:t>
            </a:r>
            <a:r>
              <a:rPr lang="en-US" sz="1800" dirty="0">
                <a:effectLst/>
                <a:ea typeface="SimSun" panose="02010600030101010101" pitchFamily="2" charset="-122"/>
              </a:rPr>
              <a:t> HTM was proposed.</a:t>
            </a:r>
          </a:p>
          <a:p>
            <a:pPr>
              <a:buFont typeface="Wingdings" panose="05000000000000000000" pitchFamily="2" charset="2"/>
              <a:buChar char="v"/>
            </a:pPr>
            <a:r>
              <a:rPr lang="en-US" sz="1800" dirty="0">
                <a:effectLst/>
                <a:latin typeface="Times New Roman" panose="02020603050405020304" pitchFamily="18" charset="0"/>
                <a:ea typeface="SimSun" panose="02010600030101010101" pitchFamily="2" charset="-122"/>
              </a:rPr>
              <a:t> </a:t>
            </a:r>
            <a:r>
              <a:rPr lang="en-US" dirty="0">
                <a:latin typeface="Times New Roman" panose="02020603050405020304" pitchFamily="18" charset="0"/>
                <a:ea typeface="SimSun" panose="02010600030101010101" pitchFamily="2" charset="-122"/>
              </a:rPr>
              <a:t>L</a:t>
            </a:r>
            <a:r>
              <a:rPr lang="en-US" sz="1800" dirty="0">
                <a:effectLst/>
                <a:latin typeface="Times New Roman" panose="02020603050405020304" pitchFamily="18" charset="0"/>
                <a:ea typeface="SimSun" panose="02010600030101010101" pitchFamily="2" charset="-122"/>
              </a:rPr>
              <a:t>earns from a stream of online data (online means in real time)</a:t>
            </a:r>
          </a:p>
          <a:p>
            <a:pPr>
              <a:buFont typeface="Wingdings" panose="05000000000000000000" pitchFamily="2" charset="2"/>
              <a:buChar char="v"/>
            </a:pPr>
            <a:r>
              <a:rPr lang="en-US" dirty="0">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t saves a lot of memory</a:t>
            </a:r>
            <a:r>
              <a:rPr lang="en-US" dirty="0">
                <a:latin typeface="Times New Roman" panose="02020603050405020304" pitchFamily="18" charset="0"/>
                <a:ea typeface="SimSun" panose="02010600030101010101" pitchFamily="2" charset="-122"/>
              </a:rPr>
              <a:t> because of the use of SDRs.</a:t>
            </a:r>
          </a:p>
          <a:p>
            <a:pPr>
              <a:buFont typeface="Wingdings" panose="05000000000000000000" pitchFamily="2" charset="2"/>
              <a:buChar char="v"/>
            </a:pPr>
            <a:r>
              <a:rPr lang="en-US" sz="1800" dirty="0">
                <a:effectLst/>
                <a:latin typeface="Times New Roman" panose="02020603050405020304" pitchFamily="18" charset="0"/>
                <a:ea typeface="SimSun" panose="02010600030101010101" pitchFamily="2" charset="-122"/>
              </a:rPr>
              <a:t>SDRs can be significantly more noise-resistant than dense representations</a:t>
            </a:r>
            <a:endParaRPr lang="en-US" sz="1800" dirty="0">
              <a:effectLst/>
              <a:ea typeface="SimSun" panose="02010600030101010101" pitchFamily="2" charset="-122"/>
            </a:endParaRPr>
          </a:p>
          <a:p>
            <a:pPr marL="0" indent="0">
              <a:buNone/>
            </a:pPr>
            <a:r>
              <a:rPr lang="en-US" sz="1800" dirty="0">
                <a:effectLst/>
                <a:latin typeface="Times New Roman" panose="02020603050405020304" pitchFamily="18" charset="0"/>
                <a:ea typeface="SimSun" panose="02010600030101010101" pitchFamily="2" charset="-122"/>
              </a:rPr>
              <a:t> </a:t>
            </a:r>
          </a:p>
          <a:p>
            <a:pPr marL="0" indent="0">
              <a:buNone/>
            </a:pPr>
            <a:endParaRPr lang="en-US" sz="1800" dirty="0">
              <a:effectLst/>
              <a:latin typeface="Times New Roman" panose="02020603050405020304" pitchFamily="18" charset="0"/>
              <a:ea typeface="SimSun" panose="02010600030101010101" pitchFamily="2" charset="-122"/>
            </a:endParaRPr>
          </a:p>
          <a:p>
            <a:endParaRPr lang="en-DE" dirty="0"/>
          </a:p>
        </p:txBody>
      </p:sp>
      <p:sp>
        <p:nvSpPr>
          <p:cNvPr id="4" name="Slide Number Placeholder 3">
            <a:extLst>
              <a:ext uri="{FF2B5EF4-FFF2-40B4-BE49-F238E27FC236}">
                <a16:creationId xmlns:a16="http://schemas.microsoft.com/office/drawing/2014/main" id="{4D9495BE-5089-4AA3-95B2-138DE045B737}"/>
              </a:ext>
            </a:extLst>
          </p:cNvPr>
          <p:cNvSpPr>
            <a:spLocks noGrp="1"/>
          </p:cNvSpPr>
          <p:nvPr>
            <p:ph type="sldNum" sz="quarter" idx="12"/>
          </p:nvPr>
        </p:nvSpPr>
        <p:spPr/>
        <p:txBody>
          <a:bodyPr>
            <a:normAutofit lnSpcReduction="10000"/>
          </a:bodyPr>
          <a:lstStyle/>
          <a:p>
            <a:fld id="{42C6F5B4-BA86-4EE1-8640-C41B17345E4B}" type="slidenum">
              <a:rPr lang="en-DE" smtClean="0"/>
              <a:t>4</a:t>
            </a:fld>
            <a:endParaRPr lang="en-DE"/>
          </a:p>
        </p:txBody>
      </p:sp>
    </p:spTree>
    <p:extLst>
      <p:ext uri="{BB962C8B-B14F-4D97-AF65-F5344CB8AC3E}">
        <p14:creationId xmlns:p14="http://schemas.microsoft.com/office/powerpoint/2010/main" val="1228759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57EB-35DA-4619-9951-B18A91A1EF36}"/>
              </a:ext>
            </a:extLst>
          </p:cNvPr>
          <p:cNvSpPr>
            <a:spLocks noGrp="1"/>
          </p:cNvSpPr>
          <p:nvPr>
            <p:ph type="title"/>
          </p:nvPr>
        </p:nvSpPr>
        <p:spPr>
          <a:xfrm>
            <a:off x="0" y="-120324"/>
            <a:ext cx="12192000" cy="1077254"/>
          </a:xfrm>
        </p:spPr>
        <p:style>
          <a:lnRef idx="0">
            <a:schemeClr val="accent2"/>
          </a:lnRef>
          <a:fillRef idx="3">
            <a:schemeClr val="accent2"/>
          </a:fillRef>
          <a:effectRef idx="3">
            <a:schemeClr val="accent2"/>
          </a:effectRef>
          <a:fontRef idx="minor">
            <a:schemeClr val="lt1"/>
          </a:fontRef>
        </p:style>
        <p:txBody>
          <a:bodyPr/>
          <a:lstStyle/>
          <a:p>
            <a:pPr>
              <a:buFont typeface="Wingdings" panose="05000000000000000000" pitchFamily="2" charset="2"/>
              <a:buChar char="v"/>
            </a:pPr>
            <a:r>
              <a:rPr lang="en-GB" dirty="0"/>
              <a:t>What is HTM</a:t>
            </a:r>
            <a:r>
              <a:rPr lang="de-DE" dirty="0"/>
              <a:t>?</a:t>
            </a:r>
            <a:endParaRPr lang="en-GB" dirty="0"/>
          </a:p>
        </p:txBody>
      </p:sp>
      <p:sp>
        <p:nvSpPr>
          <p:cNvPr id="3" name="Content Placeholder 2">
            <a:extLst>
              <a:ext uri="{FF2B5EF4-FFF2-40B4-BE49-F238E27FC236}">
                <a16:creationId xmlns:a16="http://schemas.microsoft.com/office/drawing/2014/main" id="{E913929D-AA95-4456-A6D8-B9FF9CC9D2EB}"/>
              </a:ext>
            </a:extLst>
          </p:cNvPr>
          <p:cNvSpPr>
            <a:spLocks noGrp="1"/>
          </p:cNvSpPr>
          <p:nvPr>
            <p:ph idx="1"/>
          </p:nvPr>
        </p:nvSpPr>
        <p:spPr>
          <a:xfrm>
            <a:off x="157163" y="1837678"/>
            <a:ext cx="10003783" cy="2647507"/>
          </a:xfrm>
        </p:spPr>
        <p:txBody>
          <a:bodyPr/>
          <a:lstStyle/>
          <a:p>
            <a:pPr marL="0" indent="0">
              <a:buNone/>
            </a:pPr>
            <a:r>
              <a:rPr lang="en-US" dirty="0">
                <a:latin typeface="Times New Roman" panose="02020603050405020304" pitchFamily="18" charset="0"/>
                <a:ea typeface="SimSun" panose="02010600030101010101" pitchFamily="2" charset="-122"/>
              </a:rPr>
              <a:t>Inspired from </a:t>
            </a:r>
            <a:r>
              <a:rPr lang="en-US" sz="1800" dirty="0">
                <a:solidFill>
                  <a:srgbClr val="0D0D0D"/>
                </a:solidFill>
                <a:effectLst/>
                <a:latin typeface="Times New Roman" panose="02020603050405020304" pitchFamily="18" charset="0"/>
                <a:ea typeface="SimSun" panose="02010600030101010101" pitchFamily="2" charset="-122"/>
              </a:rPr>
              <a:t>the </a:t>
            </a:r>
            <a:r>
              <a:rPr lang="en-US" sz="1800" dirty="0">
                <a:solidFill>
                  <a:srgbClr val="000000"/>
                </a:solidFill>
                <a:effectLst/>
                <a:latin typeface="Times New Roman" panose="02020603050405020304" pitchFamily="18" charset="0"/>
                <a:ea typeface="SimSun" panose="02010600030101010101" pitchFamily="2" charset="-122"/>
              </a:rPr>
              <a:t>Neocortex</a:t>
            </a:r>
            <a:r>
              <a:rPr lang="en-US" sz="1800" dirty="0">
                <a:solidFill>
                  <a:srgbClr val="0D0D0D"/>
                </a:solidFill>
                <a:effectLst/>
                <a:latin typeface="Times New Roman" panose="02020603050405020304" pitchFamily="18" charset="0"/>
                <a:ea typeface="SimSun" panose="02010600030101010101" pitchFamily="2" charset="-122"/>
              </a:rPr>
              <a:t> of the human brain.</a:t>
            </a:r>
          </a:p>
          <a:p>
            <a:pPr marL="0" indent="0">
              <a:buNone/>
            </a:pPr>
            <a:r>
              <a:rPr lang="en-US" sz="1800" dirty="0">
                <a:solidFill>
                  <a:srgbClr val="000000"/>
                </a:solidFill>
                <a:effectLst/>
                <a:latin typeface="Times New Roman" panose="02020603050405020304" pitchFamily="18" charset="0"/>
                <a:ea typeface="SimSun" panose="02010600030101010101" pitchFamily="2" charset="-122"/>
              </a:rPr>
              <a:t>Neocortex</a:t>
            </a:r>
            <a:r>
              <a:rPr lang="fa-IR" sz="1800" dirty="0">
                <a:solidFill>
                  <a:srgbClr val="000000"/>
                </a:solidFill>
                <a:effectLst/>
                <a:latin typeface="Times New Roman" panose="02020603050405020304" pitchFamily="18" charset="0"/>
                <a:ea typeface="SimSun" panose="02010600030101010101" pitchFamily="2" charset="-122"/>
              </a:rPr>
              <a:t> </a:t>
            </a:r>
            <a:r>
              <a:rPr lang="en-US" sz="1800" dirty="0">
                <a:solidFill>
                  <a:srgbClr val="000000"/>
                </a:solidFill>
                <a:effectLst/>
                <a:latin typeface="Times New Roman" panose="02020603050405020304" pitchFamily="18" charset="0"/>
                <a:ea typeface="SimSun" panose="02010600030101010101" pitchFamily="2" charset="-122"/>
              </a:rPr>
              <a:t>                   </a:t>
            </a:r>
            <a:r>
              <a:rPr lang="fa-IR" sz="1800" dirty="0">
                <a:solidFill>
                  <a:srgbClr val="000000"/>
                </a:solidFill>
                <a:effectLst/>
                <a:latin typeface="Times New Roman" panose="02020603050405020304" pitchFamily="18" charset="0"/>
                <a:ea typeface="SimSun" panose="02010600030101010101" pitchFamily="2" charset="-122"/>
              </a:rPr>
              <a:t> </a:t>
            </a:r>
            <a:r>
              <a:rPr lang="en-US" sz="1800" dirty="0">
                <a:solidFill>
                  <a:srgbClr val="000000"/>
                </a:solidFill>
                <a:effectLst/>
                <a:latin typeface="Times New Roman" panose="02020603050405020304" pitchFamily="18" charset="0"/>
                <a:ea typeface="SimSun" panose="02010600030101010101" pitchFamily="2" charset="-122"/>
              </a:rPr>
              <a:t>part of the brain </a:t>
            </a:r>
            <a:r>
              <a:rPr lang="fa-IR" dirty="0">
                <a:solidFill>
                  <a:srgbClr val="000000"/>
                </a:solidFill>
                <a:latin typeface="Times New Roman" panose="02020603050405020304" pitchFamily="18" charset="0"/>
                <a:ea typeface="SimSun" panose="02010600030101010101" pitchFamily="2" charset="-122"/>
              </a:rPr>
              <a:t>         </a:t>
            </a:r>
            <a:r>
              <a:rPr lang="en-US" sz="1800" dirty="0">
                <a:solidFill>
                  <a:srgbClr val="000000"/>
                </a:solidFill>
                <a:effectLst/>
                <a:latin typeface="Times New Roman" panose="02020603050405020304" pitchFamily="18" charset="0"/>
                <a:ea typeface="SimSun" panose="02010600030101010101" pitchFamily="2" charset="-122"/>
              </a:rPr>
              <a:t> </a:t>
            </a:r>
            <a:r>
              <a:rPr lang="fa-IR" sz="1800" dirty="0">
                <a:solidFill>
                  <a:srgbClr val="000000"/>
                </a:solidFill>
                <a:effectLst/>
                <a:latin typeface="Times New Roman" panose="02020603050405020304" pitchFamily="18" charset="0"/>
                <a:ea typeface="SimSun" panose="02010600030101010101" pitchFamily="2" charset="-122"/>
              </a:rPr>
              <a:t>     </a:t>
            </a:r>
            <a:r>
              <a:rPr lang="en-US" sz="1800" dirty="0">
                <a:solidFill>
                  <a:srgbClr val="000000"/>
                </a:solidFill>
                <a:effectLst/>
                <a:latin typeface="Times New Roman" panose="02020603050405020304" pitchFamily="18" charset="0"/>
                <a:ea typeface="SimSun" panose="02010600030101010101" pitchFamily="2" charset="-122"/>
              </a:rPr>
              <a:t>controls many vital processes</a:t>
            </a:r>
            <a:endParaRPr lang="fa-IR" sz="1800" dirty="0">
              <a:solidFill>
                <a:srgbClr val="000000"/>
              </a:solidFill>
              <a:effectLst/>
              <a:latin typeface="Times New Roman" panose="02020603050405020304" pitchFamily="18" charset="0"/>
              <a:ea typeface="SimSun" panose="02010600030101010101" pitchFamily="2" charset="-122"/>
            </a:endParaRPr>
          </a:p>
          <a:p>
            <a:pPr marL="0" indent="0">
              <a:buNone/>
            </a:pPr>
            <a:r>
              <a:rPr lang="en-US" sz="1800" dirty="0">
                <a:solidFill>
                  <a:srgbClr val="000000"/>
                </a:solidFill>
                <a:effectLst/>
                <a:latin typeface="Times New Roman" panose="02020603050405020304" pitchFamily="18" charset="0"/>
                <a:ea typeface="SimSun" panose="02010600030101010101" pitchFamily="2" charset="-122"/>
              </a:rPr>
              <a:t> in our actions and behavior.</a:t>
            </a:r>
          </a:p>
          <a:p>
            <a:pPr marL="0" indent="0">
              <a:buNone/>
            </a:pPr>
            <a:endParaRPr lang="en-US" sz="1800" dirty="0">
              <a:effectLst/>
              <a:latin typeface="Times New Roman" panose="02020603050405020304" pitchFamily="18" charset="0"/>
              <a:ea typeface="SimSun" panose="02010600030101010101" pitchFamily="2" charset="-122"/>
            </a:endParaRPr>
          </a:p>
          <a:p>
            <a:pPr marL="0" indent="0">
              <a:buNone/>
            </a:pPr>
            <a:r>
              <a:rPr lang="en-US" sz="1800" dirty="0">
                <a:effectLst/>
                <a:latin typeface="Times New Roman" panose="02020603050405020304" pitchFamily="18" charset="0"/>
                <a:ea typeface="SimSun" panose="02010600030101010101" pitchFamily="2" charset="-122"/>
              </a:rPr>
              <a:t> </a:t>
            </a:r>
          </a:p>
          <a:p>
            <a:pPr marL="0" indent="0">
              <a:buNone/>
            </a:pPr>
            <a:endParaRPr lang="en-US" sz="1800" dirty="0">
              <a:effectLst/>
              <a:latin typeface="Times New Roman" panose="02020603050405020304" pitchFamily="18" charset="0"/>
              <a:ea typeface="SimSun" panose="02010600030101010101" pitchFamily="2" charset="-122"/>
            </a:endParaRPr>
          </a:p>
          <a:p>
            <a:endParaRPr lang="en-DE" dirty="0"/>
          </a:p>
        </p:txBody>
      </p:sp>
      <p:sp>
        <p:nvSpPr>
          <p:cNvPr id="4" name="Slide Number Placeholder 3">
            <a:extLst>
              <a:ext uri="{FF2B5EF4-FFF2-40B4-BE49-F238E27FC236}">
                <a16:creationId xmlns:a16="http://schemas.microsoft.com/office/drawing/2014/main" id="{4D9495BE-5089-4AA3-95B2-138DE045B737}"/>
              </a:ext>
            </a:extLst>
          </p:cNvPr>
          <p:cNvSpPr>
            <a:spLocks noGrp="1"/>
          </p:cNvSpPr>
          <p:nvPr>
            <p:ph type="sldNum" sz="quarter" idx="12"/>
          </p:nvPr>
        </p:nvSpPr>
        <p:spPr/>
        <p:txBody>
          <a:bodyPr>
            <a:normAutofit lnSpcReduction="10000"/>
          </a:bodyPr>
          <a:lstStyle/>
          <a:p>
            <a:fld id="{42C6F5B4-BA86-4EE1-8640-C41B17345E4B}" type="slidenum">
              <a:rPr lang="en-DE" smtClean="0"/>
              <a:t>5</a:t>
            </a:fld>
            <a:endParaRPr lang="en-DE"/>
          </a:p>
        </p:txBody>
      </p:sp>
      <p:pic>
        <p:nvPicPr>
          <p:cNvPr id="5" name="Picture 7" descr="See the source image">
            <a:extLst>
              <a:ext uri="{FF2B5EF4-FFF2-40B4-BE49-F238E27FC236}">
                <a16:creationId xmlns:a16="http://schemas.microsoft.com/office/drawing/2014/main" id="{856BD3FC-2373-4703-AD9D-0E9A38521C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2884" y="3346244"/>
            <a:ext cx="4157759" cy="2424695"/>
          </a:xfrm>
          <a:prstGeom prst="rect">
            <a:avLst/>
          </a:prstGeom>
          <a:noFill/>
          <a:extLst>
            <a:ext uri="{909E8E84-426E-40DD-AFC4-6F175D3DCCD1}">
              <a14:hiddenFill xmlns:a14="http://schemas.microsoft.com/office/drawing/2010/main">
                <a:solidFill>
                  <a:srgbClr val="FFFFFF"/>
                </a:solidFill>
              </a14:hiddenFill>
            </a:ext>
          </a:extLst>
        </p:spPr>
      </p:pic>
      <p:sp>
        <p:nvSpPr>
          <p:cNvPr id="6" name="Arrow: Right 5">
            <a:extLst>
              <a:ext uri="{FF2B5EF4-FFF2-40B4-BE49-F238E27FC236}">
                <a16:creationId xmlns:a16="http://schemas.microsoft.com/office/drawing/2014/main" id="{B5A32E72-EE73-4DF9-ACD4-0C919563E59F}"/>
              </a:ext>
            </a:extLst>
          </p:cNvPr>
          <p:cNvSpPr/>
          <p:nvPr/>
        </p:nvSpPr>
        <p:spPr>
          <a:xfrm>
            <a:off x="1372639" y="2400646"/>
            <a:ext cx="978408" cy="221943"/>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DE"/>
          </a:p>
        </p:txBody>
      </p:sp>
      <p:sp>
        <p:nvSpPr>
          <p:cNvPr id="7" name="TextBox 6">
            <a:extLst>
              <a:ext uri="{FF2B5EF4-FFF2-40B4-BE49-F238E27FC236}">
                <a16:creationId xmlns:a16="http://schemas.microsoft.com/office/drawing/2014/main" id="{BE6DA3DE-7B11-482E-9AE5-D5AF390917D1}"/>
              </a:ext>
            </a:extLst>
          </p:cNvPr>
          <p:cNvSpPr txBox="1"/>
          <p:nvPr/>
        </p:nvSpPr>
        <p:spPr>
          <a:xfrm>
            <a:off x="7017488" y="5895201"/>
            <a:ext cx="3989210" cy="276999"/>
          </a:xfrm>
          <a:prstGeom prst="rect">
            <a:avLst/>
          </a:prstGeom>
          <a:noFill/>
        </p:spPr>
        <p:txBody>
          <a:bodyPr wrap="square" rtlCol="0">
            <a:spAutoFit/>
          </a:bodyPr>
          <a:lstStyle/>
          <a:p>
            <a:r>
              <a:rPr lang="en-US" sz="1200" dirty="0"/>
              <a:t>Figure 1: Structure of Brain</a:t>
            </a:r>
            <a:endParaRPr lang="de-DE" sz="1200" dirty="0"/>
          </a:p>
        </p:txBody>
      </p:sp>
      <p:sp>
        <p:nvSpPr>
          <p:cNvPr id="8" name="Arrow: Right 7">
            <a:extLst>
              <a:ext uri="{FF2B5EF4-FFF2-40B4-BE49-F238E27FC236}">
                <a16:creationId xmlns:a16="http://schemas.microsoft.com/office/drawing/2014/main" id="{395166CC-FC5B-4536-A5B8-F72D8A6CA134}"/>
              </a:ext>
            </a:extLst>
          </p:cNvPr>
          <p:cNvSpPr/>
          <p:nvPr/>
        </p:nvSpPr>
        <p:spPr>
          <a:xfrm>
            <a:off x="4039638" y="2400646"/>
            <a:ext cx="978408" cy="221943"/>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DE"/>
          </a:p>
        </p:txBody>
      </p:sp>
    </p:spTree>
    <p:extLst>
      <p:ext uri="{BB962C8B-B14F-4D97-AF65-F5344CB8AC3E}">
        <p14:creationId xmlns:p14="http://schemas.microsoft.com/office/powerpoint/2010/main" val="1808048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B19DC-DF75-4773-B726-4AD4B1F84EAC}"/>
              </a:ext>
            </a:extLst>
          </p:cNvPr>
          <p:cNvSpPr>
            <a:spLocks noGrp="1"/>
          </p:cNvSpPr>
          <p:nvPr>
            <p:ph type="title"/>
          </p:nvPr>
        </p:nvSpPr>
        <p:spPr>
          <a:xfrm>
            <a:off x="0" y="0"/>
            <a:ext cx="9692640" cy="1325562"/>
          </a:xfrm>
        </p:spPr>
        <p:style>
          <a:lnRef idx="0">
            <a:schemeClr val="accent2"/>
          </a:lnRef>
          <a:fillRef idx="3">
            <a:schemeClr val="accent2"/>
          </a:fillRef>
          <a:effectRef idx="3">
            <a:schemeClr val="accent2"/>
          </a:effectRef>
          <a:fontRef idx="minor">
            <a:schemeClr val="lt1"/>
          </a:fontRef>
        </p:style>
        <p:txBody>
          <a:bodyPr/>
          <a:lstStyle/>
          <a:p>
            <a:pPr marL="571500" indent="-571500">
              <a:buFont typeface="Wingdings" panose="05000000000000000000" pitchFamily="2" charset="2"/>
              <a:buChar char="v"/>
            </a:pPr>
            <a:r>
              <a:rPr lang="en-GB" dirty="0"/>
              <a:t>HTM</a:t>
            </a:r>
            <a:endParaRPr lang="en-DE" dirty="0"/>
          </a:p>
        </p:txBody>
      </p:sp>
      <p:pic>
        <p:nvPicPr>
          <p:cNvPr id="4" name="Picture 3">
            <a:extLst>
              <a:ext uri="{FF2B5EF4-FFF2-40B4-BE49-F238E27FC236}">
                <a16:creationId xmlns:a16="http://schemas.microsoft.com/office/drawing/2014/main" id="{8E534F43-21DC-41C9-8DE9-E33CEFF393C4}"/>
              </a:ext>
            </a:extLst>
          </p:cNvPr>
          <p:cNvPicPr>
            <a:picLocks noChangeAspect="1"/>
          </p:cNvPicPr>
          <p:nvPr/>
        </p:nvPicPr>
        <p:blipFill>
          <a:blip r:embed="rId2"/>
          <a:stretch>
            <a:fillRect/>
          </a:stretch>
        </p:blipFill>
        <p:spPr>
          <a:xfrm>
            <a:off x="7080653" y="2778711"/>
            <a:ext cx="3226322" cy="2735717"/>
          </a:xfrm>
          <a:prstGeom prst="rect">
            <a:avLst/>
          </a:prstGeom>
        </p:spPr>
      </p:pic>
      <p:sp>
        <p:nvSpPr>
          <p:cNvPr id="7" name="TextBox 6">
            <a:extLst>
              <a:ext uri="{FF2B5EF4-FFF2-40B4-BE49-F238E27FC236}">
                <a16:creationId xmlns:a16="http://schemas.microsoft.com/office/drawing/2014/main" id="{5C944106-11D4-4994-A0C4-99252F140408}"/>
              </a:ext>
            </a:extLst>
          </p:cNvPr>
          <p:cNvSpPr txBox="1"/>
          <p:nvPr/>
        </p:nvSpPr>
        <p:spPr>
          <a:xfrm>
            <a:off x="284085" y="1890443"/>
            <a:ext cx="6471822" cy="1477328"/>
          </a:xfrm>
          <a:prstGeom prst="rect">
            <a:avLst/>
          </a:prstGeom>
          <a:noFill/>
        </p:spPr>
        <p:txBody>
          <a:bodyPr wrap="square">
            <a:spAutoFit/>
          </a:bodyPr>
          <a:lstStyle/>
          <a:p>
            <a:pPr marL="285750" indent="-285750" algn="just">
              <a:buFont typeface="Arial" panose="020B0604020202020204" pitchFamily="34" charset="0"/>
              <a:buChar char="•"/>
            </a:pPr>
            <a:r>
              <a:rPr lang="en-US" sz="1800">
                <a:effectLst/>
                <a:latin typeface="Times New Roman" panose="02020603050405020304" pitchFamily="18" charset="0"/>
                <a:ea typeface="SimSun" panose="02010600030101010101" pitchFamily="2" charset="-122"/>
              </a:rPr>
              <a:t>HTM, like the neocortex, consists of identical regions</a:t>
            </a:r>
            <a:br>
              <a:rPr lang="en-US" sz="1800">
                <a:effectLst/>
                <a:latin typeface="Times New Roman" panose="02020603050405020304" pitchFamily="18" charset="0"/>
                <a:ea typeface="SimSun" panose="02010600030101010101" pitchFamily="2" charset="-122"/>
              </a:rPr>
            </a:br>
            <a:br>
              <a:rPr lang="en-US" sz="1800">
                <a:effectLst/>
                <a:latin typeface="Times New Roman" panose="02020603050405020304" pitchFamily="18" charset="0"/>
                <a:ea typeface="SimSun" panose="02010600030101010101" pitchFamily="2" charset="-122"/>
              </a:rPr>
            </a:br>
            <a:br>
              <a:rPr lang="en-US" sz="1800">
                <a:effectLst/>
                <a:latin typeface="Times New Roman" panose="02020603050405020304" pitchFamily="18" charset="0"/>
                <a:ea typeface="SimSun" panose="02010600030101010101" pitchFamily="2" charset="-122"/>
              </a:rPr>
            </a:br>
            <a:endParaRPr lang="en-US" sz="1800">
              <a:effectLst/>
              <a:latin typeface="Times New Roman" panose="02020603050405020304" pitchFamily="18" charset="0"/>
              <a:ea typeface="SimSun" panose="02010600030101010101" pitchFamily="2" charset="-122"/>
            </a:endParaRPr>
          </a:p>
          <a:p>
            <a:pPr algn="just"/>
            <a:endParaRPr lang="en-US" sz="1800" dirty="0">
              <a:effectLst/>
              <a:latin typeface="Times New Roman" panose="02020603050405020304" pitchFamily="18" charset="0"/>
              <a:ea typeface="SimSun" panose="02010600030101010101" pitchFamily="2" charset="-122"/>
            </a:endParaRPr>
          </a:p>
        </p:txBody>
      </p:sp>
      <p:sp>
        <p:nvSpPr>
          <p:cNvPr id="3" name="Slide Number Placeholder 2">
            <a:extLst>
              <a:ext uri="{FF2B5EF4-FFF2-40B4-BE49-F238E27FC236}">
                <a16:creationId xmlns:a16="http://schemas.microsoft.com/office/drawing/2014/main" id="{5D6E6D54-6F57-4AE0-B3BF-3A15300681CF}"/>
              </a:ext>
            </a:extLst>
          </p:cNvPr>
          <p:cNvSpPr>
            <a:spLocks noGrp="1"/>
          </p:cNvSpPr>
          <p:nvPr>
            <p:ph type="sldNum" sz="quarter" idx="12"/>
          </p:nvPr>
        </p:nvSpPr>
        <p:spPr/>
        <p:txBody>
          <a:bodyPr>
            <a:normAutofit lnSpcReduction="10000"/>
          </a:bodyPr>
          <a:lstStyle/>
          <a:p>
            <a:fld id="{42C6F5B4-BA86-4EE1-8640-C41B17345E4B}" type="slidenum">
              <a:rPr lang="en-DE" smtClean="0"/>
              <a:t>6</a:t>
            </a:fld>
            <a:endParaRPr lang="en-DE"/>
          </a:p>
        </p:txBody>
      </p:sp>
      <p:sp>
        <p:nvSpPr>
          <p:cNvPr id="8" name="TextBox 7">
            <a:extLst>
              <a:ext uri="{FF2B5EF4-FFF2-40B4-BE49-F238E27FC236}">
                <a16:creationId xmlns:a16="http://schemas.microsoft.com/office/drawing/2014/main" id="{FB71002C-4D4F-47B4-B4F1-0E4B1F323FBB}"/>
              </a:ext>
            </a:extLst>
          </p:cNvPr>
          <p:cNvSpPr txBox="1"/>
          <p:nvPr/>
        </p:nvSpPr>
        <p:spPr>
          <a:xfrm>
            <a:off x="388398" y="3367771"/>
            <a:ext cx="6263196" cy="1200329"/>
          </a:xfrm>
          <a:prstGeom prst="rect">
            <a:avLst/>
          </a:prstGeom>
          <a:noFill/>
        </p:spPr>
        <p:txBody>
          <a:bodyPr wrap="square">
            <a:spAutoFit/>
          </a:bodyPr>
          <a:lstStyle/>
          <a:p>
            <a:pPr marL="285750" indent="-285750">
              <a:buFont typeface="Wingdings" panose="05000000000000000000" pitchFamily="2" charset="2"/>
              <a:buChar char="ü"/>
            </a:pPr>
            <a:r>
              <a:rPr lang="en-US" sz="1800" dirty="0">
                <a:effectLst/>
                <a:latin typeface="Times New Roman" panose="02020603050405020304" pitchFamily="18" charset="0"/>
                <a:ea typeface="SimSun" panose="02010600030101010101" pitchFamily="2" charset="-122"/>
              </a:rPr>
              <a:t>Cell</a:t>
            </a:r>
          </a:p>
          <a:p>
            <a:pPr marL="285750" indent="-285750">
              <a:buFont typeface="Wingdings" panose="05000000000000000000" pitchFamily="2" charset="2"/>
              <a:buChar char="ü"/>
            </a:pPr>
            <a:r>
              <a:rPr lang="en-US" dirty="0">
                <a:latin typeface="Times New Roman" panose="02020603050405020304" pitchFamily="18" charset="0"/>
                <a:ea typeface="SimSun" panose="02010600030101010101" pitchFamily="2" charset="-122"/>
              </a:rPr>
              <a:t>Column</a:t>
            </a:r>
          </a:p>
          <a:p>
            <a:pPr marL="285750" indent="-285750">
              <a:buFont typeface="Wingdings" panose="05000000000000000000" pitchFamily="2" charset="2"/>
              <a:buChar char="ü"/>
            </a:pPr>
            <a:r>
              <a:rPr lang="en-US" dirty="0">
                <a:latin typeface="Times New Roman" panose="02020603050405020304" pitchFamily="18" charset="0"/>
                <a:ea typeface="SimSun" panose="02010600030101010101" pitchFamily="2" charset="-122"/>
              </a:rPr>
              <a:t>Region</a:t>
            </a:r>
          </a:p>
          <a:p>
            <a:pPr marL="285750" indent="-285750">
              <a:buFont typeface="Wingdings" panose="05000000000000000000" pitchFamily="2" charset="2"/>
              <a:buChar char="ü"/>
            </a:pPr>
            <a:r>
              <a:rPr lang="en-US" dirty="0">
                <a:latin typeface="Times New Roman" panose="02020603050405020304" pitchFamily="18" charset="0"/>
                <a:ea typeface="SimSun" panose="02010600030101010101" pitchFamily="2" charset="-122"/>
              </a:rPr>
              <a:t>HTM Layer</a:t>
            </a:r>
            <a:endParaRPr lang="en-DE" dirty="0"/>
          </a:p>
        </p:txBody>
      </p:sp>
      <p:sp>
        <p:nvSpPr>
          <p:cNvPr id="9" name="TextBox 8">
            <a:extLst>
              <a:ext uri="{FF2B5EF4-FFF2-40B4-BE49-F238E27FC236}">
                <a16:creationId xmlns:a16="http://schemas.microsoft.com/office/drawing/2014/main" id="{C1533B4B-EE8E-4D89-9F0A-200E7AD1B5BF}"/>
              </a:ext>
            </a:extLst>
          </p:cNvPr>
          <p:cNvSpPr txBox="1"/>
          <p:nvPr/>
        </p:nvSpPr>
        <p:spPr>
          <a:xfrm>
            <a:off x="7698035" y="5712492"/>
            <a:ext cx="3989210" cy="276999"/>
          </a:xfrm>
          <a:prstGeom prst="rect">
            <a:avLst/>
          </a:prstGeom>
          <a:noFill/>
        </p:spPr>
        <p:txBody>
          <a:bodyPr wrap="square" rtlCol="0">
            <a:spAutoFit/>
          </a:bodyPr>
          <a:lstStyle/>
          <a:p>
            <a:r>
              <a:rPr lang="en-US" sz="1200" dirty="0"/>
              <a:t>Figure 2: HTM Hierarchy</a:t>
            </a:r>
            <a:endParaRPr lang="de-DE" sz="1200" dirty="0"/>
          </a:p>
        </p:txBody>
      </p:sp>
    </p:spTree>
    <p:extLst>
      <p:ext uri="{BB962C8B-B14F-4D97-AF65-F5344CB8AC3E}">
        <p14:creationId xmlns:p14="http://schemas.microsoft.com/office/powerpoint/2010/main" val="2008661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84B4821-9DDE-460B-84FF-BB60A91E8C5B}"/>
              </a:ext>
            </a:extLst>
          </p:cNvPr>
          <p:cNvSpPr txBox="1"/>
          <p:nvPr/>
        </p:nvSpPr>
        <p:spPr>
          <a:xfrm>
            <a:off x="228755" y="2234508"/>
            <a:ext cx="5263115" cy="2585323"/>
          </a:xfrm>
          <a:prstGeom prst="rect">
            <a:avLst/>
          </a:prstGeom>
          <a:noFill/>
        </p:spPr>
        <p:txBody>
          <a:bodyPr wrap="square">
            <a:spAutoFit/>
          </a:bodyPr>
          <a:lstStyle/>
          <a:p>
            <a:r>
              <a:rPr lang="en-GB" dirty="0"/>
              <a:t>The general overview of how HTM functions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Wingdings" panose="05000000000000000000" pitchFamily="2" charset="2"/>
              <a:buChar char="q"/>
            </a:pPr>
            <a:r>
              <a:rPr lang="en-GB" dirty="0"/>
              <a:t>Encoding entry data</a:t>
            </a:r>
          </a:p>
          <a:p>
            <a:pPr marL="285750" indent="-285750">
              <a:buFont typeface="Wingdings" panose="05000000000000000000" pitchFamily="2" charset="2"/>
              <a:buChar char="q"/>
            </a:pPr>
            <a:r>
              <a:rPr lang="en-GB" dirty="0"/>
              <a:t>Spatial pooling encoded data into system</a:t>
            </a:r>
          </a:p>
          <a:p>
            <a:pPr marL="285750" indent="-285750">
              <a:buFont typeface="Wingdings" panose="05000000000000000000" pitchFamily="2" charset="2"/>
              <a:buChar char="q"/>
            </a:pPr>
            <a:r>
              <a:rPr lang="en-GB" dirty="0"/>
              <a:t>Prediction and classifying the data</a:t>
            </a:r>
            <a:endParaRPr lang="en-DE" dirty="0"/>
          </a:p>
        </p:txBody>
      </p:sp>
      <p:pic>
        <p:nvPicPr>
          <p:cNvPr id="13" name="Picture 12">
            <a:extLst>
              <a:ext uri="{FF2B5EF4-FFF2-40B4-BE49-F238E27FC236}">
                <a16:creationId xmlns:a16="http://schemas.microsoft.com/office/drawing/2014/main" id="{CBC7F885-4D13-4CFA-99AE-10DB1750A71E}"/>
              </a:ext>
            </a:extLst>
          </p:cNvPr>
          <p:cNvPicPr>
            <a:picLocks noChangeAspect="1"/>
          </p:cNvPicPr>
          <p:nvPr/>
        </p:nvPicPr>
        <p:blipFill>
          <a:blip r:embed="rId2"/>
          <a:stretch>
            <a:fillRect/>
          </a:stretch>
        </p:blipFill>
        <p:spPr>
          <a:xfrm>
            <a:off x="5076216" y="1085961"/>
            <a:ext cx="4880344" cy="4377731"/>
          </a:xfrm>
          <a:prstGeom prst="rect">
            <a:avLst/>
          </a:prstGeom>
        </p:spPr>
      </p:pic>
      <p:sp>
        <p:nvSpPr>
          <p:cNvPr id="3" name="Slide Number Placeholder 2">
            <a:extLst>
              <a:ext uri="{FF2B5EF4-FFF2-40B4-BE49-F238E27FC236}">
                <a16:creationId xmlns:a16="http://schemas.microsoft.com/office/drawing/2014/main" id="{33456340-8404-4FCC-B610-FBCF3332FACA}"/>
              </a:ext>
            </a:extLst>
          </p:cNvPr>
          <p:cNvSpPr>
            <a:spLocks noGrp="1"/>
          </p:cNvSpPr>
          <p:nvPr>
            <p:ph type="sldNum" sz="quarter" idx="12"/>
          </p:nvPr>
        </p:nvSpPr>
        <p:spPr/>
        <p:txBody>
          <a:bodyPr>
            <a:normAutofit lnSpcReduction="10000"/>
          </a:bodyPr>
          <a:lstStyle/>
          <a:p>
            <a:fld id="{42C6F5B4-BA86-4EE1-8640-C41B17345E4B}" type="slidenum">
              <a:rPr lang="en-DE" smtClean="0"/>
              <a:t>7</a:t>
            </a:fld>
            <a:endParaRPr lang="en-DE"/>
          </a:p>
        </p:txBody>
      </p:sp>
      <p:sp>
        <p:nvSpPr>
          <p:cNvPr id="7" name="Title 1">
            <a:extLst>
              <a:ext uri="{FF2B5EF4-FFF2-40B4-BE49-F238E27FC236}">
                <a16:creationId xmlns:a16="http://schemas.microsoft.com/office/drawing/2014/main" id="{BFE63FE0-A732-414B-B0EE-19B890B8E5EF}"/>
              </a:ext>
            </a:extLst>
          </p:cNvPr>
          <p:cNvSpPr txBox="1">
            <a:spLocks/>
          </p:cNvSpPr>
          <p:nvPr/>
        </p:nvSpPr>
        <p:spPr>
          <a:xfrm>
            <a:off x="-15240" y="-43638"/>
            <a:ext cx="12207240" cy="92577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71500" indent="-571500">
              <a:buFont typeface="Wingdings" panose="05000000000000000000" pitchFamily="2" charset="2"/>
              <a:buChar char="v"/>
            </a:pPr>
            <a:r>
              <a:rPr lang="en-GB" dirty="0"/>
              <a:t>HTM function</a:t>
            </a:r>
            <a:endParaRPr lang="en-DE" dirty="0"/>
          </a:p>
        </p:txBody>
      </p:sp>
      <p:sp>
        <p:nvSpPr>
          <p:cNvPr id="6" name="TextBox 5">
            <a:extLst>
              <a:ext uri="{FF2B5EF4-FFF2-40B4-BE49-F238E27FC236}">
                <a16:creationId xmlns:a16="http://schemas.microsoft.com/office/drawing/2014/main" id="{7A3AEE7E-53BA-45BE-89E9-2214A20DF633}"/>
              </a:ext>
            </a:extLst>
          </p:cNvPr>
          <p:cNvSpPr txBox="1"/>
          <p:nvPr/>
        </p:nvSpPr>
        <p:spPr>
          <a:xfrm>
            <a:off x="7738501" y="5667514"/>
            <a:ext cx="2787731" cy="276999"/>
          </a:xfrm>
          <a:prstGeom prst="rect">
            <a:avLst/>
          </a:prstGeom>
          <a:noFill/>
        </p:spPr>
        <p:txBody>
          <a:bodyPr wrap="square" rtlCol="0">
            <a:spAutoFit/>
          </a:bodyPr>
          <a:lstStyle/>
          <a:p>
            <a:r>
              <a:rPr lang="en-US" sz="1200" dirty="0"/>
              <a:t>Figure 3: How HTM works</a:t>
            </a:r>
            <a:endParaRPr lang="de-DE" sz="1200" dirty="0"/>
          </a:p>
        </p:txBody>
      </p:sp>
    </p:spTree>
    <p:extLst>
      <p:ext uri="{BB962C8B-B14F-4D97-AF65-F5344CB8AC3E}">
        <p14:creationId xmlns:p14="http://schemas.microsoft.com/office/powerpoint/2010/main" val="205152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0EA391-1B79-42F1-92AB-60E3AA14EA79}"/>
              </a:ext>
            </a:extLst>
          </p:cNvPr>
          <p:cNvSpPr>
            <a:spLocks noGrp="1"/>
          </p:cNvSpPr>
          <p:nvPr>
            <p:ph idx="1"/>
          </p:nvPr>
        </p:nvSpPr>
        <p:spPr>
          <a:xfrm>
            <a:off x="134821" y="1185341"/>
            <a:ext cx="8595360" cy="4351337"/>
          </a:xfrm>
        </p:spPr>
        <p:txBody>
          <a:bodyPr/>
          <a:lstStyle/>
          <a:p>
            <a:r>
              <a:rPr lang="en-GB" dirty="0"/>
              <a:t>The spatial pooler                  pooling the semantic information of entry data into system</a:t>
            </a:r>
          </a:p>
          <a:p>
            <a:endParaRPr lang="en-GB" dirty="0"/>
          </a:p>
          <a:p>
            <a:endParaRPr lang="en-GB" dirty="0"/>
          </a:p>
          <a:p>
            <a:r>
              <a:rPr lang="en-GB" dirty="0"/>
              <a:t>Overlap calculation</a:t>
            </a:r>
          </a:p>
          <a:p>
            <a:r>
              <a:rPr lang="en-GB" dirty="0"/>
              <a:t>Activating columns (2% sparsity)</a:t>
            </a:r>
            <a:endParaRPr lang="en-DE" dirty="0"/>
          </a:p>
        </p:txBody>
      </p:sp>
      <p:pic>
        <p:nvPicPr>
          <p:cNvPr id="4" name="Picture 3">
            <a:extLst>
              <a:ext uri="{FF2B5EF4-FFF2-40B4-BE49-F238E27FC236}">
                <a16:creationId xmlns:a16="http://schemas.microsoft.com/office/drawing/2014/main" id="{B3D41F77-F359-4B5B-8A0B-582900FCEBA1}"/>
              </a:ext>
            </a:extLst>
          </p:cNvPr>
          <p:cNvPicPr>
            <a:picLocks noChangeAspect="1"/>
          </p:cNvPicPr>
          <p:nvPr/>
        </p:nvPicPr>
        <p:blipFill>
          <a:blip r:embed="rId2"/>
          <a:stretch>
            <a:fillRect/>
          </a:stretch>
        </p:blipFill>
        <p:spPr>
          <a:xfrm>
            <a:off x="5397623" y="2584579"/>
            <a:ext cx="5267267" cy="3284376"/>
          </a:xfrm>
          <a:prstGeom prst="rect">
            <a:avLst/>
          </a:prstGeom>
        </p:spPr>
      </p:pic>
      <p:sp>
        <p:nvSpPr>
          <p:cNvPr id="6" name="TextBox 5">
            <a:extLst>
              <a:ext uri="{FF2B5EF4-FFF2-40B4-BE49-F238E27FC236}">
                <a16:creationId xmlns:a16="http://schemas.microsoft.com/office/drawing/2014/main" id="{359E1D50-F0E3-4CC2-B897-3F9351E52F2C}"/>
              </a:ext>
            </a:extLst>
          </p:cNvPr>
          <p:cNvSpPr txBox="1"/>
          <p:nvPr/>
        </p:nvSpPr>
        <p:spPr>
          <a:xfrm>
            <a:off x="6882809" y="5908438"/>
            <a:ext cx="2473842" cy="276999"/>
          </a:xfrm>
          <a:prstGeom prst="rect">
            <a:avLst/>
          </a:prstGeom>
          <a:noFill/>
        </p:spPr>
        <p:txBody>
          <a:bodyPr wrap="square">
            <a:spAutoFit/>
          </a:bodyPr>
          <a:lstStyle/>
          <a:p>
            <a:r>
              <a:rPr lang="en-GB" sz="1200" dirty="0"/>
              <a:t>Figure 4  spatial pooler</a:t>
            </a:r>
            <a:endParaRPr lang="en-DE" sz="1200" dirty="0"/>
          </a:p>
        </p:txBody>
      </p:sp>
      <p:sp>
        <p:nvSpPr>
          <p:cNvPr id="5" name="Slide Number Placeholder 4">
            <a:extLst>
              <a:ext uri="{FF2B5EF4-FFF2-40B4-BE49-F238E27FC236}">
                <a16:creationId xmlns:a16="http://schemas.microsoft.com/office/drawing/2014/main" id="{1CD44D8E-010F-4A04-A691-F8C7B3F50478}"/>
              </a:ext>
            </a:extLst>
          </p:cNvPr>
          <p:cNvSpPr>
            <a:spLocks noGrp="1"/>
          </p:cNvSpPr>
          <p:nvPr>
            <p:ph type="sldNum" sz="quarter" idx="12"/>
          </p:nvPr>
        </p:nvSpPr>
        <p:spPr/>
        <p:txBody>
          <a:bodyPr>
            <a:normAutofit lnSpcReduction="10000"/>
          </a:bodyPr>
          <a:lstStyle/>
          <a:p>
            <a:fld id="{42C6F5B4-BA86-4EE1-8640-C41B17345E4B}" type="slidenum">
              <a:rPr lang="en-DE" smtClean="0"/>
              <a:t>8</a:t>
            </a:fld>
            <a:endParaRPr lang="en-DE"/>
          </a:p>
        </p:txBody>
      </p:sp>
      <p:sp>
        <p:nvSpPr>
          <p:cNvPr id="7" name="Title 1">
            <a:extLst>
              <a:ext uri="{FF2B5EF4-FFF2-40B4-BE49-F238E27FC236}">
                <a16:creationId xmlns:a16="http://schemas.microsoft.com/office/drawing/2014/main" id="{68075B0B-B62A-43BC-ABE6-7E2B2BCBB645}"/>
              </a:ext>
            </a:extLst>
          </p:cNvPr>
          <p:cNvSpPr txBox="1">
            <a:spLocks/>
          </p:cNvSpPr>
          <p:nvPr/>
        </p:nvSpPr>
        <p:spPr>
          <a:xfrm>
            <a:off x="-15240" y="-43638"/>
            <a:ext cx="12207240" cy="92577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71500" indent="-571500">
              <a:buFont typeface="Wingdings" panose="05000000000000000000" pitchFamily="2" charset="2"/>
              <a:buChar char="v"/>
            </a:pPr>
            <a:r>
              <a:rPr lang="en-GB" dirty="0"/>
              <a:t>HTM function</a:t>
            </a:r>
            <a:endParaRPr lang="en-DE" dirty="0"/>
          </a:p>
        </p:txBody>
      </p:sp>
      <p:sp>
        <p:nvSpPr>
          <p:cNvPr id="8" name="Arrow: Right 7">
            <a:extLst>
              <a:ext uri="{FF2B5EF4-FFF2-40B4-BE49-F238E27FC236}">
                <a16:creationId xmlns:a16="http://schemas.microsoft.com/office/drawing/2014/main" id="{34CD8769-CBC9-4566-8056-A25572082CC6}"/>
              </a:ext>
            </a:extLst>
          </p:cNvPr>
          <p:cNvSpPr/>
          <p:nvPr/>
        </p:nvSpPr>
        <p:spPr>
          <a:xfrm>
            <a:off x="2405848" y="1239784"/>
            <a:ext cx="978408" cy="221943"/>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DE"/>
          </a:p>
        </p:txBody>
      </p:sp>
    </p:spTree>
    <p:extLst>
      <p:ext uri="{BB962C8B-B14F-4D97-AF65-F5344CB8AC3E}">
        <p14:creationId xmlns:p14="http://schemas.microsoft.com/office/powerpoint/2010/main" val="3651147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C0D0D4-DCEF-45D7-BBBC-F3546A5E6C83}"/>
              </a:ext>
            </a:extLst>
          </p:cNvPr>
          <p:cNvSpPr>
            <a:spLocks noGrp="1"/>
          </p:cNvSpPr>
          <p:nvPr>
            <p:ph idx="1"/>
          </p:nvPr>
        </p:nvSpPr>
        <p:spPr>
          <a:xfrm>
            <a:off x="543244" y="1546293"/>
            <a:ext cx="8595360" cy="4351337"/>
          </a:xfrm>
        </p:spPr>
        <p:txBody>
          <a:bodyPr/>
          <a:lstStyle/>
          <a:p>
            <a:r>
              <a:rPr lang="en-GB" dirty="0"/>
              <a:t>Looking at the layer of mini-columns from above lets us see the unique SDR produced by HTM for each entry input</a:t>
            </a:r>
          </a:p>
          <a:p>
            <a:endParaRPr lang="en-GB" dirty="0"/>
          </a:p>
          <a:p>
            <a:r>
              <a:rPr lang="en-GB" dirty="0"/>
              <a:t>2% sparsity inspired from Neocortex</a:t>
            </a:r>
          </a:p>
          <a:p>
            <a:endParaRPr lang="en-GB" dirty="0"/>
          </a:p>
          <a:p>
            <a:r>
              <a:rPr lang="en-GB" dirty="0"/>
              <a:t>Extremely high capacity of information storage</a:t>
            </a:r>
          </a:p>
          <a:p>
            <a:endParaRPr lang="en-GB" dirty="0"/>
          </a:p>
          <a:p>
            <a:r>
              <a:rPr lang="en-GB" dirty="0"/>
              <a:t>Noise robustness</a:t>
            </a:r>
            <a:endParaRPr lang="en-DE" dirty="0"/>
          </a:p>
        </p:txBody>
      </p:sp>
      <p:pic>
        <p:nvPicPr>
          <p:cNvPr id="4" name="Picture 3">
            <a:extLst>
              <a:ext uri="{FF2B5EF4-FFF2-40B4-BE49-F238E27FC236}">
                <a16:creationId xmlns:a16="http://schemas.microsoft.com/office/drawing/2014/main" id="{4A589948-B51B-47A7-A0D5-657A5FEE6AC1}"/>
              </a:ext>
            </a:extLst>
          </p:cNvPr>
          <p:cNvPicPr>
            <a:picLocks noChangeAspect="1"/>
          </p:cNvPicPr>
          <p:nvPr/>
        </p:nvPicPr>
        <p:blipFill>
          <a:blip r:embed="rId2"/>
          <a:stretch>
            <a:fillRect/>
          </a:stretch>
        </p:blipFill>
        <p:spPr>
          <a:xfrm>
            <a:off x="6450967" y="2726600"/>
            <a:ext cx="4314825" cy="1990725"/>
          </a:xfrm>
          <a:prstGeom prst="rect">
            <a:avLst/>
          </a:prstGeom>
        </p:spPr>
      </p:pic>
      <p:sp>
        <p:nvSpPr>
          <p:cNvPr id="5" name="Slide Number Placeholder 4">
            <a:extLst>
              <a:ext uri="{FF2B5EF4-FFF2-40B4-BE49-F238E27FC236}">
                <a16:creationId xmlns:a16="http://schemas.microsoft.com/office/drawing/2014/main" id="{21402DE1-22BD-43B6-A1C4-B7AD03DFB0C9}"/>
              </a:ext>
            </a:extLst>
          </p:cNvPr>
          <p:cNvSpPr>
            <a:spLocks noGrp="1"/>
          </p:cNvSpPr>
          <p:nvPr>
            <p:ph type="sldNum" sz="quarter" idx="12"/>
          </p:nvPr>
        </p:nvSpPr>
        <p:spPr/>
        <p:txBody>
          <a:bodyPr>
            <a:normAutofit lnSpcReduction="10000"/>
          </a:bodyPr>
          <a:lstStyle/>
          <a:p>
            <a:fld id="{42C6F5B4-BA86-4EE1-8640-C41B17345E4B}" type="slidenum">
              <a:rPr lang="en-DE" smtClean="0"/>
              <a:t>9</a:t>
            </a:fld>
            <a:endParaRPr lang="en-DE"/>
          </a:p>
        </p:txBody>
      </p:sp>
      <p:sp>
        <p:nvSpPr>
          <p:cNvPr id="8" name="Title 1">
            <a:extLst>
              <a:ext uri="{FF2B5EF4-FFF2-40B4-BE49-F238E27FC236}">
                <a16:creationId xmlns:a16="http://schemas.microsoft.com/office/drawing/2014/main" id="{83D5A85E-C704-4407-8AD3-4B2987768305}"/>
              </a:ext>
            </a:extLst>
          </p:cNvPr>
          <p:cNvSpPr txBox="1">
            <a:spLocks/>
          </p:cNvSpPr>
          <p:nvPr/>
        </p:nvSpPr>
        <p:spPr>
          <a:xfrm>
            <a:off x="-15240" y="-43638"/>
            <a:ext cx="12207240" cy="92577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71500" indent="-571500">
              <a:buFont typeface="Wingdings" panose="05000000000000000000" pitchFamily="2" charset="2"/>
              <a:buChar char="v"/>
            </a:pPr>
            <a:r>
              <a:rPr lang="en-GB" dirty="0"/>
              <a:t>HTM function</a:t>
            </a:r>
            <a:endParaRPr lang="en-DE" dirty="0"/>
          </a:p>
        </p:txBody>
      </p:sp>
      <p:sp>
        <p:nvSpPr>
          <p:cNvPr id="6" name="TextBox 5">
            <a:extLst>
              <a:ext uri="{FF2B5EF4-FFF2-40B4-BE49-F238E27FC236}">
                <a16:creationId xmlns:a16="http://schemas.microsoft.com/office/drawing/2014/main" id="{69113392-B841-445A-9483-7D243965A93D}"/>
              </a:ext>
            </a:extLst>
          </p:cNvPr>
          <p:cNvSpPr txBox="1"/>
          <p:nvPr/>
        </p:nvSpPr>
        <p:spPr>
          <a:xfrm>
            <a:off x="7901683" y="5242978"/>
            <a:ext cx="2473842" cy="276999"/>
          </a:xfrm>
          <a:prstGeom prst="rect">
            <a:avLst/>
          </a:prstGeom>
          <a:noFill/>
        </p:spPr>
        <p:txBody>
          <a:bodyPr wrap="square">
            <a:spAutoFit/>
          </a:bodyPr>
          <a:lstStyle/>
          <a:p>
            <a:r>
              <a:rPr lang="en-GB" sz="1200" dirty="0"/>
              <a:t>Figure 5  SDR</a:t>
            </a:r>
            <a:endParaRPr lang="en-DE" sz="1200" dirty="0"/>
          </a:p>
        </p:txBody>
      </p:sp>
    </p:spTree>
    <p:extLst>
      <p:ext uri="{BB962C8B-B14F-4D97-AF65-F5344CB8AC3E}">
        <p14:creationId xmlns:p14="http://schemas.microsoft.com/office/powerpoint/2010/main" val="3468025873"/>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0</TotalTime>
  <Words>1213</Words>
  <Application>Microsoft Office PowerPoint</Application>
  <PresentationFormat>Widescreen</PresentationFormat>
  <Paragraphs>200</Paragraphs>
  <Slides>24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Century Schoolbook</vt:lpstr>
      <vt:lpstr>Courier New</vt:lpstr>
      <vt:lpstr>Lucida Grande</vt:lpstr>
      <vt:lpstr>Times New Roman</vt:lpstr>
      <vt:lpstr>Wingdings</vt:lpstr>
      <vt:lpstr>Wingdings 2</vt:lpstr>
      <vt:lpstr>View</vt:lpstr>
      <vt:lpstr>Frankfurt University of Applied Sciences</vt:lpstr>
      <vt:lpstr>Analysing parameters of an HTM system, implemented for image classification</vt:lpstr>
      <vt:lpstr>Why Image Classification?</vt:lpstr>
      <vt:lpstr>Why HTM?</vt:lpstr>
      <vt:lpstr>What is HTM?</vt:lpstr>
      <vt:lpstr>HTM</vt:lpstr>
      <vt:lpstr>PowerPoint Presentation</vt:lpstr>
      <vt:lpstr>PowerPoint Presentation</vt:lpstr>
      <vt:lpstr>PowerPoint Presentation</vt:lpstr>
      <vt:lpstr>Methodology (Project Description)</vt:lpstr>
      <vt:lpstr>Methodology</vt:lpstr>
      <vt:lpstr>Methodology</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Frankfurt University of Applied Sciences</dc:title>
  <dc:creator>Omid Nik</dc:creator>
  <cp:lastModifiedBy>Mahdieh Pirmoradian</cp:lastModifiedBy>
  <cp:revision>129</cp:revision>
  <dcterms:created xsi:type="dcterms:W3CDTF">2022-03-27T13:03:17Z</dcterms:created>
  <dcterms:modified xsi:type="dcterms:W3CDTF">2022-04-03T07:02:57Z</dcterms:modified>
</cp:coreProperties>
</file>