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Mukta Light" panose="020B0000000000000000" pitchFamily="34" charset="0"/>
      <p:regular r:id="rId13"/>
    </p:embeddedFont>
    <p:embeddedFont>
      <p:font typeface="Prompt Medium" pitchFamily="2" charset="-34"/>
      <p:regular r:id="rId14"/>
    </p:embeddedFont>
  </p:embeddedFontLst>
  <p:defaultText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1.fntdata"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2.fnt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نگهدارنده مکان سربرگ 1"/>
          <p:cNvSpPr>
            <a:spLocks noGrp="1"/>
          </p:cNvSpPr>
          <p:nvPr>
            <p:ph type="hdr" sz="quarter"/>
          </p:nvPr>
        </p:nvSpPr>
        <p:spPr>
          <a:xfrm>
            <a:off x="4664075" y="0"/>
            <a:ext cx="3565525" cy="733425"/>
          </a:xfrm>
          <a:prstGeom prst="rect">
            <a:avLst/>
          </a:prstGeom>
        </p:spPr>
        <p:txBody>
          <a:bodyPr vert="horz" lIns="91440" tIns="45720" rIns="91440" bIns="45720" rtlCol="1"/>
          <a:lstStyle>
            <a:lvl1pPr algn="r">
              <a:defRPr sz="1200"/>
            </a:lvl1pPr>
          </a:lstStyle>
          <a:p>
            <a:endParaRPr lang="fa-IR"/>
          </a:p>
        </p:txBody>
      </p:sp>
      <p:sp>
        <p:nvSpPr>
          <p:cNvPr id="3" name="نگهدارنده مکان تاریخ 2"/>
          <p:cNvSpPr>
            <a:spLocks noGrp="1"/>
          </p:cNvSpPr>
          <p:nvPr>
            <p:ph type="dt" idx="1"/>
          </p:nvPr>
        </p:nvSpPr>
        <p:spPr>
          <a:xfrm>
            <a:off x="1588" y="0"/>
            <a:ext cx="3567112" cy="733425"/>
          </a:xfrm>
          <a:prstGeom prst="rect">
            <a:avLst/>
          </a:prstGeom>
        </p:spPr>
        <p:txBody>
          <a:bodyPr vert="horz" lIns="91440" tIns="45720" rIns="91440" bIns="45720" rtlCol="1"/>
          <a:lstStyle>
            <a:lvl1pPr algn="l">
              <a:defRPr sz="1200"/>
            </a:lvl1pPr>
          </a:lstStyle>
          <a:p>
            <a:fld id="{D3072C74-C289-F143-964B-8A769E64DF45}" type="datetimeFigureOut">
              <a:rPr lang="fa-IR"/>
              <a:t>03/04/1446</a:t>
            </a:fld>
            <a:endParaRPr lang="fa-IR"/>
          </a:p>
        </p:txBody>
      </p:sp>
      <p:sp>
        <p:nvSpPr>
          <p:cNvPr id="4" name="نگهدارنده مکان تصویر اسلاید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1" anchor="ctr"/>
          <a:lstStyle/>
          <a:p>
            <a:endParaRPr lang="fa-IR"/>
          </a:p>
        </p:txBody>
      </p:sp>
      <p:sp>
        <p:nvSpPr>
          <p:cNvPr id="5" name="نگهدارنده مکان نكات 4"/>
          <p:cNvSpPr>
            <a:spLocks noGrp="1"/>
          </p:cNvSpPr>
          <p:nvPr>
            <p:ph type="body" sz="quarter" idx="3"/>
          </p:nvPr>
        </p:nvSpPr>
        <p:spPr>
          <a:xfrm>
            <a:off x="822325" y="7040563"/>
            <a:ext cx="6584950" cy="5761037"/>
          </a:xfrm>
          <a:prstGeom prst="rect">
            <a:avLst/>
          </a:prstGeom>
        </p:spPr>
        <p:txBody>
          <a:bodyPr vert="horz" lIns="91440" tIns="45720" rIns="91440" bIns="45720" rtlCol="1"/>
          <a:lstStyle/>
          <a:p>
            <a:pPr lvl="0"/>
            <a:r>
              <a:rPr lang="fa-IR"/>
              <a:t>برای ویرایش سبک‌های متن اصلی، کلیک کنید</a:t>
            </a:r>
          </a:p>
          <a:p>
            <a:pPr lvl="1"/>
            <a:r>
              <a:rPr lang="fa-IR"/>
              <a:t>سطح دوم</a:t>
            </a:r>
          </a:p>
          <a:p>
            <a:pPr lvl="2"/>
            <a:r>
              <a:rPr lang="fa-IR"/>
              <a:t>سطح سوم</a:t>
            </a:r>
          </a:p>
          <a:p>
            <a:pPr lvl="3"/>
            <a:r>
              <a:rPr lang="fa-IR"/>
              <a:t>سطح چهارم</a:t>
            </a:r>
          </a:p>
          <a:p>
            <a:pPr lvl="4"/>
            <a:r>
              <a:rPr lang="fa-IR"/>
              <a:t>سطح پنجم</a:t>
            </a:r>
          </a:p>
        </p:txBody>
      </p:sp>
      <p:sp>
        <p:nvSpPr>
          <p:cNvPr id="6" name="نگهدارنده مکان پانویس 5"/>
          <p:cNvSpPr>
            <a:spLocks noGrp="1"/>
          </p:cNvSpPr>
          <p:nvPr>
            <p:ph type="ftr" sz="quarter" idx="4"/>
          </p:nvPr>
        </p:nvSpPr>
        <p:spPr>
          <a:xfrm>
            <a:off x="4664075" y="13896975"/>
            <a:ext cx="3565525" cy="733425"/>
          </a:xfrm>
          <a:prstGeom prst="rect">
            <a:avLst/>
          </a:prstGeom>
        </p:spPr>
        <p:txBody>
          <a:bodyPr vert="horz" lIns="91440" tIns="45720" rIns="91440" bIns="45720" rtlCol="1" anchor="b"/>
          <a:lstStyle>
            <a:lvl1pPr algn="r">
              <a:defRPr sz="1200"/>
            </a:lvl1pPr>
          </a:lstStyle>
          <a:p>
            <a:endParaRPr lang="fa-IR"/>
          </a:p>
        </p:txBody>
      </p:sp>
      <p:sp>
        <p:nvSpPr>
          <p:cNvPr id="7" name="نگهدارنده مکان شماره اسلاید 6"/>
          <p:cNvSpPr>
            <a:spLocks noGrp="1"/>
          </p:cNvSpPr>
          <p:nvPr>
            <p:ph type="sldNum" sz="quarter" idx="5"/>
          </p:nvPr>
        </p:nvSpPr>
        <p:spPr>
          <a:xfrm>
            <a:off x="1588" y="13896975"/>
            <a:ext cx="3567112" cy="733425"/>
          </a:xfrm>
          <a:prstGeom prst="rect">
            <a:avLst/>
          </a:prstGeom>
        </p:spPr>
        <p:txBody>
          <a:bodyPr vert="horz" lIns="91440" tIns="45720" rIns="91440" bIns="45720" rtlCol="1" anchor="b"/>
          <a:lstStyle>
            <a:lvl1pPr algn="l">
              <a:defRPr sz="1200"/>
            </a:lvl1pPr>
          </a:lstStyle>
          <a:p>
            <a:fld id="{4CFF0E80-5AAF-504C-B4C4-31E8051D6C06}" type="slidenum">
              <a:rPr lang="fa-IR"/>
              <a:t>‹#›</a:t>
            </a:fld>
            <a:endParaRPr lang="fa-IR"/>
          </a:p>
        </p:txBody>
      </p:sp>
    </p:spTree>
    <p:extLst>
      <p:ext uri="{BB962C8B-B14F-4D97-AF65-F5344CB8AC3E}">
        <p14:creationId xmlns:p14="http://schemas.microsoft.com/office/powerpoint/2010/main" val="262434936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 /><Relationship Id="rId2" Type="http://schemas.openxmlformats.org/officeDocument/2006/relationships/image" Target="../media/image1.png" /><Relationship Id="rId1" Type="http://schemas.openxmlformats.org/officeDocument/2006/relationships/slideMaster" Target="../slideMasters/slideMaster1.xml" /><Relationship Id="rId4" Type="http://schemas.openxmlformats.org/officeDocument/2006/relationships/image" Target="../media/image2.png" /></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 /><Relationship Id="rId2" Type="http://schemas.openxmlformats.org/officeDocument/2006/relationships/image" Target="../media/image1.png" /><Relationship Id="rId1" Type="http://schemas.openxmlformats.org/officeDocument/2006/relationships/slideMaster" Target="../slideMasters/slideMaster1.xml" /><Relationship Id="rId4" Type="http://schemas.openxmlformats.org/officeDocument/2006/relationships/image" Target="../media/image2.png" /></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 /><Relationship Id="rId2" Type="http://schemas.openxmlformats.org/officeDocument/2006/relationships/image" Target="../media/image1.png" /><Relationship Id="rId1" Type="http://schemas.openxmlformats.org/officeDocument/2006/relationships/slideMaster" Target="../slideMasters/slideMaster1.xml" /><Relationship Id="rId4" Type="http://schemas.openxmlformats.org/officeDocument/2006/relationships/image" Target="../media/image2.png" /></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 /><Relationship Id="rId2" Type="http://schemas.openxmlformats.org/officeDocument/2006/relationships/image" Target="../media/image1.png" /><Relationship Id="rId1" Type="http://schemas.openxmlformats.org/officeDocument/2006/relationships/slideMaster" Target="../slideMasters/slideMaster1.xml" /><Relationship Id="rId4" Type="http://schemas.openxmlformats.org/officeDocument/2006/relationships/image" Target="../media/image2.png" /></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 /><Relationship Id="rId2" Type="http://schemas.openxmlformats.org/officeDocument/2006/relationships/image" Target="../media/image1.png" /><Relationship Id="rId1" Type="http://schemas.openxmlformats.org/officeDocument/2006/relationships/slideMaster" Target="../slideMasters/slideMaster1.xml" /><Relationship Id="rId4" Type="http://schemas.openxmlformats.org/officeDocument/2006/relationships/image" Target="../media/image2.png" /></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 /><Relationship Id="rId2" Type="http://schemas.openxmlformats.org/officeDocument/2006/relationships/image" Target="../media/image1.png" /><Relationship Id="rId1" Type="http://schemas.openxmlformats.org/officeDocument/2006/relationships/slideMaster" Target="../slideMasters/slideMaster1.xml" /><Relationship Id="rId4" Type="http://schemas.openxmlformats.org/officeDocument/2006/relationships/image" Target="../media/image2.png" /></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 /><Relationship Id="rId2" Type="http://schemas.openxmlformats.org/officeDocument/2006/relationships/image" Target="../media/image1.png" /><Relationship Id="rId1" Type="http://schemas.openxmlformats.org/officeDocument/2006/relationships/slideMaster" Target="../slideMasters/slideMaster1.xml" /><Relationship Id="rId4" Type="http://schemas.openxmlformats.org/officeDocument/2006/relationships/image" Target="../media/image2.png" /></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 /><Relationship Id="rId2" Type="http://schemas.openxmlformats.org/officeDocument/2006/relationships/image" Target="../media/image1.png" /><Relationship Id="rId1" Type="http://schemas.openxmlformats.org/officeDocument/2006/relationships/slideMaster" Target="../slideMasters/slideMaster1.xml" /><Relationship Id="rId4" Type="http://schemas.openxmlformats.org/officeDocument/2006/relationships/image" Target="../media/image2.png" /></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 /><Relationship Id="rId2" Type="http://schemas.openxmlformats.org/officeDocument/2006/relationships/image" Target="../media/image1.png" /><Relationship Id="rId1" Type="http://schemas.openxmlformats.org/officeDocument/2006/relationships/slideMaster" Target="../slideMasters/slideMaster1.xml" /><Relationship Id="rId4" Type="http://schemas.openxmlformats.org/officeDocument/2006/relationships/image" Target="../media/image2.png" /></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 /><Relationship Id="rId2" Type="http://schemas.openxmlformats.org/officeDocument/2006/relationships/image" Target="../media/image1.png" /><Relationship Id="rId1" Type="http://schemas.openxmlformats.org/officeDocument/2006/relationships/slideMaster" Target="../slideMasters/slideMaster1.xml" /><Relationship Id="rId4" Type="http://schemas.openxmlformats.org/officeDocument/2006/relationships/image" Target="../media/image2.png"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3.xml"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6.xml"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8.xml" /></Relationships>
</file>

<file path=ppt/slides/_rels/slide8.xml.rels><?xml version="1.0" encoding="UTF-8" standalone="yes"?>
<Relationships xmlns="http://schemas.openxmlformats.org/package/2006/relationships"><Relationship Id="rId3" Type="http://schemas.openxmlformats.org/officeDocument/2006/relationships/image" Target="../media/image6.png" /><Relationship Id="rId7" Type="http://schemas.openxmlformats.org/officeDocument/2006/relationships/image" Target="../media/image10.png" /><Relationship Id="rId2" Type="http://schemas.openxmlformats.org/officeDocument/2006/relationships/notesSlide" Target="../notesSlides/notesSlide8.xml" /><Relationship Id="rId1" Type="http://schemas.openxmlformats.org/officeDocument/2006/relationships/slideLayout" Target="../slideLayouts/slideLayout9.xml" /><Relationship Id="rId6" Type="http://schemas.openxmlformats.org/officeDocument/2006/relationships/image" Target="../media/image9.png" /><Relationship Id="rId5" Type="http://schemas.openxmlformats.org/officeDocument/2006/relationships/image" Target="../media/image8.png" /><Relationship Id="rId4" Type="http://schemas.openxmlformats.org/officeDocument/2006/relationships/image" Target="../media/image7.png" /></Relationships>
</file>

<file path=ppt/slides/_rels/slide9.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9.xml" /><Relationship Id="rId1" Type="http://schemas.openxmlformats.org/officeDocument/2006/relationships/slideLayout" Target="../slideLayouts/slideLayout10.xml" /></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80000"/>
            </a:srgbClr>
          </a:solidFill>
          <a:ln/>
        </p:spPr>
      </p:sp>
      <p:sp>
        <p:nvSpPr>
          <p:cNvPr id="4" name="Text 1"/>
          <p:cNvSpPr/>
          <p:nvPr/>
        </p:nvSpPr>
        <p:spPr>
          <a:xfrm>
            <a:off x="1321356" y="2509123"/>
            <a:ext cx="8837890" cy="946309"/>
          </a:xfrm>
          <a:prstGeom prst="rect">
            <a:avLst/>
          </a:prstGeom>
          <a:noFill/>
          <a:ln/>
        </p:spPr>
        <p:txBody>
          <a:bodyPr wrap="none" lIns="0" tIns="0" rIns="0" bIns="0" rtlCol="0" anchor="t"/>
          <a:lstStyle/>
          <a:p>
            <a:pPr marL="0" indent="0">
              <a:lnSpc>
                <a:spcPts val="7450"/>
              </a:lnSpc>
              <a:buNone/>
            </a:pPr>
            <a:r>
              <a:rPr lang="en-US" sz="5950" dirty="0">
                <a:solidFill>
                  <a:srgbClr val="C6BFEE"/>
                </a:solidFill>
                <a:latin typeface="Prompt Medium" pitchFamily="34" charset="0"/>
                <a:ea typeface="Prompt Medium" pitchFamily="34" charset="-122"/>
                <a:cs typeface="Prompt Medium" pitchFamily="34" charset="-120"/>
              </a:rPr>
              <a:t>فیبر نوری و امنیت فیبر نوری</a:t>
            </a:r>
            <a:endParaRPr lang="en-US" sz="5950" dirty="0"/>
          </a:p>
        </p:txBody>
      </p:sp>
      <p:sp>
        <p:nvSpPr>
          <p:cNvPr id="5" name="Text 2"/>
          <p:cNvSpPr/>
          <p:nvPr/>
        </p:nvSpPr>
        <p:spPr>
          <a:xfrm>
            <a:off x="1321356" y="3825716"/>
            <a:ext cx="11987689" cy="1185148"/>
          </a:xfrm>
          <a:prstGeom prst="rect">
            <a:avLst/>
          </a:prstGeom>
          <a:noFill/>
          <a:ln/>
        </p:spPr>
        <p:txBody>
          <a:bodyPr wrap="square" lIns="0" tIns="0" rIns="0" bIns="0" rtlCol="0" anchor="t"/>
          <a:lstStyle/>
          <a:p>
            <a:pPr marL="0" indent="0">
              <a:lnSpc>
                <a:spcPts val="3100"/>
              </a:lnSpc>
              <a:buNone/>
            </a:pPr>
            <a:r>
              <a:rPr lang="en-US" sz="1900" dirty="0">
                <a:solidFill>
                  <a:srgbClr val="DAD8E9"/>
                </a:solidFill>
                <a:latin typeface="Mukta Light" pitchFamily="34" charset="0"/>
                <a:ea typeface="Mukta Light" pitchFamily="34" charset="-122"/>
                <a:cs typeface="Mukta Light" pitchFamily="34" charset="-120"/>
              </a:rPr>
              <a:t>فیبر نوری یک فناوری پیشرفته انتقال داده است که امنیت بالایی را برای مخابرات و دیگر کاربردهای مهم ارائه می‌دهد. این مقاله به بررسی مفاهیم اساسی فیبر نوری، مزایای آن و موضوعات مرتبط با امنیت آن می‌پردازد. از ساختار فیبر نوری گرفته تا تهدیدات امنیتی و روش‌های محافظت، این مقاله جامع همه جنبه‌های مهم فیبر نوری و امنیت آن را پوشش می‌دهد.</a:t>
            </a:r>
            <a:endParaRPr lang="en-US" sz="1900" dirty="0"/>
          </a:p>
        </p:txBody>
      </p:sp>
      <p:sp>
        <p:nvSpPr>
          <p:cNvPr id="6" name="Shape 3"/>
          <p:cNvSpPr/>
          <p:nvPr/>
        </p:nvSpPr>
        <p:spPr>
          <a:xfrm>
            <a:off x="1321356" y="5306973"/>
            <a:ext cx="394930" cy="394930"/>
          </a:xfrm>
          <a:prstGeom prst="roundRect">
            <a:avLst>
              <a:gd name="adj" fmla="val 23151155"/>
            </a:avLst>
          </a:prstGeom>
          <a:noFill/>
          <a:ln w="7620">
            <a:solidFill>
              <a:srgbClr val="FFFFFF"/>
            </a:solidFill>
            <a:prstDash val="solid"/>
          </a:ln>
        </p:spPr>
      </p:sp>
      <p:sp>
        <p:nvSpPr>
          <p:cNvPr id="8" name="Text 4"/>
          <p:cNvSpPr/>
          <p:nvPr/>
        </p:nvSpPr>
        <p:spPr>
          <a:xfrm>
            <a:off x="11116033" y="6878955"/>
            <a:ext cx="2193012" cy="431959"/>
          </a:xfrm>
          <a:prstGeom prst="rect">
            <a:avLst/>
          </a:prstGeom>
          <a:noFill/>
          <a:ln/>
        </p:spPr>
        <p:txBody>
          <a:bodyPr wrap="none" lIns="0" tIns="0" rIns="0" bIns="0" rtlCol="0" anchor="t"/>
          <a:lstStyle/>
          <a:p>
            <a:pPr marL="0" indent="0" algn="l">
              <a:lnSpc>
                <a:spcPts val="3400"/>
              </a:lnSpc>
              <a:buNone/>
            </a:pPr>
            <a:r>
              <a:rPr lang="fa-IR" sz="2400" b="1" dirty="0">
                <a:solidFill>
                  <a:srgbClr val="DAD8E9"/>
                </a:solidFill>
                <a:latin typeface="Mukta Bold" pitchFamily="34" charset="0"/>
                <a:ea typeface="Mukta Bold" pitchFamily="34" charset="-122"/>
              </a:rPr>
              <a:t>نویسنده:محمد ایروانی</a:t>
            </a:r>
            <a:endParaRPr lang="en-US" sz="2400" dirty="0"/>
          </a:p>
        </p:txBody>
      </p:sp>
      <p:sp>
        <p:nvSpPr>
          <p:cNvPr id="9" name="کادر متن 8">
            <a:extLst>
              <a:ext uri="{FF2B5EF4-FFF2-40B4-BE49-F238E27FC236}">
                <a16:creationId xmlns:a16="http://schemas.microsoft.com/office/drawing/2014/main" id="{B4F5BAAB-4BC2-B6AC-A9A0-0D4D4FF82DAB}"/>
              </a:ext>
            </a:extLst>
          </p:cNvPr>
          <p:cNvSpPr txBox="1"/>
          <p:nvPr/>
        </p:nvSpPr>
        <p:spPr>
          <a:xfrm>
            <a:off x="8096003" y="5050155"/>
            <a:ext cx="1828800" cy="1828800"/>
          </a:xfrm>
          <a:prstGeom prst="rect">
            <a:avLst/>
          </a:prstGeom>
          <a:noFill/>
        </p:spPr>
        <p:txBody>
          <a:bodyPr wrap="square" rtlCol="1">
            <a:spAutoFit/>
          </a:bodyPr>
          <a:lstStyle/>
          <a:p>
            <a:pPr algn="r"/>
            <a:endParaRPr lang="fa-I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1321356" y="2734866"/>
            <a:ext cx="5486400" cy="685800"/>
          </a:xfrm>
          <a:prstGeom prst="rect">
            <a:avLst/>
          </a:prstGeom>
          <a:noFill/>
          <a:ln/>
        </p:spPr>
        <p:txBody>
          <a:bodyPr wrap="none" lIns="0" tIns="0" rIns="0" bIns="0" rtlCol="0" anchor="t"/>
          <a:lstStyle/>
          <a:p>
            <a:pPr marL="0" indent="0">
              <a:lnSpc>
                <a:spcPts val="5400"/>
              </a:lnSpc>
              <a:buNone/>
            </a:pPr>
            <a:r>
              <a:rPr lang="en-US" sz="4300" dirty="0">
                <a:solidFill>
                  <a:srgbClr val="C6BFEE"/>
                </a:solidFill>
                <a:latin typeface="Prompt Medium" pitchFamily="34" charset="0"/>
                <a:ea typeface="Prompt Medium" pitchFamily="34" charset="-122"/>
                <a:cs typeface="Prompt Medium" pitchFamily="34" charset="-120"/>
              </a:rPr>
              <a:t>جمع‌بندی و نتیجه‌گیری</a:t>
            </a:r>
            <a:endParaRPr lang="en-US" sz="4300" dirty="0"/>
          </a:p>
        </p:txBody>
      </p:sp>
      <p:sp>
        <p:nvSpPr>
          <p:cNvPr id="3" name="Text 1"/>
          <p:cNvSpPr/>
          <p:nvPr/>
        </p:nvSpPr>
        <p:spPr>
          <a:xfrm>
            <a:off x="1321356" y="3914418"/>
            <a:ext cx="11987689" cy="1580198"/>
          </a:xfrm>
          <a:prstGeom prst="rect">
            <a:avLst/>
          </a:prstGeom>
          <a:noFill/>
          <a:ln/>
        </p:spPr>
        <p:txBody>
          <a:bodyPr wrap="square" lIns="0" tIns="0" rIns="0" bIns="0" rtlCol="0" anchor="t"/>
          <a:lstStyle/>
          <a:p>
            <a:pPr marL="0" indent="0">
              <a:lnSpc>
                <a:spcPts val="3100"/>
              </a:lnSpc>
              <a:buNone/>
            </a:pPr>
            <a:r>
              <a:rPr lang="en-US" sz="1900" dirty="0">
                <a:solidFill>
                  <a:srgbClr val="DAD8E9"/>
                </a:solidFill>
                <a:latin typeface="Mukta Light" pitchFamily="34" charset="0"/>
                <a:ea typeface="Mukta Light" pitchFamily="34" charset="-122"/>
                <a:cs typeface="Mukta Light" pitchFamily="34" charset="-120"/>
              </a:rPr>
              <a:t>فیبر نوری به عنوان یک فناوری انتقال داده پیشرفته، مزایای فراوانی از جمله امنیت بالا را ارائه می‌دهد. با وجود وجود تهدیدات امنیتی، استفاده از تکنیک‌های محافظتی مناسب می‌تواند این شبکه‌ها را در برابر حملات مصون نگه دارد. امروزه فیبر نوری در بسیاری از حوزه‌های حساس مانند مالی، پزشکی و نظامی به کار گرفته می‌شود و نقش مهمی در امنیت زیرساخت‌های ارتباطی ایفا می‌کند.</a:t>
            </a:r>
            <a:endParaRPr lang="en-US"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1321356" y="2734866"/>
            <a:ext cx="5745361" cy="685800"/>
          </a:xfrm>
          <a:prstGeom prst="rect">
            <a:avLst/>
          </a:prstGeom>
          <a:noFill/>
          <a:ln/>
        </p:spPr>
        <p:txBody>
          <a:bodyPr wrap="none" lIns="0" tIns="0" rIns="0" bIns="0" rtlCol="0" anchor="t"/>
          <a:lstStyle/>
          <a:p>
            <a:pPr marL="0" indent="0">
              <a:lnSpc>
                <a:spcPts val="5400"/>
              </a:lnSpc>
              <a:buNone/>
            </a:pPr>
            <a:r>
              <a:rPr lang="en-US" sz="4300" dirty="0">
                <a:solidFill>
                  <a:srgbClr val="C6BFEE"/>
                </a:solidFill>
                <a:latin typeface="Prompt Medium" pitchFamily="34" charset="0"/>
                <a:ea typeface="Prompt Medium" pitchFamily="34" charset="-122"/>
                <a:cs typeface="Prompt Medium" pitchFamily="34" charset="-120"/>
              </a:rPr>
              <a:t>مقدمه و معرفی فیبر نوری</a:t>
            </a:r>
            <a:endParaRPr lang="en-US" sz="4300" dirty="0"/>
          </a:p>
        </p:txBody>
      </p:sp>
      <p:sp>
        <p:nvSpPr>
          <p:cNvPr id="3" name="Text 1"/>
          <p:cNvSpPr/>
          <p:nvPr/>
        </p:nvSpPr>
        <p:spPr>
          <a:xfrm>
            <a:off x="1321356" y="3914418"/>
            <a:ext cx="11987689" cy="1580198"/>
          </a:xfrm>
          <a:prstGeom prst="rect">
            <a:avLst/>
          </a:prstGeom>
          <a:noFill/>
          <a:ln/>
        </p:spPr>
        <p:txBody>
          <a:bodyPr wrap="square" lIns="0" tIns="0" rIns="0" bIns="0" rtlCol="0" anchor="t"/>
          <a:lstStyle/>
          <a:p>
            <a:pPr marL="0" indent="0">
              <a:lnSpc>
                <a:spcPts val="3100"/>
              </a:lnSpc>
              <a:buNone/>
            </a:pPr>
            <a:r>
              <a:rPr lang="en-US" sz="1900" dirty="0">
                <a:solidFill>
                  <a:srgbClr val="DAD8E9"/>
                </a:solidFill>
                <a:latin typeface="Mukta Light" pitchFamily="34" charset="0"/>
                <a:ea typeface="Mukta Light" pitchFamily="34" charset="-122"/>
                <a:cs typeface="Mukta Light" pitchFamily="34" charset="-120"/>
              </a:rPr>
              <a:t>فیبر نوری یک رسانه انتقال داده الکترومغناطیسی است که از یک هسته شیشه‌ای یا پلاستیکی ساخته شده است. این فیبر نوری نور را به شکل پالس‌های الکترومغناطیسی از یک نقطه به نقطه دیگر منتقل می‌کند. فیبر نوری به دلیل مزایای بسیاری مانند پهنای باند بالا، کیفیت و سرعت بالا، مقاومت بالا در برابر مداخله الکترومغناطیسی و هزینه پایین انتقال، به طور گسترده در شبکه‌های مخابراتی استفاده می‌شود.</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64037" y="2401610"/>
            <a:ext cx="5598914" cy="685800"/>
          </a:xfrm>
          <a:prstGeom prst="rect">
            <a:avLst/>
          </a:prstGeom>
          <a:noFill/>
          <a:ln/>
        </p:spPr>
        <p:txBody>
          <a:bodyPr wrap="none" lIns="0" tIns="0" rIns="0" bIns="0" rtlCol="0" anchor="t"/>
          <a:lstStyle/>
          <a:p>
            <a:pPr marL="0" indent="0">
              <a:lnSpc>
                <a:spcPts val="5400"/>
              </a:lnSpc>
              <a:buNone/>
            </a:pPr>
            <a:r>
              <a:rPr lang="en-US" sz="4300" dirty="0">
                <a:solidFill>
                  <a:srgbClr val="C6BFEE"/>
                </a:solidFill>
                <a:latin typeface="Prompt Medium" pitchFamily="34" charset="0"/>
                <a:ea typeface="Prompt Medium" pitchFamily="34" charset="-122"/>
                <a:cs typeface="Prompt Medium" pitchFamily="34" charset="-120"/>
              </a:rPr>
              <a:t>ساختار و اجزای فیبر نوری</a:t>
            </a:r>
            <a:endParaRPr lang="en-US" sz="4300" dirty="0"/>
          </a:p>
        </p:txBody>
      </p:sp>
      <p:sp>
        <p:nvSpPr>
          <p:cNvPr id="4" name="Text 1"/>
          <p:cNvSpPr/>
          <p:nvPr/>
        </p:nvSpPr>
        <p:spPr>
          <a:xfrm>
            <a:off x="864037" y="3457694"/>
            <a:ext cx="7415927" cy="2370296"/>
          </a:xfrm>
          <a:prstGeom prst="rect">
            <a:avLst/>
          </a:prstGeom>
          <a:noFill/>
          <a:ln/>
        </p:spPr>
        <p:txBody>
          <a:bodyPr wrap="square" lIns="0" tIns="0" rIns="0" bIns="0" rtlCol="0" anchor="t"/>
          <a:lstStyle/>
          <a:p>
            <a:pPr marL="0" indent="0">
              <a:lnSpc>
                <a:spcPts val="3100"/>
              </a:lnSpc>
              <a:buNone/>
            </a:pPr>
            <a:r>
              <a:rPr lang="en-US" sz="1900" dirty="0">
                <a:solidFill>
                  <a:srgbClr val="DAD8E9"/>
                </a:solidFill>
                <a:latin typeface="Mukta Light" pitchFamily="34" charset="0"/>
                <a:ea typeface="Mukta Light" pitchFamily="34" charset="-122"/>
                <a:cs typeface="Mukta Light" pitchFamily="34" charset="-120"/>
              </a:rPr>
              <a:t>فیبر نوری معمولاً از سه بخش اصلی تشکیل شده است: هسته، پوشش و پوشش محافظ. هسته مرکزی از جنس شیشه یا پلاستیک شفاف است که نور را منتقل می‌کند. پوشش با شکست نور کمتر از هسته، نور را در هسته محصور می‌کند. پوشش محافظ نیز برای حفاظت از فیبر در برابر آسیب‌های مکانیکی و محیطی طراحی شده است. این لایه‌های محافظ به فیبر نوری استحکام و مقاومت می‌بخشند.</a:t>
            </a:r>
            <a:endParaRPr lang="en-US"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1321356" y="1447800"/>
            <a:ext cx="6045518" cy="685800"/>
          </a:xfrm>
          <a:prstGeom prst="rect">
            <a:avLst/>
          </a:prstGeom>
          <a:noFill/>
          <a:ln/>
        </p:spPr>
        <p:txBody>
          <a:bodyPr wrap="none" lIns="0" tIns="0" rIns="0" bIns="0" rtlCol="0" anchor="t"/>
          <a:lstStyle/>
          <a:p>
            <a:pPr marL="0" indent="0">
              <a:lnSpc>
                <a:spcPts val="5400"/>
              </a:lnSpc>
              <a:buNone/>
            </a:pPr>
            <a:r>
              <a:rPr lang="en-US" sz="4300" dirty="0">
                <a:solidFill>
                  <a:srgbClr val="C6BFEE"/>
                </a:solidFill>
                <a:latin typeface="Prompt Medium" pitchFamily="34" charset="0"/>
                <a:ea typeface="Prompt Medium" pitchFamily="34" charset="-122"/>
                <a:cs typeface="Prompt Medium" pitchFamily="34" charset="-120"/>
              </a:rPr>
              <a:t>مزایای استفاده از فیبر نوری</a:t>
            </a:r>
            <a:endParaRPr lang="en-US" sz="4300" dirty="0"/>
          </a:p>
        </p:txBody>
      </p:sp>
      <p:sp>
        <p:nvSpPr>
          <p:cNvPr id="3" name="Shape 1"/>
          <p:cNvSpPr/>
          <p:nvPr/>
        </p:nvSpPr>
        <p:spPr>
          <a:xfrm>
            <a:off x="1321356" y="2905006"/>
            <a:ext cx="555427" cy="555427"/>
          </a:xfrm>
          <a:prstGeom prst="roundRect">
            <a:avLst>
              <a:gd name="adj" fmla="val 18669"/>
            </a:avLst>
          </a:prstGeom>
          <a:solidFill>
            <a:srgbClr val="542C49"/>
          </a:solidFill>
          <a:ln w="15240">
            <a:solidFill>
              <a:srgbClr val="6D4562"/>
            </a:solidFill>
            <a:prstDash val="solid"/>
          </a:ln>
        </p:spPr>
      </p:sp>
      <p:sp>
        <p:nvSpPr>
          <p:cNvPr id="4" name="Text 2"/>
          <p:cNvSpPr/>
          <p:nvPr/>
        </p:nvSpPr>
        <p:spPr>
          <a:xfrm>
            <a:off x="1537454" y="3018115"/>
            <a:ext cx="123111" cy="329208"/>
          </a:xfrm>
          <a:prstGeom prst="rect">
            <a:avLst/>
          </a:prstGeom>
          <a:noFill/>
          <a:ln/>
        </p:spPr>
        <p:txBody>
          <a:bodyPr wrap="none" lIns="0" tIns="0" rIns="0" bIns="0" rtlCol="0" anchor="t"/>
          <a:lstStyle/>
          <a:p>
            <a:pPr marL="0" indent="0" algn="ctr">
              <a:lnSpc>
                <a:spcPts val="2550"/>
              </a:lnSpc>
              <a:buNone/>
            </a:pPr>
            <a:r>
              <a:rPr lang="en-US" sz="2550" dirty="0">
                <a:solidFill>
                  <a:srgbClr val="DAD8E9"/>
                </a:solidFill>
                <a:latin typeface="Prompt Medium" pitchFamily="34" charset="0"/>
                <a:ea typeface="Prompt Medium" pitchFamily="34" charset="-122"/>
                <a:cs typeface="Prompt Medium" pitchFamily="34" charset="-120"/>
              </a:rPr>
              <a:t>1</a:t>
            </a:r>
            <a:endParaRPr lang="en-US" sz="2550" dirty="0"/>
          </a:p>
        </p:txBody>
      </p:sp>
      <p:sp>
        <p:nvSpPr>
          <p:cNvPr id="5" name="Text 3"/>
          <p:cNvSpPr/>
          <p:nvPr/>
        </p:nvSpPr>
        <p:spPr>
          <a:xfrm>
            <a:off x="2123599" y="2905006"/>
            <a:ext cx="2743200" cy="342900"/>
          </a:xfrm>
          <a:prstGeom prst="rect">
            <a:avLst/>
          </a:prstGeom>
          <a:noFill/>
          <a:ln/>
        </p:spPr>
        <p:txBody>
          <a:bodyPr wrap="none" lIns="0" tIns="0" rIns="0" bIns="0" rtlCol="0" anchor="t"/>
          <a:lstStyle/>
          <a:p>
            <a:pPr marL="0" indent="0">
              <a:lnSpc>
                <a:spcPts val="2700"/>
              </a:lnSpc>
              <a:buNone/>
            </a:pPr>
            <a:r>
              <a:rPr lang="en-US" sz="2150" dirty="0">
                <a:solidFill>
                  <a:srgbClr val="DAD8E9"/>
                </a:solidFill>
                <a:latin typeface="Prompt Medium" pitchFamily="34" charset="0"/>
                <a:ea typeface="Prompt Medium" pitchFamily="34" charset="-122"/>
                <a:cs typeface="Prompt Medium" pitchFamily="34" charset="-120"/>
              </a:rPr>
              <a:t>پهنای باند بالا</a:t>
            </a:r>
            <a:endParaRPr lang="en-US" sz="2150" dirty="0"/>
          </a:p>
        </p:txBody>
      </p:sp>
      <p:sp>
        <p:nvSpPr>
          <p:cNvPr id="6" name="Text 4"/>
          <p:cNvSpPr/>
          <p:nvPr/>
        </p:nvSpPr>
        <p:spPr>
          <a:xfrm>
            <a:off x="2123599" y="3396020"/>
            <a:ext cx="5068253" cy="790099"/>
          </a:xfrm>
          <a:prstGeom prst="rect">
            <a:avLst/>
          </a:prstGeom>
          <a:noFill/>
          <a:ln/>
        </p:spPr>
        <p:txBody>
          <a:bodyPr wrap="square" lIns="0" tIns="0" rIns="0" bIns="0" rtlCol="0" anchor="t"/>
          <a:lstStyle/>
          <a:p>
            <a:pPr marL="0" indent="0">
              <a:lnSpc>
                <a:spcPts val="3100"/>
              </a:lnSpc>
              <a:buNone/>
            </a:pPr>
            <a:r>
              <a:rPr lang="en-US" sz="1900" dirty="0">
                <a:solidFill>
                  <a:srgbClr val="DAD8E9"/>
                </a:solidFill>
                <a:latin typeface="Mukta Light" pitchFamily="34" charset="0"/>
                <a:ea typeface="Mukta Light" pitchFamily="34" charset="-122"/>
                <a:cs typeface="Mukta Light" pitchFamily="34" charset="-120"/>
              </a:rPr>
              <a:t>فیبر نوری قادر به انتقال حجم بالایی از داده‌ها در مقایسه با انواع دیگر کابل‌های انتقال داده است.</a:t>
            </a:r>
            <a:endParaRPr lang="en-US" sz="1900" dirty="0"/>
          </a:p>
        </p:txBody>
      </p:sp>
      <p:sp>
        <p:nvSpPr>
          <p:cNvPr id="7" name="Shape 5"/>
          <p:cNvSpPr/>
          <p:nvPr/>
        </p:nvSpPr>
        <p:spPr>
          <a:xfrm>
            <a:off x="7438668" y="2905006"/>
            <a:ext cx="555427" cy="555427"/>
          </a:xfrm>
          <a:prstGeom prst="roundRect">
            <a:avLst>
              <a:gd name="adj" fmla="val 18669"/>
            </a:avLst>
          </a:prstGeom>
          <a:solidFill>
            <a:srgbClr val="542C49"/>
          </a:solidFill>
          <a:ln w="15240">
            <a:solidFill>
              <a:srgbClr val="6D4562"/>
            </a:solidFill>
            <a:prstDash val="solid"/>
          </a:ln>
        </p:spPr>
      </p:sp>
      <p:sp>
        <p:nvSpPr>
          <p:cNvPr id="8" name="Text 6"/>
          <p:cNvSpPr/>
          <p:nvPr/>
        </p:nvSpPr>
        <p:spPr>
          <a:xfrm>
            <a:off x="7620119" y="3018115"/>
            <a:ext cx="192524" cy="329208"/>
          </a:xfrm>
          <a:prstGeom prst="rect">
            <a:avLst/>
          </a:prstGeom>
          <a:noFill/>
          <a:ln/>
        </p:spPr>
        <p:txBody>
          <a:bodyPr wrap="none" lIns="0" tIns="0" rIns="0" bIns="0" rtlCol="0" anchor="t"/>
          <a:lstStyle/>
          <a:p>
            <a:pPr marL="0" indent="0" algn="ctr">
              <a:lnSpc>
                <a:spcPts val="2550"/>
              </a:lnSpc>
              <a:buNone/>
            </a:pPr>
            <a:r>
              <a:rPr lang="en-US" sz="2550" dirty="0">
                <a:solidFill>
                  <a:srgbClr val="DAD8E9"/>
                </a:solidFill>
                <a:latin typeface="Prompt Medium" pitchFamily="34" charset="0"/>
                <a:ea typeface="Prompt Medium" pitchFamily="34" charset="-122"/>
                <a:cs typeface="Prompt Medium" pitchFamily="34" charset="-120"/>
              </a:rPr>
              <a:t>2</a:t>
            </a:r>
            <a:endParaRPr lang="en-US" sz="2550" dirty="0"/>
          </a:p>
        </p:txBody>
      </p:sp>
      <p:sp>
        <p:nvSpPr>
          <p:cNvPr id="9" name="Text 7"/>
          <p:cNvSpPr/>
          <p:nvPr/>
        </p:nvSpPr>
        <p:spPr>
          <a:xfrm>
            <a:off x="8240911" y="2905006"/>
            <a:ext cx="2743200" cy="342900"/>
          </a:xfrm>
          <a:prstGeom prst="rect">
            <a:avLst/>
          </a:prstGeom>
          <a:noFill/>
          <a:ln/>
        </p:spPr>
        <p:txBody>
          <a:bodyPr wrap="none" lIns="0" tIns="0" rIns="0" bIns="0" rtlCol="0" anchor="t"/>
          <a:lstStyle/>
          <a:p>
            <a:pPr marL="0" indent="0">
              <a:lnSpc>
                <a:spcPts val="2700"/>
              </a:lnSpc>
              <a:buNone/>
            </a:pPr>
            <a:r>
              <a:rPr lang="en-US" sz="2150" dirty="0">
                <a:solidFill>
                  <a:srgbClr val="DAD8E9"/>
                </a:solidFill>
                <a:latin typeface="Prompt Medium" pitchFamily="34" charset="0"/>
                <a:ea typeface="Prompt Medium" pitchFamily="34" charset="-122"/>
                <a:cs typeface="Prompt Medium" pitchFamily="34" charset="-120"/>
              </a:rPr>
              <a:t>کیفیت و سرعت بالا</a:t>
            </a:r>
            <a:endParaRPr lang="en-US" sz="2150" dirty="0"/>
          </a:p>
        </p:txBody>
      </p:sp>
      <p:sp>
        <p:nvSpPr>
          <p:cNvPr id="10" name="Text 8"/>
          <p:cNvSpPr/>
          <p:nvPr/>
        </p:nvSpPr>
        <p:spPr>
          <a:xfrm>
            <a:off x="8240911" y="3396020"/>
            <a:ext cx="5068253" cy="1185148"/>
          </a:xfrm>
          <a:prstGeom prst="rect">
            <a:avLst/>
          </a:prstGeom>
          <a:noFill/>
          <a:ln/>
        </p:spPr>
        <p:txBody>
          <a:bodyPr wrap="square" lIns="0" tIns="0" rIns="0" bIns="0" rtlCol="0" anchor="t"/>
          <a:lstStyle/>
          <a:p>
            <a:pPr marL="0" indent="0">
              <a:lnSpc>
                <a:spcPts val="3100"/>
              </a:lnSpc>
              <a:buNone/>
            </a:pPr>
            <a:r>
              <a:rPr lang="en-US" sz="1900" dirty="0">
                <a:solidFill>
                  <a:srgbClr val="DAD8E9"/>
                </a:solidFill>
                <a:latin typeface="Mukta Light" pitchFamily="34" charset="0"/>
                <a:ea typeface="Mukta Light" pitchFamily="34" charset="-122"/>
                <a:cs typeface="Mukta Light" pitchFamily="34" charset="-120"/>
              </a:rPr>
              <a:t>فیبر نوری سیگنال‌های نوری را با کیفیت و سرعت بالایی منتقل می‌کند، که مزیتی مهم برای کاربردهای نیازمند پردازش سریع داده‌ها است.</a:t>
            </a:r>
            <a:endParaRPr lang="en-US" sz="1900" dirty="0"/>
          </a:p>
        </p:txBody>
      </p:sp>
      <p:sp>
        <p:nvSpPr>
          <p:cNvPr id="11" name="Shape 9"/>
          <p:cNvSpPr/>
          <p:nvPr/>
        </p:nvSpPr>
        <p:spPr>
          <a:xfrm>
            <a:off x="1321356" y="5105638"/>
            <a:ext cx="555427" cy="555427"/>
          </a:xfrm>
          <a:prstGeom prst="roundRect">
            <a:avLst>
              <a:gd name="adj" fmla="val 18669"/>
            </a:avLst>
          </a:prstGeom>
          <a:solidFill>
            <a:srgbClr val="542C49"/>
          </a:solidFill>
          <a:ln w="15240">
            <a:solidFill>
              <a:srgbClr val="6D4562"/>
            </a:solidFill>
            <a:prstDash val="solid"/>
          </a:ln>
        </p:spPr>
      </p:sp>
      <p:sp>
        <p:nvSpPr>
          <p:cNvPr id="12" name="Text 10"/>
          <p:cNvSpPr/>
          <p:nvPr/>
        </p:nvSpPr>
        <p:spPr>
          <a:xfrm>
            <a:off x="1503521" y="5218748"/>
            <a:ext cx="190976" cy="329208"/>
          </a:xfrm>
          <a:prstGeom prst="rect">
            <a:avLst/>
          </a:prstGeom>
          <a:noFill/>
          <a:ln/>
        </p:spPr>
        <p:txBody>
          <a:bodyPr wrap="none" lIns="0" tIns="0" rIns="0" bIns="0" rtlCol="0" anchor="t"/>
          <a:lstStyle/>
          <a:p>
            <a:pPr marL="0" indent="0" algn="ctr">
              <a:lnSpc>
                <a:spcPts val="2550"/>
              </a:lnSpc>
              <a:buNone/>
            </a:pPr>
            <a:r>
              <a:rPr lang="en-US" sz="2550" dirty="0">
                <a:solidFill>
                  <a:srgbClr val="DAD8E9"/>
                </a:solidFill>
                <a:latin typeface="Prompt Medium" pitchFamily="34" charset="0"/>
                <a:ea typeface="Prompt Medium" pitchFamily="34" charset="-122"/>
                <a:cs typeface="Prompt Medium" pitchFamily="34" charset="-120"/>
              </a:rPr>
              <a:t>3</a:t>
            </a:r>
            <a:endParaRPr lang="en-US" sz="2550" dirty="0"/>
          </a:p>
        </p:txBody>
      </p:sp>
      <p:sp>
        <p:nvSpPr>
          <p:cNvPr id="13" name="Text 11"/>
          <p:cNvSpPr/>
          <p:nvPr/>
        </p:nvSpPr>
        <p:spPr>
          <a:xfrm>
            <a:off x="2123599" y="5105638"/>
            <a:ext cx="2743200" cy="342900"/>
          </a:xfrm>
          <a:prstGeom prst="rect">
            <a:avLst/>
          </a:prstGeom>
          <a:noFill/>
          <a:ln/>
        </p:spPr>
        <p:txBody>
          <a:bodyPr wrap="none" lIns="0" tIns="0" rIns="0" bIns="0" rtlCol="0" anchor="t"/>
          <a:lstStyle/>
          <a:p>
            <a:pPr marL="0" indent="0">
              <a:lnSpc>
                <a:spcPts val="2700"/>
              </a:lnSpc>
              <a:buNone/>
            </a:pPr>
            <a:r>
              <a:rPr lang="en-US" sz="2150" dirty="0">
                <a:solidFill>
                  <a:srgbClr val="DAD8E9"/>
                </a:solidFill>
                <a:latin typeface="Prompt Medium" pitchFamily="34" charset="0"/>
                <a:ea typeface="Prompt Medium" pitchFamily="34" charset="-122"/>
                <a:cs typeface="Prompt Medium" pitchFamily="34" charset="-120"/>
              </a:rPr>
              <a:t>مقاومت در برابر مداخله</a:t>
            </a:r>
            <a:endParaRPr lang="en-US" sz="2150" dirty="0"/>
          </a:p>
        </p:txBody>
      </p:sp>
      <p:sp>
        <p:nvSpPr>
          <p:cNvPr id="14" name="Text 12"/>
          <p:cNvSpPr/>
          <p:nvPr/>
        </p:nvSpPr>
        <p:spPr>
          <a:xfrm>
            <a:off x="2123599" y="5596652"/>
            <a:ext cx="5068253" cy="1185148"/>
          </a:xfrm>
          <a:prstGeom prst="rect">
            <a:avLst/>
          </a:prstGeom>
          <a:noFill/>
          <a:ln/>
        </p:spPr>
        <p:txBody>
          <a:bodyPr wrap="square" lIns="0" tIns="0" rIns="0" bIns="0" rtlCol="0" anchor="t"/>
          <a:lstStyle/>
          <a:p>
            <a:pPr marL="0" indent="0">
              <a:lnSpc>
                <a:spcPts val="3100"/>
              </a:lnSpc>
              <a:buNone/>
            </a:pPr>
            <a:r>
              <a:rPr lang="en-US" sz="1900" dirty="0">
                <a:solidFill>
                  <a:srgbClr val="DAD8E9"/>
                </a:solidFill>
                <a:latin typeface="Mukta Light" pitchFamily="34" charset="0"/>
                <a:ea typeface="Mukta Light" pitchFamily="34" charset="-122"/>
                <a:cs typeface="Mukta Light" pitchFamily="34" charset="-120"/>
              </a:rPr>
              <a:t>فیبر نوری در برابر نویز و مداخله‌های الکترومغناطیسی بسیار مقاوم است و در نتیجه انتقال داده با دقت بالایی را تضمین می‌کند.</a:t>
            </a:r>
            <a:endParaRPr lang="en-US" sz="1900" dirty="0"/>
          </a:p>
        </p:txBody>
      </p:sp>
      <p:sp>
        <p:nvSpPr>
          <p:cNvPr id="15" name="Shape 13"/>
          <p:cNvSpPr/>
          <p:nvPr/>
        </p:nvSpPr>
        <p:spPr>
          <a:xfrm>
            <a:off x="7438668" y="5105638"/>
            <a:ext cx="555427" cy="555427"/>
          </a:xfrm>
          <a:prstGeom prst="roundRect">
            <a:avLst>
              <a:gd name="adj" fmla="val 18669"/>
            </a:avLst>
          </a:prstGeom>
          <a:solidFill>
            <a:srgbClr val="542C49"/>
          </a:solidFill>
          <a:ln w="15240">
            <a:solidFill>
              <a:srgbClr val="6D4562"/>
            </a:solidFill>
            <a:prstDash val="solid"/>
          </a:ln>
        </p:spPr>
      </p:sp>
      <p:sp>
        <p:nvSpPr>
          <p:cNvPr id="16" name="Text 14"/>
          <p:cNvSpPr/>
          <p:nvPr/>
        </p:nvSpPr>
        <p:spPr>
          <a:xfrm>
            <a:off x="7616071" y="5218748"/>
            <a:ext cx="200501" cy="329208"/>
          </a:xfrm>
          <a:prstGeom prst="rect">
            <a:avLst/>
          </a:prstGeom>
          <a:noFill/>
          <a:ln/>
        </p:spPr>
        <p:txBody>
          <a:bodyPr wrap="none" lIns="0" tIns="0" rIns="0" bIns="0" rtlCol="0" anchor="t"/>
          <a:lstStyle/>
          <a:p>
            <a:pPr marL="0" indent="0" algn="ctr">
              <a:lnSpc>
                <a:spcPts val="2550"/>
              </a:lnSpc>
              <a:buNone/>
            </a:pPr>
            <a:r>
              <a:rPr lang="en-US" sz="2550" dirty="0">
                <a:solidFill>
                  <a:srgbClr val="DAD8E9"/>
                </a:solidFill>
                <a:latin typeface="Prompt Medium" pitchFamily="34" charset="0"/>
                <a:ea typeface="Prompt Medium" pitchFamily="34" charset="-122"/>
                <a:cs typeface="Prompt Medium" pitchFamily="34" charset="-120"/>
              </a:rPr>
              <a:t>4</a:t>
            </a:r>
            <a:endParaRPr lang="en-US" sz="2550" dirty="0"/>
          </a:p>
        </p:txBody>
      </p:sp>
      <p:sp>
        <p:nvSpPr>
          <p:cNvPr id="17" name="Text 15"/>
          <p:cNvSpPr/>
          <p:nvPr/>
        </p:nvSpPr>
        <p:spPr>
          <a:xfrm>
            <a:off x="8240911" y="5105638"/>
            <a:ext cx="2743200" cy="342900"/>
          </a:xfrm>
          <a:prstGeom prst="rect">
            <a:avLst/>
          </a:prstGeom>
          <a:noFill/>
          <a:ln/>
        </p:spPr>
        <p:txBody>
          <a:bodyPr wrap="none" lIns="0" tIns="0" rIns="0" bIns="0" rtlCol="0" anchor="t"/>
          <a:lstStyle/>
          <a:p>
            <a:pPr marL="0" indent="0">
              <a:lnSpc>
                <a:spcPts val="2700"/>
              </a:lnSpc>
              <a:buNone/>
            </a:pPr>
            <a:r>
              <a:rPr lang="en-US" sz="2150" dirty="0">
                <a:solidFill>
                  <a:srgbClr val="DAD8E9"/>
                </a:solidFill>
                <a:latin typeface="Prompt Medium" pitchFamily="34" charset="0"/>
                <a:ea typeface="Prompt Medium" pitchFamily="34" charset="-122"/>
                <a:cs typeface="Prompt Medium" pitchFamily="34" charset="-120"/>
              </a:rPr>
              <a:t>هزینه پایین انتقال</a:t>
            </a:r>
            <a:endParaRPr lang="en-US" sz="2150" dirty="0"/>
          </a:p>
        </p:txBody>
      </p:sp>
      <p:sp>
        <p:nvSpPr>
          <p:cNvPr id="18" name="Text 16"/>
          <p:cNvSpPr/>
          <p:nvPr/>
        </p:nvSpPr>
        <p:spPr>
          <a:xfrm>
            <a:off x="8240911" y="5596652"/>
            <a:ext cx="5068253" cy="1185148"/>
          </a:xfrm>
          <a:prstGeom prst="rect">
            <a:avLst/>
          </a:prstGeom>
          <a:noFill/>
          <a:ln/>
        </p:spPr>
        <p:txBody>
          <a:bodyPr wrap="square" lIns="0" tIns="0" rIns="0" bIns="0" rtlCol="0" anchor="t"/>
          <a:lstStyle/>
          <a:p>
            <a:pPr marL="0" indent="0">
              <a:lnSpc>
                <a:spcPts val="3100"/>
              </a:lnSpc>
              <a:buNone/>
            </a:pPr>
            <a:r>
              <a:rPr lang="en-US" sz="1900" dirty="0">
                <a:solidFill>
                  <a:srgbClr val="DAD8E9"/>
                </a:solidFill>
                <a:latin typeface="Mukta Light" pitchFamily="34" charset="0"/>
                <a:ea typeface="Mukta Light" pitchFamily="34" charset="-122"/>
                <a:cs typeface="Mukta Light" pitchFamily="34" charset="-120"/>
              </a:rPr>
              <a:t>هرچند هزینه نصب اولیه فیبر نوری ممکن است بالا باشد، اما هزینه انتقال داده از طریق آن بسیار پایین است.</a:t>
            </a:r>
            <a:endParaRPr lang="en-US" sz="1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1321356" y="2932390"/>
            <a:ext cx="6913483" cy="685800"/>
          </a:xfrm>
          <a:prstGeom prst="rect">
            <a:avLst/>
          </a:prstGeom>
          <a:noFill/>
          <a:ln/>
        </p:spPr>
        <p:txBody>
          <a:bodyPr wrap="none" lIns="0" tIns="0" rIns="0" bIns="0" rtlCol="0" anchor="t"/>
          <a:lstStyle/>
          <a:p>
            <a:pPr marL="0" indent="0">
              <a:lnSpc>
                <a:spcPts val="5400"/>
              </a:lnSpc>
              <a:buNone/>
            </a:pPr>
            <a:r>
              <a:rPr lang="en-US" sz="4300" dirty="0">
                <a:solidFill>
                  <a:srgbClr val="C6BFEE"/>
                </a:solidFill>
                <a:latin typeface="Prompt Medium" pitchFamily="34" charset="0"/>
                <a:ea typeface="Prompt Medium" pitchFamily="34" charset="-122"/>
                <a:cs typeface="Prompt Medium" pitchFamily="34" charset="-120"/>
              </a:rPr>
              <a:t>امنیت انتقال داده در فیبر نوری</a:t>
            </a:r>
            <a:endParaRPr lang="en-US" sz="4300" dirty="0"/>
          </a:p>
        </p:txBody>
      </p:sp>
      <p:sp>
        <p:nvSpPr>
          <p:cNvPr id="3" name="Text 1"/>
          <p:cNvSpPr/>
          <p:nvPr/>
        </p:nvSpPr>
        <p:spPr>
          <a:xfrm>
            <a:off x="1321356" y="4111943"/>
            <a:ext cx="11987689" cy="1185148"/>
          </a:xfrm>
          <a:prstGeom prst="rect">
            <a:avLst/>
          </a:prstGeom>
          <a:noFill/>
          <a:ln/>
        </p:spPr>
        <p:txBody>
          <a:bodyPr wrap="square" lIns="0" tIns="0" rIns="0" bIns="0" rtlCol="0" anchor="t"/>
          <a:lstStyle/>
          <a:p>
            <a:pPr marL="0" indent="0">
              <a:lnSpc>
                <a:spcPts val="3100"/>
              </a:lnSpc>
              <a:buNone/>
            </a:pPr>
            <a:r>
              <a:rPr lang="en-US" sz="1900" dirty="0">
                <a:solidFill>
                  <a:srgbClr val="DAD8E9"/>
                </a:solidFill>
                <a:latin typeface="Mukta Light" pitchFamily="34" charset="0"/>
                <a:ea typeface="Mukta Light" pitchFamily="34" charset="-122"/>
                <a:cs typeface="Mukta Light" pitchFamily="34" charset="-120"/>
              </a:rPr>
              <a:t>یکی از مهم‌ترین ویژگی‌های فیبر نوری، امنیت بالای آن برای انتقال داده‌های مهم و محرمانه است. این امنیت از چندین جنبه حاصل می‌شود: پوشش محافظ فیزیکی فیبر نوری، عدم انتشار نور از داخل فیبر و عدم امکان جاسوسی الکترومغناطیسی. این ویژگی‌ها باعث می‌شوند که فیبر نوری یک رسانه انتقال داده بسیار امن محسوب شود.</a:t>
            </a:r>
            <a:endParaRPr lang="en-US"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437" y="2256234"/>
            <a:ext cx="7415927" cy="1371600"/>
          </a:xfrm>
          <a:prstGeom prst="rect">
            <a:avLst/>
          </a:prstGeom>
          <a:noFill/>
          <a:ln/>
        </p:spPr>
        <p:txBody>
          <a:bodyPr wrap="square" lIns="0" tIns="0" rIns="0" bIns="0" rtlCol="0" anchor="t"/>
          <a:lstStyle/>
          <a:p>
            <a:pPr marL="0" indent="0">
              <a:lnSpc>
                <a:spcPts val="5400"/>
              </a:lnSpc>
              <a:buNone/>
            </a:pPr>
            <a:r>
              <a:rPr lang="en-US" sz="4300" dirty="0">
                <a:solidFill>
                  <a:srgbClr val="C6BFEE"/>
                </a:solidFill>
                <a:latin typeface="Prompt Medium" pitchFamily="34" charset="0"/>
                <a:ea typeface="Prompt Medium" pitchFamily="34" charset="-122"/>
                <a:cs typeface="Prompt Medium" pitchFamily="34" charset="-120"/>
              </a:rPr>
              <a:t>تهدیدات امنیتی در شبکه‌های فیبر نوری</a:t>
            </a:r>
            <a:endParaRPr lang="en-US" sz="4300" dirty="0"/>
          </a:p>
        </p:txBody>
      </p:sp>
      <p:sp>
        <p:nvSpPr>
          <p:cNvPr id="4" name="Text 1"/>
          <p:cNvSpPr/>
          <p:nvPr/>
        </p:nvSpPr>
        <p:spPr>
          <a:xfrm>
            <a:off x="6350437" y="3998119"/>
            <a:ext cx="7415927" cy="1975247"/>
          </a:xfrm>
          <a:prstGeom prst="rect">
            <a:avLst/>
          </a:prstGeom>
          <a:noFill/>
          <a:ln/>
        </p:spPr>
        <p:txBody>
          <a:bodyPr wrap="square" lIns="0" tIns="0" rIns="0" bIns="0" rtlCol="0" anchor="t"/>
          <a:lstStyle/>
          <a:p>
            <a:pPr marL="0" indent="0">
              <a:lnSpc>
                <a:spcPts val="3100"/>
              </a:lnSpc>
              <a:buNone/>
            </a:pPr>
            <a:r>
              <a:rPr lang="en-US" sz="1900" dirty="0">
                <a:solidFill>
                  <a:srgbClr val="DAD8E9"/>
                </a:solidFill>
                <a:latin typeface="Mukta Light" pitchFamily="34" charset="0"/>
                <a:ea typeface="Mukta Light" pitchFamily="34" charset="-122"/>
                <a:cs typeface="Mukta Light" pitchFamily="34" charset="-120"/>
              </a:rPr>
              <a:t>علیرغم امنیت ذاتی فیبر نوری، برخی تهدیدات امنیتی همچنان وجود دارند که باید مورد توجه قرار گیرند. این تهدیدات شامل هک فیزیکی برای دسترسی به فیبر، استراق سمع نوری، حمله الکترومغناطیسی و حملات نرم‌افزاری به سیستم‌های کنترل و مدیریت شبکه می‌باشد. شناسایی و مقابله با این تهدیدات یک چالش مهم در حفاظت از امنیت شبکه‌های فیبر نوری است.</a:t>
            </a:r>
            <a:endParaRPr lang="en-US"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1321356" y="2267307"/>
            <a:ext cx="8643938" cy="685800"/>
          </a:xfrm>
          <a:prstGeom prst="rect">
            <a:avLst/>
          </a:prstGeom>
          <a:noFill/>
          <a:ln/>
        </p:spPr>
        <p:txBody>
          <a:bodyPr wrap="none" lIns="0" tIns="0" rIns="0" bIns="0" rtlCol="0" anchor="t"/>
          <a:lstStyle/>
          <a:p>
            <a:pPr marL="0" indent="0">
              <a:lnSpc>
                <a:spcPts val="5400"/>
              </a:lnSpc>
              <a:buNone/>
            </a:pPr>
            <a:r>
              <a:rPr lang="en-US" sz="4300" dirty="0">
                <a:solidFill>
                  <a:srgbClr val="C6BFEE"/>
                </a:solidFill>
                <a:latin typeface="Prompt Medium" pitchFamily="34" charset="0"/>
                <a:ea typeface="Prompt Medium" pitchFamily="34" charset="-122"/>
                <a:cs typeface="Prompt Medium" pitchFamily="34" charset="-120"/>
              </a:rPr>
              <a:t>روش‌های محافظت از امنیت فیبر نوری</a:t>
            </a:r>
            <a:endParaRPr lang="en-US" sz="4300" dirty="0"/>
          </a:p>
        </p:txBody>
      </p:sp>
      <p:sp>
        <p:nvSpPr>
          <p:cNvPr id="3" name="Text 1"/>
          <p:cNvSpPr/>
          <p:nvPr/>
        </p:nvSpPr>
        <p:spPr>
          <a:xfrm>
            <a:off x="1321356" y="3570208"/>
            <a:ext cx="2743200" cy="342900"/>
          </a:xfrm>
          <a:prstGeom prst="rect">
            <a:avLst/>
          </a:prstGeom>
          <a:noFill/>
          <a:ln/>
        </p:spPr>
        <p:txBody>
          <a:bodyPr wrap="none" lIns="0" tIns="0" rIns="0" bIns="0" rtlCol="0" anchor="t"/>
          <a:lstStyle/>
          <a:p>
            <a:pPr marL="0" indent="0">
              <a:lnSpc>
                <a:spcPts val="2700"/>
              </a:lnSpc>
              <a:buNone/>
            </a:pPr>
            <a:r>
              <a:rPr lang="en-US" sz="2150" dirty="0">
                <a:solidFill>
                  <a:srgbClr val="C6BFEE"/>
                </a:solidFill>
                <a:latin typeface="Prompt Medium" pitchFamily="34" charset="0"/>
                <a:ea typeface="Prompt Medium" pitchFamily="34" charset="-122"/>
                <a:cs typeface="Prompt Medium" pitchFamily="34" charset="-120"/>
              </a:rPr>
              <a:t>حفاظت فیزیکی</a:t>
            </a:r>
            <a:endParaRPr lang="en-US" sz="2150" dirty="0"/>
          </a:p>
        </p:txBody>
      </p:sp>
      <p:sp>
        <p:nvSpPr>
          <p:cNvPr id="4" name="Text 2"/>
          <p:cNvSpPr/>
          <p:nvPr/>
        </p:nvSpPr>
        <p:spPr>
          <a:xfrm>
            <a:off x="1321356" y="4159925"/>
            <a:ext cx="3593902" cy="1580198"/>
          </a:xfrm>
          <a:prstGeom prst="rect">
            <a:avLst/>
          </a:prstGeom>
          <a:noFill/>
          <a:ln/>
        </p:spPr>
        <p:txBody>
          <a:bodyPr wrap="square" lIns="0" tIns="0" rIns="0" bIns="0" rtlCol="0" anchor="t"/>
          <a:lstStyle/>
          <a:p>
            <a:pPr marL="0" indent="0">
              <a:lnSpc>
                <a:spcPts val="3100"/>
              </a:lnSpc>
              <a:buNone/>
            </a:pPr>
            <a:r>
              <a:rPr lang="en-US" sz="1900" dirty="0">
                <a:solidFill>
                  <a:srgbClr val="DAD8E9"/>
                </a:solidFill>
                <a:latin typeface="Mukta Light" pitchFamily="34" charset="0"/>
                <a:ea typeface="Mukta Light" pitchFamily="34" charset="-122"/>
                <a:cs typeface="Mukta Light" pitchFamily="34" charset="-120"/>
              </a:rPr>
              <a:t>استفاده از محافظ‌های فیزیکی برای جلوگیری از دسترسی غیرمجاز به فیبر نوری، مانند لوله‌های محافظ، سپرهای امنیتی و نظارت‌های مستمر.</a:t>
            </a:r>
            <a:endParaRPr lang="en-US" sz="1900" dirty="0"/>
          </a:p>
        </p:txBody>
      </p:sp>
      <p:sp>
        <p:nvSpPr>
          <p:cNvPr id="5" name="Text 3"/>
          <p:cNvSpPr/>
          <p:nvPr/>
        </p:nvSpPr>
        <p:spPr>
          <a:xfrm>
            <a:off x="5525095" y="3570208"/>
            <a:ext cx="2743200" cy="342900"/>
          </a:xfrm>
          <a:prstGeom prst="rect">
            <a:avLst/>
          </a:prstGeom>
          <a:noFill/>
          <a:ln/>
        </p:spPr>
        <p:txBody>
          <a:bodyPr wrap="none" lIns="0" tIns="0" rIns="0" bIns="0" rtlCol="0" anchor="t"/>
          <a:lstStyle/>
          <a:p>
            <a:pPr marL="0" indent="0">
              <a:lnSpc>
                <a:spcPts val="2700"/>
              </a:lnSpc>
              <a:buNone/>
            </a:pPr>
            <a:r>
              <a:rPr lang="en-US" sz="2150" dirty="0">
                <a:solidFill>
                  <a:srgbClr val="C6BFEE"/>
                </a:solidFill>
                <a:latin typeface="Prompt Medium" pitchFamily="34" charset="0"/>
                <a:ea typeface="Prompt Medium" pitchFamily="34" charset="-122"/>
                <a:cs typeface="Prompt Medium" pitchFamily="34" charset="-120"/>
              </a:rPr>
              <a:t>رمزنگاری داده‌ها</a:t>
            </a:r>
            <a:endParaRPr lang="en-US" sz="2150" dirty="0"/>
          </a:p>
        </p:txBody>
      </p:sp>
      <p:sp>
        <p:nvSpPr>
          <p:cNvPr id="6" name="Text 4"/>
          <p:cNvSpPr/>
          <p:nvPr/>
        </p:nvSpPr>
        <p:spPr>
          <a:xfrm>
            <a:off x="5525095" y="4159925"/>
            <a:ext cx="3593902" cy="1580198"/>
          </a:xfrm>
          <a:prstGeom prst="rect">
            <a:avLst/>
          </a:prstGeom>
          <a:noFill/>
          <a:ln/>
        </p:spPr>
        <p:txBody>
          <a:bodyPr wrap="square" lIns="0" tIns="0" rIns="0" bIns="0" rtlCol="0" anchor="t"/>
          <a:lstStyle/>
          <a:p>
            <a:pPr marL="0" indent="0">
              <a:lnSpc>
                <a:spcPts val="3100"/>
              </a:lnSpc>
              <a:buNone/>
            </a:pPr>
            <a:r>
              <a:rPr lang="en-US" sz="1900" dirty="0">
                <a:solidFill>
                  <a:srgbClr val="DAD8E9"/>
                </a:solidFill>
                <a:latin typeface="Mukta Light" pitchFamily="34" charset="0"/>
                <a:ea typeface="Mukta Light" pitchFamily="34" charset="-122"/>
                <a:cs typeface="Mukta Light" pitchFamily="34" charset="-120"/>
              </a:rPr>
              <a:t>استفاده از تکنیک‌های پیشرفته رمزنگاری مانند AES و RSA برای محافظت از داده‌های منتقل شده از طریق فیبر نوری در برابر جاسوسی.</a:t>
            </a:r>
            <a:endParaRPr lang="en-US" sz="1900" dirty="0"/>
          </a:p>
        </p:txBody>
      </p:sp>
      <p:sp>
        <p:nvSpPr>
          <p:cNvPr id="7" name="Text 5"/>
          <p:cNvSpPr/>
          <p:nvPr/>
        </p:nvSpPr>
        <p:spPr>
          <a:xfrm>
            <a:off x="9728835" y="3570208"/>
            <a:ext cx="2743200" cy="342900"/>
          </a:xfrm>
          <a:prstGeom prst="rect">
            <a:avLst/>
          </a:prstGeom>
          <a:noFill/>
          <a:ln/>
        </p:spPr>
        <p:txBody>
          <a:bodyPr wrap="none" lIns="0" tIns="0" rIns="0" bIns="0" rtlCol="0" anchor="t"/>
          <a:lstStyle/>
          <a:p>
            <a:pPr marL="0" indent="0">
              <a:lnSpc>
                <a:spcPts val="2700"/>
              </a:lnSpc>
              <a:buNone/>
            </a:pPr>
            <a:r>
              <a:rPr lang="en-US" sz="2150" dirty="0">
                <a:solidFill>
                  <a:srgbClr val="C6BFEE"/>
                </a:solidFill>
                <a:latin typeface="Prompt Medium" pitchFamily="34" charset="0"/>
                <a:ea typeface="Prompt Medium" pitchFamily="34" charset="-122"/>
                <a:cs typeface="Prompt Medium" pitchFamily="34" charset="-120"/>
              </a:rPr>
              <a:t>پایش و آزمایش مداوم</a:t>
            </a:r>
            <a:endParaRPr lang="en-US" sz="2150" dirty="0"/>
          </a:p>
        </p:txBody>
      </p:sp>
      <p:sp>
        <p:nvSpPr>
          <p:cNvPr id="8" name="Text 6"/>
          <p:cNvSpPr/>
          <p:nvPr/>
        </p:nvSpPr>
        <p:spPr>
          <a:xfrm>
            <a:off x="9728835" y="4159925"/>
            <a:ext cx="3593902" cy="1185148"/>
          </a:xfrm>
          <a:prstGeom prst="rect">
            <a:avLst/>
          </a:prstGeom>
          <a:noFill/>
          <a:ln/>
        </p:spPr>
        <p:txBody>
          <a:bodyPr wrap="square" lIns="0" tIns="0" rIns="0" bIns="0" rtlCol="0" anchor="t"/>
          <a:lstStyle/>
          <a:p>
            <a:pPr marL="0" indent="0">
              <a:lnSpc>
                <a:spcPts val="3100"/>
              </a:lnSpc>
              <a:buNone/>
            </a:pPr>
            <a:r>
              <a:rPr lang="en-US" sz="1900" dirty="0">
                <a:solidFill>
                  <a:srgbClr val="DAD8E9"/>
                </a:solidFill>
                <a:latin typeface="Mukta Light" pitchFamily="34" charset="0"/>
                <a:ea typeface="Mukta Light" pitchFamily="34" charset="-122"/>
                <a:cs typeface="Mukta Light" pitchFamily="34" charset="-120"/>
              </a:rPr>
              <a:t>پایش مداوم شبکه فیبر نوری و انجام آزمایش‌های امنیتی برای شناسایی و مقابله با تهدیدات احتمالی.</a:t>
            </a:r>
            <a:endParaRPr lang="en-US"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3" name="Text 0"/>
          <p:cNvSpPr/>
          <p:nvPr/>
        </p:nvSpPr>
        <p:spPr>
          <a:xfrm>
            <a:off x="4521637" y="873800"/>
            <a:ext cx="5486400" cy="685800"/>
          </a:xfrm>
          <a:prstGeom prst="rect">
            <a:avLst/>
          </a:prstGeom>
          <a:noFill/>
          <a:ln/>
        </p:spPr>
        <p:txBody>
          <a:bodyPr wrap="none" lIns="0" tIns="0" rIns="0" bIns="0" rtlCol="0" anchor="t"/>
          <a:lstStyle/>
          <a:p>
            <a:pPr marL="0" indent="0">
              <a:lnSpc>
                <a:spcPts val="5400"/>
              </a:lnSpc>
              <a:buNone/>
            </a:pPr>
            <a:r>
              <a:rPr lang="en-US" sz="4300" dirty="0">
                <a:solidFill>
                  <a:srgbClr val="C6BFEE"/>
                </a:solidFill>
                <a:latin typeface="Prompt Medium" pitchFamily="34" charset="0"/>
                <a:ea typeface="Prompt Medium" pitchFamily="34" charset="-122"/>
                <a:cs typeface="Prompt Medium" pitchFamily="34" charset="-120"/>
              </a:rPr>
              <a:t>کاربردهای امن فیبر نوری</a:t>
            </a:r>
            <a:endParaRPr lang="en-US" sz="4300" dirty="0"/>
          </a:p>
        </p:txBody>
      </p:sp>
      <p:pic>
        <p:nvPicPr>
          <p:cNvPr id="4" name="Image 1" descr="preencoded.png"/>
          <p:cNvPicPr>
            <a:picLocks noChangeAspect="1"/>
          </p:cNvPicPr>
          <p:nvPr/>
        </p:nvPicPr>
        <p:blipFill>
          <a:blip r:embed="rId4"/>
          <a:stretch>
            <a:fillRect/>
          </a:stretch>
        </p:blipFill>
        <p:spPr>
          <a:xfrm>
            <a:off x="4521637" y="1929884"/>
            <a:ext cx="617220" cy="617220"/>
          </a:xfrm>
          <a:prstGeom prst="rect">
            <a:avLst/>
          </a:prstGeom>
        </p:spPr>
      </p:pic>
      <p:sp>
        <p:nvSpPr>
          <p:cNvPr id="5" name="Text 1"/>
          <p:cNvSpPr/>
          <p:nvPr/>
        </p:nvSpPr>
        <p:spPr>
          <a:xfrm>
            <a:off x="4521637" y="2793921"/>
            <a:ext cx="2743200" cy="342900"/>
          </a:xfrm>
          <a:prstGeom prst="rect">
            <a:avLst/>
          </a:prstGeom>
          <a:noFill/>
          <a:ln/>
        </p:spPr>
        <p:txBody>
          <a:bodyPr wrap="none" lIns="0" tIns="0" rIns="0" bIns="0" rtlCol="0" anchor="t"/>
          <a:lstStyle/>
          <a:p>
            <a:pPr marL="0" indent="0" algn="l">
              <a:lnSpc>
                <a:spcPts val="2700"/>
              </a:lnSpc>
              <a:buNone/>
            </a:pPr>
            <a:r>
              <a:rPr lang="en-US" sz="2150" dirty="0">
                <a:solidFill>
                  <a:srgbClr val="DAD8E9"/>
                </a:solidFill>
                <a:latin typeface="Prompt Medium" pitchFamily="34" charset="0"/>
                <a:ea typeface="Prompt Medium" pitchFamily="34" charset="-122"/>
                <a:cs typeface="Prompt Medium" pitchFamily="34" charset="-120"/>
              </a:rPr>
              <a:t>مالی</a:t>
            </a:r>
            <a:endParaRPr lang="en-US" sz="2150" dirty="0"/>
          </a:p>
        </p:txBody>
      </p:sp>
      <p:sp>
        <p:nvSpPr>
          <p:cNvPr id="6" name="Text 2"/>
          <p:cNvSpPr/>
          <p:nvPr/>
        </p:nvSpPr>
        <p:spPr>
          <a:xfrm>
            <a:off x="4521637" y="3284934"/>
            <a:ext cx="4437221" cy="1185148"/>
          </a:xfrm>
          <a:prstGeom prst="rect">
            <a:avLst/>
          </a:prstGeom>
          <a:noFill/>
          <a:ln/>
        </p:spPr>
        <p:txBody>
          <a:bodyPr wrap="square" lIns="0" tIns="0" rIns="0" bIns="0" rtlCol="0" anchor="t"/>
          <a:lstStyle/>
          <a:p>
            <a:pPr marL="0" indent="0" algn="l">
              <a:lnSpc>
                <a:spcPts val="3100"/>
              </a:lnSpc>
              <a:buNone/>
            </a:pPr>
            <a:r>
              <a:rPr lang="en-US" sz="1900" dirty="0">
                <a:solidFill>
                  <a:srgbClr val="DAD8E9"/>
                </a:solidFill>
                <a:latin typeface="Mukta Light" pitchFamily="34" charset="0"/>
                <a:ea typeface="Mukta Light" pitchFamily="34" charset="-122"/>
                <a:cs typeface="Mukta Light" pitchFamily="34" charset="-120"/>
              </a:rPr>
              <a:t>امنیت بالای فیبر نوری آن را به گزینه‌ای ایده‌آل برای انتقال داده‌های مالی و بانکی تبدیل می‌کند.</a:t>
            </a:r>
            <a:endParaRPr lang="en-US" sz="1900" dirty="0"/>
          </a:p>
        </p:txBody>
      </p:sp>
      <p:pic>
        <p:nvPicPr>
          <p:cNvPr id="7" name="Image 2" descr="preencoded.png"/>
          <p:cNvPicPr>
            <a:picLocks noChangeAspect="1"/>
          </p:cNvPicPr>
          <p:nvPr/>
        </p:nvPicPr>
        <p:blipFill>
          <a:blip r:embed="rId5"/>
          <a:stretch>
            <a:fillRect/>
          </a:stretch>
        </p:blipFill>
        <p:spPr>
          <a:xfrm>
            <a:off x="9329142" y="1929884"/>
            <a:ext cx="617220" cy="617220"/>
          </a:xfrm>
          <a:prstGeom prst="rect">
            <a:avLst/>
          </a:prstGeom>
        </p:spPr>
      </p:pic>
      <p:sp>
        <p:nvSpPr>
          <p:cNvPr id="8" name="Text 3"/>
          <p:cNvSpPr/>
          <p:nvPr/>
        </p:nvSpPr>
        <p:spPr>
          <a:xfrm>
            <a:off x="9329142" y="2793921"/>
            <a:ext cx="2743200" cy="342900"/>
          </a:xfrm>
          <a:prstGeom prst="rect">
            <a:avLst/>
          </a:prstGeom>
          <a:noFill/>
          <a:ln/>
        </p:spPr>
        <p:txBody>
          <a:bodyPr wrap="none" lIns="0" tIns="0" rIns="0" bIns="0" rtlCol="0" anchor="t"/>
          <a:lstStyle/>
          <a:p>
            <a:pPr marL="0" indent="0" algn="l">
              <a:lnSpc>
                <a:spcPts val="2700"/>
              </a:lnSpc>
              <a:buNone/>
            </a:pPr>
            <a:r>
              <a:rPr lang="en-US" sz="2150" dirty="0">
                <a:solidFill>
                  <a:srgbClr val="DAD8E9"/>
                </a:solidFill>
                <a:latin typeface="Prompt Medium" pitchFamily="34" charset="0"/>
                <a:ea typeface="Prompt Medium" pitchFamily="34" charset="-122"/>
                <a:cs typeface="Prompt Medium" pitchFamily="34" charset="-120"/>
              </a:rPr>
              <a:t>پزشکی</a:t>
            </a:r>
            <a:endParaRPr lang="en-US" sz="2150" dirty="0"/>
          </a:p>
        </p:txBody>
      </p:sp>
      <p:sp>
        <p:nvSpPr>
          <p:cNvPr id="9" name="Text 4"/>
          <p:cNvSpPr/>
          <p:nvPr/>
        </p:nvSpPr>
        <p:spPr>
          <a:xfrm>
            <a:off x="9329142" y="3284934"/>
            <a:ext cx="4437221" cy="790099"/>
          </a:xfrm>
          <a:prstGeom prst="rect">
            <a:avLst/>
          </a:prstGeom>
          <a:noFill/>
          <a:ln/>
        </p:spPr>
        <p:txBody>
          <a:bodyPr wrap="square" lIns="0" tIns="0" rIns="0" bIns="0" rtlCol="0" anchor="t"/>
          <a:lstStyle/>
          <a:p>
            <a:pPr marL="0" indent="0" algn="l">
              <a:lnSpc>
                <a:spcPts val="3100"/>
              </a:lnSpc>
              <a:buNone/>
            </a:pPr>
            <a:r>
              <a:rPr lang="en-US" sz="1900" dirty="0">
                <a:solidFill>
                  <a:srgbClr val="DAD8E9"/>
                </a:solidFill>
                <a:latin typeface="Mukta Light" pitchFamily="34" charset="0"/>
                <a:ea typeface="Mukta Light" pitchFamily="34" charset="-122"/>
                <a:cs typeface="Mukta Light" pitchFamily="34" charset="-120"/>
              </a:rPr>
              <a:t>استفاده از فیبر نوری در شبکه‌های پزشکی برای انتقال داده‌های حساس بیماران به طور امن.</a:t>
            </a:r>
            <a:endParaRPr lang="en-US" sz="1900" dirty="0"/>
          </a:p>
        </p:txBody>
      </p:sp>
      <p:pic>
        <p:nvPicPr>
          <p:cNvPr id="10" name="Image 3" descr="preencoded.png"/>
          <p:cNvPicPr>
            <a:picLocks noChangeAspect="1"/>
          </p:cNvPicPr>
          <p:nvPr/>
        </p:nvPicPr>
        <p:blipFill>
          <a:blip r:embed="rId6"/>
          <a:stretch>
            <a:fillRect/>
          </a:stretch>
        </p:blipFill>
        <p:spPr>
          <a:xfrm>
            <a:off x="4521637" y="5210651"/>
            <a:ext cx="617220" cy="617220"/>
          </a:xfrm>
          <a:prstGeom prst="rect">
            <a:avLst/>
          </a:prstGeom>
        </p:spPr>
      </p:pic>
      <p:sp>
        <p:nvSpPr>
          <p:cNvPr id="11" name="Text 5"/>
          <p:cNvSpPr/>
          <p:nvPr/>
        </p:nvSpPr>
        <p:spPr>
          <a:xfrm>
            <a:off x="4521637" y="6074688"/>
            <a:ext cx="2743200" cy="342900"/>
          </a:xfrm>
          <a:prstGeom prst="rect">
            <a:avLst/>
          </a:prstGeom>
          <a:noFill/>
          <a:ln/>
        </p:spPr>
        <p:txBody>
          <a:bodyPr wrap="none" lIns="0" tIns="0" rIns="0" bIns="0" rtlCol="0" anchor="t"/>
          <a:lstStyle/>
          <a:p>
            <a:pPr marL="0" indent="0" algn="l">
              <a:lnSpc>
                <a:spcPts val="2700"/>
              </a:lnSpc>
              <a:buNone/>
            </a:pPr>
            <a:r>
              <a:rPr lang="en-US" sz="2150" dirty="0">
                <a:solidFill>
                  <a:srgbClr val="DAD8E9"/>
                </a:solidFill>
                <a:latin typeface="Prompt Medium" pitchFamily="34" charset="0"/>
                <a:ea typeface="Prompt Medium" pitchFamily="34" charset="-122"/>
                <a:cs typeface="Prompt Medium" pitchFamily="34" charset="-120"/>
              </a:rPr>
              <a:t>دولتی</a:t>
            </a:r>
            <a:endParaRPr lang="en-US" sz="2150" dirty="0"/>
          </a:p>
        </p:txBody>
      </p:sp>
      <p:sp>
        <p:nvSpPr>
          <p:cNvPr id="12" name="Text 6"/>
          <p:cNvSpPr/>
          <p:nvPr/>
        </p:nvSpPr>
        <p:spPr>
          <a:xfrm>
            <a:off x="4521637" y="6565702"/>
            <a:ext cx="4437221" cy="790099"/>
          </a:xfrm>
          <a:prstGeom prst="rect">
            <a:avLst/>
          </a:prstGeom>
          <a:noFill/>
          <a:ln/>
        </p:spPr>
        <p:txBody>
          <a:bodyPr wrap="square" lIns="0" tIns="0" rIns="0" bIns="0" rtlCol="0" anchor="t"/>
          <a:lstStyle/>
          <a:p>
            <a:pPr marL="0" indent="0" algn="l">
              <a:lnSpc>
                <a:spcPts val="3100"/>
              </a:lnSpc>
              <a:buNone/>
            </a:pPr>
            <a:r>
              <a:rPr lang="en-US" sz="1900" dirty="0">
                <a:solidFill>
                  <a:srgbClr val="DAD8E9"/>
                </a:solidFill>
                <a:latin typeface="Mukta Light" pitchFamily="34" charset="0"/>
                <a:ea typeface="Mukta Light" pitchFamily="34" charset="-122"/>
                <a:cs typeface="Mukta Light" pitchFamily="34" charset="-120"/>
              </a:rPr>
              <a:t>دولت‌ها از فیبر نوری برای انتقال داده‌های محرمانه و امنیت ملی استفاده می‌کنند.</a:t>
            </a:r>
            <a:endParaRPr lang="en-US" sz="1900" dirty="0"/>
          </a:p>
        </p:txBody>
      </p:sp>
      <p:pic>
        <p:nvPicPr>
          <p:cNvPr id="13" name="Image 4" descr="preencoded.png"/>
          <p:cNvPicPr>
            <a:picLocks noChangeAspect="1"/>
          </p:cNvPicPr>
          <p:nvPr/>
        </p:nvPicPr>
        <p:blipFill>
          <a:blip r:embed="rId7"/>
          <a:stretch>
            <a:fillRect/>
          </a:stretch>
        </p:blipFill>
        <p:spPr>
          <a:xfrm>
            <a:off x="9329142" y="5210651"/>
            <a:ext cx="617220" cy="617220"/>
          </a:xfrm>
          <a:prstGeom prst="rect">
            <a:avLst/>
          </a:prstGeom>
        </p:spPr>
      </p:pic>
      <p:sp>
        <p:nvSpPr>
          <p:cNvPr id="14" name="Text 7"/>
          <p:cNvSpPr/>
          <p:nvPr/>
        </p:nvSpPr>
        <p:spPr>
          <a:xfrm>
            <a:off x="9329142" y="6074688"/>
            <a:ext cx="2743200" cy="342900"/>
          </a:xfrm>
          <a:prstGeom prst="rect">
            <a:avLst/>
          </a:prstGeom>
          <a:noFill/>
          <a:ln/>
        </p:spPr>
        <p:txBody>
          <a:bodyPr wrap="none" lIns="0" tIns="0" rIns="0" bIns="0" rtlCol="0" anchor="t"/>
          <a:lstStyle/>
          <a:p>
            <a:pPr marL="0" indent="0" algn="l">
              <a:lnSpc>
                <a:spcPts val="2700"/>
              </a:lnSpc>
              <a:buNone/>
            </a:pPr>
            <a:r>
              <a:rPr lang="en-US" sz="2150" dirty="0">
                <a:solidFill>
                  <a:srgbClr val="DAD8E9"/>
                </a:solidFill>
                <a:latin typeface="Prompt Medium" pitchFamily="34" charset="0"/>
                <a:ea typeface="Prompt Medium" pitchFamily="34" charset="-122"/>
                <a:cs typeface="Prompt Medium" pitchFamily="34" charset="-120"/>
              </a:rPr>
              <a:t>نظامی</a:t>
            </a:r>
            <a:endParaRPr lang="en-US" sz="2150" dirty="0"/>
          </a:p>
        </p:txBody>
      </p:sp>
      <p:sp>
        <p:nvSpPr>
          <p:cNvPr id="15" name="Text 8"/>
          <p:cNvSpPr/>
          <p:nvPr/>
        </p:nvSpPr>
        <p:spPr>
          <a:xfrm>
            <a:off x="9329142" y="6565702"/>
            <a:ext cx="4437221" cy="790099"/>
          </a:xfrm>
          <a:prstGeom prst="rect">
            <a:avLst/>
          </a:prstGeom>
          <a:noFill/>
          <a:ln/>
        </p:spPr>
        <p:txBody>
          <a:bodyPr wrap="square" lIns="0" tIns="0" rIns="0" bIns="0" rtlCol="0" anchor="t"/>
          <a:lstStyle/>
          <a:p>
            <a:pPr marL="0" indent="0" algn="l">
              <a:lnSpc>
                <a:spcPts val="3100"/>
              </a:lnSpc>
              <a:buNone/>
            </a:pPr>
            <a:r>
              <a:rPr lang="en-US" sz="1900" dirty="0">
                <a:solidFill>
                  <a:srgbClr val="DAD8E9"/>
                </a:solidFill>
                <a:latin typeface="Mukta Light" pitchFamily="34" charset="0"/>
                <a:ea typeface="Mukta Light" pitchFamily="34" charset="-122"/>
                <a:cs typeface="Mukta Light" pitchFamily="34" charset="-120"/>
              </a:rPr>
              <a:t>فیبر نوری در شبکه‌های ارتباطی نظامی برای اهداف کاربردی و امنیتی به کار می‌رود.</a:t>
            </a:r>
            <a:endParaRPr lang="en-US"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3" name="Text 0"/>
          <p:cNvSpPr/>
          <p:nvPr/>
        </p:nvSpPr>
        <p:spPr>
          <a:xfrm>
            <a:off x="864037" y="1688544"/>
            <a:ext cx="6196489" cy="685800"/>
          </a:xfrm>
          <a:prstGeom prst="rect">
            <a:avLst/>
          </a:prstGeom>
          <a:noFill/>
          <a:ln/>
        </p:spPr>
        <p:txBody>
          <a:bodyPr wrap="none" lIns="0" tIns="0" rIns="0" bIns="0" rtlCol="0" anchor="t"/>
          <a:lstStyle/>
          <a:p>
            <a:pPr marL="0" indent="0">
              <a:lnSpc>
                <a:spcPts val="5400"/>
              </a:lnSpc>
              <a:buNone/>
            </a:pPr>
            <a:r>
              <a:rPr lang="en-US" sz="4300" dirty="0">
                <a:solidFill>
                  <a:srgbClr val="C6BFEE"/>
                </a:solidFill>
                <a:latin typeface="Prompt Medium" pitchFamily="34" charset="0"/>
                <a:ea typeface="Prompt Medium" pitchFamily="34" charset="-122"/>
                <a:cs typeface="Prompt Medium" pitchFamily="34" charset="-120"/>
              </a:rPr>
              <a:t>چالش‌ها و راهکارهای امنیتی</a:t>
            </a:r>
            <a:endParaRPr lang="en-US" sz="4300" dirty="0"/>
          </a:p>
        </p:txBody>
      </p:sp>
      <p:sp>
        <p:nvSpPr>
          <p:cNvPr id="4" name="Shape 1"/>
          <p:cNvSpPr/>
          <p:nvPr/>
        </p:nvSpPr>
        <p:spPr>
          <a:xfrm>
            <a:off x="1219081" y="2744629"/>
            <a:ext cx="30480" cy="3796308"/>
          </a:xfrm>
          <a:prstGeom prst="roundRect">
            <a:avLst>
              <a:gd name="adj" fmla="val 340200"/>
            </a:avLst>
          </a:prstGeom>
          <a:solidFill>
            <a:srgbClr val="6D4562"/>
          </a:solidFill>
          <a:ln/>
        </p:spPr>
      </p:sp>
      <p:sp>
        <p:nvSpPr>
          <p:cNvPr id="5" name="Shape 2"/>
          <p:cNvSpPr/>
          <p:nvPr/>
        </p:nvSpPr>
        <p:spPr>
          <a:xfrm>
            <a:off x="1481554" y="3284696"/>
            <a:ext cx="864037" cy="30480"/>
          </a:xfrm>
          <a:prstGeom prst="roundRect">
            <a:avLst>
              <a:gd name="adj" fmla="val 340200"/>
            </a:avLst>
          </a:prstGeom>
          <a:solidFill>
            <a:srgbClr val="6D4562"/>
          </a:solidFill>
          <a:ln/>
        </p:spPr>
      </p:sp>
      <p:sp>
        <p:nvSpPr>
          <p:cNvPr id="6" name="Shape 3"/>
          <p:cNvSpPr/>
          <p:nvPr/>
        </p:nvSpPr>
        <p:spPr>
          <a:xfrm>
            <a:off x="956608" y="3022283"/>
            <a:ext cx="555427" cy="555427"/>
          </a:xfrm>
          <a:prstGeom prst="roundRect">
            <a:avLst>
              <a:gd name="adj" fmla="val 18669"/>
            </a:avLst>
          </a:prstGeom>
          <a:solidFill>
            <a:srgbClr val="542C49"/>
          </a:solidFill>
          <a:ln w="15240">
            <a:solidFill>
              <a:srgbClr val="6D4562"/>
            </a:solidFill>
            <a:prstDash val="solid"/>
          </a:ln>
        </p:spPr>
      </p:sp>
      <p:sp>
        <p:nvSpPr>
          <p:cNvPr id="7" name="Text 4"/>
          <p:cNvSpPr/>
          <p:nvPr/>
        </p:nvSpPr>
        <p:spPr>
          <a:xfrm>
            <a:off x="1172706" y="3135392"/>
            <a:ext cx="123111" cy="329208"/>
          </a:xfrm>
          <a:prstGeom prst="rect">
            <a:avLst/>
          </a:prstGeom>
          <a:noFill/>
          <a:ln/>
        </p:spPr>
        <p:txBody>
          <a:bodyPr wrap="none" lIns="0" tIns="0" rIns="0" bIns="0" rtlCol="0" anchor="t"/>
          <a:lstStyle/>
          <a:p>
            <a:pPr marL="0" indent="0" algn="ctr">
              <a:lnSpc>
                <a:spcPts val="2550"/>
              </a:lnSpc>
              <a:buNone/>
            </a:pPr>
            <a:r>
              <a:rPr lang="en-US" sz="2550" dirty="0">
                <a:solidFill>
                  <a:srgbClr val="DAD8E9"/>
                </a:solidFill>
                <a:latin typeface="Prompt Medium" pitchFamily="34" charset="0"/>
                <a:ea typeface="Prompt Medium" pitchFamily="34" charset="-122"/>
                <a:cs typeface="Prompt Medium" pitchFamily="34" charset="-120"/>
              </a:rPr>
              <a:t>1</a:t>
            </a:r>
            <a:endParaRPr lang="en-US" sz="2550" dirty="0"/>
          </a:p>
        </p:txBody>
      </p:sp>
      <p:sp>
        <p:nvSpPr>
          <p:cNvPr id="8" name="Text 5"/>
          <p:cNvSpPr/>
          <p:nvPr/>
        </p:nvSpPr>
        <p:spPr>
          <a:xfrm>
            <a:off x="2592110" y="2991445"/>
            <a:ext cx="2743200" cy="342900"/>
          </a:xfrm>
          <a:prstGeom prst="rect">
            <a:avLst/>
          </a:prstGeom>
          <a:noFill/>
          <a:ln/>
        </p:spPr>
        <p:txBody>
          <a:bodyPr wrap="none" lIns="0" tIns="0" rIns="0" bIns="0" rtlCol="0" anchor="t"/>
          <a:lstStyle/>
          <a:p>
            <a:pPr marL="0" indent="0" algn="l">
              <a:lnSpc>
                <a:spcPts val="2700"/>
              </a:lnSpc>
              <a:buNone/>
            </a:pPr>
            <a:r>
              <a:rPr lang="en-US" sz="2150" dirty="0">
                <a:solidFill>
                  <a:srgbClr val="DAD8E9"/>
                </a:solidFill>
                <a:latin typeface="Prompt Medium" pitchFamily="34" charset="0"/>
                <a:ea typeface="Prompt Medium" pitchFamily="34" charset="-122"/>
                <a:cs typeface="Prompt Medium" pitchFamily="34" charset="-120"/>
              </a:rPr>
              <a:t>چالش‌ها</a:t>
            </a:r>
            <a:endParaRPr lang="en-US" sz="2150" dirty="0"/>
          </a:p>
        </p:txBody>
      </p:sp>
      <p:sp>
        <p:nvSpPr>
          <p:cNvPr id="9" name="Text 6"/>
          <p:cNvSpPr/>
          <p:nvPr/>
        </p:nvSpPr>
        <p:spPr>
          <a:xfrm>
            <a:off x="2592110" y="3482459"/>
            <a:ext cx="7516654" cy="790099"/>
          </a:xfrm>
          <a:prstGeom prst="rect">
            <a:avLst/>
          </a:prstGeom>
          <a:noFill/>
          <a:ln/>
        </p:spPr>
        <p:txBody>
          <a:bodyPr wrap="square" lIns="0" tIns="0" rIns="0" bIns="0" rtlCol="0" anchor="t"/>
          <a:lstStyle/>
          <a:p>
            <a:pPr marL="0" indent="0" algn="l">
              <a:lnSpc>
                <a:spcPts val="3100"/>
              </a:lnSpc>
              <a:buNone/>
            </a:pPr>
            <a:r>
              <a:rPr lang="en-US" sz="1900" dirty="0">
                <a:solidFill>
                  <a:srgbClr val="DAD8E9"/>
                </a:solidFill>
                <a:latin typeface="Mukta Light" pitchFamily="34" charset="0"/>
                <a:ea typeface="Mukta Light" pitchFamily="34" charset="-122"/>
                <a:cs typeface="Mukta Light" pitchFamily="34" charset="-120"/>
              </a:rPr>
              <a:t>افزایش پیچیدگی شبکه‌های فیبر نوری، ظهور تهدیدات جدید و نیاز به بودجه‌های گسترده برای نگهداری و ارتقاء.</a:t>
            </a:r>
            <a:endParaRPr lang="en-US" sz="1900" dirty="0"/>
          </a:p>
        </p:txBody>
      </p:sp>
      <p:sp>
        <p:nvSpPr>
          <p:cNvPr id="10" name="Shape 7"/>
          <p:cNvSpPr/>
          <p:nvPr/>
        </p:nvSpPr>
        <p:spPr>
          <a:xfrm>
            <a:off x="1481554" y="5306258"/>
            <a:ext cx="864037" cy="30480"/>
          </a:xfrm>
          <a:prstGeom prst="roundRect">
            <a:avLst>
              <a:gd name="adj" fmla="val 340200"/>
            </a:avLst>
          </a:prstGeom>
          <a:solidFill>
            <a:srgbClr val="6D4562"/>
          </a:solidFill>
          <a:ln/>
        </p:spPr>
      </p:sp>
      <p:sp>
        <p:nvSpPr>
          <p:cNvPr id="11" name="Shape 8"/>
          <p:cNvSpPr/>
          <p:nvPr/>
        </p:nvSpPr>
        <p:spPr>
          <a:xfrm>
            <a:off x="956608" y="5043845"/>
            <a:ext cx="555427" cy="555427"/>
          </a:xfrm>
          <a:prstGeom prst="roundRect">
            <a:avLst>
              <a:gd name="adj" fmla="val 18669"/>
            </a:avLst>
          </a:prstGeom>
          <a:solidFill>
            <a:srgbClr val="542C49"/>
          </a:solidFill>
          <a:ln w="15240">
            <a:solidFill>
              <a:srgbClr val="6D4562"/>
            </a:solidFill>
            <a:prstDash val="solid"/>
          </a:ln>
        </p:spPr>
      </p:sp>
      <p:sp>
        <p:nvSpPr>
          <p:cNvPr id="12" name="Text 9"/>
          <p:cNvSpPr/>
          <p:nvPr/>
        </p:nvSpPr>
        <p:spPr>
          <a:xfrm>
            <a:off x="1138059" y="5156954"/>
            <a:ext cx="192524" cy="329208"/>
          </a:xfrm>
          <a:prstGeom prst="rect">
            <a:avLst/>
          </a:prstGeom>
          <a:noFill/>
          <a:ln/>
        </p:spPr>
        <p:txBody>
          <a:bodyPr wrap="none" lIns="0" tIns="0" rIns="0" bIns="0" rtlCol="0" anchor="t"/>
          <a:lstStyle/>
          <a:p>
            <a:pPr marL="0" indent="0" algn="ctr">
              <a:lnSpc>
                <a:spcPts val="2550"/>
              </a:lnSpc>
              <a:buNone/>
            </a:pPr>
            <a:r>
              <a:rPr lang="en-US" sz="2550" dirty="0">
                <a:solidFill>
                  <a:srgbClr val="DAD8E9"/>
                </a:solidFill>
                <a:latin typeface="Prompt Medium" pitchFamily="34" charset="0"/>
                <a:ea typeface="Prompt Medium" pitchFamily="34" charset="-122"/>
                <a:cs typeface="Prompt Medium" pitchFamily="34" charset="-120"/>
              </a:rPr>
              <a:t>2</a:t>
            </a:r>
            <a:endParaRPr lang="en-US" sz="2550" dirty="0"/>
          </a:p>
        </p:txBody>
      </p:sp>
      <p:sp>
        <p:nvSpPr>
          <p:cNvPr id="13" name="Text 10"/>
          <p:cNvSpPr/>
          <p:nvPr/>
        </p:nvSpPr>
        <p:spPr>
          <a:xfrm>
            <a:off x="2592110" y="5013008"/>
            <a:ext cx="2743200" cy="342900"/>
          </a:xfrm>
          <a:prstGeom prst="rect">
            <a:avLst/>
          </a:prstGeom>
          <a:noFill/>
          <a:ln/>
        </p:spPr>
        <p:txBody>
          <a:bodyPr wrap="none" lIns="0" tIns="0" rIns="0" bIns="0" rtlCol="0" anchor="t"/>
          <a:lstStyle/>
          <a:p>
            <a:pPr marL="0" indent="0" algn="l">
              <a:lnSpc>
                <a:spcPts val="2700"/>
              </a:lnSpc>
              <a:buNone/>
            </a:pPr>
            <a:r>
              <a:rPr lang="en-US" sz="2150" dirty="0">
                <a:solidFill>
                  <a:srgbClr val="DAD8E9"/>
                </a:solidFill>
                <a:latin typeface="Prompt Medium" pitchFamily="34" charset="0"/>
                <a:ea typeface="Prompt Medium" pitchFamily="34" charset="-122"/>
                <a:cs typeface="Prompt Medium" pitchFamily="34" charset="-120"/>
              </a:rPr>
              <a:t>راهکارها</a:t>
            </a:r>
            <a:endParaRPr lang="en-US" sz="2150" dirty="0"/>
          </a:p>
        </p:txBody>
      </p:sp>
      <p:sp>
        <p:nvSpPr>
          <p:cNvPr id="14" name="Text 11"/>
          <p:cNvSpPr/>
          <p:nvPr/>
        </p:nvSpPr>
        <p:spPr>
          <a:xfrm>
            <a:off x="2592110" y="5504021"/>
            <a:ext cx="7516654" cy="790099"/>
          </a:xfrm>
          <a:prstGeom prst="rect">
            <a:avLst/>
          </a:prstGeom>
          <a:noFill/>
          <a:ln/>
        </p:spPr>
        <p:txBody>
          <a:bodyPr wrap="square" lIns="0" tIns="0" rIns="0" bIns="0" rtlCol="0" anchor="t"/>
          <a:lstStyle/>
          <a:p>
            <a:pPr marL="0" indent="0" algn="l">
              <a:lnSpc>
                <a:spcPts val="3100"/>
              </a:lnSpc>
              <a:buNone/>
            </a:pPr>
            <a:r>
              <a:rPr lang="en-US" sz="1900" dirty="0">
                <a:solidFill>
                  <a:srgbClr val="DAD8E9"/>
                </a:solidFill>
                <a:latin typeface="Mukta Light" pitchFamily="34" charset="0"/>
                <a:ea typeface="Mukta Light" pitchFamily="34" charset="-122"/>
                <a:cs typeface="Mukta Light" pitchFamily="34" charset="-120"/>
              </a:rPr>
              <a:t>بهره‌گیری از فناوری‌های پیشرفته امنیتی، برنامه‌ریزی دقیق و درنظرگرفتن بودجه‌های کافی برای حفظ امنیت شبکه‌های فیبر نوری.</a:t>
            </a:r>
            <a:endParaRPr lang="en-US" sz="1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طرح زمینه Office">
  <a:themeElements>
    <a:clrScheme name="دفتر کار">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دفتر کار">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دفتر کا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سفارشی</PresentationFormat>
  <Paragraphs>0</Paragraphs>
  <Slides>10</Slides>
  <Notes>10</Notes>
  <HiddenSlides>0</HiddenSlides>
  <MMClips>0</MMClips>
  <ScaleCrop>false</ScaleCrop>
  <HeadingPairs>
    <vt:vector size="4" baseType="variant">
      <vt:variant>
        <vt:lpstr>طرح زمینه</vt:lpstr>
      </vt:variant>
      <vt:variant>
        <vt:i4>1</vt:i4>
      </vt:variant>
      <vt:variant>
        <vt:lpstr>عنوان های اسلاید</vt:lpstr>
      </vt:variant>
      <vt:variant>
        <vt:i4>10</vt:i4>
      </vt:variant>
    </vt:vector>
  </HeadingPairs>
  <TitlesOfParts>
    <vt:vector size="11" baseType="lpstr">
      <vt:lpstr>Office Theme</vt:lpstr>
      <vt:lpstr>ارائه PowerPoint</vt:lpstr>
      <vt:lpstr>ارائه PowerPoint</vt:lpstr>
      <vt:lpstr>ارائه PowerPoint</vt:lpstr>
      <vt:lpstr>ارائه PowerPoint</vt:lpstr>
      <vt:lpstr>ارائه PowerPoint</vt:lpstr>
      <vt:lpstr>ارائه PowerPoint</vt:lpstr>
      <vt:lpstr>ارائه PowerPoint</vt:lpstr>
      <vt:lpstr>ارائه PowerPoint</vt:lpstr>
      <vt:lpstr>ارائه PowerPoint</vt:lpstr>
      <vt:lpstr>ارائه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Mahdi Klidari</cp:lastModifiedBy>
  <cp:revision>2</cp:revision>
  <dcterms:created xsi:type="dcterms:W3CDTF">2024-10-06T07:21:46Z</dcterms:created>
  <dcterms:modified xsi:type="dcterms:W3CDTF">2024-10-06T07:27:18Z</dcterms:modified>
</cp:coreProperties>
</file>