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67" r:id="rId4"/>
    <p:sldId id="269" r:id="rId5"/>
    <p:sldId id="271" r:id="rId6"/>
    <p:sldId id="273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9A"/>
    <a:srgbClr val="FF6600"/>
    <a:srgbClr val="674E9D"/>
    <a:srgbClr val="26113C"/>
    <a:srgbClr val="7255A7"/>
    <a:srgbClr val="9253F0"/>
    <a:srgbClr val="8353D8"/>
    <a:srgbClr val="E9C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74D1-B3FC-4F02-B2CC-44F0CCCF928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50A4-BB62-493A-B4DC-656DA2C51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75D2CE-C904-4585-A3C9-0AC11F69A3E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BE1E-CFB6-4B27-B2EC-DB06149FC0D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A2DE12-6F57-457B-A54D-A991A90F89CD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070-D6F4-418B-AA76-9C3F1E4A55F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F5B90C-7B17-489C-A416-8904E42B8050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F6DF-C466-4355-BB90-DC7DB0A9B6B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7E36-3245-4639-9B5C-57BD58851F76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12BA-3DEC-44E1-B5AB-11D0869C1310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31F6-8A1C-4FC8-A85E-A4328480BFB4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755724-7F8E-4C7C-9C37-398D3EE8B3E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C93D-66C3-41DA-ACCD-76F4D0A79A00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3937CD-147C-435B-BA05-126AA8746CA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2"/>
                </a:solidFill>
              </a:defRPr>
            </a:lvl1pPr>
          </a:lstStyle>
          <a:p>
            <a:fld id="{D8717583-FE72-48BA-AA63-D3873719C6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0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B0208ED-D7E4-470A-80AC-4974C29E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719111CA-06C7-40DC-A54C-18D20009BBAD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59B42-48AB-4A43-8BD5-58E3A1D6C6D8}"/>
              </a:ext>
            </a:extLst>
          </p:cNvPr>
          <p:cNvSpPr/>
          <p:nvPr/>
        </p:nvSpPr>
        <p:spPr>
          <a:xfrm>
            <a:off x="715139" y="4440930"/>
            <a:ext cx="4576894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8784C7"/>
                </a:solidFill>
                <a:latin typeface="Segoe Print" panose="02000600000000000000" pitchFamily="2" charset="0"/>
              </a:rPr>
              <a:t>Software engineering</a:t>
            </a:r>
            <a:endParaRPr lang="en-US" sz="3200" dirty="0">
              <a:solidFill>
                <a:srgbClr val="8784C7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BC7CAA-50AF-4B67-A41B-D0520A6E1CB7}"/>
              </a:ext>
            </a:extLst>
          </p:cNvPr>
          <p:cNvSpPr txBox="1">
            <a:spLocks/>
          </p:cNvSpPr>
          <p:nvPr/>
        </p:nvSpPr>
        <p:spPr>
          <a:xfrm>
            <a:off x="701683" y="2407866"/>
            <a:ext cx="8551050" cy="17714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8C5EDA"/>
                </a:solidFill>
                <a:latin typeface="Segoe Print" panose="02000600000000000000" pitchFamily="2" charset="0"/>
              </a:rPr>
              <a:t>My Project</a:t>
            </a:r>
            <a:endParaRPr lang="en-US" sz="4400" dirty="0">
              <a:solidFill>
                <a:srgbClr val="8C5EDA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FCC55-48BC-46DB-B852-881C2BAD57D7}"/>
              </a:ext>
            </a:extLst>
          </p:cNvPr>
          <p:cNvSpPr txBox="1"/>
          <p:nvPr/>
        </p:nvSpPr>
        <p:spPr>
          <a:xfrm>
            <a:off x="701683" y="4964150"/>
            <a:ext cx="8759571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6997AF"/>
              </a:solidFill>
              <a:latin typeface="Segoe Print" panose="02000600000000000000" pitchFamily="2" charset="0"/>
            </a:endParaRPr>
          </a:p>
          <a:p>
            <a:r>
              <a:rPr lang="en-US" sz="2000" b="1" dirty="0">
                <a:solidFill>
                  <a:srgbClr val="6997AF"/>
                </a:solidFill>
                <a:latin typeface="Segoe Print" panose="02000600000000000000" pitchFamily="2" charset="0"/>
              </a:rPr>
              <a:t>Presenter: Mahdiye Rashidi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7183A-D2BF-416C-B6B3-977ED3BB4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51" y="962229"/>
            <a:ext cx="5530645" cy="553064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68022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74345-B23E-497F-BE5D-1DC310580FC8}"/>
              </a:ext>
            </a:extLst>
          </p:cNvPr>
          <p:cNvSpPr txBox="1"/>
          <p:nvPr/>
        </p:nvSpPr>
        <p:spPr>
          <a:xfrm>
            <a:off x="520861" y="914400"/>
            <a:ext cx="5731003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53F0"/>
                </a:solidFill>
                <a:latin typeface="Segoe Print" panose="02000600000000000000" pitchFamily="2" charset="0"/>
              </a:rPr>
              <a:t>My project 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B12E8-8627-4D89-976F-F9B7FB0241A7}"/>
              </a:ext>
            </a:extLst>
          </p:cNvPr>
          <p:cNvSpPr txBox="1"/>
          <p:nvPr/>
        </p:nvSpPr>
        <p:spPr>
          <a:xfrm>
            <a:off x="1022555" y="2732971"/>
            <a:ext cx="6096000" cy="236218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53F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Why should this project be done?  </a:t>
            </a:r>
          </a:p>
          <a:p>
            <a:pPr marL="342900" indent="-342900">
              <a:lnSpc>
                <a:spcPct val="150000"/>
              </a:lnSpc>
              <a:buClr>
                <a:srgbClr val="9253F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What is the purpose of doing it?</a:t>
            </a:r>
          </a:p>
          <a:p>
            <a:pPr marL="342900" indent="-342900">
              <a:lnSpc>
                <a:spcPct val="150000"/>
              </a:lnSpc>
              <a:buClr>
                <a:srgbClr val="9253F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How does it help the current system?</a:t>
            </a:r>
          </a:p>
          <a:p>
            <a:pPr marL="342900" indent="-342900">
              <a:lnSpc>
                <a:spcPct val="150000"/>
              </a:lnSpc>
              <a:buClr>
                <a:srgbClr val="9253F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What problems does it solve?</a:t>
            </a:r>
          </a:p>
          <a:p>
            <a:pPr marL="342900" indent="-342900">
              <a:lnSpc>
                <a:spcPct val="150000"/>
              </a:lnSpc>
              <a:buClr>
                <a:srgbClr val="9253F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What is the project perspective?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A72B6-9CE0-4A0D-94B4-712E5888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4" y="1206787"/>
            <a:ext cx="5161280" cy="51612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AFC7C-D9A5-47C0-8B5D-97548DC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B6D72-73F4-4C3C-A972-30A9D07E69D2}"/>
              </a:ext>
            </a:extLst>
          </p:cNvPr>
          <p:cNvSpPr txBox="1"/>
          <p:nvPr/>
        </p:nvSpPr>
        <p:spPr>
          <a:xfrm>
            <a:off x="520861" y="914400"/>
            <a:ext cx="5731003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7255A7"/>
                </a:solidFill>
                <a:latin typeface="Segoe Print" panose="02000600000000000000" pitchFamily="2" charset="0"/>
              </a:rPr>
              <a:t>Business case My project</a:t>
            </a:r>
            <a:endParaRPr lang="fa-IR" sz="3200" dirty="0">
              <a:solidFill>
                <a:srgbClr val="7255A7"/>
              </a:solidFill>
              <a:latin typeface="Segoe Print" panose="020006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FA89A2-FEF2-4597-8545-333F8056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80" y="1818640"/>
            <a:ext cx="4592320" cy="4592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AC639-67DE-45B0-A536-8A8812654C39}"/>
              </a:ext>
            </a:extLst>
          </p:cNvPr>
          <p:cNvSpPr txBox="1"/>
          <p:nvPr/>
        </p:nvSpPr>
        <p:spPr>
          <a:xfrm>
            <a:off x="866957" y="2263464"/>
            <a:ext cx="7423355" cy="328551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255A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Investigating the consequences of doing the project from a commercial point of view</a:t>
            </a: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7255A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Profit from the project</a:t>
            </a: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7255A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What costs do I deduct?  </a:t>
            </a: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7255A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What are the advantages and disadvantages compared to similar products?</a:t>
            </a: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7255A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Specify project cost and execution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0D41F-8655-49D0-AAE5-C6E16CB9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02195-F7DA-47E3-A509-926BA3305B6E}"/>
              </a:ext>
            </a:extLst>
          </p:cNvPr>
          <p:cNvSpPr txBox="1"/>
          <p:nvPr/>
        </p:nvSpPr>
        <p:spPr>
          <a:xfrm>
            <a:off x="520861" y="914400"/>
            <a:ext cx="5731003" cy="55399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674E9D"/>
                </a:solidFill>
                <a:latin typeface="Segoe Print" panose="02000600000000000000" pitchFamily="2" charset="0"/>
              </a:rPr>
              <a:t>My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3B6AB-58BB-47F3-A343-95AFF0FAF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71" y="1772988"/>
            <a:ext cx="4658292" cy="465829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BC727-AFDA-4E02-AF4B-378DBE27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61D14-6E31-46A6-A549-BABE877B32C7}"/>
              </a:ext>
            </a:extLst>
          </p:cNvPr>
          <p:cNvSpPr txBox="1"/>
          <p:nvPr/>
        </p:nvSpPr>
        <p:spPr>
          <a:xfrm>
            <a:off x="825907" y="1705199"/>
            <a:ext cx="7059563" cy="448584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674E9D"/>
                </a:solidFill>
                <a:latin typeface="Segoe Print" panose="02000600000000000000" pitchFamily="2" charset="0"/>
              </a:rPr>
              <a:t>Mobile App Statistics (Apple iOS app store)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674E9D"/>
                </a:solidFill>
                <a:latin typeface="Segoe Print" panose="02000600000000000000" pitchFamily="2" charset="0"/>
              </a:rPr>
              <a:t>	from https://www.kaggle.com/ramamet4/app-store-apple-	data-set-10k-apps</a:t>
            </a:r>
          </a:p>
          <a:p>
            <a:pPr>
              <a:lnSpc>
                <a:spcPct val="150000"/>
              </a:lnSpc>
            </a:pP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674E9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The ever-changing mobile landscape is a challenging space to navigate.</a:t>
            </a: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674E9D"/>
              </a:buClr>
              <a:buFont typeface="Arial" panose="020B0604020202020204" pitchFamily="34" charset="0"/>
              <a:buChar char="•"/>
            </a:pPr>
            <a:endParaRPr lang="fa-IR" sz="20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674E9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Segoe Print" panose="02000600000000000000" pitchFamily="2" charset="0"/>
              </a:rPr>
              <a:t>With million of apps around nowadays, the following data set has become very key to getting top trending apps in iOS app store</a:t>
            </a:r>
          </a:p>
        </p:txBody>
      </p:sp>
    </p:spTree>
    <p:extLst>
      <p:ext uri="{BB962C8B-B14F-4D97-AF65-F5344CB8AC3E}">
        <p14:creationId xmlns:p14="http://schemas.microsoft.com/office/powerpoint/2010/main" val="316602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540F1-3666-4143-9B09-E95F9441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51" y="1152986"/>
            <a:ext cx="5686425" cy="557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6BE20-B5C9-4E75-B128-09C95A81D904}"/>
              </a:ext>
            </a:extLst>
          </p:cNvPr>
          <p:cNvSpPr txBox="1"/>
          <p:nvPr/>
        </p:nvSpPr>
        <p:spPr>
          <a:xfrm>
            <a:off x="520861" y="914400"/>
            <a:ext cx="5731003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74E9D"/>
                </a:solidFill>
                <a:latin typeface="Segoe Print" panose="02000600000000000000" pitchFamily="2" charset="0"/>
              </a:rPr>
              <a:t>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518900-8081-43B2-960A-959F4CEC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690" y="1152986"/>
            <a:ext cx="3667125" cy="186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1277C-1BAA-45F7-AF74-C1D50369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D451-D648-47F5-98AC-6B0FF8C75942}"/>
              </a:ext>
            </a:extLst>
          </p:cNvPr>
          <p:cNvSpPr txBox="1"/>
          <p:nvPr/>
        </p:nvSpPr>
        <p:spPr>
          <a:xfrm>
            <a:off x="530942" y="914400"/>
            <a:ext cx="11444748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353D8"/>
                </a:solidFill>
                <a:latin typeface="Segoe Print" panose="02000600000000000000" pitchFamily="2" charset="0"/>
              </a:rPr>
              <a:t>The programming language for site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68062-EF93-4639-8F79-55D7AE0A7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8" y="1991618"/>
            <a:ext cx="4127092" cy="41270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FE5931-56E7-4923-9891-35AC0C700083}"/>
              </a:ext>
            </a:extLst>
          </p:cNvPr>
          <p:cNvSpPr txBox="1"/>
          <p:nvPr/>
        </p:nvSpPr>
        <p:spPr>
          <a:xfrm>
            <a:off x="5781365" y="2281106"/>
            <a:ext cx="8180441" cy="34163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326C9A"/>
                </a:solidFill>
                <a:latin typeface="Comic Sans MS" panose="030F0702030302020204" pitchFamily="66" charset="0"/>
              </a:rPr>
              <a:t>+  Pyt</a:t>
            </a:r>
            <a:r>
              <a:rPr lang="en-US" sz="7200" dirty="0">
                <a:solidFill>
                  <a:srgbClr val="E9C13C"/>
                </a:solidFill>
                <a:latin typeface="Comic Sans MS" panose="030F0702030302020204" pitchFamily="66" charset="0"/>
              </a:rPr>
              <a:t>hon</a:t>
            </a:r>
          </a:p>
          <a:p>
            <a:r>
              <a:rPr lang="en-US" sz="7200" dirty="0">
                <a:solidFill>
                  <a:srgbClr val="FF6600"/>
                </a:solidFill>
                <a:latin typeface="Comic Sans MS" panose="030F0702030302020204" pitchFamily="66" charset="0"/>
              </a:rPr>
              <a:t>+</a:t>
            </a:r>
            <a:r>
              <a:rPr lang="en-US" sz="7200" dirty="0">
                <a:solidFill>
                  <a:srgbClr val="E9C13C"/>
                </a:solidFill>
                <a:latin typeface="Comic Sans MS" panose="030F0702030302020204" pitchFamily="66" charset="0"/>
              </a:rPr>
              <a:t> </a:t>
            </a:r>
            <a:r>
              <a:rPr lang="en-US" sz="7200" dirty="0">
                <a:solidFill>
                  <a:srgbClr val="FF6600"/>
                </a:solidFill>
                <a:latin typeface="Comic Sans MS" panose="030F0702030302020204" pitchFamily="66" charset="0"/>
              </a:rPr>
              <a:t>Html</a:t>
            </a:r>
            <a:r>
              <a:rPr lang="en-US" sz="7200" dirty="0">
                <a:solidFill>
                  <a:srgbClr val="E9C13C"/>
                </a:solidFill>
                <a:latin typeface="Comic Sans MS" panose="030F0702030302020204" pitchFamily="66" charset="0"/>
              </a:rPr>
              <a:t> </a:t>
            </a:r>
            <a:r>
              <a:rPr lang="en-US" sz="7200" dirty="0">
                <a:solidFill>
                  <a:srgbClr val="0070C0"/>
                </a:solidFill>
                <a:latin typeface="Comic Sans MS" panose="030F0702030302020204" pitchFamily="66" charset="0"/>
              </a:rPr>
              <a:t>+</a:t>
            </a:r>
            <a:r>
              <a:rPr lang="en-US" sz="7200" dirty="0">
                <a:solidFill>
                  <a:srgbClr val="E9C13C"/>
                </a:solidFill>
                <a:latin typeface="Comic Sans MS" panose="030F0702030302020204" pitchFamily="66" charset="0"/>
              </a:rPr>
              <a:t> </a:t>
            </a:r>
            <a:r>
              <a:rPr lang="en-US" sz="7200" dirty="0">
                <a:solidFill>
                  <a:srgbClr val="0070C0"/>
                </a:solidFill>
                <a:latin typeface="Comic Sans MS" panose="030F0702030302020204" pitchFamily="66" charset="0"/>
              </a:rPr>
              <a:t>CSS</a:t>
            </a:r>
            <a:r>
              <a:rPr lang="en-US" sz="7200" dirty="0">
                <a:solidFill>
                  <a:srgbClr val="E9C13C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7200" dirty="0">
                <a:solidFill>
                  <a:srgbClr val="FFFF00"/>
                </a:solidFill>
                <a:latin typeface="Comic Sans MS" panose="030F0702030302020204" pitchFamily="66" charset="0"/>
              </a:rPr>
              <a:t>+</a:t>
            </a:r>
            <a:r>
              <a:rPr lang="en-US" sz="7200" dirty="0">
                <a:latin typeface="Comic Sans MS" panose="030F0702030302020204" pitchFamily="66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Comic Sans MS" panose="030F0702030302020204" pitchFamily="66" charset="0"/>
              </a:rPr>
              <a:t>JavaScript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70896-5C61-4862-B1E5-B438EF31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EFF294-0C7B-4452-A12B-711BD277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59" y="1819833"/>
            <a:ext cx="8200232" cy="4399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874BD-594E-41C5-97D9-CC7C8D73E70F}"/>
              </a:ext>
            </a:extLst>
          </p:cNvPr>
          <p:cNvSpPr txBox="1"/>
          <p:nvPr/>
        </p:nvSpPr>
        <p:spPr>
          <a:xfrm>
            <a:off x="530942" y="914400"/>
            <a:ext cx="5720922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74E9D"/>
                </a:solidFill>
                <a:latin typeface="Segoe Print" panose="02000600000000000000" pitchFamily="2" charset="0"/>
              </a:rPr>
              <a:t>My project in Trello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CAF0D-9E37-40EB-9AE6-1CF015F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AC419-F5DE-4CDF-AD3E-9F8ACEED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" y="825910"/>
            <a:ext cx="5845278" cy="58452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B2252-11E1-49D3-BE9A-862C3E0504A0}"/>
              </a:ext>
            </a:extLst>
          </p:cNvPr>
          <p:cNvSpPr txBox="1"/>
          <p:nvPr/>
        </p:nvSpPr>
        <p:spPr>
          <a:xfrm>
            <a:off x="7128387" y="3018210"/>
            <a:ext cx="33742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674E9D"/>
                </a:solidFill>
                <a:latin typeface="Comic Sans MS" panose="030F0702030302020204" pitchFamily="66" charset="0"/>
              </a:rPr>
              <a:t>Thank you for your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AFD41-6A16-446F-AC40-4576CD7B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7583-FE72-48BA-AA63-D3873719C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5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968</TotalTime>
  <Words>183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Comic Sans MS</vt:lpstr>
      <vt:lpstr>Gill Sans MT</vt:lpstr>
      <vt:lpstr>Segoe Print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RayanTick</dc:creator>
  <cp:lastModifiedBy>Mahdie</cp:lastModifiedBy>
  <cp:revision>12</cp:revision>
  <dcterms:created xsi:type="dcterms:W3CDTF">2021-10-25T10:54:42Z</dcterms:created>
  <dcterms:modified xsi:type="dcterms:W3CDTF">2021-10-27T12:35:14Z</dcterms:modified>
</cp:coreProperties>
</file>