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915C2-832C-4AA8-9EFC-8F6B00698C2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2987A-223A-45BD-A938-C443D53D8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2987A-223A-45BD-A938-C443D53D8B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8854-7E6D-467B-A86E-052B483738D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E6260FB-C69C-469D-88E3-0BD1EDE9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1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8854-7E6D-467B-A86E-052B483738D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60FB-C69C-469D-88E3-0BD1EDE9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1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8854-7E6D-467B-A86E-052B483738D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60FB-C69C-469D-88E3-0BD1EDE9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7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8854-7E6D-467B-A86E-052B483738D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60FB-C69C-469D-88E3-0BD1EDE9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C5F8854-7E6D-467B-A86E-052B483738D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E6260FB-C69C-469D-88E3-0BD1EDE9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0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8854-7E6D-467B-A86E-052B483738D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60FB-C69C-469D-88E3-0BD1EDE9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1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8854-7E6D-467B-A86E-052B483738D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60FB-C69C-469D-88E3-0BD1EDE9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8854-7E6D-467B-A86E-052B483738D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60FB-C69C-469D-88E3-0BD1EDE9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5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8854-7E6D-467B-A86E-052B483738D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60FB-C69C-469D-88E3-0BD1EDE9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8854-7E6D-467B-A86E-052B483738D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60FB-C69C-469D-88E3-0BD1EDE9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8854-7E6D-467B-A86E-052B483738D3}" type="datetimeFigureOut">
              <a:rPr lang="en-US" smtClean="0"/>
              <a:t>7/1/2022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60FB-C69C-469D-88E3-0BD1EDE9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C5F8854-7E6D-467B-A86E-052B483738D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E6260FB-C69C-469D-88E3-0BD1EDE9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7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C907-A357-4A94-B463-C6D2E10C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 dirty="0"/>
              <a:t>Parallel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333C-DE0C-4D95-ADAB-0CAD7AEF8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Decision tree algorithm</a:t>
            </a:r>
          </a:p>
        </p:txBody>
      </p:sp>
    </p:spTree>
    <p:extLst>
      <p:ext uri="{BB962C8B-B14F-4D97-AF65-F5344CB8AC3E}">
        <p14:creationId xmlns:p14="http://schemas.microsoft.com/office/powerpoint/2010/main" val="13875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31A1-3365-421D-8B7D-5BE07CF1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5FDE-AA64-4599-81A0-20E6486B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7834745" cy="4652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Start with the root node:</a:t>
            </a:r>
          </a:p>
          <a:p>
            <a:pPr marL="0" indent="0">
              <a:buNone/>
            </a:pPr>
            <a:r>
              <a:rPr lang="en-US" dirty="0"/>
              <a:t>If the number of samples &lt; </a:t>
            </a:r>
            <a:r>
              <a:rPr lang="en-US" dirty="0" err="1"/>
              <a:t>min_samples</a:t>
            </a:r>
            <a:r>
              <a:rPr lang="en-US" dirty="0"/>
              <a:t> or the length of the tree is equal </a:t>
            </a:r>
            <a:r>
              <a:rPr lang="en-US" dirty="0" err="1"/>
              <a:t>max_depth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max_class</a:t>
            </a:r>
            <a:r>
              <a:rPr lang="en-US" dirty="0"/>
              <a:t> = the class with the bigger number of samples.</a:t>
            </a:r>
          </a:p>
          <a:p>
            <a:pPr marL="0" indent="0">
              <a:buNone/>
            </a:pPr>
            <a:r>
              <a:rPr lang="en-US" dirty="0"/>
              <a:t>	make this node a terminal node with class </a:t>
            </a:r>
            <a:r>
              <a:rPr lang="en-US" dirty="0" err="1"/>
              <a:t>max_class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Create Threads more or equal the dataset size.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Result = copy of the dataset.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Thread number i: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If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size: die.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Threshold = Dataset[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Split and calculate gain.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Result[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gain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Max = max(Result)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[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best_threshold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best_feature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index_of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(Max, Dataset)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Left, right = split with threshold = data[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best_threshold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best_feature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Recursively apply the algorithm for the right and left on different streams.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89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EFF3-AE82-4C07-BF3A-BB54ED2F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5B3B-9CA3-40BD-BBC6-98358F44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910"/>
            <a:ext cx="10515600" cy="3106593"/>
          </a:xfrm>
        </p:spPr>
        <p:txBody>
          <a:bodyPr>
            <a:normAutofit/>
          </a:bodyPr>
          <a:lstStyle/>
          <a:p>
            <a:r>
              <a:rPr lang="en-US" dirty="0"/>
              <a:t>Decision Tree algorithm belongs to the family of supervised learning algorithms. Unlike other supervised learning algorithms, the decision tree algorithm can be used for solving </a:t>
            </a:r>
            <a:r>
              <a:rPr lang="en-US" b="1" dirty="0"/>
              <a:t>regression and classification problems</a:t>
            </a:r>
            <a:r>
              <a:rPr lang="en-US" dirty="0"/>
              <a:t> too.</a:t>
            </a:r>
          </a:p>
          <a:p>
            <a:r>
              <a:rPr lang="en-US" dirty="0"/>
              <a:t>The goal of using a Decision Tree is to create a training model that can use to predict the class or value of the target variable by </a:t>
            </a:r>
            <a:r>
              <a:rPr lang="en-US" b="1" dirty="0"/>
              <a:t>learning simple decision rules</a:t>
            </a:r>
            <a:r>
              <a:rPr lang="en-US" dirty="0"/>
              <a:t> inferred from prior data (training data).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2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AFC4-006D-40EC-9A73-8517AD46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82" y="172575"/>
            <a:ext cx="10956636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Important Terminology related to Decision Trees: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3437C-E68B-4F8A-AA13-96D7D62919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18" y="2261061"/>
            <a:ext cx="6112164" cy="32881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8949C9-ABC3-4412-B7EF-625902BC1A7F}"/>
              </a:ext>
            </a:extLst>
          </p:cNvPr>
          <p:cNvCxnSpPr>
            <a:cxnSpLocks/>
          </p:cNvCxnSpPr>
          <p:nvPr/>
        </p:nvCxnSpPr>
        <p:spPr>
          <a:xfrm flipH="1">
            <a:off x="5501409" y="1899302"/>
            <a:ext cx="223981" cy="44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4FA402-8BE6-44DB-ACB9-A17834CB8AE3}"/>
              </a:ext>
            </a:extLst>
          </p:cNvPr>
          <p:cNvSpPr txBox="1"/>
          <p:nvPr/>
        </p:nvSpPr>
        <p:spPr>
          <a:xfrm>
            <a:off x="5725390" y="1237055"/>
            <a:ext cx="366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represents the entire population or sample, and this further gets divided into two or more homogeneous sets.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1CB5DF-BA32-47F8-8DB0-9C68F0DF22E1}"/>
              </a:ext>
            </a:extLst>
          </p:cNvPr>
          <p:cNvCxnSpPr>
            <a:cxnSpLocks/>
          </p:cNvCxnSpPr>
          <p:nvPr/>
        </p:nvCxnSpPr>
        <p:spPr>
          <a:xfrm>
            <a:off x="3565236" y="2674697"/>
            <a:ext cx="979053" cy="32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94AF41-DC27-4E6A-B7F3-A91BC2BEA2FD}"/>
              </a:ext>
            </a:extLst>
          </p:cNvPr>
          <p:cNvSpPr txBox="1"/>
          <p:nvPr/>
        </p:nvSpPr>
        <p:spPr>
          <a:xfrm>
            <a:off x="1094508" y="1899302"/>
            <a:ext cx="2549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process of dividing a node into two or more sub-nodes.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F6E256-765D-40F0-A963-6BCC6B57A176}"/>
              </a:ext>
            </a:extLst>
          </p:cNvPr>
          <p:cNvCxnSpPr>
            <a:cxnSpLocks/>
          </p:cNvCxnSpPr>
          <p:nvPr/>
        </p:nvCxnSpPr>
        <p:spPr>
          <a:xfrm>
            <a:off x="3297382" y="3429000"/>
            <a:ext cx="92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8CFAEC-C06B-4D1B-BF95-B12F7048B8BF}"/>
              </a:ext>
            </a:extLst>
          </p:cNvPr>
          <p:cNvSpPr txBox="1"/>
          <p:nvPr/>
        </p:nvSpPr>
        <p:spPr>
          <a:xfrm>
            <a:off x="512618" y="3223796"/>
            <a:ext cx="284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sub-node splits into further sub-nodes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DA3B53-CF9E-42B1-BA88-BC799119AA8C}"/>
              </a:ext>
            </a:extLst>
          </p:cNvPr>
          <p:cNvCxnSpPr/>
          <p:nvPr/>
        </p:nvCxnSpPr>
        <p:spPr>
          <a:xfrm flipH="1" flipV="1">
            <a:off x="6622473" y="5125875"/>
            <a:ext cx="64539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28331B-C4D3-4E3F-BA63-345FF1A36C13}"/>
              </a:ext>
            </a:extLst>
          </p:cNvPr>
          <p:cNvSpPr txBox="1"/>
          <p:nvPr/>
        </p:nvSpPr>
        <p:spPr>
          <a:xfrm>
            <a:off x="7267864" y="5388800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do not split.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811C07-04C2-4377-90EA-41B1634A7D3B}"/>
              </a:ext>
            </a:extLst>
          </p:cNvPr>
          <p:cNvCxnSpPr>
            <a:cxnSpLocks/>
          </p:cNvCxnSpPr>
          <p:nvPr/>
        </p:nvCxnSpPr>
        <p:spPr>
          <a:xfrm flipH="1">
            <a:off x="8672945" y="3066473"/>
            <a:ext cx="1004455" cy="28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49DDD6-112D-463A-A530-E874ABC84E20}"/>
              </a:ext>
            </a:extLst>
          </p:cNvPr>
          <p:cNvSpPr txBox="1"/>
          <p:nvPr/>
        </p:nvSpPr>
        <p:spPr>
          <a:xfrm>
            <a:off x="9762836" y="2536610"/>
            <a:ext cx="211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subsection of the entire tree</a:t>
            </a:r>
          </a:p>
        </p:txBody>
      </p:sp>
    </p:spTree>
    <p:extLst>
      <p:ext uri="{BB962C8B-B14F-4D97-AF65-F5344CB8AC3E}">
        <p14:creationId xmlns:p14="http://schemas.microsoft.com/office/powerpoint/2010/main" val="295444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  <p:bldP spid="2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41BB-FFC9-4ECD-9626-CC1C9054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81" y="224198"/>
            <a:ext cx="10707255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Decision Tree classification algorithm work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B7CE3-C309-4326-AE0B-AFF36FF729CE}"/>
              </a:ext>
            </a:extLst>
          </p:cNvPr>
          <p:cNvSpPr/>
          <p:nvPr/>
        </p:nvSpPr>
        <p:spPr>
          <a:xfrm>
            <a:off x="5495637" y="1422833"/>
            <a:ext cx="2207491" cy="6465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 is between</a:t>
            </a:r>
          </a:p>
          <a:p>
            <a:pPr algn="ctr"/>
            <a:r>
              <a:rPr lang="en-US" dirty="0"/>
              <a:t>$50000-$80000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06A072-9874-4975-80AA-2602A79D6F0D}"/>
              </a:ext>
            </a:extLst>
          </p:cNvPr>
          <p:cNvCxnSpPr>
            <a:stCxn id="5" idx="2"/>
          </p:cNvCxnSpPr>
          <p:nvPr/>
        </p:nvCxnSpPr>
        <p:spPr>
          <a:xfrm flipH="1">
            <a:off x="5560291" y="2069378"/>
            <a:ext cx="1039092" cy="50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35534-F0D0-4E4A-8A42-7DAA08701D06}"/>
              </a:ext>
            </a:extLst>
          </p:cNvPr>
          <p:cNvCxnSpPr>
            <a:stCxn id="5" idx="2"/>
          </p:cNvCxnSpPr>
          <p:nvPr/>
        </p:nvCxnSpPr>
        <p:spPr>
          <a:xfrm>
            <a:off x="6599383" y="2069378"/>
            <a:ext cx="1103745" cy="50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330A0D-86D0-4237-9079-49BAEA6C3284}"/>
              </a:ext>
            </a:extLst>
          </p:cNvPr>
          <p:cNvSpPr/>
          <p:nvPr/>
        </p:nvSpPr>
        <p:spPr>
          <a:xfrm>
            <a:off x="3914488" y="2595417"/>
            <a:ext cx="1884218" cy="646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Office near to home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4CE29C-CFF4-4C9B-AE3A-A70CB084EBBF}"/>
              </a:ext>
            </a:extLst>
          </p:cNvPr>
          <p:cNvCxnSpPr>
            <a:stCxn id="10" idx="2"/>
          </p:cNvCxnSpPr>
          <p:nvPr/>
        </p:nvCxnSpPr>
        <p:spPr>
          <a:xfrm flipH="1">
            <a:off x="3990110" y="3241962"/>
            <a:ext cx="866487" cy="43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50F644-394D-4D5A-892A-59F7A7BCAD63}"/>
              </a:ext>
            </a:extLst>
          </p:cNvPr>
          <p:cNvCxnSpPr>
            <a:stCxn id="10" idx="2"/>
          </p:cNvCxnSpPr>
          <p:nvPr/>
        </p:nvCxnSpPr>
        <p:spPr>
          <a:xfrm>
            <a:off x="4856597" y="3241962"/>
            <a:ext cx="860713" cy="39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BF34D-C507-4783-A02F-D0096F1B5909}"/>
              </a:ext>
            </a:extLst>
          </p:cNvPr>
          <p:cNvSpPr/>
          <p:nvPr/>
        </p:nvSpPr>
        <p:spPr>
          <a:xfrm>
            <a:off x="2392219" y="3726439"/>
            <a:ext cx="1884218" cy="646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 Cab facility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39BC9C-8D34-41D1-A201-BA367A37A872}"/>
              </a:ext>
            </a:extLst>
          </p:cNvPr>
          <p:cNvCxnSpPr>
            <a:stCxn id="15" idx="2"/>
          </p:cNvCxnSpPr>
          <p:nvPr/>
        </p:nvCxnSpPr>
        <p:spPr>
          <a:xfrm flipH="1">
            <a:off x="2604655" y="4372984"/>
            <a:ext cx="729673" cy="65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CED354-2C94-464D-956B-E93DA2A0F3E1}"/>
              </a:ext>
            </a:extLst>
          </p:cNvPr>
          <p:cNvCxnSpPr>
            <a:stCxn id="15" idx="2"/>
          </p:cNvCxnSpPr>
          <p:nvPr/>
        </p:nvCxnSpPr>
        <p:spPr>
          <a:xfrm>
            <a:off x="3334328" y="4372984"/>
            <a:ext cx="655782" cy="63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B64BF0C-4B2F-4FCA-8756-AEAEB79B8B4F}"/>
              </a:ext>
            </a:extLst>
          </p:cNvPr>
          <p:cNvSpPr/>
          <p:nvPr/>
        </p:nvSpPr>
        <p:spPr>
          <a:xfrm>
            <a:off x="1417783" y="5019529"/>
            <a:ext cx="1496291" cy="9236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Accepted offer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6C2413-3F6E-4467-8C23-E528EAEF76AF}"/>
              </a:ext>
            </a:extLst>
          </p:cNvPr>
          <p:cNvSpPr/>
          <p:nvPr/>
        </p:nvSpPr>
        <p:spPr>
          <a:xfrm>
            <a:off x="3662219" y="5019529"/>
            <a:ext cx="1496291" cy="9236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Declined offer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BBB4CA-550A-4026-BB12-D83C3CB17EE1}"/>
              </a:ext>
            </a:extLst>
          </p:cNvPr>
          <p:cNvSpPr/>
          <p:nvPr/>
        </p:nvSpPr>
        <p:spPr>
          <a:xfrm>
            <a:off x="5050560" y="3676073"/>
            <a:ext cx="1496291" cy="9236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Declined offer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3B1A39-4FBA-46CF-A104-2C064C8AA3BD}"/>
              </a:ext>
            </a:extLst>
          </p:cNvPr>
          <p:cNvSpPr/>
          <p:nvPr/>
        </p:nvSpPr>
        <p:spPr>
          <a:xfrm>
            <a:off x="7150678" y="2609850"/>
            <a:ext cx="1496291" cy="9236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Declined offer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53AEFE-E92D-4222-B479-987FF567A060}"/>
              </a:ext>
            </a:extLst>
          </p:cNvPr>
          <p:cNvSpPr txBox="1"/>
          <p:nvPr/>
        </p:nvSpPr>
        <p:spPr>
          <a:xfrm>
            <a:off x="5569528" y="2094622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9B9C99-FF23-4800-BE16-D2D978262CCB}"/>
              </a:ext>
            </a:extLst>
          </p:cNvPr>
          <p:cNvSpPr txBox="1"/>
          <p:nvPr/>
        </p:nvSpPr>
        <p:spPr>
          <a:xfrm>
            <a:off x="5296190" y="3209912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D3CB1E-F503-44F8-9910-74037E326312}"/>
              </a:ext>
            </a:extLst>
          </p:cNvPr>
          <p:cNvSpPr txBox="1"/>
          <p:nvPr/>
        </p:nvSpPr>
        <p:spPr>
          <a:xfrm>
            <a:off x="7255164" y="2222415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C228A5-2F40-4051-AFD3-BD606E77FF6B}"/>
              </a:ext>
            </a:extLst>
          </p:cNvPr>
          <p:cNvSpPr txBox="1"/>
          <p:nvPr/>
        </p:nvSpPr>
        <p:spPr>
          <a:xfrm>
            <a:off x="3657601" y="4458821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F383A0-F096-4094-A574-B827F5E19EF1}"/>
              </a:ext>
            </a:extLst>
          </p:cNvPr>
          <p:cNvSpPr txBox="1"/>
          <p:nvPr/>
        </p:nvSpPr>
        <p:spPr>
          <a:xfrm>
            <a:off x="3990110" y="3217763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56FDF-D569-4A05-B262-D5A766BE61D9}"/>
              </a:ext>
            </a:extLst>
          </p:cNvPr>
          <p:cNvSpPr txBox="1"/>
          <p:nvPr/>
        </p:nvSpPr>
        <p:spPr>
          <a:xfrm>
            <a:off x="2563093" y="4425935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6009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5" grpId="0" animBg="1"/>
      <p:bldP spid="20" grpId="0" animBg="1"/>
      <p:bldP spid="22" grpId="0" animBg="1"/>
      <p:bldP spid="23" grpId="0" animBg="1"/>
      <p:bldP spid="24" grpId="0" animBg="1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6FE4-ACFE-459B-9479-AE6E64A9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Creating The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93703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3484BC-E065-40A7-8CB5-4E01044535A7}"/>
              </a:ext>
            </a:extLst>
          </p:cNvPr>
          <p:cNvSpPr/>
          <p:nvPr/>
        </p:nvSpPr>
        <p:spPr>
          <a:xfrm>
            <a:off x="5116946" y="600365"/>
            <a:ext cx="1717964" cy="7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95D6CC-DCFF-4A8B-80B6-743A09B455F4}"/>
              </a:ext>
            </a:extLst>
          </p:cNvPr>
          <p:cNvCxnSpPr>
            <a:cxnSpLocks/>
          </p:cNvCxnSpPr>
          <p:nvPr/>
        </p:nvCxnSpPr>
        <p:spPr>
          <a:xfrm flipH="1">
            <a:off x="6918036" y="517236"/>
            <a:ext cx="1173020" cy="44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0C4774-B8D8-4B8B-B770-2B29832A4F4E}"/>
              </a:ext>
            </a:extLst>
          </p:cNvPr>
          <p:cNvSpPr txBox="1"/>
          <p:nvPr/>
        </p:nvSpPr>
        <p:spPr>
          <a:xfrm>
            <a:off x="8266545" y="305137"/>
            <a:ext cx="2937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number of samples &lt; minimum number of samples</a:t>
            </a:r>
          </a:p>
          <a:p>
            <a:r>
              <a:rPr lang="en-US" sz="1200" dirty="0"/>
              <a:t>Or length of the tree = maximum length of the tree</a:t>
            </a:r>
          </a:p>
          <a:p>
            <a:r>
              <a:rPr lang="en-US" sz="1200" dirty="0"/>
              <a:t>Make this node a terminal node.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626925-1FB6-43B1-9A96-64B3889B7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8381"/>
              </p:ext>
            </p:extLst>
          </p:nvPr>
        </p:nvGraphicFramePr>
        <p:xfrm>
          <a:off x="988291" y="960582"/>
          <a:ext cx="254923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3">
                  <a:extLst>
                    <a:ext uri="{9D8B030D-6E8A-4147-A177-3AD203B41FA5}">
                      <a16:colId xmlns:a16="http://schemas.microsoft.com/office/drawing/2014/main" val="2114497828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1743567898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3788443702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3066545521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4203230943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1802783948"/>
                    </a:ext>
                  </a:extLst>
                </a:gridCol>
              </a:tblGrid>
              <a:tr h="30310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97031"/>
                  </a:ext>
                </a:extLst>
              </a:tr>
              <a:tr h="303107">
                <a:tc>
                  <a:txBody>
                    <a:bodyPr/>
                    <a:lstStyle/>
                    <a:p>
                      <a:r>
                        <a:rPr lang="en-US" sz="1100" dirty="0"/>
                        <a:t>v3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37869"/>
                  </a:ext>
                </a:extLst>
              </a:tr>
              <a:tr h="303107">
                <a:tc>
                  <a:txBody>
                    <a:bodyPr/>
                    <a:lstStyle/>
                    <a:p>
                      <a:r>
                        <a:rPr lang="en-US" sz="1100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097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D31C3A-2C57-457D-AFDC-7E555D139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66589"/>
              </p:ext>
            </p:extLst>
          </p:nvPr>
        </p:nvGraphicFramePr>
        <p:xfrm>
          <a:off x="988291" y="190268"/>
          <a:ext cx="2549238" cy="11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3">
                  <a:extLst>
                    <a:ext uri="{9D8B030D-6E8A-4147-A177-3AD203B41FA5}">
                      <a16:colId xmlns:a16="http://schemas.microsoft.com/office/drawing/2014/main" val="2114497828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1743567898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3788443702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3066545521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4203230943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1802783948"/>
                    </a:ext>
                  </a:extLst>
                </a:gridCol>
              </a:tblGrid>
              <a:tr h="3570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97031"/>
                  </a:ext>
                </a:extLst>
              </a:tr>
              <a:tr h="416512">
                <a:tc>
                  <a:txBody>
                    <a:bodyPr/>
                    <a:lstStyle/>
                    <a:p>
                      <a:r>
                        <a:rPr lang="en-US" sz="1100" dirty="0"/>
                        <a:t>v1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37869"/>
                  </a:ext>
                </a:extLst>
              </a:tr>
              <a:tr h="357010">
                <a:tc>
                  <a:txBody>
                    <a:bodyPr/>
                    <a:lstStyle/>
                    <a:p>
                      <a:r>
                        <a:rPr lang="en-US" sz="1100" dirty="0"/>
                        <a:t>v2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0976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D069EE-FB20-4136-9DFE-B605A65AB560}"/>
              </a:ext>
            </a:extLst>
          </p:cNvPr>
          <p:cNvCxnSpPr>
            <a:cxnSpLocks/>
          </p:cNvCxnSpPr>
          <p:nvPr/>
        </p:nvCxnSpPr>
        <p:spPr>
          <a:xfrm flipV="1">
            <a:off x="1256145" y="2108614"/>
            <a:ext cx="75738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F560C0-12B0-4395-A1E7-4BC394287C33}"/>
              </a:ext>
            </a:extLst>
          </p:cNvPr>
          <p:cNvSpPr txBox="1"/>
          <p:nvPr/>
        </p:nvSpPr>
        <p:spPr>
          <a:xfrm>
            <a:off x="120075" y="2967335"/>
            <a:ext cx="341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each value in the dataset split the samples then find the best split with maximum information gain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F79448-FE00-498F-BCF0-70748D4BBA90}"/>
              </a:ext>
            </a:extLst>
          </p:cNvPr>
          <p:cNvCxnSpPr>
            <a:stCxn id="8" idx="2"/>
          </p:cNvCxnSpPr>
          <p:nvPr/>
        </p:nvCxnSpPr>
        <p:spPr>
          <a:xfrm flipH="1">
            <a:off x="3980873" y="1320800"/>
            <a:ext cx="1995055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F81FB1-305F-4401-9EC4-2B4583F4DDE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975928" y="1320800"/>
            <a:ext cx="1819563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27EE6-56DA-4B01-B968-2F3AD70E7C61}"/>
              </a:ext>
            </a:extLst>
          </p:cNvPr>
          <p:cNvSpPr/>
          <p:nvPr/>
        </p:nvSpPr>
        <p:spPr>
          <a:xfrm>
            <a:off x="7301346" y="2837949"/>
            <a:ext cx="1717964" cy="7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C33C7-0D24-4203-848A-C8CD871FE875}"/>
              </a:ext>
            </a:extLst>
          </p:cNvPr>
          <p:cNvSpPr/>
          <p:nvPr/>
        </p:nvSpPr>
        <p:spPr>
          <a:xfrm>
            <a:off x="2941783" y="2828176"/>
            <a:ext cx="1717964" cy="7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BB9E26-0BB2-4AC1-B0E9-9560EBB2DD43}"/>
              </a:ext>
            </a:extLst>
          </p:cNvPr>
          <p:cNvSpPr txBox="1"/>
          <p:nvPr/>
        </p:nvSpPr>
        <p:spPr>
          <a:xfrm>
            <a:off x="3283528" y="4669155"/>
            <a:ext cx="560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Recursively apply these steps for the left and right nodes </a:t>
            </a:r>
          </a:p>
        </p:txBody>
      </p:sp>
    </p:spTree>
    <p:extLst>
      <p:ext uri="{BB962C8B-B14F-4D97-AF65-F5344CB8AC3E}">
        <p14:creationId xmlns:p14="http://schemas.microsoft.com/office/powerpoint/2010/main" val="30996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00065 0.086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32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0.60078 0.1886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9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9" grpId="0"/>
      <p:bldP spid="19" grpId="1"/>
      <p:bldP spid="25" grpId="0" animBg="1"/>
      <p:bldP spid="26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1938-165A-492B-BE1E-F0EEEA9E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gain</a:t>
            </a:r>
          </a:p>
        </p:txBody>
      </p:sp>
      <p:pic>
        <p:nvPicPr>
          <p:cNvPr id="1026" name="Picture 2" descr="Understanding Decision Trees with Python">
            <a:extLst>
              <a:ext uri="{FF2B5EF4-FFF2-40B4-BE49-F238E27FC236}">
                <a16:creationId xmlns:a16="http://schemas.microsoft.com/office/drawing/2014/main" id="{29752C43-DE60-4763-BDFB-E03F52FDDA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5" y="1690688"/>
            <a:ext cx="4846927" cy="14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 - How to derive equation of Gini index used in Decision Trees? - Cross  Validated">
            <a:extLst>
              <a:ext uri="{FF2B5EF4-FFF2-40B4-BE49-F238E27FC236}">
                <a16:creationId xmlns:a16="http://schemas.microsoft.com/office/drawing/2014/main" id="{CA7C97ED-80F6-4DF4-BE6A-2BAB5F178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0" y="1949739"/>
            <a:ext cx="3902941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DCEEC-3054-4AF1-AFDC-4C21E1524E94}"/>
              </a:ext>
            </a:extLst>
          </p:cNvPr>
          <p:cNvSpPr txBox="1"/>
          <p:nvPr/>
        </p:nvSpPr>
        <p:spPr>
          <a:xfrm>
            <a:off x="838200" y="3931176"/>
            <a:ext cx="9853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gain from a split : </a:t>
            </a:r>
          </a:p>
          <a:p>
            <a:r>
              <a:rPr lang="en-US" dirty="0"/>
              <a:t>Entropy( or Gini) [parent] – </a:t>
            </a:r>
          </a:p>
          <a:p>
            <a:r>
              <a:rPr lang="en-US" dirty="0"/>
              <a:t>(Entropy( or Gini) [left node] * weight [left node] + Entropy( or Gini) [right node])* weight [right node])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D6FE89-29B2-4605-AF80-A0DBB1EB9AC5}"/>
                  </a:ext>
                </a:extLst>
              </p:cNvPr>
              <p:cNvSpPr txBox="1"/>
              <p:nvPr/>
            </p:nvSpPr>
            <p:spPr>
              <a:xfrm>
                <a:off x="4134717" y="3188518"/>
                <a:ext cx="3260436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D6FE89-29B2-4605-AF80-A0DBB1EB9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717" y="3188518"/>
                <a:ext cx="3260436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C2477C-10C6-4A71-86B7-2FDCBD07D94E}"/>
                  </a:ext>
                </a:extLst>
              </p:cNvPr>
              <p:cNvSpPr txBox="1"/>
              <p:nvPr/>
            </p:nvSpPr>
            <p:spPr>
              <a:xfrm>
                <a:off x="4209473" y="5378546"/>
                <a:ext cx="2976418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Weight(node)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C2477C-10C6-4A71-86B7-2FDCBD07D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473" y="5378546"/>
                <a:ext cx="2976418" cy="533544"/>
              </a:xfrm>
              <a:prstGeom prst="rect">
                <a:avLst/>
              </a:prstGeom>
              <a:blipFill>
                <a:blip r:embed="rId5"/>
                <a:stretch>
                  <a:fillRect l="-1844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34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31A1-3365-421D-8B7D-5BE07CF1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5FDE-AA64-4599-81A0-20E6486B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7834745" cy="4652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Start with the root node:</a:t>
            </a:r>
          </a:p>
          <a:p>
            <a:pPr marL="0" indent="0">
              <a:buNone/>
            </a:pPr>
            <a:r>
              <a:rPr lang="en-US" dirty="0"/>
              <a:t>If the number of samples &lt; </a:t>
            </a:r>
            <a:r>
              <a:rPr lang="en-US" dirty="0" err="1"/>
              <a:t>min_samples</a:t>
            </a:r>
            <a:r>
              <a:rPr lang="en-US" dirty="0"/>
              <a:t> or the length of the tree is equal </a:t>
            </a:r>
            <a:r>
              <a:rPr lang="en-US" dirty="0" err="1"/>
              <a:t>max_depth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max_class</a:t>
            </a:r>
            <a:r>
              <a:rPr lang="en-US" dirty="0"/>
              <a:t> = the class with the bigger number of samples.</a:t>
            </a:r>
          </a:p>
          <a:p>
            <a:pPr marL="0" indent="0">
              <a:buNone/>
            </a:pPr>
            <a:r>
              <a:rPr lang="en-US" dirty="0"/>
              <a:t>	make this node a terminal node with class </a:t>
            </a:r>
            <a:r>
              <a:rPr lang="en-US" dirty="0" err="1"/>
              <a:t>max_class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max_gain</a:t>
            </a:r>
            <a:r>
              <a:rPr lang="en-US" dirty="0">
                <a:solidFill>
                  <a:srgbClr val="FF0000"/>
                </a:solidFill>
              </a:rPr>
              <a:t> = - infinity, </a:t>
            </a:r>
            <a:r>
              <a:rPr lang="en-US" dirty="0" err="1">
                <a:solidFill>
                  <a:srgbClr val="FF0000"/>
                </a:solidFill>
              </a:rPr>
              <a:t>best_left</a:t>
            </a:r>
            <a:r>
              <a:rPr lang="en-US" dirty="0">
                <a:solidFill>
                  <a:srgbClr val="FF0000"/>
                </a:solidFill>
              </a:rPr>
              <a:t> =?, </a:t>
            </a:r>
            <a:r>
              <a:rPr lang="en-US" dirty="0" err="1">
                <a:solidFill>
                  <a:srgbClr val="FF0000"/>
                </a:solidFill>
              </a:rPr>
              <a:t>best_right</a:t>
            </a:r>
            <a:r>
              <a:rPr lang="en-US" dirty="0">
                <a:solidFill>
                  <a:srgbClr val="FF0000"/>
                </a:solidFill>
              </a:rPr>
              <a:t> =?.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best_threshold</a:t>
            </a:r>
            <a:r>
              <a:rPr lang="en-US" dirty="0">
                <a:solidFill>
                  <a:srgbClr val="FF0000"/>
                </a:solidFill>
              </a:rPr>
              <a:t> =?, </a:t>
            </a:r>
            <a:r>
              <a:rPr lang="en-US" dirty="0" err="1">
                <a:solidFill>
                  <a:srgbClr val="FF0000"/>
                </a:solidFill>
              </a:rPr>
              <a:t>best_feature</a:t>
            </a:r>
            <a:r>
              <a:rPr lang="en-US" dirty="0">
                <a:solidFill>
                  <a:srgbClr val="FF0000"/>
                </a:solidFill>
              </a:rPr>
              <a:t> =?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for every feature in features: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for every threshold in feature values: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</a:t>
            </a:r>
            <a:r>
              <a:rPr lang="en-US" dirty="0" err="1">
                <a:solidFill>
                  <a:srgbClr val="FF0000"/>
                </a:solidFill>
              </a:rPr>
              <a:t>left,right</a:t>
            </a:r>
            <a:r>
              <a:rPr lang="en-US" dirty="0">
                <a:solidFill>
                  <a:srgbClr val="FF0000"/>
                </a:solidFill>
              </a:rPr>
              <a:t>= split the samples with this threshold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gain = calculate information gain from this splitting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if gain &gt; </a:t>
            </a:r>
            <a:r>
              <a:rPr lang="en-US" dirty="0" err="1">
                <a:solidFill>
                  <a:srgbClr val="FF0000"/>
                </a:solidFill>
              </a:rPr>
              <a:t>max_gain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max_gain</a:t>
            </a:r>
            <a:r>
              <a:rPr lang="en-US" dirty="0">
                <a:solidFill>
                  <a:srgbClr val="FF0000"/>
                </a:solidFill>
              </a:rPr>
              <a:t> = gain, </a:t>
            </a:r>
            <a:r>
              <a:rPr lang="en-US" dirty="0" err="1">
                <a:solidFill>
                  <a:srgbClr val="FF0000"/>
                </a:solidFill>
              </a:rPr>
              <a:t>best_left</a:t>
            </a:r>
            <a:r>
              <a:rPr lang="en-US" dirty="0">
                <a:solidFill>
                  <a:srgbClr val="FF0000"/>
                </a:solidFill>
              </a:rPr>
              <a:t> = left, </a:t>
            </a:r>
            <a:r>
              <a:rPr lang="en-US" dirty="0" err="1">
                <a:solidFill>
                  <a:srgbClr val="FF0000"/>
                </a:solidFill>
              </a:rPr>
              <a:t>best_right</a:t>
            </a:r>
            <a:r>
              <a:rPr lang="en-US" dirty="0">
                <a:solidFill>
                  <a:srgbClr val="FF0000"/>
                </a:solidFill>
              </a:rPr>
              <a:t> = right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best_threshold</a:t>
            </a:r>
            <a:r>
              <a:rPr lang="en-US" dirty="0">
                <a:solidFill>
                  <a:srgbClr val="FF0000"/>
                </a:solidFill>
              </a:rPr>
              <a:t> =threshold, </a:t>
            </a:r>
            <a:r>
              <a:rPr lang="en-US" dirty="0" err="1">
                <a:solidFill>
                  <a:srgbClr val="FF0000"/>
                </a:solidFill>
              </a:rPr>
              <a:t>best_feature</a:t>
            </a:r>
            <a:r>
              <a:rPr lang="en-US" dirty="0">
                <a:solidFill>
                  <a:srgbClr val="FF0000"/>
                </a:solidFill>
              </a:rPr>
              <a:t> =feature.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Make this node Decision node with (</a:t>
            </a:r>
            <a:r>
              <a:rPr lang="en-US" dirty="0" err="1">
                <a:solidFill>
                  <a:srgbClr val="FF0000"/>
                </a:solidFill>
              </a:rPr>
              <a:t>best_threshold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best_feature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Recursively apply the algorithm for the </a:t>
            </a:r>
            <a:r>
              <a:rPr lang="en-US" dirty="0" err="1">
                <a:solidFill>
                  <a:schemeClr val="accent1"/>
                </a:solidFill>
              </a:rPr>
              <a:t>best_right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best_left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B8A65BF-FE71-4F8E-A251-7A27B42E069F}"/>
              </a:ext>
            </a:extLst>
          </p:cNvPr>
          <p:cNvSpPr/>
          <p:nvPr/>
        </p:nvSpPr>
        <p:spPr>
          <a:xfrm>
            <a:off x="8686799" y="2946400"/>
            <a:ext cx="415637" cy="2595418"/>
          </a:xfrm>
          <a:prstGeom prst="rightBrace">
            <a:avLst>
              <a:gd name="adj1" fmla="val 154999"/>
              <a:gd name="adj2" fmla="val 49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1FFBE-8DEE-4B0A-B50E-A281090B6913}"/>
              </a:ext>
            </a:extLst>
          </p:cNvPr>
          <p:cNvSpPr txBox="1"/>
          <p:nvPr/>
        </p:nvSpPr>
        <p:spPr>
          <a:xfrm>
            <a:off x="9367982" y="3920943"/>
            <a:ext cx="19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parallelize this part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99DEA2-D414-4910-8A43-0B70520F2112}"/>
              </a:ext>
            </a:extLst>
          </p:cNvPr>
          <p:cNvCxnSpPr>
            <a:cxnSpLocks/>
          </p:cNvCxnSpPr>
          <p:nvPr/>
        </p:nvCxnSpPr>
        <p:spPr>
          <a:xfrm flipH="1" flipV="1">
            <a:off x="6742546" y="5929746"/>
            <a:ext cx="1727199" cy="32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A35FBF-C298-473D-BBD7-6AAE4661D44F}"/>
              </a:ext>
            </a:extLst>
          </p:cNvPr>
          <p:cNvSpPr txBox="1"/>
          <p:nvPr/>
        </p:nvSpPr>
        <p:spPr>
          <a:xfrm>
            <a:off x="8504381" y="5929746"/>
            <a:ext cx="2720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apply this algorithm for the 2 nodes simultaneous.</a:t>
            </a:r>
          </a:p>
        </p:txBody>
      </p:sp>
    </p:spTree>
    <p:extLst>
      <p:ext uri="{BB962C8B-B14F-4D97-AF65-F5344CB8AC3E}">
        <p14:creationId xmlns:p14="http://schemas.microsoft.com/office/powerpoint/2010/main" val="369446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444A-DD3F-49AE-AB56-82E07A0B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parallelize the decision tree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86F5A2-FCFF-4A93-AA18-3E8082603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222156"/>
              </p:ext>
            </p:extLst>
          </p:nvPr>
        </p:nvGraphicFramePr>
        <p:xfrm>
          <a:off x="572647" y="1945640"/>
          <a:ext cx="1133302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28">
                  <a:extLst>
                    <a:ext uri="{9D8B030D-6E8A-4147-A177-3AD203B41FA5}">
                      <a16:colId xmlns:a16="http://schemas.microsoft.com/office/drawing/2014/main" val="3555879755"/>
                    </a:ext>
                  </a:extLst>
                </a:gridCol>
                <a:gridCol w="1416628">
                  <a:extLst>
                    <a:ext uri="{9D8B030D-6E8A-4147-A177-3AD203B41FA5}">
                      <a16:colId xmlns:a16="http://schemas.microsoft.com/office/drawing/2014/main" val="877233014"/>
                    </a:ext>
                  </a:extLst>
                </a:gridCol>
                <a:gridCol w="1416628">
                  <a:extLst>
                    <a:ext uri="{9D8B030D-6E8A-4147-A177-3AD203B41FA5}">
                      <a16:colId xmlns:a16="http://schemas.microsoft.com/office/drawing/2014/main" val="3486987273"/>
                    </a:ext>
                  </a:extLst>
                </a:gridCol>
                <a:gridCol w="1416628">
                  <a:extLst>
                    <a:ext uri="{9D8B030D-6E8A-4147-A177-3AD203B41FA5}">
                      <a16:colId xmlns:a16="http://schemas.microsoft.com/office/drawing/2014/main" val="1733577764"/>
                    </a:ext>
                  </a:extLst>
                </a:gridCol>
                <a:gridCol w="1416628">
                  <a:extLst>
                    <a:ext uri="{9D8B030D-6E8A-4147-A177-3AD203B41FA5}">
                      <a16:colId xmlns:a16="http://schemas.microsoft.com/office/drawing/2014/main" val="3381959927"/>
                    </a:ext>
                  </a:extLst>
                </a:gridCol>
                <a:gridCol w="1416628">
                  <a:extLst>
                    <a:ext uri="{9D8B030D-6E8A-4147-A177-3AD203B41FA5}">
                      <a16:colId xmlns:a16="http://schemas.microsoft.com/office/drawing/2014/main" val="32309406"/>
                    </a:ext>
                  </a:extLst>
                </a:gridCol>
                <a:gridCol w="1416628">
                  <a:extLst>
                    <a:ext uri="{9D8B030D-6E8A-4147-A177-3AD203B41FA5}">
                      <a16:colId xmlns:a16="http://schemas.microsoft.com/office/drawing/2014/main" val="1362168931"/>
                    </a:ext>
                  </a:extLst>
                </a:gridCol>
                <a:gridCol w="1416628">
                  <a:extLst>
                    <a:ext uri="{9D8B030D-6E8A-4147-A177-3AD203B41FA5}">
                      <a16:colId xmlns:a16="http://schemas.microsoft.com/office/drawing/2014/main" val="15517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3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3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 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2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9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5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39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 </a:t>
                      </a:r>
                      <a:r>
                        <a:rPr lang="en-US" dirty="0" err="1"/>
                        <a:t>nXm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327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3FABAD-AE08-4444-8AFB-1F3335F207FD}"/>
              </a:ext>
            </a:extLst>
          </p:cNvPr>
          <p:cNvSpPr txBox="1"/>
          <p:nvPr/>
        </p:nvSpPr>
        <p:spPr>
          <a:xfrm>
            <a:off x="1186864" y="5283200"/>
            <a:ext cx="1016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max of this array, and the index of the max, the threshold at this index is the best threshold to split.</a:t>
            </a:r>
          </a:p>
          <a:p>
            <a:r>
              <a:rPr lang="en-US" dirty="0"/>
              <a:t>Split the data with this threshold and apply the algorithm on the left and right node on different streams. </a:t>
            </a:r>
          </a:p>
        </p:txBody>
      </p:sp>
    </p:spTree>
    <p:extLst>
      <p:ext uri="{BB962C8B-B14F-4D97-AF65-F5344CB8AC3E}">
        <p14:creationId xmlns:p14="http://schemas.microsoft.com/office/powerpoint/2010/main" val="3187980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174</TotalTime>
  <Words>807</Words>
  <Application>Microsoft Office PowerPoint</Application>
  <PresentationFormat>Widescreen</PresentationFormat>
  <Paragraphs>144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Rockwell</vt:lpstr>
      <vt:lpstr>Rockwell Condensed</vt:lpstr>
      <vt:lpstr>Wingdings</vt:lpstr>
      <vt:lpstr>Wood Type</vt:lpstr>
      <vt:lpstr>Parallel Programing</vt:lpstr>
      <vt:lpstr>Introduction</vt:lpstr>
      <vt:lpstr>Important Terminology related to Decision Trees:</vt:lpstr>
      <vt:lpstr>How Decision Tree classification algorithm work</vt:lpstr>
      <vt:lpstr>Creating The Decision Tree</vt:lpstr>
      <vt:lpstr>PowerPoint Presentation</vt:lpstr>
      <vt:lpstr>Information gain</vt:lpstr>
      <vt:lpstr>Algorithm</vt:lpstr>
      <vt:lpstr>How to parallelize the decision tree algorithm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Mehdi</dc:creator>
  <cp:lastModifiedBy>Mehdi Mehdi</cp:lastModifiedBy>
  <cp:revision>24</cp:revision>
  <dcterms:created xsi:type="dcterms:W3CDTF">2022-06-16T18:04:12Z</dcterms:created>
  <dcterms:modified xsi:type="dcterms:W3CDTF">2022-07-01T10:45:09Z</dcterms:modified>
</cp:coreProperties>
</file>