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38" r:id="rId1"/>
  </p:sldMasterIdLst>
  <p:notesMasterIdLst>
    <p:notesMasterId r:id="rId14"/>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Algerian" panose="04020705040A02060702" pitchFamily="82" charset="0"/>
      <p:regular r:id="rId15"/>
    </p:embeddedFont>
    <p:embeddedFont>
      <p:font typeface="Calibri" panose="020F0502020204030204" pitchFamily="34" charset="0"/>
      <p:regular r:id="rId16"/>
      <p:bold r:id="rId17"/>
      <p:italic r:id="rId18"/>
      <p:boldItalic r:id="rId19"/>
    </p:embeddedFont>
    <p:embeddedFont>
      <p:font typeface="Maiandra GD" panose="020E0502030308020204" pitchFamily="34" charset="0"/>
      <p:regular r:id="rId20"/>
    </p:embeddedFont>
    <p:embeddedFont>
      <p:font typeface="Roboto" panose="02000000000000000000" pitchFamily="2"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ZEJE26LY3k1Slg2Yw8ewRAyfi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F1C342-0587-4CFD-A752-F3477988E7C1}">
  <a:tblStyle styleId="{6EF1C342-0587-4CFD-A752-F3477988E7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578ee80c9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7578ee80c9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27578ee80c9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578ee80c9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578ee80c9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27578ee80c9_0_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4322e47af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4322e47af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g274322e47af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74322e47af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74322e47af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g274322e47af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74322e47af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74322e47af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g274322e47af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4322e47af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4322e47af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274322e47af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74322e47af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74322e47af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274322e47af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7578ee80c9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7578ee80c9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27578ee80c9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7578ee80c9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7578ee80c9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27578ee80c9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7578ee80c9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7578ee80c9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7578ee80c9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371804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26569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91722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098046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7027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34913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663002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13574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5814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21769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01602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51671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08919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158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18564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8/23/2023</a:t>
            </a:fld>
            <a:endParaRPr lang="en-US" dirty="0"/>
          </a:p>
        </p:txBody>
      </p:sp>
    </p:spTree>
    <p:extLst>
      <p:ext uri="{BB962C8B-B14F-4D97-AF65-F5344CB8AC3E}">
        <p14:creationId xmlns:p14="http://schemas.microsoft.com/office/powerpoint/2010/main" val="27823436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6152624"/>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cxnSp>
        <p:nvCxnSpPr>
          <p:cNvPr id="20" name="Google Shape;64;p1">
            <a:extLst>
              <a:ext uri="{FF2B5EF4-FFF2-40B4-BE49-F238E27FC236}">
                <a16:creationId xmlns:a16="http://schemas.microsoft.com/office/drawing/2014/main" id="{A91C845B-DED9-C6BF-88CB-58B87CCFD41E}"/>
              </a:ext>
            </a:extLst>
          </p:cNvPr>
          <p:cNvCxnSpPr>
            <a:cxnSpLocks/>
          </p:cNvCxnSpPr>
          <p:nvPr/>
        </p:nvCxnSpPr>
        <p:spPr>
          <a:xfrm flipV="1">
            <a:off x="743248" y="1555078"/>
            <a:ext cx="8305336" cy="42937"/>
          </a:xfrm>
          <a:prstGeom prst="straightConnector1">
            <a:avLst/>
          </a:prstGeom>
          <a:noFill/>
          <a:ln w="38100" cap="flat" cmpd="sng">
            <a:solidFill>
              <a:srgbClr val="FFC000"/>
            </a:solidFill>
            <a:prstDash val="solid"/>
            <a:miter lim="800000"/>
            <a:headEnd type="none" w="sm" len="sm"/>
            <a:tailEnd type="none" w="sm" len="sm"/>
          </a:ln>
        </p:spPr>
      </p:cxnSp>
      <p:sp>
        <p:nvSpPr>
          <p:cNvPr id="21" name="Google Shape;65;p1">
            <a:extLst>
              <a:ext uri="{FF2B5EF4-FFF2-40B4-BE49-F238E27FC236}">
                <a16:creationId xmlns:a16="http://schemas.microsoft.com/office/drawing/2014/main" id="{7CAF59E0-1D87-A1D1-8A20-D5745831073F}"/>
              </a:ext>
            </a:extLst>
          </p:cNvPr>
          <p:cNvSpPr txBox="1"/>
          <p:nvPr/>
        </p:nvSpPr>
        <p:spPr>
          <a:xfrm>
            <a:off x="1121664" y="3898713"/>
            <a:ext cx="7967700" cy="708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3600"/>
              <a:buFont typeface="Calibri"/>
              <a:buNone/>
            </a:pPr>
            <a:r>
              <a:rPr lang="en-US" sz="3600" b="0" i="0" u="none" strike="noStrike" cap="none" dirty="0">
                <a:solidFill>
                  <a:schemeClr val="dk1"/>
                </a:solidFill>
                <a:latin typeface="Calibri"/>
                <a:ea typeface="Calibri"/>
                <a:cs typeface="Calibri"/>
                <a:sym typeface="Calibri"/>
              </a:rPr>
              <a:t> </a:t>
            </a:r>
            <a:r>
              <a:rPr lang="en-US" sz="3100" dirty="0">
                <a:solidFill>
                  <a:schemeClr val="dk1"/>
                </a:solidFill>
                <a:latin typeface="Maiandra GD" panose="020E0502030308020204" pitchFamily="34" charset="0"/>
                <a:ea typeface="Calibri"/>
                <a:cs typeface="Calibri"/>
                <a:sym typeface="Calibri"/>
              </a:rPr>
              <a:t>DOMAIN</a:t>
            </a:r>
            <a:endParaRPr sz="3100" b="0" i="0" u="none" strike="noStrike" cap="none" dirty="0">
              <a:solidFill>
                <a:srgbClr val="1155CC"/>
              </a:solidFill>
              <a:latin typeface="Maiandra GD" panose="020E0502030308020204" pitchFamily="34" charset="0"/>
              <a:ea typeface="Calibri"/>
              <a:cs typeface="Calibri"/>
              <a:sym typeface="Calibri"/>
            </a:endParaRPr>
          </a:p>
        </p:txBody>
      </p:sp>
      <p:sp>
        <p:nvSpPr>
          <p:cNvPr id="22" name="Google Shape;66;p1">
            <a:extLst>
              <a:ext uri="{FF2B5EF4-FFF2-40B4-BE49-F238E27FC236}">
                <a16:creationId xmlns:a16="http://schemas.microsoft.com/office/drawing/2014/main" id="{1754531F-789B-3244-318B-3F5D43DAC708}"/>
              </a:ext>
            </a:extLst>
          </p:cNvPr>
          <p:cNvSpPr txBox="1"/>
          <p:nvPr/>
        </p:nvSpPr>
        <p:spPr>
          <a:xfrm>
            <a:off x="699414" y="4979506"/>
            <a:ext cx="9144000" cy="4290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r>
              <a:rPr lang="en-US" sz="2400" dirty="0">
                <a:solidFill>
                  <a:schemeClr val="dk1"/>
                </a:solidFill>
                <a:latin typeface="Maiandra GD" panose="020E0502030308020204" pitchFamily="34" charset="0"/>
                <a:ea typeface="Calibri"/>
                <a:cs typeface="Calibri"/>
                <a:sym typeface="Calibri"/>
              </a:rPr>
              <a:t>PROBLEM STATEMENT</a:t>
            </a:r>
            <a:endParaRPr sz="2400" b="0" i="0" u="none" strike="noStrike" cap="none" dirty="0">
              <a:solidFill>
                <a:schemeClr val="dk1"/>
              </a:solidFill>
              <a:latin typeface="Maiandra GD" panose="020E0502030308020204" pitchFamily="34" charset="0"/>
              <a:ea typeface="Calibri"/>
              <a:cs typeface="Calibri"/>
              <a:sym typeface="Calibri"/>
            </a:endParaRPr>
          </a:p>
        </p:txBody>
      </p:sp>
      <p:sp>
        <p:nvSpPr>
          <p:cNvPr id="23" name="Google Shape;67;p1">
            <a:extLst>
              <a:ext uri="{FF2B5EF4-FFF2-40B4-BE49-F238E27FC236}">
                <a16:creationId xmlns:a16="http://schemas.microsoft.com/office/drawing/2014/main" id="{6EAFB5E7-B30E-20D9-8633-8EBEB777FCE4}"/>
              </a:ext>
            </a:extLst>
          </p:cNvPr>
          <p:cNvSpPr txBox="1"/>
          <p:nvPr/>
        </p:nvSpPr>
        <p:spPr>
          <a:xfrm>
            <a:off x="8490700" y="5068650"/>
            <a:ext cx="3071700" cy="1293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4" name="Google Shape;68;p1">
            <a:extLst>
              <a:ext uri="{FF2B5EF4-FFF2-40B4-BE49-F238E27FC236}">
                <a16:creationId xmlns:a16="http://schemas.microsoft.com/office/drawing/2014/main" id="{978C7D13-7117-EAAC-25DE-2E186362E565}"/>
              </a:ext>
            </a:extLst>
          </p:cNvPr>
          <p:cNvSpPr txBox="1"/>
          <p:nvPr/>
        </p:nvSpPr>
        <p:spPr>
          <a:xfrm>
            <a:off x="1336650" y="6261750"/>
            <a:ext cx="8586600" cy="1665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1000"/>
              </a:spcBef>
              <a:spcAft>
                <a:spcPts val="0"/>
              </a:spcAft>
              <a:buClr>
                <a:schemeClr val="dk1"/>
              </a:buClr>
              <a:buSzPts val="1400"/>
              <a:buFont typeface="Arial"/>
              <a:buNone/>
            </a:pPr>
            <a:endParaRPr sz="1500">
              <a:solidFill>
                <a:schemeClr val="dk1"/>
              </a:solidFill>
              <a:latin typeface="Calibri"/>
              <a:ea typeface="Calibri"/>
              <a:cs typeface="Calibri"/>
              <a:sym typeface="Calibri"/>
            </a:endParaRPr>
          </a:p>
        </p:txBody>
      </p:sp>
      <p:sp>
        <p:nvSpPr>
          <p:cNvPr id="25" name="Google Shape;69;p1">
            <a:extLst>
              <a:ext uri="{FF2B5EF4-FFF2-40B4-BE49-F238E27FC236}">
                <a16:creationId xmlns:a16="http://schemas.microsoft.com/office/drawing/2014/main" id="{49E0BD73-2FC9-9504-823B-4C08956D9445}"/>
              </a:ext>
            </a:extLst>
          </p:cNvPr>
          <p:cNvSpPr txBox="1"/>
          <p:nvPr/>
        </p:nvSpPr>
        <p:spPr>
          <a:xfrm>
            <a:off x="1064939" y="2101999"/>
            <a:ext cx="7967700" cy="708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3200"/>
              <a:buFont typeface="Calibri"/>
              <a:buNone/>
            </a:pPr>
            <a:r>
              <a:rPr lang="en-US" sz="3200" dirty="0">
                <a:solidFill>
                  <a:schemeClr val="dk1"/>
                </a:solidFill>
                <a:latin typeface="Maiandra GD" panose="020E0502030308020204" pitchFamily="34" charset="0"/>
                <a:ea typeface="Calibri"/>
                <a:cs typeface="Calibri"/>
                <a:sym typeface="Calibri"/>
              </a:rPr>
              <a:t>BIT HACK’23 </a:t>
            </a:r>
            <a:r>
              <a:rPr lang="en-US" sz="3200" b="0" i="0" u="none" strike="noStrike" cap="none" dirty="0">
                <a:solidFill>
                  <a:schemeClr val="dk1"/>
                </a:solidFill>
                <a:latin typeface="Maiandra GD" panose="020E0502030308020204" pitchFamily="34" charset="0"/>
                <a:ea typeface="Calibri"/>
                <a:cs typeface="Calibri"/>
                <a:sym typeface="Calibri"/>
              </a:rPr>
              <a:t>– (0</a:t>
            </a:r>
            <a:r>
              <a:rPr lang="en-US" sz="3200" dirty="0">
                <a:solidFill>
                  <a:schemeClr val="dk1"/>
                </a:solidFill>
                <a:latin typeface="Maiandra GD" panose="020E0502030308020204" pitchFamily="34" charset="0"/>
                <a:ea typeface="Calibri"/>
                <a:cs typeface="Calibri"/>
                <a:sym typeface="Calibri"/>
              </a:rPr>
              <a:t>2</a:t>
            </a:r>
            <a:r>
              <a:rPr lang="en-US" sz="3200" b="0" i="0" u="none" strike="noStrike" cap="none" dirty="0">
                <a:solidFill>
                  <a:schemeClr val="dk1"/>
                </a:solidFill>
                <a:latin typeface="Maiandra GD" panose="020E0502030308020204" pitchFamily="34" charset="0"/>
                <a:ea typeface="Calibri"/>
                <a:cs typeface="Calibri"/>
                <a:sym typeface="Calibri"/>
              </a:rPr>
              <a:t>-09-2023)</a:t>
            </a:r>
            <a:endParaRPr sz="3200" b="0" i="0" u="none" strike="noStrike" cap="none" dirty="0">
              <a:solidFill>
                <a:srgbClr val="FF0000"/>
              </a:solidFill>
              <a:latin typeface="Maiandra GD" panose="020E0502030308020204" pitchFamily="34" charset="0"/>
              <a:ea typeface="Calibri"/>
              <a:cs typeface="Calibri"/>
              <a:sym typeface="Calibri"/>
            </a:endParaRPr>
          </a:p>
        </p:txBody>
      </p:sp>
      <p:cxnSp>
        <p:nvCxnSpPr>
          <p:cNvPr id="26" name="Google Shape;70;p1">
            <a:extLst>
              <a:ext uri="{FF2B5EF4-FFF2-40B4-BE49-F238E27FC236}">
                <a16:creationId xmlns:a16="http://schemas.microsoft.com/office/drawing/2014/main" id="{0D5D14F2-66F9-4782-2F9E-5D8289AA7C95}"/>
              </a:ext>
            </a:extLst>
          </p:cNvPr>
          <p:cNvCxnSpPr/>
          <p:nvPr/>
        </p:nvCxnSpPr>
        <p:spPr>
          <a:xfrm>
            <a:off x="309093" y="6671256"/>
            <a:ext cx="11487955" cy="0"/>
          </a:xfrm>
          <a:prstGeom prst="straightConnector1">
            <a:avLst/>
          </a:prstGeom>
          <a:noFill/>
          <a:ln w="9525" cap="flat" cmpd="sng">
            <a:solidFill>
              <a:srgbClr val="FFC000"/>
            </a:solidFill>
            <a:prstDash val="solid"/>
            <a:miter lim="800000"/>
            <a:headEnd type="none" w="sm" len="sm"/>
            <a:tailEnd type="none" w="sm" len="sm"/>
          </a:ln>
        </p:spPr>
      </p:cxnSp>
      <p:sp>
        <p:nvSpPr>
          <p:cNvPr id="27" name="Google Shape;71;p1">
            <a:extLst>
              <a:ext uri="{FF2B5EF4-FFF2-40B4-BE49-F238E27FC236}">
                <a16:creationId xmlns:a16="http://schemas.microsoft.com/office/drawing/2014/main" id="{5FCF102E-5D48-CB5C-6BA0-E30CC63D0577}"/>
              </a:ext>
            </a:extLst>
          </p:cNvPr>
          <p:cNvSpPr txBox="1">
            <a:spLocks noGrp="1"/>
          </p:cNvSpPr>
          <p:nvPr>
            <p:ph type="sldNum" sz="quarter" idx="12"/>
          </p:nvPr>
        </p:nvSpPr>
        <p:spPr>
          <a:xfrm>
            <a:off x="11324827" y="6146550"/>
            <a:ext cx="129300" cy="115200"/>
          </a:xfrm>
          <a:prstGeom prst="rect">
            <a:avLst/>
          </a:prstGeom>
          <a:noFill/>
          <a:ln>
            <a:noFill/>
          </a:ln>
        </p:spPr>
        <p:txBody>
          <a:bodyPr spcFirstLastPara="1" wrap="square" lIns="91425" tIns="45700" rIns="91425" bIns="45700" anchor="ctr" anchorCtr="0">
            <a:normAutofit fontScale="25000" lnSpcReduction="20000"/>
          </a:bodyPr>
          <a:lstStyle/>
          <a:p>
            <a:pPr marL="0" lvl="0" indent="0" algn="r" rtl="0">
              <a:spcBef>
                <a:spcPts val="0"/>
              </a:spcBef>
              <a:spcAft>
                <a:spcPts val="0"/>
              </a:spcAft>
              <a:buClr>
                <a:srgbClr val="000000"/>
              </a:buClr>
              <a:buSzPct val="100000"/>
              <a:buFont typeface="Arial"/>
              <a:buNone/>
            </a:pPr>
            <a:endParaRPr/>
          </a:p>
        </p:txBody>
      </p:sp>
      <p:pic>
        <p:nvPicPr>
          <p:cNvPr id="28" name="Google Shape;73;p1">
            <a:extLst>
              <a:ext uri="{FF2B5EF4-FFF2-40B4-BE49-F238E27FC236}">
                <a16:creationId xmlns:a16="http://schemas.microsoft.com/office/drawing/2014/main" id="{E8041A8C-0E95-3B80-3DC6-FDB491F3C99D}"/>
              </a:ext>
            </a:extLst>
          </p:cNvPr>
          <p:cNvPicPr preferRelativeResize="0"/>
          <p:nvPr/>
        </p:nvPicPr>
        <p:blipFill>
          <a:blip r:embed="rId3">
            <a:alphaModFix/>
          </a:blip>
          <a:stretch>
            <a:fillRect/>
          </a:stretch>
        </p:blipFill>
        <p:spPr>
          <a:xfrm>
            <a:off x="422575" y="46972"/>
            <a:ext cx="8745280" cy="1339517"/>
          </a:xfrm>
          <a:prstGeom prst="rect">
            <a:avLst/>
          </a:prstGeom>
          <a:noFill/>
          <a:ln>
            <a:noFill/>
          </a:ln>
        </p:spPr>
      </p:pic>
      <p:sp>
        <p:nvSpPr>
          <p:cNvPr id="29" name="Google Shape;65;p1">
            <a:extLst>
              <a:ext uri="{FF2B5EF4-FFF2-40B4-BE49-F238E27FC236}">
                <a16:creationId xmlns:a16="http://schemas.microsoft.com/office/drawing/2014/main" id="{E4A73AEF-1F75-0A38-42A9-3279B462D1A1}"/>
              </a:ext>
            </a:extLst>
          </p:cNvPr>
          <p:cNvSpPr txBox="1"/>
          <p:nvPr/>
        </p:nvSpPr>
        <p:spPr>
          <a:xfrm>
            <a:off x="1118239" y="2978888"/>
            <a:ext cx="7967700" cy="708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3600"/>
              <a:buFont typeface="Calibri"/>
              <a:buNone/>
            </a:pPr>
            <a:r>
              <a:rPr lang="en-US" sz="3600" b="0" i="0" u="none" strike="noStrike" cap="none" dirty="0">
                <a:solidFill>
                  <a:schemeClr val="dk1"/>
                </a:solidFill>
                <a:latin typeface="Calibri"/>
                <a:ea typeface="Calibri"/>
                <a:cs typeface="Calibri"/>
                <a:sym typeface="Calibri"/>
              </a:rPr>
              <a:t> </a:t>
            </a:r>
            <a:r>
              <a:rPr lang="en-US" sz="3200" dirty="0">
                <a:solidFill>
                  <a:schemeClr val="dk1"/>
                </a:solidFill>
                <a:latin typeface="Maiandra GD" panose="020E0502030308020204" pitchFamily="34" charset="0"/>
                <a:ea typeface="Calibri"/>
                <a:cs typeface="Calibri"/>
                <a:sym typeface="Calibri"/>
              </a:rPr>
              <a:t>SOFTWARE</a:t>
            </a:r>
            <a:endParaRPr sz="3200" b="0" i="0" u="none" strike="noStrike" cap="none" dirty="0">
              <a:solidFill>
                <a:srgbClr val="1155CC"/>
              </a:solidFill>
              <a:latin typeface="Maiandra GD" panose="020E0502030308020204" pitchFamily="34" charset="0"/>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7578ee80c9_0_35"/>
          <p:cNvSpPr txBox="1">
            <a:spLocks noGrp="1"/>
          </p:cNvSpPr>
          <p:nvPr>
            <p:ph type="title"/>
          </p:nvPr>
        </p:nvSpPr>
        <p:spPr>
          <a:xfrm>
            <a:off x="723900" y="1040703"/>
            <a:ext cx="10515600" cy="513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100" b="1" dirty="0">
                <a:solidFill>
                  <a:srgbClr val="000000"/>
                </a:solidFill>
                <a:latin typeface="Times New Roman"/>
                <a:ea typeface="Times New Roman"/>
                <a:cs typeface="Times New Roman"/>
                <a:sym typeface="Times New Roman"/>
              </a:rPr>
              <a:t>GANTT CHART :</a:t>
            </a:r>
            <a:endParaRPr sz="2100" b="1"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550" dirty="0">
              <a:latin typeface="Times New Roman"/>
              <a:ea typeface="Times New Roman"/>
              <a:cs typeface="Times New Roman"/>
              <a:sym typeface="Times New Roman"/>
            </a:endParaRPr>
          </a:p>
        </p:txBody>
      </p:sp>
      <p:sp>
        <p:nvSpPr>
          <p:cNvPr id="127" name="Google Shape;127;g27578ee80c9_0_35"/>
          <p:cNvSpPr txBox="1">
            <a:spLocks noGrp="1"/>
          </p:cNvSpPr>
          <p:nvPr>
            <p:ph idx="1"/>
          </p:nvPr>
        </p:nvSpPr>
        <p:spPr>
          <a:xfrm>
            <a:off x="723900" y="1647492"/>
            <a:ext cx="8548788" cy="4212562"/>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a:ea typeface="Times New Roman"/>
                <a:cs typeface="Times New Roman"/>
                <a:sym typeface="Times New Roman"/>
              </a:rPr>
              <a:t>(C</a:t>
            </a:r>
            <a:r>
              <a:rPr lang="en-US" sz="1600" dirty="0">
                <a:solidFill>
                  <a:srgbClr val="374151"/>
                </a:solidFill>
                <a:highlight>
                  <a:srgbClr val="F7F7F8"/>
                </a:highlight>
                <a:latin typeface="Times New Roman"/>
                <a:ea typeface="Times New Roman"/>
                <a:cs typeface="Times New Roman"/>
                <a:sym typeface="Times New Roman"/>
              </a:rPr>
              <a:t>reating a visual representation of the project's tasks, timelines, dependencies, and milestones using project management software or tools.</a:t>
            </a:r>
            <a:r>
              <a:rPr lang="en-US" sz="1600" dirty="0">
                <a:solidFill>
                  <a:schemeClr val="dk1"/>
                </a:solidFill>
                <a:latin typeface="Times New Roman"/>
                <a:ea typeface="Times New Roman"/>
                <a:cs typeface="Times New Roman"/>
                <a:sym typeface="Times New Roman"/>
              </a:rPr>
              <a:t>)</a:t>
            </a:r>
          </a:p>
          <a:p>
            <a:pPr marL="0" lvl="0" indent="0" algn="l" rtl="0">
              <a:spcBef>
                <a:spcPts val="0"/>
              </a:spcBef>
              <a:spcAft>
                <a:spcPts val="0"/>
              </a:spcAft>
              <a:buClr>
                <a:schemeClr val="dk1"/>
              </a:buClr>
              <a:buSzPts val="1100"/>
              <a:buFont typeface="Arial"/>
              <a:buNone/>
            </a:pPr>
            <a:endParaRPr lang="en-US"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a:ea typeface="Times New Roman"/>
                <a:cs typeface="Times New Roman"/>
                <a:sym typeface="Times New Roman"/>
              </a:rPr>
              <a:t>You may create any type of template, </a:t>
            </a:r>
            <a:r>
              <a:rPr lang="en-IN" sz="1600" dirty="0">
                <a:solidFill>
                  <a:schemeClr val="dk1"/>
                </a:solidFill>
                <a:latin typeface="Times New Roman"/>
                <a:ea typeface="Times New Roman"/>
                <a:cs typeface="Times New Roman"/>
                <a:sym typeface="Times New Roman"/>
              </a:rPr>
              <a:t>For example : </a:t>
            </a:r>
            <a:r>
              <a:rPr lang="en-IN" sz="1600" i="1" dirty="0">
                <a:solidFill>
                  <a:schemeClr val="dk1"/>
                </a:solidFill>
                <a:latin typeface="Times New Roman"/>
                <a:ea typeface="Times New Roman"/>
                <a:cs typeface="Times New Roman"/>
                <a:sym typeface="Times New Roman"/>
              </a:rPr>
              <a:t>(Kindly modify the contents in the Gantt Chart as per your requirements and plans.)</a:t>
            </a:r>
            <a:endParaRPr sz="1600" i="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600" dirty="0">
              <a:solidFill>
                <a:schemeClr val="dk1"/>
              </a:solidFill>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744AB695-8110-08E8-2E38-F7EA0E9BA2FB}"/>
              </a:ext>
            </a:extLst>
          </p:cNvPr>
          <p:cNvGraphicFramePr>
            <a:graphicFrameLocks noGrp="1"/>
          </p:cNvGraphicFramePr>
          <p:nvPr>
            <p:extLst>
              <p:ext uri="{D42A27DB-BD31-4B8C-83A1-F6EECF244321}">
                <p14:modId xmlns:p14="http://schemas.microsoft.com/office/powerpoint/2010/main" val="429292000"/>
              </p:ext>
            </p:extLst>
          </p:nvPr>
        </p:nvGraphicFramePr>
        <p:xfrm>
          <a:off x="1332812" y="3429000"/>
          <a:ext cx="7330964" cy="2467308"/>
        </p:xfrm>
        <a:graphic>
          <a:graphicData uri="http://schemas.openxmlformats.org/drawingml/2006/table">
            <a:tbl>
              <a:tblPr>
                <a:tableStyleId>{6EF1C342-0587-4CFD-A752-F3477988E7C1}</a:tableStyleId>
              </a:tblPr>
              <a:tblGrid>
                <a:gridCol w="1701104">
                  <a:extLst>
                    <a:ext uri="{9D8B030D-6E8A-4147-A177-3AD203B41FA5}">
                      <a16:colId xmlns:a16="http://schemas.microsoft.com/office/drawing/2014/main" val="604192745"/>
                    </a:ext>
                  </a:extLst>
                </a:gridCol>
                <a:gridCol w="1125972">
                  <a:extLst>
                    <a:ext uri="{9D8B030D-6E8A-4147-A177-3AD203B41FA5}">
                      <a16:colId xmlns:a16="http://schemas.microsoft.com/office/drawing/2014/main" val="3742204105"/>
                    </a:ext>
                  </a:extLst>
                </a:gridCol>
                <a:gridCol w="1125972">
                  <a:extLst>
                    <a:ext uri="{9D8B030D-6E8A-4147-A177-3AD203B41FA5}">
                      <a16:colId xmlns:a16="http://schemas.microsoft.com/office/drawing/2014/main" val="3308082731"/>
                    </a:ext>
                  </a:extLst>
                </a:gridCol>
                <a:gridCol w="1125972">
                  <a:extLst>
                    <a:ext uri="{9D8B030D-6E8A-4147-A177-3AD203B41FA5}">
                      <a16:colId xmlns:a16="http://schemas.microsoft.com/office/drawing/2014/main" val="417739746"/>
                    </a:ext>
                  </a:extLst>
                </a:gridCol>
                <a:gridCol w="1125972">
                  <a:extLst>
                    <a:ext uri="{9D8B030D-6E8A-4147-A177-3AD203B41FA5}">
                      <a16:colId xmlns:a16="http://schemas.microsoft.com/office/drawing/2014/main" val="1786011037"/>
                    </a:ext>
                  </a:extLst>
                </a:gridCol>
                <a:gridCol w="1125972">
                  <a:extLst>
                    <a:ext uri="{9D8B030D-6E8A-4147-A177-3AD203B41FA5}">
                      <a16:colId xmlns:a16="http://schemas.microsoft.com/office/drawing/2014/main" val="746846048"/>
                    </a:ext>
                  </a:extLst>
                </a:gridCol>
              </a:tblGrid>
              <a:tr h="411218">
                <a:tc>
                  <a:txBody>
                    <a:bodyPr/>
                    <a:lstStyle/>
                    <a:p>
                      <a:pPr algn="ctr" fontAlgn="b"/>
                      <a:r>
                        <a:rPr lang="en-IN" sz="1100" b="1" u="none" strike="noStrike" dirty="0">
                          <a:effectLst/>
                        </a:rPr>
                        <a:t>TASK</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WEEK 1</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WEEK 2</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WEEK 3</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WEEK 4</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WEEK 5</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30801157"/>
                  </a:ext>
                </a:extLst>
              </a:tr>
              <a:tr h="411218">
                <a:tc>
                  <a:txBody>
                    <a:bodyPr/>
                    <a:lstStyle/>
                    <a:p>
                      <a:pPr algn="ctr" fontAlgn="b"/>
                      <a:r>
                        <a:rPr lang="en-IN" sz="1100" b="1" u="none" strike="noStrike" dirty="0">
                          <a:effectLst/>
                        </a:rPr>
                        <a:t>Design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solidFill>
                            <a:srgbClr val="FF0000"/>
                          </a:solidFill>
                          <a:effectLst/>
                          <a:highlight>
                            <a:srgbClr val="0000FF"/>
                          </a:highlight>
                        </a:rPr>
                        <a:t> </a:t>
                      </a:r>
                      <a:endParaRPr lang="en-IN" sz="1100" b="0" i="0" u="none" strike="noStrike" dirty="0">
                        <a:solidFill>
                          <a:srgbClr val="FF0000"/>
                        </a:solidFill>
                        <a:effectLst/>
                        <a:highlight>
                          <a:srgbClr val="0000FF"/>
                        </a:highlight>
                        <a:latin typeface="Calibri" panose="020F0502020204030204" pitchFamily="34" charset="0"/>
                      </a:endParaRPr>
                    </a:p>
                  </a:txBody>
                  <a:tcPr marL="7620" marR="7620" marT="7620" marB="0" anchor="ctr">
                    <a:solidFill>
                      <a:schemeClr val="accent2">
                        <a:lumMod val="75000"/>
                      </a:schemeClr>
                    </a:solidFill>
                  </a:tcPr>
                </a:tc>
                <a:tc>
                  <a:txBody>
                    <a:bodyPr/>
                    <a:lstStyle/>
                    <a:p>
                      <a:pPr algn="ctr" fontAlgn="b"/>
                      <a:r>
                        <a:rPr lang="en-IN" sz="1100" u="none" strike="noStrike" dirty="0">
                          <a:solidFill>
                            <a:srgbClr val="FF0000"/>
                          </a:solidFill>
                          <a:effectLst/>
                          <a:highlight>
                            <a:srgbClr val="0000FF"/>
                          </a:highlight>
                        </a:rPr>
                        <a:t> </a:t>
                      </a:r>
                      <a:endParaRPr lang="en-IN" sz="1100" b="0" i="0" u="none" strike="noStrike" dirty="0">
                        <a:solidFill>
                          <a:srgbClr val="FF0000"/>
                        </a:solidFill>
                        <a:effectLst/>
                        <a:highlight>
                          <a:srgbClr val="0000FF"/>
                        </a:highlight>
                        <a:latin typeface="Calibri" panose="020F0502020204030204" pitchFamily="34" charset="0"/>
                      </a:endParaRPr>
                    </a:p>
                  </a:txBody>
                  <a:tcPr marL="7620" marR="7620" marT="7620" marB="0" anchor="ctr">
                    <a:solidFill>
                      <a:schemeClr val="accent2">
                        <a:lumMod val="75000"/>
                      </a:schemeClr>
                    </a:solidFill>
                  </a:tcP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12036796"/>
                  </a:ext>
                </a:extLst>
              </a:tr>
              <a:tr h="411218">
                <a:tc>
                  <a:txBody>
                    <a:bodyPr/>
                    <a:lstStyle/>
                    <a:p>
                      <a:pPr algn="ctr" fontAlgn="b"/>
                      <a:r>
                        <a:rPr lang="en-IN" sz="1100" b="1" u="none" strike="noStrike" dirty="0">
                          <a:effectLst/>
                        </a:rPr>
                        <a:t>Requirement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solidFill>
                      <a:srgbClr val="FF6600"/>
                    </a:solidFill>
                  </a:tcP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solidFill>
                      <a:srgbClr val="FF6600"/>
                    </a:solidFill>
                  </a:tcP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17124356"/>
                  </a:ext>
                </a:extLst>
              </a:tr>
              <a:tr h="411218">
                <a:tc>
                  <a:txBody>
                    <a:bodyPr/>
                    <a:lstStyle/>
                    <a:p>
                      <a:pPr algn="ctr" fontAlgn="b"/>
                      <a:r>
                        <a:rPr lang="en-IN" sz="1100" b="1" u="none" strike="noStrike" dirty="0">
                          <a:effectLst/>
                        </a:rPr>
                        <a:t>Development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solidFill>
                      <a:srgbClr val="00CC99"/>
                    </a:solidFill>
                  </a:tcP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solidFill>
                      <a:srgbClr val="00CC99"/>
                    </a:solidFill>
                  </a:tcP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26710271"/>
                  </a:ext>
                </a:extLst>
              </a:tr>
              <a:tr h="411218">
                <a:tc>
                  <a:txBody>
                    <a:bodyPr/>
                    <a:lstStyle/>
                    <a:p>
                      <a:pPr algn="ctr" fontAlgn="b"/>
                      <a:r>
                        <a:rPr lang="en-IN" sz="1100" b="1" u="none" strike="noStrike" dirty="0">
                          <a:effectLst/>
                        </a:rPr>
                        <a:t>Testing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solidFill>
                      <a:srgbClr val="7030A0"/>
                    </a:solidFill>
                  </a:tcP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47152549"/>
                  </a:ext>
                </a:extLst>
              </a:tr>
              <a:tr h="411218">
                <a:tc>
                  <a:txBody>
                    <a:bodyPr/>
                    <a:lstStyle/>
                    <a:p>
                      <a:pPr algn="ctr" fontAlgn="b"/>
                      <a:r>
                        <a:rPr lang="en-IN" sz="1100" b="1" u="none" strike="noStrike" dirty="0">
                          <a:effectLst/>
                        </a:rPr>
                        <a:t>Final Outcome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solidFill>
                      <a:schemeClr val="bg1">
                        <a:lumMod val="65000"/>
                      </a:schemeClr>
                    </a:solidFill>
                  </a:tcP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solidFill>
                      <a:schemeClr val="bg1">
                        <a:lumMod val="65000"/>
                      </a:schemeClr>
                    </a:solidFill>
                  </a:tcPr>
                </a:tc>
                <a:extLst>
                  <a:ext uri="{0D108BD9-81ED-4DB2-BD59-A6C34878D82A}">
                    <a16:rowId xmlns:a16="http://schemas.microsoft.com/office/drawing/2014/main" val="33425605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7578ee80c9_0_42"/>
          <p:cNvSpPr txBox="1">
            <a:spLocks noGrp="1"/>
          </p:cNvSpPr>
          <p:nvPr>
            <p:ph type="title"/>
          </p:nvPr>
        </p:nvSpPr>
        <p:spPr>
          <a:xfrm>
            <a:off x="622155" y="574025"/>
            <a:ext cx="8596668" cy="1320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100" b="1" dirty="0">
                <a:solidFill>
                  <a:srgbClr val="000000"/>
                </a:solidFill>
                <a:latin typeface="Times New Roman"/>
                <a:ea typeface="Times New Roman"/>
                <a:cs typeface="Times New Roman"/>
                <a:sym typeface="Times New Roman"/>
              </a:rPr>
              <a:t>EXPECTED FINAL OUTCOME:</a:t>
            </a:r>
            <a:endParaRPr sz="2100" b="1" dirty="0">
              <a:solidFill>
                <a:srgbClr val="000000"/>
              </a:solidFill>
              <a:latin typeface="Times New Roman"/>
              <a:ea typeface="Times New Roman"/>
              <a:cs typeface="Times New Roman"/>
              <a:sym typeface="Times New Roman"/>
            </a:endParaRPr>
          </a:p>
        </p:txBody>
      </p:sp>
      <p:sp>
        <p:nvSpPr>
          <p:cNvPr id="135" name="Google Shape;135;g27578ee80c9_0_42"/>
          <p:cNvSpPr txBox="1">
            <a:spLocks noGrp="1"/>
          </p:cNvSpPr>
          <p:nvPr>
            <p:ph idx="1"/>
          </p:nvPr>
        </p:nvSpPr>
        <p:spPr>
          <a:xfrm>
            <a:off x="740396" y="1742802"/>
            <a:ext cx="8596668" cy="3880773"/>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1600" dirty="0">
                <a:solidFill>
                  <a:srgbClr val="374151"/>
                </a:solidFill>
                <a:highlight>
                  <a:srgbClr val="F7F7F8"/>
                </a:highlight>
                <a:latin typeface="Times New Roman"/>
                <a:ea typeface="Times New Roman"/>
                <a:cs typeface="Times New Roman"/>
                <a:sym typeface="Times New Roman"/>
              </a:rPr>
              <a:t>Ensuring a clear understanding of the project's purpose, goals, and intended outcomes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Each team may submit a preliminary model as any of the following mentioned below</a:t>
            </a:r>
            <a:r>
              <a:rPr lang="en-US" sz="1600" dirty="0">
                <a:solidFill>
                  <a:srgbClr val="374151"/>
                </a:solidFill>
                <a:highlight>
                  <a:srgbClr val="F7F7F8"/>
                </a:highlight>
                <a:latin typeface="Times New Roman"/>
                <a:cs typeface="Times New Roman"/>
                <a:sym typeface="Times New Roman"/>
              </a:rPr>
              <a:t>:</a:t>
            </a:r>
          </a:p>
          <a:p>
            <a:pPr marL="0" indent="0">
              <a:buNone/>
            </a:pPr>
            <a:r>
              <a:rPr lang="en-US" sz="1600" dirty="0">
                <a:solidFill>
                  <a:srgbClr val="374151"/>
                </a:solidFill>
                <a:highlight>
                  <a:srgbClr val="F7F7F8"/>
                </a:highlight>
                <a:latin typeface="Times New Roman"/>
                <a:cs typeface="Times New Roman"/>
                <a:sym typeface="Times New Roman"/>
              </a:rPr>
              <a:t>       Demo Video</a:t>
            </a:r>
          </a:p>
          <a:p>
            <a:pPr marL="0" lvl="0" indent="0" algn="l" rtl="0">
              <a:spcBef>
                <a:spcPts val="1000"/>
              </a:spcBef>
              <a:spcAft>
                <a:spcPts val="0"/>
              </a:spcAft>
              <a:buNone/>
            </a:pPr>
            <a:r>
              <a:rPr lang="en-US" sz="1600" dirty="0">
                <a:solidFill>
                  <a:srgbClr val="374151"/>
                </a:solidFill>
                <a:highlight>
                  <a:srgbClr val="F7F7F8"/>
                </a:highlight>
                <a:latin typeface="Times New Roman"/>
                <a:cs typeface="Times New Roman"/>
                <a:sym typeface="Times New Roman"/>
              </a:rPr>
              <a:t>       3D model</a:t>
            </a:r>
          </a:p>
          <a:p>
            <a:pPr marL="0" lvl="0" indent="0" algn="l" rtl="0">
              <a:spcBef>
                <a:spcPts val="1000"/>
              </a:spcBef>
              <a:spcAft>
                <a:spcPts val="0"/>
              </a:spcAft>
              <a:buNone/>
            </a:pPr>
            <a:r>
              <a:rPr lang="en-US" sz="1600" dirty="0">
                <a:solidFill>
                  <a:srgbClr val="374151"/>
                </a:solidFill>
                <a:highlight>
                  <a:srgbClr val="F7F7F8"/>
                </a:highlight>
                <a:latin typeface="Times New Roman"/>
                <a:cs typeface="Times New Roman"/>
                <a:sym typeface="Times New Roman"/>
              </a:rPr>
              <a:t>       Screenshots </a:t>
            </a:r>
          </a:p>
          <a:p>
            <a:pPr marL="0" lvl="0" indent="0" algn="l" rtl="0">
              <a:spcBef>
                <a:spcPts val="1000"/>
              </a:spcBef>
              <a:spcAft>
                <a:spcPts val="0"/>
              </a:spcAft>
              <a:buNone/>
            </a:pPr>
            <a:r>
              <a:rPr lang="en-US" sz="1600" dirty="0">
                <a:solidFill>
                  <a:srgbClr val="374151"/>
                </a:solidFill>
                <a:highlight>
                  <a:srgbClr val="F7F7F8"/>
                </a:highlight>
                <a:latin typeface="Times New Roman"/>
                <a:cs typeface="Times New Roman"/>
                <a:sym typeface="Times New Roman"/>
              </a:rPr>
              <a:t>       Pictures etc..</a:t>
            </a:r>
          </a:p>
          <a:p>
            <a:pPr marL="0" lvl="0" indent="0" algn="l" rtl="0">
              <a:spcBef>
                <a:spcPts val="1000"/>
              </a:spcBef>
              <a:spcAft>
                <a:spcPts val="0"/>
              </a:spcAft>
              <a:buNone/>
            </a:pPr>
            <a:r>
              <a:rPr lang="en-US" sz="1600" dirty="0">
                <a:solidFill>
                  <a:srgbClr val="374151"/>
                </a:solidFill>
                <a:highlight>
                  <a:srgbClr val="F7F7F8"/>
                </a:highlight>
                <a:latin typeface="Times New Roman"/>
                <a:cs typeface="Times New Roman"/>
                <a:sym typeface="Times New Roman"/>
              </a:rPr>
              <a:t>       </a:t>
            </a:r>
          </a:p>
          <a:p>
            <a:pPr marL="127000" lvl="0" indent="0" algn="l" rtl="0">
              <a:spcBef>
                <a:spcPts val="1000"/>
              </a:spcBef>
              <a:spcAft>
                <a:spcPts val="0"/>
              </a:spcAft>
              <a:buClr>
                <a:srgbClr val="374151"/>
              </a:buClr>
              <a:buSzPts val="1600"/>
              <a:buNone/>
            </a:pPr>
            <a:r>
              <a:rPr lang="en-US" sz="1600" dirty="0">
                <a:solidFill>
                  <a:srgbClr val="374151"/>
                </a:solidFill>
                <a:highlight>
                  <a:srgbClr val="F7F7F8"/>
                </a:highlight>
                <a:latin typeface="Times New Roman"/>
                <a:cs typeface="Times New Roman"/>
                <a:sym typeface="Times New Roman"/>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7578ee80c9_0_49"/>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dirty="0"/>
          </a:p>
        </p:txBody>
      </p:sp>
      <p:sp>
        <p:nvSpPr>
          <p:cNvPr id="142" name="Google Shape;142;g27578ee80c9_0_49"/>
          <p:cNvSpPr txBox="1">
            <a:spLocks noGrp="1"/>
          </p:cNvSpPr>
          <p:nvPr>
            <p:ph idx="1"/>
          </p:nvPr>
        </p:nvSpPr>
        <p:spPr>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IN" sz="5000" dirty="0">
                <a:latin typeface="Algerian" panose="04020705040A02060702" pitchFamily="82" charset="0"/>
              </a:rPr>
              <a:t>THANK YOU </a:t>
            </a:r>
            <a:endParaRPr sz="50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DCC7-B3DA-C08F-3039-DF14ECF8E0FC}"/>
              </a:ext>
            </a:extLst>
          </p:cNvPr>
          <p:cNvSpPr>
            <a:spLocks noGrp="1"/>
          </p:cNvSpPr>
          <p:nvPr>
            <p:ph type="title"/>
          </p:nvPr>
        </p:nvSpPr>
        <p:spPr/>
        <p:txBody>
          <a:bodyPr/>
          <a:lstStyle/>
          <a:p>
            <a:r>
              <a:rPr lang="en-US" sz="2600" b="1" dirty="0">
                <a:solidFill>
                  <a:schemeClr val="dk1"/>
                </a:solidFill>
                <a:latin typeface="Maiandra GD" panose="020E0502030308020204" pitchFamily="34" charset="0"/>
                <a:ea typeface="Calibri"/>
                <a:cs typeface="Times New Roman" panose="02020603050405020304" pitchFamily="18" charset="0"/>
                <a:sym typeface="Calibri"/>
              </a:rPr>
              <a:t>TEAM DETAILS </a:t>
            </a:r>
            <a:br>
              <a:rPr lang="en-US" sz="3600" b="0" i="0" u="none" strike="noStrike" cap="none" dirty="0">
                <a:solidFill>
                  <a:srgbClr val="FF0000"/>
                </a:solidFill>
                <a:latin typeface="Maiandra GD" panose="020E0502030308020204" pitchFamily="34" charset="0"/>
                <a:ea typeface="Calibri"/>
                <a:cs typeface="Calibri"/>
                <a:sym typeface="Calibri"/>
              </a:rPr>
            </a:br>
            <a:endParaRPr lang="en-IN" dirty="0"/>
          </a:p>
        </p:txBody>
      </p:sp>
      <p:sp>
        <p:nvSpPr>
          <p:cNvPr id="3" name="Content Placeholder 2">
            <a:extLst>
              <a:ext uri="{FF2B5EF4-FFF2-40B4-BE49-F238E27FC236}">
                <a16:creationId xmlns:a16="http://schemas.microsoft.com/office/drawing/2014/main" id="{E983802B-0D08-6296-DA0C-D93D096CCD34}"/>
              </a:ext>
            </a:extLst>
          </p:cNvPr>
          <p:cNvSpPr>
            <a:spLocks noGrp="1"/>
          </p:cNvSpPr>
          <p:nvPr>
            <p:ph idx="1"/>
          </p:nvPr>
        </p:nvSpPr>
        <p:spPr>
          <a:xfrm>
            <a:off x="677334" y="1490473"/>
            <a:ext cx="8596668" cy="4550890"/>
          </a:xfrm>
        </p:spPr>
        <p:txBody>
          <a:bodyPr>
            <a:normAutofit/>
          </a:bodyPr>
          <a:lstStyle/>
          <a:p>
            <a:pPr marL="0" indent="0">
              <a:buNone/>
            </a:pPr>
            <a:r>
              <a:rPr lang="en-IN" sz="1600">
                <a:latin typeface="Calibri" panose="020F0502020204030204" pitchFamily="34" charset="0"/>
                <a:ea typeface="Calibri" panose="020F0502020204030204" pitchFamily="34" charset="0"/>
                <a:cs typeface="Calibri" panose="020F0502020204030204" pitchFamily="34" charset="0"/>
              </a:rPr>
              <a:t>TEAM </a:t>
            </a:r>
            <a:r>
              <a:rPr lang="en-IN" sz="1600" dirty="0">
                <a:latin typeface="Calibri" panose="020F0502020204030204" pitchFamily="34" charset="0"/>
                <a:ea typeface="Calibri" panose="020F0502020204030204" pitchFamily="34" charset="0"/>
                <a:cs typeface="Calibri" panose="020F0502020204030204" pitchFamily="34" charset="0"/>
              </a:rPr>
              <a:t>MEMBERS                                                                GUIDE DETAILS</a:t>
            </a:r>
          </a:p>
          <a:p>
            <a:pPr marL="0" indent="0">
              <a:buNone/>
            </a:pPr>
            <a:r>
              <a:rPr lang="en-IN" sz="1600" dirty="0">
                <a:latin typeface="Calibri" panose="020F0502020204030204" pitchFamily="34" charset="0"/>
                <a:ea typeface="Calibri" panose="020F0502020204030204" pitchFamily="34" charset="0"/>
                <a:cs typeface="Calibri" panose="020F0502020204030204" pitchFamily="34" charset="0"/>
              </a:rPr>
              <a:t>NAME :</a:t>
            </a:r>
          </a:p>
          <a:p>
            <a:pPr marL="0" indent="0">
              <a:buNone/>
            </a:pPr>
            <a:r>
              <a:rPr lang="en-IN" sz="1600" dirty="0">
                <a:latin typeface="Calibri" panose="020F0502020204030204" pitchFamily="34" charset="0"/>
                <a:ea typeface="Calibri" panose="020F0502020204030204" pitchFamily="34" charset="0"/>
                <a:cs typeface="Calibri" panose="020F0502020204030204" pitchFamily="34" charset="0"/>
              </a:rPr>
              <a:t>ROLL NO :</a:t>
            </a:r>
          </a:p>
          <a:p>
            <a:pPr marL="0" indent="0">
              <a:buNone/>
            </a:pPr>
            <a:r>
              <a:rPr lang="en-IN" sz="1600" dirty="0">
                <a:latin typeface="Calibri" panose="020F0502020204030204" pitchFamily="34" charset="0"/>
                <a:ea typeface="Calibri" panose="020F0502020204030204" pitchFamily="34" charset="0"/>
                <a:cs typeface="Calibri" panose="020F0502020204030204" pitchFamily="34" charset="0"/>
              </a:rPr>
              <a:t>DEPARTMENT :</a:t>
            </a:r>
          </a:p>
        </p:txBody>
      </p:sp>
    </p:spTree>
    <p:extLst>
      <p:ext uri="{BB962C8B-B14F-4D97-AF65-F5344CB8AC3E}">
        <p14:creationId xmlns:p14="http://schemas.microsoft.com/office/powerpoint/2010/main" val="345786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274322e47af_0_10"/>
          <p:cNvSpPr txBox="1">
            <a:spLocks noGrp="1"/>
          </p:cNvSpPr>
          <p:nvPr>
            <p:ph type="title"/>
          </p:nvPr>
        </p:nvSpPr>
        <p:spPr>
          <a:xfrm>
            <a:off x="838200" y="3857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990"/>
              <a:buFont typeface="Arial"/>
              <a:buNone/>
            </a:pPr>
            <a:r>
              <a:rPr lang="en-US" sz="2100" b="1" dirty="0">
                <a:solidFill>
                  <a:srgbClr val="000000"/>
                </a:solidFill>
                <a:highlight>
                  <a:srgbClr val="F7F7F8"/>
                </a:highlight>
                <a:latin typeface="Times New Roman"/>
                <a:ea typeface="Times New Roman"/>
                <a:cs typeface="Times New Roman"/>
                <a:sym typeface="Times New Roman"/>
              </a:rPr>
              <a:t>PROBLEM STATEMENT ANALYSIS :</a:t>
            </a:r>
            <a:endParaRPr sz="4730" b="1" dirty="0">
              <a:solidFill>
                <a:srgbClr val="000000"/>
              </a:solidFill>
              <a:latin typeface="Times New Roman"/>
              <a:ea typeface="Times New Roman"/>
              <a:cs typeface="Times New Roman"/>
              <a:sym typeface="Times New Roman"/>
            </a:endParaRPr>
          </a:p>
        </p:txBody>
      </p:sp>
      <p:sp>
        <p:nvSpPr>
          <p:cNvPr id="80" name="Google Shape;80;g274322e47af_0_10"/>
          <p:cNvSpPr txBox="1">
            <a:spLocks noGrp="1"/>
          </p:cNvSpPr>
          <p:nvPr>
            <p:ph idx="1"/>
          </p:nvPr>
        </p:nvSpPr>
        <p:spPr>
          <a:xfrm>
            <a:off x="976879" y="1577265"/>
            <a:ext cx="8596668" cy="3880773"/>
          </a:xfrm>
          <a:prstGeom prst="rect">
            <a:avLst/>
          </a:prstGeom>
        </p:spPr>
        <p:txBody>
          <a:bodyPr spcFirstLastPara="1" wrap="square" lIns="91425" tIns="45700" rIns="91425" bIns="45700" anchor="t" anchorCtr="0">
            <a:normAutofit/>
          </a:bodyPr>
          <a:lstStyle/>
          <a:p>
            <a:pPr marL="400050" indent="-285750" algn="just">
              <a:buClr>
                <a:schemeClr val="dk1"/>
              </a:buClr>
              <a:buSzPts val="1800"/>
              <a:buFont typeface="Arial" panose="020B0604020202020204" pitchFamily="34" charset="0"/>
              <a:buChar char="•"/>
            </a:pPr>
            <a:r>
              <a:rPr lang="en-US" sz="1800" dirty="0">
                <a:solidFill>
                  <a:schemeClr val="dk1"/>
                </a:solidFill>
                <a:latin typeface="Times New Roman"/>
                <a:ea typeface="Times New Roman"/>
                <a:cs typeface="Times New Roman"/>
                <a:sym typeface="Times New Roman"/>
              </a:rPr>
              <a:t>Understanding the problem statement, It’s impact and clarity about the problem statement. It requires analyzing both the consequences of the problem and the quality of its description, contributing to better-informed strategies and solutions.</a:t>
            </a:r>
            <a:endParaRPr sz="1800" dirty="0">
              <a:solidFill>
                <a:schemeClr val="dk1"/>
              </a:solidFill>
              <a:latin typeface="Times New Roman"/>
              <a:ea typeface="Times New Roman"/>
              <a:cs typeface="Times New Roman"/>
              <a:sym typeface="Times New Roman"/>
            </a:endParaRPr>
          </a:p>
          <a:p>
            <a:pPr marL="0" lvl="0" indent="0" algn="just" rtl="0">
              <a:lnSpc>
                <a:spcPct val="175000"/>
              </a:lnSpc>
              <a:spcBef>
                <a:spcPts val="0"/>
              </a:spcBef>
              <a:spcAft>
                <a:spcPts val="0"/>
              </a:spcAft>
              <a:buClr>
                <a:schemeClr val="dk1"/>
              </a:buClr>
              <a:buSzPts val="1100"/>
              <a:buFont typeface="Arial"/>
              <a:buNone/>
            </a:pPr>
            <a:endParaRPr sz="1050" dirty="0">
              <a:solidFill>
                <a:schemeClr val="dk1"/>
              </a:solidFill>
              <a:latin typeface="Roboto"/>
              <a:ea typeface="Roboto"/>
              <a:cs typeface="Roboto"/>
              <a:sym typeface="Roboto"/>
            </a:endParaRPr>
          </a:p>
          <a:p>
            <a:pPr marL="0" lvl="0" indent="0" algn="l" rtl="0">
              <a:spcBef>
                <a:spcPts val="10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274322e47af_0_15"/>
          <p:cNvSpPr txBox="1">
            <a:spLocks noGrp="1"/>
          </p:cNvSpPr>
          <p:nvPr>
            <p:ph type="title"/>
          </p:nvPr>
        </p:nvSpPr>
        <p:spPr>
          <a:xfrm>
            <a:off x="677334" y="388580"/>
            <a:ext cx="8596668" cy="1320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endParaRPr sz="255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100" b="1" dirty="0">
                <a:solidFill>
                  <a:srgbClr val="000000"/>
                </a:solidFill>
                <a:highlight>
                  <a:srgbClr val="F7F7F8"/>
                </a:highlight>
                <a:latin typeface="Times New Roman"/>
                <a:ea typeface="Times New Roman"/>
                <a:cs typeface="Times New Roman"/>
                <a:sym typeface="Times New Roman"/>
              </a:rPr>
              <a:t>UNIQUENESS</a:t>
            </a:r>
            <a:r>
              <a:rPr lang="en-US" sz="2100" dirty="0">
                <a:solidFill>
                  <a:srgbClr val="000000"/>
                </a:solidFill>
                <a:highlight>
                  <a:srgbClr val="F7F7F8"/>
                </a:highlight>
                <a:latin typeface="Times New Roman"/>
                <a:ea typeface="Times New Roman"/>
                <a:cs typeface="Times New Roman"/>
                <a:sym typeface="Times New Roman"/>
              </a:rPr>
              <a:t> : </a:t>
            </a:r>
            <a:endParaRPr sz="2100" dirty="0">
              <a:solidFill>
                <a:srgbClr val="000000"/>
              </a:solidFill>
              <a:highlight>
                <a:srgbClr val="F7F7F8"/>
              </a:highlight>
              <a:latin typeface="Times New Roman"/>
              <a:ea typeface="Times New Roman"/>
              <a:cs typeface="Times New Roman"/>
              <a:sym typeface="Times New Roman"/>
            </a:endParaRPr>
          </a:p>
          <a:p>
            <a:pPr marL="0" lvl="0" indent="0" algn="l" rtl="0">
              <a:spcBef>
                <a:spcPts val="0"/>
              </a:spcBef>
              <a:spcAft>
                <a:spcPts val="0"/>
              </a:spcAft>
              <a:buNone/>
            </a:pPr>
            <a:endParaRPr sz="2550" dirty="0">
              <a:latin typeface="Times New Roman"/>
              <a:ea typeface="Times New Roman"/>
              <a:cs typeface="Times New Roman"/>
              <a:sym typeface="Times New Roman"/>
            </a:endParaRPr>
          </a:p>
        </p:txBody>
      </p:sp>
      <p:sp>
        <p:nvSpPr>
          <p:cNvPr id="87" name="Google Shape;87;g274322e47af_0_15"/>
          <p:cNvSpPr txBox="1">
            <a:spLocks noGrp="1"/>
          </p:cNvSpPr>
          <p:nvPr>
            <p:ph idx="1"/>
          </p:nvPr>
        </p:nvSpPr>
        <p:spPr>
          <a:xfrm>
            <a:off x="677334" y="1574606"/>
            <a:ext cx="8596668" cy="3880773"/>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1400" dirty="0">
                <a:solidFill>
                  <a:schemeClr val="dk1"/>
                </a:solidFill>
                <a:highlight>
                  <a:srgbClr val="F7F7F8"/>
                </a:highlight>
                <a:latin typeface="Times New Roman"/>
                <a:ea typeface="Times New Roman"/>
                <a:cs typeface="Times New Roman"/>
                <a:sym typeface="Times New Roman"/>
              </a:rPr>
              <a:t>( </a:t>
            </a:r>
            <a:r>
              <a:rPr lang="en-US" sz="1400" dirty="0">
                <a:solidFill>
                  <a:srgbClr val="374151"/>
                </a:solidFill>
                <a:highlight>
                  <a:srgbClr val="F7F7F8"/>
                </a:highlight>
                <a:latin typeface="Times New Roman"/>
                <a:ea typeface="Times New Roman"/>
                <a:cs typeface="Times New Roman"/>
                <a:sym typeface="Times New Roman"/>
              </a:rPr>
              <a:t>The product’s uniqueness stems from its fresh and new features that set it apart from existing options. )</a:t>
            </a:r>
            <a:endParaRPr sz="1400" dirty="0">
              <a:solidFill>
                <a:srgbClr val="374151"/>
              </a:solidFill>
              <a:highlight>
                <a:srgbClr val="F7F7F8"/>
              </a:highlight>
              <a:latin typeface="Times New Roman"/>
              <a:ea typeface="Times New Roman"/>
              <a:cs typeface="Times New Roman"/>
              <a:sym typeface="Times New Roman"/>
            </a:endParaRPr>
          </a:p>
          <a:p>
            <a:pPr marL="0" lvl="0" indent="0" algn="l" rtl="0">
              <a:spcBef>
                <a:spcPts val="1000"/>
              </a:spcBef>
              <a:spcAft>
                <a:spcPts val="0"/>
              </a:spcAft>
              <a:buNone/>
            </a:pPr>
            <a:endParaRPr sz="1400" dirty="0">
              <a:solidFill>
                <a:srgbClr val="374151"/>
              </a:solidFill>
              <a:highlight>
                <a:srgbClr val="F7F7F8"/>
              </a:highlight>
              <a:latin typeface="Times New Roman"/>
              <a:ea typeface="Times New Roman"/>
              <a:cs typeface="Times New Roman"/>
              <a:sym typeface="Times New Roman"/>
            </a:endParaRPr>
          </a:p>
          <a:p>
            <a:pPr marL="457200" lvl="0" indent="-322580" algn="just" rtl="0">
              <a:lnSpc>
                <a:spcPct val="200000"/>
              </a:lnSpc>
              <a:spcBef>
                <a:spcPts val="1000"/>
              </a:spcBef>
              <a:spcAft>
                <a:spcPts val="0"/>
              </a:spcAft>
              <a:buSzPct val="100000"/>
              <a:buFont typeface="Times New Roman"/>
              <a:buChar char="●"/>
            </a:pPr>
            <a:r>
              <a:rPr lang="en-US" sz="1400" b="1" dirty="0">
                <a:solidFill>
                  <a:schemeClr val="dk1"/>
                </a:solidFill>
                <a:highlight>
                  <a:srgbClr val="F7F7F8"/>
                </a:highlight>
                <a:latin typeface="Times New Roman"/>
                <a:ea typeface="Times New Roman"/>
                <a:cs typeface="Times New Roman"/>
                <a:sym typeface="Times New Roman"/>
              </a:rPr>
              <a:t>Identify Existing Solutions:</a:t>
            </a:r>
            <a:r>
              <a:rPr lang="en-US" sz="1400" dirty="0">
                <a:solidFill>
                  <a:srgbClr val="374151"/>
                </a:solidFill>
                <a:highlight>
                  <a:srgbClr val="F7F7F8"/>
                </a:highlight>
                <a:latin typeface="Times New Roman"/>
                <a:ea typeface="Times New Roman"/>
                <a:cs typeface="Times New Roman"/>
                <a:sym typeface="Times New Roman"/>
              </a:rPr>
              <a:t> Analyze similar software products in the same domain to understand what's currently available &amp; access the features and functionalities that are already in use.</a:t>
            </a:r>
            <a:endParaRPr sz="1400" dirty="0">
              <a:solidFill>
                <a:srgbClr val="374151"/>
              </a:solidFill>
              <a:highlight>
                <a:srgbClr val="F7F7F8"/>
              </a:highlight>
              <a:latin typeface="Times New Roman"/>
              <a:ea typeface="Times New Roman"/>
              <a:cs typeface="Times New Roman"/>
              <a:sym typeface="Times New Roman"/>
            </a:endParaRPr>
          </a:p>
          <a:p>
            <a:pPr marL="457200" lvl="0" indent="-322580" algn="just" rtl="0">
              <a:lnSpc>
                <a:spcPct val="200000"/>
              </a:lnSpc>
              <a:spcBef>
                <a:spcPts val="0"/>
              </a:spcBef>
              <a:spcAft>
                <a:spcPts val="0"/>
              </a:spcAft>
              <a:buSzPct val="100000"/>
              <a:buFont typeface="Times New Roman"/>
              <a:buChar char="●"/>
            </a:pPr>
            <a:r>
              <a:rPr lang="en-US" sz="1400" b="1" dirty="0">
                <a:solidFill>
                  <a:srgbClr val="222222"/>
                </a:solidFill>
                <a:highlight>
                  <a:srgbClr val="F7F7F8"/>
                </a:highlight>
                <a:latin typeface="Times New Roman"/>
                <a:ea typeface="Times New Roman"/>
                <a:cs typeface="Times New Roman"/>
                <a:sym typeface="Times New Roman"/>
              </a:rPr>
              <a:t>Highlight Key Differentiators:</a:t>
            </a:r>
            <a:r>
              <a:rPr lang="en-US" sz="1400" dirty="0">
                <a:solidFill>
                  <a:srgbClr val="374151"/>
                </a:solidFill>
                <a:highlight>
                  <a:srgbClr val="F7F7F8"/>
                </a:highlight>
                <a:latin typeface="Times New Roman"/>
                <a:ea typeface="Times New Roman"/>
                <a:cs typeface="Times New Roman"/>
                <a:sym typeface="Times New Roman"/>
              </a:rPr>
              <a:t> Determine the features, functionalities, or approaches in your software product that set it apart from existing solutions. These could include innovative algorithms, user interface improvements, integration with cutting-edge technologies, or novel ways of addressing user needs.</a:t>
            </a:r>
            <a:endParaRPr sz="1400" dirty="0">
              <a:solidFill>
                <a:srgbClr val="374151"/>
              </a:solidFill>
              <a:highlight>
                <a:srgbClr val="F7F7F8"/>
              </a:highlight>
              <a:latin typeface="Times New Roman"/>
              <a:ea typeface="Times New Roman"/>
              <a:cs typeface="Times New Roman"/>
              <a:sym typeface="Times New Roman"/>
            </a:endParaRPr>
          </a:p>
          <a:p>
            <a:pPr marL="457200" lvl="0" indent="-322580" algn="just" rtl="0">
              <a:lnSpc>
                <a:spcPct val="200000"/>
              </a:lnSpc>
              <a:spcBef>
                <a:spcPts val="0"/>
              </a:spcBef>
              <a:spcAft>
                <a:spcPts val="0"/>
              </a:spcAft>
              <a:buSzPct val="100000"/>
              <a:buFont typeface="Times New Roman"/>
              <a:buChar char="●"/>
            </a:pPr>
            <a:r>
              <a:rPr lang="en-US" sz="1400" b="1" dirty="0">
                <a:solidFill>
                  <a:srgbClr val="000000"/>
                </a:solidFill>
                <a:highlight>
                  <a:srgbClr val="F7F7F8"/>
                </a:highlight>
                <a:latin typeface="Times New Roman"/>
                <a:ea typeface="Times New Roman"/>
                <a:cs typeface="Times New Roman"/>
                <a:sym typeface="Times New Roman"/>
              </a:rPr>
              <a:t>Emphasize Uniqueness:</a:t>
            </a:r>
            <a:r>
              <a:rPr lang="en-US" sz="1400" b="1" dirty="0">
                <a:solidFill>
                  <a:srgbClr val="374151"/>
                </a:solidFill>
                <a:highlight>
                  <a:srgbClr val="F7F7F8"/>
                </a:highlight>
                <a:latin typeface="Times New Roman"/>
                <a:ea typeface="Times New Roman"/>
                <a:cs typeface="Times New Roman"/>
                <a:sym typeface="Times New Roman"/>
              </a:rPr>
              <a:t> </a:t>
            </a:r>
            <a:r>
              <a:rPr lang="en-US" sz="1400" dirty="0">
                <a:solidFill>
                  <a:srgbClr val="374151"/>
                </a:solidFill>
                <a:highlight>
                  <a:srgbClr val="F7F7F8"/>
                </a:highlight>
                <a:latin typeface="Times New Roman"/>
                <a:ea typeface="Times New Roman"/>
                <a:cs typeface="Times New Roman"/>
                <a:sym typeface="Times New Roman"/>
              </a:rPr>
              <a:t>Describe how your software product introduces new ideas, concepts, or methodologies that haven't been widely adopted before. Explain how these new features contribute to enhancing user experience, solving complex problems, or streamlining processes.</a:t>
            </a:r>
            <a:endParaRPr sz="1400" dirty="0">
              <a:solidFill>
                <a:srgbClr val="374151"/>
              </a:solidFill>
              <a:highlight>
                <a:srgbClr val="F7F7F8"/>
              </a:highlight>
              <a:latin typeface="Times New Roman"/>
              <a:ea typeface="Times New Roman"/>
              <a:cs typeface="Times New Roman"/>
              <a:sym typeface="Times New Roman"/>
            </a:endParaRPr>
          </a:p>
          <a:p>
            <a:pPr marL="0" lvl="0" indent="0" algn="l" rtl="0">
              <a:spcBef>
                <a:spcPts val="1500"/>
              </a:spcBef>
              <a:spcAft>
                <a:spcPts val="0"/>
              </a:spcAft>
              <a:buNone/>
            </a:pPr>
            <a:endParaRPr sz="1400" dirty="0">
              <a:solidFill>
                <a:srgbClr val="374151"/>
              </a:solidFill>
              <a:highlight>
                <a:srgbClr val="F7F7F8"/>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274322e47af_0_2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endParaRPr sz="265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100" b="1" dirty="0">
                <a:solidFill>
                  <a:srgbClr val="000000"/>
                </a:solidFill>
                <a:highlight>
                  <a:srgbClr val="F7F7F8"/>
                </a:highlight>
                <a:latin typeface="Times New Roman"/>
                <a:ea typeface="Times New Roman"/>
                <a:cs typeface="Times New Roman"/>
                <a:sym typeface="Times New Roman"/>
              </a:rPr>
              <a:t>ORIGINALITY :</a:t>
            </a:r>
            <a:endParaRPr sz="2100" b="1" dirty="0">
              <a:solidFill>
                <a:srgbClr val="000000"/>
              </a:solidFill>
              <a:highlight>
                <a:srgbClr val="F7F7F8"/>
              </a:highlight>
              <a:latin typeface="Times New Roman"/>
              <a:ea typeface="Times New Roman"/>
              <a:cs typeface="Times New Roman"/>
              <a:sym typeface="Times New Roman"/>
            </a:endParaRPr>
          </a:p>
          <a:p>
            <a:pPr marL="0" lvl="0" indent="0" algn="l" rtl="0">
              <a:spcBef>
                <a:spcPts val="0"/>
              </a:spcBef>
              <a:spcAft>
                <a:spcPts val="0"/>
              </a:spcAft>
              <a:buNone/>
            </a:pPr>
            <a:endParaRPr sz="2550" dirty="0">
              <a:latin typeface="Times New Roman"/>
              <a:ea typeface="Times New Roman"/>
              <a:cs typeface="Times New Roman"/>
              <a:sym typeface="Times New Roman"/>
            </a:endParaRPr>
          </a:p>
        </p:txBody>
      </p:sp>
      <p:sp>
        <p:nvSpPr>
          <p:cNvPr id="94" name="Google Shape;94;g274322e47af_0_20"/>
          <p:cNvSpPr txBox="1">
            <a:spLocks noGrp="1"/>
          </p:cNvSpPr>
          <p:nvPr>
            <p:ph idx="1"/>
          </p:nvPr>
        </p:nvSpPr>
        <p:spPr>
          <a:xfrm>
            <a:off x="795576" y="1853162"/>
            <a:ext cx="8596668" cy="3880773"/>
          </a:xfrm>
          <a:prstGeom prst="rect">
            <a:avLst/>
          </a:prstGeom>
        </p:spPr>
        <p:txBody>
          <a:bodyPr spcFirstLastPara="1" wrap="square" lIns="91425" tIns="45700" rIns="91425" bIns="45700" anchor="t" anchorCtr="0">
            <a:normAutofit fontScale="85000" lnSpcReduction="10000"/>
          </a:bodyPr>
          <a:lstStyle/>
          <a:p>
            <a:pPr marL="0" lvl="0" indent="0" algn="l" rtl="0">
              <a:spcBef>
                <a:spcPts val="1000"/>
              </a:spcBef>
              <a:spcAft>
                <a:spcPts val="0"/>
              </a:spcAft>
              <a:buNone/>
            </a:pPr>
            <a:r>
              <a:rPr lang="en-US" sz="1600" dirty="0">
                <a:solidFill>
                  <a:srgbClr val="000000"/>
                </a:solidFill>
                <a:latin typeface="Times New Roman"/>
                <a:ea typeface="Times New Roman"/>
                <a:cs typeface="Times New Roman"/>
                <a:sym typeface="Times New Roman"/>
              </a:rPr>
              <a:t>(Solution should be </a:t>
            </a:r>
            <a:r>
              <a:rPr lang="en-US" sz="1600" dirty="0">
                <a:solidFill>
                  <a:srgbClr val="000000"/>
                </a:solidFill>
                <a:highlight>
                  <a:srgbClr val="F7F7F8"/>
                </a:highlight>
                <a:latin typeface="Times New Roman"/>
                <a:ea typeface="Times New Roman"/>
                <a:cs typeface="Times New Roman"/>
                <a:sym typeface="Times New Roman"/>
              </a:rPr>
              <a:t>Original and </a:t>
            </a:r>
            <a:r>
              <a:rPr lang="en-US" sz="1600" dirty="0" err="1">
                <a:solidFill>
                  <a:srgbClr val="000000"/>
                </a:solidFill>
                <a:highlight>
                  <a:srgbClr val="F7F7F8"/>
                </a:highlight>
                <a:latin typeface="Times New Roman"/>
                <a:ea typeface="Times New Roman"/>
                <a:cs typeface="Times New Roman"/>
                <a:sym typeface="Times New Roman"/>
              </a:rPr>
              <a:t>Plag</a:t>
            </a:r>
            <a:r>
              <a:rPr lang="en-US" sz="1600" dirty="0">
                <a:solidFill>
                  <a:srgbClr val="000000"/>
                </a:solidFill>
                <a:highlight>
                  <a:srgbClr val="F7F7F8"/>
                </a:highlight>
                <a:latin typeface="Times New Roman"/>
                <a:ea typeface="Times New Roman"/>
                <a:cs typeface="Times New Roman"/>
                <a:sym typeface="Times New Roman"/>
              </a:rPr>
              <a:t>-free )</a:t>
            </a:r>
            <a:endParaRPr sz="1600" dirty="0">
              <a:solidFill>
                <a:srgbClr val="000000"/>
              </a:solidFill>
              <a:highlight>
                <a:srgbClr val="F7F7F8"/>
              </a:highlight>
              <a:latin typeface="Times New Roman"/>
              <a:ea typeface="Times New Roman"/>
              <a:cs typeface="Times New Roman"/>
              <a:sym typeface="Times New Roman"/>
            </a:endParaRPr>
          </a:p>
          <a:p>
            <a:pPr marL="457200" lvl="0" indent="-330200" algn="just" rtl="0">
              <a:lnSpc>
                <a:spcPct val="200000"/>
              </a:lnSpc>
              <a:spcBef>
                <a:spcPts val="1500"/>
              </a:spcBef>
              <a:spcAft>
                <a:spcPts val="0"/>
              </a:spcAft>
              <a:buSzPts val="1600"/>
              <a:buFont typeface="Times New Roman"/>
              <a:buChar char="●"/>
            </a:pPr>
            <a:r>
              <a:rPr lang="en-US" sz="1600" b="1" dirty="0">
                <a:solidFill>
                  <a:srgbClr val="000000"/>
                </a:solidFill>
                <a:highlight>
                  <a:srgbClr val="F7F7F8"/>
                </a:highlight>
                <a:latin typeface="Times New Roman"/>
                <a:ea typeface="Times New Roman"/>
                <a:cs typeface="Times New Roman"/>
                <a:sym typeface="Times New Roman"/>
              </a:rPr>
              <a:t>Acknowledge Sources: </a:t>
            </a:r>
            <a:r>
              <a:rPr lang="en-US" sz="1600" dirty="0">
                <a:solidFill>
                  <a:srgbClr val="374151"/>
                </a:solidFill>
                <a:highlight>
                  <a:srgbClr val="F7F7F8"/>
                </a:highlight>
                <a:latin typeface="Times New Roman"/>
                <a:ea typeface="Times New Roman"/>
                <a:cs typeface="Times New Roman"/>
                <a:sym typeface="Times New Roman"/>
              </a:rPr>
              <a:t>If you have used external resources, libraries, or code snippets, clearly document and attribute them in your project. Provide proper citations and references to give credit to the original creators.</a:t>
            </a:r>
            <a:endParaRPr sz="1600" dirty="0">
              <a:solidFill>
                <a:srgbClr val="374151"/>
              </a:solidFill>
              <a:highlight>
                <a:srgbClr val="F7F7F8"/>
              </a:highlight>
              <a:latin typeface="Times New Roman"/>
              <a:ea typeface="Times New Roman"/>
              <a:cs typeface="Times New Roman"/>
              <a:sym typeface="Times New Roman"/>
            </a:endParaRPr>
          </a:p>
          <a:p>
            <a:pPr marL="457200" lvl="0" indent="-330200" algn="just" rtl="0">
              <a:lnSpc>
                <a:spcPct val="200000"/>
              </a:lnSpc>
              <a:spcBef>
                <a:spcPts val="0"/>
              </a:spcBef>
              <a:spcAft>
                <a:spcPts val="0"/>
              </a:spcAft>
              <a:buSzPts val="1600"/>
              <a:buFont typeface="Times New Roman"/>
              <a:buChar char="●"/>
            </a:pPr>
            <a:r>
              <a:rPr lang="en-US" sz="1600" b="1" dirty="0">
                <a:solidFill>
                  <a:schemeClr val="dk1"/>
                </a:solidFill>
                <a:highlight>
                  <a:srgbClr val="F7F7F8"/>
                </a:highlight>
                <a:latin typeface="Times New Roman"/>
                <a:ea typeface="Times New Roman"/>
                <a:cs typeface="Times New Roman"/>
                <a:sym typeface="Times New Roman"/>
              </a:rPr>
              <a:t>Original Code and Design:</a:t>
            </a:r>
            <a:r>
              <a:rPr lang="en-US" sz="1600" b="1" dirty="0">
                <a:solidFill>
                  <a:srgbClr val="374151"/>
                </a:solidFill>
                <a:highlight>
                  <a:srgbClr val="F7F7F8"/>
                </a:highlight>
                <a:latin typeface="Times New Roman"/>
                <a:ea typeface="Times New Roman"/>
                <a:cs typeface="Times New Roman"/>
                <a:sym typeface="Times New Roman"/>
              </a:rPr>
              <a:t> </a:t>
            </a:r>
            <a:r>
              <a:rPr lang="en-US" sz="1600" dirty="0">
                <a:solidFill>
                  <a:srgbClr val="374151"/>
                </a:solidFill>
                <a:highlight>
                  <a:srgbClr val="F7F7F8"/>
                </a:highlight>
                <a:latin typeface="Times New Roman"/>
                <a:ea typeface="Times New Roman"/>
                <a:cs typeface="Times New Roman"/>
                <a:sym typeface="Times New Roman"/>
              </a:rPr>
              <a:t>Highlight how the core codebase, algorithms, and design elements of your software project are the result of your own work and creativity. Explain the thought process behind your design decisions.</a:t>
            </a:r>
            <a:endParaRPr sz="1600" dirty="0">
              <a:solidFill>
                <a:srgbClr val="374151"/>
              </a:solidFill>
              <a:highlight>
                <a:srgbClr val="F7F7F8"/>
              </a:highlight>
              <a:latin typeface="Times New Roman"/>
              <a:ea typeface="Times New Roman"/>
              <a:cs typeface="Times New Roman"/>
              <a:sym typeface="Times New Roman"/>
            </a:endParaRPr>
          </a:p>
          <a:p>
            <a:pPr marL="457200" lvl="0" indent="-330200" algn="just" rtl="0">
              <a:lnSpc>
                <a:spcPct val="200000"/>
              </a:lnSpc>
              <a:spcBef>
                <a:spcPts val="0"/>
              </a:spcBef>
              <a:spcAft>
                <a:spcPts val="0"/>
              </a:spcAft>
              <a:buSzPts val="1600"/>
              <a:buFont typeface="Times New Roman"/>
              <a:buChar char="●"/>
            </a:pPr>
            <a:r>
              <a:rPr lang="en-US" sz="1600" b="1" dirty="0">
                <a:solidFill>
                  <a:schemeClr val="dk1"/>
                </a:solidFill>
                <a:highlight>
                  <a:srgbClr val="F7F7F8"/>
                </a:highlight>
                <a:latin typeface="Times New Roman"/>
                <a:ea typeface="Times New Roman"/>
                <a:cs typeface="Times New Roman"/>
                <a:sym typeface="Times New Roman"/>
              </a:rPr>
              <a:t>Independent Development:</a:t>
            </a:r>
            <a:r>
              <a:rPr lang="en-US" sz="1600" b="1" dirty="0">
                <a:solidFill>
                  <a:srgbClr val="374151"/>
                </a:solidFill>
                <a:highlight>
                  <a:srgbClr val="F7F7F8"/>
                </a:highlight>
                <a:latin typeface="Times New Roman"/>
                <a:ea typeface="Times New Roman"/>
                <a:cs typeface="Times New Roman"/>
                <a:sym typeface="Times New Roman"/>
              </a:rPr>
              <a:t> </a:t>
            </a:r>
            <a:r>
              <a:rPr lang="en-US" sz="1600" dirty="0">
                <a:solidFill>
                  <a:srgbClr val="374151"/>
                </a:solidFill>
                <a:highlight>
                  <a:srgbClr val="F7F7F8"/>
                </a:highlight>
                <a:latin typeface="Times New Roman"/>
                <a:ea typeface="Times New Roman"/>
                <a:cs typeface="Times New Roman"/>
                <a:sym typeface="Times New Roman"/>
              </a:rPr>
              <a:t>Illustrate how your project was developed independently, without relying heavily on existing codebases or templates that might lead to unintentional plagiarism.</a:t>
            </a:r>
            <a:endParaRPr sz="1600" dirty="0">
              <a:solidFill>
                <a:srgbClr val="374151"/>
              </a:solidFill>
              <a:highlight>
                <a:srgbClr val="F7F7F8"/>
              </a:highlight>
              <a:latin typeface="Times New Roman"/>
              <a:ea typeface="Times New Roman"/>
              <a:cs typeface="Times New Roman"/>
              <a:sym typeface="Times New Roman"/>
            </a:endParaRPr>
          </a:p>
          <a:p>
            <a:pPr marL="0" lvl="0" indent="0" algn="l" rtl="0">
              <a:lnSpc>
                <a:spcPct val="200000"/>
              </a:lnSpc>
              <a:spcBef>
                <a:spcPts val="1500"/>
              </a:spcBef>
              <a:spcAft>
                <a:spcPts val="1500"/>
              </a:spcAft>
              <a:buNone/>
            </a:pPr>
            <a:endParaRPr sz="1600" dirty="0">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274322e47af_0_25"/>
          <p:cNvSpPr txBox="1">
            <a:spLocks noGrp="1"/>
          </p:cNvSpPr>
          <p:nvPr>
            <p:ph type="title"/>
          </p:nvPr>
        </p:nvSpPr>
        <p:spPr>
          <a:xfrm>
            <a:off x="685216" y="483476"/>
            <a:ext cx="8596668" cy="1320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100" b="1" dirty="0">
                <a:solidFill>
                  <a:srgbClr val="000000"/>
                </a:solidFill>
                <a:latin typeface="Times New Roman"/>
                <a:ea typeface="Times New Roman"/>
                <a:cs typeface="Times New Roman"/>
                <a:sym typeface="Times New Roman"/>
              </a:rPr>
              <a:t>DESIGN AND METHODOLOGY :</a:t>
            </a:r>
            <a:endParaRPr sz="2100" b="1" dirty="0">
              <a:solidFill>
                <a:srgbClr val="000000"/>
              </a:solidFill>
              <a:latin typeface="Times New Roman"/>
              <a:ea typeface="Times New Roman"/>
              <a:cs typeface="Times New Roman"/>
              <a:sym typeface="Times New Roman"/>
            </a:endParaRPr>
          </a:p>
        </p:txBody>
      </p:sp>
      <p:sp>
        <p:nvSpPr>
          <p:cNvPr id="101" name="Google Shape;101;g274322e47af_0_25"/>
          <p:cNvSpPr txBox="1">
            <a:spLocks noGrp="1"/>
          </p:cNvSpPr>
          <p:nvPr>
            <p:ph idx="1"/>
          </p:nvPr>
        </p:nvSpPr>
        <p:spPr>
          <a:xfrm>
            <a:off x="748279" y="1488613"/>
            <a:ext cx="8596668" cy="3880773"/>
          </a:xfrm>
          <a:prstGeom prst="rect">
            <a:avLst/>
          </a:prstGeom>
        </p:spPr>
        <p:txBody>
          <a:bodyPr spcFirstLastPara="1" wrap="square" lIns="91425" tIns="45700" rIns="91425" bIns="45700" anchor="t" anchorCtr="0">
            <a:normAutofit fontScale="92500"/>
          </a:bodyPr>
          <a:lstStyle/>
          <a:p>
            <a:pPr marL="457200" lvl="0" indent="-322580" algn="just" rtl="0">
              <a:lnSpc>
                <a:spcPct val="200000"/>
              </a:lnSpc>
              <a:spcBef>
                <a:spcPts val="1000"/>
              </a:spcBef>
              <a:spcAft>
                <a:spcPts val="0"/>
              </a:spcAft>
              <a:buSzPct val="100000"/>
              <a:buFont typeface="Times New Roman"/>
              <a:buChar char="●"/>
            </a:pPr>
            <a:r>
              <a:rPr lang="en-US" sz="1600" b="1" dirty="0">
                <a:solidFill>
                  <a:schemeClr val="dk1"/>
                </a:solidFill>
                <a:highlight>
                  <a:srgbClr val="F7F7F8"/>
                </a:highlight>
                <a:latin typeface="Times New Roman"/>
                <a:ea typeface="Times New Roman"/>
                <a:cs typeface="Times New Roman"/>
                <a:sym typeface="Times New Roman"/>
              </a:rPr>
              <a:t>Development Tools and Technologies:</a:t>
            </a:r>
            <a:r>
              <a:rPr lang="en-US" sz="1600" dirty="0">
                <a:solidFill>
                  <a:srgbClr val="374151"/>
                </a:solidFill>
                <a:highlight>
                  <a:srgbClr val="F7F7F8"/>
                </a:highlight>
                <a:latin typeface="Times New Roman"/>
                <a:ea typeface="Times New Roman"/>
                <a:cs typeface="Times New Roman"/>
                <a:sym typeface="Times New Roman"/>
              </a:rPr>
              <a:t> List and explain the programming languages, frameworks, libraries, and development tools you used in the project. Describe how each technology contributed to achieving project objectives.</a:t>
            </a:r>
            <a:endParaRPr sz="1600" dirty="0">
              <a:solidFill>
                <a:srgbClr val="374151"/>
              </a:solidFill>
              <a:highlight>
                <a:srgbClr val="F7F7F8"/>
              </a:highlight>
              <a:latin typeface="Times New Roman"/>
              <a:ea typeface="Times New Roman"/>
              <a:cs typeface="Times New Roman"/>
              <a:sym typeface="Times New Roman"/>
            </a:endParaRPr>
          </a:p>
          <a:p>
            <a:pPr marL="457200" lvl="0" indent="-322580" algn="just" rtl="0">
              <a:lnSpc>
                <a:spcPct val="200000"/>
              </a:lnSpc>
              <a:spcBef>
                <a:spcPts val="0"/>
              </a:spcBef>
              <a:spcAft>
                <a:spcPts val="0"/>
              </a:spcAft>
              <a:buSzPct val="100000"/>
              <a:buFont typeface="Times New Roman"/>
              <a:buChar char="●"/>
            </a:pPr>
            <a:r>
              <a:rPr lang="en-US" sz="1600" b="1" dirty="0">
                <a:solidFill>
                  <a:schemeClr val="dk1"/>
                </a:solidFill>
                <a:highlight>
                  <a:srgbClr val="F7F7F8"/>
                </a:highlight>
                <a:latin typeface="Times New Roman"/>
                <a:ea typeface="Times New Roman"/>
                <a:cs typeface="Times New Roman"/>
                <a:sym typeface="Times New Roman"/>
              </a:rPr>
              <a:t>Design Phase:</a:t>
            </a:r>
            <a:r>
              <a:rPr lang="en-US" sz="1600" b="1" dirty="0">
                <a:solidFill>
                  <a:srgbClr val="374151"/>
                </a:solidFill>
                <a:highlight>
                  <a:srgbClr val="F7F7F8"/>
                </a:highlight>
                <a:latin typeface="Times New Roman"/>
                <a:ea typeface="Times New Roman"/>
                <a:cs typeface="Times New Roman"/>
                <a:sym typeface="Times New Roman"/>
              </a:rPr>
              <a:t> </a:t>
            </a:r>
            <a:r>
              <a:rPr lang="en-US" sz="1600" dirty="0">
                <a:solidFill>
                  <a:srgbClr val="374151"/>
                </a:solidFill>
                <a:highlight>
                  <a:srgbClr val="F7F7F8"/>
                </a:highlight>
                <a:latin typeface="Times New Roman"/>
                <a:ea typeface="Times New Roman"/>
                <a:cs typeface="Times New Roman"/>
                <a:sym typeface="Times New Roman"/>
              </a:rPr>
              <a:t>Describe your design process, including wireframing, user interface design, and any relevant design tools you used. Highlight how your design decisions aligned with user needs and project goals.</a:t>
            </a:r>
            <a:endParaRPr sz="1600" b="1" dirty="0">
              <a:solidFill>
                <a:srgbClr val="374151"/>
              </a:solidFill>
              <a:highlight>
                <a:srgbClr val="F7F7F8"/>
              </a:highlight>
              <a:latin typeface="Times New Roman"/>
              <a:ea typeface="Times New Roman"/>
              <a:cs typeface="Times New Roman"/>
              <a:sym typeface="Times New Roman"/>
            </a:endParaRPr>
          </a:p>
          <a:p>
            <a:pPr marL="457200" lvl="0" indent="-322580" algn="just" rtl="0">
              <a:lnSpc>
                <a:spcPct val="200000"/>
              </a:lnSpc>
              <a:spcBef>
                <a:spcPts val="0"/>
              </a:spcBef>
              <a:spcAft>
                <a:spcPts val="0"/>
              </a:spcAft>
              <a:buSzPct val="100000"/>
              <a:buFont typeface="Times New Roman"/>
              <a:buChar char="●"/>
            </a:pPr>
            <a:r>
              <a:rPr lang="en-US" sz="1600" b="1" dirty="0">
                <a:solidFill>
                  <a:srgbClr val="000000"/>
                </a:solidFill>
                <a:highlight>
                  <a:srgbClr val="F7F7F8"/>
                </a:highlight>
                <a:latin typeface="Times New Roman"/>
                <a:ea typeface="Times New Roman"/>
                <a:cs typeface="Times New Roman"/>
                <a:sym typeface="Times New Roman"/>
              </a:rPr>
              <a:t>Requirements Analysis: </a:t>
            </a:r>
            <a:r>
              <a:rPr lang="en-US" sz="1600" dirty="0">
                <a:solidFill>
                  <a:srgbClr val="374151"/>
                </a:solidFill>
                <a:highlight>
                  <a:srgbClr val="F7F7F8"/>
                </a:highlight>
                <a:latin typeface="Times New Roman"/>
                <a:ea typeface="Times New Roman"/>
                <a:cs typeface="Times New Roman"/>
                <a:sym typeface="Times New Roman"/>
              </a:rPr>
              <a:t>Outline the process you undertook to gather and analyze project requirements. Explain how you translated these requirements into functional specifications and design components.</a:t>
            </a:r>
            <a:endParaRPr sz="1600" dirty="0">
              <a:solidFill>
                <a:srgbClr val="374151"/>
              </a:solidFill>
              <a:highlight>
                <a:srgbClr val="F7F7F8"/>
              </a:highlight>
              <a:latin typeface="Times New Roman"/>
              <a:ea typeface="Times New Roman"/>
              <a:cs typeface="Times New Roman"/>
              <a:sym typeface="Times New Roman"/>
            </a:endParaRPr>
          </a:p>
          <a:p>
            <a:pPr marL="457200" lvl="0" indent="0" algn="l" rtl="0">
              <a:lnSpc>
                <a:spcPct val="200000"/>
              </a:lnSpc>
              <a:spcBef>
                <a:spcPts val="1500"/>
              </a:spcBef>
              <a:spcAft>
                <a:spcPts val="0"/>
              </a:spcAft>
              <a:buNone/>
            </a:pPr>
            <a:endParaRPr sz="1600" dirty="0">
              <a:solidFill>
                <a:srgbClr val="374151"/>
              </a:solidFill>
              <a:highlight>
                <a:srgbClr val="F7F7F8"/>
              </a:highlight>
              <a:latin typeface="Times New Roman"/>
              <a:ea typeface="Times New Roman"/>
              <a:cs typeface="Times New Roman"/>
              <a:sym typeface="Times New Roman"/>
            </a:endParaRPr>
          </a:p>
          <a:p>
            <a:pPr marL="457200" lvl="0" indent="0" algn="l" rtl="0">
              <a:lnSpc>
                <a:spcPct val="200000"/>
              </a:lnSpc>
              <a:spcBef>
                <a:spcPts val="1500"/>
              </a:spcBef>
              <a:spcAft>
                <a:spcPts val="0"/>
              </a:spcAft>
              <a:buNone/>
            </a:pPr>
            <a:endParaRPr sz="1600" dirty="0">
              <a:solidFill>
                <a:srgbClr val="374151"/>
              </a:solidFill>
              <a:highlight>
                <a:srgbClr val="F7F7F8"/>
              </a:highlight>
              <a:latin typeface="Times New Roman"/>
              <a:ea typeface="Times New Roman"/>
              <a:cs typeface="Times New Roman"/>
              <a:sym typeface="Times New Roman"/>
            </a:endParaRPr>
          </a:p>
          <a:p>
            <a:pPr marL="0" lvl="0" indent="0" algn="l" rtl="0">
              <a:lnSpc>
                <a:spcPct val="200000"/>
              </a:lnSpc>
              <a:spcBef>
                <a:spcPts val="1000"/>
              </a:spcBef>
              <a:spcAft>
                <a:spcPts val="0"/>
              </a:spcAft>
              <a:buNone/>
            </a:pPr>
            <a:endParaRPr sz="1600" dirty="0">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74322e47af_0_35"/>
          <p:cNvSpPr txBox="1">
            <a:spLocks noGrp="1"/>
          </p:cNvSpPr>
          <p:nvPr>
            <p:ph type="title"/>
          </p:nvPr>
        </p:nvSpPr>
        <p:spPr>
          <a:xfrm>
            <a:off x="467000" y="1086942"/>
            <a:ext cx="8963247" cy="3357837"/>
          </a:xfrm>
          <a:prstGeom prst="rect">
            <a:avLst/>
          </a:prstGeom>
        </p:spPr>
        <p:txBody>
          <a:bodyPr spcFirstLastPara="1" wrap="square" lIns="121900" tIns="121900" rIns="121900" bIns="121900" anchor="t" anchorCtr="0">
            <a:normAutofit fontScale="90000"/>
          </a:bodyPr>
          <a:lstStyle/>
          <a:p>
            <a:pPr marL="412750" lvl="0" indent="-285750" algn="just" rtl="0">
              <a:lnSpc>
                <a:spcPct val="200000"/>
              </a:lnSpc>
              <a:spcBef>
                <a:spcPts val="1500"/>
              </a:spcBef>
              <a:spcAft>
                <a:spcPts val="0"/>
              </a:spcAft>
              <a:buClr>
                <a:srgbClr val="374151"/>
              </a:buClr>
              <a:buSzPts val="1600"/>
              <a:buFont typeface="Arial" panose="020B0604020202020204" pitchFamily="34" charset="0"/>
              <a:buChar char="•"/>
            </a:pPr>
            <a:r>
              <a:rPr lang="en-US" sz="1600" b="1" dirty="0">
                <a:solidFill>
                  <a:srgbClr val="374151"/>
                </a:solidFill>
                <a:highlight>
                  <a:srgbClr val="F7F7F8"/>
                </a:highlight>
                <a:latin typeface="Times New Roman"/>
                <a:ea typeface="Times New Roman"/>
                <a:cs typeface="Times New Roman"/>
                <a:sym typeface="Times New Roman"/>
              </a:rPr>
              <a:t>Development Process: </a:t>
            </a:r>
            <a:r>
              <a:rPr lang="en-US" sz="1600" dirty="0">
                <a:solidFill>
                  <a:srgbClr val="374151"/>
                </a:solidFill>
                <a:highlight>
                  <a:srgbClr val="F7F7F8"/>
                </a:highlight>
                <a:latin typeface="Times New Roman"/>
                <a:ea typeface="Times New Roman"/>
                <a:cs typeface="Times New Roman"/>
                <a:sym typeface="Times New Roman"/>
              </a:rPr>
              <a:t>Detail how you approached the development process. Explain your coding practices, version control usage, and how you managed integration and deployment.</a:t>
            </a:r>
            <a:endParaRPr sz="1600" dirty="0">
              <a:solidFill>
                <a:srgbClr val="374151"/>
              </a:solidFill>
              <a:highlight>
                <a:srgbClr val="F7F7F8"/>
              </a:highlight>
              <a:latin typeface="Times New Roman"/>
              <a:ea typeface="Times New Roman"/>
              <a:cs typeface="Times New Roman"/>
              <a:sym typeface="Times New Roman"/>
            </a:endParaRPr>
          </a:p>
          <a:p>
            <a:pPr marL="412750" lvl="0" indent="-285750" algn="just" rtl="0">
              <a:lnSpc>
                <a:spcPct val="200000"/>
              </a:lnSpc>
              <a:spcBef>
                <a:spcPts val="0"/>
              </a:spcBef>
              <a:spcAft>
                <a:spcPts val="0"/>
              </a:spcAft>
              <a:buClr>
                <a:srgbClr val="374151"/>
              </a:buClr>
              <a:buSzPts val="1600"/>
              <a:buFont typeface="Arial" panose="020B0604020202020204" pitchFamily="34" charset="0"/>
              <a:buChar char="•"/>
            </a:pPr>
            <a:r>
              <a:rPr lang="en-US" sz="1600" b="1" dirty="0">
                <a:solidFill>
                  <a:srgbClr val="374151"/>
                </a:solidFill>
                <a:highlight>
                  <a:srgbClr val="F7F7F8"/>
                </a:highlight>
                <a:latin typeface="Times New Roman"/>
                <a:ea typeface="Times New Roman"/>
                <a:cs typeface="Times New Roman"/>
                <a:sym typeface="Times New Roman"/>
              </a:rPr>
              <a:t>Testing and Quality Assurance:</a:t>
            </a:r>
            <a:r>
              <a:rPr lang="en-US" sz="1600" dirty="0">
                <a:solidFill>
                  <a:srgbClr val="374151"/>
                </a:solidFill>
                <a:highlight>
                  <a:srgbClr val="F7F7F8"/>
                </a:highlight>
                <a:latin typeface="Times New Roman"/>
                <a:ea typeface="Times New Roman"/>
                <a:cs typeface="Times New Roman"/>
                <a:sym typeface="Times New Roman"/>
              </a:rPr>
              <a:t> Describe your testing strategy, including unit testing, integration testing, and user acceptance testing. Highlight any tools or frameworks you employed to ensure the quality of your code.</a:t>
            </a:r>
            <a:endParaRPr sz="1600" dirty="0">
              <a:solidFill>
                <a:srgbClr val="374151"/>
              </a:solidFill>
              <a:highlight>
                <a:srgbClr val="F7F7F8"/>
              </a:highlight>
              <a:latin typeface="Times New Roman"/>
              <a:ea typeface="Times New Roman"/>
              <a:cs typeface="Times New Roman"/>
              <a:sym typeface="Times New Roman"/>
            </a:endParaRPr>
          </a:p>
          <a:p>
            <a:pPr marL="457200" lvl="0" indent="0" algn="l" rtl="0">
              <a:lnSpc>
                <a:spcPct val="200000"/>
              </a:lnSpc>
              <a:spcBef>
                <a:spcPts val="1500"/>
              </a:spcBef>
              <a:spcAft>
                <a:spcPts val="0"/>
              </a:spcAft>
              <a:buNone/>
            </a:pPr>
            <a:endParaRPr sz="2550" dirty="0">
              <a:latin typeface="Times New Roman"/>
              <a:ea typeface="Times New Roman"/>
              <a:cs typeface="Times New Roman"/>
              <a:sym typeface="Times New Roman"/>
            </a:endParaRPr>
          </a:p>
          <a:p>
            <a:pPr marL="457200">
              <a:lnSpc>
                <a:spcPct val="200000"/>
              </a:lnSpc>
              <a:spcBef>
                <a:spcPts val="0"/>
              </a:spcBef>
            </a:pPr>
            <a:r>
              <a:rPr lang="en-US" sz="1600" b="1" i="0" u="none" strike="noStrike" dirty="0">
                <a:solidFill>
                  <a:srgbClr val="000000"/>
                </a:solidFill>
                <a:effectLst/>
                <a:latin typeface="Times New Roman" panose="02020603050405020304" pitchFamily="18" charset="0"/>
              </a:rPr>
              <a:t>TECHNICAL STANDARD IMPLEMENTATION </a:t>
            </a:r>
            <a:r>
              <a:rPr lang="en-US" sz="1600" i="1" u="none" strike="noStrike" dirty="0">
                <a:solidFill>
                  <a:srgbClr val="000000"/>
                </a:solidFill>
                <a:effectLst/>
                <a:latin typeface="Times New Roman" panose="02020603050405020304" pitchFamily="18" charset="0"/>
              </a:rPr>
              <a:t>(as per the template shared)</a:t>
            </a:r>
            <a:r>
              <a:rPr lang="en-US" sz="1600" b="1" i="0" u="none" strike="noStrike" dirty="0">
                <a:solidFill>
                  <a:srgbClr val="000000"/>
                </a:solidFill>
                <a:effectLst/>
                <a:latin typeface="Times New Roman" panose="02020603050405020304" pitchFamily="18" charset="0"/>
              </a:rPr>
              <a:t>:</a:t>
            </a:r>
            <a:br>
              <a:rPr lang="en-US" sz="2800" b="1" i="0" u="none" strike="noStrike" dirty="0">
                <a:solidFill>
                  <a:srgbClr val="000000"/>
                </a:solidFill>
                <a:effectLst/>
                <a:latin typeface="Arial" panose="020B0604020202020204" pitchFamily="34" charset="0"/>
              </a:rPr>
            </a:br>
            <a:endParaRPr sz="255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7578ee80c9_0_23"/>
          <p:cNvSpPr txBox="1">
            <a:spLocks noGrp="1"/>
          </p:cNvSpPr>
          <p:nvPr>
            <p:ph type="title"/>
          </p:nvPr>
        </p:nvSpPr>
        <p:spPr>
          <a:xfrm>
            <a:off x="415600" y="593380"/>
            <a:ext cx="11360700" cy="12162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sz="2100" b="1" dirty="0">
                <a:solidFill>
                  <a:srgbClr val="000000"/>
                </a:solidFill>
                <a:latin typeface="Times New Roman"/>
                <a:ea typeface="Times New Roman"/>
                <a:cs typeface="Times New Roman"/>
                <a:sym typeface="Times New Roman"/>
              </a:rPr>
              <a:t>WORK PLAN :</a:t>
            </a:r>
            <a:r>
              <a:rPr lang="en-US" sz="2100" b="1" dirty="0">
                <a:latin typeface="Times New Roman"/>
                <a:ea typeface="Times New Roman"/>
                <a:cs typeface="Times New Roman"/>
                <a:sym typeface="Times New Roman"/>
              </a:rPr>
              <a:t> </a:t>
            </a:r>
            <a:endParaRPr sz="2100" b="1" dirty="0">
              <a:latin typeface="Times New Roman"/>
              <a:ea typeface="Times New Roman"/>
              <a:cs typeface="Times New Roman"/>
              <a:sym typeface="Times New Roman"/>
            </a:endParaRPr>
          </a:p>
          <a:p>
            <a:pPr marL="0" lvl="0" indent="0" algn="l" rtl="0">
              <a:spcBef>
                <a:spcPts val="0"/>
              </a:spcBef>
              <a:spcAft>
                <a:spcPts val="0"/>
              </a:spcAft>
              <a:buNone/>
            </a:pPr>
            <a:r>
              <a:rPr lang="en-US" sz="2100" dirty="0">
                <a:latin typeface="Times New Roman"/>
                <a:ea typeface="Times New Roman"/>
                <a:cs typeface="Times New Roman"/>
                <a:sym typeface="Times New Roman"/>
              </a:rPr>
              <a:t>(Flow chart / Diagram)</a:t>
            </a:r>
            <a:endParaRPr sz="21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7578ee80c9_0_28"/>
          <p:cNvSpPr txBox="1">
            <a:spLocks noGrp="1"/>
          </p:cNvSpPr>
          <p:nvPr>
            <p:ph type="title"/>
          </p:nvPr>
        </p:nvSpPr>
        <p:spPr>
          <a:xfrm>
            <a:off x="553798" y="440841"/>
            <a:ext cx="11360700" cy="124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endParaRPr sz="265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100" b="1" dirty="0">
                <a:solidFill>
                  <a:srgbClr val="000000"/>
                </a:solidFill>
                <a:highlight>
                  <a:srgbClr val="F7F7F8"/>
                </a:highlight>
                <a:latin typeface="Times New Roman"/>
                <a:ea typeface="Times New Roman"/>
                <a:cs typeface="Times New Roman"/>
                <a:sym typeface="Times New Roman"/>
              </a:rPr>
              <a:t>TECHNOLOGY / SKILL REQUIREMENT - CONTRIBUTOR MAPPING :</a:t>
            </a:r>
            <a:endParaRPr sz="2100" b="1" dirty="0">
              <a:solidFill>
                <a:srgbClr val="000000"/>
              </a:solidFill>
              <a:highlight>
                <a:srgbClr val="F7F7F8"/>
              </a:highlight>
              <a:latin typeface="Times New Roman"/>
              <a:ea typeface="Times New Roman"/>
              <a:cs typeface="Times New Roman"/>
              <a:sym typeface="Times New Roman"/>
            </a:endParaRPr>
          </a:p>
          <a:p>
            <a:pPr marL="0" lvl="0" indent="0" algn="l" rtl="0">
              <a:spcBef>
                <a:spcPts val="0"/>
              </a:spcBef>
              <a:spcAft>
                <a:spcPts val="0"/>
              </a:spcAft>
              <a:buNone/>
            </a:pPr>
            <a:endParaRPr sz="2650" dirty="0">
              <a:latin typeface="Times New Roman"/>
              <a:ea typeface="Times New Roman"/>
              <a:cs typeface="Times New Roman"/>
              <a:sym typeface="Times New Roman"/>
            </a:endParaRPr>
          </a:p>
        </p:txBody>
      </p:sp>
      <p:graphicFrame>
        <p:nvGraphicFramePr>
          <p:cNvPr id="120" name="Google Shape;120;g27578ee80c9_0_28"/>
          <p:cNvGraphicFramePr/>
          <p:nvPr>
            <p:extLst>
              <p:ext uri="{D42A27DB-BD31-4B8C-83A1-F6EECF244321}">
                <p14:modId xmlns:p14="http://schemas.microsoft.com/office/powerpoint/2010/main" val="503253229"/>
              </p:ext>
            </p:extLst>
          </p:nvPr>
        </p:nvGraphicFramePr>
        <p:xfrm>
          <a:off x="758750" y="1859641"/>
          <a:ext cx="8960691" cy="2744580"/>
        </p:xfrm>
        <a:graphic>
          <a:graphicData uri="http://schemas.openxmlformats.org/drawingml/2006/table">
            <a:tbl>
              <a:tblPr>
                <a:noFill/>
                <a:tableStyleId>{6EF1C342-0587-4CFD-A752-F3477988E7C1}</a:tableStyleId>
              </a:tblPr>
              <a:tblGrid>
                <a:gridCol w="747518">
                  <a:extLst>
                    <a:ext uri="{9D8B030D-6E8A-4147-A177-3AD203B41FA5}">
                      <a16:colId xmlns:a16="http://schemas.microsoft.com/office/drawing/2014/main" val="20000"/>
                    </a:ext>
                  </a:extLst>
                </a:gridCol>
                <a:gridCol w="3775842">
                  <a:extLst>
                    <a:ext uri="{9D8B030D-6E8A-4147-A177-3AD203B41FA5}">
                      <a16:colId xmlns:a16="http://schemas.microsoft.com/office/drawing/2014/main" val="20001"/>
                    </a:ext>
                  </a:extLst>
                </a:gridCol>
                <a:gridCol w="4437331">
                  <a:extLst>
                    <a:ext uri="{9D8B030D-6E8A-4147-A177-3AD203B41FA5}">
                      <a16:colId xmlns:a16="http://schemas.microsoft.com/office/drawing/2014/main" val="20002"/>
                    </a:ext>
                  </a:extLst>
                </a:gridCol>
              </a:tblGrid>
              <a:tr h="531075">
                <a:tc>
                  <a:txBody>
                    <a:bodyPr/>
                    <a:lstStyle/>
                    <a:p>
                      <a:pPr marL="0" lvl="0" indent="0" algn="ctr" rtl="0">
                        <a:spcBef>
                          <a:spcPts val="0"/>
                        </a:spcBef>
                        <a:spcAft>
                          <a:spcPts val="0"/>
                        </a:spcAft>
                        <a:buNone/>
                      </a:pPr>
                      <a:r>
                        <a:rPr lang="en-US" sz="1600" b="1">
                          <a:latin typeface="Times New Roman"/>
                          <a:ea typeface="Times New Roman"/>
                          <a:cs typeface="Times New Roman"/>
                          <a:sym typeface="Times New Roman"/>
                        </a:rPr>
                        <a:t>S.No</a:t>
                      </a:r>
                      <a:endParaRPr sz="1600" b="1">
                        <a:latin typeface="Times New Roman"/>
                        <a:ea typeface="Times New Roman"/>
                        <a:cs typeface="Times New Roman"/>
                        <a:sym typeface="Times New Roma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FA8DC"/>
                    </a:solidFill>
                  </a:tcPr>
                </a:tc>
                <a:tc>
                  <a:txBody>
                    <a:bodyPr/>
                    <a:lstStyle/>
                    <a:p>
                      <a:pPr marL="0" lvl="0" indent="0" algn="ctr" rtl="0">
                        <a:spcBef>
                          <a:spcPts val="0"/>
                        </a:spcBef>
                        <a:spcAft>
                          <a:spcPts val="0"/>
                        </a:spcAft>
                        <a:buNone/>
                      </a:pPr>
                      <a:r>
                        <a:rPr lang="en-US" sz="1600" b="1" dirty="0">
                          <a:latin typeface="Times New Roman"/>
                          <a:ea typeface="Times New Roman"/>
                          <a:cs typeface="Times New Roman"/>
                          <a:sym typeface="Times New Roman"/>
                        </a:rPr>
                        <a:t>Skills / Technologies Required for the project</a:t>
                      </a:r>
                      <a:endParaRPr sz="1600" b="1" dirty="0">
                        <a:latin typeface="Times New Roman"/>
                        <a:ea typeface="Times New Roman"/>
                        <a:cs typeface="Times New Roman"/>
                        <a:sym typeface="Times New Roma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FA8DC"/>
                    </a:solidFill>
                  </a:tcPr>
                </a:tc>
                <a:tc>
                  <a:txBody>
                    <a:bodyPr/>
                    <a:lstStyle/>
                    <a:p>
                      <a:pPr marL="0" lvl="0" indent="0" algn="ctr" rtl="0">
                        <a:spcBef>
                          <a:spcPts val="0"/>
                        </a:spcBef>
                        <a:spcAft>
                          <a:spcPts val="0"/>
                        </a:spcAft>
                        <a:buNone/>
                      </a:pPr>
                      <a:r>
                        <a:rPr lang="en-US" sz="1600" b="1" dirty="0">
                          <a:latin typeface="Times New Roman"/>
                          <a:ea typeface="Times New Roman"/>
                          <a:cs typeface="Times New Roman"/>
                          <a:sym typeface="Times New Roman"/>
                        </a:rPr>
                        <a:t> Team member’ s Name (</a:t>
                      </a:r>
                      <a:r>
                        <a:rPr lang="en-US" sz="1600" b="1" dirty="0">
                          <a:solidFill>
                            <a:schemeClr val="dk1"/>
                          </a:solidFill>
                          <a:latin typeface="Times New Roman"/>
                          <a:ea typeface="Times New Roman"/>
                          <a:cs typeface="Times New Roman"/>
                          <a:sym typeface="Times New Roman"/>
                        </a:rPr>
                        <a:t>Contributing the required skill / technology)</a:t>
                      </a:r>
                      <a:r>
                        <a:rPr lang="en-US" sz="1600" b="1" dirty="0">
                          <a:latin typeface="Times New Roman"/>
                          <a:ea typeface="Times New Roman"/>
                          <a:cs typeface="Times New Roman"/>
                          <a:sym typeface="Times New Roman"/>
                        </a:rPr>
                        <a:t> </a:t>
                      </a:r>
                      <a:endParaRPr sz="1600" b="1" dirty="0">
                        <a:latin typeface="Times New Roman"/>
                        <a:ea typeface="Times New Roman"/>
                        <a:cs typeface="Times New Roman"/>
                        <a:sym typeface="Times New Roma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31050">
                <a:tc>
                  <a:txBody>
                    <a:bodyPr/>
                    <a:lstStyle/>
                    <a:p>
                      <a:pPr marL="0" lvl="0" indent="0" algn="ctr" rtl="0">
                        <a:lnSpc>
                          <a:spcPct val="115000"/>
                        </a:lnSpc>
                        <a:spcBef>
                          <a:spcPts val="0"/>
                        </a:spcBef>
                        <a:spcAft>
                          <a:spcPts val="0"/>
                        </a:spcAft>
                        <a:buNone/>
                      </a:pPr>
                      <a:endParaRPr sz="16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600"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61200">
                <a:tc>
                  <a:txBody>
                    <a:bodyPr/>
                    <a:lstStyle/>
                    <a:p>
                      <a:pPr marL="0" lvl="0" indent="0" algn="ctr" rtl="0">
                        <a:lnSpc>
                          <a:spcPct val="115000"/>
                        </a:lnSpc>
                        <a:spcBef>
                          <a:spcPts val="0"/>
                        </a:spcBef>
                        <a:spcAft>
                          <a:spcPts val="0"/>
                        </a:spcAft>
                        <a:buNone/>
                      </a:pPr>
                      <a:endParaRPr sz="1600"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600"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600"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00950">
                <a:tc>
                  <a:txBody>
                    <a:bodyPr/>
                    <a:lstStyle/>
                    <a:p>
                      <a:pPr marL="457200" lvl="0" indent="0" algn="ctr" rtl="0">
                        <a:lnSpc>
                          <a:spcPct val="115000"/>
                        </a:lnSpc>
                        <a:spcBef>
                          <a:spcPts val="0"/>
                        </a:spcBef>
                        <a:spcAft>
                          <a:spcPts val="0"/>
                        </a:spcAft>
                        <a:buNone/>
                      </a:pPr>
                      <a:endParaRPr sz="1600"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600"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600"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80850">
                <a:tc>
                  <a:txBody>
                    <a:bodyPr/>
                    <a:lstStyle/>
                    <a:p>
                      <a:pPr marL="457200" lvl="0" indent="0" algn="ctr" rtl="0">
                        <a:lnSpc>
                          <a:spcPct val="115000"/>
                        </a:lnSpc>
                        <a:spcBef>
                          <a:spcPts val="0"/>
                        </a:spcBef>
                        <a:spcAft>
                          <a:spcPts val="0"/>
                        </a:spcAft>
                        <a:buNone/>
                      </a:pPr>
                      <a:endParaRPr sz="1600"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600"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600"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93</TotalTime>
  <Words>679</Words>
  <Application>Microsoft Office PowerPoint</Application>
  <PresentationFormat>Widescreen</PresentationFormat>
  <Paragraphs>85</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Wingdings 3</vt:lpstr>
      <vt:lpstr>Times New Roman</vt:lpstr>
      <vt:lpstr>Trebuchet MS</vt:lpstr>
      <vt:lpstr>Calibri</vt:lpstr>
      <vt:lpstr>Arial</vt:lpstr>
      <vt:lpstr>Maiandra GD</vt:lpstr>
      <vt:lpstr>Algerian</vt:lpstr>
      <vt:lpstr>Roboto</vt:lpstr>
      <vt:lpstr>Facet</vt:lpstr>
      <vt:lpstr>PowerPoint Presentation</vt:lpstr>
      <vt:lpstr>TEAM DETAILS  </vt:lpstr>
      <vt:lpstr>PROBLEM STATEMENT ANALYSIS :</vt:lpstr>
      <vt:lpstr> UNIQUENESS :  </vt:lpstr>
      <vt:lpstr> ORIGINALITY : </vt:lpstr>
      <vt:lpstr>DESIGN AND METHODOLOGY :</vt:lpstr>
      <vt:lpstr>Development Process: Detail how you approached the development process. Explain your coding practices, version control usage, and how you managed integration and deployment. Testing and Quality Assurance: Describe your testing strategy, including unit testing, integration testing, and user acceptance testing. Highlight any tools or frameworks you employed to ensure the quality of your code.  TECHNICAL STANDARD IMPLEMENTATION (as per the template shared): </vt:lpstr>
      <vt:lpstr>WORK PLAN :  (Flow chart / Diagram)</vt:lpstr>
      <vt:lpstr> TECHNOLOGY / SKILL REQUIREMENT - CONTRIBUTOR MAPPING : </vt:lpstr>
      <vt:lpstr>GANTT CHART : </vt:lpstr>
      <vt:lpstr>EXPECTED FINAL OUTCOME: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Raja sekar</cp:lastModifiedBy>
  <cp:revision>12</cp:revision>
  <dcterms:created xsi:type="dcterms:W3CDTF">2022-07-16T10:39:01Z</dcterms:created>
  <dcterms:modified xsi:type="dcterms:W3CDTF">2023-08-23T06:43:59Z</dcterms:modified>
</cp:coreProperties>
</file>