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50" d="100"/>
          <a:sy n="50" d="100"/>
        </p:scale>
        <p:origin x="62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BA3F4E-3432-48D1-B9A9-E43CBDAFCE10}"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321831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A3F4E-3432-48D1-B9A9-E43CBDAFCE10}"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134528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A3F4E-3432-48D1-B9A9-E43CBDAFCE10}"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207538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A3F4E-3432-48D1-B9A9-E43CBDAFCE10}"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206496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A3F4E-3432-48D1-B9A9-E43CBDAFCE10}" type="datetimeFigureOut">
              <a:rPr lang="en-US" smtClean="0"/>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403428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BA3F4E-3432-48D1-B9A9-E43CBDAFCE10}"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405258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BA3F4E-3432-48D1-B9A9-E43CBDAFCE10}" type="datetimeFigureOut">
              <a:rPr lang="en-US" smtClean="0"/>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180615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BA3F4E-3432-48D1-B9A9-E43CBDAFCE10}" type="datetimeFigureOut">
              <a:rPr lang="en-US" smtClean="0"/>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366261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A3F4E-3432-48D1-B9A9-E43CBDAFCE10}" type="datetimeFigureOut">
              <a:rPr lang="en-US" smtClean="0"/>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368347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A3F4E-3432-48D1-B9A9-E43CBDAFCE10}"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157183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A3F4E-3432-48D1-B9A9-E43CBDAFCE10}" type="datetimeFigureOut">
              <a:rPr lang="en-US" smtClean="0"/>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8E02C-EDC8-4285-8462-2FA8F877062A}" type="slidenum">
              <a:rPr lang="en-US" smtClean="0"/>
              <a:t>‹#›</a:t>
            </a:fld>
            <a:endParaRPr lang="en-US"/>
          </a:p>
        </p:txBody>
      </p:sp>
    </p:spTree>
    <p:extLst>
      <p:ext uri="{BB962C8B-B14F-4D97-AF65-F5344CB8AC3E}">
        <p14:creationId xmlns:p14="http://schemas.microsoft.com/office/powerpoint/2010/main" val="364037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A3F4E-3432-48D1-B9A9-E43CBDAFCE10}" type="datetimeFigureOut">
              <a:rPr lang="en-US" smtClean="0"/>
              <a:t>2/22/2017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8E02C-EDC8-4285-8462-2FA8F877062A}" type="slidenum">
              <a:rPr lang="en-US" smtClean="0"/>
              <a:t>‹#›</a:t>
            </a:fld>
            <a:endParaRPr lang="en-US"/>
          </a:p>
        </p:txBody>
      </p:sp>
    </p:spTree>
    <p:extLst>
      <p:ext uri="{BB962C8B-B14F-4D97-AF65-F5344CB8AC3E}">
        <p14:creationId xmlns:p14="http://schemas.microsoft.com/office/powerpoint/2010/main" val="3159487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80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RISC features</a:t>
            </a:r>
            <a:endParaRPr lang="en-US" dirty="0"/>
          </a:p>
        </p:txBody>
      </p:sp>
      <p:sp>
        <p:nvSpPr>
          <p:cNvPr id="3" name="Content Placeholder 2"/>
          <p:cNvSpPr>
            <a:spLocks noGrp="1"/>
          </p:cNvSpPr>
          <p:nvPr>
            <p:ph idx="1"/>
          </p:nvPr>
        </p:nvSpPr>
        <p:spPr/>
        <p:txBody>
          <a:bodyPr>
            <a:normAutofit/>
          </a:bodyPr>
          <a:lstStyle/>
          <a:p>
            <a:pPr algn="just"/>
            <a:r>
              <a:rPr lang="en-US" b="1" dirty="0" smtClean="0"/>
              <a:t>Instructions: </a:t>
            </a:r>
          </a:p>
          <a:p>
            <a:pPr lvl="1" algn="just"/>
            <a:r>
              <a:rPr lang="en-US" dirty="0" smtClean="0"/>
              <a:t>Lower number of instructions compared to CISC. </a:t>
            </a:r>
          </a:p>
          <a:p>
            <a:pPr lvl="2" algn="just"/>
            <a:r>
              <a:rPr lang="en-US" dirty="0" smtClean="0"/>
              <a:t>Each instruction is a fixed length to allow the pipeline to fetch future instructions before decoding the current instruction.</a:t>
            </a:r>
          </a:p>
          <a:p>
            <a:pPr algn="just"/>
            <a:r>
              <a:rPr lang="en-US" b="1" dirty="0" smtClean="0"/>
              <a:t>Pipeline: </a:t>
            </a:r>
          </a:p>
          <a:p>
            <a:pPr lvl="1" algn="just"/>
            <a:r>
              <a:rPr lang="en-US" dirty="0" smtClean="0"/>
              <a:t>The processing of instructions is broken down into smaller units that can be executed in parallel by pipelines.</a:t>
            </a:r>
          </a:p>
          <a:p>
            <a:pPr lvl="1" algn="just"/>
            <a:r>
              <a:rPr lang="en-US" dirty="0" smtClean="0"/>
              <a:t>Instructions can be decoded in one pipeline stage. </a:t>
            </a:r>
            <a:endParaRPr lang="en-US" dirty="0"/>
          </a:p>
        </p:txBody>
      </p:sp>
    </p:spTree>
    <p:extLst>
      <p:ext uri="{BB962C8B-B14F-4D97-AF65-F5344CB8AC3E}">
        <p14:creationId xmlns:p14="http://schemas.microsoft.com/office/powerpoint/2010/main" val="302070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Fixed number of instruction cycles: </a:t>
            </a:r>
          </a:p>
          <a:p>
            <a:pPr lvl="1"/>
            <a:r>
              <a:rPr lang="en-US" dirty="0" smtClean="0"/>
              <a:t>Most instructions single cycle.</a:t>
            </a:r>
            <a:endParaRPr lang="en-US" dirty="0"/>
          </a:p>
          <a:p>
            <a:pPr algn="just"/>
            <a:r>
              <a:rPr lang="en-US" b="1" dirty="0" smtClean="0"/>
              <a:t>Registers: </a:t>
            </a:r>
          </a:p>
          <a:p>
            <a:pPr lvl="1" algn="just"/>
            <a:r>
              <a:rPr lang="en-US" dirty="0" smtClean="0"/>
              <a:t>RISC have a large number of general purpose registers while CISC have special purpose registers. </a:t>
            </a:r>
          </a:p>
          <a:p>
            <a:pPr lvl="1" algn="just"/>
            <a:r>
              <a:rPr lang="en-US" dirty="0" smtClean="0"/>
              <a:t>In RISC any register can contain either data or an address. Registers act as the fast local memory store for all data processing operations.</a:t>
            </a:r>
          </a:p>
          <a:p>
            <a:r>
              <a:rPr lang="en-US" b="1" dirty="0" smtClean="0"/>
              <a:t>Load-store architecture </a:t>
            </a:r>
            <a:r>
              <a:rPr lang="en-US" dirty="0" smtClean="0"/>
              <a:t>:</a:t>
            </a:r>
          </a:p>
          <a:p>
            <a:pPr lvl="1"/>
            <a:r>
              <a:rPr lang="en-US" dirty="0" smtClean="0"/>
              <a:t>The processor operates on data held in registers.</a:t>
            </a:r>
          </a:p>
          <a:p>
            <a:pPr lvl="1"/>
            <a:r>
              <a:rPr lang="en-US" dirty="0" smtClean="0"/>
              <a:t> Separate load and store instructions transfer data between the register bank and external memory. </a:t>
            </a:r>
          </a:p>
          <a:p>
            <a:pPr lvl="1"/>
            <a:r>
              <a:rPr lang="en-US" dirty="0" smtClean="0"/>
              <a:t>Memory accesses are costly, so separating memory accesses from data processing pro-vides an advantage because you can use data items held in the register bank multiple times without needing multiple memory accesses. In contrast, with a CISC design the data processing operations can act on memory directly. </a:t>
            </a:r>
            <a:endParaRPr lang="en-US" dirty="0"/>
          </a:p>
        </p:txBody>
      </p:sp>
    </p:spTree>
    <p:extLst>
      <p:ext uri="{BB962C8B-B14F-4D97-AF65-F5344CB8AC3E}">
        <p14:creationId xmlns:p14="http://schemas.microsoft.com/office/powerpoint/2010/main" val="137477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ARM feature improvements over RISC</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V</a:t>
            </a:r>
            <a:r>
              <a:rPr lang="en-US" b="1" dirty="0" smtClean="0"/>
              <a:t>ariable cycle execution for certain instructions</a:t>
            </a:r>
            <a:r>
              <a:rPr lang="en-US" dirty="0" smtClean="0"/>
              <a:t>:</a:t>
            </a:r>
          </a:p>
          <a:p>
            <a:pPr lvl="1" algn="just"/>
            <a:r>
              <a:rPr lang="en-US" dirty="0" smtClean="0"/>
              <a:t>Not every ARM instruction executes in a single cycle. For example, load-store-multiple instructions vary in the number of execution cycles depending upon the number of registers being transferred. The transfer can occur on sequential memory addresses, which increases performance since sequential memory accesses are often faster than random accesses.</a:t>
            </a:r>
          </a:p>
          <a:p>
            <a:r>
              <a:rPr lang="en-US" b="1" dirty="0" smtClean="0"/>
              <a:t>Inline barrel shifter leading to more complex instructions</a:t>
            </a:r>
            <a:r>
              <a:rPr lang="en-US" dirty="0" smtClean="0"/>
              <a:t>:</a:t>
            </a:r>
          </a:p>
          <a:p>
            <a:pPr lvl="1" algn="just"/>
            <a:r>
              <a:rPr lang="en-US" dirty="0" smtClean="0"/>
              <a:t>The inline barrel shifter is a hardware component that preprocesses one of the input registers before it is used by an instruction. This expands the capability of many instructions to improve core performance and code density.</a:t>
            </a:r>
          </a:p>
          <a:p>
            <a:pPr marL="457200" lvl="1" indent="0" algn="just">
              <a:buNone/>
            </a:pPr>
            <a:r>
              <a:rPr lang="en-US" dirty="0" smtClean="0"/>
              <a:t/>
            </a:r>
            <a:br>
              <a:rPr lang="en-US" dirty="0" smtClean="0"/>
            </a:br>
            <a:endParaRPr lang="en-US" dirty="0"/>
          </a:p>
        </p:txBody>
      </p:sp>
    </p:spTree>
    <p:extLst>
      <p:ext uri="{BB962C8B-B14F-4D97-AF65-F5344CB8AC3E}">
        <p14:creationId xmlns:p14="http://schemas.microsoft.com/office/powerpoint/2010/main" val="388669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ARM has enhanced the processor core by adding a second 16 bit instruction set called Thumb.</a:t>
            </a:r>
            <a:r>
              <a:rPr lang="en-US" dirty="0" smtClean="0"/>
              <a:t> </a:t>
            </a:r>
          </a:p>
          <a:p>
            <a:pPr lvl="1" algn="just"/>
            <a:r>
              <a:rPr lang="en-US" dirty="0" smtClean="0"/>
              <a:t>This thumb instruction permits the ARM core to execute either 16 bit or 32 bit instructions. </a:t>
            </a:r>
          </a:p>
          <a:p>
            <a:pPr lvl="1" algn="just"/>
            <a:r>
              <a:rPr lang="en-US" dirty="0" smtClean="0"/>
              <a:t>The 16 bit instructions improve code density by about 30 percent compare to 32 bit instructions of fixed length.</a:t>
            </a:r>
            <a:endParaRPr lang="en-US" dirty="0"/>
          </a:p>
          <a:p>
            <a:r>
              <a:rPr lang="en-US" b="1" dirty="0" smtClean="0"/>
              <a:t>Conditional execution</a:t>
            </a:r>
            <a:r>
              <a:rPr lang="en-US" dirty="0" smtClean="0"/>
              <a:t>:</a:t>
            </a:r>
          </a:p>
          <a:p>
            <a:pPr lvl="1" algn="just"/>
            <a:r>
              <a:rPr lang="en-US" dirty="0" smtClean="0"/>
              <a:t>An instruction is only executed when a specific condition has been satisfied. This feature improves performance and code density by reducing branch instructions.</a:t>
            </a:r>
            <a:endParaRPr lang="en-US" dirty="0"/>
          </a:p>
        </p:txBody>
      </p:sp>
    </p:spTree>
    <p:extLst>
      <p:ext uri="{BB962C8B-B14F-4D97-AF65-F5344CB8AC3E}">
        <p14:creationId xmlns:p14="http://schemas.microsoft.com/office/powerpoint/2010/main" val="169697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Enhanced instructions</a:t>
            </a:r>
            <a:r>
              <a:rPr lang="en-US" dirty="0" smtClean="0"/>
              <a:t>:</a:t>
            </a:r>
          </a:p>
          <a:p>
            <a:pPr lvl="1" algn="just"/>
            <a:r>
              <a:rPr lang="en-US" dirty="0" smtClean="0"/>
              <a:t>The enhanced digital signal processor (DSP) instructions were added to the standard ARM instruction set to support fast 16 x 16-bit multiplier operations and saturation. These instructions allow a faster-performing ARM processor in some cases to replace the traditional combinations of a processor plus a DSP.</a:t>
            </a:r>
            <a:endParaRPr lang="en-US" dirty="0"/>
          </a:p>
        </p:txBody>
      </p:sp>
    </p:spTree>
    <p:extLst>
      <p:ext uri="{BB962C8B-B14F-4D97-AF65-F5344CB8AC3E}">
        <p14:creationId xmlns:p14="http://schemas.microsoft.com/office/powerpoint/2010/main" val="312333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Load-store architecture</a:t>
            </a:r>
            <a:endParaRPr lang="en-US" dirty="0"/>
          </a:p>
        </p:txBody>
      </p:sp>
      <p:sp>
        <p:nvSpPr>
          <p:cNvPr id="3" name="Content Placeholder 2"/>
          <p:cNvSpPr>
            <a:spLocks noGrp="1"/>
          </p:cNvSpPr>
          <p:nvPr>
            <p:ph idx="1"/>
          </p:nvPr>
        </p:nvSpPr>
        <p:spPr/>
        <p:txBody>
          <a:bodyPr/>
          <a:lstStyle/>
          <a:p>
            <a:r>
              <a:rPr lang="en-US" dirty="0"/>
              <a:t>Only load and store instructions access the memory, </a:t>
            </a:r>
            <a:r>
              <a:rPr lang="en-US" dirty="0" smtClean="0"/>
              <a:t>all other instructions </a:t>
            </a:r>
            <a:r>
              <a:rPr lang="en-US" dirty="0"/>
              <a:t>use registers as operands. </a:t>
            </a:r>
            <a:endParaRPr lang="en-US" dirty="0" smtClean="0"/>
          </a:p>
          <a:p>
            <a:r>
              <a:rPr lang="en-US" dirty="0" smtClean="0"/>
              <a:t>What </a:t>
            </a:r>
            <a:r>
              <a:rPr lang="en-US" dirty="0"/>
              <a:t>is </a:t>
            </a:r>
            <a:r>
              <a:rPr lang="en-US" dirty="0" smtClean="0"/>
              <a:t>the motivation</a:t>
            </a:r>
            <a:r>
              <a:rPr lang="en-US" dirty="0"/>
              <a:t>? </a:t>
            </a:r>
            <a:endParaRPr lang="en-US" dirty="0" smtClean="0"/>
          </a:p>
          <a:p>
            <a:pPr lvl="1"/>
            <a:r>
              <a:rPr lang="en-US" dirty="0" smtClean="0"/>
              <a:t>Primary </a:t>
            </a:r>
            <a:r>
              <a:rPr lang="en-US" dirty="0"/>
              <a:t>motivation is speedup –registers </a:t>
            </a:r>
            <a:r>
              <a:rPr lang="en-US" dirty="0" smtClean="0"/>
              <a:t>are faster.</a:t>
            </a:r>
          </a:p>
        </p:txBody>
      </p:sp>
      <p:graphicFrame>
        <p:nvGraphicFramePr>
          <p:cNvPr id="4" name="Table 3"/>
          <p:cNvGraphicFramePr>
            <a:graphicFrameLocks noGrp="1"/>
          </p:cNvGraphicFramePr>
          <p:nvPr>
            <p:extLst>
              <p:ext uri="{D42A27DB-BD31-4B8C-83A1-F6EECF244321}">
                <p14:modId xmlns:p14="http://schemas.microsoft.com/office/powerpoint/2010/main" val="1269950589"/>
              </p:ext>
            </p:extLst>
          </p:nvPr>
        </p:nvGraphicFramePr>
        <p:xfrm>
          <a:off x="6096000" y="4229894"/>
          <a:ext cx="1981200" cy="2293939"/>
        </p:xfrm>
        <a:graphic>
          <a:graphicData uri="http://schemas.openxmlformats.org/drawingml/2006/table">
            <a:tbl>
              <a:tblPr/>
              <a:tblGrid>
                <a:gridCol w="1981200"/>
              </a:tblGrid>
              <a:tr h="573088">
                <a:tc>
                  <a:txBody>
                    <a:bodyPr/>
                    <a:lstStyle>
                      <a:lvl1pPr algn="l">
                        <a:spcBef>
                          <a:spcPct val="20000"/>
                        </a:spcBef>
                        <a:buClr>
                          <a:schemeClr val="hlink"/>
                        </a:buClr>
                        <a:buSzPct val="50000"/>
                        <a:buFont typeface="Monotype Sorts" pitchFamily="2" charset="2"/>
                        <a:defRPr kumimoji="1" sz="2000">
                          <a:solidFill>
                            <a:schemeClr val="bg2"/>
                          </a:solidFill>
                          <a:latin typeface="Arial" panose="020B0604020202020204" pitchFamily="34" charset="0"/>
                        </a:defRPr>
                      </a:lvl1pPr>
                      <a:lvl2pPr algn="l">
                        <a:spcBef>
                          <a:spcPct val="20000"/>
                        </a:spcBef>
                        <a:buClr>
                          <a:schemeClr val="tx2"/>
                        </a:buClr>
                        <a:buSzPct val="75000"/>
                        <a:buFont typeface="Monotype Sorts" pitchFamily="2" charset="2"/>
                        <a:defRPr kumimoji="1">
                          <a:solidFill>
                            <a:schemeClr val="bg2"/>
                          </a:solidFill>
                          <a:latin typeface="Arial" panose="020B0604020202020204" pitchFamily="34" charset="0"/>
                        </a:defRPr>
                      </a:lvl2pPr>
                      <a:lvl3pPr algn="l">
                        <a:spcBef>
                          <a:spcPct val="20000"/>
                        </a:spcBef>
                        <a:buClr>
                          <a:schemeClr val="hlink"/>
                        </a:buClr>
                        <a:buSzPct val="65000"/>
                        <a:buFont typeface="Monotype Sorts" pitchFamily="2" charset="2"/>
                        <a:defRPr kumimoji="1">
                          <a:solidFill>
                            <a:schemeClr val="bg2"/>
                          </a:solidFill>
                          <a:latin typeface="Arial" panose="020B0604020202020204" pitchFamily="34" charset="0"/>
                        </a:defRPr>
                      </a:lvl3pPr>
                      <a:lvl4pPr algn="l">
                        <a:spcBef>
                          <a:spcPct val="20000"/>
                        </a:spcBef>
                        <a:buClr>
                          <a:schemeClr val="tx2"/>
                        </a:buClr>
                        <a:buSzPct val="100000"/>
                        <a:defRPr kumimoji="1">
                          <a:solidFill>
                            <a:schemeClr val="bg2"/>
                          </a:solidFill>
                          <a:latin typeface="Arial" panose="020B0604020202020204" pitchFamily="34" charset="0"/>
                        </a:defRPr>
                      </a:lvl4pPr>
                      <a:lvl5pPr algn="l">
                        <a:spcBef>
                          <a:spcPct val="20000"/>
                        </a:spcBef>
                        <a:buClr>
                          <a:schemeClr val="hlink"/>
                        </a:buClr>
                        <a:buSzPct val="100000"/>
                        <a:defRPr kumimoji="1">
                          <a:solidFill>
                            <a:schemeClr val="bg2"/>
                          </a:solidFill>
                          <a:latin typeface="Arial" panose="020B0604020202020204" pitchFamily="34" charset="0"/>
                        </a:defRPr>
                      </a:lvl5pPr>
                      <a:lvl6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6pPr>
                      <a:lvl7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7pPr>
                      <a:lvl8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8pPr>
                      <a:lvl9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en-US" sz="1800" b="0" i="0" u="none" strike="noStrike" cap="none" normalizeH="0" baseline="0" dirty="0" smtClean="0">
                          <a:ln>
                            <a:noFill/>
                          </a:ln>
                          <a:solidFill>
                            <a:schemeClr val="tx1"/>
                          </a:solidFill>
                          <a:effectLst/>
                          <a:latin typeface="Courier New" panose="02070309020205020404" pitchFamily="49" charset="0"/>
                        </a:rPr>
                        <a:t>Load r1,A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lvl1pPr algn="l">
                        <a:spcBef>
                          <a:spcPct val="20000"/>
                        </a:spcBef>
                        <a:buClr>
                          <a:schemeClr val="hlink"/>
                        </a:buClr>
                        <a:buSzPct val="50000"/>
                        <a:buFont typeface="Monotype Sorts" pitchFamily="2" charset="2"/>
                        <a:defRPr kumimoji="1" sz="2000">
                          <a:solidFill>
                            <a:schemeClr val="bg2"/>
                          </a:solidFill>
                          <a:latin typeface="Arial" panose="020B0604020202020204" pitchFamily="34" charset="0"/>
                        </a:defRPr>
                      </a:lvl1pPr>
                      <a:lvl2pPr algn="l">
                        <a:spcBef>
                          <a:spcPct val="20000"/>
                        </a:spcBef>
                        <a:buClr>
                          <a:schemeClr val="tx2"/>
                        </a:buClr>
                        <a:buSzPct val="75000"/>
                        <a:buFont typeface="Monotype Sorts" pitchFamily="2" charset="2"/>
                        <a:defRPr kumimoji="1">
                          <a:solidFill>
                            <a:schemeClr val="bg2"/>
                          </a:solidFill>
                          <a:latin typeface="Arial" panose="020B0604020202020204" pitchFamily="34" charset="0"/>
                        </a:defRPr>
                      </a:lvl2pPr>
                      <a:lvl3pPr algn="l">
                        <a:spcBef>
                          <a:spcPct val="20000"/>
                        </a:spcBef>
                        <a:buClr>
                          <a:schemeClr val="hlink"/>
                        </a:buClr>
                        <a:buSzPct val="65000"/>
                        <a:buFont typeface="Monotype Sorts" pitchFamily="2" charset="2"/>
                        <a:defRPr kumimoji="1">
                          <a:solidFill>
                            <a:schemeClr val="bg2"/>
                          </a:solidFill>
                          <a:latin typeface="Arial" panose="020B0604020202020204" pitchFamily="34" charset="0"/>
                        </a:defRPr>
                      </a:lvl3pPr>
                      <a:lvl4pPr algn="l">
                        <a:spcBef>
                          <a:spcPct val="20000"/>
                        </a:spcBef>
                        <a:buClr>
                          <a:schemeClr val="tx2"/>
                        </a:buClr>
                        <a:buSzPct val="100000"/>
                        <a:defRPr kumimoji="1">
                          <a:solidFill>
                            <a:schemeClr val="bg2"/>
                          </a:solidFill>
                          <a:latin typeface="Arial" panose="020B0604020202020204" pitchFamily="34" charset="0"/>
                        </a:defRPr>
                      </a:lvl4pPr>
                      <a:lvl5pPr algn="l">
                        <a:spcBef>
                          <a:spcPct val="20000"/>
                        </a:spcBef>
                        <a:buClr>
                          <a:schemeClr val="hlink"/>
                        </a:buClr>
                        <a:buSzPct val="100000"/>
                        <a:defRPr kumimoji="1">
                          <a:solidFill>
                            <a:schemeClr val="bg2"/>
                          </a:solidFill>
                          <a:latin typeface="Arial" panose="020B0604020202020204" pitchFamily="34" charset="0"/>
                        </a:defRPr>
                      </a:lvl5pPr>
                      <a:lvl6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6pPr>
                      <a:lvl7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7pPr>
                      <a:lvl8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8pPr>
                      <a:lvl9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en-US" sz="1800" b="0" i="0" u="none" strike="noStrike" cap="none" normalizeH="0" baseline="0" dirty="0" smtClean="0">
                          <a:ln>
                            <a:noFill/>
                          </a:ln>
                          <a:solidFill>
                            <a:schemeClr val="tx1"/>
                          </a:solidFill>
                          <a:effectLst/>
                          <a:latin typeface="Courier New" panose="02070309020205020404" pitchFamily="49" charset="0"/>
                        </a:rPr>
                        <a:t>Load r2,B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lvl1pPr algn="l">
                        <a:spcBef>
                          <a:spcPct val="20000"/>
                        </a:spcBef>
                        <a:buClr>
                          <a:schemeClr val="hlink"/>
                        </a:buClr>
                        <a:buSzPct val="50000"/>
                        <a:buFont typeface="Monotype Sorts" pitchFamily="2" charset="2"/>
                        <a:defRPr kumimoji="1" sz="2000">
                          <a:solidFill>
                            <a:schemeClr val="bg2"/>
                          </a:solidFill>
                          <a:latin typeface="Arial" panose="020B0604020202020204" pitchFamily="34" charset="0"/>
                        </a:defRPr>
                      </a:lvl1pPr>
                      <a:lvl2pPr algn="l">
                        <a:spcBef>
                          <a:spcPct val="20000"/>
                        </a:spcBef>
                        <a:buClr>
                          <a:schemeClr val="tx2"/>
                        </a:buClr>
                        <a:buSzPct val="75000"/>
                        <a:buFont typeface="Monotype Sorts" pitchFamily="2" charset="2"/>
                        <a:defRPr kumimoji="1">
                          <a:solidFill>
                            <a:schemeClr val="bg2"/>
                          </a:solidFill>
                          <a:latin typeface="Arial" panose="020B0604020202020204" pitchFamily="34" charset="0"/>
                        </a:defRPr>
                      </a:lvl2pPr>
                      <a:lvl3pPr algn="l">
                        <a:spcBef>
                          <a:spcPct val="20000"/>
                        </a:spcBef>
                        <a:buClr>
                          <a:schemeClr val="hlink"/>
                        </a:buClr>
                        <a:buSzPct val="65000"/>
                        <a:buFont typeface="Monotype Sorts" pitchFamily="2" charset="2"/>
                        <a:defRPr kumimoji="1">
                          <a:solidFill>
                            <a:schemeClr val="bg2"/>
                          </a:solidFill>
                          <a:latin typeface="Arial" panose="020B0604020202020204" pitchFamily="34" charset="0"/>
                        </a:defRPr>
                      </a:lvl3pPr>
                      <a:lvl4pPr algn="l">
                        <a:spcBef>
                          <a:spcPct val="20000"/>
                        </a:spcBef>
                        <a:buClr>
                          <a:schemeClr val="tx2"/>
                        </a:buClr>
                        <a:buSzPct val="100000"/>
                        <a:defRPr kumimoji="1">
                          <a:solidFill>
                            <a:schemeClr val="bg2"/>
                          </a:solidFill>
                          <a:latin typeface="Arial" panose="020B0604020202020204" pitchFamily="34" charset="0"/>
                        </a:defRPr>
                      </a:lvl4pPr>
                      <a:lvl5pPr algn="l">
                        <a:spcBef>
                          <a:spcPct val="20000"/>
                        </a:spcBef>
                        <a:buClr>
                          <a:schemeClr val="hlink"/>
                        </a:buClr>
                        <a:buSzPct val="100000"/>
                        <a:defRPr kumimoji="1">
                          <a:solidFill>
                            <a:schemeClr val="bg2"/>
                          </a:solidFill>
                          <a:latin typeface="Arial" panose="020B0604020202020204" pitchFamily="34" charset="0"/>
                        </a:defRPr>
                      </a:lvl5pPr>
                      <a:lvl6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6pPr>
                      <a:lvl7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7pPr>
                      <a:lvl8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8pPr>
                      <a:lvl9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en-US" sz="1800" b="0" i="0" u="none" strike="noStrike" cap="none" normalizeH="0" baseline="0" dirty="0" smtClean="0">
                          <a:ln>
                            <a:noFill/>
                          </a:ln>
                          <a:solidFill>
                            <a:schemeClr val="tx1"/>
                          </a:solidFill>
                          <a:effectLst/>
                          <a:latin typeface="Courier New" panose="02070309020205020404" pitchFamily="49" charset="0"/>
                        </a:rPr>
                        <a:t>Add  r3,r1,r2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lvl1pPr algn="l">
                        <a:spcBef>
                          <a:spcPct val="20000"/>
                        </a:spcBef>
                        <a:buClr>
                          <a:schemeClr val="hlink"/>
                        </a:buClr>
                        <a:buSzPct val="50000"/>
                        <a:buFont typeface="Monotype Sorts" pitchFamily="2" charset="2"/>
                        <a:defRPr kumimoji="1" sz="2000">
                          <a:solidFill>
                            <a:schemeClr val="bg2"/>
                          </a:solidFill>
                          <a:latin typeface="Arial" panose="020B0604020202020204" pitchFamily="34" charset="0"/>
                        </a:defRPr>
                      </a:lvl1pPr>
                      <a:lvl2pPr algn="l">
                        <a:spcBef>
                          <a:spcPct val="20000"/>
                        </a:spcBef>
                        <a:buClr>
                          <a:schemeClr val="tx2"/>
                        </a:buClr>
                        <a:buSzPct val="75000"/>
                        <a:buFont typeface="Monotype Sorts" pitchFamily="2" charset="2"/>
                        <a:defRPr kumimoji="1">
                          <a:solidFill>
                            <a:schemeClr val="bg2"/>
                          </a:solidFill>
                          <a:latin typeface="Arial" panose="020B0604020202020204" pitchFamily="34" charset="0"/>
                        </a:defRPr>
                      </a:lvl2pPr>
                      <a:lvl3pPr algn="l">
                        <a:spcBef>
                          <a:spcPct val="20000"/>
                        </a:spcBef>
                        <a:buClr>
                          <a:schemeClr val="hlink"/>
                        </a:buClr>
                        <a:buSzPct val="65000"/>
                        <a:buFont typeface="Monotype Sorts" pitchFamily="2" charset="2"/>
                        <a:defRPr kumimoji="1">
                          <a:solidFill>
                            <a:schemeClr val="bg2"/>
                          </a:solidFill>
                          <a:latin typeface="Arial" panose="020B0604020202020204" pitchFamily="34" charset="0"/>
                        </a:defRPr>
                      </a:lvl3pPr>
                      <a:lvl4pPr algn="l">
                        <a:spcBef>
                          <a:spcPct val="20000"/>
                        </a:spcBef>
                        <a:buClr>
                          <a:schemeClr val="tx2"/>
                        </a:buClr>
                        <a:buSzPct val="100000"/>
                        <a:defRPr kumimoji="1">
                          <a:solidFill>
                            <a:schemeClr val="bg2"/>
                          </a:solidFill>
                          <a:latin typeface="Arial" panose="020B0604020202020204" pitchFamily="34" charset="0"/>
                        </a:defRPr>
                      </a:lvl4pPr>
                      <a:lvl5pPr algn="l">
                        <a:spcBef>
                          <a:spcPct val="20000"/>
                        </a:spcBef>
                        <a:buClr>
                          <a:schemeClr val="hlink"/>
                        </a:buClr>
                        <a:buSzPct val="100000"/>
                        <a:defRPr kumimoji="1">
                          <a:solidFill>
                            <a:schemeClr val="bg2"/>
                          </a:solidFill>
                          <a:latin typeface="Arial" panose="020B0604020202020204" pitchFamily="34" charset="0"/>
                        </a:defRPr>
                      </a:lvl5pPr>
                      <a:lvl6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6pPr>
                      <a:lvl7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7pPr>
                      <a:lvl8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8pPr>
                      <a:lvl9pPr eaLnBrk="0" fontAlgn="base" hangingPunct="0">
                        <a:spcBef>
                          <a:spcPct val="20000"/>
                        </a:spcBef>
                        <a:spcAft>
                          <a:spcPct val="0"/>
                        </a:spcAft>
                        <a:buClr>
                          <a:schemeClr val="hlink"/>
                        </a:buClr>
                        <a:buSzPct val="100000"/>
                        <a:defRPr kumimoji="1">
                          <a:solidFill>
                            <a:schemeClr val="bg2"/>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tabLst/>
                      </a:pPr>
                      <a:r>
                        <a:rPr kumimoji="1" lang="en-US" altLang="en-US" sz="1800" b="0" i="0" u="none" strike="noStrike" cap="none" normalizeH="0" baseline="0" dirty="0" smtClean="0">
                          <a:ln>
                            <a:noFill/>
                          </a:ln>
                          <a:solidFill>
                            <a:schemeClr val="tx1"/>
                          </a:solidFill>
                          <a:effectLst/>
                          <a:latin typeface="Courier New" panose="02070309020205020404" pitchFamily="49" charset="0"/>
                        </a:rPr>
                        <a:t>Store C,r3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55"/>
          <p:cNvSpPr txBox="1">
            <a:spLocks noChangeArrowheads="1"/>
          </p:cNvSpPr>
          <p:nvPr/>
        </p:nvSpPr>
        <p:spPr bwMode="auto">
          <a:xfrm>
            <a:off x="1356360" y="4001294"/>
            <a:ext cx="4557713"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en-US" sz="2400"/>
              <a:t>Let's look at the code for C = A + B</a:t>
            </a:r>
          </a:p>
        </p:txBody>
      </p:sp>
    </p:spTree>
    <p:extLst>
      <p:ext uri="{BB962C8B-B14F-4D97-AF65-F5344CB8AC3E}">
        <p14:creationId xmlns:p14="http://schemas.microsoft.com/office/powerpoint/2010/main" val="118361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7"/>
          <p:cNvSpPr txBox="1">
            <a:spLocks noChangeArrowheads="1"/>
          </p:cNvSpPr>
          <p:nvPr/>
        </p:nvSpPr>
        <p:spPr>
          <a:xfrm>
            <a:off x="1051560" y="1905000"/>
            <a:ext cx="8382000" cy="4953000"/>
          </a:xfrm>
          <a:prstGeom prst="rect">
            <a:avLst/>
          </a:prstGeom>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Tx/>
              <a:buChar char="•"/>
            </a:pPr>
            <a:r>
              <a:rPr lang="en-US" altLang="en-US" dirty="0" smtClean="0"/>
              <a:t>The ARM is a Load / Store Architecture:</a:t>
            </a:r>
          </a:p>
          <a:p>
            <a:pPr lvl="1">
              <a:lnSpc>
                <a:spcPct val="80000"/>
              </a:lnSpc>
            </a:pPr>
            <a:r>
              <a:rPr lang="en-US" altLang="en-US" dirty="0" smtClean="0"/>
              <a:t>Does not support memory to memory data processing operations.</a:t>
            </a:r>
          </a:p>
          <a:p>
            <a:pPr lvl="1">
              <a:lnSpc>
                <a:spcPct val="80000"/>
              </a:lnSpc>
            </a:pPr>
            <a:r>
              <a:rPr lang="en-US" altLang="en-US" dirty="0" smtClean="0"/>
              <a:t>Must move data values into registers before using them.</a:t>
            </a:r>
          </a:p>
          <a:p>
            <a:pPr>
              <a:lnSpc>
                <a:spcPct val="80000"/>
              </a:lnSpc>
              <a:buFontTx/>
              <a:buChar char="•"/>
            </a:pPr>
            <a:r>
              <a:rPr lang="en-US" altLang="en-US" dirty="0" smtClean="0"/>
              <a:t>This might sound inefficient, but in practice isn’t:</a:t>
            </a:r>
          </a:p>
          <a:p>
            <a:pPr lvl="1">
              <a:lnSpc>
                <a:spcPct val="80000"/>
              </a:lnSpc>
            </a:pPr>
            <a:r>
              <a:rPr lang="en-US" altLang="en-US" dirty="0" smtClean="0"/>
              <a:t>Load data values from memory into registers.</a:t>
            </a:r>
          </a:p>
          <a:p>
            <a:pPr lvl="1">
              <a:lnSpc>
                <a:spcPct val="80000"/>
              </a:lnSpc>
            </a:pPr>
            <a:r>
              <a:rPr lang="en-US" altLang="en-US" dirty="0" smtClean="0"/>
              <a:t>Process data in registers using a number of data processing instructions which are not slowed down by memory access.</a:t>
            </a:r>
          </a:p>
          <a:p>
            <a:pPr lvl="1">
              <a:lnSpc>
                <a:spcPct val="80000"/>
              </a:lnSpc>
            </a:pPr>
            <a:r>
              <a:rPr lang="en-US" altLang="en-US" dirty="0" smtClean="0"/>
              <a:t>Store results from registers out to memory.</a:t>
            </a:r>
          </a:p>
          <a:p>
            <a:pPr>
              <a:lnSpc>
                <a:spcPct val="80000"/>
              </a:lnSpc>
              <a:buFontTx/>
              <a:buChar char="•"/>
            </a:pPr>
            <a:r>
              <a:rPr lang="en-US" altLang="en-US" dirty="0" smtClean="0"/>
              <a:t>The ARM has three sets of instructions which interact with main memory. These are:</a:t>
            </a:r>
          </a:p>
          <a:p>
            <a:pPr lvl="1">
              <a:lnSpc>
                <a:spcPct val="80000"/>
              </a:lnSpc>
            </a:pPr>
            <a:r>
              <a:rPr lang="en-US" altLang="en-US" dirty="0" smtClean="0"/>
              <a:t>Single register data transfer (LDR / STR).</a:t>
            </a:r>
          </a:p>
          <a:p>
            <a:pPr lvl="1">
              <a:lnSpc>
                <a:spcPct val="80000"/>
              </a:lnSpc>
            </a:pPr>
            <a:r>
              <a:rPr lang="en-US" altLang="en-US" dirty="0" smtClean="0"/>
              <a:t>Block data transfer (LDM/STM).</a:t>
            </a:r>
          </a:p>
          <a:p>
            <a:pPr lvl="1">
              <a:lnSpc>
                <a:spcPct val="80000"/>
              </a:lnSpc>
            </a:pPr>
            <a:r>
              <a:rPr lang="en-US" altLang="en-US" dirty="0" smtClean="0"/>
              <a:t>Single Data Swap (SWP).</a:t>
            </a:r>
            <a:endParaRPr lang="en-US" altLang="en-US" dirty="0"/>
          </a:p>
        </p:txBody>
      </p:sp>
    </p:spTree>
    <p:extLst>
      <p:ext uri="{BB962C8B-B14F-4D97-AF65-F5344CB8AC3E}">
        <p14:creationId xmlns:p14="http://schemas.microsoft.com/office/powerpoint/2010/main" val="3935441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609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Monotype Sorts</vt:lpstr>
      <vt:lpstr>Office Theme</vt:lpstr>
      <vt:lpstr>ARM</vt:lpstr>
      <vt:lpstr>RISC features</vt:lpstr>
      <vt:lpstr>PowerPoint Presentation</vt:lpstr>
      <vt:lpstr>ARM feature improvements over RISC</vt:lpstr>
      <vt:lpstr>PowerPoint Presentation</vt:lpstr>
      <vt:lpstr>PowerPoint Presentation</vt:lpstr>
      <vt:lpstr>Load-store architecture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baski</dc:creator>
  <cp:lastModifiedBy>baski</cp:lastModifiedBy>
  <cp:revision>11</cp:revision>
  <dcterms:created xsi:type="dcterms:W3CDTF">2017-02-22T06:04:25Z</dcterms:created>
  <dcterms:modified xsi:type="dcterms:W3CDTF">2017-02-22T06:16:44Z</dcterms:modified>
</cp:coreProperties>
</file>