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6" r:id="rId19"/>
    <p:sldId id="274" r:id="rId20"/>
    <p:sldId id="277" r:id="rId21"/>
    <p:sldId id="278" r:id="rId22"/>
    <p:sldId id="279" r:id="rId23"/>
    <p:sldId id="280" r:id="rId24"/>
    <p:sldId id="281" r:id="rId25"/>
    <p:sldId id="282" r:id="rId26"/>
    <p:sldId id="283" r:id="rId27"/>
    <p:sldId id="285" r:id="rId28"/>
    <p:sldId id="286" r:id="rId29"/>
    <p:sldId id="287" r:id="rId30"/>
    <p:sldId id="288" r:id="rId31"/>
    <p:sldId id="289" r:id="rId32"/>
    <p:sldId id="290" r:id="rId33"/>
    <p:sldId id="29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72" autoAdjust="0"/>
    <p:restoredTop sz="93783" autoAdjust="0"/>
  </p:normalViewPr>
  <p:slideViewPr>
    <p:cSldViewPr>
      <p:cViewPr varScale="1">
        <p:scale>
          <a:sx n="69" d="100"/>
          <a:sy n="69" d="100"/>
        </p:scale>
        <p:origin x="-153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A463AB3A-977F-49E4-B023-EAE98DD42E78}" type="datetimeFigureOut">
              <a:rPr lang="en-IN" smtClean="0"/>
              <a:t>21-02-2018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A330D-B7FA-496A-B950-5EAA6A35E84C}"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63AB3A-977F-49E4-B023-EAE98DD42E78}" type="datetimeFigureOut">
              <a:rPr lang="en-IN" smtClean="0"/>
              <a:t>21-02-2018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A330D-B7FA-496A-B950-5EAA6A35E84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63AB3A-977F-49E4-B023-EAE98DD42E78}" type="datetimeFigureOut">
              <a:rPr lang="en-IN" smtClean="0"/>
              <a:t>21-02-2018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A330D-B7FA-496A-B950-5EAA6A35E84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A463AB3A-977F-49E4-B023-EAE98DD42E78}" type="datetimeFigureOut">
              <a:rPr lang="en-IN" smtClean="0"/>
              <a:t>21-02-2018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A330D-B7FA-496A-B950-5EAA6A35E84C}"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3AB3A-977F-49E4-B023-EAE98DD42E78}" type="datetimeFigureOut">
              <a:rPr lang="en-IN" smtClean="0"/>
              <a:t>21-02-2018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A330D-B7FA-496A-B950-5EAA6A35E84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A463AB3A-977F-49E4-B023-EAE98DD42E78}" type="datetimeFigureOut">
              <a:rPr lang="en-IN" smtClean="0"/>
              <a:t>21-02-2018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8A330D-B7FA-496A-B950-5EAA6A35E84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463AB3A-977F-49E4-B023-EAE98DD42E78}" type="datetimeFigureOut">
              <a:rPr lang="en-IN" smtClean="0"/>
              <a:t>21-02-2018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8A330D-B7FA-496A-B950-5EAA6A35E84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63AB3A-977F-49E4-B023-EAE98DD42E78}" type="datetimeFigureOut">
              <a:rPr lang="en-IN" smtClean="0"/>
              <a:t>21-02-2018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8A330D-B7FA-496A-B950-5EAA6A35E84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3AB3A-977F-49E4-B023-EAE98DD42E78}" type="datetimeFigureOut">
              <a:rPr lang="en-IN" smtClean="0"/>
              <a:t>21-02-2018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8A330D-B7FA-496A-B950-5EAA6A35E84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3AB3A-977F-49E4-B023-EAE98DD42E78}" type="datetimeFigureOut">
              <a:rPr lang="en-IN" smtClean="0"/>
              <a:t>21-02-2018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8A330D-B7FA-496A-B950-5EAA6A35E84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3AB3A-977F-49E4-B023-EAE98DD42E78}" type="datetimeFigureOut">
              <a:rPr lang="en-IN" smtClean="0"/>
              <a:t>21-02-2018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8A330D-B7FA-496A-B950-5EAA6A35E84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A463AB3A-977F-49E4-B023-EAE98DD42E78}" type="datetimeFigureOut">
              <a:rPr lang="en-IN" smtClean="0"/>
              <a:t>21-02-2018</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C18A330D-B7FA-496A-B950-5EAA6A35E84C}"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87624" y="3789040"/>
            <a:ext cx="5637010" cy="882119"/>
          </a:xfrm>
        </p:spPr>
        <p:txBody>
          <a:bodyPr/>
          <a:lstStyle/>
          <a:p>
            <a:r>
              <a:rPr lang="en-US" dirty="0" smtClean="0"/>
              <a:t>	</a:t>
            </a:r>
            <a:r>
              <a:rPr lang="en-US" b="1" dirty="0" smtClean="0"/>
              <a:t>SHRIRAM K VASUDEVAN </a:t>
            </a:r>
            <a:endParaRPr lang="en-IN" b="1" dirty="0"/>
          </a:p>
        </p:txBody>
      </p:sp>
      <p:sp>
        <p:nvSpPr>
          <p:cNvPr id="2" name="Title 1"/>
          <p:cNvSpPr>
            <a:spLocks noGrp="1"/>
          </p:cNvSpPr>
          <p:nvPr>
            <p:ph type="ctrTitle"/>
          </p:nvPr>
        </p:nvSpPr>
        <p:spPr>
          <a:xfrm>
            <a:off x="395536" y="2060848"/>
            <a:ext cx="7772400" cy="1470025"/>
          </a:xfrm>
        </p:spPr>
        <p:txBody>
          <a:bodyPr/>
          <a:lstStyle/>
          <a:p>
            <a:pPr marL="182880" indent="0">
              <a:buNone/>
            </a:pPr>
            <a:r>
              <a:rPr lang="en-US" dirty="0" smtClean="0"/>
              <a:t>	ARM – Session – 1 </a:t>
            </a:r>
            <a:endParaRPr lang="en-IN" dirty="0"/>
          </a:p>
        </p:txBody>
      </p:sp>
    </p:spTree>
    <p:extLst>
      <p:ext uri="{BB962C8B-B14F-4D97-AF65-F5344CB8AC3E}">
        <p14:creationId xmlns:p14="http://schemas.microsoft.com/office/powerpoint/2010/main" val="15840349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4294967295"/>
          </p:nvPr>
        </p:nvSpPr>
        <p:spPr>
          <a:xfrm>
            <a:off x="179512" y="908720"/>
            <a:ext cx="8820472" cy="6597352"/>
          </a:xfrm>
          <a:prstGeom prst="rect">
            <a:avLst/>
          </a:prstGeom>
        </p:spPr>
        <p:txBody>
          <a:bodyPr>
            <a:noAutofit/>
          </a:bodyPr>
          <a:lstStyle/>
          <a:p>
            <a:pPr lvl="0" algn="just"/>
            <a:r>
              <a:rPr lang="en-US" sz="1800" b="1" u="sng" dirty="0"/>
              <a:t>Load and Store architecture: </a:t>
            </a:r>
            <a:endParaRPr lang="en-US" sz="1800" dirty="0"/>
          </a:p>
          <a:p>
            <a:pPr algn="just"/>
            <a:r>
              <a:rPr lang="en-US" sz="1800" dirty="0" smtClean="0"/>
              <a:t>ARM </a:t>
            </a:r>
            <a:r>
              <a:rPr lang="en-US" sz="1800" dirty="0"/>
              <a:t>falls in the RISC category which follows the Load and Store architecture. </a:t>
            </a:r>
            <a:endParaRPr lang="en-US" sz="1800" dirty="0" smtClean="0"/>
          </a:p>
          <a:p>
            <a:pPr algn="just"/>
            <a:r>
              <a:rPr lang="en-US" sz="1800" dirty="0" smtClean="0"/>
              <a:t>Means</a:t>
            </a:r>
            <a:r>
              <a:rPr lang="en-US" sz="1800" dirty="0"/>
              <a:t>, with Load and Store architecture in place, registers will be mandatory for processing to be carried out. </a:t>
            </a:r>
            <a:endParaRPr lang="en-US" sz="1800" dirty="0" smtClean="0"/>
          </a:p>
          <a:p>
            <a:pPr algn="just"/>
            <a:r>
              <a:rPr lang="en-US" sz="1800" dirty="0" smtClean="0"/>
              <a:t>Without </a:t>
            </a:r>
            <a:r>
              <a:rPr lang="en-US" sz="1800" dirty="0"/>
              <a:t>registers one cannot do any sort of operation with ARM core. </a:t>
            </a:r>
          </a:p>
          <a:p>
            <a:pPr lvl="1" algn="just"/>
            <a:r>
              <a:rPr lang="en-US" sz="1600" b="1" dirty="0">
                <a:solidFill>
                  <a:srgbClr val="FFFF00"/>
                </a:solidFill>
              </a:rPr>
              <a:t>ARM has 2 source registers </a:t>
            </a:r>
            <a:r>
              <a:rPr lang="en-US" sz="1600" b="1" dirty="0" err="1">
                <a:solidFill>
                  <a:srgbClr val="FFFF00"/>
                </a:solidFill>
              </a:rPr>
              <a:t>R</a:t>
            </a:r>
            <a:r>
              <a:rPr lang="en-US" sz="1600" b="1" i="1" dirty="0" err="1">
                <a:solidFill>
                  <a:srgbClr val="FFFF00"/>
                </a:solidFill>
              </a:rPr>
              <a:t>m</a:t>
            </a:r>
            <a:r>
              <a:rPr lang="en-US" sz="1600" b="1" dirty="0">
                <a:solidFill>
                  <a:srgbClr val="FFFF00"/>
                </a:solidFill>
              </a:rPr>
              <a:t> and </a:t>
            </a:r>
            <a:r>
              <a:rPr lang="en-US" sz="1600" b="1" dirty="0" err="1">
                <a:solidFill>
                  <a:srgbClr val="FFFF00"/>
                </a:solidFill>
              </a:rPr>
              <a:t>Rn</a:t>
            </a:r>
            <a:r>
              <a:rPr lang="en-US" sz="1600" b="1" dirty="0">
                <a:solidFill>
                  <a:srgbClr val="FFFF00"/>
                </a:solidFill>
              </a:rPr>
              <a:t> and one destination register which carries the result. The destination register is named as R</a:t>
            </a:r>
            <a:r>
              <a:rPr lang="en-US" sz="1600" b="1" i="1" dirty="0">
                <a:solidFill>
                  <a:srgbClr val="FFFF00"/>
                </a:solidFill>
              </a:rPr>
              <a:t>d. </a:t>
            </a:r>
            <a:endParaRPr lang="en-US" sz="1600" b="1" i="1" dirty="0" smtClean="0">
              <a:solidFill>
                <a:srgbClr val="FFFF00"/>
              </a:solidFill>
            </a:endParaRPr>
          </a:p>
          <a:p>
            <a:pPr lvl="1" algn="just"/>
            <a:r>
              <a:rPr lang="en-US" sz="1600" b="1" dirty="0" smtClean="0">
                <a:solidFill>
                  <a:srgbClr val="FFFF00"/>
                </a:solidFill>
              </a:rPr>
              <a:t>A </a:t>
            </a:r>
            <a:r>
              <a:rPr lang="en-US" sz="1600" b="1" dirty="0">
                <a:solidFill>
                  <a:srgbClr val="FFFF00"/>
                </a:solidFill>
              </a:rPr>
              <a:t>and B are the two buses that will help in reading the source operands. </a:t>
            </a:r>
            <a:endParaRPr lang="en-US" sz="1600" b="1" dirty="0" smtClean="0">
              <a:solidFill>
                <a:srgbClr val="FFFF00"/>
              </a:solidFill>
            </a:endParaRPr>
          </a:p>
          <a:p>
            <a:pPr lvl="1" algn="just"/>
            <a:r>
              <a:rPr lang="en-US" sz="1600" b="1" dirty="0" err="1" smtClean="0">
                <a:solidFill>
                  <a:srgbClr val="FFFF00"/>
                </a:solidFill>
              </a:rPr>
              <a:t>R</a:t>
            </a:r>
            <a:r>
              <a:rPr lang="en-US" sz="1600" b="1" i="1" dirty="0" err="1" smtClean="0">
                <a:solidFill>
                  <a:srgbClr val="FFFF00"/>
                </a:solidFill>
              </a:rPr>
              <a:t>m</a:t>
            </a:r>
            <a:r>
              <a:rPr lang="en-US" sz="1600" b="1" dirty="0" smtClean="0">
                <a:solidFill>
                  <a:srgbClr val="FFFF00"/>
                </a:solidFill>
              </a:rPr>
              <a:t> </a:t>
            </a:r>
            <a:r>
              <a:rPr lang="en-US" sz="1600" b="1" dirty="0">
                <a:solidFill>
                  <a:srgbClr val="FFFF00"/>
                </a:solidFill>
              </a:rPr>
              <a:t>and </a:t>
            </a:r>
            <a:r>
              <a:rPr lang="en-US" sz="1600" b="1" dirty="0" err="1">
                <a:solidFill>
                  <a:srgbClr val="FFFF00"/>
                </a:solidFill>
              </a:rPr>
              <a:t>R</a:t>
            </a:r>
            <a:r>
              <a:rPr lang="en-US" sz="1600" b="1" i="1" dirty="0" err="1">
                <a:solidFill>
                  <a:srgbClr val="FFFF00"/>
                </a:solidFill>
              </a:rPr>
              <a:t>n</a:t>
            </a:r>
            <a:r>
              <a:rPr lang="en-US" sz="1600" b="1" i="1" dirty="0">
                <a:solidFill>
                  <a:srgbClr val="FFFF00"/>
                </a:solidFill>
              </a:rPr>
              <a:t> </a:t>
            </a:r>
            <a:r>
              <a:rPr lang="en-US" sz="1600" b="1" dirty="0">
                <a:solidFill>
                  <a:srgbClr val="FFFF00"/>
                </a:solidFill>
              </a:rPr>
              <a:t>values will be fetched from the buses A and B and computation will be carried out in the ALU or MAC (Multiplication and Accumulate unit). Address registers are used to hold the address and address bus will facilitate the storage action.  </a:t>
            </a:r>
          </a:p>
          <a:p>
            <a:pPr lvl="1" algn="just"/>
            <a:r>
              <a:rPr lang="en-US" sz="1600" b="1" dirty="0">
                <a:solidFill>
                  <a:srgbClr val="FFFF00"/>
                </a:solidFill>
              </a:rPr>
              <a:t>Barrel shifter is a kind of support which is very useful in association with ALU for expression evaluation and address calculation. </a:t>
            </a:r>
          </a:p>
          <a:p>
            <a:pPr lvl="1" algn="just"/>
            <a:r>
              <a:rPr lang="en-US" sz="1600" b="1" dirty="0">
                <a:solidFill>
                  <a:srgbClr val="FFFF00"/>
                </a:solidFill>
              </a:rPr>
              <a:t>After going through the steps and sequences the result will be moved to the Register R</a:t>
            </a:r>
            <a:r>
              <a:rPr lang="en-US" sz="1600" b="1" i="1" dirty="0">
                <a:solidFill>
                  <a:srgbClr val="FFFF00"/>
                </a:solidFill>
              </a:rPr>
              <a:t>d.</a:t>
            </a:r>
            <a:endParaRPr lang="en-US" sz="1600" b="1" dirty="0">
              <a:solidFill>
                <a:srgbClr val="FFFF00"/>
              </a:solidFill>
            </a:endParaRPr>
          </a:p>
          <a:p>
            <a:pPr marL="0" indent="0" algn="just">
              <a:buNone/>
            </a:pPr>
            <a:endParaRPr lang="en-US" sz="1800" dirty="0">
              <a:solidFill>
                <a:schemeClr val="tx2">
                  <a:lumMod val="75000"/>
                </a:schemeClr>
              </a:solidFill>
            </a:endParaRPr>
          </a:p>
        </p:txBody>
      </p:sp>
      <p:sp>
        <p:nvSpPr>
          <p:cNvPr id="8" name="Date Placeholder 7"/>
          <p:cNvSpPr>
            <a:spLocks noGrp="1"/>
          </p:cNvSpPr>
          <p:nvPr>
            <p:ph type="dt" sz="half" idx="10"/>
          </p:nvPr>
        </p:nvSpPr>
        <p:spPr/>
        <p:txBody>
          <a:bodyPr/>
          <a:lstStyle/>
          <a:p>
            <a:fld id="{0AF7C2A1-6AEE-4228-9032-7FCD151E44FF}" type="datetime1">
              <a:rPr lang="en-US" smtClean="0"/>
              <a:t>2/21/2018</a:t>
            </a:fld>
            <a:endParaRPr lang="en-US"/>
          </a:p>
        </p:txBody>
      </p:sp>
      <p:sp>
        <p:nvSpPr>
          <p:cNvPr id="10" name="Slide Number Placeholder 9"/>
          <p:cNvSpPr>
            <a:spLocks noGrp="1"/>
          </p:cNvSpPr>
          <p:nvPr>
            <p:ph type="sldNum" sz="quarter" idx="12"/>
          </p:nvPr>
        </p:nvSpPr>
        <p:spPr/>
        <p:txBody>
          <a:bodyPr/>
          <a:lstStyle/>
          <a:p>
            <a:fld id="{3A56ECCB-BB9B-43C6-B04D-70FAF72E9D1A}" type="slidenum">
              <a:rPr lang="en-US" smtClean="0"/>
              <a:t>10</a:t>
            </a:fld>
            <a:endParaRPr lang="en-US"/>
          </a:p>
        </p:txBody>
      </p:sp>
      <p:sp>
        <p:nvSpPr>
          <p:cNvPr id="2" name="Footer Placeholder 1"/>
          <p:cNvSpPr>
            <a:spLocks noGrp="1"/>
          </p:cNvSpPr>
          <p:nvPr>
            <p:ph type="ftr" sz="quarter" idx="11"/>
          </p:nvPr>
        </p:nvSpPr>
        <p:spPr/>
        <p:txBody>
          <a:bodyPr/>
          <a:lstStyle/>
          <a:p>
            <a:r>
              <a:rPr lang="en-IN" smtClean="0"/>
              <a:t>ARM by Shriram</a:t>
            </a:r>
            <a:endParaRPr lang="en-IN"/>
          </a:p>
        </p:txBody>
      </p:sp>
      <p:sp>
        <p:nvSpPr>
          <p:cNvPr id="9" name="Title 1"/>
          <p:cNvSpPr>
            <a:spLocks noGrp="1"/>
          </p:cNvSpPr>
          <p:nvPr>
            <p:ph type="title"/>
          </p:nvPr>
        </p:nvSpPr>
        <p:spPr>
          <a:xfrm>
            <a:off x="539552" y="332656"/>
            <a:ext cx="8867328" cy="759296"/>
          </a:xfrm>
        </p:spPr>
        <p:txBody>
          <a:bodyPr>
            <a:normAutofit fontScale="90000"/>
          </a:bodyPr>
          <a:lstStyle/>
          <a:p>
            <a:r>
              <a:rPr lang="en-US" b="1" dirty="0"/>
              <a:t>ARM organization core data flow model</a:t>
            </a:r>
            <a:br>
              <a:rPr lang="en-US" b="1" dirty="0"/>
            </a:br>
            <a:endParaRPr lang="en-US" dirty="0"/>
          </a:p>
        </p:txBody>
      </p:sp>
    </p:spTree>
    <p:extLst>
      <p:ext uri="{BB962C8B-B14F-4D97-AF65-F5344CB8AC3E}">
        <p14:creationId xmlns:p14="http://schemas.microsoft.com/office/powerpoint/2010/main" val="3334865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SHRIRAM K VASUDEVAN</a:t>
            </a:r>
          </a:p>
          <a:p>
            <a:r>
              <a:rPr lang="en-US" dirty="0" smtClean="0"/>
              <a:t>LET’S LEARN REGISTER RELATED INFORMATION IN SESSION 2</a:t>
            </a:r>
            <a:endParaRPr lang="en-IN" dirty="0"/>
          </a:p>
        </p:txBody>
      </p:sp>
      <p:sp>
        <p:nvSpPr>
          <p:cNvPr id="5" name="Title 4"/>
          <p:cNvSpPr>
            <a:spLocks noGrp="1"/>
          </p:cNvSpPr>
          <p:nvPr>
            <p:ph type="ctrTitle"/>
          </p:nvPr>
        </p:nvSpPr>
        <p:spPr>
          <a:xfrm>
            <a:off x="683568" y="2132856"/>
            <a:ext cx="7772400" cy="1470025"/>
          </a:xfrm>
        </p:spPr>
        <p:txBody>
          <a:bodyPr/>
          <a:lstStyle/>
          <a:p>
            <a:r>
              <a:rPr lang="en-US" dirty="0" smtClean="0"/>
              <a:t>END OF SESSION – 1 </a:t>
            </a:r>
            <a:endParaRPr lang="en-IN" dirty="0"/>
          </a:p>
        </p:txBody>
      </p:sp>
    </p:spTree>
    <p:extLst>
      <p:ext uri="{BB962C8B-B14F-4D97-AF65-F5344CB8AC3E}">
        <p14:creationId xmlns:p14="http://schemas.microsoft.com/office/powerpoint/2010/main" val="1480740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SHRIRAM K VASUDEVAN</a:t>
            </a:r>
          </a:p>
          <a:p>
            <a:r>
              <a:rPr lang="en-US" dirty="0" smtClean="0"/>
              <a:t>WELCOME BACK! </a:t>
            </a:r>
            <a:r>
              <a:rPr lang="en-US" dirty="0" smtClean="0">
                <a:sym typeface="Wingdings" pitchFamily="2" charset="2"/>
              </a:rPr>
              <a:t> </a:t>
            </a:r>
            <a:endParaRPr lang="en-IN" dirty="0"/>
          </a:p>
        </p:txBody>
      </p:sp>
      <p:sp>
        <p:nvSpPr>
          <p:cNvPr id="4" name="Title 3"/>
          <p:cNvSpPr>
            <a:spLocks noGrp="1"/>
          </p:cNvSpPr>
          <p:nvPr>
            <p:ph type="ctrTitle"/>
          </p:nvPr>
        </p:nvSpPr>
        <p:spPr/>
        <p:txBody>
          <a:bodyPr/>
          <a:lstStyle/>
          <a:p>
            <a:r>
              <a:rPr lang="en-US" dirty="0" smtClean="0"/>
              <a:t>ARM REGISTER ORGANIZATION – SESSION 2</a:t>
            </a:r>
            <a:endParaRPr lang="en-IN" dirty="0"/>
          </a:p>
        </p:txBody>
      </p:sp>
    </p:spTree>
    <p:extLst>
      <p:ext uri="{BB962C8B-B14F-4D97-AF65-F5344CB8AC3E}">
        <p14:creationId xmlns:p14="http://schemas.microsoft.com/office/powerpoint/2010/main" val="3467826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ORGANIZATION</a:t>
            </a:r>
            <a:endParaRPr lang="en-IN" dirty="0"/>
          </a:p>
        </p:txBody>
      </p:sp>
      <p:sp>
        <p:nvSpPr>
          <p:cNvPr id="3" name="Content Placeholder 2"/>
          <p:cNvSpPr>
            <a:spLocks noGrp="1"/>
          </p:cNvSpPr>
          <p:nvPr>
            <p:ph sz="quarter" idx="13"/>
          </p:nvPr>
        </p:nvSpPr>
        <p:spPr/>
        <p:txBody>
          <a:bodyPr>
            <a:normAutofit/>
          </a:bodyPr>
          <a:lstStyle/>
          <a:p>
            <a:r>
              <a:rPr lang="en-US" dirty="0"/>
              <a:t>Every microcontroller must be having lot of </a:t>
            </a:r>
            <a:r>
              <a:rPr lang="en-US" dirty="0" smtClean="0"/>
              <a:t>registers. </a:t>
            </a:r>
          </a:p>
          <a:p>
            <a:r>
              <a:rPr lang="en-US" dirty="0" smtClean="0"/>
              <a:t>A </a:t>
            </a:r>
            <a:r>
              <a:rPr lang="en-US" dirty="0"/>
              <a:t>register is used to store information. </a:t>
            </a:r>
            <a:endParaRPr lang="en-US" dirty="0" smtClean="0"/>
          </a:p>
          <a:p>
            <a:r>
              <a:rPr lang="en-US" dirty="0" smtClean="0"/>
              <a:t>For </a:t>
            </a:r>
            <a:r>
              <a:rPr lang="en-US" dirty="0"/>
              <a:t>the reader to understand in a simpler way, when two numbers are to be added, the numbers to be added are stored in the mind of the person performing addition. </a:t>
            </a:r>
            <a:endParaRPr lang="en-US" dirty="0" smtClean="0"/>
          </a:p>
          <a:p>
            <a:r>
              <a:rPr lang="en-US" dirty="0" smtClean="0"/>
              <a:t>With </a:t>
            </a:r>
            <a:r>
              <a:rPr lang="en-US" dirty="0"/>
              <a:t>respect to processors, the area where the numbers are stored can be called as registers. </a:t>
            </a:r>
            <a:endParaRPr lang="en-US" dirty="0" smtClean="0"/>
          </a:p>
          <a:p>
            <a:pPr lvl="1"/>
            <a:r>
              <a:rPr lang="en-US" dirty="0" smtClean="0"/>
              <a:t>And, </a:t>
            </a:r>
            <a:r>
              <a:rPr lang="en-US" dirty="0"/>
              <a:t>the result of the addition will also be stored, that again should be register. </a:t>
            </a:r>
            <a:endParaRPr lang="en-US" dirty="0" smtClean="0"/>
          </a:p>
          <a:p>
            <a:pPr lvl="1"/>
            <a:r>
              <a:rPr lang="en-US" dirty="0" smtClean="0"/>
              <a:t>All </a:t>
            </a:r>
            <a:r>
              <a:rPr lang="en-US" dirty="0"/>
              <a:t>the microprocessors or microcontrollers will have some number of registers. </a:t>
            </a:r>
            <a:endParaRPr lang="en-US" dirty="0" smtClean="0"/>
          </a:p>
          <a:p>
            <a:pPr lvl="1"/>
            <a:r>
              <a:rPr lang="en-US" dirty="0" smtClean="0"/>
              <a:t>The </a:t>
            </a:r>
            <a:r>
              <a:rPr lang="en-US" dirty="0"/>
              <a:t>count may vary from architecture to architecture. </a:t>
            </a:r>
            <a:r>
              <a:rPr lang="en-US" dirty="0" smtClean="0"/>
              <a:t>  </a:t>
            </a:r>
            <a:endParaRPr lang="en-IN" dirty="0"/>
          </a:p>
        </p:txBody>
      </p:sp>
    </p:spTree>
    <p:extLst>
      <p:ext uri="{BB962C8B-B14F-4D97-AF65-F5344CB8AC3E}">
        <p14:creationId xmlns:p14="http://schemas.microsoft.com/office/powerpoint/2010/main" val="2612259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quarter" idx="13"/>
          </p:nvPr>
        </p:nvSpPr>
        <p:spPr/>
        <p:txBody>
          <a:bodyPr/>
          <a:lstStyle/>
          <a:p>
            <a:r>
              <a:rPr lang="en-US" dirty="0" smtClean="0"/>
              <a:t>There </a:t>
            </a:r>
            <a:r>
              <a:rPr lang="en-US" dirty="0"/>
              <a:t>are </a:t>
            </a:r>
            <a:r>
              <a:rPr lang="en-US" b="1" dirty="0">
                <a:solidFill>
                  <a:srgbClr val="FFFF00"/>
                </a:solidFill>
              </a:rPr>
              <a:t>13 general purpose registers (r0 - r12</a:t>
            </a:r>
            <a:r>
              <a:rPr lang="en-US" dirty="0"/>
              <a:t>) available for the programmers to use. </a:t>
            </a:r>
            <a:endParaRPr lang="en-US" dirty="0" smtClean="0"/>
          </a:p>
          <a:p>
            <a:r>
              <a:rPr lang="en-US" dirty="0" smtClean="0"/>
              <a:t>They </a:t>
            </a:r>
            <a:r>
              <a:rPr lang="en-US" dirty="0"/>
              <a:t>are all referred with a prefix r like, r0, r1 </a:t>
            </a:r>
            <a:r>
              <a:rPr lang="en-US" dirty="0" err="1"/>
              <a:t>etc</a:t>
            </a:r>
            <a:r>
              <a:rPr lang="en-US" dirty="0"/>
              <a:t>, which means the </a:t>
            </a:r>
            <a:r>
              <a:rPr lang="en-US" b="1" dirty="0" smtClean="0">
                <a:solidFill>
                  <a:srgbClr val="FFFF00"/>
                </a:solidFill>
              </a:rPr>
              <a:t>RAM </a:t>
            </a:r>
            <a:r>
              <a:rPr lang="en-US" b="1" dirty="0">
                <a:solidFill>
                  <a:srgbClr val="FFFF00"/>
                </a:solidFill>
              </a:rPr>
              <a:t>location and also register. </a:t>
            </a:r>
          </a:p>
          <a:p>
            <a:r>
              <a:rPr lang="en-US" dirty="0" smtClean="0"/>
              <a:t>All </a:t>
            </a:r>
            <a:r>
              <a:rPr lang="en-US" dirty="0"/>
              <a:t>the registers are 32 bits in their size. </a:t>
            </a:r>
            <a:endParaRPr lang="en-US" dirty="0" smtClean="0"/>
          </a:p>
          <a:p>
            <a:r>
              <a:rPr lang="en-US" dirty="0"/>
              <a:t>T</a:t>
            </a:r>
            <a:r>
              <a:rPr lang="en-US" dirty="0" smtClean="0"/>
              <a:t>here </a:t>
            </a:r>
            <a:r>
              <a:rPr lang="en-US" dirty="0"/>
              <a:t>are some </a:t>
            </a:r>
            <a:r>
              <a:rPr lang="en-US" b="1" dirty="0">
                <a:solidFill>
                  <a:srgbClr val="FFFF00"/>
                </a:solidFill>
              </a:rPr>
              <a:t>special function registers available here as well. They are r13, r14 and r15. </a:t>
            </a:r>
            <a:endParaRPr lang="en-US" b="1" dirty="0" smtClean="0">
              <a:solidFill>
                <a:srgbClr val="FFFF00"/>
              </a:solidFill>
            </a:endParaRPr>
          </a:p>
          <a:p>
            <a:pPr lvl="1"/>
            <a:r>
              <a:rPr lang="en-US" dirty="0" smtClean="0"/>
              <a:t>Each </a:t>
            </a:r>
            <a:r>
              <a:rPr lang="en-US" dirty="0"/>
              <a:t>of these three registers have a specific function being assigned and are summarized below. </a:t>
            </a:r>
            <a:endParaRPr lang="en-IN"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797152"/>
            <a:ext cx="8568951"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04264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592" y="-171400"/>
            <a:ext cx="7924800" cy="1143000"/>
          </a:xfrm>
        </p:spPr>
        <p:txBody>
          <a:bodyPr/>
          <a:lstStyle/>
          <a:p>
            <a:r>
              <a:rPr lang="en-US" dirty="0" smtClean="0"/>
              <a:t>Contd., </a:t>
            </a:r>
            <a:endParaRPr lang="en-IN" dirty="0"/>
          </a:p>
        </p:txBody>
      </p:sp>
      <p:sp>
        <p:nvSpPr>
          <p:cNvPr id="3" name="Content Placeholder 2"/>
          <p:cNvSpPr>
            <a:spLocks noGrp="1"/>
          </p:cNvSpPr>
          <p:nvPr>
            <p:ph sz="quarter" idx="13"/>
          </p:nvPr>
        </p:nvSpPr>
        <p:spPr>
          <a:xfrm>
            <a:off x="755576" y="1168423"/>
            <a:ext cx="7924800" cy="4853136"/>
          </a:xfrm>
        </p:spPr>
        <p:txBody>
          <a:bodyPr/>
          <a:lstStyle/>
          <a:p>
            <a:pPr lvl="0" algn="just"/>
            <a:r>
              <a:rPr lang="en-US" b="1" dirty="0"/>
              <a:t>Stack pointer (SP, r13) - </a:t>
            </a:r>
            <a:r>
              <a:rPr lang="en-US" dirty="0"/>
              <a:t>Every microcontroller or a processor will have a stack area for temporary storage purpose. And one can access the stack through the stack pointer. </a:t>
            </a:r>
            <a:r>
              <a:rPr lang="en-US" u="sng" dirty="0"/>
              <a:t>It is similar to the one reader has gone through in 8051. </a:t>
            </a:r>
            <a:r>
              <a:rPr lang="en-US" b="1" u="sng" dirty="0">
                <a:solidFill>
                  <a:srgbClr val="FFFF00"/>
                </a:solidFill>
              </a:rPr>
              <a:t>It will hold the address of the top of the stack. </a:t>
            </a:r>
            <a:endParaRPr lang="en-IN" b="1" dirty="0">
              <a:solidFill>
                <a:srgbClr val="FFFF00"/>
              </a:solidFill>
            </a:endParaRPr>
          </a:p>
          <a:p>
            <a:pPr lvl="0" algn="just"/>
            <a:r>
              <a:rPr lang="en-US" b="1" dirty="0"/>
              <a:t>Link register (LR, r14) - </a:t>
            </a:r>
            <a:r>
              <a:rPr lang="en-US" dirty="0"/>
              <a:t>The name itself reveals the story behind the register. </a:t>
            </a:r>
            <a:r>
              <a:rPr lang="en-US" b="1" dirty="0">
                <a:solidFill>
                  <a:srgbClr val="FFFF00"/>
                </a:solidFill>
              </a:rPr>
              <a:t>When a subroutine is called, the return address will be put in here and when the subroutine execution is over, this register will be used for fetching the address back from where the control of execution has been initiated.</a:t>
            </a:r>
            <a:endParaRPr lang="en-IN" b="1" dirty="0">
              <a:solidFill>
                <a:srgbClr val="FFFF00"/>
              </a:solidFill>
            </a:endParaRPr>
          </a:p>
          <a:p>
            <a:pPr lvl="0" algn="just"/>
            <a:r>
              <a:rPr lang="en-US" b="1" dirty="0"/>
              <a:t>Program counter (PC, r15) - </a:t>
            </a:r>
            <a:r>
              <a:rPr lang="en-US" dirty="0"/>
              <a:t>Well, reader is already aware of what a PC does. It is born special register. It has got no address. The purpose of PC is to keep a paper mark. Simple, where should the control go next is the idea; the address of next instruction to be executed will be kept in PC. </a:t>
            </a:r>
            <a:endParaRPr lang="en-IN" dirty="0"/>
          </a:p>
          <a:p>
            <a:pPr algn="just"/>
            <a:endParaRPr lang="en-IN" dirty="0"/>
          </a:p>
        </p:txBody>
      </p:sp>
      <p:pic>
        <p:nvPicPr>
          <p:cNvPr id="4" name="Picture 2"/>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1475656" y="5085184"/>
            <a:ext cx="6624736" cy="1431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995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CPSR (Current program status register)</a:t>
            </a:r>
            <a:endParaRPr lang="en-IN" dirty="0"/>
          </a:p>
        </p:txBody>
      </p:sp>
      <p:sp>
        <p:nvSpPr>
          <p:cNvPr id="3" name="Content Placeholder 2"/>
          <p:cNvSpPr>
            <a:spLocks noGrp="1"/>
          </p:cNvSpPr>
          <p:nvPr>
            <p:ph sz="quarter" idx="13"/>
          </p:nvPr>
        </p:nvSpPr>
        <p:spPr>
          <a:xfrm>
            <a:off x="501321" y="1412776"/>
            <a:ext cx="7924800" cy="4114800"/>
          </a:xfrm>
        </p:spPr>
        <p:txBody>
          <a:bodyPr/>
          <a:lstStyle/>
          <a:p>
            <a:r>
              <a:rPr lang="en-US" dirty="0"/>
              <a:t>The immediate action is to learn something about a born special, more privileged register called as </a:t>
            </a:r>
            <a:r>
              <a:rPr lang="en-US" b="1" dirty="0">
                <a:solidFill>
                  <a:srgbClr val="FFFF00"/>
                </a:solidFill>
              </a:rPr>
              <a:t>C P S R. </a:t>
            </a:r>
            <a:endParaRPr lang="en-US" b="1" dirty="0" smtClean="0">
              <a:solidFill>
                <a:srgbClr val="FFFF00"/>
              </a:solidFill>
            </a:endParaRPr>
          </a:p>
          <a:p>
            <a:endParaRPr lang="en-IN" b="1" dirty="0">
              <a:solidFill>
                <a:srgbClr val="FFFF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76872"/>
            <a:ext cx="8496944" cy="443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4374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7924800" cy="1143000"/>
          </a:xfrm>
        </p:spPr>
        <p:txBody>
          <a:bodyPr/>
          <a:lstStyle/>
          <a:p>
            <a:r>
              <a:rPr lang="en-US" dirty="0" smtClean="0"/>
              <a:t>Contd.,</a:t>
            </a:r>
            <a:endParaRPr lang="en-IN" dirty="0"/>
          </a:p>
        </p:txBody>
      </p:sp>
      <p:sp>
        <p:nvSpPr>
          <p:cNvPr id="3" name="Content Placeholder 2"/>
          <p:cNvSpPr>
            <a:spLocks noGrp="1"/>
          </p:cNvSpPr>
          <p:nvPr>
            <p:ph sz="quarter" idx="13"/>
          </p:nvPr>
        </p:nvSpPr>
        <p:spPr>
          <a:xfrm>
            <a:off x="611560" y="1340768"/>
            <a:ext cx="7924800" cy="4565104"/>
          </a:xfrm>
        </p:spPr>
        <p:txBody>
          <a:bodyPr>
            <a:normAutofit fontScale="92500"/>
          </a:bodyPr>
          <a:lstStyle/>
          <a:p>
            <a:r>
              <a:rPr lang="en-US" dirty="0"/>
              <a:t>This is referred to be a </a:t>
            </a:r>
            <a:r>
              <a:rPr lang="en-US" b="1" dirty="0">
                <a:solidFill>
                  <a:srgbClr val="FFFF00"/>
                </a:solidFill>
              </a:rPr>
              <a:t>status register or a flag register. </a:t>
            </a:r>
            <a:endParaRPr lang="en-US" b="1" dirty="0" smtClean="0">
              <a:solidFill>
                <a:srgbClr val="FFFF00"/>
              </a:solidFill>
            </a:endParaRPr>
          </a:p>
          <a:p>
            <a:r>
              <a:rPr lang="en-US" dirty="0" smtClean="0"/>
              <a:t>It </a:t>
            </a:r>
            <a:r>
              <a:rPr lang="en-US" dirty="0"/>
              <a:t>can be compared to </a:t>
            </a:r>
            <a:r>
              <a:rPr lang="en-US" b="1" dirty="0">
                <a:solidFill>
                  <a:srgbClr val="FFFF00"/>
                </a:solidFill>
              </a:rPr>
              <a:t>PSW (program status word) of 8051</a:t>
            </a:r>
            <a:r>
              <a:rPr lang="en-US" dirty="0"/>
              <a:t>. </a:t>
            </a:r>
            <a:endParaRPr lang="en-US" dirty="0" smtClean="0"/>
          </a:p>
          <a:p>
            <a:r>
              <a:rPr lang="en-US" dirty="0" smtClean="0"/>
              <a:t>One </a:t>
            </a:r>
            <a:r>
              <a:rPr lang="en-US" dirty="0"/>
              <a:t>major difference is that here CPSR is a 32 bit </a:t>
            </a:r>
            <a:r>
              <a:rPr lang="en-US" dirty="0" smtClean="0"/>
              <a:t>register.</a:t>
            </a:r>
          </a:p>
          <a:p>
            <a:r>
              <a:rPr lang="en-US" dirty="0" smtClean="0"/>
              <a:t>There </a:t>
            </a:r>
            <a:r>
              <a:rPr lang="en-US" dirty="0"/>
              <a:t>are 4 flags supported in the form of </a:t>
            </a:r>
            <a:r>
              <a:rPr lang="en-US" b="1" dirty="0">
                <a:solidFill>
                  <a:srgbClr val="FFFF00"/>
                </a:solidFill>
              </a:rPr>
              <a:t>Negative flag, Zero flag, Carry flag and Overflow flag. </a:t>
            </a:r>
            <a:endParaRPr lang="en-US" b="1" dirty="0" smtClean="0">
              <a:solidFill>
                <a:srgbClr val="FFFF00"/>
              </a:solidFill>
            </a:endParaRPr>
          </a:p>
          <a:p>
            <a:r>
              <a:rPr lang="en-US" b="1" u="sng" dirty="0" smtClean="0">
                <a:solidFill>
                  <a:srgbClr val="FFFF00"/>
                </a:solidFill>
              </a:rPr>
              <a:t>Since </a:t>
            </a:r>
            <a:r>
              <a:rPr lang="en-US" b="1" u="sng" dirty="0">
                <a:solidFill>
                  <a:srgbClr val="FFFF00"/>
                </a:solidFill>
              </a:rPr>
              <a:t>there is a lot of room for extension few bits are reserved and kept for future usage or for the moment they can be referred to be as unused. </a:t>
            </a:r>
            <a:endParaRPr lang="en-US" b="1" u="sng" dirty="0" smtClean="0">
              <a:solidFill>
                <a:srgbClr val="FFFF00"/>
              </a:solidFill>
            </a:endParaRPr>
          </a:p>
          <a:p>
            <a:r>
              <a:rPr lang="en-US" dirty="0" smtClean="0"/>
              <a:t>There </a:t>
            </a:r>
            <a:r>
              <a:rPr lang="en-US" b="1" dirty="0">
                <a:solidFill>
                  <a:srgbClr val="FFFF00"/>
                </a:solidFill>
              </a:rPr>
              <a:t>are 2 fields which are meant for interrupt masking purpose</a:t>
            </a:r>
            <a:r>
              <a:rPr lang="en-US" dirty="0"/>
              <a:t>. Where with I one can mask or unmask the IRQ interrupts. </a:t>
            </a:r>
            <a:r>
              <a:rPr lang="en-US" dirty="0" smtClean="0"/>
              <a:t>(we shall see this later) </a:t>
            </a:r>
          </a:p>
          <a:p>
            <a:pPr lvl="1"/>
            <a:r>
              <a:rPr lang="en-US" dirty="0" smtClean="0"/>
              <a:t>Meanwhile </a:t>
            </a:r>
            <a:r>
              <a:rPr lang="en-US" dirty="0"/>
              <a:t>with F one can mask or unmask the FIQ interrupts. </a:t>
            </a:r>
            <a:endParaRPr lang="en-US" dirty="0" smtClean="0"/>
          </a:p>
          <a:p>
            <a:r>
              <a:rPr lang="en-US" dirty="0" smtClean="0"/>
              <a:t>Then </a:t>
            </a:r>
            <a:r>
              <a:rPr lang="en-US" dirty="0"/>
              <a:t>comes the </a:t>
            </a:r>
            <a:r>
              <a:rPr lang="en-US" dirty="0">
                <a:solidFill>
                  <a:srgbClr val="FFFF00"/>
                </a:solidFill>
              </a:rPr>
              <a:t>THUMB field, it helps in enabling or disabling the THUMB mode. </a:t>
            </a:r>
            <a:r>
              <a:rPr lang="en-US" dirty="0"/>
              <a:t>With this knowledge on the CPSR one can now navigate to the next title on modes of the operation supported with ARM. </a:t>
            </a:r>
            <a:r>
              <a:rPr lang="en-US" dirty="0" smtClean="0"/>
              <a:t>(An example follows shortly!!) </a:t>
            </a:r>
            <a:endParaRPr lang="en-IN" dirty="0"/>
          </a:p>
        </p:txBody>
      </p:sp>
      <p:sp>
        <p:nvSpPr>
          <p:cNvPr id="4" name="TextBox 3"/>
          <p:cNvSpPr txBox="1"/>
          <p:nvPr/>
        </p:nvSpPr>
        <p:spPr>
          <a:xfrm>
            <a:off x="1835696" y="5884232"/>
            <a:ext cx="6120680" cy="461665"/>
          </a:xfrm>
          <a:prstGeom prst="rect">
            <a:avLst/>
          </a:prstGeom>
          <a:noFill/>
        </p:spPr>
        <p:txBody>
          <a:bodyPr wrap="square" rtlCol="0">
            <a:spAutoFit/>
          </a:bodyPr>
          <a:lstStyle/>
          <a:p>
            <a:r>
              <a:rPr lang="en-US" sz="2400" b="1" dirty="0" smtClean="0">
                <a:solidFill>
                  <a:srgbClr val="92D050"/>
                </a:solidFill>
              </a:rPr>
              <a:t>LETS MEET IN THE NEXT SESSION!!! </a:t>
            </a:r>
            <a:r>
              <a:rPr lang="en-US" sz="2400" b="1" dirty="0" smtClean="0">
                <a:solidFill>
                  <a:srgbClr val="92D050"/>
                </a:solidFill>
                <a:sym typeface="Wingdings" pitchFamily="2" charset="2"/>
              </a:rPr>
              <a:t> </a:t>
            </a:r>
            <a:endParaRPr lang="en-US" sz="2400" b="1" dirty="0">
              <a:solidFill>
                <a:srgbClr val="92D050"/>
              </a:solidFill>
            </a:endParaRPr>
          </a:p>
        </p:txBody>
      </p:sp>
    </p:spTree>
    <p:extLst>
      <p:ext uri="{BB962C8B-B14F-4D97-AF65-F5344CB8AC3E}">
        <p14:creationId xmlns:p14="http://schemas.microsoft.com/office/powerpoint/2010/main" val="161756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SHRIRAM K VASUDEVAN</a:t>
            </a:r>
          </a:p>
          <a:p>
            <a:r>
              <a:rPr lang="en-US" dirty="0" smtClean="0"/>
              <a:t>WELCOME BACK! </a:t>
            </a:r>
            <a:r>
              <a:rPr lang="en-US" dirty="0" smtClean="0">
                <a:sym typeface="Wingdings" pitchFamily="2" charset="2"/>
              </a:rPr>
              <a:t> </a:t>
            </a:r>
            <a:endParaRPr lang="en-IN" dirty="0"/>
          </a:p>
        </p:txBody>
      </p:sp>
      <p:sp>
        <p:nvSpPr>
          <p:cNvPr id="4" name="Title 3"/>
          <p:cNvSpPr>
            <a:spLocks noGrp="1"/>
          </p:cNvSpPr>
          <p:nvPr>
            <p:ph type="ctrTitle"/>
          </p:nvPr>
        </p:nvSpPr>
        <p:spPr/>
        <p:txBody>
          <a:bodyPr/>
          <a:lstStyle/>
          <a:p>
            <a:r>
              <a:rPr lang="en-US" dirty="0" smtClean="0"/>
              <a:t>ARM MODES – SESSION </a:t>
            </a:r>
            <a:r>
              <a:rPr lang="en-US" dirty="0"/>
              <a:t>3</a:t>
            </a:r>
            <a:endParaRPr lang="en-IN" dirty="0"/>
          </a:p>
        </p:txBody>
      </p:sp>
    </p:spTree>
    <p:extLst>
      <p:ext uri="{BB962C8B-B14F-4D97-AF65-F5344CB8AC3E}">
        <p14:creationId xmlns:p14="http://schemas.microsoft.com/office/powerpoint/2010/main" val="1849888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operation</a:t>
            </a:r>
            <a:endParaRPr lang="en-US" dirty="0"/>
          </a:p>
        </p:txBody>
      </p:sp>
      <p:sp>
        <p:nvSpPr>
          <p:cNvPr id="3" name="Content Placeholder 2"/>
          <p:cNvSpPr>
            <a:spLocks noGrp="1"/>
          </p:cNvSpPr>
          <p:nvPr>
            <p:ph sz="quarter" idx="13"/>
          </p:nvPr>
        </p:nvSpPr>
        <p:spPr/>
        <p:txBody>
          <a:bodyPr/>
          <a:lstStyle/>
          <a:p>
            <a:r>
              <a:rPr lang="en-US" dirty="0"/>
              <a:t>ARM architecture supports two types of modes on a broad classification</a:t>
            </a:r>
            <a:r>
              <a:rPr lang="en-US" dirty="0" smtClean="0"/>
              <a:t>.</a:t>
            </a:r>
          </a:p>
          <a:p>
            <a:pPr lvl="1"/>
            <a:r>
              <a:rPr lang="en-US" dirty="0" smtClean="0"/>
              <a:t> They </a:t>
            </a:r>
            <a:r>
              <a:rPr lang="en-US" dirty="0"/>
              <a:t>are </a:t>
            </a:r>
            <a:r>
              <a:rPr lang="en-US" b="1" dirty="0">
                <a:solidFill>
                  <a:srgbClr val="FFFF00"/>
                </a:solidFill>
              </a:rPr>
              <a:t>privileged</a:t>
            </a:r>
            <a:r>
              <a:rPr lang="en-US" dirty="0"/>
              <a:t> and </a:t>
            </a:r>
            <a:r>
              <a:rPr lang="en-US" b="1" dirty="0">
                <a:solidFill>
                  <a:srgbClr val="FFFF00"/>
                </a:solidFill>
              </a:rPr>
              <a:t>non-privileged</a:t>
            </a:r>
            <a:r>
              <a:rPr lang="en-US" dirty="0"/>
              <a:t> mode</a:t>
            </a:r>
            <a:r>
              <a:rPr lang="en-US" dirty="0" smtClean="0"/>
              <a:t>.</a:t>
            </a:r>
          </a:p>
          <a:p>
            <a:r>
              <a:rPr lang="en-US" dirty="0" smtClean="0"/>
              <a:t>Privileged </a:t>
            </a:r>
            <a:r>
              <a:rPr lang="en-US" dirty="0"/>
              <a:t>is powerful mode which has got a wide level of access permissions and non-privileged is not so. </a:t>
            </a:r>
            <a:endParaRPr lang="en-US" dirty="0" smtClean="0"/>
          </a:p>
          <a:p>
            <a:r>
              <a:rPr lang="en-US" dirty="0" smtClean="0"/>
              <a:t>There </a:t>
            </a:r>
            <a:r>
              <a:rPr lang="en-US" dirty="0"/>
              <a:t>are total of seven modes supported with ARM, all of them fall in either privileged or non-privileged mode. </a:t>
            </a:r>
            <a:endParaRPr lang="en-US" dirty="0" smtClean="0"/>
          </a:p>
          <a:p>
            <a:r>
              <a:rPr lang="en-US" dirty="0" smtClean="0"/>
              <a:t>In </a:t>
            </a:r>
            <a:r>
              <a:rPr lang="en-US" dirty="0"/>
              <a:t>privileged mode the access permissions to the CPSR register is full</a:t>
            </a:r>
            <a:r>
              <a:rPr lang="en-US" dirty="0" smtClean="0"/>
              <a:t>.</a:t>
            </a:r>
          </a:p>
          <a:p>
            <a:r>
              <a:rPr lang="en-US" dirty="0" smtClean="0"/>
              <a:t>But</a:t>
            </a:r>
            <a:r>
              <a:rPr lang="en-US" dirty="0"/>
              <a:t>, non-privileged mode will not permit this. </a:t>
            </a:r>
            <a:endParaRPr lang="en-US" dirty="0" smtClean="0"/>
          </a:p>
          <a:p>
            <a:r>
              <a:rPr lang="en-US" dirty="0" smtClean="0"/>
              <a:t>The </a:t>
            </a:r>
            <a:r>
              <a:rPr lang="en-US" dirty="0"/>
              <a:t>access permissions are restricted with respect to non-privileged mode. </a:t>
            </a:r>
            <a:r>
              <a:rPr lang="en-US" b="1" i="1" dirty="0"/>
              <a:t>Modes can be set and changed with the mode bits of the CPSR. It is of 5 bits wide</a:t>
            </a:r>
            <a:endParaRPr lang="en-US" dirty="0"/>
          </a:p>
        </p:txBody>
      </p:sp>
    </p:spTree>
    <p:extLst>
      <p:ext uri="{BB962C8B-B14F-4D97-AF65-F5344CB8AC3E}">
        <p14:creationId xmlns:p14="http://schemas.microsoft.com/office/powerpoint/2010/main" val="1238845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(For FIVE sessions) </a:t>
            </a:r>
            <a:endParaRPr lang="en-IN" dirty="0"/>
          </a:p>
        </p:txBody>
      </p:sp>
      <p:sp>
        <p:nvSpPr>
          <p:cNvPr id="3" name="Content Placeholder 2"/>
          <p:cNvSpPr>
            <a:spLocks noGrp="1"/>
          </p:cNvSpPr>
          <p:nvPr>
            <p:ph sz="quarter" idx="13"/>
          </p:nvPr>
        </p:nvSpPr>
        <p:spPr/>
        <p:txBody>
          <a:bodyPr/>
          <a:lstStyle/>
          <a:p>
            <a:r>
              <a:rPr lang="en-US" sz="2800" dirty="0"/>
              <a:t>Features and Basics</a:t>
            </a:r>
          </a:p>
          <a:p>
            <a:r>
              <a:rPr lang="en-US" sz="2800" dirty="0"/>
              <a:t>Architecture.  </a:t>
            </a:r>
          </a:p>
          <a:p>
            <a:r>
              <a:rPr lang="en-US" sz="2800" dirty="0"/>
              <a:t>Programming Model. </a:t>
            </a:r>
          </a:p>
          <a:p>
            <a:r>
              <a:rPr lang="en-US" sz="2800" dirty="0"/>
              <a:t>Instruction Set.  </a:t>
            </a:r>
          </a:p>
          <a:p>
            <a:r>
              <a:rPr lang="en-US" sz="2800" dirty="0"/>
              <a:t>Thumb Mode.</a:t>
            </a:r>
          </a:p>
          <a:p>
            <a:r>
              <a:rPr lang="en-US" sz="2800" dirty="0"/>
              <a:t>Few Sample Codes.  </a:t>
            </a:r>
          </a:p>
          <a:p>
            <a:endParaRPr lang="en-IN" dirty="0"/>
          </a:p>
        </p:txBody>
      </p:sp>
    </p:spTree>
    <p:extLst>
      <p:ext uri="{BB962C8B-B14F-4D97-AF65-F5344CB8AC3E}">
        <p14:creationId xmlns:p14="http://schemas.microsoft.com/office/powerpoint/2010/main" val="3319198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3"/>
          </p:nvPr>
        </p:nvSpPr>
        <p:spPr/>
        <p:txBody>
          <a:bodyPr/>
          <a:lstStyle/>
          <a:p>
            <a:pPr lvl="0"/>
            <a:r>
              <a:rPr lang="en-US" dirty="0"/>
              <a:t>Abort mode</a:t>
            </a:r>
          </a:p>
          <a:p>
            <a:pPr lvl="0"/>
            <a:r>
              <a:rPr lang="en-US" dirty="0"/>
              <a:t>Fast interrupt request mode </a:t>
            </a:r>
          </a:p>
          <a:p>
            <a:pPr lvl="0"/>
            <a:r>
              <a:rPr lang="en-US" dirty="0"/>
              <a:t>Interrupt request </a:t>
            </a:r>
          </a:p>
          <a:p>
            <a:pPr lvl="0"/>
            <a:r>
              <a:rPr lang="en-US" dirty="0"/>
              <a:t>Supervisor mode</a:t>
            </a:r>
          </a:p>
          <a:p>
            <a:pPr lvl="0"/>
            <a:r>
              <a:rPr lang="en-US" dirty="0"/>
              <a:t>System mode </a:t>
            </a:r>
          </a:p>
          <a:p>
            <a:pPr lvl="0"/>
            <a:r>
              <a:rPr lang="en-US" dirty="0"/>
              <a:t>Undefined mode  and </a:t>
            </a:r>
          </a:p>
          <a:p>
            <a:pPr lvl="0"/>
            <a:r>
              <a:rPr lang="en-US" dirty="0"/>
              <a:t>User mode</a:t>
            </a:r>
          </a:p>
          <a:p>
            <a:endParaRPr lang="en-US" dirty="0"/>
          </a:p>
        </p:txBody>
      </p:sp>
      <p:sp>
        <p:nvSpPr>
          <p:cNvPr id="4" name="Rectangle 3"/>
          <p:cNvSpPr/>
          <p:nvPr/>
        </p:nvSpPr>
        <p:spPr>
          <a:xfrm>
            <a:off x="2483768" y="4289708"/>
            <a:ext cx="5256584" cy="1477328"/>
          </a:xfrm>
          <a:prstGeom prst="rect">
            <a:avLst/>
          </a:prstGeom>
        </p:spPr>
        <p:txBody>
          <a:bodyPr wrap="square">
            <a:spAutoFit/>
          </a:bodyPr>
          <a:lstStyle/>
          <a:p>
            <a:pPr algn="just"/>
            <a:r>
              <a:rPr lang="en-US" b="1" dirty="0">
                <a:solidFill>
                  <a:srgbClr val="FFFF00"/>
                </a:solidFill>
              </a:rPr>
              <a:t>From these list of available modes only one mode falls into the category of Non-privileged mode. It is user mode. It is categorized as an under-privileged mode. Its access permissions are limited and restricted.</a:t>
            </a:r>
          </a:p>
        </p:txBody>
      </p:sp>
    </p:spTree>
    <p:extLst>
      <p:ext uri="{BB962C8B-B14F-4D97-AF65-F5344CB8AC3E}">
        <p14:creationId xmlns:p14="http://schemas.microsoft.com/office/powerpoint/2010/main" val="3475592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 explanation </a:t>
            </a:r>
            <a:endParaRPr lang="en-US" dirty="0"/>
          </a:p>
        </p:txBody>
      </p:sp>
      <p:sp>
        <p:nvSpPr>
          <p:cNvPr id="3" name="Content Placeholder 2"/>
          <p:cNvSpPr>
            <a:spLocks noGrp="1"/>
          </p:cNvSpPr>
          <p:nvPr>
            <p:ph sz="quarter" idx="13"/>
          </p:nvPr>
        </p:nvSpPr>
        <p:spPr>
          <a:xfrm>
            <a:off x="609600" y="1600200"/>
            <a:ext cx="8138864" cy="4709120"/>
          </a:xfrm>
        </p:spPr>
        <p:txBody>
          <a:bodyPr/>
          <a:lstStyle/>
          <a:p>
            <a:pPr lvl="0" algn="just"/>
            <a:r>
              <a:rPr lang="en-US" b="1" dirty="0">
                <a:solidFill>
                  <a:srgbClr val="FFFF00"/>
                </a:solidFill>
              </a:rPr>
              <a:t>User mode </a:t>
            </a:r>
            <a:r>
              <a:rPr lang="en-US" b="1" dirty="0"/>
              <a:t>– </a:t>
            </a:r>
            <a:r>
              <a:rPr lang="en-US" dirty="0"/>
              <a:t>Used by programmer for programs and applications. Name itself makes the fact clear on what the mode is meant for. </a:t>
            </a:r>
          </a:p>
          <a:p>
            <a:pPr lvl="0" algn="just"/>
            <a:r>
              <a:rPr lang="en-US" b="1" dirty="0">
                <a:solidFill>
                  <a:srgbClr val="FFFF00"/>
                </a:solidFill>
              </a:rPr>
              <a:t>Abort mode</a:t>
            </a:r>
            <a:r>
              <a:rPr lang="en-US" dirty="0">
                <a:solidFill>
                  <a:srgbClr val="FFFF00"/>
                </a:solidFill>
              </a:rPr>
              <a:t> </a:t>
            </a:r>
            <a:r>
              <a:rPr lang="en-US" dirty="0"/>
              <a:t>will be entered when there is memory access failure. </a:t>
            </a:r>
          </a:p>
          <a:p>
            <a:pPr lvl="0" algn="just"/>
            <a:r>
              <a:rPr lang="en-US" b="1" dirty="0">
                <a:solidFill>
                  <a:srgbClr val="FFFF00"/>
                </a:solidFill>
              </a:rPr>
              <a:t>Fast interrupt request </a:t>
            </a:r>
            <a:r>
              <a:rPr lang="en-US" b="1" dirty="0"/>
              <a:t>– </a:t>
            </a:r>
            <a:r>
              <a:rPr lang="en-US" dirty="0"/>
              <a:t>Support for interrupt is provided in this mode.</a:t>
            </a:r>
          </a:p>
          <a:p>
            <a:pPr lvl="0" algn="just"/>
            <a:r>
              <a:rPr lang="en-US" b="1" dirty="0">
                <a:solidFill>
                  <a:srgbClr val="FFFF00"/>
                </a:solidFill>
              </a:rPr>
              <a:t>Interrupt request </a:t>
            </a:r>
            <a:r>
              <a:rPr lang="en-US" b="1" dirty="0"/>
              <a:t>- </a:t>
            </a:r>
            <a:r>
              <a:rPr lang="en-US" dirty="0"/>
              <a:t>Support for interrupt is provided in this mode.</a:t>
            </a:r>
          </a:p>
          <a:p>
            <a:pPr lvl="0" algn="just"/>
            <a:r>
              <a:rPr lang="en-US" b="1" dirty="0">
                <a:solidFill>
                  <a:srgbClr val="FFFF00"/>
                </a:solidFill>
              </a:rPr>
              <a:t>Supervisor mode </a:t>
            </a:r>
            <a:r>
              <a:rPr lang="en-US" b="1" dirty="0"/>
              <a:t>– </a:t>
            </a:r>
            <a:r>
              <a:rPr lang="en-US" dirty="0"/>
              <a:t>When the processor goes in for a reset or a restart the mode of supervisory control will be set. </a:t>
            </a:r>
          </a:p>
          <a:p>
            <a:pPr lvl="0" algn="just"/>
            <a:r>
              <a:rPr lang="en-US" b="1" dirty="0">
                <a:solidFill>
                  <a:srgbClr val="FFFF00"/>
                </a:solidFill>
              </a:rPr>
              <a:t>System mode </a:t>
            </a:r>
            <a:r>
              <a:rPr lang="en-US" b="1" dirty="0"/>
              <a:t>– </a:t>
            </a:r>
            <a:r>
              <a:rPr lang="en-US" dirty="0"/>
              <a:t>This is very much similar to the user mode. Only difference is that, it can have complete access to the CPSR without restrictions.</a:t>
            </a:r>
            <a:r>
              <a:rPr lang="en-US" b="1" dirty="0"/>
              <a:t> </a:t>
            </a:r>
            <a:endParaRPr lang="en-US" b="1" dirty="0" smtClean="0"/>
          </a:p>
          <a:p>
            <a:pPr lvl="0" algn="just"/>
            <a:r>
              <a:rPr lang="en-US" b="1" dirty="0">
                <a:solidFill>
                  <a:srgbClr val="FFFF00"/>
                </a:solidFill>
              </a:rPr>
              <a:t>Undefined mode</a:t>
            </a:r>
            <a:r>
              <a:rPr lang="en-US" b="1" dirty="0"/>
              <a:t> – </a:t>
            </a:r>
            <a:r>
              <a:rPr lang="en-US" dirty="0"/>
              <a:t>When the processor encounters an undefined instruction which is totally not known to the processor, then the undefined mode will be entered</a:t>
            </a:r>
          </a:p>
          <a:p>
            <a:pPr algn="just"/>
            <a:endParaRPr lang="en-US" dirty="0"/>
          </a:p>
        </p:txBody>
      </p:sp>
    </p:spTree>
    <p:extLst>
      <p:ext uri="{BB962C8B-B14F-4D97-AF65-F5344CB8AC3E}">
        <p14:creationId xmlns:p14="http://schemas.microsoft.com/office/powerpoint/2010/main" val="22940830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3"/>
          </p:nvPr>
        </p:nvSpPr>
        <p:spPr/>
        <p:txBody>
          <a:bodyPr/>
          <a:lstStyle/>
          <a:p>
            <a:r>
              <a:rPr lang="en-US" dirty="0"/>
              <a:t>Well, how can the modes be selected? The mode bits in the CPSR helps the programmer in accomplishing this task. </a:t>
            </a:r>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982" y="2492896"/>
            <a:ext cx="6691826" cy="3408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2890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a:t>
            </a:r>
            <a:r>
              <a:rPr lang="en-US" dirty="0" smtClean="0"/>
              <a:t>Banks (Mode switch) </a:t>
            </a:r>
            <a:endParaRPr lang="en-US" dirty="0">
              <a:effectLst/>
            </a:endParaRPr>
          </a:p>
        </p:txBody>
      </p:sp>
      <p:sp>
        <p:nvSpPr>
          <p:cNvPr id="3" name="Content Placeholder 2"/>
          <p:cNvSpPr>
            <a:spLocks noGrp="1"/>
          </p:cNvSpPr>
          <p:nvPr>
            <p:ph sz="quarter" idx="13"/>
          </p:nvPr>
        </p:nvSpPr>
        <p:spPr/>
        <p:txBody>
          <a:bodyPr/>
          <a:lstStyle/>
          <a:p>
            <a:r>
              <a:rPr lang="en-US" dirty="0"/>
              <a:t>Where, for the </a:t>
            </a:r>
            <a:r>
              <a:rPr lang="en-US" b="1" dirty="0">
                <a:solidFill>
                  <a:srgbClr val="FFFF00"/>
                </a:solidFill>
              </a:rPr>
              <a:t>USER and SYSTEM </a:t>
            </a:r>
            <a:r>
              <a:rPr lang="en-US" dirty="0"/>
              <a:t>mode, the access permissions are there for all the15 registers and CPSR as </a:t>
            </a:r>
            <a:r>
              <a:rPr lang="en-US" dirty="0" smtClean="0"/>
              <a:t>well</a:t>
            </a:r>
          </a:p>
          <a:p>
            <a:endParaRPr lang="en-US" dirty="0"/>
          </a:p>
          <a:p>
            <a:endParaRPr lang="en-US" dirty="0" smtClean="0"/>
          </a:p>
          <a:p>
            <a:endParaRPr lang="en-US" dirty="0"/>
          </a:p>
          <a:p>
            <a:endParaRPr lang="en-US" dirty="0" smtClean="0"/>
          </a:p>
          <a:p>
            <a:endParaRPr lang="en-US" dirty="0"/>
          </a:p>
          <a:p>
            <a:r>
              <a:rPr lang="en-US" dirty="0"/>
              <a:t>But there are some special, additional registers made available for the </a:t>
            </a:r>
            <a:r>
              <a:rPr lang="en-US" dirty="0" smtClean="0"/>
              <a:t>modes. We shall see that now, folks!</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56584"/>
            <a:ext cx="7800865" cy="1705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63525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3"/>
          </p:nvPr>
        </p:nvSpPr>
        <p:spPr/>
        <p:txBody>
          <a:bodyPr/>
          <a:lstStyle/>
          <a:p>
            <a:r>
              <a:rPr lang="en-US" dirty="0" smtClean="0"/>
              <a:t>For </a:t>
            </a:r>
            <a:r>
              <a:rPr lang="en-US" dirty="0"/>
              <a:t>an instance if the processor moves to the </a:t>
            </a:r>
            <a:r>
              <a:rPr lang="en-US" b="1" dirty="0">
                <a:solidFill>
                  <a:srgbClr val="FFFF00"/>
                </a:solidFill>
              </a:rPr>
              <a:t>Abort mode, the registers r13_abort and r14_abort will be made available along with an abort_SPSR </a:t>
            </a:r>
            <a:r>
              <a:rPr lang="en-US" dirty="0"/>
              <a:t>register</a:t>
            </a:r>
            <a:r>
              <a:rPr lang="en-US" dirty="0" smtClean="0"/>
              <a:t>. (What is SPSR, We shall see that, don’t worry) </a:t>
            </a:r>
          </a:p>
          <a:p>
            <a:endParaRPr lang="en-US" dirty="0" smtClean="0"/>
          </a:p>
          <a:p>
            <a:endParaRPr lang="en-US" dirty="0" smtClean="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251" y="4221087"/>
            <a:ext cx="5443538"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636912"/>
            <a:ext cx="5544616"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2627784" y="30832"/>
            <a:ext cx="5976664" cy="1431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8838" y="5538788"/>
            <a:ext cx="2646363" cy="120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52683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844824"/>
            <a:ext cx="7344816" cy="181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979712" y="3861048"/>
            <a:ext cx="5500216" cy="2031325"/>
          </a:xfrm>
          <a:prstGeom prst="rect">
            <a:avLst/>
          </a:prstGeom>
        </p:spPr>
        <p:txBody>
          <a:bodyPr wrap="square">
            <a:spAutoFit/>
          </a:bodyPr>
          <a:lstStyle/>
          <a:p>
            <a:pPr marL="285750" indent="-285750">
              <a:buFont typeface="Arial" pitchFamily="34" charset="0"/>
              <a:buChar char="•"/>
            </a:pPr>
            <a:r>
              <a:rPr lang="en-US" dirty="0">
                <a:solidFill>
                  <a:srgbClr val="FFFF00"/>
                </a:solidFill>
              </a:rPr>
              <a:t>one can </a:t>
            </a:r>
            <a:r>
              <a:rPr lang="en-US" dirty="0" smtClean="0">
                <a:solidFill>
                  <a:srgbClr val="FFFF00"/>
                </a:solidFill>
              </a:rPr>
              <a:t>understand from the above picture  </a:t>
            </a:r>
            <a:r>
              <a:rPr lang="en-US" dirty="0">
                <a:solidFill>
                  <a:srgbClr val="FFFF00"/>
                </a:solidFill>
              </a:rPr>
              <a:t>that when the abort mode is called, r13 and r14 are replaced with banked registers r13_abt and r14_abt. </a:t>
            </a:r>
            <a:endParaRPr lang="en-US" dirty="0" smtClean="0">
              <a:solidFill>
                <a:srgbClr val="FFFF00"/>
              </a:solidFill>
            </a:endParaRPr>
          </a:p>
          <a:p>
            <a:pPr marL="285750" indent="-285750">
              <a:buFont typeface="Arial" pitchFamily="34" charset="0"/>
              <a:buChar char="•"/>
            </a:pPr>
            <a:r>
              <a:rPr lang="en-US" dirty="0" smtClean="0">
                <a:solidFill>
                  <a:srgbClr val="FFFF00"/>
                </a:solidFill>
              </a:rPr>
              <a:t>Also, </a:t>
            </a:r>
            <a:r>
              <a:rPr lang="en-US" dirty="0">
                <a:solidFill>
                  <a:srgbClr val="FFFF00"/>
                </a:solidFill>
              </a:rPr>
              <a:t>CPSR is replaced with a </a:t>
            </a:r>
            <a:r>
              <a:rPr lang="en-US" dirty="0" err="1">
                <a:solidFill>
                  <a:srgbClr val="FFFF00"/>
                </a:solidFill>
              </a:rPr>
              <a:t>SPSR_abort</a:t>
            </a:r>
            <a:r>
              <a:rPr lang="en-US" dirty="0">
                <a:solidFill>
                  <a:srgbClr val="FFFF00"/>
                </a:solidFill>
              </a:rPr>
              <a:t>. It would be apt for the reader to now understand on what is SPSR. </a:t>
            </a:r>
            <a:endParaRPr lang="en-US" dirty="0">
              <a:solidFill>
                <a:srgbClr val="FFFF00"/>
              </a:solidFill>
              <a:effectLst/>
            </a:endParaRPr>
          </a:p>
        </p:txBody>
      </p:sp>
    </p:spTree>
    <p:extLst>
      <p:ext uri="{BB962C8B-B14F-4D97-AF65-F5344CB8AC3E}">
        <p14:creationId xmlns:p14="http://schemas.microsoft.com/office/powerpoint/2010/main" val="2365799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SPSR!</a:t>
            </a:r>
            <a:endParaRPr lang="en-US" dirty="0"/>
          </a:p>
        </p:txBody>
      </p:sp>
      <p:sp>
        <p:nvSpPr>
          <p:cNvPr id="3" name="Content Placeholder 2"/>
          <p:cNvSpPr>
            <a:spLocks noGrp="1"/>
          </p:cNvSpPr>
          <p:nvPr>
            <p:ph sz="quarter" idx="13"/>
          </p:nvPr>
        </p:nvSpPr>
        <p:spPr/>
        <p:txBody>
          <a:bodyPr/>
          <a:lstStyle/>
          <a:p>
            <a:r>
              <a:rPr lang="en-US" dirty="0"/>
              <a:t>SPSR is expanded as </a:t>
            </a:r>
            <a:r>
              <a:rPr lang="en-US" b="1" dirty="0"/>
              <a:t>Saved Program Status Register.</a:t>
            </a:r>
            <a:r>
              <a:rPr lang="en-US" dirty="0"/>
              <a:t> It is specially meant for privileged modes of operation. </a:t>
            </a:r>
            <a:endParaRPr lang="en-US" dirty="0" smtClean="0"/>
          </a:p>
          <a:p>
            <a:r>
              <a:rPr lang="en-US" dirty="0" smtClean="0"/>
              <a:t>There </a:t>
            </a:r>
            <a:r>
              <a:rPr lang="en-US" dirty="0"/>
              <a:t>is an exception here; System mode does not have support for SPSR. </a:t>
            </a:r>
            <a:endParaRPr lang="en-US" dirty="0" smtClean="0"/>
          </a:p>
          <a:p>
            <a:r>
              <a:rPr lang="en-US" dirty="0" smtClean="0"/>
              <a:t>Other </a:t>
            </a:r>
            <a:r>
              <a:rPr lang="en-US" dirty="0"/>
              <a:t>five modes (privileged) have all support for SPSR. </a:t>
            </a:r>
            <a:r>
              <a:rPr lang="en-US" b="1" dirty="0">
                <a:solidFill>
                  <a:srgbClr val="FFFF00"/>
                </a:solidFill>
              </a:rPr>
              <a:t>SPSR is used to hold the status of the CPSR.  So it is a storage register which can hold the current state of CPSR. </a:t>
            </a:r>
          </a:p>
          <a:p>
            <a:endParaRPr lang="en-US" dirty="0"/>
          </a:p>
        </p:txBody>
      </p:sp>
      <p:sp>
        <p:nvSpPr>
          <p:cNvPr id="4" name="TextBox 3"/>
          <p:cNvSpPr txBox="1"/>
          <p:nvPr/>
        </p:nvSpPr>
        <p:spPr>
          <a:xfrm>
            <a:off x="1691680" y="4772922"/>
            <a:ext cx="6120680" cy="830997"/>
          </a:xfrm>
          <a:prstGeom prst="rect">
            <a:avLst/>
          </a:prstGeom>
          <a:noFill/>
        </p:spPr>
        <p:txBody>
          <a:bodyPr wrap="square" rtlCol="0">
            <a:spAutoFit/>
          </a:bodyPr>
          <a:lstStyle/>
          <a:p>
            <a:r>
              <a:rPr lang="en-US" sz="2400" b="1" dirty="0" smtClean="0">
                <a:solidFill>
                  <a:srgbClr val="92D050"/>
                </a:solidFill>
              </a:rPr>
              <a:t>LETS MEET IN THE NEXT SESSION!!! </a:t>
            </a:r>
            <a:r>
              <a:rPr lang="en-US" sz="2400" b="1" dirty="0" smtClean="0">
                <a:solidFill>
                  <a:srgbClr val="92D050"/>
                </a:solidFill>
                <a:sym typeface="Wingdings" pitchFamily="2" charset="2"/>
              </a:rPr>
              <a:t></a:t>
            </a:r>
          </a:p>
          <a:p>
            <a:pPr algn="ctr"/>
            <a:r>
              <a:rPr lang="en-US" sz="2400" b="1" dirty="0" smtClean="0">
                <a:solidFill>
                  <a:srgbClr val="92D050"/>
                </a:solidFill>
                <a:sym typeface="Wingdings" pitchFamily="2" charset="2"/>
              </a:rPr>
              <a:t>THANK YOU! </a:t>
            </a:r>
            <a:endParaRPr lang="en-US" sz="2400" b="1" dirty="0">
              <a:solidFill>
                <a:srgbClr val="92D050"/>
              </a:solidFill>
            </a:endParaRPr>
          </a:p>
        </p:txBody>
      </p:sp>
    </p:spTree>
    <p:extLst>
      <p:ext uri="{BB962C8B-B14F-4D97-AF65-F5344CB8AC3E}">
        <p14:creationId xmlns:p14="http://schemas.microsoft.com/office/powerpoint/2010/main" val="293338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SHRIRAM K VASUDEVAN</a:t>
            </a:r>
          </a:p>
          <a:p>
            <a:r>
              <a:rPr lang="en-US" dirty="0" smtClean="0"/>
              <a:t>WELCOME BACK! </a:t>
            </a:r>
            <a:r>
              <a:rPr lang="en-US" dirty="0" smtClean="0">
                <a:sym typeface="Wingdings" pitchFamily="2" charset="2"/>
              </a:rPr>
              <a:t> </a:t>
            </a:r>
            <a:endParaRPr lang="en-IN" dirty="0"/>
          </a:p>
        </p:txBody>
      </p:sp>
      <p:sp>
        <p:nvSpPr>
          <p:cNvPr id="4" name="Title 3"/>
          <p:cNvSpPr>
            <a:spLocks noGrp="1"/>
          </p:cNvSpPr>
          <p:nvPr>
            <p:ph type="ctrTitle"/>
          </p:nvPr>
        </p:nvSpPr>
        <p:spPr/>
        <p:txBody>
          <a:bodyPr/>
          <a:lstStyle/>
          <a:p>
            <a:r>
              <a:rPr lang="en-US" dirty="0" smtClean="0"/>
              <a:t>ARM STATES – SESSION 4</a:t>
            </a:r>
            <a:endParaRPr lang="en-IN" dirty="0"/>
          </a:p>
        </p:txBody>
      </p:sp>
    </p:spTree>
    <p:extLst>
      <p:ext uri="{BB962C8B-B14F-4D97-AF65-F5344CB8AC3E}">
        <p14:creationId xmlns:p14="http://schemas.microsoft.com/office/powerpoint/2010/main" val="9744490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9178"/>
            <a:ext cx="7924800" cy="1143000"/>
          </a:xfrm>
        </p:spPr>
        <p:txBody>
          <a:bodyPr/>
          <a:lstStyle/>
          <a:p>
            <a:r>
              <a:rPr lang="en-US" dirty="0" smtClean="0"/>
              <a:t>Here you go!</a:t>
            </a:r>
            <a:endParaRPr lang="en-US" dirty="0"/>
          </a:p>
        </p:txBody>
      </p:sp>
      <p:sp>
        <p:nvSpPr>
          <p:cNvPr id="3" name="Content Placeholder 2"/>
          <p:cNvSpPr>
            <a:spLocks noGrp="1"/>
          </p:cNvSpPr>
          <p:nvPr>
            <p:ph sz="quarter" idx="13"/>
          </p:nvPr>
        </p:nvSpPr>
        <p:spPr>
          <a:xfrm>
            <a:off x="683568" y="1340768"/>
            <a:ext cx="7924800" cy="4781128"/>
          </a:xfrm>
        </p:spPr>
        <p:txBody>
          <a:bodyPr>
            <a:normAutofit fontScale="85000" lnSpcReduction="20000"/>
          </a:bodyPr>
          <a:lstStyle/>
          <a:p>
            <a:r>
              <a:rPr lang="en-US" dirty="0"/>
              <a:t>An ARM core supports three states of operation namely </a:t>
            </a:r>
          </a:p>
          <a:p>
            <a:pPr lvl="5"/>
            <a:r>
              <a:rPr lang="en-US" b="1" dirty="0">
                <a:solidFill>
                  <a:srgbClr val="92D050"/>
                </a:solidFill>
              </a:rPr>
              <a:t>ARM </a:t>
            </a:r>
            <a:r>
              <a:rPr lang="en-US" b="1" dirty="0" smtClean="0">
                <a:solidFill>
                  <a:srgbClr val="92D050"/>
                </a:solidFill>
              </a:rPr>
              <a:t>(Default) </a:t>
            </a:r>
            <a:endParaRPr lang="en-US" b="1" dirty="0">
              <a:solidFill>
                <a:srgbClr val="92D050"/>
              </a:solidFill>
            </a:endParaRPr>
          </a:p>
          <a:p>
            <a:pPr lvl="5"/>
            <a:r>
              <a:rPr lang="en-US" b="1" dirty="0" smtClean="0">
                <a:solidFill>
                  <a:srgbClr val="92D050"/>
                </a:solidFill>
              </a:rPr>
              <a:t>THUMB (ARM7TDMI)</a:t>
            </a:r>
            <a:endParaRPr lang="en-US" b="1" dirty="0">
              <a:solidFill>
                <a:srgbClr val="92D050"/>
              </a:solidFill>
            </a:endParaRPr>
          </a:p>
          <a:p>
            <a:pPr lvl="5"/>
            <a:r>
              <a:rPr lang="en-US" b="1" dirty="0" err="1">
                <a:solidFill>
                  <a:srgbClr val="92D050"/>
                </a:solidFill>
              </a:rPr>
              <a:t>Jazalle</a:t>
            </a:r>
            <a:r>
              <a:rPr lang="en-US" b="1" dirty="0">
                <a:solidFill>
                  <a:srgbClr val="92D050"/>
                </a:solidFill>
              </a:rPr>
              <a:t> </a:t>
            </a:r>
            <a:r>
              <a:rPr lang="en-US" b="1" dirty="0" smtClean="0">
                <a:solidFill>
                  <a:srgbClr val="92D050"/>
                </a:solidFill>
              </a:rPr>
              <a:t> (I HAVE NO EXPERIENCE IN THIS)</a:t>
            </a:r>
          </a:p>
          <a:p>
            <a:r>
              <a:rPr lang="en-US" dirty="0"/>
              <a:t>Each of these modes will have their own instruction set and the choice can be made with CPSR as usual. </a:t>
            </a:r>
            <a:endParaRPr lang="en-US" dirty="0" smtClean="0"/>
          </a:p>
          <a:p>
            <a:r>
              <a:rPr lang="en-US" dirty="0" smtClean="0"/>
              <a:t>There </a:t>
            </a:r>
            <a:r>
              <a:rPr lang="en-US" dirty="0"/>
              <a:t>is a T bit in the CPSR if that bit is set then, the mode of operation is referred to be as THUMB mode and THUMB instruction sets will be used for the same</a:t>
            </a:r>
            <a:r>
              <a:rPr lang="en-US" dirty="0" smtClean="0"/>
              <a:t>.</a:t>
            </a:r>
          </a:p>
          <a:p>
            <a:r>
              <a:rPr lang="en-US" dirty="0" smtClean="0"/>
              <a:t>Similarly </a:t>
            </a:r>
            <a:r>
              <a:rPr lang="en-US" dirty="0"/>
              <a:t>if the T bit is 0 then, the mode ARM is selected. </a:t>
            </a:r>
            <a:endParaRPr lang="en-US" dirty="0" smtClean="0"/>
          </a:p>
          <a:p>
            <a:r>
              <a:rPr lang="en-US" dirty="0" smtClean="0"/>
              <a:t>There </a:t>
            </a:r>
            <a:r>
              <a:rPr lang="en-US" dirty="0"/>
              <a:t>ARM instruction set is used. Other instruction set will not be useful for ARM mode of operation. </a:t>
            </a:r>
            <a:endParaRPr lang="en-US" dirty="0" smtClean="0"/>
          </a:p>
          <a:p>
            <a:r>
              <a:rPr lang="en-US" dirty="0" smtClean="0"/>
              <a:t>Jazelle </a:t>
            </a:r>
            <a:r>
              <a:rPr lang="en-US" dirty="0"/>
              <a:t>is a state which helps in increasing the efficiency of JAVA based operations when run with ARM core. </a:t>
            </a:r>
            <a:endParaRPr lang="en-US" dirty="0" smtClean="0"/>
          </a:p>
          <a:p>
            <a:r>
              <a:rPr lang="en-US" dirty="0" smtClean="0"/>
              <a:t>With </a:t>
            </a:r>
            <a:r>
              <a:rPr lang="en-US" dirty="0"/>
              <a:t>Jazelle mode in place, the operations based on Java would be executed in an efficient manner. All Jazelle instructions are 8 bit instructions. J bit will be found in the CPSR flag area</a:t>
            </a:r>
            <a:r>
              <a:rPr lang="en-US" dirty="0" smtClean="0"/>
              <a:t>. (BUT CORE SHOULD SUPPORT) </a:t>
            </a:r>
          </a:p>
          <a:p>
            <a:r>
              <a:rPr lang="en-US" dirty="0" smtClean="0"/>
              <a:t>Along </a:t>
            </a:r>
            <a:r>
              <a:rPr lang="en-US" dirty="0"/>
              <a:t>with the co-flags N,Z, V and C the J bit will be available. Based on the selection / enabling state can be selected. An example would help the reader with a clear understanding. </a:t>
            </a:r>
          </a:p>
          <a:p>
            <a:endParaRPr lang="en-US" b="1" dirty="0">
              <a:solidFill>
                <a:srgbClr val="92D050"/>
              </a:solidFill>
            </a:endParaRPr>
          </a:p>
          <a:p>
            <a:endParaRPr lang="en-US" dirty="0"/>
          </a:p>
        </p:txBody>
      </p:sp>
    </p:spTree>
    <p:extLst>
      <p:ext uri="{BB962C8B-B14F-4D97-AF65-F5344CB8AC3E}">
        <p14:creationId xmlns:p14="http://schemas.microsoft.com/office/powerpoint/2010/main" val="24432729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answer this question </a:t>
            </a:r>
            <a:endParaRPr lang="en-US" dirty="0"/>
          </a:p>
        </p:txBody>
      </p:sp>
      <p:sp>
        <p:nvSpPr>
          <p:cNvPr id="3" name="Content Placeholder 2"/>
          <p:cNvSpPr>
            <a:spLocks noGrp="1"/>
          </p:cNvSpPr>
          <p:nvPr>
            <p:ph sz="quarter" idx="13"/>
          </p:nvPr>
        </p:nvSpPr>
        <p:spPr/>
        <p:txBody>
          <a:bodyPr/>
          <a:lstStyle/>
          <a:p>
            <a:r>
              <a:rPr lang="en-US" dirty="0"/>
              <a:t>From the </a:t>
            </a:r>
            <a:r>
              <a:rPr lang="en-US" dirty="0" smtClean="0"/>
              <a:t>figure below, </a:t>
            </a:r>
            <a:r>
              <a:rPr lang="en-US" dirty="0"/>
              <a:t>reader should convey on what is the mode that the ARM Core will be operated on setting the values as shown. </a:t>
            </a:r>
            <a:endParaRPr lang="en-US" dirty="0" smtClean="0"/>
          </a:p>
          <a:p>
            <a:endParaRPr lang="en-US" dirty="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636912"/>
            <a:ext cx="8138947"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555776" y="5301208"/>
            <a:ext cx="4572000" cy="1477328"/>
          </a:xfrm>
          <a:prstGeom prst="rect">
            <a:avLst/>
          </a:prstGeom>
        </p:spPr>
        <p:txBody>
          <a:bodyPr>
            <a:spAutoFit/>
          </a:bodyPr>
          <a:lstStyle/>
          <a:p>
            <a:r>
              <a:rPr lang="en-US" b="1" dirty="0">
                <a:solidFill>
                  <a:srgbClr val="FFFF00"/>
                </a:solidFill>
              </a:rPr>
              <a:t>Jazelle state is not set and so is THUMB state since T=0. And hence the state selected is ARM. And the mode value is set as 11111</a:t>
            </a:r>
            <a:r>
              <a:rPr lang="en-US" b="1" dirty="0" smtClean="0">
                <a:solidFill>
                  <a:srgbClr val="FFFF00"/>
                </a:solidFill>
              </a:rPr>
              <a:t>. (Table presented early!, System Mode)</a:t>
            </a:r>
            <a:endParaRPr lang="en-US" b="1" dirty="0">
              <a:solidFill>
                <a:srgbClr val="FFFF00"/>
              </a:solidFill>
            </a:endParaRPr>
          </a:p>
        </p:txBody>
      </p:sp>
    </p:spTree>
    <p:extLst>
      <p:ext uri="{BB962C8B-B14F-4D97-AF65-F5344CB8AC3E}">
        <p14:creationId xmlns:p14="http://schemas.microsoft.com/office/powerpoint/2010/main" val="3782425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IN" dirty="0"/>
          </a:p>
        </p:txBody>
      </p:sp>
      <p:sp>
        <p:nvSpPr>
          <p:cNvPr id="3" name="Content Placeholder 2"/>
          <p:cNvSpPr>
            <a:spLocks noGrp="1"/>
          </p:cNvSpPr>
          <p:nvPr>
            <p:ph sz="quarter" idx="13"/>
          </p:nvPr>
        </p:nvSpPr>
        <p:spPr/>
        <p:txBody>
          <a:bodyPr>
            <a:noAutofit/>
          </a:bodyPr>
          <a:lstStyle/>
          <a:p>
            <a:r>
              <a:rPr lang="en-US" sz="2000" b="1" dirty="0" smtClean="0"/>
              <a:t>ACORN RISC MACHINE (Some calls it Advanced RISC Machine) </a:t>
            </a:r>
          </a:p>
          <a:p>
            <a:pPr lvl="1"/>
            <a:r>
              <a:rPr lang="en-US" sz="2000" b="1" dirty="0" smtClean="0"/>
              <a:t>What is RISC? (Reduced Instruction Set Computer) </a:t>
            </a:r>
          </a:p>
          <a:p>
            <a:r>
              <a:rPr lang="en-US" sz="2000" b="1" dirty="0" smtClean="0"/>
              <a:t>32 bit processor. High end applications. Can withstand high pressure applications. (</a:t>
            </a:r>
            <a:r>
              <a:rPr lang="en-US" sz="2000" dirty="0" smtClean="0"/>
              <a:t>8051 </a:t>
            </a:r>
            <a:r>
              <a:rPr lang="en-US" sz="2000" dirty="0"/>
              <a:t>and PIC microcontrollers were discussed which are primarily meant for low end </a:t>
            </a:r>
            <a:r>
              <a:rPr lang="en-US" sz="2000" dirty="0" smtClean="0"/>
              <a:t>applications)</a:t>
            </a:r>
            <a:endParaRPr lang="en-US" sz="2000" b="1" dirty="0" smtClean="0"/>
          </a:p>
          <a:p>
            <a:r>
              <a:rPr lang="en-US" sz="2000" b="1" dirty="0" smtClean="0"/>
              <a:t>ACORN   Computer Limited, Cambridge caused this revolution. </a:t>
            </a:r>
          </a:p>
          <a:p>
            <a:r>
              <a:rPr lang="en-US" sz="2000" b="1" dirty="0" smtClean="0"/>
              <a:t>It is not a processor! It is an idea. Means, it is a core. Licensed to many manufacturers. </a:t>
            </a:r>
            <a:r>
              <a:rPr lang="en-US" sz="2000" b="1" dirty="0"/>
              <a:t>(Means, I tell you how to make, you make it in your name</a:t>
            </a:r>
            <a:r>
              <a:rPr lang="en-US" sz="2000" b="1" dirty="0" smtClean="0"/>
              <a:t>!)</a:t>
            </a:r>
            <a:endParaRPr lang="en-IN" sz="2000" dirty="0"/>
          </a:p>
        </p:txBody>
      </p:sp>
    </p:spTree>
    <p:extLst>
      <p:ext uri="{BB962C8B-B14F-4D97-AF65-F5344CB8AC3E}">
        <p14:creationId xmlns:p14="http://schemas.microsoft.com/office/powerpoint/2010/main" val="7945928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PIPELINING IN ARM 7 </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484784"/>
            <a:ext cx="5976664"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744" y="3429000"/>
            <a:ext cx="5943600" cy="307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p:cNvPicPr>
            <a:picLocks noChangeAspect="1" noChangeArrowheads="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708212" y="1412776"/>
            <a:ext cx="5943600" cy="523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29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stage pipelining (Though not to worry much, it is good to know)</a:t>
            </a:r>
            <a:endParaRPr lang="en-US" dirty="0"/>
          </a:p>
        </p:txBody>
      </p:sp>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7900534"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75546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Comparison till now!</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931787"/>
            <a:ext cx="8856984" cy="3566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7626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Shriram K Vasudevan</a:t>
            </a:r>
            <a:endParaRPr lang="en-IN" dirty="0"/>
          </a:p>
        </p:txBody>
      </p:sp>
      <p:sp>
        <p:nvSpPr>
          <p:cNvPr id="4" name="Title 3"/>
          <p:cNvSpPr>
            <a:spLocks noGrp="1"/>
          </p:cNvSpPr>
          <p:nvPr>
            <p:ph type="ctrTitle"/>
          </p:nvPr>
        </p:nvSpPr>
        <p:spPr/>
        <p:txBody>
          <a:bodyPr/>
          <a:lstStyle/>
          <a:p>
            <a:r>
              <a:rPr lang="en-US" dirty="0" smtClean="0"/>
              <a:t>LET US GET TO NEXT LEVEL SOON!</a:t>
            </a:r>
            <a:endParaRPr lang="en-IN" dirty="0"/>
          </a:p>
        </p:txBody>
      </p:sp>
    </p:spTree>
    <p:extLst>
      <p:ext uri="{BB962C8B-B14F-4D97-AF65-F5344CB8AC3E}">
        <p14:creationId xmlns:p14="http://schemas.microsoft.com/office/powerpoint/2010/main" val="3712529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Content Placeholder 2"/>
          <p:cNvSpPr>
            <a:spLocks noGrp="1"/>
          </p:cNvSpPr>
          <p:nvPr>
            <p:ph sz="quarter" idx="13"/>
          </p:nvPr>
        </p:nvSpPr>
        <p:spPr/>
        <p:txBody>
          <a:bodyPr>
            <a:normAutofit/>
          </a:bodyPr>
          <a:lstStyle/>
          <a:p>
            <a:pPr algn="just"/>
            <a:r>
              <a:rPr lang="en-US" dirty="0"/>
              <a:t>So, </a:t>
            </a:r>
            <a:r>
              <a:rPr lang="en-US" b="1" dirty="0">
                <a:solidFill>
                  <a:srgbClr val="FF0000"/>
                </a:solidFill>
              </a:rPr>
              <a:t>now the focus is not on family of processors, </a:t>
            </a:r>
            <a:r>
              <a:rPr lang="en-US" dirty="0"/>
              <a:t>but </a:t>
            </a:r>
            <a:r>
              <a:rPr lang="en-US" b="1" dirty="0"/>
              <a:t>conceptually a CPU architecture which may figure in number of different chips intended </a:t>
            </a:r>
            <a:r>
              <a:rPr lang="en-US" dirty="0"/>
              <a:t>for embedded applications. </a:t>
            </a:r>
          </a:p>
          <a:p>
            <a:pPr algn="just"/>
            <a:r>
              <a:rPr lang="en-US" b="1" dirty="0" smtClean="0"/>
              <a:t>RISC, But not PURELY RISC.. </a:t>
            </a:r>
          </a:p>
          <a:p>
            <a:pPr lvl="1" algn="just"/>
            <a:r>
              <a:rPr lang="en-US" b="1" dirty="0" smtClean="0"/>
              <a:t>Can be enhanced. </a:t>
            </a:r>
          </a:p>
          <a:p>
            <a:pPr lvl="1" algn="just"/>
            <a:r>
              <a:rPr lang="en-US" b="1" dirty="0" smtClean="0"/>
              <a:t>This is versatility. </a:t>
            </a:r>
          </a:p>
          <a:p>
            <a:pPr algn="just"/>
            <a:r>
              <a:rPr lang="en-US" b="1" dirty="0" smtClean="0"/>
              <a:t>Supports: </a:t>
            </a:r>
          </a:p>
          <a:p>
            <a:pPr lvl="1" algn="just"/>
            <a:r>
              <a:rPr lang="en-US" b="1" dirty="0" smtClean="0"/>
              <a:t>High code density. </a:t>
            </a:r>
          </a:p>
          <a:p>
            <a:pPr lvl="1" algn="just"/>
            <a:r>
              <a:rPr lang="en-US" b="1" dirty="0" smtClean="0"/>
              <a:t>Low power consumption. </a:t>
            </a:r>
          </a:p>
          <a:p>
            <a:pPr lvl="1" algn="just"/>
            <a:r>
              <a:rPr lang="en-US" b="1" dirty="0" smtClean="0"/>
              <a:t>Smaller size (Silicon foot print)  </a:t>
            </a:r>
            <a:endParaRPr lang="en-IN" dirty="0"/>
          </a:p>
        </p:txBody>
      </p:sp>
    </p:spTree>
    <p:extLst>
      <p:ext uri="{BB962C8B-B14F-4D97-AF65-F5344CB8AC3E}">
        <p14:creationId xmlns:p14="http://schemas.microsoft.com/office/powerpoint/2010/main" val="3148668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IN" dirty="0"/>
          </a:p>
        </p:txBody>
      </p:sp>
      <p:sp>
        <p:nvSpPr>
          <p:cNvPr id="3" name="Content Placeholder 2"/>
          <p:cNvSpPr>
            <a:spLocks noGrp="1"/>
          </p:cNvSpPr>
          <p:nvPr>
            <p:ph sz="quarter" idx="13"/>
          </p:nvPr>
        </p:nvSpPr>
        <p:spPr/>
        <p:txBody>
          <a:bodyPr>
            <a:normAutofit fontScale="85000" lnSpcReduction="20000"/>
          </a:bodyPr>
          <a:lstStyle/>
          <a:p>
            <a:r>
              <a:rPr lang="en-US" dirty="0"/>
              <a:t>ARM has got lot of interesting features. </a:t>
            </a:r>
            <a:r>
              <a:rPr lang="en-US" dirty="0" smtClean="0"/>
              <a:t>ARM </a:t>
            </a:r>
            <a:r>
              <a:rPr lang="en-US" dirty="0"/>
              <a:t>processor has a large uniform register file.</a:t>
            </a:r>
            <a:endParaRPr lang="en-IN" dirty="0"/>
          </a:p>
          <a:p>
            <a:pPr lvl="1"/>
            <a:r>
              <a:rPr lang="en-US" dirty="0">
                <a:solidFill>
                  <a:srgbClr val="FFFF00"/>
                </a:solidFill>
              </a:rPr>
              <a:t>It is basically a LOAD-STORE architecture, where data processing operations are only between registers and does not involve any memory operations.</a:t>
            </a:r>
            <a:endParaRPr lang="en-IN" dirty="0">
              <a:solidFill>
                <a:srgbClr val="FFFF00"/>
              </a:solidFill>
            </a:endParaRPr>
          </a:p>
          <a:p>
            <a:pPr lvl="0"/>
            <a:r>
              <a:rPr lang="en-US" dirty="0"/>
              <a:t>It is a 32 bit processor and also has variants of 16 bit and 8 bit architectures. </a:t>
            </a:r>
            <a:endParaRPr lang="en-IN" dirty="0"/>
          </a:p>
          <a:p>
            <a:pPr lvl="1"/>
            <a:r>
              <a:rPr lang="en-US" dirty="0"/>
              <a:t>So, there are 16 bit and 8 bit variants embedded into a 32 bit processor. </a:t>
            </a:r>
            <a:r>
              <a:rPr lang="en-US" dirty="0" smtClean="0"/>
              <a:t>16 </a:t>
            </a:r>
            <a:r>
              <a:rPr lang="en-US" dirty="0"/>
              <a:t>bit and 8 bit variants also called as </a:t>
            </a:r>
            <a:r>
              <a:rPr lang="en-US" b="1" dirty="0">
                <a:solidFill>
                  <a:srgbClr val="FFFF00"/>
                </a:solidFill>
              </a:rPr>
              <a:t>THUMB and Jazelle architecture</a:t>
            </a:r>
            <a:r>
              <a:rPr lang="en-US" dirty="0"/>
              <a:t>.  </a:t>
            </a:r>
            <a:endParaRPr lang="en-IN" dirty="0"/>
          </a:p>
          <a:p>
            <a:pPr lvl="0"/>
            <a:r>
              <a:rPr lang="en-US" dirty="0"/>
              <a:t>ARM has got a very good </a:t>
            </a:r>
            <a:r>
              <a:rPr lang="en-US" sz="1600" b="1" dirty="0">
                <a:solidFill>
                  <a:srgbClr val="FFFF00"/>
                </a:solidFill>
              </a:rPr>
              <a:t>speed </a:t>
            </a:r>
            <a:r>
              <a:rPr lang="en-US" sz="1600" b="1" dirty="0" err="1">
                <a:solidFill>
                  <a:srgbClr val="FFFF00"/>
                </a:solidFill>
              </a:rPr>
              <a:t>Vs</a:t>
            </a:r>
            <a:r>
              <a:rPr lang="en-US" sz="1600" b="1" dirty="0">
                <a:solidFill>
                  <a:srgbClr val="FFFF00"/>
                </a:solidFill>
              </a:rPr>
              <a:t> power consumption ratio </a:t>
            </a:r>
            <a:r>
              <a:rPr lang="en-US" dirty="0"/>
              <a:t>and high code density as required by embedded applications.</a:t>
            </a:r>
            <a:endParaRPr lang="en-IN" dirty="0"/>
          </a:p>
          <a:p>
            <a:pPr lvl="0"/>
            <a:r>
              <a:rPr lang="en-US" dirty="0"/>
              <a:t>It has got </a:t>
            </a:r>
            <a:r>
              <a:rPr lang="en-US" b="1" dirty="0"/>
              <a:t>barrel shifter</a:t>
            </a:r>
            <a:r>
              <a:rPr lang="en-US" dirty="0"/>
              <a:t> in the data path, which can maximize the hardware usage available on the chip. </a:t>
            </a:r>
            <a:endParaRPr lang="en-IN" dirty="0"/>
          </a:p>
          <a:p>
            <a:pPr lvl="1"/>
            <a:r>
              <a:rPr lang="en-US" dirty="0"/>
              <a:t>It has also got auto increment and auto decrement addressing modes to optimize program loops; this is not very common with RISC processor. </a:t>
            </a:r>
            <a:endParaRPr lang="en-US" dirty="0" smtClean="0"/>
          </a:p>
          <a:p>
            <a:pPr lvl="1"/>
            <a:r>
              <a:rPr lang="en-US" dirty="0" smtClean="0"/>
              <a:t>Also </a:t>
            </a:r>
            <a:r>
              <a:rPr lang="en-US" dirty="0"/>
              <a:t>ARM supports LOAD and STORE of multiple data elements through a single instruction.</a:t>
            </a:r>
            <a:endParaRPr lang="en-IN" dirty="0"/>
          </a:p>
          <a:p>
            <a:pPr lvl="0"/>
            <a:r>
              <a:rPr lang="en-US" dirty="0"/>
              <a:t>ARM has also got a feature named ‘</a:t>
            </a:r>
            <a:r>
              <a:rPr lang="en-US" b="1" dirty="0">
                <a:solidFill>
                  <a:srgbClr val="FFFF00"/>
                </a:solidFill>
              </a:rPr>
              <a:t>conditional execution</a:t>
            </a:r>
            <a:r>
              <a:rPr lang="en-US" dirty="0"/>
              <a:t>’, where an instruction gets executed only when a condition is being met, which maximizes the execution throughput.</a:t>
            </a:r>
            <a:endParaRPr lang="en-IN" dirty="0"/>
          </a:p>
          <a:p>
            <a:endParaRPr lang="en-IN" dirty="0"/>
          </a:p>
        </p:txBody>
      </p:sp>
    </p:spTree>
    <p:extLst>
      <p:ext uri="{BB962C8B-B14F-4D97-AF65-F5344CB8AC3E}">
        <p14:creationId xmlns:p14="http://schemas.microsoft.com/office/powerpoint/2010/main" val="448916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ARM Architecture</a:t>
            </a:r>
            <a:endParaRPr lang="en-IN" dirty="0"/>
          </a:p>
        </p:txBody>
      </p:sp>
      <p:sp>
        <p:nvSpPr>
          <p:cNvPr id="3" name="Content Placeholder 2"/>
          <p:cNvSpPr>
            <a:spLocks noGrp="1"/>
          </p:cNvSpPr>
          <p:nvPr>
            <p:ph sz="quarter" idx="13"/>
          </p:nvPr>
        </p:nvSpPr>
        <p:spPr/>
        <p:txBody>
          <a:bodyPr>
            <a:normAutofit fontScale="92500" lnSpcReduction="10000"/>
          </a:bodyPr>
          <a:lstStyle/>
          <a:p>
            <a:pPr algn="just"/>
            <a:r>
              <a:rPr lang="en-US" dirty="0"/>
              <a:t>Any architecture is not only characterized by its data path, but also by its control path. </a:t>
            </a:r>
          </a:p>
          <a:p>
            <a:pPr algn="just"/>
            <a:r>
              <a:rPr lang="en-US" b="1" dirty="0"/>
              <a:t>This data path is organized in such a way that the operands are not directly fetched from memory, and a basic feature of RISC is that operands get fetched from registers and not from memory.  </a:t>
            </a:r>
          </a:p>
          <a:p>
            <a:pPr algn="just"/>
            <a:r>
              <a:rPr lang="en-US" b="1" dirty="0"/>
              <a:t>Instructions typically use two source registers and single result/destination register</a:t>
            </a:r>
            <a:r>
              <a:rPr lang="en-US" dirty="0"/>
              <a:t>. </a:t>
            </a:r>
          </a:p>
          <a:p>
            <a:pPr algn="just"/>
            <a:r>
              <a:rPr lang="en-US" b="1" dirty="0"/>
              <a:t>The more interesting facts are the presence of the ’barrel shifter’ and the ‘increment/decrement’ logic. </a:t>
            </a:r>
          </a:p>
          <a:p>
            <a:pPr lvl="1" algn="just"/>
            <a:r>
              <a:rPr lang="en-US" dirty="0"/>
              <a:t>The </a:t>
            </a:r>
            <a:r>
              <a:rPr lang="en-US" b="1" dirty="0"/>
              <a:t>barrel shifter </a:t>
            </a:r>
            <a:r>
              <a:rPr lang="en-US" dirty="0"/>
              <a:t>on the data path can preprocess the data before it enters the ALU. </a:t>
            </a:r>
          </a:p>
          <a:p>
            <a:pPr lvl="1" algn="just"/>
            <a:r>
              <a:rPr lang="en-US" b="1" dirty="0"/>
              <a:t>It is basically a combinational circuit that can shift a data bit to the left or to the right by an arbitrary number of positions in the same cycle itself. (This feature is not supported in many of the other processors) </a:t>
            </a:r>
            <a:r>
              <a:rPr lang="en-US" dirty="0"/>
              <a:t> </a:t>
            </a:r>
          </a:p>
          <a:p>
            <a:endParaRPr lang="en-IN" dirty="0"/>
          </a:p>
        </p:txBody>
      </p:sp>
    </p:spTree>
    <p:extLst>
      <p:ext uri="{BB962C8B-B14F-4D97-AF65-F5344CB8AC3E}">
        <p14:creationId xmlns:p14="http://schemas.microsoft.com/office/powerpoint/2010/main" val="140608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quarter" idx="13"/>
          </p:nvPr>
        </p:nvSpPr>
        <p:spPr/>
        <p:txBody>
          <a:bodyPr>
            <a:normAutofit fontScale="85000" lnSpcReduction="20000"/>
          </a:bodyPr>
          <a:lstStyle/>
          <a:p>
            <a:r>
              <a:rPr lang="en-US" sz="2400" dirty="0"/>
              <a:t>In classical shift register, the number of shifts requires an equivalent number of clocks because, the shifting takes place based on clocks. </a:t>
            </a:r>
          </a:p>
          <a:p>
            <a:r>
              <a:rPr lang="en-US" sz="2400" dirty="0">
                <a:solidFill>
                  <a:srgbClr val="FFFF00"/>
                </a:solidFill>
              </a:rPr>
              <a:t>In barrel shifter, Combinational circuit is used, where the shifting takes place in a single attempt itself. </a:t>
            </a:r>
          </a:p>
          <a:p>
            <a:r>
              <a:rPr lang="en-US" sz="2400" b="1" dirty="0"/>
              <a:t>In fact, the shift takes place in the same instruction itself. This is a very basic enhancement present in the ARM data path.</a:t>
            </a:r>
          </a:p>
          <a:p>
            <a:r>
              <a:rPr lang="en-US" sz="2400" dirty="0"/>
              <a:t>The other interesting feature is the </a:t>
            </a:r>
            <a:r>
              <a:rPr lang="en-US" sz="2400" b="1" dirty="0"/>
              <a:t>increment and decrement logic which can operate on the registers that are independent of the ALU</a:t>
            </a:r>
            <a:r>
              <a:rPr lang="en-US" sz="2400" dirty="0"/>
              <a:t>. </a:t>
            </a:r>
          </a:p>
          <a:p>
            <a:pPr lvl="1"/>
            <a:r>
              <a:rPr lang="en-US" sz="2000" dirty="0"/>
              <a:t>This facilitates the implementation of </a:t>
            </a:r>
            <a:r>
              <a:rPr lang="en-US" sz="2000" b="1" dirty="0"/>
              <a:t>auto-increment and auto-decrement</a:t>
            </a:r>
            <a:r>
              <a:rPr lang="en-US" sz="2000" dirty="0"/>
              <a:t> features in the ARM, where it is used for movement of blocks of data between the memory and registers.</a:t>
            </a:r>
          </a:p>
          <a:p>
            <a:endParaRPr lang="en-IN" dirty="0"/>
          </a:p>
        </p:txBody>
      </p:sp>
    </p:spTree>
    <p:extLst>
      <p:ext uri="{BB962C8B-B14F-4D97-AF65-F5344CB8AC3E}">
        <p14:creationId xmlns:p14="http://schemas.microsoft.com/office/powerpoint/2010/main" val="4118709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867328" cy="759296"/>
          </a:xfrm>
        </p:spPr>
        <p:txBody>
          <a:bodyPr>
            <a:normAutofit fontScale="90000"/>
          </a:bodyPr>
          <a:lstStyle/>
          <a:p>
            <a:r>
              <a:rPr lang="en-US" b="1" dirty="0"/>
              <a:t>ARM organization core data flow model</a:t>
            </a:r>
            <a:br>
              <a:rPr lang="en-US" b="1" dirty="0"/>
            </a:b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50" y="836713"/>
            <a:ext cx="8568952"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58174" y="5992617"/>
            <a:ext cx="8699303" cy="646331"/>
          </a:xfrm>
          <a:prstGeom prst="rect">
            <a:avLst/>
          </a:prstGeom>
        </p:spPr>
        <p:txBody>
          <a:bodyPr wrap="square">
            <a:spAutoFit/>
          </a:bodyPr>
          <a:lstStyle/>
          <a:p>
            <a:pPr algn="just"/>
            <a:r>
              <a:rPr lang="en-US" b="1" dirty="0" smtClean="0">
                <a:effectLst/>
                <a:latin typeface="Arial" pitchFamily="34" charset="0"/>
                <a:ea typeface="Calibri" panose="020F0502020204030204" pitchFamily="34" charset="0"/>
                <a:cs typeface="Arial" pitchFamily="34" charset="0"/>
              </a:rPr>
              <a:t>The arrows represent the direction of data flow, and the lines represent the buses and the boxes represent either a storage unit or an operation unit.  </a:t>
            </a:r>
            <a:endParaRPr lang="en-US" b="1" dirty="0">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3A56ECCB-BB9B-43C6-B04D-70FAF72E9D1A}" type="slidenum">
              <a:rPr lang="en-US" smtClean="0"/>
              <a:t>8</a:t>
            </a:fld>
            <a:endParaRPr lang="en-US"/>
          </a:p>
        </p:txBody>
      </p:sp>
    </p:spTree>
    <p:extLst>
      <p:ext uri="{BB962C8B-B14F-4D97-AF65-F5344CB8AC3E}">
        <p14:creationId xmlns:p14="http://schemas.microsoft.com/office/powerpoint/2010/main" val="1540693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95162"/>
            <a:ext cx="7660075" cy="1280890"/>
          </a:xfrm>
        </p:spPr>
        <p:txBody>
          <a:bodyPr>
            <a:normAutofit fontScale="90000"/>
          </a:bodyPr>
          <a:lstStyle/>
          <a:p>
            <a:r>
              <a:rPr lang="en-US" b="1" dirty="0"/>
              <a:t>ARM organization core data flow model</a:t>
            </a:r>
            <a:br>
              <a:rPr lang="en-US" b="1" dirty="0"/>
            </a:b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015" y="1352722"/>
            <a:ext cx="4689547"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5158854" y="1371125"/>
            <a:ext cx="3730751" cy="369332"/>
          </a:xfrm>
          <a:prstGeom prst="rect">
            <a:avLst/>
          </a:prstGeom>
        </p:spPr>
        <p:txBody>
          <a:bodyPr wrap="square">
            <a:spAutoFit/>
          </a:bodyPr>
          <a:lstStyle/>
          <a:p>
            <a:pPr marL="285750" indent="-285750" algn="just">
              <a:buFont typeface="Arial" panose="020B0604020202020204" pitchFamily="34" charset="0"/>
              <a:buChar char="•"/>
            </a:pPr>
            <a:endParaRPr lang="en-US" dirty="0"/>
          </a:p>
        </p:txBody>
      </p:sp>
      <p:sp>
        <p:nvSpPr>
          <p:cNvPr id="7" name="Slide Number Placeholder 6"/>
          <p:cNvSpPr>
            <a:spLocks noGrp="1"/>
          </p:cNvSpPr>
          <p:nvPr>
            <p:ph type="sldNum" sz="quarter" idx="12"/>
          </p:nvPr>
        </p:nvSpPr>
        <p:spPr/>
        <p:txBody>
          <a:bodyPr/>
          <a:lstStyle/>
          <a:p>
            <a:fld id="{3A56ECCB-BB9B-43C6-B04D-70FAF72E9D1A}" type="slidenum">
              <a:rPr lang="en-US" smtClean="0"/>
              <a:t>9</a:t>
            </a:fld>
            <a:endParaRPr lang="en-US"/>
          </a:p>
        </p:txBody>
      </p:sp>
      <p:sp>
        <p:nvSpPr>
          <p:cNvPr id="10" name="Rectangle 9"/>
          <p:cNvSpPr/>
          <p:nvPr/>
        </p:nvSpPr>
        <p:spPr>
          <a:xfrm>
            <a:off x="5149500" y="1376052"/>
            <a:ext cx="3749458" cy="4247317"/>
          </a:xfrm>
          <a:prstGeom prst="rect">
            <a:avLst/>
          </a:prstGeom>
        </p:spPr>
        <p:txBody>
          <a:bodyPr wrap="square">
            <a:spAutoFit/>
          </a:bodyPr>
          <a:lstStyle/>
          <a:p>
            <a:pPr lvl="0" algn="just">
              <a:spcBef>
                <a:spcPts val="0"/>
              </a:spcBef>
              <a:spcAft>
                <a:spcPts val="0"/>
              </a:spcAft>
            </a:pPr>
            <a:r>
              <a:rPr lang="en-US" b="1" u="sng" dirty="0" smtClean="0">
                <a:effectLst/>
                <a:latin typeface="Arial" panose="020B0604020202020204" pitchFamily="34" charset="0"/>
              </a:rPr>
              <a:t>Instruction decoder: </a:t>
            </a:r>
            <a:endParaRPr lang="en-US" dirty="0" smtClean="0">
              <a:effectLst/>
            </a:endParaRPr>
          </a:p>
          <a:p>
            <a:pPr marL="742950" indent="-285750" algn="just">
              <a:buFont typeface="Arial" panose="020B0604020202020204" pitchFamily="34" charset="0"/>
              <a:buChar char="•"/>
            </a:pPr>
            <a:r>
              <a:rPr lang="en-US" dirty="0" smtClean="0">
                <a:effectLst/>
                <a:latin typeface="Arial" panose="020B0604020202020204" pitchFamily="34" charset="0"/>
              </a:rPr>
              <a:t>It decodes the instruction before execution is carried out. </a:t>
            </a:r>
            <a:endParaRPr lang="en-US" dirty="0">
              <a:latin typeface="Arial" panose="020B0604020202020204" pitchFamily="34" charset="0"/>
            </a:endParaRPr>
          </a:p>
          <a:p>
            <a:pPr marL="742950" indent="-285750" algn="just">
              <a:buFont typeface="Arial" panose="020B0604020202020204" pitchFamily="34" charset="0"/>
              <a:buChar char="•"/>
            </a:pPr>
            <a:r>
              <a:rPr lang="en-US" dirty="0" smtClean="0">
                <a:effectLst/>
                <a:latin typeface="Arial" panose="020B0604020202020204" pitchFamily="34" charset="0"/>
              </a:rPr>
              <a:t>There are three kinds of instruction set supported in ARM core. </a:t>
            </a:r>
          </a:p>
          <a:p>
            <a:pPr marL="742950" indent="-285750" algn="just">
              <a:buFont typeface="Arial" panose="020B0604020202020204" pitchFamily="34" charset="0"/>
              <a:buChar char="•"/>
            </a:pPr>
            <a:r>
              <a:rPr lang="en-US" dirty="0" smtClean="0">
                <a:effectLst/>
                <a:latin typeface="Arial" panose="020B0604020202020204" pitchFamily="34" charset="0"/>
              </a:rPr>
              <a:t>They can be </a:t>
            </a:r>
            <a:r>
              <a:rPr lang="en-US" b="1" dirty="0" smtClean="0">
                <a:effectLst/>
                <a:latin typeface="Arial" panose="020B0604020202020204" pitchFamily="34" charset="0"/>
              </a:rPr>
              <a:t>ARM instruction set; Jazelle Instruction set and THUMB instruction set</a:t>
            </a:r>
            <a:r>
              <a:rPr lang="en-US" dirty="0" smtClean="0">
                <a:effectLst/>
                <a:latin typeface="Arial" panose="020B0604020202020204" pitchFamily="34" charset="0"/>
              </a:rPr>
              <a:t>. </a:t>
            </a:r>
          </a:p>
          <a:p>
            <a:pPr marL="742950" indent="-285750" algn="just">
              <a:buFont typeface="Arial" panose="020B0604020202020204" pitchFamily="34" charset="0"/>
              <a:buChar char="•"/>
            </a:pPr>
            <a:r>
              <a:rPr lang="en-US" dirty="0" smtClean="0">
                <a:effectLst/>
                <a:latin typeface="Arial" panose="020B0604020202020204" pitchFamily="34" charset="0"/>
              </a:rPr>
              <a:t>With the CPSR one can set the operation state and accordingly instruction set can be selected. </a:t>
            </a:r>
            <a:endParaRPr lang="en-US" dirty="0">
              <a:effectLst/>
            </a:endParaRPr>
          </a:p>
        </p:txBody>
      </p:sp>
    </p:spTree>
    <p:extLst>
      <p:ext uri="{BB962C8B-B14F-4D97-AF65-F5344CB8AC3E}">
        <p14:creationId xmlns:p14="http://schemas.microsoft.com/office/powerpoint/2010/main" val="69711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235</TotalTime>
  <Words>2516</Words>
  <Application>Microsoft Office PowerPoint</Application>
  <PresentationFormat>On-screen Show (4:3)</PresentationFormat>
  <Paragraphs>179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Horizon</vt:lpstr>
      <vt:lpstr> ARM – Session – 1 </vt:lpstr>
      <vt:lpstr>AGENDA (For FIVE sessions) </vt:lpstr>
      <vt:lpstr>Introduction </vt:lpstr>
      <vt:lpstr>Contd., </vt:lpstr>
      <vt:lpstr>FEATURES</vt:lpstr>
      <vt:lpstr>Basic ARM Architecture</vt:lpstr>
      <vt:lpstr>CONTD.,</vt:lpstr>
      <vt:lpstr>ARM organization core data flow model </vt:lpstr>
      <vt:lpstr>ARM organization core data flow model </vt:lpstr>
      <vt:lpstr>ARM organization core data flow model </vt:lpstr>
      <vt:lpstr>END OF SESSION – 1 </vt:lpstr>
      <vt:lpstr>ARM REGISTER ORGANIZATION – SESSION 2</vt:lpstr>
      <vt:lpstr>REGISTER ORGANIZATION</vt:lpstr>
      <vt:lpstr>Contd.,</vt:lpstr>
      <vt:lpstr>Contd., </vt:lpstr>
      <vt:lpstr>CPSR (Current program status register)</vt:lpstr>
      <vt:lpstr>Contd.,</vt:lpstr>
      <vt:lpstr>ARM MODES – SESSION 3</vt:lpstr>
      <vt:lpstr>Modes of operation</vt:lpstr>
      <vt:lpstr>Contd.,</vt:lpstr>
      <vt:lpstr>Mode explanation </vt:lpstr>
      <vt:lpstr>CONTD.,</vt:lpstr>
      <vt:lpstr>Register Banks (Mode switch) </vt:lpstr>
      <vt:lpstr>Contd.,</vt:lpstr>
      <vt:lpstr>Contd.,</vt:lpstr>
      <vt:lpstr>SPSR!</vt:lpstr>
      <vt:lpstr>ARM STATES – SESSION 4</vt:lpstr>
      <vt:lpstr>Here you go!</vt:lpstr>
      <vt:lpstr>Lets answer this question </vt:lpstr>
      <vt:lpstr>PIPELINING IN ARM 7 </vt:lpstr>
      <vt:lpstr>5 stage pipelining (Though not to worry much, it is good to know)</vt:lpstr>
      <vt:lpstr>A Comparison till now!</vt:lpstr>
      <vt:lpstr>LET US GET TO NEXT LEVEL SOON!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 – Session – 1</dc:title>
  <dc:creator>Shriram K Vasudevan</dc:creator>
  <cp:lastModifiedBy>Shriram K Vasudevan</cp:lastModifiedBy>
  <cp:revision>42</cp:revision>
  <dcterms:created xsi:type="dcterms:W3CDTF">2017-11-08T09:48:21Z</dcterms:created>
  <dcterms:modified xsi:type="dcterms:W3CDTF">2018-02-21T05:32:07Z</dcterms:modified>
</cp:coreProperties>
</file>