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9204B-DBC4-4193-92BF-E0AB8C02F551}" type="datetimeFigureOut">
              <a:rPr lang="en-IN" smtClean="0"/>
              <a:pPr/>
              <a:t>07-02-2019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E9461-BEBD-42E1-B113-A9F682B4DD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71613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30935-8388-4FB7-B32D-6C83AAFC9F53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6392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Execution of ARM codes – A Simple Demo with KEIL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SHRIRAM K VASUDEVAN</a:t>
            </a: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389326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Multiplication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ea typeface="PMingLiU" pitchFamily="18" charset="-120"/>
              </a:rPr>
              <a:t>The Basic ARM provides two multiplication instructions.</a:t>
            </a:r>
          </a:p>
          <a:p>
            <a:r>
              <a:rPr lang="en-US" altLang="zh-TW" dirty="0">
                <a:ea typeface="PMingLiU" pitchFamily="18" charset="-120"/>
              </a:rPr>
              <a:t>Multiply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MUL{&lt;</a:t>
            </a:r>
            <a:r>
              <a:rPr lang="en-US" altLang="zh-TW" dirty="0" err="1">
                <a:ea typeface="PMingLiU" pitchFamily="18" charset="-120"/>
              </a:rPr>
              <a:t>cond</a:t>
            </a:r>
            <a:r>
              <a:rPr lang="en-US" altLang="zh-TW" dirty="0">
                <a:ea typeface="PMingLiU" pitchFamily="18" charset="-120"/>
              </a:rPr>
              <a:t>&gt;}{S} Rd, </a:t>
            </a:r>
            <a:r>
              <a:rPr lang="en-US" altLang="zh-TW" dirty="0" err="1">
                <a:ea typeface="PMingLiU" pitchFamily="18" charset="-120"/>
              </a:rPr>
              <a:t>Rm</a:t>
            </a:r>
            <a:r>
              <a:rPr lang="en-US" altLang="zh-TW" dirty="0">
                <a:ea typeface="PMingLiU" pitchFamily="18" charset="-120"/>
              </a:rPr>
              <a:t>, </a:t>
            </a:r>
            <a:r>
              <a:rPr lang="en-US" altLang="zh-TW" dirty="0" err="1">
                <a:ea typeface="PMingLiU" pitchFamily="18" charset="-120"/>
              </a:rPr>
              <a:t>Rs</a:t>
            </a:r>
            <a:r>
              <a:rPr lang="en-US" altLang="zh-TW" dirty="0">
                <a:ea typeface="PMingLiU" pitchFamily="18" charset="-120"/>
              </a:rPr>
              <a:t>	; Rd = </a:t>
            </a:r>
            <a:r>
              <a:rPr lang="en-US" altLang="zh-TW" dirty="0" err="1">
                <a:ea typeface="PMingLiU" pitchFamily="18" charset="-120"/>
              </a:rPr>
              <a:t>Rm</a:t>
            </a:r>
            <a:r>
              <a:rPr lang="en-US" altLang="zh-TW" dirty="0">
                <a:ea typeface="PMingLiU" pitchFamily="18" charset="-120"/>
              </a:rPr>
              <a:t> * </a:t>
            </a:r>
            <a:r>
              <a:rPr lang="en-US" altLang="zh-TW" dirty="0" err="1">
                <a:ea typeface="PMingLiU" pitchFamily="18" charset="-120"/>
              </a:rPr>
              <a:t>Rs</a:t>
            </a:r>
            <a:endParaRPr lang="en-US" altLang="zh-TW" dirty="0">
              <a:ea typeface="PMingLiU" pitchFamily="18" charset="-120"/>
            </a:endParaRPr>
          </a:p>
          <a:p>
            <a:r>
              <a:rPr lang="en-US" altLang="zh-TW" dirty="0">
                <a:ea typeface="PMingLiU" pitchFamily="18" charset="-120"/>
              </a:rPr>
              <a:t>Multiply Accumulate	- does addition for free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MLA{&lt;</a:t>
            </a:r>
            <a:r>
              <a:rPr lang="en-US" altLang="zh-TW" dirty="0" err="1">
                <a:ea typeface="PMingLiU" pitchFamily="18" charset="-120"/>
              </a:rPr>
              <a:t>cond</a:t>
            </a:r>
            <a:r>
              <a:rPr lang="en-US" altLang="zh-TW" dirty="0">
                <a:ea typeface="PMingLiU" pitchFamily="18" charset="-120"/>
              </a:rPr>
              <a:t>&gt;}{S} Rd, </a:t>
            </a:r>
            <a:r>
              <a:rPr lang="en-US" altLang="zh-TW" dirty="0" err="1">
                <a:ea typeface="PMingLiU" pitchFamily="18" charset="-120"/>
              </a:rPr>
              <a:t>Rm</a:t>
            </a:r>
            <a:r>
              <a:rPr lang="en-US" altLang="zh-TW" dirty="0">
                <a:ea typeface="PMingLiU" pitchFamily="18" charset="-120"/>
              </a:rPr>
              <a:t>, </a:t>
            </a:r>
            <a:r>
              <a:rPr lang="en-US" altLang="zh-TW" dirty="0" err="1">
                <a:ea typeface="PMingLiU" pitchFamily="18" charset="-120"/>
              </a:rPr>
              <a:t>Rs,Rn</a:t>
            </a:r>
            <a:r>
              <a:rPr lang="en-US" altLang="zh-TW" dirty="0">
                <a:ea typeface="PMingLiU" pitchFamily="18" charset="-120"/>
              </a:rPr>
              <a:t>	; Rd = (</a:t>
            </a:r>
            <a:r>
              <a:rPr lang="en-US" altLang="zh-TW" dirty="0" err="1">
                <a:ea typeface="PMingLiU" pitchFamily="18" charset="-120"/>
              </a:rPr>
              <a:t>Rm</a:t>
            </a:r>
            <a:r>
              <a:rPr lang="en-US" altLang="zh-TW" dirty="0">
                <a:ea typeface="PMingLiU" pitchFamily="18" charset="-120"/>
              </a:rPr>
              <a:t> * </a:t>
            </a:r>
            <a:r>
              <a:rPr lang="en-US" altLang="zh-TW" dirty="0" err="1">
                <a:ea typeface="PMingLiU" pitchFamily="18" charset="-120"/>
              </a:rPr>
              <a:t>Rs</a:t>
            </a:r>
            <a:r>
              <a:rPr lang="en-US" altLang="zh-TW" dirty="0">
                <a:ea typeface="PMingLiU" pitchFamily="18" charset="-120"/>
              </a:rPr>
              <a:t>) + </a:t>
            </a:r>
            <a:r>
              <a:rPr lang="en-US" altLang="zh-TW" dirty="0" err="1">
                <a:ea typeface="PMingLiU" pitchFamily="18" charset="-120"/>
              </a:rPr>
              <a:t>Rn</a:t>
            </a:r>
            <a:endParaRPr lang="en-US" altLang="zh-TW" dirty="0">
              <a:ea typeface="PMingLiU" pitchFamily="18" charset="-120"/>
            </a:endParaRPr>
          </a:p>
          <a:p>
            <a:r>
              <a:rPr lang="en-US" altLang="zh-TW" dirty="0">
                <a:ea typeface="PMingLiU" pitchFamily="18" charset="-120"/>
              </a:rPr>
              <a:t>Restrictions on use: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Rd and </a:t>
            </a:r>
            <a:r>
              <a:rPr lang="en-US" altLang="zh-TW" dirty="0" err="1">
                <a:ea typeface="PMingLiU" pitchFamily="18" charset="-120"/>
              </a:rPr>
              <a:t>Rm</a:t>
            </a:r>
            <a:r>
              <a:rPr lang="en-US" altLang="zh-TW" dirty="0">
                <a:ea typeface="PMingLiU" pitchFamily="18" charset="-120"/>
              </a:rPr>
              <a:t> cannot be the same register</a:t>
            </a:r>
          </a:p>
          <a:p>
            <a:pPr lvl="2"/>
            <a:r>
              <a:rPr lang="en-US" altLang="zh-TW" dirty="0">
                <a:ea typeface="PMingLiU" pitchFamily="18" charset="-120"/>
              </a:rPr>
              <a:t>Can be avoid by swapping </a:t>
            </a:r>
            <a:r>
              <a:rPr lang="en-US" altLang="zh-TW" dirty="0" err="1">
                <a:ea typeface="PMingLiU" pitchFamily="18" charset="-120"/>
              </a:rPr>
              <a:t>Rm</a:t>
            </a:r>
            <a:r>
              <a:rPr lang="en-US" altLang="zh-TW" dirty="0">
                <a:ea typeface="PMingLiU" pitchFamily="18" charset="-120"/>
              </a:rPr>
              <a:t> and </a:t>
            </a:r>
            <a:r>
              <a:rPr lang="en-US" altLang="zh-TW" dirty="0" err="1">
                <a:ea typeface="PMingLiU" pitchFamily="18" charset="-120"/>
              </a:rPr>
              <a:t>Rs</a:t>
            </a:r>
            <a:r>
              <a:rPr lang="en-US" altLang="zh-TW" dirty="0">
                <a:ea typeface="PMingLiU" pitchFamily="18" charset="-120"/>
              </a:rPr>
              <a:t> around. This works because multiplication is commutative.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Cannot use PC.</a:t>
            </a:r>
          </a:p>
          <a:p>
            <a:pPr>
              <a:buFont typeface="Times New Roman" pitchFamily="18" charset="0"/>
              <a:buNone/>
            </a:pPr>
            <a:r>
              <a:rPr lang="en-US" altLang="zh-TW" dirty="0">
                <a:ea typeface="PMingLiU" pitchFamily="18" charset="-120"/>
              </a:rPr>
              <a:t>	These will be picked up by the assembler if overlooked.</a:t>
            </a:r>
          </a:p>
          <a:p>
            <a:r>
              <a:rPr lang="en-US" altLang="zh-TW" dirty="0">
                <a:ea typeface="PMingLiU" pitchFamily="18" charset="-120"/>
              </a:rPr>
              <a:t>Operands can be considered signed or unsigned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Up to user to interpret correctly.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C3E7-DE8B-4E59-BD10-1B252344E94F}" type="datetime1">
              <a:rPr lang="en-US" smtClean="0"/>
              <a:pPr/>
              <a:t>2/7/2019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ARM by Shriram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D07B-C644-4C1A-8832-5F21DBCCF5FD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01711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Store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ea typeface="PMingLiU" pitchFamily="18" charset="-120"/>
              </a:rPr>
              <a:t>The ARM is a Load / Store Architecture: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Does not support memory to memory data processing operations.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Must move data values into registers before using them.</a:t>
            </a:r>
          </a:p>
          <a:p>
            <a:r>
              <a:rPr lang="en-US" altLang="zh-TW" dirty="0">
                <a:ea typeface="PMingLiU" pitchFamily="18" charset="-120"/>
              </a:rPr>
              <a:t>This might sound inefficient, but in practice isn’t: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Load data values from memory into registers.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Process data in registers using a number of data processing instructions which are not slowed down by memory access.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Store results from registers out to memory.</a:t>
            </a:r>
          </a:p>
          <a:p>
            <a:r>
              <a:rPr lang="en-US" altLang="zh-TW" dirty="0">
                <a:ea typeface="PMingLiU" pitchFamily="18" charset="-120"/>
              </a:rPr>
              <a:t>The ARM has three sets of instructions which interact with main memory. These are: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Single register data transfer (LDR / STR).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Block data transfer (LDM/STM).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Single Data Swap (SWP).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C3E7-DE8B-4E59-BD10-1B252344E94F}" type="datetime1">
              <a:rPr lang="en-US" smtClean="0"/>
              <a:pPr/>
              <a:t>2/7/2019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ARM by Shriram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D07B-C644-4C1A-8832-5F21DBCCF5FD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549789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Support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Keil</a:t>
            </a:r>
            <a:r>
              <a:rPr lang="en-US" dirty="0" smtClean="0"/>
              <a:t> from website. Select ARM core. </a:t>
            </a:r>
          </a:p>
          <a:p>
            <a:r>
              <a:rPr lang="en-US" dirty="0" smtClean="0"/>
              <a:t>It will ask you to register. Register, download and install. It is easy.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C3E7-DE8B-4E59-BD10-1B252344E94F}" type="datetime1">
              <a:rPr lang="en-US" smtClean="0"/>
              <a:pPr/>
              <a:t>2/7/2019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ARM by Shriram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D07B-C644-4C1A-8832-5F21DBCCF5FD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283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this.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must be an ENTRY directive. This tells the location of the first executable instruction. </a:t>
            </a:r>
          </a:p>
          <a:p>
            <a:r>
              <a:rPr lang="en-US" dirty="0" smtClean="0"/>
              <a:t>AREA defines storage area. </a:t>
            </a:r>
          </a:p>
          <a:p>
            <a:r>
              <a:rPr lang="en-US" dirty="0" smtClean="0"/>
              <a:t>END directive is must to show the code is getting completed there. </a:t>
            </a:r>
          </a:p>
          <a:p>
            <a:r>
              <a:rPr lang="en-US" dirty="0" smtClean="0"/>
              <a:t>ARM can deal directly with 32 bit instructions as you all know. </a:t>
            </a:r>
          </a:p>
          <a:p>
            <a:r>
              <a:rPr lang="en-US" dirty="0" smtClean="0"/>
              <a:t>It is possible to have a </a:t>
            </a:r>
            <a:r>
              <a:rPr lang="en-US" dirty="0" err="1" smtClean="0"/>
              <a:t>halfword</a:t>
            </a:r>
            <a:r>
              <a:rPr lang="en-US" dirty="0" smtClean="0"/>
              <a:t> by the use of DCW directive. To ensure consistency one should use ALIGN directive as shown in the examples.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C3E7-DE8B-4E59-BD10-1B252344E94F}" type="datetime1">
              <a:rPr lang="en-US" smtClean="0"/>
              <a:pPr/>
              <a:t>2/7/2019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ARM by Shriram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D07B-C644-4C1A-8832-5F21DBCCF5FD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8395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use </a:t>
            </a:r>
            <a:r>
              <a:rPr lang="en-US" dirty="0" err="1" smtClean="0"/>
              <a:t>Keil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C3E7-DE8B-4E59-BD10-1B252344E94F}" type="datetime1">
              <a:rPr lang="en-US" smtClean="0"/>
              <a:pPr/>
              <a:t>2/7/2019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ARM by Shriram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D07B-C644-4C1A-8832-5F21DBCCF5FD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30461"/>
            <a:ext cx="6839075" cy="424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5081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NXP – Philips – LPC2148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C3E7-DE8B-4E59-BD10-1B252344E94F}" type="datetime1">
              <a:rPr lang="en-US" smtClean="0"/>
              <a:pPr/>
              <a:t>2/7/2019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ARM by Shriram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D07B-C644-4C1A-8832-5F21DBCCF5FD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2" y="1785937"/>
            <a:ext cx="6124575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2595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addition with ARM mode instruction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C3E7-DE8B-4E59-BD10-1B252344E94F}" type="datetime1">
              <a:rPr lang="en-US" smtClean="0"/>
              <a:pPr/>
              <a:t>2/7/2019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ARM by Shriram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D07B-C644-4C1A-8832-5F21DBCCF5FD}" type="slidenum">
              <a:rPr lang="en-IN" smtClean="0"/>
              <a:pPr/>
              <a:t>16</a:t>
            </a:fld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93068"/>
            <a:ext cx="8626063" cy="4932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820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Using ARM Instruction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C3E7-DE8B-4E59-BD10-1B252344E94F}" type="datetime1">
              <a:rPr lang="en-US" smtClean="0"/>
              <a:pPr/>
              <a:t>2/7/2019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ARM by Shriram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D07B-C644-4C1A-8832-5F21DBCCF5FD}" type="slidenum">
              <a:rPr lang="en-IN" smtClean="0"/>
              <a:pPr/>
              <a:t>17</a:t>
            </a:fld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522" y="1695450"/>
            <a:ext cx="7214726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1376"/>
            <a:ext cx="196215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1711474"/>
            <a:ext cx="19672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SWI &amp;</a:t>
            </a:r>
            <a:r>
              <a:rPr lang="en-IN" b="1" dirty="0" smtClean="0"/>
              <a:t>11 can be </a:t>
            </a:r>
          </a:p>
          <a:p>
            <a:r>
              <a:rPr lang="en-IN" b="1" dirty="0" smtClean="0"/>
              <a:t>Used instead of </a:t>
            </a:r>
          </a:p>
          <a:p>
            <a:r>
              <a:rPr lang="en-IN" b="1" dirty="0" smtClean="0"/>
              <a:t>loop </a:t>
            </a: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208145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695"/>
            <a:ext cx="8229600" cy="990600"/>
          </a:xfrm>
        </p:spPr>
        <p:txBody>
          <a:bodyPr/>
          <a:lstStyle/>
          <a:p>
            <a:r>
              <a:rPr lang="en-US" dirty="0" smtClean="0"/>
              <a:t>Swapping two numbers with ARM.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C3E7-DE8B-4E59-BD10-1B252344E94F}" type="datetime1">
              <a:rPr lang="en-US" smtClean="0"/>
              <a:pPr/>
              <a:t>2/7/2019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ARM by Shriram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D07B-C644-4C1A-8832-5F21DBCCF5FD}" type="slidenum">
              <a:rPr lang="en-IN" smtClean="0"/>
              <a:pPr/>
              <a:t>18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lum bright="20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6172200" cy="4683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1125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One’s complement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C3E7-DE8B-4E59-BD10-1B252344E94F}" type="datetime1">
              <a:rPr lang="en-US" smtClean="0"/>
              <a:pPr/>
              <a:t>2/7/2019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ARM by Shriram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D07B-C644-4C1A-8832-5F21DBCCF5FD}" type="slidenum">
              <a:rPr lang="en-IN" smtClean="0"/>
              <a:pPr/>
              <a:t>19</a:t>
            </a:fld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26756" cy="495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4042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ARM Instruction Set / Thumb Instruction Set.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C3E7-DE8B-4E59-BD10-1B252344E94F}" type="datetime1">
              <a:rPr lang="en-US" smtClean="0"/>
              <a:pPr/>
              <a:t>2/7/2019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ARM by Shriram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D07B-C644-4C1A-8832-5F21DBCCF5FD}" type="slidenum">
              <a:rPr lang="en-IN" smtClean="0"/>
              <a:pPr/>
              <a:t>2</a:t>
            </a:fld>
            <a:endParaRPr lang="en-IN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14443145"/>
              </p:ext>
            </p:extLst>
          </p:nvPr>
        </p:nvGraphicFramePr>
        <p:xfrm>
          <a:off x="2267744" y="3140968"/>
          <a:ext cx="5032559" cy="1224136"/>
        </p:xfrm>
        <a:graphic>
          <a:graphicData uri="http://schemas.openxmlformats.org/presentationml/2006/ole">
            <p:oleObj spid="_x0000_s1032" name="Packager Shell Object" showAsIcon="1" r:id="rId3" imgW="2819880" imgH="685800" progId="Packag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85269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Two’s complement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C3E7-DE8B-4E59-BD10-1B252344E94F}" type="datetime1">
              <a:rPr lang="en-US" smtClean="0"/>
              <a:pPr/>
              <a:t>2/7/2019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ARM by Shriram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D07B-C644-4C1A-8832-5F21DBCCF5FD}" type="slidenum">
              <a:rPr lang="en-IN" smtClean="0"/>
              <a:pPr/>
              <a:t>20</a:t>
            </a:fld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27595"/>
            <a:ext cx="8144527" cy="5430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109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Greatest of 2 numbers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C3E7-DE8B-4E59-BD10-1B252344E94F}" type="datetime1">
              <a:rPr lang="en-US" smtClean="0"/>
              <a:pPr/>
              <a:t>2/7/2019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ARM by Shriram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D07B-C644-4C1A-8832-5F21DBCCF5FD}" type="slidenum">
              <a:rPr lang="en-IN" smtClean="0"/>
              <a:pPr/>
              <a:t>21</a:t>
            </a:fld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8" y="1694225"/>
            <a:ext cx="5159260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801" y="2061139"/>
            <a:ext cx="3472049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3765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 bit operation in ARM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; 16 bit data transfer happens here. </a:t>
            </a:r>
          </a:p>
          <a:p>
            <a:pPr marL="0" indent="0">
              <a:buNone/>
            </a:pPr>
            <a:r>
              <a:rPr lang="en-IN" dirty="0"/>
              <a:t>	TTL 16bitdatatransfer </a:t>
            </a:r>
            <a:r>
              <a:rPr lang="en-IN" dirty="0" smtClean="0"/>
              <a:t>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AREA program, CODE, READONLY	  </a:t>
            </a:r>
          </a:p>
          <a:p>
            <a:pPr marL="0" indent="0">
              <a:buNone/>
            </a:pPr>
            <a:r>
              <a:rPr lang="en-IN" dirty="0"/>
              <a:t>	; AREA is a directive which helps in specifying region where the code has </a:t>
            </a:r>
          </a:p>
          <a:p>
            <a:pPr marL="0" indent="0">
              <a:buNone/>
            </a:pPr>
            <a:r>
              <a:rPr lang="en-IN" dirty="0"/>
              <a:t>	; to be stored. Here it is RESET. it can be PROGRAM also.</a:t>
            </a:r>
          </a:p>
          <a:p>
            <a:pPr marL="0" indent="0">
              <a:buNone/>
            </a:pPr>
            <a:r>
              <a:rPr lang="en-IN" dirty="0"/>
              <a:t>	ENTRY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Main</a:t>
            </a:r>
          </a:p>
          <a:p>
            <a:pPr marL="0" indent="0">
              <a:buNone/>
            </a:pPr>
            <a:r>
              <a:rPr lang="en-IN" dirty="0"/>
              <a:t>	LDRB R1, Value 	; Loading the value to be moved. </a:t>
            </a:r>
          </a:p>
          <a:p>
            <a:pPr marL="0" indent="0">
              <a:buNone/>
            </a:pPr>
            <a:r>
              <a:rPr lang="en-IN" dirty="0"/>
              <a:t>	STR R1, Result	; Store it back. </a:t>
            </a:r>
          </a:p>
          <a:p>
            <a:pPr marL="0" indent="0">
              <a:buNone/>
            </a:pPr>
            <a:r>
              <a:rPr lang="en-IN" dirty="0"/>
              <a:t>	SWI &amp;11		; Software Interrupt instead of loop option seen earlier. 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Value	DCW	&amp;C123</a:t>
            </a:r>
          </a:p>
          <a:p>
            <a:pPr marL="0" indent="0">
              <a:buNone/>
            </a:pPr>
            <a:r>
              <a:rPr lang="en-IN" dirty="0"/>
              <a:t>	ALIGN 		; This will support 16 bit execution in ARM mode. </a:t>
            </a:r>
          </a:p>
          <a:p>
            <a:pPr marL="0" indent="0">
              <a:buNone/>
            </a:pPr>
            <a:r>
              <a:rPr lang="en-IN" dirty="0"/>
              <a:t>Result	DCW	0	; Storage </a:t>
            </a:r>
          </a:p>
          <a:p>
            <a:pPr marL="0" indent="0">
              <a:buNone/>
            </a:pPr>
            <a:r>
              <a:rPr lang="en-IN" dirty="0"/>
              <a:t>	END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C3E7-DE8B-4E59-BD10-1B252344E94F}" type="datetime1">
              <a:rPr lang="en-US" smtClean="0"/>
              <a:pPr/>
              <a:t>2/7/2019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ARM by Shriram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D07B-C644-4C1A-8832-5F21DBCCF5FD}" type="slidenum">
              <a:rPr lang="en-IN" smtClean="0"/>
              <a:pPr/>
              <a:t>22</a:t>
            </a:fld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33" y="5733256"/>
            <a:ext cx="6993235" cy="1084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160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Simple One’s complement in a different way.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; Ones complement Example. </a:t>
            </a:r>
          </a:p>
          <a:p>
            <a:pPr marL="0" indent="0">
              <a:buNone/>
            </a:pPr>
            <a:r>
              <a:rPr lang="en-IN" sz="1600" dirty="0"/>
              <a:t>	TTL  </a:t>
            </a:r>
            <a:r>
              <a:rPr lang="en-IN" sz="1600" dirty="0" err="1"/>
              <a:t>onescomplement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AREA program, CODE, READONLY	  </a:t>
            </a:r>
          </a:p>
          <a:p>
            <a:pPr marL="0" indent="0">
              <a:buNone/>
            </a:pPr>
            <a:r>
              <a:rPr lang="en-IN" sz="1600" dirty="0"/>
              <a:t>	; AREA is a directive which helps in specifying region where the code has </a:t>
            </a:r>
          </a:p>
          <a:p>
            <a:pPr marL="0" indent="0">
              <a:buNone/>
            </a:pPr>
            <a:r>
              <a:rPr lang="en-IN" sz="1600" dirty="0"/>
              <a:t>	; to be stored. Here it is RESET. it can be PROGRAM also.</a:t>
            </a:r>
          </a:p>
          <a:p>
            <a:pPr marL="0" indent="0">
              <a:buNone/>
            </a:pPr>
            <a:r>
              <a:rPr lang="en-IN" sz="1600" dirty="0"/>
              <a:t>	ENTRY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Main</a:t>
            </a:r>
          </a:p>
          <a:p>
            <a:pPr marL="0" indent="0">
              <a:buNone/>
            </a:pPr>
            <a:r>
              <a:rPr lang="en-IN" sz="1600" dirty="0"/>
              <a:t>	LDRB R1, Value 	; Loading the value to be complemented. </a:t>
            </a:r>
          </a:p>
          <a:p>
            <a:pPr marL="0" indent="0">
              <a:buNone/>
            </a:pPr>
            <a:r>
              <a:rPr lang="en-IN" sz="1600" dirty="0"/>
              <a:t>	MVN R1, R1 	</a:t>
            </a:r>
            <a:r>
              <a:rPr lang="en-IN" sz="1600" dirty="0" smtClean="0"/>
              <a:t>; </a:t>
            </a:r>
            <a:r>
              <a:rPr lang="en-IN" sz="1600" dirty="0"/>
              <a:t>See the way I used R1 and R1. MVN is NOT. </a:t>
            </a:r>
          </a:p>
          <a:p>
            <a:pPr marL="0" indent="0">
              <a:buNone/>
            </a:pPr>
            <a:r>
              <a:rPr lang="en-IN" sz="1600" dirty="0"/>
              <a:t>	SWI &amp;11		; Software Interrupt instead of loop option seen earlier. </a:t>
            </a:r>
          </a:p>
          <a:p>
            <a:pPr marL="0" indent="0">
              <a:buNone/>
            </a:pPr>
            <a:r>
              <a:rPr lang="en-IN" sz="1600" dirty="0"/>
              <a:t>	</a:t>
            </a:r>
          </a:p>
          <a:p>
            <a:pPr marL="0" indent="0">
              <a:buNone/>
            </a:pPr>
            <a:r>
              <a:rPr lang="en-IN" sz="1600" dirty="0"/>
              <a:t>Value	DCW	&amp;0000</a:t>
            </a:r>
          </a:p>
          <a:p>
            <a:pPr marL="0" indent="0">
              <a:buNone/>
            </a:pPr>
            <a:r>
              <a:rPr lang="en-IN" sz="1600" dirty="0"/>
              <a:t>	ALIGN 		; This will support 16 bit execution in ARM mode. </a:t>
            </a:r>
          </a:p>
          <a:p>
            <a:pPr marL="0" indent="0">
              <a:buNone/>
            </a:pPr>
            <a:r>
              <a:rPr lang="en-IN" sz="1600" dirty="0"/>
              <a:t>	END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C3E7-DE8B-4E59-BD10-1B252344E94F}" type="datetime1">
              <a:rPr lang="en-US" smtClean="0"/>
              <a:pPr/>
              <a:t>2/7/2019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ARM by Shriram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D07B-C644-4C1A-8832-5F21DBCCF5FD}" type="slidenum">
              <a:rPr lang="en-IN" smtClean="0"/>
              <a:pPr/>
              <a:t>23</a:t>
            </a:fld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3744416" cy="509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43608" y="6511174"/>
            <a:ext cx="250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Execution </a:t>
            </a:r>
            <a:endParaRPr lang="en-IN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367853"/>
            <a:ext cx="4176464" cy="5188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98699" y="648004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Execution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000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Left One Bit.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603" y="1556792"/>
            <a:ext cx="8229600" cy="4876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; Shift Left One Bit!</a:t>
            </a:r>
          </a:p>
          <a:p>
            <a:pPr marL="0" indent="0">
              <a:buNone/>
            </a:pPr>
            <a:r>
              <a:rPr lang="en-IN" dirty="0"/>
              <a:t>	TTL  shift left one bit</a:t>
            </a:r>
          </a:p>
          <a:p>
            <a:pPr marL="0" indent="0">
              <a:buNone/>
            </a:pPr>
            <a:r>
              <a:rPr lang="en-IN" dirty="0"/>
              <a:t>	AREA RESET, CODE, READONLY	  </a:t>
            </a:r>
          </a:p>
          <a:p>
            <a:pPr marL="0" indent="0">
              <a:buNone/>
            </a:pPr>
            <a:r>
              <a:rPr lang="en-IN" dirty="0" smtClean="0"/>
              <a:t>; </a:t>
            </a:r>
            <a:r>
              <a:rPr lang="en-IN" dirty="0"/>
              <a:t>AREA is a directive which helps in specifying region where the code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; has  to </a:t>
            </a:r>
            <a:r>
              <a:rPr lang="en-IN" dirty="0"/>
              <a:t>be stored. Here it is RESET. it can be PROGRAM also.</a:t>
            </a:r>
          </a:p>
          <a:p>
            <a:pPr marL="0" indent="0">
              <a:buNone/>
            </a:pPr>
            <a:r>
              <a:rPr lang="en-IN" dirty="0"/>
              <a:t>	ENTRY</a:t>
            </a:r>
          </a:p>
          <a:p>
            <a:pPr marL="0" indent="0">
              <a:buNone/>
            </a:pPr>
            <a:r>
              <a:rPr lang="en-IN" dirty="0" smtClean="0"/>
              <a:t>Main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LDRB R1, Value </a:t>
            </a:r>
            <a:r>
              <a:rPr lang="en-IN" dirty="0" smtClean="0"/>
              <a:t>; </a:t>
            </a:r>
            <a:r>
              <a:rPr lang="en-IN" dirty="0"/>
              <a:t>Loading the value to be complemented. </a:t>
            </a:r>
          </a:p>
          <a:p>
            <a:pPr marL="0" indent="0">
              <a:buNone/>
            </a:pPr>
            <a:r>
              <a:rPr lang="en-IN" dirty="0"/>
              <a:t>	MOV R1, R1, LSL#0X1 ; one bit shift. </a:t>
            </a:r>
          </a:p>
          <a:p>
            <a:pPr marL="0" indent="0">
              <a:buNone/>
            </a:pPr>
            <a:r>
              <a:rPr lang="en-IN" dirty="0"/>
              <a:t>	SWI &amp;11</a:t>
            </a:r>
          </a:p>
          <a:p>
            <a:pPr marL="0" indent="0">
              <a:buNone/>
            </a:pPr>
            <a:r>
              <a:rPr lang="en-IN" dirty="0"/>
              <a:t>				 </a:t>
            </a:r>
          </a:p>
          <a:p>
            <a:pPr marL="0" indent="0">
              <a:buNone/>
            </a:pPr>
            <a:r>
              <a:rPr lang="en-IN" dirty="0"/>
              <a:t>Value	DCD	&amp;0001</a:t>
            </a:r>
          </a:p>
          <a:p>
            <a:pPr marL="0" indent="0">
              <a:buNone/>
            </a:pPr>
            <a:r>
              <a:rPr lang="en-IN" dirty="0"/>
              <a:t>	END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C3E7-DE8B-4E59-BD10-1B252344E94F}" type="datetime1">
              <a:rPr lang="en-US" smtClean="0"/>
              <a:pPr/>
              <a:t>2/7/2019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ARM by Shriram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D07B-C644-4C1A-8832-5F21DBCCF5FD}" type="slidenum">
              <a:rPr lang="en-IN" smtClean="0"/>
              <a:pPr/>
              <a:t>24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52691"/>
            <a:ext cx="3418000" cy="4621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04436" y="624365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Execution 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5143"/>
            <a:ext cx="3092549" cy="4789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16016" y="6364848"/>
            <a:ext cx="309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Execution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66074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into Thumb Mode. (No great change, it is a mode, that’s all! 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Core has two execution states ARM and Thumb; </a:t>
            </a:r>
            <a:endParaRPr lang="en-IN" dirty="0" smtClean="0"/>
          </a:p>
          <a:p>
            <a:pPr algn="just"/>
            <a:r>
              <a:rPr lang="en-IN" dirty="0" smtClean="0"/>
              <a:t>Thumb </a:t>
            </a:r>
            <a:r>
              <a:rPr lang="en-IN" dirty="0"/>
              <a:t>is a compressed and 16 bit representation of a subset of the ARM instruction set. </a:t>
            </a:r>
            <a:endParaRPr lang="en-IN" dirty="0" smtClean="0"/>
          </a:p>
          <a:p>
            <a:pPr algn="just"/>
            <a:r>
              <a:rPr lang="en-IN" dirty="0" smtClean="0"/>
              <a:t>Like </a:t>
            </a:r>
            <a:r>
              <a:rPr lang="en-IN" dirty="0"/>
              <a:t>ARM, Thumb also uses load store architecture for data processing, data transfer and control flow instructions.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standard chip that includes the Thumb instruction set is the ARM7TDMI where "T" specifies Thumb</a:t>
            </a:r>
            <a:r>
              <a:rPr lang="en-IN" dirty="0" smtClean="0"/>
              <a:t>. (Remember this, we saw this in CPSR ;))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C3E7-DE8B-4E59-BD10-1B252344E94F}" type="datetime1">
              <a:rPr lang="en-US" smtClean="0"/>
              <a:pPr/>
              <a:t>2/7/2019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ARM by Shriram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D07B-C644-4C1A-8832-5F21DBCCF5FD}" type="slidenum">
              <a:rPr lang="en-IN" smtClean="0"/>
              <a:pPr/>
              <a:t>25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4526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990600"/>
          </a:xfrm>
        </p:spPr>
        <p:txBody>
          <a:bodyPr/>
          <a:lstStyle/>
          <a:p>
            <a:r>
              <a:rPr lang="en-US" dirty="0" smtClean="0"/>
              <a:t>Contd.,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C3E7-DE8B-4E59-BD10-1B252344E94F}" type="datetime1">
              <a:rPr lang="en-US" smtClean="0"/>
              <a:pPr/>
              <a:t>2/7/2019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ARM by Shriram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D07B-C644-4C1A-8832-5F21DBCCF5FD}" type="slidenum">
              <a:rPr lang="en-IN" smtClean="0"/>
              <a:pPr/>
              <a:t>26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712968" cy="324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37" y="4502998"/>
            <a:ext cx="6800850" cy="220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14802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set thumb state?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D3 is the default value for the CPSR as shown in the </a:t>
            </a:r>
            <a:r>
              <a:rPr lang="en-IN" dirty="0" smtClean="0"/>
              <a:t>below. </a:t>
            </a:r>
            <a:r>
              <a:rPr lang="en-IN" dirty="0"/>
              <a:t>So by default one can observe that the Thumb state is disabled. To get it enabled, as already discussed CPSR should be accessed and T </a:t>
            </a:r>
            <a:r>
              <a:rPr lang="en-IN" dirty="0" smtClean="0"/>
              <a:t>bit  </a:t>
            </a:r>
            <a:r>
              <a:rPr lang="en-IN" dirty="0"/>
              <a:t>should be set.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C3E7-DE8B-4E59-BD10-1B252344E94F}" type="datetime1">
              <a:rPr lang="en-US" smtClean="0"/>
              <a:pPr/>
              <a:t>2/7/2019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ARM by Shriram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D07B-C644-4C1A-8832-5F21DBCCF5FD}" type="slidenum">
              <a:rPr lang="en-IN" smtClean="0"/>
              <a:pPr/>
              <a:t>27</a:t>
            </a:fld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3068960"/>
            <a:ext cx="5414494" cy="378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1818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Setting the T bit can be done by adding 0x20 to the D3. It will then set the T bit and eventually the THUMB mode will be </a:t>
            </a:r>
            <a:r>
              <a:rPr lang="en-IN" dirty="0" smtClean="0"/>
              <a:t>set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C3E7-DE8B-4E59-BD10-1B252344E94F}" type="datetime1">
              <a:rPr lang="en-US" smtClean="0"/>
              <a:pPr/>
              <a:t>2/7/2019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ARM by Shriram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D07B-C644-4C1A-8832-5F21DBCCF5FD}" type="slidenum">
              <a:rPr lang="en-IN" smtClean="0"/>
              <a:pPr/>
              <a:t>28</a:t>
            </a:fld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95600"/>
            <a:ext cx="4176464" cy="2832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636912"/>
            <a:ext cx="4305300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8996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SHRIRAM K VASUDEVAN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6931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Execution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>
                <a:ea typeface="PMingLiU" pitchFamily="18" charset="-120"/>
              </a:rPr>
              <a:t>Most instruction sets only allow branches to be executed conditionally.</a:t>
            </a:r>
          </a:p>
          <a:p>
            <a:r>
              <a:rPr lang="en-US" altLang="zh-TW" dirty="0">
                <a:ea typeface="PMingLiU" pitchFamily="18" charset="-120"/>
              </a:rPr>
              <a:t>However by reusing the condition evaluation hardware,  ARM effectively increases number of instructions.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All instructions contain a condition field which determines whether the CPU will execute them. 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Non-executed instructions soak up 1 cycle.</a:t>
            </a:r>
          </a:p>
          <a:p>
            <a:pPr lvl="2"/>
            <a:r>
              <a:rPr lang="en-US" altLang="zh-TW" dirty="0">
                <a:ea typeface="PMingLiU" pitchFamily="18" charset="-120"/>
              </a:rPr>
              <a:t>Still have to complete cycle so as to allow fetching and decoding of  following instructions.</a:t>
            </a:r>
          </a:p>
          <a:p>
            <a:r>
              <a:rPr lang="en-US" altLang="zh-TW" dirty="0">
                <a:ea typeface="PMingLiU" pitchFamily="18" charset="-120"/>
              </a:rPr>
              <a:t>This removes the need for many branches, which stall the pipeline (3 cycles to refill).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Allows very dense in-line code, without branches.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The Time penalty of not executing several conditional instructions is frequently less than overhead of the branch </a:t>
            </a:r>
            <a:r>
              <a:rPr lang="en-US" altLang="zh-TW" dirty="0" smtClean="0">
                <a:ea typeface="PMingLiU" pitchFamily="18" charset="-120"/>
              </a:rPr>
              <a:t>or </a:t>
            </a:r>
            <a:r>
              <a:rPr lang="en-US" altLang="zh-TW" dirty="0">
                <a:ea typeface="PMingLiU" pitchFamily="18" charset="-120"/>
              </a:rPr>
              <a:t>subroutine call that would otherwise be needed.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C3E7-DE8B-4E59-BD10-1B252344E94F}" type="datetime1">
              <a:rPr lang="en-US" smtClean="0"/>
              <a:pPr/>
              <a:t>2/7/2019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ARM by Shriram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D07B-C644-4C1A-8832-5F21DBCCF5FD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316392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Field.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C3E7-DE8B-4E59-BD10-1B252344E94F}" type="datetime1">
              <a:rPr lang="en-US" smtClean="0"/>
              <a:pPr/>
              <a:t>2/7/2019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ARM by Shriram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D07B-C644-4C1A-8832-5F21DBCCF5FD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6900810" cy="450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1311942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Execution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>
                <a:ea typeface="PMingLiU" pitchFamily="18" charset="-120"/>
              </a:rPr>
              <a:t>To execute an instruction conditionally, simply postfix it with the appropriate condition: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For example an add instruction takes the form:</a:t>
            </a:r>
          </a:p>
          <a:p>
            <a:pPr lvl="2"/>
            <a:r>
              <a:rPr lang="en-US" altLang="zh-TW" dirty="0">
                <a:latin typeface="Courier New" pitchFamily="49" charset="0"/>
                <a:ea typeface="PMingLiU" pitchFamily="18" charset="-120"/>
              </a:rPr>
              <a:t>ADD r0,r1,r2	; r0 = r1 + r2 (ADDAL)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To execute this only if the zero flag is set:</a:t>
            </a:r>
          </a:p>
          <a:p>
            <a:pPr lvl="2"/>
            <a:r>
              <a:rPr lang="en-US" altLang="zh-TW" dirty="0">
                <a:latin typeface="Courier New" pitchFamily="49" charset="0"/>
                <a:ea typeface="PMingLiU" pitchFamily="18" charset="-120"/>
              </a:rPr>
              <a:t>ADDEQ r0,r1,r2	; If zero flag set then…</a:t>
            </a:r>
            <a:br>
              <a:rPr lang="en-US" altLang="zh-TW" dirty="0">
                <a:latin typeface="Courier New" pitchFamily="49" charset="0"/>
                <a:ea typeface="PMingLiU" pitchFamily="18" charset="-120"/>
              </a:rPr>
            </a:br>
            <a:r>
              <a:rPr lang="en-US" altLang="zh-TW" dirty="0">
                <a:latin typeface="Courier New" pitchFamily="49" charset="0"/>
                <a:ea typeface="PMingLiU" pitchFamily="18" charset="-120"/>
              </a:rPr>
              <a:t>			; ... r0 = r1 + r2</a:t>
            </a:r>
          </a:p>
          <a:p>
            <a:r>
              <a:rPr lang="en-US" altLang="zh-TW" dirty="0">
                <a:ea typeface="PMingLiU" pitchFamily="18" charset="-120"/>
              </a:rPr>
              <a:t>By default, data processing operations do not affect the condition flags (apart from the comparisons where this is the only effect). To cause the condition flags to be updated, the S bit of the instruction needs to be set by </a:t>
            </a:r>
            <a:r>
              <a:rPr lang="en-US" altLang="zh-TW" dirty="0" err="1">
                <a:ea typeface="PMingLiU" pitchFamily="18" charset="-120"/>
              </a:rPr>
              <a:t>postfixing</a:t>
            </a:r>
            <a:r>
              <a:rPr lang="en-US" altLang="zh-TW" dirty="0">
                <a:ea typeface="PMingLiU" pitchFamily="18" charset="-120"/>
              </a:rPr>
              <a:t> the instruction (and any condition code) with an “S”.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For example to add two numbers and set the condition flags:</a:t>
            </a:r>
          </a:p>
          <a:p>
            <a:pPr lvl="2"/>
            <a:r>
              <a:rPr lang="en-US" altLang="zh-TW" dirty="0">
                <a:latin typeface="Courier New" pitchFamily="49" charset="0"/>
                <a:ea typeface="PMingLiU" pitchFamily="18" charset="-120"/>
              </a:rPr>
              <a:t>ADDS r0,r1,r2</a:t>
            </a:r>
            <a:r>
              <a:rPr lang="en-US" altLang="zh-TW" dirty="0">
                <a:ea typeface="PMingLiU" pitchFamily="18" charset="-120"/>
              </a:rPr>
              <a:t>	</a:t>
            </a:r>
            <a:r>
              <a:rPr lang="en-US" altLang="zh-TW" dirty="0">
                <a:latin typeface="Courier New" pitchFamily="49" charset="0"/>
                <a:ea typeface="PMingLiU" pitchFamily="18" charset="-120"/>
              </a:rPr>
              <a:t>; r0 = r1 + r2 					; ... and set flags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C3E7-DE8B-4E59-BD10-1B252344E94F}" type="datetime1">
              <a:rPr lang="en-US" smtClean="0"/>
              <a:pPr/>
              <a:t>2/7/2019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ARM by Shriram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D07B-C644-4C1A-8832-5F21DBCCF5FD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913761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Quick Analysis of Instruction Set.</a:t>
            </a:r>
            <a:br>
              <a:rPr lang="en-US" dirty="0" smtClean="0"/>
            </a:br>
            <a:r>
              <a:rPr lang="en-US" dirty="0" smtClean="0"/>
              <a:t>Data Processing Instructions.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ea typeface="PMingLiU" pitchFamily="18" charset="-120"/>
              </a:rPr>
              <a:t>Largest family of ARM instructions, all sharing the same instruction format.</a:t>
            </a:r>
          </a:p>
          <a:p>
            <a:r>
              <a:rPr lang="en-US" altLang="zh-TW" dirty="0">
                <a:ea typeface="PMingLiU" pitchFamily="18" charset="-120"/>
              </a:rPr>
              <a:t>Contains: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Arithmetic operations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Comparisons (no results - just set condition codes) 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Logical operations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Data movement between registers</a:t>
            </a:r>
          </a:p>
          <a:p>
            <a:r>
              <a:rPr lang="en-US" altLang="zh-TW" dirty="0">
                <a:ea typeface="PMingLiU" pitchFamily="18" charset="-120"/>
              </a:rPr>
              <a:t>Remember, this is a load / store architecture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These instruction only work on registers,  </a:t>
            </a:r>
            <a:r>
              <a:rPr lang="en-US" altLang="zh-TW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NOT</a:t>
            </a:r>
            <a:r>
              <a:rPr lang="en-US" altLang="zh-TW" dirty="0">
                <a:ea typeface="PMingLiU" pitchFamily="18" charset="-120"/>
              </a:rPr>
              <a:t>  memory.</a:t>
            </a:r>
          </a:p>
          <a:p>
            <a:r>
              <a:rPr lang="en-US" altLang="zh-TW" dirty="0">
                <a:ea typeface="PMingLiU" pitchFamily="18" charset="-120"/>
              </a:rPr>
              <a:t>They each perform a specific operation on one or two operands.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First operand always a register - </a:t>
            </a:r>
            <a:r>
              <a:rPr lang="en-US" altLang="zh-TW" dirty="0" err="1">
                <a:ea typeface="PMingLiU" pitchFamily="18" charset="-120"/>
              </a:rPr>
              <a:t>Rn</a:t>
            </a:r>
            <a:endParaRPr lang="en-US" altLang="zh-TW" dirty="0">
              <a:ea typeface="PMingLiU" pitchFamily="18" charset="-120"/>
            </a:endParaRPr>
          </a:p>
          <a:p>
            <a:pPr lvl="1"/>
            <a:r>
              <a:rPr lang="en-US" altLang="zh-TW" dirty="0">
                <a:ea typeface="PMingLiU" pitchFamily="18" charset="-120"/>
              </a:rPr>
              <a:t>Second operand sent to the ALU via barrel shifter.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C3E7-DE8B-4E59-BD10-1B252344E94F}" type="datetime1">
              <a:rPr lang="en-US" smtClean="0"/>
              <a:pPr/>
              <a:t>2/7/2019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ARM by Shriram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D07B-C644-4C1A-8832-5F21DBCCF5FD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130656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Instructions.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ea typeface="PMingLiU" pitchFamily="18" charset="-120"/>
              </a:rPr>
              <a:t>Operations are:</a:t>
            </a:r>
          </a:p>
          <a:p>
            <a:pPr lvl="1"/>
            <a:r>
              <a:rPr lang="en-US" altLang="zh-TW" b="1" dirty="0">
                <a:ea typeface="PMingLiU" pitchFamily="18" charset="-120"/>
              </a:rPr>
              <a:t>ADD	operand1 + operand2</a:t>
            </a:r>
          </a:p>
          <a:p>
            <a:pPr lvl="1"/>
            <a:r>
              <a:rPr lang="en-US" altLang="zh-TW" b="1" dirty="0">
                <a:ea typeface="PMingLiU" pitchFamily="18" charset="-120"/>
              </a:rPr>
              <a:t>ADC	operand1 + operand2 + carry</a:t>
            </a:r>
          </a:p>
          <a:p>
            <a:pPr lvl="1"/>
            <a:r>
              <a:rPr lang="en-US" altLang="zh-TW" b="1" dirty="0">
                <a:ea typeface="PMingLiU" pitchFamily="18" charset="-120"/>
              </a:rPr>
              <a:t>SUB	operand1 - operand2</a:t>
            </a:r>
          </a:p>
          <a:p>
            <a:pPr lvl="1"/>
            <a:r>
              <a:rPr lang="en-US" altLang="zh-TW" b="1" dirty="0">
                <a:ea typeface="PMingLiU" pitchFamily="18" charset="-120"/>
              </a:rPr>
              <a:t>SBC	operand1 - operand2 + carry -1 </a:t>
            </a:r>
          </a:p>
          <a:p>
            <a:pPr lvl="1"/>
            <a:r>
              <a:rPr lang="en-US" altLang="zh-TW" b="1" dirty="0">
                <a:ea typeface="PMingLiU" pitchFamily="18" charset="-120"/>
              </a:rPr>
              <a:t>RSB	operand2 - operand1</a:t>
            </a:r>
          </a:p>
          <a:p>
            <a:pPr lvl="1"/>
            <a:r>
              <a:rPr lang="en-US" altLang="zh-TW" b="1" dirty="0">
                <a:ea typeface="PMingLiU" pitchFamily="18" charset="-120"/>
              </a:rPr>
              <a:t>RSC	operand2 - operand1 + carry - 1</a:t>
            </a:r>
          </a:p>
          <a:p>
            <a:r>
              <a:rPr lang="en-US" altLang="zh-TW" dirty="0">
                <a:ea typeface="PMingLiU" pitchFamily="18" charset="-120"/>
              </a:rPr>
              <a:t>Syntax: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&lt;Operation&gt;{&lt;</a:t>
            </a:r>
            <a:r>
              <a:rPr lang="en-US" altLang="zh-TW" dirty="0" err="1">
                <a:ea typeface="PMingLiU" pitchFamily="18" charset="-120"/>
              </a:rPr>
              <a:t>cond</a:t>
            </a:r>
            <a:r>
              <a:rPr lang="en-US" altLang="zh-TW" dirty="0">
                <a:ea typeface="PMingLiU" pitchFamily="18" charset="-120"/>
              </a:rPr>
              <a:t>&gt;}{S} Rd, </a:t>
            </a:r>
            <a:r>
              <a:rPr lang="en-US" altLang="zh-TW" dirty="0" err="1">
                <a:ea typeface="PMingLiU" pitchFamily="18" charset="-120"/>
              </a:rPr>
              <a:t>Rn</a:t>
            </a:r>
            <a:r>
              <a:rPr lang="en-US" altLang="zh-TW" dirty="0">
                <a:ea typeface="PMingLiU" pitchFamily="18" charset="-120"/>
              </a:rPr>
              <a:t>, Operand2</a:t>
            </a:r>
          </a:p>
          <a:p>
            <a:r>
              <a:rPr lang="en-US" altLang="zh-TW" dirty="0">
                <a:ea typeface="PMingLiU" pitchFamily="18" charset="-120"/>
              </a:rPr>
              <a:t>Examples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ADD r0, r1, r2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SUBGT r3, r3, #1</a:t>
            </a:r>
          </a:p>
          <a:p>
            <a:r>
              <a:rPr lang="pt-BR" sz="2800" b="1" dirty="0" smtClean="0"/>
              <a:t>RSB R0, R1, #2; R0 = 2 - R0 will be performed 	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C3E7-DE8B-4E59-BD10-1B252344E94F}" type="datetime1">
              <a:rPr lang="en-US" smtClean="0"/>
              <a:pPr/>
              <a:t>2/7/2019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ARM by Shriram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D07B-C644-4C1A-8832-5F21DBCCF5FD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712919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>
                <a:ea typeface="PMingLiU" pitchFamily="18" charset="-120"/>
              </a:rPr>
              <a:t>The only effect of the comparisons is to</a:t>
            </a:r>
          </a:p>
          <a:p>
            <a:pPr lvl="1"/>
            <a:r>
              <a:rPr lang="en-US" altLang="zh-TW" b="1" i="1" u="sng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UPDATE THE CONDITION FLAGS</a:t>
            </a:r>
            <a:r>
              <a:rPr lang="en-US" altLang="zh-TW" b="1" i="1" dirty="0">
                <a:ea typeface="PMingLiU" pitchFamily="18" charset="-120"/>
              </a:rPr>
              <a:t>. </a:t>
            </a:r>
            <a:r>
              <a:rPr lang="en-US" altLang="zh-TW" dirty="0">
                <a:ea typeface="PMingLiU" pitchFamily="18" charset="-120"/>
              </a:rPr>
              <a:t>Thus no need to set S bit.</a:t>
            </a:r>
          </a:p>
          <a:p>
            <a:r>
              <a:rPr lang="en-US" altLang="zh-TW" dirty="0">
                <a:ea typeface="PMingLiU" pitchFamily="18" charset="-120"/>
              </a:rPr>
              <a:t>Operations are: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CMP	operand1 - operand2, but result not written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CMN	operand1 + operand2, but result not written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TST	operand1 AND operand2, but result not written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TEQ	operand1 EOR operand2, but result not written</a:t>
            </a:r>
          </a:p>
          <a:p>
            <a:r>
              <a:rPr lang="en-US" altLang="zh-TW" dirty="0">
                <a:ea typeface="PMingLiU" pitchFamily="18" charset="-120"/>
              </a:rPr>
              <a:t>Syntax: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&lt;Operation&gt;{&lt;</a:t>
            </a:r>
            <a:r>
              <a:rPr lang="en-US" altLang="zh-TW" dirty="0" err="1">
                <a:ea typeface="PMingLiU" pitchFamily="18" charset="-120"/>
              </a:rPr>
              <a:t>cond</a:t>
            </a:r>
            <a:r>
              <a:rPr lang="en-US" altLang="zh-TW" dirty="0">
                <a:ea typeface="PMingLiU" pitchFamily="18" charset="-120"/>
              </a:rPr>
              <a:t>&gt;} </a:t>
            </a:r>
            <a:r>
              <a:rPr lang="en-US" altLang="zh-TW" dirty="0" err="1">
                <a:ea typeface="PMingLiU" pitchFamily="18" charset="-120"/>
              </a:rPr>
              <a:t>Rn</a:t>
            </a:r>
            <a:r>
              <a:rPr lang="en-US" altLang="zh-TW" dirty="0">
                <a:ea typeface="PMingLiU" pitchFamily="18" charset="-120"/>
              </a:rPr>
              <a:t>, Operand2</a:t>
            </a:r>
          </a:p>
          <a:p>
            <a:r>
              <a:rPr lang="en-US" altLang="zh-TW" dirty="0">
                <a:ea typeface="PMingLiU" pitchFamily="18" charset="-120"/>
              </a:rPr>
              <a:t>Examples: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CMP	r0, r1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TSTEQ	r2, #5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C3E7-DE8B-4E59-BD10-1B252344E94F}" type="datetime1">
              <a:rPr lang="en-US" smtClean="0"/>
              <a:pPr/>
              <a:t>2/7/2019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ARM by Shriram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D07B-C644-4C1A-8832-5F21DBCCF5FD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599577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Movement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PMingLiU" pitchFamily="18" charset="-120"/>
              </a:rPr>
              <a:t>Operations are: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MOV	operand2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MVN	NOT operand2</a:t>
            </a:r>
          </a:p>
          <a:p>
            <a:pPr>
              <a:buFont typeface="Times New Roman" pitchFamily="18" charset="0"/>
              <a:buNone/>
            </a:pPr>
            <a:r>
              <a:rPr lang="en-US" altLang="zh-TW" dirty="0">
                <a:ea typeface="PMingLiU" pitchFamily="18" charset="-120"/>
              </a:rPr>
              <a:t>	Note that these make no use of operand1.</a:t>
            </a:r>
          </a:p>
          <a:p>
            <a:r>
              <a:rPr lang="en-US" altLang="zh-TW" dirty="0">
                <a:ea typeface="PMingLiU" pitchFamily="18" charset="-120"/>
              </a:rPr>
              <a:t>Syntax: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&lt;Operation&gt;{&lt;</a:t>
            </a:r>
            <a:r>
              <a:rPr lang="en-US" altLang="zh-TW" dirty="0" err="1">
                <a:ea typeface="PMingLiU" pitchFamily="18" charset="-120"/>
              </a:rPr>
              <a:t>cond</a:t>
            </a:r>
            <a:r>
              <a:rPr lang="en-US" altLang="zh-TW" dirty="0">
                <a:ea typeface="PMingLiU" pitchFamily="18" charset="-120"/>
              </a:rPr>
              <a:t>&gt;}{S} Rd, Operand2</a:t>
            </a:r>
          </a:p>
          <a:p>
            <a:r>
              <a:rPr lang="en-US" altLang="zh-TW" dirty="0">
                <a:ea typeface="PMingLiU" pitchFamily="18" charset="-120"/>
              </a:rPr>
              <a:t>Examples: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MOV	r0, r1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MOVS	r2, #10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MVNEQ	r1,#0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C3E7-DE8B-4E59-BD10-1B252344E94F}" type="datetime1">
              <a:rPr lang="en-US" smtClean="0"/>
              <a:pPr/>
              <a:t>2/7/2019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ARM by Shriram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D07B-C644-4C1A-8832-5F21DBCCF5FD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998292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67</TotalTime>
  <Words>949</Words>
  <Application>Microsoft Office PowerPoint</Application>
  <PresentationFormat>On-screen Show (4:3)</PresentationFormat>
  <Paragraphs>262</Paragraphs>
  <Slides>29</Slides>
  <Notes>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Origin</vt:lpstr>
      <vt:lpstr>Packager Shell Object</vt:lpstr>
      <vt:lpstr>Execution of ARM codes – A Simple Demo with KEIL </vt:lpstr>
      <vt:lpstr>ARM Instruction Set / Thumb Instruction Set. </vt:lpstr>
      <vt:lpstr>Conditional Execution</vt:lpstr>
      <vt:lpstr>Condition Field. </vt:lpstr>
      <vt:lpstr>Conditional Execution </vt:lpstr>
      <vt:lpstr>Quick Analysis of Instruction Set. Data Processing Instructions.  </vt:lpstr>
      <vt:lpstr>Arithmetic Instructions. </vt:lpstr>
      <vt:lpstr>Comparisons</vt:lpstr>
      <vt:lpstr>Data Movement </vt:lpstr>
      <vt:lpstr>Multiplication Instructions</vt:lpstr>
      <vt:lpstr>Load Store </vt:lpstr>
      <vt:lpstr>Software Support </vt:lpstr>
      <vt:lpstr>Remember this. </vt:lpstr>
      <vt:lpstr>How to use Keil?  </vt:lpstr>
      <vt:lpstr>Select NXP – Philips – LPC2148 </vt:lpstr>
      <vt:lpstr>Simple addition with ARM mode instruction</vt:lpstr>
      <vt:lpstr>Compare Using ARM Instruction</vt:lpstr>
      <vt:lpstr>Swapping two numbers with ARM. </vt:lpstr>
      <vt:lpstr>One’s complement </vt:lpstr>
      <vt:lpstr>Two’s complement </vt:lpstr>
      <vt:lpstr>Greatest of 2 numbers</vt:lpstr>
      <vt:lpstr>16 bit operation in ARM </vt:lpstr>
      <vt:lpstr>A Simple One’s complement in a different way. </vt:lpstr>
      <vt:lpstr>Shift Left One Bit. </vt:lpstr>
      <vt:lpstr>Getting into Thumb Mode. (No great change, it is a mode, that’s all! )</vt:lpstr>
      <vt:lpstr>Contd.,</vt:lpstr>
      <vt:lpstr>How to set thumb state?</vt:lpstr>
      <vt:lpstr>Contd., 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Execution of ARM codes</dc:title>
  <dc:creator>Shriram K Vasudevan</dc:creator>
  <cp:lastModifiedBy>Shriram K V</cp:lastModifiedBy>
  <cp:revision>10</cp:revision>
  <dcterms:created xsi:type="dcterms:W3CDTF">2006-08-16T00:00:00Z</dcterms:created>
  <dcterms:modified xsi:type="dcterms:W3CDTF">2019-02-06T22:43:45Z</dcterms:modified>
</cp:coreProperties>
</file>