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72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35BE4-2447-427E-A3FC-DEFEECF14B5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BD129-E991-46CF-875D-3E06E532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BD129-E991-46CF-875D-3E06E532CB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2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9335D-9B84-4393-95BE-ACE694CE6D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9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RAM is needed to store the assembly level instructions. The compiler must also perform more work to convert a high-level language statement into code of this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9335D-9B84-4393-95BE-ACE694CE6D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6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9770569-9EED-4EC5-BFA4-03D2399CF9C6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79DB-F99C-4115-BBE3-C93C9959D379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4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E654-E21F-45F7-B705-83DA8BF2367A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30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BE0F-974F-4A01-A5D4-A8E53CA862B1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54C5-BF2C-49D9-A68E-B74EBFE9E55C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8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74A0-DAF8-4E9F-B272-AD63BD821561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F2A-B4F8-490C-B467-EF51A82E5693}" type="datetime1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0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9983-AA66-4875-BD0F-08E42D6097E5}" type="datetime1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D7DE-DAFF-4052-8367-A18006C98449}" type="datetime1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0998-EE53-4181-8952-6645299EA359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4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0E5A-A17D-4393-B5F7-A9CF1DFEE99A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76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E92795-6803-4D63-9984-1F6CD8F73EC4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B84EBE-F85C-488F-9DD1-7B7A105707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4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Embedded Systems.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4248" y="5096615"/>
            <a:ext cx="3200400" cy="146304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Shriram K Vasudevan </a:t>
            </a:r>
          </a:p>
          <a:p>
            <a:r>
              <a:rPr lang="en-US" b="1" dirty="0" smtClean="0"/>
              <a:t>20/05/2016</a:t>
            </a:r>
          </a:p>
          <a:p>
            <a:r>
              <a:rPr lang="en-US" b="1" dirty="0" smtClean="0"/>
              <a:t>Session – 1 </a:t>
            </a:r>
          </a:p>
          <a:p>
            <a:r>
              <a:rPr lang="en-US" b="1" dirty="0" smtClean="0"/>
              <a:t>Faculty Development Programme. 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85AE-2CCC-4E76-B435-B3E67DFE1C5C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1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05300-3CCE-4ABF-9D57-A8A3F81D1469}" type="datetime1">
              <a:rPr lang="en-US" smtClean="0"/>
              <a:t>6/6/2016</a:t>
            </a:fld>
            <a:endParaRPr lang="en-US" smtClean="0"/>
          </a:p>
        </p:txBody>
      </p:sp>
      <p:sp>
        <p:nvSpPr>
          <p:cNvPr id="41987" name="Footer Placeholder 2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Embedded Systems - Session - 1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2675F5-C6DB-41E5-9509-E809D8BC8E06}" type="slidenum">
              <a:rPr lang="en-US">
                <a:solidFill>
                  <a:schemeClr val="tx2"/>
                </a:solidFill>
                <a:latin typeface="Cambria" panose="02040503050406030204" pitchFamily="18" charset="0"/>
              </a:rPr>
              <a:pPr eaLnBrk="1" hangingPunct="1"/>
              <a:t>10</a:t>
            </a:fld>
            <a:endParaRPr lang="en-US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Mup</a:t>
            </a:r>
            <a:r>
              <a:rPr lang="en-US" dirty="0" smtClean="0"/>
              <a:t> vs. MUC</a:t>
            </a:r>
            <a:endParaRPr dirty="0"/>
          </a:p>
        </p:txBody>
      </p:sp>
      <p:pic>
        <p:nvPicPr>
          <p:cNvPr id="3994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435" y="2223288"/>
            <a:ext cx="5691669" cy="410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735097" y="2353624"/>
            <a:ext cx="5075903" cy="3978624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6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Risc</a:t>
            </a:r>
            <a:r>
              <a:rPr lang="en-US" dirty="0" smtClean="0"/>
              <a:t> Vs. CISC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6B1-9925-4E91-9E22-6502D994FFE9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6257-6B03-4380-BCA3-C92EE8A8E6A9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http://cs.stanford.edu/people/eroberts/courses/soco/projects/risc/risccisc/options/memoryfig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259" y="1757782"/>
            <a:ext cx="3595119" cy="47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0083" y="2764641"/>
            <a:ext cx="75153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On the right is a diagram representing the storage scheme for a generic </a:t>
            </a:r>
            <a:r>
              <a:rPr lang="en-US" dirty="0" smtClean="0">
                <a:solidFill>
                  <a:srgbClr val="000000"/>
                </a:solidFill>
              </a:rPr>
              <a:t>computer.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main memory is divided into locations numbered from (row) 1: (column) 1 to (row) 6: (column) 4.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execution unit is responsible for carrying out all </a:t>
            </a:r>
            <a:r>
              <a:rPr lang="en-US" dirty="0" smtClean="0"/>
              <a:t>computations.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However</a:t>
            </a:r>
            <a:r>
              <a:rPr lang="en-US" dirty="0"/>
              <a:t>, the execution unit can only operate on data that has been loaded into one of the six registers (A, B, C, D, E, or F).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Let's </a:t>
            </a:r>
            <a:r>
              <a:rPr lang="en-US" b="1" dirty="0">
                <a:solidFill>
                  <a:srgbClr val="FF0000"/>
                </a:solidFill>
              </a:rPr>
              <a:t>say we want to find the product of two numbers - one stored in location 2:3 and another stored in location 5:2 - and then store the product back in the location 2:3.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84441" y="4026090"/>
            <a:ext cx="2764275" cy="182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581400" y="2764641"/>
            <a:ext cx="5029200" cy="104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95081" y="4676936"/>
            <a:ext cx="4244453" cy="80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br>
              <a:rPr lang="en-US" dirty="0" smtClean="0"/>
            </a:br>
            <a:r>
              <a:rPr lang="en-US" b="1" u="sng" dirty="0" smtClean="0"/>
              <a:t>THE CISC APPROACH</a:t>
            </a:r>
            <a:endParaRPr lang="en-US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63B7-7E61-457F-98A1-C2874BC179C3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6257-6B03-4380-BCA3-C92EE8A8E6A9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2" descr="http://cs.stanford.edu/people/eroberts/courses/soco/projects/risc/risccisc/options/memoryfig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45" y="328514"/>
            <a:ext cx="26955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38200" y="19028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primary goal of CISC architecture is to complete a task in as few lines of assembly as possible. 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8200" y="303826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This is achieved by building processor hardware that is capable of understanding and executing a series of operations. For this particular task, a CISC processor would come prepared with a specific instruction </a:t>
            </a:r>
            <a:r>
              <a:rPr lang="en-US" b="1" u="sng" dirty="0">
                <a:solidFill>
                  <a:srgbClr val="000000"/>
                </a:solidFill>
                <a:latin typeface="Verdana" panose="020B0604030504040204" pitchFamily="34" charset="0"/>
              </a:rPr>
              <a:t>(we'll call it "MULT")</a:t>
            </a:r>
            <a:endParaRPr lang="en-US" b="1" u="sng" dirty="0"/>
          </a:p>
        </p:txBody>
      </p:sp>
      <p:sp>
        <p:nvSpPr>
          <p:cNvPr id="16" name="Rectangle 15"/>
          <p:cNvSpPr/>
          <p:nvPr/>
        </p:nvSpPr>
        <p:spPr>
          <a:xfrm>
            <a:off x="838200" y="472770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When executed,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</a:rPr>
              <a:t>this instruction loads the two values into separate registers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multiplies the operands in the execution unit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and </a:t>
            </a:r>
            <a:r>
              <a:rPr lang="en-US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</a:rPr>
              <a:t>then stores the product in the appropriate register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 Thus, the entire task of multiplying two numbers can be completed with one instruction: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775820" y="297874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MULT 2:3, 5:2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 flipV="1">
            <a:off x="6934200" y="3163406"/>
            <a:ext cx="2841620" cy="257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447998" y="4049764"/>
            <a:ext cx="43046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MULT is what is known as a "complex instruction</a:t>
            </a:r>
            <a:r>
              <a:rPr 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.“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 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operates directly on the computer's memory banks and </a:t>
            </a:r>
            <a:r>
              <a:rPr 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does 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not require the programmer to explicitly call any </a:t>
            </a:r>
            <a:r>
              <a:rPr 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loading 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or storing functions. </a:t>
            </a:r>
            <a:endParaRPr lang="en-US" sz="11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 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closely resembles a command in a higher level language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7609410" y="5801886"/>
            <a:ext cx="41432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0000"/>
                </a:solidFill>
                <a:latin typeface="Verdana" panose="020B0604030504040204" pitchFamily="34" charset="0"/>
              </a:rPr>
              <a:t>Because the length of the code is relatively short, very little RAM is required to store instructions. </a:t>
            </a:r>
            <a:endParaRPr lang="en-US" sz="1000" b="1" dirty="0" smtClean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The </a:t>
            </a:r>
            <a:r>
              <a:rPr lang="en-US" sz="1000" b="1" dirty="0">
                <a:solidFill>
                  <a:srgbClr val="FF0000"/>
                </a:solidFill>
                <a:latin typeface="Verdana" panose="020B0604030504040204" pitchFamily="34" charset="0"/>
              </a:rPr>
              <a:t>emphasis is put on building complex instructions directly into the hardware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0167" y="5418161"/>
            <a:ext cx="195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Advantages: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617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8200" y="4449170"/>
            <a:ext cx="1850409" cy="12010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dirty="0" smtClean="0"/>
              <a:t>Contd., </a:t>
            </a:r>
            <a:br>
              <a:rPr lang="en-US" dirty="0" smtClean="0"/>
            </a:br>
            <a:r>
              <a:rPr lang="en-US" dirty="0" smtClean="0"/>
              <a:t>The RISC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810" y="2031783"/>
            <a:ext cx="9720071" cy="4023360"/>
          </a:xfrm>
        </p:spPr>
        <p:txBody>
          <a:bodyPr/>
          <a:lstStyle/>
          <a:p>
            <a:r>
              <a:rPr lang="en-US" dirty="0"/>
              <a:t>RISC processors only use simple instructions that can be executed within one clock cycle.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the "MULT" command described above could be divided into three separate commands: </a:t>
            </a:r>
            <a:endParaRPr lang="en-US" dirty="0" smtClean="0"/>
          </a:p>
          <a:p>
            <a:pPr lvl="3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LOAD," which moves data from the memory bank to a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  <a:p>
            <a:pPr lvl="3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PROD," which finds the product of two operands located within the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registers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"STORE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," which moves data from a register to the memory banks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LOAD A, 2:3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LOAD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B, 5:2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PROD A, B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STORE 2:3, A</a:t>
            </a:r>
          </a:p>
          <a:p>
            <a:pPr lvl="1"/>
            <a:endParaRPr lang="en-US" sz="22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3886" y="6356349"/>
            <a:ext cx="2743200" cy="365125"/>
          </a:xfrm>
        </p:spPr>
        <p:txBody>
          <a:bodyPr/>
          <a:lstStyle/>
          <a:p>
            <a:fld id="{C4247F53-820C-4604-B914-10A5B406E003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6257-6B03-4380-BCA3-C92EE8A8E6A9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03728" y="4449170"/>
            <a:ext cx="53442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rgbClr val="FF0000"/>
                </a:solidFill>
              </a:rPr>
              <a:t>Is this less efficient?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More </a:t>
            </a:r>
            <a:r>
              <a:rPr lang="en-US" sz="1400" b="1" dirty="0"/>
              <a:t>RAM is needed to store the assembly level instructions. 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The </a:t>
            </a:r>
            <a:r>
              <a:rPr lang="en-US" sz="1400" b="1" dirty="0"/>
              <a:t>compiler must also perform more work to convert a high-level language statement into code of this form</a:t>
            </a:r>
            <a:r>
              <a:rPr lang="en-US" sz="1600" b="1" dirty="0"/>
              <a:t>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05800" y="4449170"/>
            <a:ext cx="374517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u="sng" dirty="0" smtClean="0">
                <a:solidFill>
                  <a:srgbClr val="002060"/>
                </a:solidFill>
                <a:latin typeface="Verdana" panose="020B0604030504040204" pitchFamily="34" charset="0"/>
              </a:rPr>
              <a:t>Not actually, there are benefits!</a:t>
            </a:r>
          </a:p>
          <a:p>
            <a:r>
              <a:rPr lang="en-US" sz="1100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These </a:t>
            </a:r>
            <a:r>
              <a:rPr lang="en-US" sz="1100" b="1" dirty="0">
                <a:solidFill>
                  <a:srgbClr val="002060"/>
                </a:solidFill>
                <a:latin typeface="Verdana" panose="020B0604030504040204" pitchFamily="34" charset="0"/>
              </a:rPr>
              <a:t>RISC "reduced instructions" require less </a:t>
            </a:r>
            <a:r>
              <a:rPr lang="en-US" sz="1100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transistors </a:t>
            </a:r>
            <a:r>
              <a:rPr lang="en-US" sz="1100" b="1" dirty="0">
                <a:solidFill>
                  <a:srgbClr val="002060"/>
                </a:solidFill>
                <a:latin typeface="Verdana" panose="020B0604030504040204" pitchFamily="34" charset="0"/>
              </a:rPr>
              <a:t>of hardware space than the </a:t>
            </a:r>
            <a:endParaRPr lang="en-US" sz="1100" b="1" dirty="0" smtClean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r>
              <a:rPr lang="en-US" sz="1100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complex </a:t>
            </a:r>
            <a:r>
              <a:rPr lang="en-US" sz="1100" b="1" dirty="0">
                <a:solidFill>
                  <a:srgbClr val="002060"/>
                </a:solidFill>
                <a:latin typeface="Verdana" panose="020B0604030504040204" pitchFamily="34" charset="0"/>
              </a:rPr>
              <a:t>instructions, leaving more room for </a:t>
            </a:r>
            <a:endParaRPr lang="en-US" sz="1100" b="1" dirty="0" smtClean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r>
              <a:rPr lang="en-US" sz="1100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general </a:t>
            </a:r>
            <a:r>
              <a:rPr lang="en-US" sz="1100" b="1" dirty="0">
                <a:solidFill>
                  <a:srgbClr val="002060"/>
                </a:solidFill>
                <a:latin typeface="Verdana" panose="020B0604030504040204" pitchFamily="34" charset="0"/>
              </a:rPr>
              <a:t>purpose registers. </a:t>
            </a:r>
            <a:endParaRPr lang="en-US" sz="1100" b="1" dirty="0" smtClean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endParaRPr lang="en-US" sz="1100" b="1" dirty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r>
              <a:rPr lang="en-US" sz="1100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Because </a:t>
            </a:r>
            <a:r>
              <a:rPr lang="en-US" sz="1100" b="1" dirty="0">
                <a:solidFill>
                  <a:srgbClr val="002060"/>
                </a:solidFill>
                <a:latin typeface="Verdana" panose="020B0604030504040204" pitchFamily="34" charset="0"/>
              </a:rPr>
              <a:t>all of the instructions execute in a </a:t>
            </a:r>
            <a:endParaRPr lang="en-US" sz="1100" b="1" dirty="0" smtClean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r>
              <a:rPr lang="en-US" sz="1100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uniform </a:t>
            </a:r>
            <a:r>
              <a:rPr lang="en-US" sz="1100" b="1" dirty="0">
                <a:solidFill>
                  <a:srgbClr val="002060"/>
                </a:solidFill>
                <a:latin typeface="Verdana" panose="020B0604030504040204" pitchFamily="34" charset="0"/>
              </a:rPr>
              <a:t>amount of time (i.e. one clock), </a:t>
            </a:r>
            <a:endParaRPr lang="en-US" sz="1100" b="1" dirty="0" smtClean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r>
              <a:rPr lang="en-US" sz="1100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pipelining </a:t>
            </a:r>
            <a:r>
              <a:rPr lang="en-US" sz="1100" b="1" dirty="0">
                <a:solidFill>
                  <a:srgbClr val="002060"/>
                </a:solidFill>
                <a:latin typeface="Verdana" panose="020B0604030504040204" pitchFamily="34" charset="0"/>
              </a:rPr>
              <a:t>is possible</a:t>
            </a:r>
            <a:endParaRPr lang="en-US" sz="1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0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585" y="1690688"/>
            <a:ext cx="7844830" cy="4163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56E8-DCF9-4D4C-885D-2FB1F0521A21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6257-6B03-4380-BCA3-C92EE8A8E6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</a:p>
          <a:p>
            <a:r>
              <a:rPr lang="en-US" dirty="0" smtClean="0"/>
              <a:t>Embedded System</a:t>
            </a:r>
          </a:p>
          <a:p>
            <a:r>
              <a:rPr lang="en-US" dirty="0" smtClean="0"/>
              <a:t>Characteristics </a:t>
            </a:r>
          </a:p>
          <a:p>
            <a:r>
              <a:rPr lang="en-US" dirty="0" smtClean="0"/>
              <a:t>Challenges </a:t>
            </a:r>
          </a:p>
          <a:p>
            <a:r>
              <a:rPr lang="en-US" dirty="0" smtClean="0"/>
              <a:t>CISC Vs. RISC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68A0-5770-42CA-9881-8C58B448A324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>
              <a:buFont typeface="Wingdings 2" pitchFamily="18" charset="2"/>
              <a:buChar char="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to Embedded Systems </a:t>
            </a:r>
          </a:p>
          <a:p>
            <a:pPr lvl="1">
              <a:buFont typeface="Wingdings 2" pitchFamily="18" charset="2"/>
              <a:buChar char="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Characteristics of Embedded Systems</a:t>
            </a:r>
          </a:p>
          <a:p>
            <a:pPr lvl="1">
              <a:buFont typeface="Wingdings 2" pitchFamily="18" charset="2"/>
              <a:buChar char="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Components of Embedded Systems  - OS Will come as a part </a:t>
            </a:r>
          </a:p>
          <a:p>
            <a:pPr lvl="1">
              <a:buFont typeface="Wingdings 2" pitchFamily="18" charset="2"/>
              <a:buChar char="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OS – Heart of any system </a:t>
            </a:r>
          </a:p>
          <a:p>
            <a:pPr lvl="1">
              <a:buFont typeface="Wingdings 2" pitchFamily="18" charset="2"/>
              <a:buChar char="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Difference between RTOS and OS. </a:t>
            </a: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Wingdings" pitchFamily="2" charset="2"/>
            </a:endParaRPr>
          </a:p>
          <a:p>
            <a:pPr lvl="1">
              <a:buFont typeface="Wingdings 2" pitchFamily="18" charset="2"/>
              <a:buChar char="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Queries. 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6D78-8D19-481F-92A4-8C9CA406B0A4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5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9412" y="503329"/>
            <a:ext cx="9720072" cy="1499616"/>
          </a:xfrm>
        </p:spPr>
        <p:txBody>
          <a:bodyPr/>
          <a:lstStyle/>
          <a:p>
            <a:r>
              <a:rPr lang="en-US" dirty="0" smtClean="0"/>
              <a:t>Lets define. 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75815" y="1739588"/>
            <a:ext cx="4038600" cy="4623816"/>
          </a:xfrm>
        </p:spPr>
        <p:txBody>
          <a:bodyPr>
            <a:normAutofit fontScale="77500" lnSpcReduction="20000"/>
          </a:bodyPr>
          <a:lstStyle/>
          <a:p>
            <a:pPr marL="128016" lvl="1" indent="0">
              <a:buNone/>
            </a:pPr>
            <a:r>
              <a:rPr lang="en-US" sz="3100" b="1" dirty="0" smtClean="0">
                <a:latin typeface="High Tower Text" panose="02040502050506030303" pitchFamily="18" charset="0"/>
                <a:cs typeface="Khmer UI" pitchFamily="34" charset="0"/>
              </a:rPr>
              <a:t>What is a System ?</a:t>
            </a:r>
          </a:p>
          <a:p>
            <a:pPr marL="128016" lvl="1" indent="0">
              <a:buNone/>
            </a:pPr>
            <a:endParaRPr lang="en-US" dirty="0" smtClean="0">
              <a:latin typeface="Khmer UI" pitchFamily="34" charset="0"/>
              <a:cs typeface="Khmer UI" pitchFamily="34" charset="0"/>
            </a:endParaRPr>
          </a:p>
          <a:p>
            <a:pPr lvl="1">
              <a:defRPr/>
            </a:pPr>
            <a:r>
              <a:rPr lang="en-US" dirty="0">
                <a:latin typeface="Khmer UI" pitchFamily="34" charset="0"/>
                <a:cs typeface="Khmer UI" pitchFamily="34" charset="0"/>
              </a:rPr>
              <a:t>Simple. Anyone can say! Input + processing + output. </a:t>
            </a:r>
          </a:p>
          <a:p>
            <a:pPr lvl="1"/>
            <a:endParaRPr lang="en-US" dirty="0" smtClean="0">
              <a:latin typeface="Khmer UI" pitchFamily="34" charset="0"/>
              <a:cs typeface="Khmer UI" pitchFamily="34" charset="0"/>
            </a:endParaRPr>
          </a:p>
          <a:p>
            <a:pPr marL="128016" lvl="1" indent="0">
              <a:buSzPct val="80000"/>
              <a:buNone/>
            </a:pPr>
            <a:r>
              <a:rPr lang="en-US" sz="3100" b="1" dirty="0">
                <a:latin typeface="High Tower Text" panose="02040502050506030303" pitchFamily="18" charset="0"/>
                <a:cs typeface="Khmer UI" pitchFamily="34" charset="0"/>
              </a:rPr>
              <a:t>What is embedded system?</a:t>
            </a:r>
          </a:p>
          <a:p>
            <a:pPr lvl="1">
              <a:defRPr/>
            </a:pPr>
            <a:r>
              <a:rPr lang="en-US" dirty="0" smtClean="0">
                <a:latin typeface="Khmer UI" pitchFamily="34" charset="0"/>
                <a:cs typeface="Khmer UI" pitchFamily="34" charset="0"/>
              </a:rPr>
              <a:t>Computing system other than desktop computers</a:t>
            </a:r>
          </a:p>
          <a:p>
            <a:pPr lvl="1">
              <a:defRPr/>
            </a:pPr>
            <a:endParaRPr lang="en-US" dirty="0" smtClean="0">
              <a:latin typeface="Khmer UI" pitchFamily="34" charset="0"/>
              <a:cs typeface="Khmer UI" pitchFamily="34" charset="0"/>
            </a:endParaRPr>
          </a:p>
          <a:p>
            <a:pPr lvl="1">
              <a:defRPr/>
            </a:pPr>
            <a:r>
              <a:rPr lang="en-US" dirty="0" smtClean="0">
                <a:latin typeface="Khmer UI" pitchFamily="34" charset="0"/>
                <a:cs typeface="Khmer UI" pitchFamily="34" charset="0"/>
              </a:rPr>
              <a:t>An embedded system is the one that has computer hardware with software embedded in it as one of its most important components</a:t>
            </a:r>
          </a:p>
          <a:p>
            <a:pPr lvl="1">
              <a:defRPr/>
            </a:pPr>
            <a:endParaRPr lang="en-US" dirty="0" smtClean="0">
              <a:latin typeface="Khmer UI" pitchFamily="34" charset="0"/>
              <a:cs typeface="Khmer UI" pitchFamily="34" charset="0"/>
            </a:endParaRPr>
          </a:p>
          <a:p>
            <a:pPr lvl="1" algn="just">
              <a:defRPr/>
            </a:pPr>
            <a:r>
              <a:rPr lang="en-US" dirty="0" smtClean="0">
                <a:latin typeface="Khmer UI" pitchFamily="34" charset="0"/>
                <a:cs typeface="Khmer UI" pitchFamily="34" charset="0"/>
              </a:rPr>
              <a:t>It is any device that includes a programmable computer but is not itself intended to be a general purpose computer.</a:t>
            </a:r>
          </a:p>
          <a:p>
            <a:pPr marL="118872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3200" dirty="0" smtClean="0">
              <a:latin typeface="Khmer UI" pitchFamily="34" charset="0"/>
              <a:cs typeface="Khmer UI" pitchFamily="34" charset="0"/>
            </a:endParaRP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>
                <a:latin typeface="Khmer UI" pitchFamily="34" charset="0"/>
                <a:cs typeface="Khmer UI" pitchFamily="34" charset="0"/>
              </a:rPr>
              <a:t>Example will make life easier! Air conditioner! </a:t>
            </a:r>
            <a:endParaRPr lang="en-IN" dirty="0">
              <a:latin typeface="Khmer UI" pitchFamily="34" charset="0"/>
              <a:cs typeface="Khmer UI" pitchFamily="34" charset="0"/>
            </a:endParaRPr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2830" y="1225841"/>
            <a:ext cx="6307866" cy="5009869"/>
          </a:xfr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FBB-6462-4010-A22C-39DAC5BFA382}" type="datetime1">
              <a:rPr lang="en-US" smtClean="0"/>
              <a:t>6/6/2016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7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embedded systems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+mj-lt"/>
              </a:rPr>
              <a:t>	All Embedded Systems have certain common characteristics. They can be listed as follows: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+mj-lt"/>
              </a:rPr>
              <a:t>			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j-lt"/>
              </a:rPr>
              <a:t>Single Functioned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j-lt"/>
              </a:rPr>
              <a:t>Tightly Constraint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j-lt"/>
              </a:rPr>
              <a:t>Real Time &amp; Reactive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j-lt"/>
              </a:rPr>
              <a:t>Complex Algorithms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j-lt"/>
              </a:rPr>
              <a:t>User Interface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j-lt"/>
              </a:rPr>
              <a:t>Multi rate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j-lt"/>
              </a:rPr>
              <a:t>Manufacturing Cost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j-lt"/>
              </a:rPr>
              <a:t>Power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>
              <a:latin typeface="+mj-lt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+mj-lt"/>
              </a:rPr>
              <a:t>Let’s see about all these in a detail.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7A7-28D3-4692-B1CC-0CBEAE905F62}" type="datetime1">
              <a:rPr lang="en-US" smtClean="0"/>
              <a:t>6/6/2016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5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Diagrammatic representation of Embedded Systems Architecture – Presented here!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235958" y="3071124"/>
            <a:ext cx="1676400" cy="3352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SENSORS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KEY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SWITCHES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INPUT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4358" y="2842523"/>
            <a:ext cx="6858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Q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8" name="Rectangle 7"/>
          <p:cNvSpPr/>
          <p:nvPr/>
        </p:nvSpPr>
        <p:spPr>
          <a:xfrm>
            <a:off x="5360158" y="2842524"/>
            <a:ext cx="6858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Z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45958" y="2842524"/>
            <a:ext cx="457200" cy="3733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03158" y="2842524"/>
            <a:ext cx="457200" cy="3733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Y</a:t>
            </a:r>
          </a:p>
        </p:txBody>
      </p:sp>
      <p:sp>
        <p:nvSpPr>
          <p:cNvPr id="11" name="Oval 10"/>
          <p:cNvSpPr/>
          <p:nvPr/>
        </p:nvSpPr>
        <p:spPr>
          <a:xfrm>
            <a:off x="7874758" y="2918724"/>
            <a:ext cx="2057400" cy="3352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ACTUATORS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DISPLAYS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ALARMS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INDICATORS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</a:rPr>
              <a:t>OUTPUT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960358" y="3375924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960358" y="4366524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960358" y="5128524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83758" y="3528324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988558" y="4518924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759958" y="5204724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74058" y="1913822"/>
            <a:ext cx="6553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TYPICALLY : COMPARE, SIGNAL PROCESS (VOICE/PROCESS)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5512558" y="2385324"/>
            <a:ext cx="228600" cy="457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DC5B-1EEB-424B-817F-4B2E091905FE}" type="datetime1">
              <a:rPr lang="en-US" smtClean="0"/>
              <a:t>6/6/2016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686800" cy="8382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Diagrammatic representation of Embedded Systems Architecture – Presented here!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5B4F26-CEC7-4781-A0B7-C78D435968D7}" type="datetime1">
              <a:rPr lang="en-US" smtClean="0"/>
              <a:t>6/6/2016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E9232-55AF-4B58-819D-B2227FAD3D6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7400" y="1447800"/>
            <a:ext cx="1905000" cy="1524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Sensors </a:t>
            </a:r>
          </a:p>
          <a:p>
            <a:pPr algn="ctr">
              <a:defRPr/>
            </a:pPr>
            <a:r>
              <a:rPr lang="en-US" dirty="0"/>
              <a:t>KEY, SWITCHES, </a:t>
            </a:r>
            <a:r>
              <a:rPr lang="en-US" b="1" dirty="0">
                <a:solidFill>
                  <a:srgbClr val="FF0000"/>
                </a:solidFill>
              </a:rPr>
              <a:t>INPUTS</a:t>
            </a:r>
          </a:p>
        </p:txBody>
      </p:sp>
      <p:sp>
        <p:nvSpPr>
          <p:cNvPr id="8" name="Oval 7"/>
          <p:cNvSpPr/>
          <p:nvPr/>
        </p:nvSpPr>
        <p:spPr>
          <a:xfrm>
            <a:off x="2133600" y="3581400"/>
            <a:ext cx="2057400" cy="2590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ACTUATORS, DISPLAYS, ALARMS, INDICATORS,</a:t>
            </a:r>
          </a:p>
          <a:p>
            <a:pPr algn="ctr"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OUTPUTS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0" y="1600200"/>
            <a:ext cx="1371600" cy="990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ACQUIRE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00800" y="2971800"/>
            <a:ext cx="1295400" cy="838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ANALYZE </a:t>
            </a:r>
          </a:p>
          <a:p>
            <a:pPr algn="ctr">
              <a:defRPr/>
            </a:pPr>
            <a:r>
              <a:rPr lang="en-US" dirty="0"/>
              <a:t>(PROCESS)</a:t>
            </a:r>
          </a:p>
        </p:txBody>
      </p:sp>
      <p:cxnSp>
        <p:nvCxnSpPr>
          <p:cNvPr id="12" name="Shape 11"/>
          <p:cNvCxnSpPr>
            <a:stCxn id="9" idx="2"/>
            <a:endCxn id="10" idx="1"/>
          </p:cNvCxnSpPr>
          <p:nvPr/>
        </p:nvCxnSpPr>
        <p:spPr>
          <a:xfrm rot="16200000" flipH="1">
            <a:off x="5429250" y="2419350"/>
            <a:ext cx="800100" cy="11430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800600" y="4343400"/>
            <a:ext cx="1447800" cy="1447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DISPLAY </a:t>
            </a:r>
          </a:p>
          <a:p>
            <a:pPr algn="ctr">
              <a:defRPr/>
            </a:pPr>
            <a:r>
              <a:rPr lang="en-US" dirty="0"/>
              <a:t>CONTROL</a:t>
            </a:r>
          </a:p>
        </p:txBody>
      </p:sp>
      <p:cxnSp>
        <p:nvCxnSpPr>
          <p:cNvPr id="15" name="Shape 14"/>
          <p:cNvCxnSpPr>
            <a:stCxn id="10" idx="2"/>
            <a:endCxn id="13" idx="3"/>
          </p:cNvCxnSpPr>
          <p:nvPr/>
        </p:nvCxnSpPr>
        <p:spPr>
          <a:xfrm rot="5400000">
            <a:off x="6019800" y="4038600"/>
            <a:ext cx="1257300" cy="8001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86200" y="17526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3962400" y="20574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962400" y="22860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6"/>
          </p:cNvCxnSpPr>
          <p:nvPr/>
        </p:nvCxnSpPr>
        <p:spPr>
          <a:xfrm rot="10800000" flipV="1">
            <a:off x="4191000" y="4648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rot="10800000">
            <a:off x="4191000" y="50292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4114800" y="52578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705600" y="1524000"/>
            <a:ext cx="1447800" cy="1295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Compare Signal process </a:t>
            </a:r>
          </a:p>
          <a:p>
            <a:pPr algn="ctr">
              <a:defRPr/>
            </a:pPr>
            <a:r>
              <a:rPr lang="en-US" dirty="0"/>
              <a:t>(Voice Image)</a:t>
            </a:r>
          </a:p>
        </p:txBody>
      </p:sp>
      <p:sp>
        <p:nvSpPr>
          <p:cNvPr id="29" name="Left-Right Arrow 28"/>
          <p:cNvSpPr/>
          <p:nvPr/>
        </p:nvSpPr>
        <p:spPr>
          <a:xfrm>
            <a:off x="7696200" y="3124200"/>
            <a:ext cx="1828800" cy="533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Communicate</a:t>
            </a:r>
          </a:p>
        </p:txBody>
      </p:sp>
      <p:sp>
        <p:nvSpPr>
          <p:cNvPr id="30" name="Cloud 29"/>
          <p:cNvSpPr/>
          <p:nvPr/>
        </p:nvSpPr>
        <p:spPr>
          <a:xfrm>
            <a:off x="8534400" y="1828800"/>
            <a:ext cx="1600200" cy="12192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Wired / Wireless/ Mobile</a:t>
            </a:r>
          </a:p>
        </p:txBody>
      </p:sp>
    </p:spTree>
    <p:extLst>
      <p:ext uri="{BB962C8B-B14F-4D97-AF65-F5344CB8AC3E}">
        <p14:creationId xmlns:p14="http://schemas.microsoft.com/office/powerpoint/2010/main" val="20875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1024127" y="862702"/>
            <a:ext cx="10944959" cy="5745162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buNone/>
              <a:defRPr/>
            </a:pPr>
            <a:r>
              <a:rPr lang="en-US" sz="2800" b="1" u="sng" dirty="0">
                <a:solidFill>
                  <a:srgbClr val="FF3300"/>
                </a:solidFill>
                <a:latin typeface="+mj-lt"/>
              </a:rPr>
              <a:t>Challenges in Embedded System Design</a:t>
            </a:r>
            <a:endParaRPr lang="en-US" sz="2800" dirty="0">
              <a:solidFill>
                <a:srgbClr val="FF3300"/>
              </a:solidFill>
              <a:latin typeface="+mj-lt"/>
            </a:endParaRPr>
          </a:p>
          <a:p>
            <a:pPr>
              <a:spcAft>
                <a:spcPts val="0"/>
              </a:spcAft>
              <a:buFont typeface="Wingdings 2"/>
              <a:buChar char=""/>
              <a:defRPr/>
            </a:pPr>
            <a:endParaRPr lang="en-US" sz="2800" dirty="0">
              <a:latin typeface="+mj-lt"/>
            </a:endParaRPr>
          </a:p>
          <a:p>
            <a:pPr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latin typeface="+mj-lt"/>
              </a:rPr>
              <a:t>There are many challenges in designing an embedded system. Let us discuss them as follows in detail:</a:t>
            </a:r>
          </a:p>
          <a:p>
            <a:pPr lvl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latin typeface="+mj-lt"/>
              </a:rPr>
              <a:t>How much hardware do we need?</a:t>
            </a:r>
          </a:p>
          <a:p>
            <a:pPr lvl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latin typeface="+mj-lt"/>
              </a:rPr>
              <a:t>How do we meet deadlines?</a:t>
            </a:r>
          </a:p>
          <a:p>
            <a:pPr lvl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latin typeface="+mj-lt"/>
              </a:rPr>
              <a:t>How do we minimize power consumption?</a:t>
            </a:r>
          </a:p>
          <a:p>
            <a:pPr lvl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latin typeface="+mj-lt"/>
              </a:rPr>
              <a:t>How do we design for upgradeability?</a:t>
            </a:r>
          </a:p>
          <a:p>
            <a:pPr lvl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latin typeface="+mj-lt"/>
              </a:rPr>
              <a:t>Does it really work?</a:t>
            </a:r>
          </a:p>
          <a:p>
            <a:pPr lvl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latin typeface="+mj-lt"/>
              </a:rPr>
              <a:t>How does the nature of ES make their design more difficult?</a:t>
            </a:r>
          </a:p>
          <a:p>
            <a:pPr lvl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latin typeface="+mj-lt"/>
              </a:rPr>
              <a:t>Does it optimize the design metrics?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sz="2800" dirty="0">
                <a:latin typeface="+mj-lt"/>
              </a:rPr>
              <a:t>    Let’s pick each of the above challenges and </a:t>
            </a:r>
            <a:r>
              <a:rPr lang="en-US" sz="2800" dirty="0" smtClean="0">
                <a:latin typeface="+mj-lt"/>
              </a:rPr>
              <a:t>discuss!</a:t>
            </a:r>
            <a:endParaRPr lang="en-US" sz="2800" dirty="0">
              <a:latin typeface="+mj-lt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FB193D-F8D0-4DC7-824B-8E0797865BDB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AF530E-5367-4916-AA67-EFDF81C30C8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3009332"/>
            <a:ext cx="4754880" cy="190386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Metrics usually compete one with another, improving one will affect Other metric.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 if we reduce size, it may affect performance.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2907" y="2770638"/>
            <a:ext cx="3800475" cy="2381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9ACC-B5A1-4CE7-9581-385BDCF51630}" type="datetime1">
              <a:rPr lang="en-US" smtClean="0"/>
              <a:t>6/6/2016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MUP Vs. MUC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74A0-DAF8-4E9F-B272-AD63BD821561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Embedded Systems - Session - 1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4EBE-F85C-488F-9DD1-7B7A10570750}" type="slidenum">
              <a:rPr lang="en-US" smtClean="0"/>
              <a:t>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79" y="2394708"/>
            <a:ext cx="3100388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115" y="2394708"/>
            <a:ext cx="6705600" cy="320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66839" y="4326340"/>
            <a:ext cx="277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Micro-Controller.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41" y="2433290"/>
            <a:ext cx="6939874" cy="332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59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130</TotalTime>
  <Words>1016</Words>
  <Application>Microsoft Office PowerPoint</Application>
  <PresentationFormat>Widescreen</PresentationFormat>
  <Paragraphs>205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 Unicode MS</vt:lpstr>
      <vt:lpstr>Arial</vt:lpstr>
      <vt:lpstr>Calibri</vt:lpstr>
      <vt:lpstr>Cambria</vt:lpstr>
      <vt:lpstr>Courier New</vt:lpstr>
      <vt:lpstr>High Tower Text</vt:lpstr>
      <vt:lpstr>Khmer UI</vt:lpstr>
      <vt:lpstr>Tw Cen MT</vt:lpstr>
      <vt:lpstr>Tw Cen MT Condensed</vt:lpstr>
      <vt:lpstr>Verdana</vt:lpstr>
      <vt:lpstr>Wingdings</vt:lpstr>
      <vt:lpstr>Wingdings 2</vt:lpstr>
      <vt:lpstr>Wingdings 3</vt:lpstr>
      <vt:lpstr>Integral</vt:lpstr>
      <vt:lpstr>Introduction to Embedded Systems. </vt:lpstr>
      <vt:lpstr>Agenda</vt:lpstr>
      <vt:lpstr>Lets define. </vt:lpstr>
      <vt:lpstr>Characteristics of embedded systems</vt:lpstr>
      <vt:lpstr> A Diagrammatic representation of Embedded Systems Architecture – Presented here!</vt:lpstr>
      <vt:lpstr> A Diagrammatic representation of Embedded Systems Architecture – Presented here!</vt:lpstr>
      <vt:lpstr>PowerPoint Presentation</vt:lpstr>
      <vt:lpstr>Conflicting requirements</vt:lpstr>
      <vt:lpstr>MUP Vs. MUC</vt:lpstr>
      <vt:lpstr>Mup vs. MUC</vt:lpstr>
      <vt:lpstr>Risc Vs. CISC</vt:lpstr>
      <vt:lpstr>Contd., THE CISC APPROACH</vt:lpstr>
      <vt:lpstr>Contd.,  The RISC Approach</vt:lpstr>
      <vt:lpstr>So?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Embedded Systems. </dc:title>
  <dc:creator>Shriram Kris Vasudevan</dc:creator>
  <cp:lastModifiedBy>Shriram Kris Vasudevan</cp:lastModifiedBy>
  <cp:revision>20</cp:revision>
  <dcterms:created xsi:type="dcterms:W3CDTF">2016-05-16T04:09:56Z</dcterms:created>
  <dcterms:modified xsi:type="dcterms:W3CDTF">2016-06-06T05:04:55Z</dcterms:modified>
</cp:coreProperties>
</file>