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4" r:id="rId16"/>
    <p:sldId id="272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89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F0F0-7EE6-4476-A393-09274967AFA4}" type="datetimeFigureOut">
              <a:rPr lang="en-IN" smtClean="0"/>
              <a:t>01-03-2017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725E-FECB-4BE6-9F03-117C4AF16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5541C-F7FE-4A86-B881-9AE75DF8CA82}" type="slidenum">
              <a:rPr lang="en-US"/>
              <a:pPr/>
              <a:t>33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307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33961-E8AA-4AEF-8681-A142EECB4D4F}" type="slidenum">
              <a:rPr lang="en-US"/>
              <a:pPr/>
              <a:t>34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32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66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D1FB97-CC45-49DC-884C-6853AB74DDD9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OS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F16-FCAE-4D32-988C-5D0112B4BF91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F585-A972-405A-82A8-41189DAAEDD8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4963-4CDD-494B-87F3-10BA04F746CE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BEAE-26DB-4285-A2E4-9D31F1F94B08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9E8-FD9D-40D0-A706-D317695AF303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0D98-38B3-4805-89DA-D58CF01634B3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8AE3-B445-451B-9B29-5CBC9B0E6013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12B1-3DEC-447E-88AA-66D46304F583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DD9D-4815-4C98-857A-66D123C8458C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E4E8D4C-100D-437E-9E9F-4C834CC98EEA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OS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PowerPoint_97-2003_Presentation1.ppt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Operating System Services – A Very interesting Topic for Discussion!!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Shriram K Vasudevan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52A5-88E5-4827-91B5-8C45EEFE61B0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</a:t>
            </a:r>
          </a:p>
          <a:p>
            <a:r>
              <a:rPr lang="en-US" dirty="0" smtClean="0"/>
              <a:t>Simple. It is like a function. You can use them whenever needed. </a:t>
            </a:r>
          </a:p>
          <a:p>
            <a:r>
              <a:rPr lang="en-US" dirty="0" smtClean="0"/>
              <a:t>Why then called System call?</a:t>
            </a:r>
          </a:p>
          <a:p>
            <a:r>
              <a:rPr lang="en-US" dirty="0" smtClean="0"/>
              <a:t>They are specific to the OS and so why we call it system call!! </a:t>
            </a:r>
            <a:r>
              <a:rPr lang="en-US" dirty="0" smtClean="0">
                <a:sym typeface="Wingdings" pitchFamily="2" charset="2"/>
              </a:rPr>
              <a:t> Let’s see few examples, we can then understand!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calls provide an interface to the services made available by an </a:t>
            </a:r>
            <a:r>
              <a:rPr lang="en-IN" dirty="0" smtClean="0"/>
              <a:t>operating system.</a:t>
            </a:r>
          </a:p>
          <a:p>
            <a:r>
              <a:rPr lang="en-US" dirty="0"/>
              <a:t>Typically written in a high-level language (C or C++)</a:t>
            </a:r>
          </a:p>
          <a:p>
            <a:r>
              <a:rPr lang="en-US" dirty="0" smtClean="0"/>
              <a:t>Before seeing how to use system calls and available system calls in a glance, its important to understand how system calls work..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56263" cy="1054250"/>
          </a:xfrm>
        </p:spPr>
        <p:txBody>
          <a:bodyPr/>
          <a:lstStyle/>
          <a:p>
            <a:r>
              <a:rPr lang="en-US" sz="3200" dirty="0"/>
              <a:t>System call sequence to copy the contents of one file to another file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2204864"/>
            <a:ext cx="7488832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1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first </a:t>
            </a:r>
            <a:r>
              <a:rPr lang="en-IN" dirty="0"/>
              <a:t>input that the program will need is the names of the two files: the input </a:t>
            </a:r>
            <a:r>
              <a:rPr lang="en-IN" dirty="0" smtClean="0"/>
              <a:t>file and </a:t>
            </a:r>
            <a:r>
              <a:rPr lang="en-IN" dirty="0"/>
              <a:t>the output file</a:t>
            </a:r>
            <a:r>
              <a:rPr lang="en-IN" dirty="0" smtClean="0"/>
              <a:t>. (you can get the name of the files in many ways, one such is to ask from the user)</a:t>
            </a:r>
          </a:p>
          <a:p>
            <a:r>
              <a:rPr lang="en-IN" dirty="0"/>
              <a:t>Once the two file names are obtained, the program must open the input </a:t>
            </a:r>
            <a:r>
              <a:rPr lang="en-IN" dirty="0" smtClean="0"/>
              <a:t>file and </a:t>
            </a:r>
            <a:r>
              <a:rPr lang="en-IN" dirty="0"/>
              <a:t>create the output </a:t>
            </a:r>
            <a:r>
              <a:rPr lang="en-IN" dirty="0" smtClean="0"/>
              <a:t>file. </a:t>
            </a:r>
          </a:p>
          <a:p>
            <a:r>
              <a:rPr lang="en-IN" dirty="0"/>
              <a:t>Each of these operations requires another system call.</a:t>
            </a:r>
          </a:p>
          <a:p>
            <a:r>
              <a:rPr lang="en-IN" dirty="0"/>
              <a:t>There are also possible error conditions for each </a:t>
            </a:r>
            <a:r>
              <a:rPr lang="en-IN" dirty="0" smtClean="0"/>
              <a:t>operation. We shall see a few!! </a:t>
            </a:r>
            <a:r>
              <a:rPr lang="en-IN" dirty="0" smtClean="0">
                <a:sym typeface="Wingdings" pitchFamily="2" charset="2"/>
              </a:rPr>
              <a:t>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process?  - </a:t>
            </a:r>
            <a:r>
              <a:rPr lang="en-US" b="1" i="1" u="sng" dirty="0" smtClean="0"/>
              <a:t>Let’s answer this question!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process is allocated with a unique number, called process id or </a:t>
            </a:r>
            <a:r>
              <a:rPr lang="en-US" dirty="0" smtClean="0">
                <a:solidFill>
                  <a:schemeClr val="tx1"/>
                </a:solidFill>
              </a:rPr>
              <a:t>PID.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number will be always a positive integer between 2 to 32,678.</a:t>
            </a:r>
          </a:p>
          <a:p>
            <a:r>
              <a:rPr lang="en-US" dirty="0">
                <a:solidFill>
                  <a:schemeClr val="tx1"/>
                </a:solidFill>
              </a:rPr>
              <a:t>When the process if started the next unused number in the sequence will be allocated.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KEEP LINUX READY! WE ARE READY TO CODE BUDDIES!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lang="en-US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.. Plenty to Code..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You must practice these when you come to next session</a:t>
            </a:r>
            <a:endParaRPr lang="en-IN" sz="3600" b="1" dirty="0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474603"/>
              </p:ext>
            </p:extLst>
          </p:nvPr>
        </p:nvGraphicFramePr>
        <p:xfrm>
          <a:off x="2699792" y="2348880"/>
          <a:ext cx="414813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Presentation" r:id="rId4" imgW="4093549" imgH="3069470" progId="PowerPoint.Show.8">
                  <p:embed/>
                </p:oleObj>
              </mc:Choice>
              <mc:Fallback>
                <p:oleObj name="Presentation" r:id="rId4" imgW="4093549" imgH="306947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2348880"/>
                        <a:ext cx="414813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program is executed on the completion of execution, it will return an exit code.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indication to say if the execution was carried out successfully or not.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code returned is a very small integer. It is like, if a zero is obtained as exit code, it indicates successful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non-zero value when returned as exit code is an indication of an error.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 </a:t>
            </a:r>
            <a:r>
              <a:rPr lang="en-US" b="1" dirty="0" smtClean="0"/>
              <a:t>codes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560840" cy="365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2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File System</a:t>
            </a:r>
            <a:endParaRPr lang="en-IN" dirty="0"/>
          </a:p>
        </p:txBody>
      </p:sp>
      <p:pic>
        <p:nvPicPr>
          <p:cNvPr id="4098" name="Picture 111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16372"/>
            <a:ext cx="6672436" cy="371475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 maintains a database called Process Control Block which has details of file descriptors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</a:t>
            </a:r>
            <a:r>
              <a:rPr lang="en-US" dirty="0"/>
              <a:t>descriptors are numbers allocated to all the files in Linux.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everything is file in Linux, Input, Output and Error messages are even denoted by a number and that is referred as file descriptor.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file descriptors are updated clearly in a table called file descriptor table in PCB.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Let’s See that now!!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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2752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79912" y="2214731"/>
            <a:ext cx="518457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PCB will have following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Allocated addresses of the CPU register-save memory (Context Switch)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Process state signal mask (when mask is set to 0, the process is allowed to run, and when mask is set to 1, the process is set to run)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Signals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Security and access permissions</a:t>
            </a:r>
          </a:p>
          <a:p>
            <a:pPr lvl="1"/>
            <a:r>
              <a:rPr lang="en-US" sz="1600" b="1" dirty="0"/>
              <a:t>File Descriptors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/>
              <a:t>Each process  has its own file descriptor table.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/>
              <a:t>Valid descriptor ranges from 0 and maximum number is configurable.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b="1" dirty="0"/>
              <a:t>Standard Input – 0, Standard Output – 1 and Standard Error –2 will be present in FD table. </a:t>
            </a:r>
          </a:p>
          <a:p>
            <a:pPr lvl="2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31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describe the services an operating system provides to users, processes</a:t>
            </a:r>
            <a:r>
              <a:rPr lang="en-IN" dirty="0" smtClean="0"/>
              <a:t>, and </a:t>
            </a:r>
            <a:r>
              <a:rPr lang="en-IN" dirty="0"/>
              <a:t>other systems.</a:t>
            </a:r>
          </a:p>
          <a:p>
            <a:r>
              <a:rPr lang="en-IN" dirty="0"/>
              <a:t>To discuss the various ways of structuring an operating system.</a:t>
            </a:r>
          </a:p>
          <a:p>
            <a:r>
              <a:rPr lang="en-IN" dirty="0"/>
              <a:t>To explain how operating systems are installed and customized and </a:t>
            </a:r>
            <a:r>
              <a:rPr lang="en-IN" dirty="0" smtClean="0"/>
              <a:t>how they </a:t>
            </a:r>
            <a:r>
              <a:rPr lang="en-IN" dirty="0"/>
              <a:t>boot.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D8B-D3A9-4A10-9093-63235E614C97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054250"/>
          </a:xfrm>
        </p:spPr>
        <p:txBody>
          <a:bodyPr/>
          <a:lstStyle/>
          <a:p>
            <a:r>
              <a:rPr lang="en-US" dirty="0" smtClean="0"/>
              <a:t>One example please!! </a:t>
            </a:r>
            <a:r>
              <a:rPr lang="en-US" dirty="0" err="1" smtClean="0"/>
              <a:t>Creat</a:t>
            </a:r>
            <a:r>
              <a:rPr lang="en-US" dirty="0" smtClean="0"/>
              <a:t> System Call..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2204864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# include &lt;stdio.h&gt;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int main ()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	int fd1, fd2;</a:t>
            </a:r>
          </a:p>
          <a:p>
            <a:pPr>
              <a:buNone/>
            </a:pPr>
            <a:r>
              <a:rPr lang="en-US" b="1" dirty="0"/>
              <a:t>	printf (" /n THIS WILL CREATE 2 FILES NOW");</a:t>
            </a:r>
          </a:p>
          <a:p>
            <a:pPr>
              <a:buNone/>
            </a:pPr>
            <a:r>
              <a:rPr lang="en-US" b="1" dirty="0"/>
              <a:t>	fd1 = </a:t>
            </a:r>
            <a:r>
              <a:rPr lang="en-US" b="1" dirty="0" err="1"/>
              <a:t>creat</a:t>
            </a:r>
            <a:r>
              <a:rPr lang="en-US" b="1" dirty="0"/>
              <a:t> ("txt1.txt", 0777);</a:t>
            </a:r>
          </a:p>
          <a:p>
            <a:pPr>
              <a:buNone/>
            </a:pPr>
            <a:r>
              <a:rPr lang="en-US" b="1" dirty="0"/>
              <a:t>	fd2 = </a:t>
            </a:r>
            <a:r>
              <a:rPr lang="en-US" b="1" dirty="0" err="1"/>
              <a:t>creat</a:t>
            </a:r>
            <a:r>
              <a:rPr lang="en-US" b="1" dirty="0"/>
              <a:t> ("txt2.txt", 0777);</a:t>
            </a:r>
          </a:p>
          <a:p>
            <a:pPr>
              <a:buNone/>
            </a:pPr>
            <a:r>
              <a:rPr lang="en-US" b="1" dirty="0"/>
              <a:t>        while(1)</a:t>
            </a:r>
          </a:p>
          <a:p>
            <a:pPr>
              <a:buNone/>
            </a:pPr>
            <a:r>
              <a:rPr lang="en-US" b="1" dirty="0"/>
              <a:t>	{</a:t>
            </a:r>
          </a:p>
          <a:p>
            <a:pPr>
              <a:buNone/>
            </a:pPr>
            <a:r>
              <a:rPr lang="en-US" b="1" dirty="0"/>
              <a:t>	}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161" y="2204864"/>
            <a:ext cx="8379718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1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204864"/>
            <a:ext cx="5384921" cy="3877815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# include &lt;stdio.h&gt;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# include &lt;</a:t>
            </a:r>
            <a:r>
              <a:rPr lang="en-US" dirty="0" err="1">
                <a:solidFill>
                  <a:schemeClr val="tx1"/>
                </a:solidFill>
              </a:rPr>
              <a:t>fcntl.h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# include &lt;</a:t>
            </a:r>
            <a:r>
              <a:rPr lang="en-US" dirty="0" err="1">
                <a:solidFill>
                  <a:schemeClr val="tx1"/>
                </a:solidFill>
              </a:rPr>
              <a:t>unistd.h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int main ()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int fd1, fd2;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fd1 = open ("txt1.txt",O_RDONLY|O_CREAT, 0777);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fd2 = open ("txt2.txt",O_RDONLY|O_CREAT, 0777);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  while(1)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() System Call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18964"/>
            <a:ext cx="3528392" cy="4087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9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Dup System call helps you to duplicate the current FD and it will keep the first free spot of File descriptor table. </a:t>
            </a:r>
          </a:p>
          <a:p>
            <a:r>
              <a:rPr lang="en-US" dirty="0">
                <a:solidFill>
                  <a:schemeClr val="tx1"/>
                </a:solidFill>
              </a:rPr>
              <a:t>Normally </a:t>
            </a:r>
            <a:r>
              <a:rPr lang="en-US" dirty="0" err="1">
                <a:solidFill>
                  <a:schemeClr val="tx1"/>
                </a:solidFill>
              </a:rPr>
              <a:t>fd</a:t>
            </a:r>
            <a:r>
              <a:rPr lang="en-US" dirty="0">
                <a:solidFill>
                  <a:schemeClr val="tx1"/>
                </a:solidFill>
              </a:rPr>
              <a:t> table will have 0,1,2 occupied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/p o/p and error. </a:t>
            </a:r>
          </a:p>
          <a:p>
            <a:r>
              <a:rPr lang="en-US" dirty="0">
                <a:solidFill>
                  <a:schemeClr val="tx1"/>
                </a:solidFill>
              </a:rPr>
              <a:t>We now are trying to change that. i.e. we are closing </a:t>
            </a:r>
            <a:r>
              <a:rPr lang="en-US" dirty="0" err="1">
                <a:solidFill>
                  <a:schemeClr val="tx1"/>
                </a:solidFill>
              </a:rPr>
              <a:t>fd</a:t>
            </a:r>
            <a:r>
              <a:rPr lang="en-US" dirty="0">
                <a:solidFill>
                  <a:schemeClr val="tx1"/>
                </a:solidFill>
              </a:rPr>
              <a:t> 2. and we are trying to put our file’s </a:t>
            </a:r>
            <a:r>
              <a:rPr lang="en-US" dirty="0" err="1">
                <a:solidFill>
                  <a:schemeClr val="tx1"/>
                </a:solidFill>
              </a:rPr>
              <a:t>fd</a:t>
            </a:r>
            <a:r>
              <a:rPr lang="en-US" dirty="0">
                <a:solidFill>
                  <a:schemeClr val="tx1"/>
                </a:solidFill>
              </a:rPr>
              <a:t> in that slot. </a:t>
            </a: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5" y="2060848"/>
            <a:ext cx="845661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8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</a:rPr>
              <a:t>Read and Write System Calls. </a:t>
            </a:r>
            <a:endParaRPr lang="en-IN" sz="48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416824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4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en-US" dirty="0" smtClean="0"/>
              <a:t>FCNTL System Call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196752"/>
            <a:ext cx="9144000" cy="511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FCNTL as DUP ()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1" y="1988840"/>
            <a:ext cx="83772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 ()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064896" cy="380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()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7" y="1700808"/>
            <a:ext cx="88709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Getpid() and getppid 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477000" cy="426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5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Operating systems provide an environment for execution of programs and services to programs and </a:t>
            </a:r>
            <a:r>
              <a:rPr lang="en-US" dirty="0" smtClean="0"/>
              <a:t>users</a:t>
            </a:r>
          </a:p>
          <a:p>
            <a:pPr lvl="1" algn="just"/>
            <a:r>
              <a:rPr lang="en-US" dirty="0" smtClean="0"/>
              <a:t>Are the  services provided by UBUNTU and Windows the same?? </a:t>
            </a:r>
          </a:p>
          <a:p>
            <a:pPr lvl="2" algn="just"/>
            <a:r>
              <a:rPr lang="en-US" dirty="0" smtClean="0"/>
              <a:t>Yes, to an extent. But, there are significant differences. It really matters, buddy! </a:t>
            </a:r>
          </a:p>
          <a:p>
            <a:pPr algn="just"/>
            <a:r>
              <a:rPr lang="en-US" dirty="0" smtClean="0"/>
              <a:t>All the services offered by OS are to make the life of the user convenient and make programming not daunting. </a:t>
            </a:r>
          </a:p>
          <a:p>
            <a:pPr lvl="1" algn="just"/>
            <a:r>
              <a:rPr lang="en-US" dirty="0" smtClean="0"/>
              <a:t>We should not learn theory, in OS! Let’s code is what the above line is saying!!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EB95-E845-46ED-AE90-534B15875361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() system call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458200" cy="446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3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system call will replace the image the current process and shall execute the image of new process. </a:t>
            </a:r>
          </a:p>
          <a:p>
            <a:r>
              <a:rPr lang="en-US" dirty="0">
                <a:solidFill>
                  <a:schemeClr val="tx1"/>
                </a:solidFill>
              </a:rPr>
              <a:t>After transferring the control, the control will not come to previous process. </a:t>
            </a:r>
          </a:p>
          <a:p>
            <a:r>
              <a:rPr lang="en-US" dirty="0">
                <a:solidFill>
                  <a:schemeClr val="tx1"/>
                </a:solidFill>
              </a:rPr>
              <a:t>EXECL will need complete path of the image, where EXECLP would not require it. </a:t>
            </a: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EXECL and EXECLP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42631"/>
              </p:ext>
            </p:extLst>
          </p:nvPr>
        </p:nvGraphicFramePr>
        <p:xfrm>
          <a:off x="5868144" y="4869160"/>
          <a:ext cx="242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Packager Shell Object" showAsIcon="1" r:id="rId3" imgW="2426400" imgH="863640" progId="Package">
                  <p:embed/>
                </p:oleObj>
              </mc:Choice>
              <mc:Fallback>
                <p:oleObj name="Packager Shell Object" showAsIcon="1" r:id="rId3" imgW="24264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144" y="4869160"/>
                        <a:ext cx="2425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" y="2060848"/>
            <a:ext cx="90010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607108"/>
            <a:ext cx="50006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5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2078" y="0"/>
            <a:ext cx="7756263" cy="1054250"/>
          </a:xfrm>
        </p:spPr>
        <p:txBody>
          <a:bodyPr/>
          <a:lstStyle/>
          <a:p>
            <a:r>
              <a:rPr lang="en-US" dirty="0" smtClean="0"/>
              <a:t>Stat ()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857440"/>
              </p:ext>
            </p:extLst>
          </p:nvPr>
        </p:nvGraphicFramePr>
        <p:xfrm>
          <a:off x="6732240" y="2420888"/>
          <a:ext cx="1475656" cy="103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Packager Shell Object" showAsIcon="1" r:id="rId3" imgW="1676880" imgH="863640" progId="Package">
                  <p:embed/>
                </p:oleObj>
              </mc:Choice>
              <mc:Fallback>
                <p:oleObj name="Packager Shell Object" showAsIcon="1" r:id="rId3" imgW="16768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240" y="2420888"/>
                        <a:ext cx="1475656" cy="1035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6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" y="908720"/>
            <a:ext cx="59340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9" y="4752975"/>
            <a:ext cx="59531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Process control</a:t>
            </a:r>
          </a:p>
          <a:p>
            <a:pPr lvl="1"/>
            <a:r>
              <a:rPr lang="en-US" smtClean="0"/>
              <a:t>end, abort</a:t>
            </a:r>
          </a:p>
          <a:p>
            <a:pPr lvl="1"/>
            <a:r>
              <a:rPr lang="en-US" smtClean="0"/>
              <a:t>load, execute</a:t>
            </a:r>
          </a:p>
          <a:p>
            <a:pPr lvl="1"/>
            <a:r>
              <a:rPr lang="en-US" smtClean="0"/>
              <a:t>create process, terminate process</a:t>
            </a:r>
          </a:p>
          <a:p>
            <a:pPr lvl="1"/>
            <a:r>
              <a:rPr lang="en-US" smtClean="0"/>
              <a:t>get process attributes, set process attributes</a:t>
            </a:r>
          </a:p>
          <a:p>
            <a:pPr lvl="1"/>
            <a:r>
              <a:rPr lang="en-US" smtClean="0"/>
              <a:t>wait for time</a:t>
            </a:r>
          </a:p>
          <a:p>
            <a:pPr lvl="1"/>
            <a:r>
              <a:rPr lang="en-US" smtClean="0"/>
              <a:t>wait event, signal event</a:t>
            </a:r>
          </a:p>
          <a:p>
            <a:pPr lvl="1"/>
            <a:r>
              <a:rPr lang="en-US" smtClean="0"/>
              <a:t>allocate and free memory</a:t>
            </a:r>
          </a:p>
          <a:p>
            <a:r>
              <a:rPr lang="en-US" smtClean="0"/>
              <a:t>File management</a:t>
            </a:r>
          </a:p>
          <a:p>
            <a:pPr lvl="1"/>
            <a:r>
              <a:rPr lang="en-US" smtClean="0"/>
              <a:t>create file, delete file</a:t>
            </a:r>
          </a:p>
          <a:p>
            <a:pPr lvl="1"/>
            <a:r>
              <a:rPr lang="en-US" smtClean="0"/>
              <a:t>open, close file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and set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30183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Device management</a:t>
            </a:r>
          </a:p>
          <a:p>
            <a:pPr lvl="1"/>
            <a:r>
              <a:rPr lang="en-US" smtClean="0"/>
              <a:t>request device, release device</a:t>
            </a:r>
          </a:p>
          <a:p>
            <a:pPr lvl="1"/>
            <a:r>
              <a:rPr lang="en-US" smtClean="0"/>
              <a:t>read, write, reposition</a:t>
            </a:r>
          </a:p>
          <a:p>
            <a:pPr lvl="1"/>
            <a:r>
              <a:rPr lang="en-US" smtClean="0"/>
              <a:t>get device attributes, set device attributes</a:t>
            </a:r>
          </a:p>
          <a:p>
            <a:pPr lvl="1"/>
            <a:r>
              <a:rPr lang="en-US" smtClean="0"/>
              <a:t>logically attach or detach devices</a:t>
            </a:r>
          </a:p>
          <a:p>
            <a:r>
              <a:rPr lang="en-US" smtClean="0"/>
              <a:t>Information maintenance</a:t>
            </a:r>
          </a:p>
          <a:p>
            <a:pPr lvl="1"/>
            <a:r>
              <a:rPr lang="en-US" smtClean="0"/>
              <a:t>get time or date, set time or date</a:t>
            </a:r>
          </a:p>
          <a:p>
            <a:pPr lvl="1"/>
            <a:r>
              <a:rPr lang="en-US" smtClean="0"/>
              <a:t>get system data, set system data</a:t>
            </a:r>
          </a:p>
          <a:p>
            <a:pPr lvl="1"/>
            <a:r>
              <a:rPr lang="en-US" smtClean="0"/>
              <a:t>get and set process, file, or device attributes</a:t>
            </a:r>
          </a:p>
          <a:p>
            <a:r>
              <a:rPr lang="en-US" smtClean="0"/>
              <a:t>Communications</a:t>
            </a:r>
          </a:p>
          <a:p>
            <a:pPr lvl="1"/>
            <a:r>
              <a:rPr lang="en-US" smtClean="0"/>
              <a:t>create, delete communication connection</a:t>
            </a:r>
          </a:p>
          <a:p>
            <a:pPr lvl="1"/>
            <a:r>
              <a:rPr lang="en-US" smtClean="0"/>
              <a:t>send, receive messages</a:t>
            </a:r>
          </a:p>
          <a:p>
            <a:pPr lvl="1"/>
            <a:r>
              <a:rPr lang="en-US" smtClean="0"/>
              <a:t>transfer status information</a:t>
            </a:r>
          </a:p>
          <a:p>
            <a:pPr lvl="1"/>
            <a:r>
              <a:rPr lang="en-US" smtClean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8107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42988" y="325438"/>
            <a:ext cx="7648575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Windows and </a:t>
            </a:r>
            <a:br>
              <a:rPr lang="en-US" sz="2800" smtClean="0"/>
            </a:br>
            <a:r>
              <a:rPr lang="en-US" sz="2800" smtClean="0"/>
              <a:t>Unix System Calls</a:t>
            </a:r>
          </a:p>
        </p:txBody>
      </p:sp>
      <p:pic>
        <p:nvPicPr>
          <p:cNvPr id="24579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9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Codes…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77039"/>
              </p:ext>
            </p:extLst>
          </p:nvPr>
        </p:nvGraphicFramePr>
        <p:xfrm>
          <a:off x="6084168" y="2420888"/>
          <a:ext cx="792088" cy="76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Packager Shell Object" showAsIcon="1" r:id="rId3" imgW="990720" imgH="863640" progId="Package">
                  <p:embed/>
                </p:oleObj>
              </mc:Choice>
              <mc:Fallback>
                <p:oleObj name="Packager Shell Object" showAsIcon="1" r:id="rId3" imgW="9907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168" y="2420888"/>
                        <a:ext cx="792088" cy="763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67978"/>
              </p:ext>
            </p:extLst>
          </p:nvPr>
        </p:nvGraphicFramePr>
        <p:xfrm>
          <a:off x="2411760" y="3573016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Packager Shell Object" showAsIcon="1" r:id="rId5" imgW="711360" imgH="863640" progId="Package">
                  <p:embed/>
                </p:oleObj>
              </mc:Choice>
              <mc:Fallback>
                <p:oleObj name="Packager Shell Object" showAsIcon="1" r:id="rId5" imgW="7113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3573016"/>
                        <a:ext cx="711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10733"/>
              </p:ext>
            </p:extLst>
          </p:nvPr>
        </p:nvGraphicFramePr>
        <p:xfrm>
          <a:off x="971600" y="3573016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Packager Shell Object" showAsIcon="1" r:id="rId7" imgW="698760" imgH="863640" progId="Package">
                  <p:embed/>
                </p:oleObj>
              </mc:Choice>
              <mc:Fallback>
                <p:oleObj name="Packager Shell Object" showAsIcon="1" r:id="rId7" imgW="6987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3573016"/>
                        <a:ext cx="698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92235"/>
              </p:ext>
            </p:extLst>
          </p:nvPr>
        </p:nvGraphicFramePr>
        <p:xfrm>
          <a:off x="971600" y="2492896"/>
          <a:ext cx="73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Packager Shell Object" showAsIcon="1" r:id="rId9" imgW="736920" imgH="863640" progId="Package">
                  <p:embed/>
                </p:oleObj>
              </mc:Choice>
              <mc:Fallback>
                <p:oleObj name="Packager Shell Object" showAsIcon="1" r:id="rId9" imgW="736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736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15324"/>
              </p:ext>
            </p:extLst>
          </p:nvPr>
        </p:nvGraphicFramePr>
        <p:xfrm>
          <a:off x="5004048" y="2420888"/>
          <a:ext cx="63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Packager Shell Object" showAsIcon="1" r:id="rId11" imgW="635040" imgH="863640" progId="Package">
                  <p:embed/>
                </p:oleObj>
              </mc:Choice>
              <mc:Fallback>
                <p:oleObj name="Packager Shell Object" showAsIcon="1" r:id="rId11" imgW="6350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048" y="2420888"/>
                        <a:ext cx="635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77119"/>
              </p:ext>
            </p:extLst>
          </p:nvPr>
        </p:nvGraphicFramePr>
        <p:xfrm>
          <a:off x="1763688" y="4653136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Packager Shell Object" showAsIcon="1" r:id="rId13" imgW="711360" imgH="863640" progId="Package">
                  <p:embed/>
                </p:oleObj>
              </mc:Choice>
              <mc:Fallback>
                <p:oleObj name="Packager Shell Object" showAsIcon="1" r:id="rId13" imgW="7113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3688" y="4653136"/>
                        <a:ext cx="711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61471"/>
              </p:ext>
            </p:extLst>
          </p:nvPr>
        </p:nvGraphicFramePr>
        <p:xfrm>
          <a:off x="2339752" y="2492896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Packager Shell Object" showAsIcon="1" r:id="rId15" imgW="698760" imgH="863640" progId="Package">
                  <p:embed/>
                </p:oleObj>
              </mc:Choice>
              <mc:Fallback>
                <p:oleObj name="Packager Shell Object" showAsIcon="1" r:id="rId15" imgW="6987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752" y="2492896"/>
                        <a:ext cx="698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55976" y="37890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Enough of System Calls.. Lets get to next topic  . .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1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virtual machine?????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3848" y="6161442"/>
            <a:ext cx="2895600" cy="365125"/>
          </a:xfrm>
        </p:spPr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24944"/>
            <a:ext cx="4229100" cy="2771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8024" y="26017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3366FF"/>
                </a:solidFill>
              </a:rPr>
              <a:t>virtual machine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takes the layered approach to its logical conclusion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8024" y="34269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Enables creating an </a:t>
            </a:r>
            <a:r>
              <a:rPr lang="en-US" dirty="0">
                <a:latin typeface="Times New Roman" panose="02020603050405020304" pitchFamily="18" charset="0"/>
              </a:rPr>
              <a:t>illusion that each separate</a:t>
            </a:r>
          </a:p>
          <a:p>
            <a:r>
              <a:rPr lang="en-US" dirty="0">
                <a:latin typeface="Times New Roman" panose="02020603050405020304" pitchFamily="18" charset="0"/>
              </a:rPr>
              <a:t>execution environment is </a:t>
            </a:r>
            <a:r>
              <a:rPr lang="en-US" dirty="0" smtClean="0">
                <a:latin typeface="Times New Roman" panose="02020603050405020304" pitchFamily="18" charset="0"/>
              </a:rPr>
              <a:t>running </a:t>
            </a:r>
            <a:r>
              <a:rPr lang="en-US" dirty="0">
                <a:latin typeface="Times New Roman" panose="02020603050405020304" pitchFamily="18" charset="0"/>
              </a:rPr>
              <a:t>its own private computer.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79968" y="44371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operating system host creates the illusion that a process has its own processor and (virtual memory).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Each guest provided with a (virtual) copy of underlying computer.</a:t>
            </a:r>
          </a:p>
        </p:txBody>
      </p:sp>
    </p:spTree>
    <p:extLst>
      <p:ext uri="{BB962C8B-B14F-4D97-AF65-F5344CB8AC3E}">
        <p14:creationId xmlns:p14="http://schemas.microsoft.com/office/powerpoint/2010/main" val="614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visualized that every user in Windows / Linux gets an account and they get copy of OS literally for everyone.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appeared commercially in IBM mainframes in 1972</a:t>
            </a:r>
          </a:p>
          <a:p>
            <a:r>
              <a:rPr lang="en-US" dirty="0"/>
              <a:t>Fundamentally, multiple execution environments (different operating systems) can share the same hardware</a:t>
            </a:r>
          </a:p>
          <a:p>
            <a:r>
              <a:rPr lang="en-US" dirty="0"/>
              <a:t>Protect from each other</a:t>
            </a:r>
          </a:p>
          <a:p>
            <a:r>
              <a:rPr lang="en-US" dirty="0"/>
              <a:t>Some sharing of file can be permitted, controlled</a:t>
            </a:r>
          </a:p>
          <a:p>
            <a:r>
              <a:rPr lang="en-US" dirty="0"/>
              <a:t>Commutate with each other, other physical systems via networking</a:t>
            </a:r>
          </a:p>
          <a:p>
            <a:r>
              <a:rPr lang="en-US" dirty="0"/>
              <a:t>Useful for development, </a:t>
            </a:r>
            <a:r>
              <a:rPr lang="en-US" dirty="0" smtClean="0"/>
              <a:t>testing (multiple OS can be used, Increased Portability check possible)</a:t>
            </a:r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Consolidation </a:t>
            </a:r>
            <a:r>
              <a:rPr lang="en-US" dirty="0"/>
              <a:t>of many low-resource use systems onto fewer busier systems</a:t>
            </a:r>
          </a:p>
          <a:p>
            <a:r>
              <a:rPr lang="en-US" dirty="0"/>
              <a:t>“Open Virtual Machine Format”, standard format of virtual machines, allows a VM to run within many different virtual machine (host) platforms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9247" y="404664"/>
            <a:ext cx="7756263" cy="1054250"/>
          </a:xfrm>
        </p:spPr>
        <p:txBody>
          <a:bodyPr/>
          <a:lstStyle/>
          <a:p>
            <a:r>
              <a:rPr lang="en-US" dirty="0" smtClean="0"/>
              <a:t>History is important as well..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One set of operating-system services provides functions that are helpful to the user:</a:t>
            </a:r>
          </a:p>
          <a:p>
            <a:pPr lvl="1"/>
            <a:r>
              <a:rPr lang="en-US" sz="1600" b="1" dirty="0"/>
              <a:t>User interface </a:t>
            </a:r>
            <a:r>
              <a:rPr lang="en-US" sz="1600" dirty="0"/>
              <a:t>- Almost all operating systems have a user interface (UI).</a:t>
            </a:r>
          </a:p>
          <a:p>
            <a:pPr lvl="2"/>
            <a:r>
              <a:rPr lang="en-US" sz="1600" dirty="0"/>
              <a:t>Varies between </a:t>
            </a:r>
            <a:r>
              <a:rPr lang="en-US" sz="1600" b="1" dirty="0">
                <a:solidFill>
                  <a:srgbClr val="3366FF"/>
                </a:solidFill>
              </a:rPr>
              <a:t>Command-Line (CLI)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3366FF"/>
                </a:solidFill>
              </a:rPr>
              <a:t>Graphics User Interface (GUI)</a:t>
            </a:r>
            <a:r>
              <a:rPr lang="en-US" sz="1600" dirty="0"/>
              <a:t>,</a:t>
            </a:r>
            <a:r>
              <a:rPr lang="en-US" sz="1600" b="1" dirty="0">
                <a:solidFill>
                  <a:srgbClr val="3366FF"/>
                </a:solidFill>
              </a:rPr>
              <a:t> </a:t>
            </a:r>
            <a:r>
              <a:rPr lang="en-US" sz="1600" b="1" dirty="0" smtClean="0">
                <a:solidFill>
                  <a:srgbClr val="3366FF"/>
                </a:solidFill>
              </a:rPr>
              <a:t>Batch</a:t>
            </a:r>
          </a:p>
          <a:p>
            <a:pPr lvl="2"/>
            <a:r>
              <a:rPr lang="en-US" sz="1600" b="1" u="sng" dirty="0" smtClean="0">
                <a:solidFill>
                  <a:srgbClr val="3366FF"/>
                </a:solidFill>
              </a:rPr>
              <a:t>Command Line Interface: 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CLI – Open the windows command prompt, that is it!  (Best is to learn commands in Linux Shell Terminal) </a:t>
            </a:r>
          </a:p>
          <a:p>
            <a:pPr lvl="2"/>
            <a:r>
              <a:rPr lang="en-US" sz="1600" b="1" u="sng" dirty="0">
                <a:solidFill>
                  <a:srgbClr val="3366FF"/>
                </a:solidFill>
              </a:rPr>
              <a:t>GUI </a:t>
            </a:r>
            <a:r>
              <a:rPr lang="en-US" sz="1600" b="1" dirty="0" smtClean="0">
                <a:solidFill>
                  <a:schemeClr val="tx1"/>
                </a:solidFill>
              </a:rPr>
              <a:t>– Do not type any commands, use mouse! That is it. </a:t>
            </a:r>
          </a:p>
          <a:p>
            <a:pPr lvl="2"/>
            <a:r>
              <a:rPr lang="en-US" sz="1600" b="1" u="sng" dirty="0" smtClean="0">
                <a:solidFill>
                  <a:srgbClr val="3366FF"/>
                </a:solidFill>
              </a:rPr>
              <a:t>Batch Interface: 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When you type commands in a file along with details of the path, run the file instead of commands, it is batch! Shell scripting is the best example and we will do it shortly! Hold on! </a:t>
            </a:r>
          </a:p>
          <a:p>
            <a:pPr lvl="2"/>
            <a:endParaRPr lang="en-US" sz="1600" b="1" dirty="0" smtClean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rgbClr val="3366FF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9FD-2435-4C3B-9B53-EAEB3F84C295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27" y="2069534"/>
            <a:ext cx="4016769" cy="387781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operating system </a:t>
            </a:r>
            <a:r>
              <a:rPr lang="en-US" dirty="0" smtClean="0"/>
              <a:t>host can </a:t>
            </a:r>
            <a:r>
              <a:rPr lang="en-US" dirty="0"/>
              <a:t>create the illusion that a </a:t>
            </a:r>
            <a:r>
              <a:rPr lang="en-US" dirty="0" smtClean="0"/>
              <a:t>process has </a:t>
            </a:r>
            <a:r>
              <a:rPr lang="en-US" dirty="0"/>
              <a:t>its own processor with its own (virtual) memory.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virtual </a:t>
            </a:r>
            <a:r>
              <a:rPr lang="en-US" dirty="0" smtClean="0"/>
              <a:t>machine provides </a:t>
            </a:r>
            <a:r>
              <a:rPr lang="en-US" dirty="0"/>
              <a:t>an interface that is </a:t>
            </a:r>
            <a:r>
              <a:rPr lang="en-US" i="1" dirty="0"/>
              <a:t>identical </a:t>
            </a:r>
            <a:r>
              <a:rPr lang="en-US" dirty="0"/>
              <a:t>to the underlying bare hardware.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Each (guest) process </a:t>
            </a:r>
            <a:r>
              <a:rPr lang="en-US" dirty="0"/>
              <a:t>is provided with a (virtual) copy of the underlying computer</a:t>
            </a:r>
          </a:p>
          <a:p>
            <a:pPr algn="just"/>
            <a:r>
              <a:rPr lang="en-US" dirty="0" smtClean="0"/>
              <a:t>Usually</a:t>
            </a:r>
            <a:r>
              <a:rPr lang="en-US" dirty="0"/>
              <a:t>, the guest process is in fact an operating system, </a:t>
            </a:r>
            <a:r>
              <a:rPr lang="en-US" dirty="0" smtClean="0"/>
              <a:t>and that </a:t>
            </a:r>
            <a:r>
              <a:rPr lang="en-US" dirty="0"/>
              <a:t>is how a single physical machine can run multiple operating </a:t>
            </a:r>
            <a:r>
              <a:rPr lang="en-US" dirty="0" smtClean="0"/>
              <a:t>systems concurrently</a:t>
            </a:r>
            <a:r>
              <a:rPr lang="en-US" dirty="0"/>
              <a:t>, each in its own virtual machine.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52" y="2142590"/>
            <a:ext cx="4597024" cy="38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operating system, however, runs on and controls the entire </a:t>
            </a:r>
            <a:r>
              <a:rPr lang="en-US" dirty="0" smtClean="0"/>
              <a:t>machine. </a:t>
            </a:r>
          </a:p>
          <a:p>
            <a:r>
              <a:rPr lang="en-US" dirty="0" smtClean="0"/>
              <a:t>Current </a:t>
            </a:r>
            <a:r>
              <a:rPr lang="en-US" dirty="0"/>
              <a:t>system must be stopped and taken out of use </a:t>
            </a:r>
            <a:r>
              <a:rPr lang="en-US" dirty="0" smtClean="0"/>
              <a:t>while changes </a:t>
            </a:r>
            <a:r>
              <a:rPr lang="en-US" dirty="0"/>
              <a:t>are made and tested.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period is </a:t>
            </a:r>
            <a:r>
              <a:rPr lang="en-US" dirty="0" smtClean="0"/>
              <a:t>commonly </a:t>
            </a:r>
            <a:r>
              <a:rPr lang="en-US" dirty="0"/>
              <a:t>called </a:t>
            </a:r>
            <a:r>
              <a:rPr lang="en-US" i="1" dirty="0" smtClean="0"/>
              <a:t>system development time. Machine wont be available for users during that time.. </a:t>
            </a:r>
          </a:p>
          <a:p>
            <a:r>
              <a:rPr lang="en-US" i="1" dirty="0" smtClean="0"/>
              <a:t>So what is the solutions?? VM. </a:t>
            </a:r>
          </a:p>
          <a:p>
            <a:r>
              <a:rPr lang="en-US" dirty="0" smtClean="0"/>
              <a:t>System programmers </a:t>
            </a:r>
            <a:r>
              <a:rPr lang="en-US" dirty="0"/>
              <a:t>are given their own virtual machine, and system development </a:t>
            </a:r>
            <a:r>
              <a:rPr lang="en-US" dirty="0" smtClean="0"/>
              <a:t>is done </a:t>
            </a:r>
            <a:r>
              <a:rPr lang="en-US" dirty="0"/>
              <a:t>on the virtual machine instead of on a physical machine. </a:t>
            </a:r>
            <a:endParaRPr lang="en-US" dirty="0" smtClean="0"/>
          </a:p>
          <a:p>
            <a:r>
              <a:rPr lang="en-US" dirty="0" smtClean="0"/>
              <a:t>Normal system operation </a:t>
            </a:r>
            <a:r>
              <a:rPr lang="en-US" dirty="0"/>
              <a:t>seldom needs to be disrupted for system development.</a:t>
            </a:r>
            <a:endParaRPr lang="en-US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905201" cy="38778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Host </a:t>
            </a:r>
            <a:r>
              <a:rPr lang="en-US" dirty="0"/>
              <a:t>system has </a:t>
            </a:r>
            <a:r>
              <a:rPr lang="en-US" dirty="0" smtClean="0"/>
              <a:t>one system </a:t>
            </a:r>
            <a:r>
              <a:rPr lang="en-US" dirty="0"/>
              <a:t>architecture and the guest system was compiled for a different architecture.</a:t>
            </a:r>
          </a:p>
          <a:p>
            <a:r>
              <a:rPr lang="en-US" dirty="0"/>
              <a:t>For example, suppose a company has replaced its outdated </a:t>
            </a:r>
            <a:r>
              <a:rPr lang="en-US" dirty="0" smtClean="0"/>
              <a:t>computer system </a:t>
            </a:r>
            <a:r>
              <a:rPr lang="en-US" dirty="0"/>
              <a:t>with a new system but would like to continue to run certain </a:t>
            </a:r>
            <a:r>
              <a:rPr lang="en-US" dirty="0" smtClean="0"/>
              <a:t>important programs </a:t>
            </a:r>
            <a:r>
              <a:rPr lang="en-US" dirty="0"/>
              <a:t>that were compiled for the old system</a:t>
            </a:r>
            <a:r>
              <a:rPr lang="en-US" dirty="0" smtClean="0"/>
              <a:t>.</a:t>
            </a:r>
          </a:p>
          <a:p>
            <a:r>
              <a:rPr lang="en-US" dirty="0"/>
              <a:t>The programs could be </a:t>
            </a:r>
            <a:r>
              <a:rPr lang="en-US" dirty="0" smtClean="0"/>
              <a:t>run in </a:t>
            </a:r>
            <a:r>
              <a:rPr lang="en-US" dirty="0"/>
              <a:t>an </a:t>
            </a:r>
            <a:r>
              <a:rPr lang="en-US" b="1" u="sng" dirty="0" smtClean="0"/>
              <a:t>“emulator”</a:t>
            </a:r>
            <a:r>
              <a:rPr lang="en-US" dirty="0" smtClean="0"/>
              <a:t> </a:t>
            </a:r>
            <a:r>
              <a:rPr lang="en-US" dirty="0"/>
              <a:t>that translates each of the outdated system's instructions </a:t>
            </a:r>
            <a:r>
              <a:rPr lang="en-US" dirty="0" smtClean="0"/>
              <a:t>into the </a:t>
            </a:r>
            <a:r>
              <a:rPr lang="en-US" dirty="0"/>
              <a:t>native instruction set of the new system. </a:t>
            </a:r>
            <a:endParaRPr lang="en-US" dirty="0" smtClean="0"/>
          </a:p>
          <a:p>
            <a:r>
              <a:rPr lang="en-US" dirty="0" smtClean="0"/>
              <a:t>Emulation </a:t>
            </a:r>
            <a:r>
              <a:rPr lang="en-US" dirty="0"/>
              <a:t>can increase the life </a:t>
            </a:r>
            <a:r>
              <a:rPr lang="en-US" dirty="0" smtClean="0"/>
              <a:t>of programs </a:t>
            </a:r>
            <a:r>
              <a:rPr lang="en-US" dirty="0"/>
              <a:t>and allow us to explore old architectures without having an </a:t>
            </a:r>
            <a:r>
              <a:rPr lang="en-US" dirty="0" smtClean="0"/>
              <a:t>actual old </a:t>
            </a:r>
            <a:r>
              <a:rPr lang="en-US" dirty="0"/>
              <a:t>machine, but its major challenge is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through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create a correct emulator because, in essence</a:t>
            </a:r>
            <a:r>
              <a:rPr lang="en-US" dirty="0" smtClean="0"/>
              <a:t>, this </a:t>
            </a:r>
            <a:r>
              <a:rPr lang="en-US" dirty="0"/>
              <a:t>involves writing an entire CPU in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it could be slow when the backward testing is being done!!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Architecture. </a:t>
            </a:r>
          </a:p>
          <a:p>
            <a:r>
              <a:rPr lang="en-US" dirty="0" smtClean="0"/>
              <a:t>Installation of Linux as VM in Windows. </a:t>
            </a:r>
          </a:p>
          <a:p>
            <a:r>
              <a:rPr lang="en-US" dirty="0" smtClean="0"/>
              <a:t>Try This.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1600" b="1" u="sng" dirty="0">
                <a:solidFill>
                  <a:srgbClr val="0070C0"/>
                </a:solidFill>
              </a:rPr>
              <a:t>Program execution </a:t>
            </a:r>
            <a:r>
              <a:rPr lang="en-US" sz="1600" dirty="0"/>
              <a:t>- </a:t>
            </a:r>
            <a:r>
              <a:rPr lang="en-US" sz="1600" b="1" dirty="0"/>
              <a:t>The system must be able to load a program into memory and to run that program, end execution, either normally or abnormally (indicating error</a:t>
            </a:r>
            <a:r>
              <a:rPr lang="en-US" sz="1600" b="1" dirty="0" smtClean="0"/>
              <a:t>)</a:t>
            </a:r>
          </a:p>
          <a:p>
            <a:pPr lvl="2" algn="just"/>
            <a:r>
              <a:rPr lang="en-US" sz="1400" b="1" dirty="0" smtClean="0"/>
              <a:t>WE DO IT OFTEN with CTRL + ALT + DEL </a:t>
            </a:r>
            <a:r>
              <a:rPr lang="en-US" sz="1400" b="1" dirty="0" smtClean="0">
                <a:sym typeface="Wingdings" pitchFamily="2" charset="2"/>
              </a:rPr>
              <a:t> </a:t>
            </a:r>
            <a:endParaRPr lang="en-US" sz="1400" b="1" dirty="0"/>
          </a:p>
          <a:p>
            <a:pPr lvl="1"/>
            <a:r>
              <a:rPr lang="en-US" sz="1600" b="1" u="sng" dirty="0">
                <a:solidFill>
                  <a:srgbClr val="0070C0"/>
                </a:solidFill>
              </a:rPr>
              <a:t>I/O operations </a:t>
            </a:r>
            <a:r>
              <a:rPr lang="en-US" sz="1600" dirty="0"/>
              <a:t>-  </a:t>
            </a:r>
            <a:r>
              <a:rPr lang="en-US" sz="1600" b="1" dirty="0"/>
              <a:t>A running program may require I/O, which may involve a file or an I/O </a:t>
            </a:r>
            <a:r>
              <a:rPr lang="en-US" sz="1600" b="1" dirty="0" smtClean="0"/>
              <a:t>device</a:t>
            </a:r>
          </a:p>
          <a:p>
            <a:pPr lvl="2"/>
            <a:r>
              <a:rPr lang="en-US" sz="1400" b="1" dirty="0" smtClean="0"/>
              <a:t>Example ???? Can you guys ???</a:t>
            </a:r>
            <a:endParaRPr lang="en-US" sz="1400" b="1" dirty="0"/>
          </a:p>
          <a:p>
            <a:pPr lvl="1" algn="just"/>
            <a:r>
              <a:rPr lang="en-US" sz="1600" b="1" u="sng" dirty="0">
                <a:solidFill>
                  <a:srgbClr val="0070C0"/>
                </a:solidFill>
              </a:rPr>
              <a:t>File-system manipulation </a:t>
            </a:r>
            <a:r>
              <a:rPr lang="en-US" sz="1600" dirty="0"/>
              <a:t>-  </a:t>
            </a:r>
            <a:r>
              <a:rPr lang="en-US" sz="1600" b="1" dirty="0"/>
              <a:t>The file system is of particular interest. Programs need to read and write files and directories, create and delete them, search them, list file Information, permission management</a:t>
            </a:r>
            <a:r>
              <a:rPr lang="en-US" sz="1600" b="1" dirty="0" smtClean="0"/>
              <a:t>. Managing files is a tough task. </a:t>
            </a:r>
            <a:endParaRPr lang="en-US" sz="1600" b="1" dirty="0"/>
          </a:p>
          <a:p>
            <a:pPr lvl="2" algn="just"/>
            <a:r>
              <a:rPr lang="en-US" sz="1400" dirty="0" smtClean="0"/>
              <a:t>Let’s explore the file systems of Linux, now. </a:t>
            </a:r>
            <a:endParaRPr lang="en-US" sz="1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56263" cy="1054250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4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Communications</a:t>
            </a:r>
            <a:r>
              <a:rPr lang="en-US" dirty="0"/>
              <a:t> – Processes may exchange information, on the same computer or between computers over a network</a:t>
            </a:r>
          </a:p>
          <a:p>
            <a:pPr lvl="2"/>
            <a:r>
              <a:rPr lang="en-US" dirty="0"/>
              <a:t>Communications may be via shared memory or through message passing (packets moved by the </a:t>
            </a:r>
            <a:r>
              <a:rPr lang="en-US" dirty="0" smtClean="0"/>
              <a:t>OS)</a:t>
            </a:r>
          </a:p>
          <a:p>
            <a:pPr lvl="3"/>
            <a:r>
              <a:rPr lang="en-US" dirty="0" smtClean="0"/>
              <a:t>We shall learn on this in </a:t>
            </a:r>
            <a:r>
              <a:rPr lang="en-US" b="1" dirty="0" smtClean="0"/>
              <a:t>IPC.</a:t>
            </a:r>
            <a:endParaRPr lang="en-US" b="1" dirty="0"/>
          </a:p>
          <a:p>
            <a:pPr lvl="1"/>
            <a:r>
              <a:rPr lang="en-US" b="1" dirty="0"/>
              <a:t>Error detection </a:t>
            </a:r>
            <a:r>
              <a:rPr lang="en-US" dirty="0"/>
              <a:t>– OS needs to be constantly aware of possible errors</a:t>
            </a:r>
          </a:p>
          <a:p>
            <a:pPr lvl="2"/>
            <a:r>
              <a:rPr lang="en-US" dirty="0"/>
              <a:t>May occur in the CPU and memory hardware, in I/O devices, in user program</a:t>
            </a:r>
          </a:p>
          <a:p>
            <a:pPr lvl="2"/>
            <a:r>
              <a:rPr lang="en-US" dirty="0"/>
              <a:t>For each type of error, OS should take the appropriate action to ensure correct and consistent computing</a:t>
            </a:r>
          </a:p>
          <a:p>
            <a:pPr lvl="2"/>
            <a:r>
              <a:rPr lang="en-US" dirty="0"/>
              <a:t>Debugging facilities can greatly enhance the user’s and programmer’s abilities to efficiently use the system</a:t>
            </a: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8" name="Content Placeholder 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/>
              <a:t>Resource allocation - </a:t>
            </a:r>
            <a:r>
              <a:rPr lang="en-US" sz="16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Many types of resources -  Some (such as CPU cycles, main memory, and file storage) may have special allocation code, others (such as I/O devices) may have general request and release code.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CPU Scheduling, Printer Handling etc. 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Example please??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/>
              <a:t>Accounting -</a:t>
            </a:r>
            <a:r>
              <a:rPr lang="en-US" sz="1600" dirty="0" smtClean="0"/>
              <a:t> To keep track of which users use how much and what kinds of computer resources</a:t>
            </a:r>
          </a:p>
          <a:p>
            <a:pPr lvl="2">
              <a:lnSpc>
                <a:spcPct val="90000"/>
              </a:lnSpc>
            </a:pPr>
            <a:r>
              <a:rPr lang="en-US" sz="1400" dirty="0" smtClean="0"/>
              <a:t>Why to account?? For billing </a:t>
            </a:r>
            <a:r>
              <a:rPr lang="en-US" sz="1400" dirty="0" smtClean="0">
                <a:sym typeface="Wingdings" pitchFamily="2" charset="2"/>
              </a:rPr>
              <a:t> </a:t>
            </a:r>
            <a:endParaRPr lang="en-US" sz="1400" dirty="0" smtClean="0"/>
          </a:p>
          <a:p>
            <a:pPr lvl="2">
              <a:lnSpc>
                <a:spcPct val="90000"/>
              </a:lnSpc>
            </a:pPr>
            <a:r>
              <a:rPr lang="en-US" sz="1400" b="1" dirty="0" smtClean="0"/>
              <a:t>Example Please??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812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600" b="1" dirty="0"/>
              <a:t>Protection and security - </a:t>
            </a:r>
            <a:r>
              <a:rPr lang="en-US" sz="16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1600" b="1" dirty="0"/>
              <a:t>Protection</a:t>
            </a:r>
            <a:r>
              <a:rPr lang="en-US" sz="1600" dirty="0"/>
              <a:t> involves ensuring that all access to system resources is </a:t>
            </a:r>
            <a:r>
              <a:rPr lang="en-US" sz="1600" dirty="0" smtClean="0"/>
              <a:t>controlled</a:t>
            </a:r>
          </a:p>
          <a:p>
            <a:pPr lvl="4" algn="just"/>
            <a:r>
              <a:rPr lang="en-IN" b="1" dirty="0" smtClean="0"/>
              <a:t>The </a:t>
            </a:r>
            <a:r>
              <a:rPr lang="en-IN" b="1" dirty="0"/>
              <a:t>owners of information stored in a multiuser </a:t>
            </a:r>
            <a:r>
              <a:rPr lang="en-IN" b="1" dirty="0" smtClean="0"/>
              <a:t>or networked </a:t>
            </a:r>
            <a:r>
              <a:rPr lang="en-IN" b="1" dirty="0"/>
              <a:t>computer system may want to control use of that information.</a:t>
            </a:r>
          </a:p>
          <a:p>
            <a:pPr lvl="4" algn="just"/>
            <a:r>
              <a:rPr lang="en-IN" b="1" dirty="0"/>
              <a:t>When. several separate processes execute concurrently, it </a:t>
            </a:r>
            <a:r>
              <a:rPr lang="en-IN" sz="1000" b="1" dirty="0"/>
              <a:t>s</a:t>
            </a:r>
            <a:r>
              <a:rPr lang="en-IN" sz="1000" b="1" dirty="0" smtClean="0"/>
              <a:t>hould </a:t>
            </a:r>
            <a:r>
              <a:rPr lang="en-IN" b="1" dirty="0"/>
              <a:t>not </a:t>
            </a:r>
            <a:r>
              <a:rPr lang="en-IN" b="1" dirty="0" smtClean="0"/>
              <a:t>be possible </a:t>
            </a:r>
            <a:r>
              <a:rPr lang="en-IN" b="1" dirty="0"/>
              <a:t>for one process to interfere with the others or with the </a:t>
            </a:r>
            <a:r>
              <a:rPr lang="en-IN" b="1" dirty="0" smtClean="0"/>
              <a:t>operating system </a:t>
            </a:r>
            <a:r>
              <a:rPr lang="en-IN" b="1" dirty="0"/>
              <a:t>itself</a:t>
            </a:r>
            <a:endParaRPr lang="en-US" sz="3600" b="1" dirty="0"/>
          </a:p>
          <a:p>
            <a:pPr lvl="2">
              <a:lnSpc>
                <a:spcPct val="90000"/>
              </a:lnSpc>
            </a:pPr>
            <a:r>
              <a:rPr lang="en-US" sz="1600" b="1" dirty="0"/>
              <a:t>Security</a:t>
            </a:r>
            <a:r>
              <a:rPr lang="en-US" sz="1600" dirty="0"/>
              <a:t> of the system from outsiders requires user authentication,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If a system is to be protected and secure, precautions must be instituted throughout it. A chain is only as strong as its weakest link.</a:t>
            </a: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1E0E-060D-4857-A94B-20D652550B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OS by Shriram K Vasudevan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here is it!</a:t>
            </a:r>
            <a:endParaRPr lang="en-IN" dirty="0"/>
          </a:p>
        </p:txBody>
      </p:sp>
      <p:pic>
        <p:nvPicPr>
          <p:cNvPr id="7" name="Picture 6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045" y="2204864"/>
            <a:ext cx="721836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87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878</TotalTime>
  <Words>2535</Words>
  <Application>Microsoft Office PowerPoint</Application>
  <PresentationFormat>On-screen Show (4:3)</PresentationFormat>
  <Paragraphs>342</Paragraphs>
  <Slides>44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Hardcover</vt:lpstr>
      <vt:lpstr>Presentation</vt:lpstr>
      <vt:lpstr>Packager Shell Object</vt:lpstr>
      <vt:lpstr>Operating System Services – A Very interesting Topic for Discussion!! </vt:lpstr>
      <vt:lpstr>Objective!</vt:lpstr>
      <vt:lpstr>OS Services</vt:lpstr>
      <vt:lpstr>Contd.,</vt:lpstr>
      <vt:lpstr>Contd.,</vt:lpstr>
      <vt:lpstr>Contd., </vt:lpstr>
      <vt:lpstr>Contd.,</vt:lpstr>
      <vt:lpstr>Contd.,</vt:lpstr>
      <vt:lpstr>So here is it!</vt:lpstr>
      <vt:lpstr>System Calls…</vt:lpstr>
      <vt:lpstr>Contd.,</vt:lpstr>
      <vt:lpstr>System call sequence to copy the contents of one file to another file </vt:lpstr>
      <vt:lpstr>Contd.,</vt:lpstr>
      <vt:lpstr>One Example .. Plenty to Code.. </vt:lpstr>
      <vt:lpstr>You must practice these when you come to next session</vt:lpstr>
      <vt:lpstr>Exit codes </vt:lpstr>
      <vt:lpstr>Proc File System</vt:lpstr>
      <vt:lpstr>File Descriptor</vt:lpstr>
      <vt:lpstr>Contd.,</vt:lpstr>
      <vt:lpstr>One example please!! Creat System Call..</vt:lpstr>
      <vt:lpstr>Open () System Call</vt:lpstr>
      <vt:lpstr>Dup ()</vt:lpstr>
      <vt:lpstr>Contd.,</vt:lpstr>
      <vt:lpstr>Read and Write System Calls. </vt:lpstr>
      <vt:lpstr>FCNTL System Call</vt:lpstr>
      <vt:lpstr>FCNTL as DUP ()</vt:lpstr>
      <vt:lpstr>Unlink ()</vt:lpstr>
      <vt:lpstr>Close ()</vt:lpstr>
      <vt:lpstr>Getpid() and getppid ()</vt:lpstr>
      <vt:lpstr>System () system call</vt:lpstr>
      <vt:lpstr>EXECL and EXECLP</vt:lpstr>
      <vt:lpstr>Stat ()</vt:lpstr>
      <vt:lpstr>Types of System Calls</vt:lpstr>
      <vt:lpstr>Types of System Calls (Cont.)</vt:lpstr>
      <vt:lpstr>Examples of Windows and  Unix System Calls</vt:lpstr>
      <vt:lpstr>Codes…</vt:lpstr>
      <vt:lpstr>Virtual Machines</vt:lpstr>
      <vt:lpstr>Contd.,</vt:lpstr>
      <vt:lpstr>History is important as well.. </vt:lpstr>
      <vt:lpstr>Contd.,</vt:lpstr>
      <vt:lpstr>More on VM</vt:lpstr>
      <vt:lpstr>Virtualization through Simulation</vt:lpstr>
      <vt:lpstr>Contd., </vt:lpstr>
      <vt:lpstr>Case Study..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Services – A Very interesting Topic for Discussion!!</dc:title>
  <dc:creator>user</dc:creator>
  <cp:lastModifiedBy>Shriram K Vasudevan</cp:lastModifiedBy>
  <cp:revision>70</cp:revision>
  <dcterms:created xsi:type="dcterms:W3CDTF">2015-04-15T10:01:49Z</dcterms:created>
  <dcterms:modified xsi:type="dcterms:W3CDTF">2017-03-01T06:56:17Z</dcterms:modified>
</cp:coreProperties>
</file>