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1" r:id="rId20"/>
    <p:sldId id="273" r:id="rId21"/>
    <p:sldId id="274" r:id="rId22"/>
    <p:sldId id="277" r:id="rId23"/>
    <p:sldId id="278" r:id="rId24"/>
    <p:sldId id="279" r:id="rId25"/>
    <p:sldId id="280" r:id="rId26"/>
    <p:sldId id="283" r:id="rId27"/>
    <p:sldId id="282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544F-EF20-4201-A415-0FFAB88E456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922F5-BD14-48A5-9853-5173B727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22F5-BD14-48A5-9853-5173B7278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B53-DEB3-41C4-AFEC-85A597847549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5A42-3C28-45F3-A9EF-C0BFE41EF3AE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E17A-FD5B-432C-BD85-4D5186AE23D5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614-BE62-4245-BC0D-EFACA8D12994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2B1C-C96B-4BC3-B8BD-55B1F2922C4A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5777-3CA0-4F04-BE72-D6144CE1305B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BA-9A1E-4C6A-BB5E-99EBDE3320FF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7F86-E6D1-48BA-9F29-DD0640B6BFF3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BFA-2F68-4513-B238-6A4156198AFE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EFCF-B100-4F11-BB1D-754B8F6B19CC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6.png"/><Relationship Id="rId4" Type="http://schemas.openxmlformats.org/officeDocument/2006/relationships/image" Target="../media/image21.wmf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Shriram K Vasudevan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E939-6B31-4418-830E-163548BA0804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u="sng" dirty="0"/>
              <a:t>CPU-scheduling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information includes a process priority</a:t>
            </a:r>
            <a:r>
              <a:rPr lang="en-US" dirty="0" smtClean="0"/>
              <a:t>, pointers </a:t>
            </a:r>
            <a:r>
              <a:rPr lang="en-US" dirty="0"/>
              <a:t>to scheduling queues, and any other scheduling parameters</a:t>
            </a:r>
            <a:r>
              <a:rPr lang="en-US" dirty="0" smtClean="0"/>
              <a:t>.</a:t>
            </a:r>
          </a:p>
          <a:p>
            <a:pPr algn="just"/>
            <a:r>
              <a:rPr lang="en-US" u="sng" dirty="0"/>
              <a:t>Memory-management </a:t>
            </a:r>
            <a:r>
              <a:rPr lang="en-US" u="sng" dirty="0" smtClean="0"/>
              <a:t>information: </a:t>
            </a:r>
            <a:r>
              <a:rPr lang="en-US" dirty="0" smtClean="0"/>
              <a:t>This </a:t>
            </a:r>
            <a:r>
              <a:rPr lang="en-US" dirty="0"/>
              <a:t>information may include </a:t>
            </a:r>
            <a:r>
              <a:rPr lang="en-US" dirty="0" smtClean="0"/>
              <a:t>such information </a:t>
            </a:r>
            <a:r>
              <a:rPr lang="en-US" dirty="0"/>
              <a:t>as the value of the base and limit registers, the page tables</a:t>
            </a:r>
            <a:r>
              <a:rPr lang="en-US" dirty="0" smtClean="0"/>
              <a:t>, or </a:t>
            </a:r>
            <a:r>
              <a:rPr lang="en-US" dirty="0"/>
              <a:t>the segment tables, </a:t>
            </a:r>
            <a:r>
              <a:rPr lang="en-US" dirty="0" smtClean="0"/>
              <a:t>depending </a:t>
            </a:r>
            <a:r>
              <a:rPr lang="en-US" dirty="0"/>
              <a:t>on the memory system used by </a:t>
            </a:r>
            <a:r>
              <a:rPr lang="en-US" dirty="0" smtClean="0"/>
              <a:t>the operating system.</a:t>
            </a:r>
          </a:p>
          <a:p>
            <a:pPr algn="just"/>
            <a:r>
              <a:rPr lang="en-US" u="sng" dirty="0"/>
              <a:t>Accounting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information </a:t>
            </a:r>
            <a:r>
              <a:rPr lang="en-US" dirty="0"/>
              <a:t>includes the amount of </a:t>
            </a:r>
            <a:r>
              <a:rPr lang="en-US" dirty="0" smtClean="0"/>
              <a:t>CPU and </a:t>
            </a:r>
            <a:r>
              <a:rPr lang="en-US" dirty="0"/>
              <a:t>real time used, time limits, account numbers, job or process numbers</a:t>
            </a:r>
            <a:r>
              <a:rPr lang="en-US" dirty="0" smtClean="0"/>
              <a:t>,  and </a:t>
            </a:r>
            <a:r>
              <a:rPr lang="en-US" dirty="0"/>
              <a:t>so on.</a:t>
            </a:r>
          </a:p>
          <a:p>
            <a:pPr algn="just"/>
            <a:r>
              <a:rPr lang="en-US" u="sng" dirty="0"/>
              <a:t>I/O status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information includes the list of I/O </a:t>
            </a:r>
            <a:r>
              <a:rPr lang="en-US" dirty="0" smtClean="0"/>
              <a:t>devices allocated </a:t>
            </a:r>
            <a:r>
              <a:rPr lang="en-US" dirty="0"/>
              <a:t>to the process, a list of open files, and so 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 Scheduling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multiprogramming is to have some process </a:t>
            </a:r>
            <a:r>
              <a:rPr lang="en-US" dirty="0" smtClean="0"/>
              <a:t>running at all times</a:t>
            </a:r>
            <a:r>
              <a:rPr lang="en-US" dirty="0"/>
              <a:t>, to maximize CPU utilization.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objective of time sharing is to switch </a:t>
            </a:r>
            <a:r>
              <a:rPr lang="en-US" dirty="0" smtClean="0"/>
              <a:t>the CPU </a:t>
            </a:r>
            <a:r>
              <a:rPr lang="en-US" dirty="0"/>
              <a:t>among processes so frequently that users can interact with each </a:t>
            </a:r>
            <a:r>
              <a:rPr lang="en-US" dirty="0" smtClean="0"/>
              <a:t>program while </a:t>
            </a:r>
            <a:r>
              <a:rPr lang="en-US" dirty="0"/>
              <a:t>it is </a:t>
            </a:r>
            <a:r>
              <a:rPr lang="en-US" dirty="0" smtClean="0"/>
              <a:t>running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meet these objectives, the process scheduler </a:t>
            </a:r>
            <a:r>
              <a:rPr lang="en-US" dirty="0" smtClean="0"/>
              <a:t>selects an </a:t>
            </a:r>
            <a:r>
              <a:rPr lang="en-US" dirty="0"/>
              <a:t>available process (possibly from a set of several available processes) </a:t>
            </a:r>
            <a:r>
              <a:rPr lang="en-US" dirty="0" smtClean="0"/>
              <a:t>for program </a:t>
            </a:r>
            <a:r>
              <a:rPr lang="en-US" dirty="0"/>
              <a:t>execution on the CPU.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single-processor system, there will </a:t>
            </a:r>
            <a:r>
              <a:rPr lang="en-US" dirty="0" smtClean="0"/>
              <a:t>never be </a:t>
            </a:r>
            <a:r>
              <a:rPr lang="en-US" dirty="0"/>
              <a:t>more than one running process. If there are more processes, the rest </a:t>
            </a:r>
            <a:r>
              <a:rPr lang="en-US" dirty="0" smtClean="0"/>
              <a:t>will have </a:t>
            </a:r>
            <a:r>
              <a:rPr lang="en-US" dirty="0"/>
              <a:t>to wait until the CPU is free and can be rescheduled.</a:t>
            </a:r>
          </a:p>
        </p:txBody>
      </p:sp>
    </p:spTree>
    <p:extLst>
      <p:ext uri="{BB962C8B-B14F-4D97-AF65-F5344CB8AC3E}">
        <p14:creationId xmlns:p14="http://schemas.microsoft.com/office/powerpoint/2010/main" val="3787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Scheduling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processes enter the system,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put into a job queue</a:t>
            </a:r>
            <a:r>
              <a:rPr lang="en-US" dirty="0"/>
              <a:t>, which </a:t>
            </a:r>
            <a:r>
              <a:rPr lang="en-US" dirty="0" smtClean="0"/>
              <a:t>consists of </a:t>
            </a:r>
            <a:r>
              <a:rPr lang="en-US" dirty="0"/>
              <a:t>all processes in the </a:t>
            </a:r>
            <a:r>
              <a:rPr lang="en-US" dirty="0" smtClean="0"/>
              <a:t>system. </a:t>
            </a:r>
          </a:p>
          <a:p>
            <a:r>
              <a:rPr lang="en-US" dirty="0"/>
              <a:t>The processes that are residing in main </a:t>
            </a:r>
            <a:r>
              <a:rPr lang="en-US" dirty="0" smtClean="0"/>
              <a:t>memory and </a:t>
            </a:r>
            <a:r>
              <a:rPr lang="en-US" dirty="0"/>
              <a:t>are ready and waiting to execute are kept on a list called the </a:t>
            </a:r>
            <a:r>
              <a:rPr lang="en-US" b="1" dirty="0"/>
              <a:t>ready </a:t>
            </a:r>
            <a:r>
              <a:rPr lang="en-US" b="1" dirty="0" smtClean="0"/>
              <a:t>queue.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This </a:t>
            </a:r>
            <a:r>
              <a:rPr lang="en-US" dirty="0">
                <a:solidFill>
                  <a:srgbClr val="C00000"/>
                </a:solidFill>
              </a:rPr>
              <a:t>queue is generally stored as a linked list.</a:t>
            </a:r>
            <a:r>
              <a:rPr lang="en-US" dirty="0"/>
              <a:t> 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C00000"/>
                </a:solidFill>
              </a:rPr>
              <a:t>ready-queue header </a:t>
            </a:r>
            <a:r>
              <a:rPr lang="en-US" dirty="0" smtClean="0">
                <a:solidFill>
                  <a:srgbClr val="C00000"/>
                </a:solidFill>
              </a:rPr>
              <a:t>contains pointers </a:t>
            </a:r>
            <a:r>
              <a:rPr lang="en-US" dirty="0">
                <a:solidFill>
                  <a:srgbClr val="C00000"/>
                </a:solidFill>
              </a:rPr>
              <a:t>to the first and final PCBs in the list</a:t>
            </a:r>
            <a:r>
              <a:rPr lang="en-US" dirty="0"/>
              <a:t>. Each PCB includes a pointer </a:t>
            </a:r>
            <a:r>
              <a:rPr lang="en-US" dirty="0" smtClean="0"/>
              <a:t>field that </a:t>
            </a:r>
            <a:r>
              <a:rPr lang="en-US" dirty="0"/>
              <a:t>points to the next PCB in the ready queue.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43100" y="5294709"/>
            <a:ext cx="11612563" cy="212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Job queue</a:t>
            </a:r>
            <a:r>
              <a:rPr 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 – set of all processes in the system</a:t>
            </a:r>
          </a:p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Ready queue – set of all processes residing in main memory, ready and waiting to execute</a:t>
            </a:r>
          </a:p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Device queues </a:t>
            </a:r>
            <a:r>
              <a:rPr 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– set of processes waiting for an I/O device. Processes migrate among the various queues</a:t>
            </a:r>
            <a:endParaRPr lang="en-US" sz="18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5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4" y="-146842"/>
            <a:ext cx="10515600" cy="1325563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76299"/>
            <a:ext cx="5884862" cy="58451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The system also includes other queues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a process is allocated </a:t>
            </a:r>
            <a:r>
              <a:rPr lang="en-US" dirty="0" smtClean="0">
                <a:solidFill>
                  <a:srgbClr val="002060"/>
                </a:solidFill>
              </a:rPr>
              <a:t>the CPU</a:t>
            </a:r>
            <a:r>
              <a:rPr lang="en-US" dirty="0">
                <a:solidFill>
                  <a:srgbClr val="002060"/>
                </a:solidFill>
              </a:rPr>
              <a:t>, it executes for a while and eventually quits, is interrupted, or waits </a:t>
            </a:r>
            <a:r>
              <a:rPr lang="en-US" dirty="0" smtClean="0">
                <a:solidFill>
                  <a:srgbClr val="002060"/>
                </a:solidFill>
              </a:rPr>
              <a:t>for the </a:t>
            </a:r>
            <a:r>
              <a:rPr lang="en-US" dirty="0">
                <a:solidFill>
                  <a:srgbClr val="002060"/>
                </a:solidFill>
              </a:rPr>
              <a:t>occurrence of a particular event, such as the completion of an I/0 request.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Suppose the process makes an I/O request to a shared device, such as a disk.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Since there are many processes in the system, the disk may be busy with </a:t>
            </a:r>
            <a:r>
              <a:rPr lang="en-US" dirty="0" smtClean="0">
                <a:solidFill>
                  <a:srgbClr val="002060"/>
                </a:solidFill>
              </a:rPr>
              <a:t>the I/0 </a:t>
            </a:r>
            <a:r>
              <a:rPr lang="en-US" dirty="0">
                <a:solidFill>
                  <a:srgbClr val="002060"/>
                </a:solidFill>
              </a:rPr>
              <a:t>request of some other process.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process therefore may have to wait </a:t>
            </a:r>
            <a:r>
              <a:rPr lang="en-US" dirty="0" smtClean="0">
                <a:solidFill>
                  <a:srgbClr val="002060"/>
                </a:solidFill>
              </a:rPr>
              <a:t>for the </a:t>
            </a:r>
            <a:r>
              <a:rPr lang="en-US" dirty="0">
                <a:solidFill>
                  <a:srgbClr val="002060"/>
                </a:solidFill>
              </a:rPr>
              <a:t>disk. The list of processes waiting for a particular I/0 device is called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FFC000"/>
                </a:solidFill>
              </a:rPr>
              <a:t>device </a:t>
            </a:r>
            <a:r>
              <a:rPr lang="en-US" b="1" dirty="0">
                <a:solidFill>
                  <a:srgbClr val="FFC000"/>
                </a:solidFill>
              </a:rPr>
              <a:t>queue</a:t>
            </a:r>
            <a:r>
              <a:rPr lang="en-US" dirty="0">
                <a:solidFill>
                  <a:srgbClr val="002060"/>
                </a:solidFill>
              </a:rPr>
              <a:t>. Each device has its own device </a:t>
            </a:r>
            <a:r>
              <a:rPr lang="en-US" dirty="0" smtClean="0">
                <a:solidFill>
                  <a:srgbClr val="002060"/>
                </a:solidFill>
              </a:rPr>
              <a:t>queue.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76200"/>
            <a:ext cx="6080347" cy="63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858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Each rectangular box represents a queue. Two </a:t>
            </a:r>
            <a:r>
              <a:rPr lang="en-US" dirty="0" smtClean="0"/>
              <a:t>types of </a:t>
            </a:r>
            <a:r>
              <a:rPr lang="en-US" dirty="0"/>
              <a:t>queues are present: </a:t>
            </a:r>
            <a:r>
              <a:rPr lang="en-US" dirty="0">
                <a:solidFill>
                  <a:srgbClr val="FF0000"/>
                </a:solidFill>
              </a:rPr>
              <a:t>the ready queue and a set of device queues.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The circles represent </a:t>
            </a:r>
            <a:r>
              <a:rPr lang="en-US" dirty="0">
                <a:solidFill>
                  <a:srgbClr val="0070C0"/>
                </a:solidFill>
              </a:rPr>
              <a:t>the resources that serve the queues, and the arrows indicate the </a:t>
            </a:r>
            <a:r>
              <a:rPr lang="en-US" dirty="0" smtClean="0">
                <a:solidFill>
                  <a:srgbClr val="0070C0"/>
                </a:solidFill>
              </a:rPr>
              <a:t>flow of </a:t>
            </a:r>
            <a:r>
              <a:rPr lang="en-US" dirty="0">
                <a:solidFill>
                  <a:srgbClr val="0070C0"/>
                </a:solidFill>
              </a:rPr>
              <a:t>processes in the system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/>
              <a:t>A new process is initially put in the ready queue. It waits there until it </a:t>
            </a:r>
            <a:r>
              <a:rPr lang="en-US" dirty="0" smtClean="0"/>
              <a:t>is selected </a:t>
            </a:r>
            <a:r>
              <a:rPr lang="en-US" dirty="0"/>
              <a:t>for execution, or is dispatched.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690688"/>
            <a:ext cx="566896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2887"/>
            <a:ext cx="56848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process is allocated the </a:t>
            </a:r>
            <a:r>
              <a:rPr lang="en-US" dirty="0" smtClean="0"/>
              <a:t>CPU and </a:t>
            </a:r>
            <a:r>
              <a:rPr lang="en-US" dirty="0"/>
              <a:t>is executing, one of several events could occur: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issue an I/0 request and then be placed in an I/0 queue.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create a new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process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wait for the 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subprocess's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termination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be removed forcibly from the CPU, as a result of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interrupt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be put back in the ready queue.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690688"/>
            <a:ext cx="566896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What does a scheduler do? </a:t>
            </a:r>
          </a:p>
          <a:p>
            <a:r>
              <a:rPr lang="en-US" dirty="0"/>
              <a:t>A process migrates among the various scheduling queues throughout </a:t>
            </a:r>
            <a:r>
              <a:rPr lang="en-US" dirty="0" smtClean="0"/>
              <a:t>its lifetime</a:t>
            </a:r>
            <a:r>
              <a:rPr lang="en-US" dirty="0"/>
              <a:t>. The operating system must select, for scheduling purposes, </a:t>
            </a:r>
            <a:r>
              <a:rPr lang="en-US" dirty="0" smtClean="0"/>
              <a:t> processes from </a:t>
            </a:r>
            <a:r>
              <a:rPr lang="en-US" dirty="0"/>
              <a:t>these queues in some fashion.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process is carried out by </a:t>
            </a:r>
            <a:r>
              <a:rPr lang="en-US" dirty="0" smtClean="0"/>
              <a:t>the appropriate </a:t>
            </a:r>
            <a:r>
              <a:rPr lang="en-US" dirty="0"/>
              <a:t>scheduler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Am the best example buddy!! (Check my Timetable)</a:t>
            </a:r>
            <a:b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endParaRPr lang="en-US" b="1" dirty="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Long-term </a:t>
            </a:r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scheduler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dirty="0">
                <a:ea typeface="ＭＳ Ｐゴシック" panose="020B0600070205080204" pitchFamily="34" charset="-128"/>
              </a:rPr>
              <a:t>(or job scheduler) – selects which processes should be brought into the ready queue</a:t>
            </a:r>
          </a:p>
          <a:p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Short-term scheduler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dirty="0">
                <a:ea typeface="ＭＳ Ｐゴシック" panose="020B0600070205080204" pitchFamily="34" charset="-128"/>
              </a:rPr>
              <a:t>(or CPU scheduler) – selects which process should be executed next and allocates CPU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Distinction </a:t>
            </a:r>
            <a:r>
              <a:rPr lang="en-US" dirty="0"/>
              <a:t>between these two schedulers lies in </a:t>
            </a:r>
            <a:r>
              <a:rPr lang="en-US" dirty="0" smtClean="0"/>
              <a:t>frequency of </a:t>
            </a:r>
            <a:r>
              <a:rPr lang="en-US" dirty="0"/>
              <a:t>execution.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short-term scheduler </a:t>
            </a:r>
            <a:r>
              <a:rPr lang="en-US" dirty="0" smtClean="0">
                <a:solidFill>
                  <a:srgbClr val="FF0000"/>
                </a:solidFill>
              </a:rPr>
              <a:t>must select a new process for the CPU frequently. A process may execute for only a few milliseconds before waiting for an I/0 request. </a:t>
            </a:r>
          </a:p>
          <a:p>
            <a:r>
              <a:rPr lang="en-US" b="1" dirty="0" smtClean="0"/>
              <a:t>Often, the short-term scheduler executes at least once every 100 milliseconds. Because of the short time between executions, the short-term scheduler must be fast.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it takes 10 milliseconds to decide to execute a </a:t>
            </a:r>
            <a:r>
              <a:rPr lang="en-US" b="1" dirty="0" smtClean="0">
                <a:solidFill>
                  <a:srgbClr val="7030A0"/>
                </a:solidFill>
              </a:rPr>
              <a:t>process for </a:t>
            </a:r>
            <a:r>
              <a:rPr lang="en-US" b="1" dirty="0">
                <a:solidFill>
                  <a:srgbClr val="7030A0"/>
                </a:solidFill>
              </a:rPr>
              <a:t>100 milliseconds, then 10 </a:t>
            </a:r>
            <a:r>
              <a:rPr lang="en-US" b="1" i="1" dirty="0">
                <a:solidFill>
                  <a:srgbClr val="7030A0"/>
                </a:solidFill>
              </a:rPr>
              <a:t>I </a:t>
            </a:r>
            <a:r>
              <a:rPr lang="en-US" b="1" dirty="0">
                <a:solidFill>
                  <a:srgbClr val="7030A0"/>
                </a:solidFill>
              </a:rPr>
              <a:t>(100 + 10) = 9 percent of the CPU is being </a:t>
            </a:r>
            <a:r>
              <a:rPr lang="en-US" b="1" dirty="0" smtClean="0">
                <a:solidFill>
                  <a:srgbClr val="7030A0"/>
                </a:solidFill>
              </a:rPr>
              <a:t>used (</a:t>
            </a:r>
            <a:r>
              <a:rPr lang="en-US" b="1" dirty="0">
                <a:solidFill>
                  <a:srgbClr val="7030A0"/>
                </a:solidFill>
              </a:rPr>
              <a:t>wasted) simply for scheduling the 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4"/>
            <a:ext cx="10515600" cy="4746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long-term scheduler executes much less </a:t>
            </a:r>
            <a:r>
              <a:rPr lang="en-US" dirty="0" smtClean="0"/>
              <a:t>frequently; </a:t>
            </a:r>
            <a:r>
              <a:rPr lang="en-US" dirty="0"/>
              <a:t>minutes may </a:t>
            </a:r>
            <a:r>
              <a:rPr lang="en-US" dirty="0" smtClean="0"/>
              <a:t>separate the </a:t>
            </a:r>
            <a:r>
              <a:rPr lang="en-US" dirty="0"/>
              <a:t>creation of one new process and the </a:t>
            </a:r>
            <a:r>
              <a:rPr lang="en-US" dirty="0" smtClean="0"/>
              <a:t>next. </a:t>
            </a:r>
          </a:p>
          <a:p>
            <a:r>
              <a:rPr lang="en-US" dirty="0"/>
              <a:t>long-term scheduler make a careful selection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CPU-bound process - </a:t>
            </a:r>
            <a:r>
              <a:rPr lang="en-US" dirty="0"/>
              <a:t>in contrast, generates I/0 requests  infrequently, using more of its time doing computations </a:t>
            </a:r>
            <a:endParaRPr lang="en-US" b="1" dirty="0" smtClean="0"/>
          </a:p>
          <a:p>
            <a:r>
              <a:rPr lang="en-US" b="1" dirty="0" smtClean="0"/>
              <a:t>I/O-bound process - </a:t>
            </a:r>
            <a:r>
              <a:rPr lang="en-US" dirty="0" smtClean="0"/>
              <a:t>spends </a:t>
            </a:r>
            <a:r>
              <a:rPr lang="en-US" dirty="0"/>
              <a:t>more of its time doing I/O than it spends doing computations.</a:t>
            </a:r>
            <a:endParaRPr lang="en-US" dirty="0" smtClean="0"/>
          </a:p>
          <a:p>
            <a:r>
              <a:rPr lang="en-US" b="1" dirty="0" smtClean="0"/>
              <a:t>So what??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long-term scheduler select a good process mix of I/O-bound and CPU-bound processes.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all processes are I/0 bound, the ready queue will almost always be empty, and the short-term scheduler will have little to do.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all processes are CPU bound, the I/0 waiting queue will almost always be empty, devices will go unused, and again the system will be unbalanced.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system with the best performance will thus have a combination of CPU-bound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I/O-bound processes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Lets Fork it!! </a:t>
            </a:r>
          </a:p>
          <a:p>
            <a:r>
              <a:rPr lang="en-US" dirty="0" smtClean="0"/>
              <a:t>All these are to be practically tested buddies!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does fork ()?? </a:t>
            </a:r>
          </a:p>
          <a:p>
            <a:pPr lvl="1"/>
            <a:r>
              <a:rPr lang="en-US" dirty="0" smtClean="0"/>
              <a:t>Lets do some magic here!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314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Fork internally calls clone function.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fork system call when called, it will return 2 return values.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one is &gt; 0 that is for parent.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one is ==0 that is for child.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With this identity we can spot which is child and which is parent.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It is not mandatory that parent should be executed first always.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Child can also get execution time.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63659"/>
              </p:ext>
            </p:extLst>
          </p:nvPr>
        </p:nvGraphicFramePr>
        <p:xfrm>
          <a:off x="7161602" y="2954244"/>
          <a:ext cx="759985" cy="72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ackager Shell Object" showAsIcon="1" r:id="rId3" imgW="501840" imgH="480960" progId="Package">
                  <p:embed/>
                </p:oleObj>
              </mc:Choice>
              <mc:Fallback>
                <p:oleObj name="Packager Shell Object" showAsIcon="1" r:id="rId3" imgW="5018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1602" y="2954244"/>
                        <a:ext cx="759985" cy="728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95183"/>
              </p:ext>
            </p:extLst>
          </p:nvPr>
        </p:nvGraphicFramePr>
        <p:xfrm>
          <a:off x="8462180" y="2904300"/>
          <a:ext cx="1405720" cy="82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ackager Shell Object" showAsIcon="1" r:id="rId5" imgW="824400" imgH="480960" progId="Package">
                  <p:embed/>
                </p:oleObj>
              </mc:Choice>
              <mc:Fallback>
                <p:oleObj name="Packager Shell Object" showAsIcon="1" r:id="rId5" imgW="824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2180" y="2904300"/>
                        <a:ext cx="1405720" cy="82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xplosion 2 9"/>
          <p:cNvSpPr/>
          <p:nvPr/>
        </p:nvSpPr>
        <p:spPr>
          <a:xfrm>
            <a:off x="6096000" y="3739309"/>
            <a:ext cx="4960961" cy="2493999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Orphan and Zombie</a:t>
            </a:r>
            <a:r>
              <a:rPr lang="en-US" dirty="0" smtClean="0"/>
              <a:t>!! (</a:t>
            </a:r>
            <a:r>
              <a:rPr lang="en-US" dirty="0" err="1" smtClean="0"/>
              <a:t>ps</a:t>
            </a:r>
            <a:r>
              <a:rPr lang="en-US" dirty="0" smtClean="0"/>
              <a:t> –al)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Process Concept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Process Scheduling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Operations on Processes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Interprocess Communication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2499-CA7E-4FC4-813E-410D5B32DFB4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a typeface="ＭＳ Ｐゴシック" panose="020B0600070205080204" pitchFamily="34" charset="-128"/>
              </a:rPr>
              <a:t>Parent </a:t>
            </a:r>
            <a:r>
              <a:rPr lang="en-US" dirty="0">
                <a:ea typeface="ＭＳ Ｐゴシック" panose="020B0600070205080204" pitchFamily="34" charset="-128"/>
              </a:rPr>
              <a:t>process create </a:t>
            </a:r>
            <a:r>
              <a:rPr lang="en-US" b="1" dirty="0">
                <a:ea typeface="ＭＳ Ｐゴシック" panose="020B0600070205080204" pitchFamily="34" charset="-128"/>
              </a:rPr>
              <a:t>children </a:t>
            </a:r>
            <a:r>
              <a:rPr lang="en-US" dirty="0">
                <a:ea typeface="ＭＳ Ｐゴシック" panose="020B0600070205080204" pitchFamily="34" charset="-128"/>
              </a:rPr>
              <a:t>processes, which, in turn create other processes, forming a tree of processes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Generally, process identified and managed via </a:t>
            </a:r>
            <a:r>
              <a:rPr lang="en-US" b="1" dirty="0">
                <a:ea typeface="ＭＳ Ｐゴシック" panose="020B0600070205080204" pitchFamily="34" charset="-128"/>
              </a:rPr>
              <a:t>a process identifier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dirty="0" err="1">
                <a:ea typeface="ＭＳ Ｐゴシック" panose="020B0600070205080204" pitchFamily="34" charset="-128"/>
              </a:rPr>
              <a:t>pid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Resource sharing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children share all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Children share subset of parent’s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 share no resources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Execution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children execute concurrently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waits until children terminate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 executes last statement and asks the operating system to delete it (</a:t>
            </a:r>
            <a:r>
              <a:rPr lang="en-US" b="1" dirty="0">
                <a:ea typeface="ＭＳ Ｐゴシック" panose="020B0600070205080204" pitchFamily="34" charset="-128"/>
              </a:rPr>
              <a:t>exit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Output data from child to parent (via </a:t>
            </a:r>
            <a:r>
              <a:rPr lang="en-US" b="1" dirty="0">
                <a:ea typeface="ＭＳ Ｐゴシック" panose="020B0600070205080204" pitchFamily="34" charset="-128"/>
              </a:rPr>
              <a:t>wait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Process’ resources are </a:t>
            </a:r>
            <a:r>
              <a:rPr lang="en-US" dirty="0" smtClean="0">
                <a:ea typeface="ＭＳ Ｐゴシック" panose="020B0600070205080204" pitchFamily="34" charset="-128"/>
              </a:rPr>
              <a:t>DE allocated </a:t>
            </a:r>
            <a:r>
              <a:rPr lang="en-US" dirty="0">
                <a:ea typeface="ＭＳ Ｐゴシック" panose="020B0600070205080204" pitchFamily="34" charset="-128"/>
              </a:rPr>
              <a:t>by operating system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Parent may terminate execution of children processes (</a:t>
            </a:r>
            <a:r>
              <a:rPr lang="en-US" b="1" dirty="0">
                <a:ea typeface="ＭＳ Ｐゴシック" panose="020B0600070205080204" pitchFamily="34" charset="-128"/>
              </a:rPr>
              <a:t>abort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Child has exceeded allocated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Task assigned to child is no longer required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If parent is exiting</a:t>
            </a:r>
          </a:p>
          <a:p>
            <a:pPr lvl="2"/>
            <a:r>
              <a:rPr lang="en-US" dirty="0">
                <a:ea typeface="ＭＳ Ｐゴシック" panose="020B0600070205080204" pitchFamily="34" charset="-128"/>
              </a:rPr>
              <a:t>Some operating system do not allow child to continue if its parent terminates</a:t>
            </a:r>
          </a:p>
          <a:p>
            <a:pPr lvl="3"/>
            <a:r>
              <a:rPr lang="en-US" dirty="0">
                <a:ea typeface="ＭＳ Ｐゴシック" panose="020B0600070205080204" pitchFamily="34" charset="-128"/>
              </a:rPr>
              <a:t>All children terminated - </a:t>
            </a:r>
            <a:r>
              <a:rPr lang="en-US" b="1" dirty="0">
                <a:ea typeface="ＭＳ Ｐゴシック" panose="020B0600070205080204" pitchFamily="34" charset="-128"/>
              </a:rPr>
              <a:t>cascading termination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Processes within a system may be </a:t>
            </a:r>
            <a:r>
              <a:rPr lang="en-US" b="1" dirty="0">
                <a:ea typeface="ＭＳ Ｐゴシック" panose="020B0600070205080204" pitchFamily="34" charset="-128"/>
              </a:rPr>
              <a:t>independent </a:t>
            </a:r>
            <a:r>
              <a:rPr lang="en-US" dirty="0">
                <a:ea typeface="ＭＳ Ｐゴシック" panose="020B0600070205080204" pitchFamily="34" charset="-128"/>
              </a:rPr>
              <a:t>or </a:t>
            </a:r>
            <a:r>
              <a:rPr lang="en-US" b="1" dirty="0">
                <a:ea typeface="ＭＳ Ｐゴシック" panose="020B0600070205080204" pitchFamily="34" charset="-128"/>
              </a:rPr>
              <a:t>cooperating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Cooperating process can affect or be affected by other processes, including sharing data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Reasons for cooperating processes: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Information sharing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Computation speedup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Modularity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Convenience	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Cooperating processes need </a:t>
            </a:r>
            <a:r>
              <a:rPr lang="en-US" b="1" dirty="0" err="1">
                <a:ea typeface="ＭＳ Ｐゴシック" panose="020B0600070205080204" pitchFamily="34" charset="-128"/>
              </a:rPr>
              <a:t>interprocess</a:t>
            </a:r>
            <a:r>
              <a:rPr lang="en-US" b="1" dirty="0">
                <a:ea typeface="ＭＳ Ｐゴシック" panose="020B0600070205080204" pitchFamily="34" charset="-128"/>
              </a:rPr>
              <a:t> communication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dirty="0">
                <a:ea typeface="ＭＳ Ｐゴシック" panose="020B0600070205080204" pitchFamily="34" charset="-128"/>
              </a:rPr>
              <a:t>IPC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Two models of IPC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Shared memory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Message </a:t>
            </a:r>
            <a:r>
              <a:rPr lang="en-US" dirty="0" smtClean="0">
                <a:ea typeface="ＭＳ Ｐゴシック" panose="020B0600070205080204" pitchFamily="34" charset="-128"/>
              </a:rPr>
              <a:t>passing and Many more.. We call it system V IPC. 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Diagram…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888" y="1855316"/>
            <a:ext cx="6456224" cy="42919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IPC Mechanisms.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Pipe </a:t>
            </a:r>
          </a:p>
          <a:p>
            <a:r>
              <a:rPr lang="en-US" b="1" dirty="0"/>
              <a:t>Named Pipe or FIFO </a:t>
            </a:r>
          </a:p>
          <a:p>
            <a:r>
              <a:rPr lang="en-US" b="1" dirty="0"/>
              <a:t>Signals</a:t>
            </a:r>
          </a:p>
          <a:p>
            <a:r>
              <a:rPr lang="en-US" b="1" dirty="0"/>
              <a:t>Message Queue </a:t>
            </a:r>
          </a:p>
          <a:p>
            <a:r>
              <a:rPr lang="en-US" b="1" dirty="0" smtClean="0"/>
              <a:t>Semaphores (Work In lab.. I will teach theory and u code!!)</a:t>
            </a:r>
            <a:endParaRPr lang="en-US" b="1" dirty="0"/>
          </a:p>
          <a:p>
            <a:r>
              <a:rPr lang="en-US" b="1" dirty="0"/>
              <a:t>Shared Memory</a:t>
            </a:r>
          </a:p>
          <a:p>
            <a:r>
              <a:rPr lang="en-US" dirty="0">
                <a:solidFill>
                  <a:srgbClr val="002060"/>
                </a:solidFill>
              </a:rPr>
              <a:t>Lets learn one by one!! Few you may have to learn yourself!!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022984"/>
              </p:ext>
            </p:extLst>
          </p:nvPr>
        </p:nvGraphicFramePr>
        <p:xfrm>
          <a:off x="2868604" y="1637601"/>
          <a:ext cx="1836745" cy="10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Packager Shell Object" showAsIcon="1" r:id="rId3" imgW="1084320" imgH="480960" progId="Package">
                  <p:embed/>
                </p:oleObj>
              </mc:Choice>
              <mc:Fallback>
                <p:oleObj name="Packager Shell Object" showAsIcon="1" r:id="rId3" imgW="108432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8604" y="1637601"/>
                        <a:ext cx="1836745" cy="10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48346"/>
              </p:ext>
            </p:extLst>
          </p:nvPr>
        </p:nvGraphicFramePr>
        <p:xfrm>
          <a:off x="838200" y="1690688"/>
          <a:ext cx="1435100" cy="10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Packager Shell Object" showAsIcon="1" r:id="rId5" imgW="501840" imgH="480960" progId="Package">
                  <p:embed/>
                </p:oleObj>
              </mc:Choice>
              <mc:Fallback>
                <p:oleObj name="Packager Shell Object" showAsIcon="1" r:id="rId5" imgW="5018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435100" cy="103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934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Named Pipe (FIFO)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0113"/>
              </p:ext>
            </p:extLst>
          </p:nvPr>
        </p:nvGraphicFramePr>
        <p:xfrm>
          <a:off x="9058275" y="2011570"/>
          <a:ext cx="1751464" cy="10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Packager Shell Object" showAsIcon="1" r:id="rId7" imgW="815400" imgH="480960" progId="Package">
                  <p:embed/>
                </p:oleObj>
              </mc:Choice>
              <mc:Fallback>
                <p:oleObj name="Packager Shell Object" showAsIcon="1" r:id="rId7" imgW="815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8275" y="2011570"/>
                        <a:ext cx="1751464" cy="103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26161"/>
              </p:ext>
            </p:extLst>
          </p:nvPr>
        </p:nvGraphicFramePr>
        <p:xfrm>
          <a:off x="6934200" y="2011570"/>
          <a:ext cx="1931800" cy="1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Packager Shell Object" showAsIcon="1" r:id="rId9" imgW="833400" imgH="480960" progId="Package">
                  <p:embed/>
                </p:oleObj>
              </mc:Choice>
              <mc:Fallback>
                <p:oleObj name="Packager Shell Object" showAsIcon="1" r:id="rId9" imgW="833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2011570"/>
                        <a:ext cx="1931800" cy="11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0283" y="3389520"/>
            <a:ext cx="2982234" cy="1934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033" y="3620230"/>
            <a:ext cx="4085974" cy="13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Shared Memory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03097"/>
              </p:ext>
            </p:extLst>
          </p:nvPr>
        </p:nvGraphicFramePr>
        <p:xfrm>
          <a:off x="142875" y="2032277"/>
          <a:ext cx="1390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Acrobat Document" r:id="rId3" imgW="1390680" imgH="914400" progId="AcroExch.Document.11">
                  <p:embed/>
                </p:oleObj>
              </mc:Choice>
              <mc:Fallback>
                <p:oleObj name="Acrobat Document" r:id="rId3" imgW="1390680" imgH="91440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32277"/>
                        <a:ext cx="1390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67169"/>
              </p:ext>
            </p:extLst>
          </p:nvPr>
        </p:nvGraphicFramePr>
        <p:xfrm>
          <a:off x="2191657" y="2011413"/>
          <a:ext cx="1390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Acrobat Document" r:id="rId5" imgW="1390680" imgH="914400" progId="AcroExch.Document.7">
                  <p:embed/>
                </p:oleObj>
              </mc:Choice>
              <mc:Fallback>
                <p:oleObj name="Acrobat Document" r:id="rId5" imgW="1390680" imgH="914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657" y="2011413"/>
                        <a:ext cx="1390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190" y="33703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Memory - Write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895804" y="2995657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324653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Memory - Read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95221" y="2881356"/>
            <a:ext cx="443593" cy="41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236309"/>
            <a:ext cx="666750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304" y="1336293"/>
            <a:ext cx="632460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750" y="2456139"/>
            <a:ext cx="657225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871" y="3634240"/>
            <a:ext cx="6350758" cy="2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87" y="-28827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9647" y="20294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747605" y="1669786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4839" y="19228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32374" y="1505495"/>
            <a:ext cx="95677" cy="354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37304"/>
              </p:ext>
            </p:extLst>
          </p:nvPr>
        </p:nvGraphicFramePr>
        <p:xfrm>
          <a:off x="2154795" y="1005068"/>
          <a:ext cx="9048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Packager Shell Object" showAsIcon="1" r:id="rId3" imgW="905040" imgH="480960" progId="Package">
                  <p:embed/>
                </p:oleObj>
              </mc:Choice>
              <mc:Fallback>
                <p:oleObj name="Packager Shell Object" showAsIcon="1" r:id="rId3" imgW="9050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795" y="1005068"/>
                        <a:ext cx="9048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55008"/>
              </p:ext>
            </p:extLst>
          </p:nvPr>
        </p:nvGraphicFramePr>
        <p:xfrm>
          <a:off x="368987" y="967881"/>
          <a:ext cx="9858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Packager Shell Object" showAsIcon="1" r:id="rId5" imgW="985680" imgH="480960" progId="Package">
                  <p:embed/>
                </p:oleObj>
              </mc:Choice>
              <mc:Fallback>
                <p:oleObj name="Packager Shell Object" showAsIcon="1" r:id="rId5" imgW="98568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987" y="967881"/>
                        <a:ext cx="98583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115" y="128588"/>
            <a:ext cx="6677025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789" y="1812926"/>
            <a:ext cx="6543675" cy="189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2213" y="3892804"/>
            <a:ext cx="6600825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662" y="2528962"/>
            <a:ext cx="4887140" cy="1232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726" y="3632282"/>
            <a:ext cx="4855887" cy="28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095"/>
            <a:ext cx="3364774" cy="2092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11" y="1242231"/>
            <a:ext cx="3256189" cy="2307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07" y="1128940"/>
            <a:ext cx="3237411" cy="2421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836108"/>
            <a:ext cx="5682343" cy="29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560" y="1825624"/>
            <a:ext cx="5181600" cy="21076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6" y="1819317"/>
            <a:ext cx="6283234" cy="4314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108" y="4284617"/>
            <a:ext cx="467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CODE NOW!! I LET YOU FREE TO USE ANY RESOURCE! THIS IS AN IMPORTANT QUESTION IN LAB AND THEORY FRIENDS!!!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have already spent a lot of time on process during the session on File Descriptor. Let’s spend a little time here to get it re-touched! </a:t>
            </a:r>
          </a:p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Textbook uses the terms </a:t>
            </a:r>
            <a:r>
              <a:rPr lang="en-US" i="1" dirty="0" smtClean="0">
                <a:ea typeface="ＭＳ Ｐゴシック" panose="020B0600070205080204" pitchFamily="34" charset="-128"/>
              </a:rPr>
              <a:t>job</a:t>
            </a:r>
            <a:r>
              <a:rPr 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i="1" dirty="0" smtClean="0">
                <a:ea typeface="ＭＳ Ｐゴシック" panose="020B0600070205080204" pitchFamily="34" charset="-128"/>
              </a:rPr>
              <a:t>process</a:t>
            </a:r>
            <a:r>
              <a:rPr lang="en-US" dirty="0" smtClean="0">
                <a:ea typeface="ＭＳ Ｐゴシック" panose="020B0600070205080204" pitchFamily="34" charset="-128"/>
              </a:rPr>
              <a:t> almost interchangeably</a:t>
            </a:r>
          </a:p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Process – a program in execution; process execution must progress in sequential fashion.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ＭＳ Ｐゴシック" panose="020B0600070205080204" pitchFamily="34" charset="-128"/>
              </a:rPr>
              <a:t>A program will be meaningful when it is compiled and executed.  A program when run is a process!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204B-3698-4E7E-9462-C4187E180C45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66206" y="1216979"/>
            <a:ext cx="10076770" cy="460692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Why Signal? </a:t>
            </a:r>
          </a:p>
          <a:p>
            <a:pPr>
              <a:spcBef>
                <a:spcPts val="0"/>
              </a:spcBef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is an important way of communication between processes. 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A signal can be an intimation that is generated internal or external process.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For an example when a CTRL + C is issued in the terminal, a signal </a:t>
            </a:r>
            <a:r>
              <a:rPr lang="en-IN" sz="1800" dirty="0" smtClean="0">
                <a:solidFill>
                  <a:sysClr val="windowText" lastClr="000000"/>
                </a:solidFill>
              </a:rPr>
              <a:t>called </a:t>
            </a:r>
            <a:r>
              <a:rPr lang="en-IN" sz="1800" b="1" dirty="0" err="1">
                <a:solidFill>
                  <a:sysClr val="windowText" lastClr="000000"/>
                </a:solidFill>
              </a:rPr>
              <a:t>sigint</a:t>
            </a:r>
            <a:r>
              <a:rPr lang="en-IN" sz="1800" b="1" dirty="0">
                <a:solidFill>
                  <a:sysClr val="windowText" lastClr="000000"/>
                </a:solidFill>
              </a:rPr>
              <a:t> </a:t>
            </a:r>
            <a:r>
              <a:rPr lang="en-IN" sz="1800" dirty="0">
                <a:solidFill>
                  <a:sysClr val="windowText" lastClr="000000"/>
                </a:solidFill>
              </a:rPr>
              <a:t>will be generated. </a:t>
            </a:r>
          </a:p>
          <a:p>
            <a:pPr>
              <a:spcBef>
                <a:spcPts val="0"/>
              </a:spcBef>
              <a:defRPr/>
            </a:pPr>
            <a:endParaRPr lang="en-IN" sz="180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How many signals are there? Hold on baby! 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=&gt; just try kill –l. It will display all the signals.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 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When a signal is generated what can be the further actions?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There are three possible actions.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 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go ahead and do its default action. 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be ignored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be asked to go for signal handler. </a:t>
            </a:r>
          </a:p>
          <a:p>
            <a:pPr>
              <a:spcBef>
                <a:spcPts val="0"/>
              </a:spcBef>
              <a:defRPr/>
            </a:pPr>
            <a:endParaRPr lang="en-IN" sz="1800" dirty="0">
              <a:solidFill>
                <a:sysClr val="windowText" lastClr="000000"/>
              </a:solidFill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 bwMode="auto">
          <a:xfrm>
            <a:off x="3248025" y="188640"/>
            <a:ext cx="702468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</a:rPr>
              <a:t>Signaling – Lets learn it! Its important</a:t>
            </a:r>
            <a:r>
              <a:rPr lang="en-US" sz="2800" b="1" dirty="0" smtClean="0">
                <a:solidFill>
                  <a:srgbClr val="00B050"/>
                </a:solidFill>
              </a:rPr>
              <a:t>!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A Brief introduction, There is a long way to go..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372429" y="299243"/>
            <a:ext cx="70246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solidFill>
                  <a:srgbClr val="00B050"/>
                </a:solidFill>
              </a:rPr>
              <a:t>Contd.,</a:t>
            </a:r>
            <a:br>
              <a:rPr lang="en-US" sz="3200" dirty="0">
                <a:solidFill>
                  <a:srgbClr val="00B05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I LOVE LINUX</a:t>
            </a:r>
            <a:endParaRPr lang="en-IN" sz="3200" dirty="0">
              <a:solidFill>
                <a:srgbClr val="00B050"/>
              </a:solidFill>
            </a:endParaRPr>
          </a:p>
        </p:txBody>
      </p:sp>
      <p:pic>
        <p:nvPicPr>
          <p:cNvPr id="1945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1" y="1753961"/>
            <a:ext cx="3495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547757" y="2658836"/>
            <a:ext cx="33845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dirty="0">
                <a:solidFill>
                  <a:srgbClr val="FF0000"/>
                </a:solidFill>
              </a:rPr>
              <a:t>A sample program for printing “I LOVE LINUX” is executed and CTRL + C is issued. There SIGINT will be generated and the process will be finished. </a:t>
            </a:r>
          </a:p>
          <a:p>
            <a:pPr eaLnBrk="1" hangingPunct="1"/>
            <a:endParaRPr lang="en-IN" dirty="0"/>
          </a:p>
        </p:txBody>
      </p:sp>
      <p:pic>
        <p:nvPicPr>
          <p:cNvPr id="1946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3875429"/>
            <a:ext cx="25590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7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481602" y="345484"/>
            <a:ext cx="7024688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2400" b="1" dirty="0">
                <a:solidFill>
                  <a:srgbClr val="00B050"/>
                </a:solidFill>
              </a:rPr>
              <a:t>Usage of SIG_IGN (Ignore)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243729" y="978262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dirty="0">
                <a:solidFill>
                  <a:srgbClr val="FF0000"/>
                </a:solidFill>
              </a:rPr>
              <a:t>attempt has been made to ignore the signal SIGINT (CTRL + C). After execution with ./</a:t>
            </a:r>
            <a:r>
              <a:rPr lang="en-IN" dirty="0" err="1">
                <a:solidFill>
                  <a:srgbClr val="FF0000"/>
                </a:solidFill>
              </a:rPr>
              <a:t>prog</a:t>
            </a:r>
            <a:r>
              <a:rPr lang="en-IN" dirty="0">
                <a:solidFill>
                  <a:srgbClr val="FF0000"/>
                </a:solidFill>
              </a:rPr>
              <a:t>, reader can issue CTRL+C from keyboard. It will be ignored and will not have any effect. To stop the process, manual killing is required</a:t>
            </a:r>
          </a:p>
        </p:txBody>
      </p:sp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8"/>
            <a:ext cx="3467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933825"/>
            <a:ext cx="2438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278189"/>
            <a:ext cx="4165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4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769758" y="246858"/>
            <a:ext cx="70246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800" b="1" dirty="0">
                <a:solidFill>
                  <a:srgbClr val="00B050"/>
                </a:solidFill>
              </a:rPr>
              <a:t>Usage of SIG _IGN for unstoppable signals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47813" y="908051"/>
            <a:ext cx="3448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/>
              <a:t> </a:t>
            </a:r>
          </a:p>
          <a:p>
            <a:pPr eaLnBrk="1" hangingPunct="1"/>
            <a:r>
              <a:rPr lang="en-IN"/>
              <a:t>A small program again has been presented below for the reader to understand that SIGKILL can’t be ignored.</a:t>
            </a:r>
          </a:p>
        </p:txBody>
      </p:sp>
      <p:pic>
        <p:nvPicPr>
          <p:cNvPr id="2150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565400"/>
            <a:ext cx="34480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735638" y="1341439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/>
              <a:t>In the execution, with ./prog, issue CTRL + C, it will be killed immediately and it will prove tha0t SIGKILL can’t be ignored. </a:t>
            </a:r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624139"/>
            <a:ext cx="2419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77838" y="119857"/>
            <a:ext cx="7023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2000" b="1">
                <a:solidFill>
                  <a:srgbClr val="00B050"/>
                </a:solidFill>
              </a:rPr>
              <a:t>Signal handler usage</a:t>
            </a:r>
            <a:br>
              <a:rPr lang="en-IN" sz="2000" b="1">
                <a:solidFill>
                  <a:srgbClr val="00B050"/>
                </a:solidFill>
              </a:rPr>
            </a:br>
            <a:endParaRPr lang="en-IN" sz="2000">
              <a:solidFill>
                <a:srgbClr val="00B05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77838" y="994570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US" dirty="0"/>
              <a:t>When the signal is encountered the signal handler would be called. A simple example would prove this concept. </a:t>
            </a:r>
            <a:endParaRPr lang="en-IN" dirty="0"/>
          </a:p>
        </p:txBody>
      </p:sp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136775"/>
            <a:ext cx="6337300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455739"/>
            <a:ext cx="273526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5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go to the final part of Unit – I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A process includes: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program counter 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stack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data section</a:t>
            </a:r>
          </a:p>
          <a:p>
            <a:r>
              <a:rPr lang="en-US" dirty="0" smtClean="0"/>
              <a:t>Job and process are the same. Do not get confused. It’s fine to use both interchangeably and we prefer process over job. </a:t>
            </a:r>
          </a:p>
          <a:p>
            <a:r>
              <a:rPr lang="en-US" dirty="0" smtClean="0"/>
              <a:t>Question for you!! </a:t>
            </a:r>
          </a:p>
          <a:p>
            <a:r>
              <a:rPr lang="en-US" dirty="0" smtClean="0"/>
              <a:t>When you open a notepad, do you think it is the only process running in the machine? </a:t>
            </a:r>
          </a:p>
          <a:p>
            <a:pPr lvl="1"/>
            <a:r>
              <a:rPr lang="en-US" dirty="0" smtClean="0"/>
              <a:t>Answer is no!! We have already proven the same.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2627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 smtClean="0"/>
              <a:t>process is </a:t>
            </a:r>
            <a:r>
              <a:rPr lang="en-US" sz="2400" dirty="0"/>
              <a:t>more than the program code, which is sometimes known as the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chemeClr val="accent4"/>
                </a:solidFill>
              </a:rPr>
              <a:t>text section”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It also includes the current activity, as represented by the value of the </a:t>
            </a:r>
            <a:r>
              <a:rPr lang="en-US" sz="2400" dirty="0" smtClean="0"/>
              <a:t>“</a:t>
            </a:r>
            <a:r>
              <a:rPr lang="en-US" sz="2400" b="1" dirty="0" smtClean="0"/>
              <a:t>program counter</a:t>
            </a:r>
            <a:r>
              <a:rPr lang="en-US" sz="2400" dirty="0" smtClean="0"/>
              <a:t>” and </a:t>
            </a:r>
            <a:r>
              <a:rPr lang="en-US" sz="2400" dirty="0"/>
              <a:t>the contents of the processor's </a:t>
            </a:r>
            <a:r>
              <a:rPr lang="en-US" sz="2400" dirty="0" smtClean="0"/>
              <a:t>registers.</a:t>
            </a:r>
          </a:p>
          <a:p>
            <a:pPr algn="just"/>
            <a:r>
              <a:rPr lang="en-US" sz="2400" dirty="0"/>
              <a:t>A process generally </a:t>
            </a:r>
            <a:r>
              <a:rPr lang="en-US" sz="2400" dirty="0" smtClean="0"/>
              <a:t>also includes </a:t>
            </a:r>
            <a:r>
              <a:rPr lang="en-US" sz="2400" dirty="0"/>
              <a:t>the </a:t>
            </a:r>
            <a:r>
              <a:rPr lang="en-US" sz="2400" dirty="0" smtClean="0"/>
              <a:t>“</a:t>
            </a:r>
            <a:r>
              <a:rPr lang="en-US" sz="2400" b="1" dirty="0" smtClean="0"/>
              <a:t>process stack”</a:t>
            </a:r>
            <a:r>
              <a:rPr lang="en-US" sz="2400" dirty="0" smtClean="0"/>
              <a:t>, </a:t>
            </a:r>
            <a:r>
              <a:rPr lang="en-US" sz="2400" dirty="0"/>
              <a:t>which contains temporary data (such as </a:t>
            </a:r>
            <a:r>
              <a:rPr lang="en-US" sz="2400" dirty="0" smtClean="0"/>
              <a:t>function parameters</a:t>
            </a:r>
            <a:r>
              <a:rPr lang="en-US" sz="2400" dirty="0"/>
              <a:t>, return addresses, and local variables), and a data section, </a:t>
            </a:r>
            <a:r>
              <a:rPr lang="en-US" sz="2400" dirty="0" smtClean="0"/>
              <a:t>which contains </a:t>
            </a:r>
            <a:r>
              <a:rPr lang="en-US" sz="2400" dirty="0"/>
              <a:t>global </a:t>
            </a:r>
            <a:r>
              <a:rPr lang="en-US" sz="2400" dirty="0" smtClean="0"/>
              <a:t>variables.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73176"/>
            <a:ext cx="2911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5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program is a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accent4"/>
                </a:solidFill>
              </a:rPr>
              <a:t>passive”</a:t>
            </a:r>
            <a:r>
              <a:rPr lang="en-US" i="1" dirty="0" smtClean="0"/>
              <a:t> </a:t>
            </a:r>
            <a:r>
              <a:rPr lang="en-US" dirty="0" smtClean="0"/>
              <a:t>entity</a:t>
            </a:r>
            <a:r>
              <a:rPr lang="en-US" dirty="0"/>
              <a:t>, such as a file </a:t>
            </a:r>
            <a:r>
              <a:rPr lang="en-US" dirty="0" smtClean="0"/>
              <a:t>containing a list of instructions stored on disk (often called an executable file), whereas a process is an “</a:t>
            </a:r>
            <a:r>
              <a:rPr lang="en-US" b="1" i="1" dirty="0" smtClean="0"/>
              <a:t>active”</a:t>
            </a:r>
            <a:r>
              <a:rPr lang="en-US" i="1" dirty="0" smtClean="0"/>
              <a:t> </a:t>
            </a:r>
            <a:r>
              <a:rPr lang="en-US" dirty="0" smtClean="0"/>
              <a:t>entity, with a program counter specifying the next instruction to execute and a set of associated resources. 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4"/>
                </a:solidFill>
              </a:rPr>
              <a:t>program </a:t>
            </a:r>
            <a:r>
              <a:rPr lang="en-US" b="1" dirty="0">
                <a:solidFill>
                  <a:schemeClr val="accent4"/>
                </a:solidFill>
              </a:rPr>
              <a:t>becomes a process when an executable file </a:t>
            </a:r>
            <a:r>
              <a:rPr lang="en-US" dirty="0"/>
              <a:t>is loaded into memory.</a:t>
            </a:r>
          </a:p>
          <a:p>
            <a:pPr algn="just"/>
            <a:r>
              <a:rPr lang="en-US" dirty="0"/>
              <a:t>Two common techniques for loading executable files are double-clicking </a:t>
            </a:r>
            <a:r>
              <a:rPr lang="en-US" dirty="0" smtClean="0"/>
              <a:t>an icon </a:t>
            </a:r>
            <a:r>
              <a:rPr lang="en-US" dirty="0"/>
              <a:t>representing the executable file and entering the name of the </a:t>
            </a:r>
            <a:r>
              <a:rPr lang="en-US" dirty="0" smtClean="0"/>
              <a:t>executable file </a:t>
            </a:r>
            <a:r>
              <a:rPr lang="en-US" dirty="0"/>
              <a:t>on the command line (as in </a:t>
            </a:r>
            <a:r>
              <a:rPr lang="en-US" dirty="0" err="1"/>
              <a:t>prog</a:t>
            </a:r>
            <a:r>
              <a:rPr lang="en-US" dirty="0"/>
              <a:t>. exe or a. out</a:t>
            </a:r>
            <a:r>
              <a:rPr lang="en-US" dirty="0" smtClean="0"/>
              <a:t>.)</a:t>
            </a:r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3812"/>
            <a:ext cx="10515600" cy="1325563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8" y="1025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anose="020B0600070205080204" pitchFamily="34" charset="-128"/>
              </a:rPr>
              <a:t>As a process executes, it changes </a:t>
            </a:r>
            <a:r>
              <a:rPr lang="en-US" sz="2400" i="1" dirty="0" smtClean="0">
                <a:ea typeface="ＭＳ Ｐゴシック" panose="020B0600070205080204" pitchFamily="34" charset="-128"/>
              </a:rPr>
              <a:t>state</a:t>
            </a:r>
            <a:endParaRPr lang="en-US" sz="24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new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being created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running</a:t>
            </a:r>
            <a:r>
              <a:rPr lang="en-US" dirty="0" smtClean="0">
                <a:ea typeface="ＭＳ Ｐゴシック" panose="020B0600070205080204" pitchFamily="34" charset="-128"/>
              </a:rPr>
              <a:t>:  Instructions are being executed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waiting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waiting for some event to occur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ready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waiting to be assigned to a processor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terminated</a:t>
            </a:r>
            <a:r>
              <a:rPr lang="en-US" dirty="0" smtClean="0">
                <a:ea typeface="ＭＳ Ｐゴシック" panose="020B0600070205080204" pitchFamily="34" charset="-128"/>
              </a:rPr>
              <a:t>:  The process has finished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3529012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0488" y="434146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It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is important to realize that only one process can be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running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on any processor at any instant.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Many processes may be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ready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waiting,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however.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 associated with each process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Process state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Program counter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CPU registers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CPU scheduling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Memory-management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Accounting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I/O status information</a:t>
            </a:r>
          </a:p>
          <a:p>
            <a:r>
              <a:rPr lang="en-US" b="1" dirty="0" smtClean="0">
                <a:ea typeface="ＭＳ Ｐゴシック" panose="020B0600070205080204" pitchFamily="34" charset="-128"/>
              </a:rPr>
              <a:t>Lets C how Process Control Block Looks Like!!!</a:t>
            </a:r>
            <a:endParaRPr lang="en-US" b="1" dirty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236663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u="sng" dirty="0" smtClean="0"/>
              <a:t>Process state</a:t>
            </a:r>
            <a:r>
              <a:rPr lang="en-US" dirty="0" smtClean="0"/>
              <a:t>: The state may be new, ready running, waiting, halted, and so on.</a:t>
            </a:r>
          </a:p>
          <a:p>
            <a:pPr algn="just"/>
            <a:r>
              <a:rPr lang="en-US" u="sng" dirty="0" smtClean="0"/>
              <a:t>Program counter</a:t>
            </a:r>
            <a:r>
              <a:rPr lang="en-US" dirty="0" smtClean="0"/>
              <a:t>: The counter indicates the address of the next instruction to be executed for this process.</a:t>
            </a:r>
          </a:p>
          <a:p>
            <a:pPr algn="just"/>
            <a:r>
              <a:rPr lang="en-US" u="sng" dirty="0"/>
              <a:t>CPU </a:t>
            </a:r>
            <a:r>
              <a:rPr lang="en-US" u="sng" dirty="0" smtClean="0"/>
              <a:t>registers:</a:t>
            </a:r>
            <a:r>
              <a:rPr lang="en-US" dirty="0" smtClean="0"/>
              <a:t> </a:t>
            </a:r>
            <a:r>
              <a:rPr lang="en-US" dirty="0"/>
              <a:t>The registers vary in number and type, depending </a:t>
            </a:r>
            <a:r>
              <a:rPr lang="en-US" dirty="0" smtClean="0"/>
              <a:t>on the </a:t>
            </a:r>
            <a:r>
              <a:rPr lang="en-US" dirty="0"/>
              <a:t>computer architecture. </a:t>
            </a:r>
            <a:endParaRPr lang="en-US" dirty="0" smtClean="0"/>
          </a:p>
          <a:p>
            <a:pPr lvl="1" algn="just"/>
            <a:r>
              <a:rPr lang="en-US" dirty="0" smtClean="0"/>
              <a:t>They include </a:t>
            </a:r>
            <a:r>
              <a:rPr lang="en-US" dirty="0"/>
              <a:t>accumulators, index registers</a:t>
            </a:r>
            <a:r>
              <a:rPr lang="en-US" dirty="0" smtClean="0"/>
              <a:t>, stack </a:t>
            </a:r>
            <a:r>
              <a:rPr lang="en-US" dirty="0"/>
              <a:t>pointers, and general-purpose registers, plus any </a:t>
            </a:r>
            <a:r>
              <a:rPr lang="en-US" dirty="0" smtClean="0"/>
              <a:t>condition-code information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Along </a:t>
            </a:r>
            <a:r>
              <a:rPr lang="en-US" dirty="0"/>
              <a:t>with the program counter, this state information </a:t>
            </a:r>
            <a:r>
              <a:rPr lang="en-US" dirty="0" smtClean="0"/>
              <a:t>must be </a:t>
            </a:r>
            <a:r>
              <a:rPr lang="en-US" dirty="0"/>
              <a:t>saved when an </a:t>
            </a:r>
            <a:r>
              <a:rPr lang="en-US" dirty="0" smtClean="0"/>
              <a:t>interrupt </a:t>
            </a:r>
            <a:r>
              <a:rPr lang="en-US" dirty="0"/>
              <a:t>occurs, to allow the process to be </a:t>
            </a:r>
            <a:r>
              <a:rPr lang="en-US" dirty="0" smtClean="0"/>
              <a:t>continued correctly </a:t>
            </a:r>
            <a:r>
              <a:rPr lang="en-US" dirty="0"/>
              <a:t>afterward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478"/>
            <a:ext cx="12192000" cy="60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2410</Words>
  <Application>Microsoft Office PowerPoint</Application>
  <PresentationFormat>Custom</PresentationFormat>
  <Paragraphs>261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Packager Shell Object</vt:lpstr>
      <vt:lpstr>Acrobat Document</vt:lpstr>
      <vt:lpstr>Process and Related Information</vt:lpstr>
      <vt:lpstr>Agenda</vt:lpstr>
      <vt:lpstr>Process Concept</vt:lpstr>
      <vt:lpstr>Contd.,</vt:lpstr>
      <vt:lpstr>Contd.,</vt:lpstr>
      <vt:lpstr>Contd.,</vt:lpstr>
      <vt:lpstr>Contd.,</vt:lpstr>
      <vt:lpstr>Process Control Block</vt:lpstr>
      <vt:lpstr>Contd.,</vt:lpstr>
      <vt:lpstr>Contd.,</vt:lpstr>
      <vt:lpstr>Process Scheduling </vt:lpstr>
      <vt:lpstr>Scheduling Queues</vt:lpstr>
      <vt:lpstr>Contd.,</vt:lpstr>
      <vt:lpstr>Contd.,</vt:lpstr>
      <vt:lpstr>Contd.,</vt:lpstr>
      <vt:lpstr>Schedulers</vt:lpstr>
      <vt:lpstr>Contd.,</vt:lpstr>
      <vt:lpstr>Contd.,</vt:lpstr>
      <vt:lpstr>Process Creation</vt:lpstr>
      <vt:lpstr>Contd.,</vt:lpstr>
      <vt:lpstr>Contd.,</vt:lpstr>
      <vt:lpstr>Interprocess Communication</vt:lpstr>
      <vt:lpstr>A Diagram… </vt:lpstr>
      <vt:lpstr>Sample IPC Mechanisms. </vt:lpstr>
      <vt:lpstr>Pipe</vt:lpstr>
      <vt:lpstr>Shared Memory</vt:lpstr>
      <vt:lpstr>Queue</vt:lpstr>
      <vt:lpstr>Semaphores</vt:lpstr>
      <vt:lpstr>Contd.,</vt:lpstr>
      <vt:lpstr>Signaling – Lets learn it! Its important! A Brief introduction, There is a long way to go..</vt:lpstr>
      <vt:lpstr>Contd., I LOVE LINUX</vt:lpstr>
      <vt:lpstr>Usage of SIG_IGN (Ignore)</vt:lpstr>
      <vt:lpstr>Usage of SIG _IGN for unstoppable signals</vt:lpstr>
      <vt:lpstr>Signal handler usage </vt:lpstr>
      <vt:lpstr>Lets go to the final part of Unit – 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Related Information</dc:title>
  <dc:creator>shriramkv</dc:creator>
  <cp:lastModifiedBy>Shriram K Vasudevan</cp:lastModifiedBy>
  <cp:revision>70</cp:revision>
  <dcterms:created xsi:type="dcterms:W3CDTF">2015-04-25T17:55:23Z</dcterms:created>
  <dcterms:modified xsi:type="dcterms:W3CDTF">2017-03-01T06:58:10Z</dcterms:modified>
</cp:coreProperties>
</file>