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0" r:id="rId9"/>
    <p:sldId id="261" r:id="rId10"/>
    <p:sldId id="263" r:id="rId11"/>
    <p:sldId id="267" r:id="rId12"/>
    <p:sldId id="269" r:id="rId13"/>
    <p:sldId id="264" r:id="rId14"/>
    <p:sldId id="270" r:id="rId15"/>
    <p:sldId id="271" r:id="rId16"/>
    <p:sldId id="272" r:id="rId17"/>
    <p:sldId id="274" r:id="rId18"/>
    <p:sldId id="275" r:id="rId19"/>
    <p:sldId id="276" r:id="rId20"/>
    <p:sldId id="26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905F-3843-4EF8-880F-ED83E04F493B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F478-308E-422B-BF4D-9D2CB4101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4F478-308E-422B-BF4D-9D2CB41014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PowerPoint_97-2003_Presentation1.ppt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- Shriram K Vasudevan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305800" cy="15099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Shell Programming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- An Eye Opener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Some system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You can see system variables by giving command like </a:t>
            </a:r>
            <a:r>
              <a:rPr lang="en-US" sz="2800" b="1" dirty="0" smtClean="0">
                <a:solidFill>
                  <a:schemeClr val="bg1"/>
                </a:solidFill>
              </a:rPr>
              <a:t>$ set, Some of the important System </a:t>
            </a:r>
            <a:r>
              <a:rPr lang="en-US" sz="2800" dirty="0" smtClean="0">
                <a:solidFill>
                  <a:schemeClr val="bg1"/>
                </a:solidFill>
              </a:rPr>
              <a:t>variables are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752600"/>
            <a:ext cx="4059238" cy="1810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219200" y="3886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NOTE that Some of the above settings can be different in your PC. You can print any of the above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variables contain as follows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eorgia" pitchFamily="18" charset="0"/>
              </a:rPr>
              <a:t>$ echo $USERNAME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eorgia" pitchFamily="18" charset="0"/>
              </a:rPr>
              <a:t>$ echo $HOME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Georgia" pitchFamily="18" charset="0"/>
              </a:rPr>
              <a:t>Caution: Do not modify System variable this can some time create problems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19612"/>
            <a:ext cx="110013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5410200" y="48768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Some 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Syntax: </a:t>
            </a:r>
            <a:r>
              <a:rPr lang="en-US" sz="2800" b="1" i="1" u="sng" dirty="0" smtClean="0">
                <a:solidFill>
                  <a:schemeClr val="bg1"/>
                </a:solidFill>
              </a:rPr>
              <a:t>variablename=value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NOTE: Here 'value' is assigned to given 'variablename' and Value must be on right side = sign For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e.g.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$ no=10 # this is ok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$ 10=no # Error, NOT Ok, Value must be on right side of = sign.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define variable called 'vech' having value Bus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$ vech=Bus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To define variable called n having value 10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$ n=10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i="1" u="sng" dirty="0" smtClean="0">
                <a:solidFill>
                  <a:schemeClr val="bg1"/>
                </a:solidFill>
              </a:rPr>
              <a:t>Rules for Naming variable name (Both UDV and System Variable)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(1) Variable name must begin with Alphanumeric character or underscore character (_), followed by one or more Alphanumeric character.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For e.g. Valid shell variable are as follows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HOME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SYSTEM_VERSION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vech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no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(2) Don't put spaces on either side of the equal sign when assigning value to variable. For e.g.. In following variable declaration there will be no error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$ no=10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 here there will be problem for following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$ no    =10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$ no=    10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$ no    =    10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Some syntax – contd.,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3) Variables are case-sensitive, just like filename in Linux. For e.g.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no=10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No=11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NO=20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nO=2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Above all are different variable name, so to print value 20 we have to use	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en-US" sz="2500" b="1" dirty="0" smtClean="0">
                <a:solidFill>
                  <a:schemeClr val="bg1"/>
                </a:solidFill>
              </a:rPr>
              <a:t>$ echo $NO and Not any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of the following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echo $no # will print 10 but not 20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echo $No # will print 11 but not 20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chemeClr val="bg1"/>
                </a:solidFill>
              </a:rPr>
              <a:t>$ echo $nO # will print 2 but not 20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(4) You can define NULL variable as follows (NULL variable is variable which has no value at the time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of definition) For e.g.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SzPct val="75000"/>
              <a:buFont typeface="StarSymbol"/>
              <a:buChar char=""/>
            </a:pPr>
            <a:r>
              <a:rPr lang="en-US" sz="2500" b="1" dirty="0" smtClean="0">
                <a:solidFill>
                  <a:schemeClr val="bg1"/>
                </a:solidFill>
              </a:rPr>
              <a:t>$ vech=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SzPct val="75000"/>
              <a:buFont typeface="StarSymbol"/>
              <a:buChar char=""/>
            </a:pPr>
            <a:r>
              <a:rPr lang="en-US" sz="2500" b="1" dirty="0" smtClean="0">
                <a:solidFill>
                  <a:schemeClr val="bg1"/>
                </a:solidFill>
              </a:rPr>
              <a:t>$ vech=""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Try to print it's value </a:t>
            </a:r>
            <a:r>
              <a:rPr lang="en-US" sz="2500" b="1" dirty="0" smtClean="0">
                <a:solidFill>
                  <a:schemeClr val="bg1"/>
                </a:solidFill>
              </a:rPr>
              <a:t>$ echo $vech , Here nothing will be shown because variable has no value i.e. </a:t>
            </a:r>
            <a:r>
              <a:rPr lang="en-US" sz="2500" dirty="0" smtClean="0">
                <a:solidFill>
                  <a:schemeClr val="bg1"/>
                </a:solidFill>
              </a:rPr>
              <a:t>NULL variable.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(5) Do not use ?,* etc, to name your variable names.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u="sng" dirty="0" smtClean="0">
                <a:solidFill>
                  <a:schemeClr val="bg1"/>
                </a:solidFill>
              </a:rPr>
              <a:t>How to print sum of two numbers, let's say 6 and 3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900" b="1" u="sng" dirty="0" smtClean="0">
                <a:solidFill>
                  <a:schemeClr val="bg1"/>
                </a:solidFill>
              </a:rPr>
              <a:t>$ echo 6 + 3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will print 6 + 3, not the sum 9, To do sum or math operations in shell use </a:t>
            </a:r>
            <a:r>
              <a:rPr lang="en-US" b="1" i="1" u="sng" dirty="0" smtClean="0">
                <a:solidFill>
                  <a:schemeClr val="bg1"/>
                </a:solidFill>
              </a:rPr>
              <a:t>expr</a:t>
            </a:r>
            <a:r>
              <a:rPr lang="en-US" dirty="0" smtClean="0">
                <a:solidFill>
                  <a:schemeClr val="bg1"/>
                </a:solidFill>
              </a:rPr>
              <a:t>, syntax is as follows</a:t>
            </a:r>
            <a:r>
              <a:rPr lang="en-US" sz="2900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900" b="1" dirty="0" smtClean="0">
                <a:solidFill>
                  <a:schemeClr val="bg1"/>
                </a:solidFill>
              </a:rPr>
              <a:t>Syntax: </a:t>
            </a:r>
            <a:r>
              <a:rPr lang="en-US" sz="2900" b="1" u="sng" dirty="0" smtClean="0">
                <a:solidFill>
                  <a:schemeClr val="bg1"/>
                </a:solidFill>
              </a:rPr>
              <a:t>expr op1 operator op2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Where, op1 and op2 are any Integer Number (Number without decimal point) and operator can be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+ Addition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- Subtraction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/ Division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% Modular, to find remainder For e.g. 20 / 3 = 6 , to find remainder 20 % 3 = 2, (Remember its </a:t>
            </a:r>
            <a:r>
              <a:rPr lang="en-US" dirty="0" smtClean="0">
                <a:solidFill>
                  <a:schemeClr val="bg1"/>
                </a:solidFill>
              </a:rPr>
              <a:t>integer calculation)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\* Multiplication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$ expr 6 + 3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Now It will print sum as 9 , But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$ expr 6+3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100" dirty="0" smtClean="0">
                <a:solidFill>
                  <a:schemeClr val="bg1"/>
                </a:solidFill>
              </a:rPr>
              <a:t>will not work because space is required between number and operator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GETTING INTO MATHS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>
                <a:solidFill>
                  <a:srgbClr val="C00000"/>
                </a:solidFill>
              </a:rPr>
              <a:t>How to define two variable x=20, y=5 and then to print division of x and y (i.e. x/y)</a:t>
            </a:r>
            <a:endParaRPr lang="en-US" dirty="0" smtClean="0">
              <a:solidFill>
                <a:srgbClr val="C00000"/>
              </a:solidFill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$x=20</a:t>
            </a:r>
            <a:endParaRPr lang="en-US"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y=5</a:t>
            </a:r>
            <a:endParaRPr lang="en-US"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expr x / y</a:t>
            </a:r>
            <a:endParaRPr lang="en-US" dirty="0" smtClean="0"/>
          </a:p>
          <a:p>
            <a:r>
              <a:rPr lang="en-US" u="sng" dirty="0" smtClean="0">
                <a:solidFill>
                  <a:srgbClr val="C00000"/>
                </a:solidFill>
              </a:rPr>
              <a:t>Modify above and store division of x and y to variable called z</a:t>
            </a:r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x=20</a:t>
            </a:r>
            <a:endParaRPr lang="en-US"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y=5</a:t>
            </a:r>
            <a:endParaRPr lang="en-US"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z=`expr x / y`</a:t>
            </a:r>
            <a:endParaRPr lang="en-US" dirty="0" smtClean="0"/>
          </a:p>
          <a:p>
            <a:pPr lvl="2">
              <a:buSzPct val="45000"/>
              <a:buFont typeface="StarSymbol"/>
              <a:buChar char=""/>
            </a:pPr>
            <a:r>
              <a:rPr lang="en-US" b="1" u="sng" dirty="0" smtClean="0">
                <a:solidFill>
                  <a:srgbClr val="FF0000"/>
                </a:solidFill>
              </a:rPr>
              <a:t>$ echo $z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GETTING INTO MATHS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Let us write the first shell script!!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48556" y="3262312"/>
            <a:ext cx="2676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$ ./first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500" dirty="0" smtClean="0">
                <a:solidFill>
                  <a:srgbClr val="002060"/>
                </a:solidFill>
              </a:rPr>
              <a:t>This will give error since we have not set Execute permission for our script first; to do this type command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rgbClr val="002060"/>
                </a:solidFill>
              </a:rPr>
              <a:t>$ chmod +x first (or)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rgbClr val="002060"/>
                </a:solidFill>
              </a:rPr>
              <a:t>$ chmod  777 first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SzPct val="45000"/>
              <a:buFont typeface="StarSymbol"/>
              <a:buChar char=""/>
            </a:pPr>
            <a:r>
              <a:rPr lang="en-US" sz="2500" b="1" dirty="0" smtClean="0">
                <a:solidFill>
                  <a:srgbClr val="002060"/>
                </a:solidFill>
              </a:rPr>
              <a:t>$ ./first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500" dirty="0" smtClean="0">
                <a:solidFill>
                  <a:srgbClr val="002060"/>
                </a:solidFill>
              </a:rPr>
              <a:t>This will get you the output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Let me add a quote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i="1" u="sng" dirty="0" smtClean="0">
                <a:solidFill>
                  <a:srgbClr val="002060"/>
                </a:solidFill>
              </a:rPr>
              <a:t>QUOTES</a:t>
            </a:r>
            <a:endParaRPr lang="en-US" sz="6000" dirty="0" smtClean="0">
              <a:solidFill>
                <a:srgbClr val="002060"/>
              </a:solidFill>
            </a:endParaRPr>
          </a:p>
          <a:p>
            <a:r>
              <a:rPr lang="en-US" sz="6000" dirty="0" smtClean="0">
                <a:solidFill>
                  <a:srgbClr val="002060"/>
                </a:solidFill>
              </a:rPr>
              <a:t>There are few types of quotes</a:t>
            </a:r>
          </a:p>
          <a:p>
            <a:r>
              <a:rPr lang="en-US" sz="6000" b="1" u="sng" dirty="0" smtClean="0">
                <a:solidFill>
                  <a:srgbClr val="002060"/>
                </a:solidFill>
              </a:rPr>
              <a:t>$ echo "Today is date"</a:t>
            </a:r>
            <a:endParaRPr lang="en-US" sz="6000" dirty="0" smtClean="0">
              <a:solidFill>
                <a:srgbClr val="002060"/>
              </a:solidFill>
            </a:endParaRPr>
          </a:p>
          <a:p>
            <a:r>
              <a:rPr lang="en-US" sz="6000" dirty="0" smtClean="0">
                <a:solidFill>
                  <a:srgbClr val="002060"/>
                </a:solidFill>
              </a:rPr>
              <a:t>Can't print message with today's date.</a:t>
            </a:r>
          </a:p>
          <a:p>
            <a:r>
              <a:rPr lang="en-US" sz="6000" b="1" u="sng" dirty="0" smtClean="0">
                <a:solidFill>
                  <a:srgbClr val="002060"/>
                </a:solidFill>
              </a:rPr>
              <a:t>$ echo "Today is `date`”</a:t>
            </a:r>
            <a:endParaRPr lang="en-US" sz="6000" dirty="0" smtClean="0">
              <a:solidFill>
                <a:srgbClr val="002060"/>
              </a:solidFill>
            </a:endParaRPr>
          </a:p>
          <a:p>
            <a:r>
              <a:rPr lang="en-US" sz="6000" dirty="0" smtClean="0">
                <a:solidFill>
                  <a:srgbClr val="002060"/>
                </a:solidFill>
              </a:rPr>
              <a:t>Now it will print today's date as, Today is Tue Jan ....,See the `date` statement uses back quote,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$ expr 1 + 3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$ expr 2 - 1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$ expr 10 / 2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$ expr 20 % 3 # remainder read as 20 mod 3 and remainder is 2)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$ expr 10 \* 3 # Multiplication use \* not * since its wild card)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3600" dirty="0" smtClean="0">
                <a:solidFill>
                  <a:srgbClr val="002060"/>
                </a:solidFill>
              </a:rPr>
              <a:t>$ echo `expr 6 + 3`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4000" dirty="0" smtClean="0">
                <a:solidFill>
                  <a:srgbClr val="002060"/>
                </a:solidFill>
              </a:rPr>
              <a:t>For the last statement not the following points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1) First, before expr keyword we used ` (back quote) sign not the (single quote i.e. ') sign. Back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quote is generally found on the key under tilde (~) on PC keyboards OR To the above of TAB key.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2) Second, expr is also end with ` i.e. back quote.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3) Here expr 6 + 3 is evaluated to 9, then echo command prints 9 as sum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4) Here if you use double quote or single quote, it will NOT work, For </a:t>
            </a:r>
            <a:r>
              <a:rPr lang="en-US" sz="2800" dirty="0" err="1" smtClean="0">
                <a:solidFill>
                  <a:srgbClr val="002060"/>
                </a:solidFill>
              </a:rPr>
              <a:t>eg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$ echo "expr 6 + 3" # It will print expr 6 + 3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$ echo 'expr 6 + 3'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Few Syntaxes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4059238" cy="260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09800"/>
            <a:ext cx="4059238" cy="1768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19600"/>
            <a:ext cx="4114800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267200"/>
            <a:ext cx="3810000" cy="120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For a While please listen!!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while loop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Syntax: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while [ condition ]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do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command1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command2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command3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done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Loop is executed as long as given condition is true.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E.g.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while [ $num –</a:t>
            </a:r>
            <a:r>
              <a:rPr lang="en-US" sz="2800" dirty="0" err="1" smtClean="0">
                <a:solidFill>
                  <a:srgbClr val="FF0000"/>
                </a:solidFill>
              </a:rPr>
              <a:t>ge</a:t>
            </a:r>
            <a:r>
              <a:rPr lang="en-US" sz="2800" dirty="0" smtClean="0">
                <a:solidFill>
                  <a:srgbClr val="FF0000"/>
                </a:solidFill>
              </a:rPr>
              <a:t> 1]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u="sng" dirty="0" smtClean="0">
                <a:solidFill>
                  <a:srgbClr val="002060"/>
                </a:solidFill>
              </a:rPr>
              <a:t>For Loop</a:t>
            </a:r>
          </a:p>
          <a:p>
            <a:r>
              <a:rPr lang="en-US" sz="2800" i="1" dirty="0" smtClean="0">
                <a:solidFill>
                  <a:srgbClr val="002060"/>
                </a:solidFill>
              </a:rPr>
              <a:t>for { variable name } in { list }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do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i="1" dirty="0" smtClean="0">
                <a:solidFill>
                  <a:srgbClr val="002060"/>
                </a:solidFill>
              </a:rPr>
              <a:t>execute one for each item in the list until the list is not finished (And repeat all statement between do and done)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done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$ cat &gt; testfor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for i in 1 2 3 4 5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do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echo "Welcome $i times“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Run it as,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	$ chmod +x testfor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	$ ./testfor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Also u can use for ((i=0;i&lt;10;1++)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Few more syntaxes!!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i="1" u="sng" dirty="0" smtClean="0">
                <a:solidFill>
                  <a:srgbClr val="FF0000"/>
                </a:solidFill>
              </a:rPr>
              <a:t>Syntax</a:t>
            </a:r>
            <a:endParaRPr lang="en-US" dirty="0" smtClean="0"/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if condition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then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command1 if condition is true or if exit status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of condition is 0(zero)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else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command2 if condition is false or if exit status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of condition is &gt;0 (nonzero)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...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fi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1371600"/>
          </a:xfrm>
        </p:spPr>
        <p:txBody>
          <a:bodyPr>
            <a:normAutofit fontScale="62500" lnSpcReduction="20000"/>
          </a:bodyPr>
          <a:lstStyle/>
          <a:p>
            <a:r>
              <a:rPr lang="en-US" sz="2800" i="1" u="sng" dirty="0" smtClean="0">
                <a:solidFill>
                  <a:srgbClr val="002060"/>
                </a:solidFill>
              </a:rPr>
              <a:t>test command or [ expr ]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test command or [ expr ] is used to see if an expression is true, and if it is true it return zero(0), otherwise returns nonzero(&gt;0) for false. </a:t>
            </a:r>
          </a:p>
          <a:p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200400"/>
            <a:ext cx="2486025" cy="2276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do we need Shell??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Computer understand the language of 0's and 1's called binary language.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 In early days of computing, instruction are provided using binary language, which is difficult for all of us, to read and write.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So in OS there is special program called Shell. Shell accepts your instruction or commands in English and translate it into computers native binary language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3762" y="1447800"/>
            <a:ext cx="4059238" cy="990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19400"/>
            <a:ext cx="3733800" cy="1002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14800"/>
            <a:ext cx="3724275" cy="2071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Example Programs and Exercises</a:t>
            </a:r>
            <a:endParaRPr lang="en-US" u="sng" dirty="0">
              <a:solidFill>
                <a:schemeClr val="bg1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951163" y="3352801"/>
          <a:ext cx="2388753" cy="915988"/>
        </p:xfrm>
        <a:graphic>
          <a:graphicData uri="http://schemas.openxmlformats.org/presentationml/2006/ole">
            <p:oleObj spid="_x0000_s19459" name="Package" r:id="rId3" imgW="1266840" imgH="4856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- Shriram K Vasudevan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 all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Contd.,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It's environment provided for user interaction.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Shell is an command language interpreter that executes commands read from the standard input device (keyboard) or from a file.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Linux may use one of the following most popular shells (In MS-DOS, Shell name is COMMAND.COM which is also used for same purpose, but it's not as powerful as our Linux Shells are!)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962" y="2438400"/>
            <a:ext cx="4059238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Find What is your Shell??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$ echo $SHELL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will now get the shell type that you are using!!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need to be familiarized with the basic linux/</a:t>
            </a:r>
            <a:r>
              <a:rPr lang="en-US" dirty="0" err="1" smtClean="0">
                <a:solidFill>
                  <a:schemeClr val="bg1"/>
                </a:solidFill>
              </a:rPr>
              <a:t>unics</a:t>
            </a:r>
            <a:r>
              <a:rPr lang="en-US" dirty="0" smtClean="0">
                <a:solidFill>
                  <a:schemeClr val="bg1"/>
                </a:solidFill>
              </a:rPr>
              <a:t> commands.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please be good in that before you jump into Shell Scripting.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3434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thro the PPT that I have attached here.. You can get basic understanding of Linux commands.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572000" y="4648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295400" y="3276600"/>
          <a:ext cx="3276600" cy="2456312"/>
        </p:xfrm>
        <a:graphic>
          <a:graphicData uri="http://schemas.openxmlformats.org/presentationml/2006/ole">
            <p:oleObj spid="_x0000_s3076" name="Presentation" r:id="rId3" imgW="4150678" imgH="3111975" progId="PowerPoint.Show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When you start up your system, the first process called is </a:t>
            </a:r>
            <a:r>
              <a:rPr lang="en-US" sz="2800" dirty="0" err="1" smtClean="0">
                <a:solidFill>
                  <a:schemeClr val="bg1"/>
                </a:solidFill>
              </a:rPr>
              <a:t>init.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Each process has a process identification number associated with it, called the PID.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Because init is the first process, its PID is 1.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init process initializes the system and then starts other processes to open terminal lines and set up the standard input (</a:t>
            </a:r>
            <a:r>
              <a:rPr lang="en-US" sz="2800" dirty="0" err="1" smtClean="0">
                <a:solidFill>
                  <a:schemeClr val="bg1"/>
                </a:solidFill>
              </a:rPr>
              <a:t>stdin</a:t>
            </a:r>
            <a:r>
              <a:rPr lang="en-US" sz="2800" dirty="0" smtClean="0">
                <a:solidFill>
                  <a:schemeClr val="bg1"/>
                </a:solidFill>
              </a:rPr>
              <a:t>), standard output (</a:t>
            </a:r>
            <a:r>
              <a:rPr lang="en-US" sz="2800" dirty="0" err="1" smtClean="0">
                <a:solidFill>
                  <a:schemeClr val="bg1"/>
                </a:solidFill>
              </a:rPr>
              <a:t>stdout</a:t>
            </a:r>
            <a:r>
              <a:rPr lang="en-US" sz="2800" dirty="0" smtClean="0">
                <a:solidFill>
                  <a:schemeClr val="bg1"/>
                </a:solidFill>
              </a:rPr>
              <a:t>), and standard error (</a:t>
            </a:r>
            <a:r>
              <a:rPr lang="en-US" sz="2800" dirty="0" err="1" smtClean="0">
                <a:solidFill>
                  <a:schemeClr val="bg1"/>
                </a:solidFill>
              </a:rPr>
              <a:t>stderr</a:t>
            </a:r>
            <a:r>
              <a:rPr lang="en-US" sz="2800" dirty="0" smtClean="0">
                <a:solidFill>
                  <a:schemeClr val="bg1"/>
                </a:solidFill>
              </a:rPr>
              <a:t>), which are all associated with the terminal.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standard input normally comes from the keyboard; the standard output and standard error go to the screen. At this point, a login prompt would appear on your terminal.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Know this pl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Know this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After you type your login name, you will be prompted for a password.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/bin/login program then verifies your identity by checking the first field in the passwd file.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your username is there, the next step is to run the password you typed through an encryption program to determine if it is indeed the correct password.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Once your password is verified, the login program sets up an initial environment consisting of variables that define the working environment that will be passed on to the shell.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ustomShape 4"/>
          <p:cNvSpPr>
            <a:spLocks noChangeArrowheads="1"/>
          </p:cNvSpPr>
          <p:nvPr/>
        </p:nvSpPr>
        <p:spPr bwMode="auto">
          <a:xfrm>
            <a:off x="6172200" y="1524000"/>
            <a:ext cx="914400" cy="381000"/>
          </a:xfrm>
          <a:prstGeom prst="roundRect">
            <a:avLst>
              <a:gd name="adj" fmla="val 3602"/>
            </a:avLst>
          </a:prstGeom>
          <a:solidFill>
            <a:srgbClr val="FFFFFF"/>
          </a:solidFill>
          <a:ln w="11520">
            <a:solidFill>
              <a:srgbClr val="777C84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endParaRPr lang="en-US"/>
          </a:p>
          <a:p>
            <a:pPr algn="ctr"/>
            <a:r>
              <a:rPr lang="en-US" sz="1100">
                <a:solidFill>
                  <a:srgbClr val="000000"/>
                </a:solidFill>
                <a:latin typeface="Georgia" pitchFamily="18" charset="0"/>
              </a:rPr>
              <a:t>Init </a:t>
            </a:r>
            <a:endParaRPr lang="en-US"/>
          </a:p>
          <a:p>
            <a:endParaRPr lang="en-US"/>
          </a:p>
        </p:txBody>
      </p:sp>
      <p:sp>
        <p:nvSpPr>
          <p:cNvPr id="6" name="CustomShape 5"/>
          <p:cNvSpPr>
            <a:spLocks noChangeArrowheads="1"/>
          </p:cNvSpPr>
          <p:nvPr/>
        </p:nvSpPr>
        <p:spPr bwMode="auto">
          <a:xfrm>
            <a:off x="5791200" y="2133600"/>
            <a:ext cx="1752600" cy="381000"/>
          </a:xfrm>
          <a:prstGeom prst="roundRect">
            <a:avLst>
              <a:gd name="adj" fmla="val 3602"/>
            </a:avLst>
          </a:prstGeom>
          <a:solidFill>
            <a:srgbClr val="FFFFFF"/>
          </a:solidFill>
          <a:ln w="11520">
            <a:solidFill>
              <a:srgbClr val="777C84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endParaRPr lang="en-US"/>
          </a:p>
          <a:p>
            <a:pPr algn="ctr"/>
            <a:r>
              <a:rPr lang="en-US" sz="1100">
                <a:solidFill>
                  <a:srgbClr val="000000"/>
                </a:solidFill>
                <a:latin typeface="Georgia" pitchFamily="18" charset="0"/>
              </a:rPr>
              <a:t>Type Login Name </a:t>
            </a:r>
            <a:endParaRPr lang="en-US"/>
          </a:p>
          <a:p>
            <a:endParaRPr lang="en-US"/>
          </a:p>
        </p:txBody>
      </p:sp>
      <p:sp>
        <p:nvSpPr>
          <p:cNvPr id="7" name="CustomShape 6"/>
          <p:cNvSpPr>
            <a:spLocks noChangeArrowheads="1"/>
          </p:cNvSpPr>
          <p:nvPr/>
        </p:nvSpPr>
        <p:spPr bwMode="auto">
          <a:xfrm>
            <a:off x="5562600" y="2743200"/>
            <a:ext cx="2514600" cy="533400"/>
          </a:xfrm>
          <a:prstGeom prst="roundRect">
            <a:avLst>
              <a:gd name="adj" fmla="val 3602"/>
            </a:avLst>
          </a:prstGeom>
          <a:solidFill>
            <a:srgbClr val="FFFFFF"/>
          </a:solidFill>
          <a:ln w="11520">
            <a:solidFill>
              <a:srgbClr val="777C84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endParaRPr lang="en-US"/>
          </a:p>
          <a:p>
            <a:pPr algn="ctr"/>
            <a:r>
              <a:rPr lang="en-US" sz="1100">
                <a:solidFill>
                  <a:srgbClr val="000000"/>
                </a:solidFill>
                <a:latin typeface="Georgia" pitchFamily="18" charset="0"/>
              </a:rPr>
              <a:t>You will be prompted for password. Your identity will be checked. </a:t>
            </a:r>
            <a:endParaRPr lang="en-US"/>
          </a:p>
          <a:p>
            <a:endParaRPr lang="en-US"/>
          </a:p>
        </p:txBody>
      </p:sp>
      <p:sp>
        <p:nvSpPr>
          <p:cNvPr id="8" name="CustomShape 9"/>
          <p:cNvSpPr>
            <a:spLocks noChangeArrowheads="1"/>
          </p:cNvSpPr>
          <p:nvPr/>
        </p:nvSpPr>
        <p:spPr bwMode="auto">
          <a:xfrm>
            <a:off x="5181600" y="3505200"/>
            <a:ext cx="3276600" cy="533400"/>
          </a:xfrm>
          <a:prstGeom prst="roundRect">
            <a:avLst>
              <a:gd name="adj" fmla="val 3602"/>
            </a:avLst>
          </a:prstGeom>
          <a:solidFill>
            <a:srgbClr val="FFFFFF"/>
          </a:solidFill>
          <a:ln w="11520">
            <a:solidFill>
              <a:srgbClr val="777C84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Georgia" pitchFamily="18" charset="0"/>
              </a:rPr>
              <a:t>If passwd is right, The environment is set up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HOME, SHELL, USER, and LOGNAME variables are assigned values extracted from information in the passwd file.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The HOME variable is assigned your home directory, and the SHELL variable is assigned the name of the login shell, which is the last entry in the passwd file.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The USER and/or LOGNAME variables are assigned your login name.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 search path variable is set so that commonly used utilities may be found in specified directories.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When login has finished, it will execute the program found in the last entry of the passwd file.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Normally, this program is a shell.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the last entry in the passwd file is /bin/</a:t>
            </a:r>
            <a:r>
              <a:rPr lang="en-US" sz="2800" dirty="0" err="1" smtClean="0">
                <a:solidFill>
                  <a:schemeClr val="bg1"/>
                </a:solidFill>
              </a:rPr>
              <a:t>csh</a:t>
            </a:r>
            <a:r>
              <a:rPr lang="en-US" sz="2800" dirty="0" smtClean="0">
                <a:solidFill>
                  <a:schemeClr val="bg1"/>
                </a:solidFill>
              </a:rPr>
              <a:t>, the C shell program is executed.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the last entry in the passwd file is /bin/bash or is null, the Bash shell starts up.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the last entry is /bin/</a:t>
            </a:r>
            <a:r>
              <a:rPr lang="en-US" sz="2800" dirty="0" err="1" smtClean="0">
                <a:solidFill>
                  <a:schemeClr val="bg1"/>
                </a:solidFill>
              </a:rPr>
              <a:t>ksh</a:t>
            </a:r>
            <a:r>
              <a:rPr lang="en-US" sz="2800" dirty="0" smtClean="0">
                <a:solidFill>
                  <a:schemeClr val="bg1"/>
                </a:solidFill>
              </a:rPr>
              <a:t> or /bin/</a:t>
            </a:r>
            <a:r>
              <a:rPr lang="en-US" sz="2800" dirty="0" err="1" smtClean="0">
                <a:solidFill>
                  <a:schemeClr val="bg1"/>
                </a:solidFill>
              </a:rPr>
              <a:t>pdksh</a:t>
            </a:r>
            <a:r>
              <a:rPr lang="en-US" sz="2800" dirty="0" smtClean="0">
                <a:solidFill>
                  <a:schemeClr val="bg1"/>
                </a:solidFill>
              </a:rPr>
              <a:t>, the </a:t>
            </a:r>
            <a:r>
              <a:rPr lang="en-US" sz="2800" dirty="0" err="1" smtClean="0">
                <a:solidFill>
                  <a:schemeClr val="bg1"/>
                </a:solidFill>
              </a:rPr>
              <a:t>Korn</a:t>
            </a:r>
            <a:r>
              <a:rPr lang="en-US" sz="2800" dirty="0" smtClean="0">
                <a:solidFill>
                  <a:schemeClr val="bg1"/>
                </a:solidFill>
              </a:rPr>
              <a:t> shell is executed. This shell is called the login shell.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Know this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shell is ultimately responsible for making sure that any commands typed at the prompt get executed properly. Included in those responsibilities are: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Reading input and parsing the command line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Evaluating special characters, such as wildcards and the history character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Setting up pipes, redirection, and background processing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Handling signals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Setting up programs for execution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Responsibilities of Shell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Sometimes to process our data/information, it must be kept in computers RAM memory.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RAM memory is divided into small locations, and each location had unique number called memory location/address, which is used to hold our data.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Programmer can give a unique name to this memory location/address called memory variable or variable (Its a named storage location that may take different values, but only one at a time).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In Linux, there are two types of variable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1) System variables - Created and maintained by Linux itself. This  type of variable defined in </a:t>
            </a:r>
            <a:r>
              <a:rPr lang="en-US" dirty="0" smtClean="0">
                <a:solidFill>
                  <a:srgbClr val="C00000"/>
                </a:solidFill>
              </a:rPr>
              <a:t>CAPITAL LETTERS.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2) User defined variables (UDV) - Created and maintained by user. This type of variable defined </a:t>
            </a:r>
            <a:r>
              <a:rPr lang="en-US" dirty="0" smtClean="0">
                <a:solidFill>
                  <a:srgbClr val="C00000"/>
                </a:solidFill>
              </a:rPr>
              <a:t>in lower LETTERS.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Syntaxes now for you to proceed further  - Variables in Linux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897</TotalTime>
  <Words>1903</Words>
  <Application>Microsoft Office PowerPoint</Application>
  <PresentationFormat>On-screen Show (4:3)</PresentationFormat>
  <Paragraphs>211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Paper</vt:lpstr>
      <vt:lpstr>Microsoft Office PowerPoint 97-2003 Presentation</vt:lpstr>
      <vt:lpstr>Package</vt:lpstr>
      <vt:lpstr>Shell Programming  - An Eye Opener</vt:lpstr>
      <vt:lpstr>Why do we need Shell??</vt:lpstr>
      <vt:lpstr>Contd.,</vt:lpstr>
      <vt:lpstr>To Find What is your Shell??</vt:lpstr>
      <vt:lpstr>Know this pl</vt:lpstr>
      <vt:lpstr>Know this</vt:lpstr>
      <vt:lpstr>Know this </vt:lpstr>
      <vt:lpstr>Responsibilities of Shell</vt:lpstr>
      <vt:lpstr>Some Syntaxes now for you to proceed further  - Variables in Linux</vt:lpstr>
      <vt:lpstr>Some system variables</vt:lpstr>
      <vt:lpstr>Some syntax</vt:lpstr>
      <vt:lpstr>Some syntax – contd.,</vt:lpstr>
      <vt:lpstr>GETTING INTO MATHS</vt:lpstr>
      <vt:lpstr>GETTING INTO MATHS</vt:lpstr>
      <vt:lpstr>Let us write the first shell script!!</vt:lpstr>
      <vt:lpstr>Let me add a quote</vt:lpstr>
      <vt:lpstr>Few Syntaxes</vt:lpstr>
      <vt:lpstr>For a While please listen!!</vt:lpstr>
      <vt:lpstr>Few more syntaxes!!</vt:lpstr>
      <vt:lpstr>Example Programs and Exercises</vt:lpstr>
      <vt:lpstr>Thank you all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  - An Eye Opener</dc:title>
  <dc:creator/>
  <cp:lastModifiedBy>VIT</cp:lastModifiedBy>
  <cp:revision>47</cp:revision>
  <dcterms:created xsi:type="dcterms:W3CDTF">2006-08-16T00:00:00Z</dcterms:created>
  <dcterms:modified xsi:type="dcterms:W3CDTF">2010-06-15T10:10:46Z</dcterms:modified>
</cp:coreProperties>
</file>