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3"/>
  </p:notesMasterIdLst>
  <p:sldIdLst>
    <p:sldId id="256" r:id="rId2"/>
    <p:sldId id="257" r:id="rId3"/>
    <p:sldId id="258" r:id="rId4"/>
    <p:sldId id="259" r:id="rId5"/>
    <p:sldId id="261" r:id="rId6"/>
    <p:sldId id="262" r:id="rId7"/>
    <p:sldId id="260" r:id="rId8"/>
    <p:sldId id="281" r:id="rId9"/>
    <p:sldId id="283" r:id="rId10"/>
    <p:sldId id="264" r:id="rId11"/>
    <p:sldId id="265" r:id="rId12"/>
    <p:sldId id="266" r:id="rId13"/>
    <p:sldId id="267" r:id="rId14"/>
    <p:sldId id="268" r:id="rId15"/>
    <p:sldId id="269" r:id="rId16"/>
    <p:sldId id="271" r:id="rId17"/>
    <p:sldId id="272" r:id="rId18"/>
    <p:sldId id="273" r:id="rId19"/>
    <p:sldId id="274" r:id="rId20"/>
    <p:sldId id="284" r:id="rId21"/>
    <p:sldId id="275" r:id="rId22"/>
    <p:sldId id="276" r:id="rId23"/>
    <p:sldId id="277" r:id="rId24"/>
    <p:sldId id="278" r:id="rId25"/>
    <p:sldId id="279" r:id="rId26"/>
    <p:sldId id="280" r:id="rId27"/>
    <p:sldId id="285" r:id="rId28"/>
    <p:sldId id="286" r:id="rId29"/>
    <p:sldId id="287" r:id="rId30"/>
    <p:sldId id="288" r:id="rId31"/>
    <p:sldId id="289" r:id="rId32"/>
    <p:sldId id="290" r:id="rId33"/>
    <p:sldId id="291" r:id="rId34"/>
    <p:sldId id="292" r:id="rId35"/>
    <p:sldId id="294" r:id="rId36"/>
    <p:sldId id="293"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4" r:id="rId55"/>
    <p:sldId id="315" r:id="rId56"/>
    <p:sldId id="316" r:id="rId57"/>
    <p:sldId id="317" r:id="rId58"/>
    <p:sldId id="318" r:id="rId59"/>
    <p:sldId id="319" r:id="rId60"/>
    <p:sldId id="312" r:id="rId61"/>
    <p:sldId id="313"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711" autoAdjust="0"/>
    <p:restoredTop sz="94660"/>
  </p:normalViewPr>
  <p:slideViewPr>
    <p:cSldViewPr snapToGrid="0">
      <p:cViewPr varScale="1">
        <p:scale>
          <a:sx n="74" d="100"/>
          <a:sy n="74" d="100"/>
        </p:scale>
        <p:origin x="8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542EE-9845-40ED-9514-202EE88F7801}" type="datetimeFigureOut">
              <a:rPr lang="en-IN" smtClean="0"/>
              <a:t>08-10-2019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132BC-F30A-4E8E-AEDF-B3822E4BD1AE}" type="slidenum">
              <a:rPr lang="en-IN" smtClean="0"/>
              <a:t>‹#›</a:t>
            </a:fld>
            <a:endParaRPr lang="en-IN"/>
          </a:p>
        </p:txBody>
      </p:sp>
    </p:spTree>
    <p:extLst>
      <p:ext uri="{BB962C8B-B14F-4D97-AF65-F5344CB8AC3E}">
        <p14:creationId xmlns:p14="http://schemas.microsoft.com/office/powerpoint/2010/main" val="19641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50132BC-F30A-4E8E-AEDF-B3822E4BD1AE}" type="slidenum">
              <a:rPr lang="en-IN" smtClean="0"/>
              <a:t>1</a:t>
            </a:fld>
            <a:endParaRPr lang="en-IN"/>
          </a:p>
        </p:txBody>
      </p:sp>
    </p:spTree>
    <p:extLst>
      <p:ext uri="{BB962C8B-B14F-4D97-AF65-F5344CB8AC3E}">
        <p14:creationId xmlns:p14="http://schemas.microsoft.com/office/powerpoint/2010/main" val="3297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0132BC-F30A-4E8E-AEDF-B3822E4BD1AE}" type="slidenum">
              <a:rPr lang="en-IN" smtClean="0"/>
              <a:t>3</a:t>
            </a:fld>
            <a:endParaRPr lang="en-IN"/>
          </a:p>
        </p:txBody>
      </p:sp>
    </p:spTree>
    <p:extLst>
      <p:ext uri="{BB962C8B-B14F-4D97-AF65-F5344CB8AC3E}">
        <p14:creationId xmlns:p14="http://schemas.microsoft.com/office/powerpoint/2010/main" val="372937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800603-E065-45B6-B06C-46038BE581D9}"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44781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233FB9-D149-413D-B7DE-8A6081CF45B0}" type="datetime1">
              <a:rPr lang="en-IN" smtClean="0"/>
              <a:t>08-10-2019</a:t>
            </a:fld>
            <a:endParaRPr lang="en-IN"/>
          </a:p>
        </p:txBody>
      </p:sp>
      <p:sp>
        <p:nvSpPr>
          <p:cNvPr id="8" name="Footer Placeholder 7"/>
          <p:cNvSpPr>
            <a:spLocks noGrp="1"/>
          </p:cNvSpPr>
          <p:nvPr>
            <p:ph type="ftr" sz="quarter" idx="11"/>
          </p:nvPr>
        </p:nvSpPr>
        <p:spPr/>
        <p:txBody>
          <a:bodyPr/>
          <a:lstStyle/>
          <a:p>
            <a:r>
              <a:rPr lang="en-IN"/>
              <a:t>Computer Organization and Architecture - Pipelining</a:t>
            </a:r>
          </a:p>
        </p:txBody>
      </p:sp>
      <p:sp>
        <p:nvSpPr>
          <p:cNvPr id="9" name="Slide Number Placeholder 8"/>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264978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48339-8FAA-4E06-98FF-EACE364A6291}" type="datetime1">
              <a:rPr lang="en-IN" smtClean="0"/>
              <a:t>08-10-2019</a:t>
            </a:fld>
            <a:endParaRPr lang="en-IN"/>
          </a:p>
        </p:txBody>
      </p:sp>
      <p:sp>
        <p:nvSpPr>
          <p:cNvPr id="8" name="Footer Placeholder 7"/>
          <p:cNvSpPr>
            <a:spLocks noGrp="1"/>
          </p:cNvSpPr>
          <p:nvPr>
            <p:ph type="ftr" sz="quarter" idx="11"/>
          </p:nvPr>
        </p:nvSpPr>
        <p:spPr/>
        <p:txBody>
          <a:bodyPr/>
          <a:lstStyle/>
          <a:p>
            <a:r>
              <a:rPr lang="en-IN"/>
              <a:t>Computer Organization and Architecture - Pipelining</a:t>
            </a:r>
          </a:p>
        </p:txBody>
      </p:sp>
      <p:sp>
        <p:nvSpPr>
          <p:cNvPr id="9" name="Slide Number Placeholder 8"/>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2871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27132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75059-6E2B-4D83-8AD7-BF8D543CB8B4}"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65335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B02800-EB36-4B6B-B48F-4038CE1A09C5}" type="datetime1">
              <a:rPr lang="en-IN" smtClean="0"/>
              <a:t>08-10-2019</a:t>
            </a:fld>
            <a:endParaRPr lang="en-IN"/>
          </a:p>
        </p:txBody>
      </p:sp>
      <p:sp>
        <p:nvSpPr>
          <p:cNvPr id="9" name="Footer Placeholder 8"/>
          <p:cNvSpPr>
            <a:spLocks noGrp="1"/>
          </p:cNvSpPr>
          <p:nvPr>
            <p:ph type="ftr" sz="quarter" idx="11"/>
          </p:nvPr>
        </p:nvSpPr>
        <p:spPr/>
        <p:txBody>
          <a:bodyPr/>
          <a:lstStyle/>
          <a:p>
            <a:r>
              <a:rPr lang="en-IN"/>
              <a:t>Computer Organization and Architecture - Pipelining</a:t>
            </a:r>
          </a:p>
        </p:txBody>
      </p:sp>
      <p:sp>
        <p:nvSpPr>
          <p:cNvPr id="10" name="Slide Number Placeholder 9"/>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236902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7E79654-E06C-492B-9E75-A471579A7C0B}" type="datetime1">
              <a:rPr lang="en-IN" smtClean="0"/>
              <a:t>08-10-2019</a:t>
            </a:fld>
            <a:endParaRPr lang="en-IN"/>
          </a:p>
        </p:txBody>
      </p:sp>
      <p:sp>
        <p:nvSpPr>
          <p:cNvPr id="11" name="Footer Placeholder 10"/>
          <p:cNvSpPr>
            <a:spLocks noGrp="1"/>
          </p:cNvSpPr>
          <p:nvPr>
            <p:ph type="ftr" sz="quarter" idx="11"/>
          </p:nvPr>
        </p:nvSpPr>
        <p:spPr/>
        <p:txBody>
          <a:bodyPr/>
          <a:lstStyle/>
          <a:p>
            <a:r>
              <a:rPr lang="en-IN"/>
              <a:t>Computer Organization and Architecture - Pipelining</a:t>
            </a:r>
          </a:p>
        </p:txBody>
      </p:sp>
      <p:sp>
        <p:nvSpPr>
          <p:cNvPr id="12" name="Slide Number Placeholder 11"/>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73812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7089DCA-CB75-4689-9C95-039D554E2374}" type="datetime1">
              <a:rPr lang="en-IN" smtClean="0"/>
              <a:t>08-10-2019</a:t>
            </a:fld>
            <a:endParaRPr lang="en-IN"/>
          </a:p>
        </p:txBody>
      </p:sp>
      <p:sp>
        <p:nvSpPr>
          <p:cNvPr id="7" name="Footer Placeholder 6"/>
          <p:cNvSpPr>
            <a:spLocks noGrp="1"/>
          </p:cNvSpPr>
          <p:nvPr>
            <p:ph type="ftr" sz="quarter" idx="11"/>
          </p:nvPr>
        </p:nvSpPr>
        <p:spPr/>
        <p:txBody>
          <a:bodyPr/>
          <a:lstStyle/>
          <a:p>
            <a:r>
              <a:rPr lang="en-IN"/>
              <a:t>Computer Organization and Architecture - Pipelining</a:t>
            </a:r>
          </a:p>
        </p:txBody>
      </p:sp>
      <p:sp>
        <p:nvSpPr>
          <p:cNvPr id="8" name="Slide Number Placeholder 7"/>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36450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153EF16-4A84-4F27-AEFE-52A383CBA6C8}" type="datetime1">
              <a:rPr lang="en-IN" smtClean="0"/>
              <a:t>08-10-2019</a:t>
            </a:fld>
            <a:endParaRPr lang="en-IN"/>
          </a:p>
        </p:txBody>
      </p:sp>
      <p:sp>
        <p:nvSpPr>
          <p:cNvPr id="6" name="Footer Placeholder 5"/>
          <p:cNvSpPr>
            <a:spLocks noGrp="1"/>
          </p:cNvSpPr>
          <p:nvPr>
            <p:ph type="ftr" sz="quarter" idx="11"/>
          </p:nvPr>
        </p:nvSpPr>
        <p:spPr/>
        <p:txBody>
          <a:bodyPr/>
          <a:lstStyle/>
          <a:p>
            <a:r>
              <a:rPr lang="en-IN"/>
              <a:t>Computer Organization and Architecture - Pipelining</a:t>
            </a:r>
          </a:p>
        </p:txBody>
      </p:sp>
      <p:sp>
        <p:nvSpPr>
          <p:cNvPr id="7" name="Slide Number Placeholder 6"/>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376254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B5832BE-DACA-4092-AA68-2D102C771450}" type="datetime1">
              <a:rPr lang="en-IN" smtClean="0"/>
              <a:t>08-10-2019</a:t>
            </a:fld>
            <a:endParaRPr lang="en-IN"/>
          </a:p>
        </p:txBody>
      </p:sp>
      <p:sp>
        <p:nvSpPr>
          <p:cNvPr id="9" name="Footer Placeholder 8"/>
          <p:cNvSpPr>
            <a:spLocks noGrp="1"/>
          </p:cNvSpPr>
          <p:nvPr>
            <p:ph type="ftr" sz="quarter" idx="11"/>
          </p:nvPr>
        </p:nvSpPr>
        <p:spPr/>
        <p:txBody>
          <a:bodyPr/>
          <a:lstStyle/>
          <a:p>
            <a:r>
              <a:rPr lang="en-IN"/>
              <a:t>Computer Organization and Architecture - Pipelining</a:t>
            </a:r>
          </a:p>
        </p:txBody>
      </p:sp>
      <p:sp>
        <p:nvSpPr>
          <p:cNvPr id="10" name="Slide Number Placeholder 9"/>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2745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73BCDE8-2D9C-41D2-B28A-A1BE1884535E}" type="datetime1">
              <a:rPr lang="en-IN" smtClean="0"/>
              <a:t>08-10-2019</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IN"/>
              <a:t>Computer Organization and Architecture - Pipelining</a:t>
            </a:r>
          </a:p>
        </p:txBody>
      </p:sp>
      <p:sp>
        <p:nvSpPr>
          <p:cNvPr id="10" name="Slide Number Placeholder 9"/>
          <p:cNvSpPr>
            <a:spLocks noGrp="1"/>
          </p:cNvSpPr>
          <p:nvPr>
            <p:ph type="sldNum" sz="quarter" idx="12"/>
          </p:nvPr>
        </p:nvSpPr>
        <p:spPr/>
        <p:txBody>
          <a:bodyPr/>
          <a:lstStyle/>
          <a:p>
            <a:fld id="{E9772EC3-461A-4B21-86D1-FD87C0F98B8F}" type="slidenum">
              <a:rPr lang="en-IN" smtClean="0"/>
              <a:t>‹#›</a:t>
            </a:fld>
            <a:endParaRPr lang="en-IN"/>
          </a:p>
        </p:txBody>
      </p:sp>
    </p:spTree>
    <p:extLst>
      <p:ext uri="{BB962C8B-B14F-4D97-AF65-F5344CB8AC3E}">
        <p14:creationId xmlns:p14="http://schemas.microsoft.com/office/powerpoint/2010/main" val="195353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91B85AF-1925-44B8-AC19-E0FEF9EA894A}" type="datetime1">
              <a:rPr lang="en-IN" smtClean="0"/>
              <a:t>08-10-2019</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IN"/>
              <a:t>Computer Organization and Architecture - Pipelining</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9772EC3-461A-4B21-86D1-FD87C0F98B8F}" type="slidenum">
              <a:rPr lang="en-IN" smtClean="0"/>
              <a:t>‹#›</a:t>
            </a:fld>
            <a:endParaRPr lang="en-IN"/>
          </a:p>
        </p:txBody>
      </p:sp>
    </p:spTree>
    <p:extLst>
      <p:ext uri="{BB962C8B-B14F-4D97-AF65-F5344CB8AC3E}">
        <p14:creationId xmlns:p14="http://schemas.microsoft.com/office/powerpoint/2010/main" val="16624060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Computer Organization and Architecture – Let’s understand Pipelining. </a:t>
            </a:r>
          </a:p>
        </p:txBody>
      </p:sp>
      <p:sp>
        <p:nvSpPr>
          <p:cNvPr id="3" name="Subtitle 2"/>
          <p:cNvSpPr>
            <a:spLocks noGrp="1"/>
          </p:cNvSpPr>
          <p:nvPr>
            <p:ph type="subTitle" idx="1"/>
          </p:nvPr>
        </p:nvSpPr>
        <p:spPr/>
        <p:txBody>
          <a:bodyPr/>
          <a:lstStyle/>
          <a:p>
            <a:r>
              <a:rPr lang="en-IN" dirty="0"/>
              <a:t>Shriram K Vasudevan</a:t>
            </a:r>
          </a:p>
          <a:p>
            <a:r>
              <a:rPr lang="en-IN" dirty="0"/>
              <a:t>Session  1 </a:t>
            </a:r>
          </a:p>
        </p:txBody>
      </p:sp>
      <p:sp>
        <p:nvSpPr>
          <p:cNvPr id="4" name="Date Placeholder 3"/>
          <p:cNvSpPr>
            <a:spLocks noGrp="1"/>
          </p:cNvSpPr>
          <p:nvPr>
            <p:ph type="dt" sz="half" idx="10"/>
          </p:nvPr>
        </p:nvSpPr>
        <p:spPr/>
        <p:txBody>
          <a:bodyPr/>
          <a:lstStyle/>
          <a:p>
            <a:fld id="{6A7FD5BC-A109-47D0-9C05-2470CA2C0965}"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a:t>
            </a:fld>
            <a:endParaRPr lang="en-IN"/>
          </a:p>
        </p:txBody>
      </p:sp>
    </p:spTree>
    <p:extLst>
      <p:ext uri="{BB962C8B-B14F-4D97-AF65-F5344CB8AC3E}">
        <p14:creationId xmlns:p14="http://schemas.microsoft.com/office/powerpoint/2010/main" val="51490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make it technical.  </a:t>
            </a:r>
            <a:br>
              <a:rPr lang="en-IN" dirty="0"/>
            </a:br>
            <a:r>
              <a:rPr lang="en-IN" dirty="0"/>
              <a:t>Single Cycle Vs. Pipelining</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10</a:t>
            </a:fld>
            <a:endParaRPr lang="en-IN"/>
          </a:p>
        </p:txBody>
      </p:sp>
      <p:graphicFrame>
        <p:nvGraphicFramePr>
          <p:cNvPr id="8" name="Table 7"/>
          <p:cNvGraphicFramePr>
            <a:graphicFrameLocks noGrp="1"/>
          </p:cNvGraphicFramePr>
          <p:nvPr>
            <p:extLst>
              <p:ext uri="{D42A27DB-BD31-4B8C-83A1-F6EECF244321}">
                <p14:modId xmlns:p14="http://schemas.microsoft.com/office/powerpoint/2010/main" val="3382760961"/>
              </p:ext>
            </p:extLst>
          </p:nvPr>
        </p:nvGraphicFramePr>
        <p:xfrm>
          <a:off x="3727782" y="751314"/>
          <a:ext cx="7754112" cy="2673114"/>
        </p:xfrm>
        <a:graphic>
          <a:graphicData uri="http://schemas.openxmlformats.org/drawingml/2006/table">
            <a:tbl>
              <a:tblPr firstRow="1" bandRow="1">
                <a:tableStyleId>{5C22544A-7EE6-4342-B048-85BDC9FD1C3A}</a:tableStyleId>
              </a:tblPr>
              <a:tblGrid>
                <a:gridCol w="1499616">
                  <a:extLst>
                    <a:ext uri="{9D8B030D-6E8A-4147-A177-3AD203B41FA5}">
                      <a16:colId xmlns:a16="http://schemas.microsoft.com/office/drawing/2014/main" val="20000"/>
                    </a:ext>
                  </a:extLst>
                </a:gridCol>
                <a:gridCol w="987552">
                  <a:extLst>
                    <a:ext uri="{9D8B030D-6E8A-4147-A177-3AD203B41FA5}">
                      <a16:colId xmlns:a16="http://schemas.microsoft.com/office/drawing/2014/main" val="20001"/>
                    </a:ext>
                  </a:extLst>
                </a:gridCol>
                <a:gridCol w="1077014">
                  <a:extLst>
                    <a:ext uri="{9D8B030D-6E8A-4147-A177-3AD203B41FA5}">
                      <a16:colId xmlns:a16="http://schemas.microsoft.com/office/drawing/2014/main" val="20002"/>
                    </a:ext>
                  </a:extLst>
                </a:gridCol>
                <a:gridCol w="1143721">
                  <a:extLst>
                    <a:ext uri="{9D8B030D-6E8A-4147-A177-3AD203B41FA5}">
                      <a16:colId xmlns:a16="http://schemas.microsoft.com/office/drawing/2014/main" val="20003"/>
                    </a:ext>
                  </a:extLst>
                </a:gridCol>
                <a:gridCol w="1143721">
                  <a:extLst>
                    <a:ext uri="{9D8B030D-6E8A-4147-A177-3AD203B41FA5}">
                      <a16:colId xmlns:a16="http://schemas.microsoft.com/office/drawing/2014/main" val="20004"/>
                    </a:ext>
                  </a:extLst>
                </a:gridCol>
                <a:gridCol w="877893">
                  <a:extLst>
                    <a:ext uri="{9D8B030D-6E8A-4147-A177-3AD203B41FA5}">
                      <a16:colId xmlns:a16="http://schemas.microsoft.com/office/drawing/2014/main" val="20005"/>
                    </a:ext>
                  </a:extLst>
                </a:gridCol>
                <a:gridCol w="1024595">
                  <a:extLst>
                    <a:ext uri="{9D8B030D-6E8A-4147-A177-3AD203B41FA5}">
                      <a16:colId xmlns:a16="http://schemas.microsoft.com/office/drawing/2014/main" val="20006"/>
                    </a:ext>
                  </a:extLst>
                </a:gridCol>
              </a:tblGrid>
              <a:tr h="805264">
                <a:tc>
                  <a:txBody>
                    <a:bodyPr/>
                    <a:lstStyle/>
                    <a:p>
                      <a:r>
                        <a:rPr lang="en-IN" sz="1400" dirty="0"/>
                        <a:t>Instruction</a:t>
                      </a:r>
                    </a:p>
                  </a:txBody>
                  <a:tcPr/>
                </a:tc>
                <a:tc>
                  <a:txBody>
                    <a:bodyPr/>
                    <a:lstStyle/>
                    <a:p>
                      <a:r>
                        <a:rPr lang="en-IN" sz="1400" dirty="0"/>
                        <a:t>Fetch</a:t>
                      </a:r>
                    </a:p>
                  </a:txBody>
                  <a:tcPr/>
                </a:tc>
                <a:tc>
                  <a:txBody>
                    <a:bodyPr/>
                    <a:lstStyle/>
                    <a:p>
                      <a:r>
                        <a:rPr lang="en-IN" sz="1400" dirty="0"/>
                        <a:t>Read</a:t>
                      </a:r>
                      <a:r>
                        <a:rPr lang="en-IN" sz="1400" baseline="0" dirty="0"/>
                        <a:t> / Decode</a:t>
                      </a:r>
                      <a:endParaRPr lang="en-IN" sz="1400" dirty="0"/>
                    </a:p>
                  </a:txBody>
                  <a:tcPr/>
                </a:tc>
                <a:tc>
                  <a:txBody>
                    <a:bodyPr/>
                    <a:lstStyle/>
                    <a:p>
                      <a:r>
                        <a:rPr lang="en-IN" sz="1400" dirty="0"/>
                        <a:t>ALU (Execute)</a:t>
                      </a:r>
                    </a:p>
                  </a:txBody>
                  <a:tcPr/>
                </a:tc>
                <a:tc>
                  <a:txBody>
                    <a:bodyPr/>
                    <a:lstStyle/>
                    <a:p>
                      <a:r>
                        <a:rPr lang="en-IN" sz="1400" dirty="0"/>
                        <a:t>Memory Access</a:t>
                      </a:r>
                    </a:p>
                  </a:txBody>
                  <a:tcPr/>
                </a:tc>
                <a:tc>
                  <a:txBody>
                    <a:bodyPr/>
                    <a:lstStyle/>
                    <a:p>
                      <a:r>
                        <a:rPr lang="en-IN" sz="1400" dirty="0"/>
                        <a:t>Write</a:t>
                      </a:r>
                      <a:r>
                        <a:rPr lang="en-IN" sz="1400" baseline="0" dirty="0"/>
                        <a:t> Back </a:t>
                      </a:r>
                      <a:endParaRPr lang="en-IN" sz="1400" dirty="0"/>
                    </a:p>
                  </a:txBody>
                  <a:tcPr/>
                </a:tc>
                <a:tc>
                  <a:txBody>
                    <a:bodyPr/>
                    <a:lstStyle/>
                    <a:p>
                      <a:r>
                        <a:rPr lang="en-IN" sz="1400" dirty="0"/>
                        <a:t>Time Consumed</a:t>
                      </a:r>
                      <a:r>
                        <a:rPr lang="en-IN" sz="1400" baseline="0" dirty="0"/>
                        <a:t> (Total)</a:t>
                      </a:r>
                      <a:endParaRPr lang="en-IN" sz="1400" dirty="0"/>
                    </a:p>
                  </a:txBody>
                  <a:tcPr/>
                </a:tc>
                <a:extLst>
                  <a:ext uri="{0D108BD9-81ED-4DB2-BD59-A6C34878D82A}">
                    <a16:rowId xmlns:a16="http://schemas.microsoft.com/office/drawing/2014/main" val="10000"/>
                  </a:ext>
                </a:extLst>
              </a:tr>
              <a:tr h="563685">
                <a:tc>
                  <a:txBody>
                    <a:bodyPr/>
                    <a:lstStyle/>
                    <a:p>
                      <a:r>
                        <a:rPr lang="en-IN" sz="1400" dirty="0"/>
                        <a:t>LW (Load Word)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800 PS</a:t>
                      </a:r>
                    </a:p>
                  </a:txBody>
                  <a:tcPr/>
                </a:tc>
                <a:extLst>
                  <a:ext uri="{0D108BD9-81ED-4DB2-BD59-A6C34878D82A}">
                    <a16:rowId xmlns:a16="http://schemas.microsoft.com/office/drawing/2014/main" val="10001"/>
                  </a:ext>
                </a:extLst>
              </a:tr>
              <a:tr h="563685">
                <a:tc>
                  <a:txBody>
                    <a:bodyPr/>
                    <a:lstStyle/>
                    <a:p>
                      <a:r>
                        <a:rPr lang="en-IN" sz="1400" dirty="0"/>
                        <a:t>SW (Store Word)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a:t>
                      </a:r>
                      <a:r>
                        <a:rPr lang="en-IN" sz="1400" baseline="0" dirty="0"/>
                        <a:t> PS</a:t>
                      </a:r>
                      <a:endParaRPr lang="en-IN" sz="1400" dirty="0"/>
                    </a:p>
                  </a:txBody>
                  <a:tcPr/>
                </a:tc>
                <a:tc>
                  <a:txBody>
                    <a:bodyPr/>
                    <a:lstStyle/>
                    <a:p>
                      <a:r>
                        <a:rPr lang="en-IN" sz="1400" dirty="0"/>
                        <a:t>200 PS</a:t>
                      </a:r>
                    </a:p>
                  </a:txBody>
                  <a:tcPr/>
                </a:tc>
                <a:tc>
                  <a:txBody>
                    <a:bodyPr/>
                    <a:lstStyle/>
                    <a:p>
                      <a:endParaRPr lang="en-IN" sz="1400" dirty="0"/>
                    </a:p>
                  </a:txBody>
                  <a:tcPr/>
                </a:tc>
                <a:tc>
                  <a:txBody>
                    <a:bodyPr/>
                    <a:lstStyle/>
                    <a:p>
                      <a:r>
                        <a:rPr lang="en-IN" sz="1400" dirty="0"/>
                        <a:t>700 PS</a:t>
                      </a:r>
                    </a:p>
                  </a:txBody>
                  <a:tcPr/>
                </a:tc>
                <a:extLst>
                  <a:ext uri="{0D108BD9-81ED-4DB2-BD59-A6C34878D82A}">
                    <a16:rowId xmlns:a16="http://schemas.microsoft.com/office/drawing/2014/main" val="10002"/>
                  </a:ext>
                </a:extLst>
              </a:tr>
              <a:tr h="413901">
                <a:tc>
                  <a:txBody>
                    <a:bodyPr/>
                    <a:lstStyle/>
                    <a:p>
                      <a:r>
                        <a:rPr lang="en-IN" sz="1400" dirty="0"/>
                        <a:t>ADD/SUB/AND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endParaRPr lang="en-IN" sz="1400" dirty="0"/>
                    </a:p>
                  </a:txBody>
                  <a:tcPr/>
                </a:tc>
                <a:tc>
                  <a:txBody>
                    <a:bodyPr/>
                    <a:lstStyle/>
                    <a:p>
                      <a:r>
                        <a:rPr lang="en-IN" sz="1400" dirty="0"/>
                        <a:t>200 PS</a:t>
                      </a:r>
                    </a:p>
                  </a:txBody>
                  <a:tcPr/>
                </a:tc>
                <a:tc>
                  <a:txBody>
                    <a:bodyPr/>
                    <a:lstStyle/>
                    <a:p>
                      <a:r>
                        <a:rPr lang="en-IN" sz="1400" dirty="0"/>
                        <a:t>700 PS</a:t>
                      </a:r>
                    </a:p>
                  </a:txBody>
                  <a:tcPr/>
                </a:tc>
                <a:extLst>
                  <a:ext uri="{0D108BD9-81ED-4DB2-BD59-A6C34878D82A}">
                    <a16:rowId xmlns:a16="http://schemas.microsoft.com/office/drawing/2014/main" val="10003"/>
                  </a:ext>
                </a:extLst>
              </a:tr>
              <a:tr h="326579">
                <a:tc>
                  <a:txBody>
                    <a:bodyPr/>
                    <a:lstStyle/>
                    <a:p>
                      <a:r>
                        <a:rPr lang="en-IN" sz="1400" dirty="0"/>
                        <a:t>BEQ/BNE</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endParaRPr lang="en-IN" sz="1400" dirty="0"/>
                    </a:p>
                  </a:txBody>
                  <a:tcPr/>
                </a:tc>
                <a:tc>
                  <a:txBody>
                    <a:bodyPr/>
                    <a:lstStyle/>
                    <a:p>
                      <a:endParaRPr lang="en-IN" sz="1400" dirty="0"/>
                    </a:p>
                  </a:txBody>
                  <a:tcPr/>
                </a:tc>
                <a:tc>
                  <a:txBody>
                    <a:bodyPr/>
                    <a:lstStyle/>
                    <a:p>
                      <a:r>
                        <a:rPr lang="en-IN" sz="1400" dirty="0"/>
                        <a:t>500 PS</a:t>
                      </a:r>
                    </a:p>
                  </a:txBody>
                  <a:tcPr/>
                </a:tc>
                <a:extLst>
                  <a:ext uri="{0D108BD9-81ED-4DB2-BD59-A6C34878D82A}">
                    <a16:rowId xmlns:a16="http://schemas.microsoft.com/office/drawing/2014/main" val="10004"/>
                  </a:ext>
                </a:extLst>
              </a:tr>
            </a:tbl>
          </a:graphicData>
        </a:graphic>
      </p:graphicFrame>
      <p:sp>
        <p:nvSpPr>
          <p:cNvPr id="14" name="TextBox 13"/>
          <p:cNvSpPr txBox="1"/>
          <p:nvPr/>
        </p:nvSpPr>
        <p:spPr>
          <a:xfrm>
            <a:off x="4261104" y="3557016"/>
            <a:ext cx="6300216" cy="1200329"/>
          </a:xfrm>
          <a:prstGeom prst="rect">
            <a:avLst/>
          </a:prstGeom>
          <a:noFill/>
        </p:spPr>
        <p:txBody>
          <a:bodyPr wrap="square" rtlCol="0">
            <a:spAutoFit/>
          </a:bodyPr>
          <a:lstStyle/>
          <a:p>
            <a:pPr algn="ctr"/>
            <a:r>
              <a:rPr lang="en-IN" dirty="0"/>
              <a:t>Note: We have to assume that the intermediary components have no delay and Mux has no delay as well. (Delay would further complicate the learning at this point, hence, let us ignore the same) </a:t>
            </a:r>
          </a:p>
        </p:txBody>
      </p:sp>
    </p:spTree>
    <p:extLst>
      <p:ext uri="{BB962C8B-B14F-4D97-AF65-F5344CB8AC3E}">
        <p14:creationId xmlns:p14="http://schemas.microsoft.com/office/powerpoint/2010/main" val="73585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11</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534164955"/>
              </p:ext>
            </p:extLst>
          </p:nvPr>
        </p:nvGraphicFramePr>
        <p:xfrm>
          <a:off x="3645486" y="751314"/>
          <a:ext cx="7754112" cy="2673114"/>
        </p:xfrm>
        <a:graphic>
          <a:graphicData uri="http://schemas.openxmlformats.org/drawingml/2006/table">
            <a:tbl>
              <a:tblPr firstRow="1" bandRow="1">
                <a:tableStyleId>{5C22544A-7EE6-4342-B048-85BDC9FD1C3A}</a:tableStyleId>
              </a:tblPr>
              <a:tblGrid>
                <a:gridCol w="1499616">
                  <a:extLst>
                    <a:ext uri="{9D8B030D-6E8A-4147-A177-3AD203B41FA5}">
                      <a16:colId xmlns:a16="http://schemas.microsoft.com/office/drawing/2014/main" val="20000"/>
                    </a:ext>
                  </a:extLst>
                </a:gridCol>
                <a:gridCol w="987552">
                  <a:extLst>
                    <a:ext uri="{9D8B030D-6E8A-4147-A177-3AD203B41FA5}">
                      <a16:colId xmlns:a16="http://schemas.microsoft.com/office/drawing/2014/main" val="20001"/>
                    </a:ext>
                  </a:extLst>
                </a:gridCol>
                <a:gridCol w="1077014">
                  <a:extLst>
                    <a:ext uri="{9D8B030D-6E8A-4147-A177-3AD203B41FA5}">
                      <a16:colId xmlns:a16="http://schemas.microsoft.com/office/drawing/2014/main" val="20002"/>
                    </a:ext>
                  </a:extLst>
                </a:gridCol>
                <a:gridCol w="1143721">
                  <a:extLst>
                    <a:ext uri="{9D8B030D-6E8A-4147-A177-3AD203B41FA5}">
                      <a16:colId xmlns:a16="http://schemas.microsoft.com/office/drawing/2014/main" val="20003"/>
                    </a:ext>
                  </a:extLst>
                </a:gridCol>
                <a:gridCol w="1143721">
                  <a:extLst>
                    <a:ext uri="{9D8B030D-6E8A-4147-A177-3AD203B41FA5}">
                      <a16:colId xmlns:a16="http://schemas.microsoft.com/office/drawing/2014/main" val="20004"/>
                    </a:ext>
                  </a:extLst>
                </a:gridCol>
                <a:gridCol w="877893">
                  <a:extLst>
                    <a:ext uri="{9D8B030D-6E8A-4147-A177-3AD203B41FA5}">
                      <a16:colId xmlns:a16="http://schemas.microsoft.com/office/drawing/2014/main" val="20005"/>
                    </a:ext>
                  </a:extLst>
                </a:gridCol>
                <a:gridCol w="1024595">
                  <a:extLst>
                    <a:ext uri="{9D8B030D-6E8A-4147-A177-3AD203B41FA5}">
                      <a16:colId xmlns:a16="http://schemas.microsoft.com/office/drawing/2014/main" val="20006"/>
                    </a:ext>
                  </a:extLst>
                </a:gridCol>
              </a:tblGrid>
              <a:tr h="805264">
                <a:tc>
                  <a:txBody>
                    <a:bodyPr/>
                    <a:lstStyle/>
                    <a:p>
                      <a:r>
                        <a:rPr lang="en-IN" sz="1400" dirty="0"/>
                        <a:t>Instruction</a:t>
                      </a:r>
                    </a:p>
                  </a:txBody>
                  <a:tcPr/>
                </a:tc>
                <a:tc>
                  <a:txBody>
                    <a:bodyPr/>
                    <a:lstStyle/>
                    <a:p>
                      <a:r>
                        <a:rPr lang="en-IN" sz="1400" dirty="0"/>
                        <a:t>Fetch</a:t>
                      </a:r>
                    </a:p>
                  </a:txBody>
                  <a:tcPr/>
                </a:tc>
                <a:tc>
                  <a:txBody>
                    <a:bodyPr/>
                    <a:lstStyle/>
                    <a:p>
                      <a:r>
                        <a:rPr lang="en-IN" sz="1400" dirty="0"/>
                        <a:t>Read</a:t>
                      </a:r>
                      <a:r>
                        <a:rPr lang="en-IN" sz="1400" baseline="0" dirty="0"/>
                        <a:t> / Decode</a:t>
                      </a:r>
                      <a:endParaRPr lang="en-IN" sz="1400" dirty="0"/>
                    </a:p>
                  </a:txBody>
                  <a:tcPr/>
                </a:tc>
                <a:tc>
                  <a:txBody>
                    <a:bodyPr/>
                    <a:lstStyle/>
                    <a:p>
                      <a:r>
                        <a:rPr lang="en-IN" sz="1400" dirty="0"/>
                        <a:t>ALU (Execute)</a:t>
                      </a:r>
                    </a:p>
                  </a:txBody>
                  <a:tcPr/>
                </a:tc>
                <a:tc>
                  <a:txBody>
                    <a:bodyPr/>
                    <a:lstStyle/>
                    <a:p>
                      <a:r>
                        <a:rPr lang="en-IN" sz="1400" dirty="0"/>
                        <a:t>Memory Access</a:t>
                      </a:r>
                    </a:p>
                  </a:txBody>
                  <a:tcPr/>
                </a:tc>
                <a:tc>
                  <a:txBody>
                    <a:bodyPr/>
                    <a:lstStyle/>
                    <a:p>
                      <a:r>
                        <a:rPr lang="en-IN" sz="1400" dirty="0"/>
                        <a:t>Write</a:t>
                      </a:r>
                      <a:r>
                        <a:rPr lang="en-IN" sz="1400" baseline="0" dirty="0"/>
                        <a:t> Back </a:t>
                      </a:r>
                      <a:endParaRPr lang="en-IN" sz="1400" dirty="0"/>
                    </a:p>
                  </a:txBody>
                  <a:tcPr/>
                </a:tc>
                <a:tc>
                  <a:txBody>
                    <a:bodyPr/>
                    <a:lstStyle/>
                    <a:p>
                      <a:r>
                        <a:rPr lang="en-IN" sz="1400" dirty="0"/>
                        <a:t>Time Consumed</a:t>
                      </a:r>
                      <a:r>
                        <a:rPr lang="en-IN" sz="1400" baseline="0" dirty="0"/>
                        <a:t> (Total)</a:t>
                      </a:r>
                      <a:endParaRPr lang="en-IN" sz="1400" dirty="0"/>
                    </a:p>
                  </a:txBody>
                  <a:tcPr/>
                </a:tc>
                <a:extLst>
                  <a:ext uri="{0D108BD9-81ED-4DB2-BD59-A6C34878D82A}">
                    <a16:rowId xmlns:a16="http://schemas.microsoft.com/office/drawing/2014/main" val="10000"/>
                  </a:ext>
                </a:extLst>
              </a:tr>
              <a:tr h="563685">
                <a:tc>
                  <a:txBody>
                    <a:bodyPr/>
                    <a:lstStyle/>
                    <a:p>
                      <a:r>
                        <a:rPr lang="en-IN" sz="1400" dirty="0"/>
                        <a:t>LW (Load Word)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800 PS</a:t>
                      </a:r>
                    </a:p>
                  </a:txBody>
                  <a:tcPr/>
                </a:tc>
                <a:extLst>
                  <a:ext uri="{0D108BD9-81ED-4DB2-BD59-A6C34878D82A}">
                    <a16:rowId xmlns:a16="http://schemas.microsoft.com/office/drawing/2014/main" val="10001"/>
                  </a:ext>
                </a:extLst>
              </a:tr>
              <a:tr h="563685">
                <a:tc>
                  <a:txBody>
                    <a:bodyPr/>
                    <a:lstStyle/>
                    <a:p>
                      <a:r>
                        <a:rPr lang="en-IN" sz="1400" dirty="0"/>
                        <a:t>SW (Store Word)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a:t>
                      </a:r>
                      <a:r>
                        <a:rPr lang="en-IN" sz="1400" baseline="0" dirty="0"/>
                        <a:t> PS</a:t>
                      </a:r>
                      <a:endParaRPr lang="en-IN" sz="1400" dirty="0"/>
                    </a:p>
                  </a:txBody>
                  <a:tcPr/>
                </a:tc>
                <a:tc>
                  <a:txBody>
                    <a:bodyPr/>
                    <a:lstStyle/>
                    <a:p>
                      <a:r>
                        <a:rPr lang="en-IN" sz="1400" dirty="0"/>
                        <a:t>200 PS</a:t>
                      </a:r>
                    </a:p>
                  </a:txBody>
                  <a:tcPr/>
                </a:tc>
                <a:tc>
                  <a:txBody>
                    <a:bodyPr/>
                    <a:lstStyle/>
                    <a:p>
                      <a:endParaRPr lang="en-IN" sz="1400" dirty="0"/>
                    </a:p>
                  </a:txBody>
                  <a:tcPr/>
                </a:tc>
                <a:tc>
                  <a:txBody>
                    <a:bodyPr/>
                    <a:lstStyle/>
                    <a:p>
                      <a:r>
                        <a:rPr lang="en-IN" sz="1400" dirty="0"/>
                        <a:t>700 PS</a:t>
                      </a:r>
                    </a:p>
                  </a:txBody>
                  <a:tcPr/>
                </a:tc>
                <a:extLst>
                  <a:ext uri="{0D108BD9-81ED-4DB2-BD59-A6C34878D82A}">
                    <a16:rowId xmlns:a16="http://schemas.microsoft.com/office/drawing/2014/main" val="10002"/>
                  </a:ext>
                </a:extLst>
              </a:tr>
              <a:tr h="413901">
                <a:tc>
                  <a:txBody>
                    <a:bodyPr/>
                    <a:lstStyle/>
                    <a:p>
                      <a:r>
                        <a:rPr lang="en-IN" sz="1400" dirty="0"/>
                        <a:t>ADD/SUB/AND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endParaRPr lang="en-IN" sz="1400" dirty="0"/>
                    </a:p>
                  </a:txBody>
                  <a:tcPr/>
                </a:tc>
                <a:tc>
                  <a:txBody>
                    <a:bodyPr/>
                    <a:lstStyle/>
                    <a:p>
                      <a:r>
                        <a:rPr lang="en-IN" sz="1400" dirty="0"/>
                        <a:t>200 PS</a:t>
                      </a:r>
                    </a:p>
                  </a:txBody>
                  <a:tcPr/>
                </a:tc>
                <a:tc>
                  <a:txBody>
                    <a:bodyPr/>
                    <a:lstStyle/>
                    <a:p>
                      <a:r>
                        <a:rPr lang="en-IN" sz="1400" dirty="0"/>
                        <a:t>700 PS</a:t>
                      </a:r>
                    </a:p>
                  </a:txBody>
                  <a:tcPr/>
                </a:tc>
                <a:extLst>
                  <a:ext uri="{0D108BD9-81ED-4DB2-BD59-A6C34878D82A}">
                    <a16:rowId xmlns:a16="http://schemas.microsoft.com/office/drawing/2014/main" val="10003"/>
                  </a:ext>
                </a:extLst>
              </a:tr>
              <a:tr h="326579">
                <a:tc>
                  <a:txBody>
                    <a:bodyPr/>
                    <a:lstStyle/>
                    <a:p>
                      <a:r>
                        <a:rPr lang="en-IN" sz="1400" dirty="0"/>
                        <a:t>BEQ/BNE</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endParaRPr lang="en-IN" sz="1400" dirty="0"/>
                    </a:p>
                  </a:txBody>
                  <a:tcPr/>
                </a:tc>
                <a:tc>
                  <a:txBody>
                    <a:bodyPr/>
                    <a:lstStyle/>
                    <a:p>
                      <a:endParaRPr lang="en-IN" sz="1400" dirty="0"/>
                    </a:p>
                  </a:txBody>
                  <a:tcPr/>
                </a:tc>
                <a:tc>
                  <a:txBody>
                    <a:bodyPr/>
                    <a:lstStyle/>
                    <a:p>
                      <a:r>
                        <a:rPr lang="en-IN" sz="1400" dirty="0"/>
                        <a:t>500 PS</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4306824" y="3931920"/>
            <a:ext cx="6757416" cy="2308324"/>
          </a:xfrm>
          <a:prstGeom prst="rect">
            <a:avLst/>
          </a:prstGeom>
          <a:noFill/>
        </p:spPr>
        <p:txBody>
          <a:bodyPr wrap="square" rtlCol="0">
            <a:spAutoFit/>
          </a:bodyPr>
          <a:lstStyle/>
          <a:p>
            <a:r>
              <a:rPr lang="en-IN" dirty="0"/>
              <a:t>Observations: </a:t>
            </a:r>
          </a:p>
          <a:p>
            <a:pPr marL="342900" indent="-342900">
              <a:buAutoNum type="arabicPeriod"/>
            </a:pPr>
            <a:r>
              <a:rPr lang="en-IN" dirty="0"/>
              <a:t>We have considered no delay for the Mux and intermediary components. (Remember this, don’t forget) </a:t>
            </a:r>
          </a:p>
          <a:p>
            <a:pPr marL="342900" indent="-342900">
              <a:buAutoNum type="arabicPeriod"/>
            </a:pPr>
            <a:r>
              <a:rPr lang="en-IN" dirty="0"/>
              <a:t>In single cycle model, each instruction needs 1 clock cycle. So, the point is, the clock cycle should be stretched so as to also accommodate the slowest instruction. </a:t>
            </a:r>
          </a:p>
          <a:p>
            <a:pPr marL="342900" indent="-342900">
              <a:buAutoNum type="arabicPeriod"/>
            </a:pPr>
            <a:r>
              <a:rPr lang="en-IN" b="1" dirty="0"/>
              <a:t>In the above listing, which is the slowest instruction? Undoubtedly, it is LW with 800 PS. – Understand this point. </a:t>
            </a:r>
          </a:p>
        </p:txBody>
      </p:sp>
    </p:spTree>
    <p:extLst>
      <p:ext uri="{BB962C8B-B14F-4D97-AF65-F5344CB8AC3E}">
        <p14:creationId xmlns:p14="http://schemas.microsoft.com/office/powerpoint/2010/main" val="128241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12</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76098617"/>
              </p:ext>
            </p:extLst>
          </p:nvPr>
        </p:nvGraphicFramePr>
        <p:xfrm>
          <a:off x="3645486" y="751314"/>
          <a:ext cx="7754112" cy="2673114"/>
        </p:xfrm>
        <a:graphic>
          <a:graphicData uri="http://schemas.openxmlformats.org/drawingml/2006/table">
            <a:tbl>
              <a:tblPr firstRow="1" bandRow="1">
                <a:tableStyleId>{5C22544A-7EE6-4342-B048-85BDC9FD1C3A}</a:tableStyleId>
              </a:tblPr>
              <a:tblGrid>
                <a:gridCol w="1499616">
                  <a:extLst>
                    <a:ext uri="{9D8B030D-6E8A-4147-A177-3AD203B41FA5}">
                      <a16:colId xmlns:a16="http://schemas.microsoft.com/office/drawing/2014/main" val="20000"/>
                    </a:ext>
                  </a:extLst>
                </a:gridCol>
                <a:gridCol w="987552">
                  <a:extLst>
                    <a:ext uri="{9D8B030D-6E8A-4147-A177-3AD203B41FA5}">
                      <a16:colId xmlns:a16="http://schemas.microsoft.com/office/drawing/2014/main" val="20001"/>
                    </a:ext>
                  </a:extLst>
                </a:gridCol>
                <a:gridCol w="1077014">
                  <a:extLst>
                    <a:ext uri="{9D8B030D-6E8A-4147-A177-3AD203B41FA5}">
                      <a16:colId xmlns:a16="http://schemas.microsoft.com/office/drawing/2014/main" val="20002"/>
                    </a:ext>
                  </a:extLst>
                </a:gridCol>
                <a:gridCol w="1143721">
                  <a:extLst>
                    <a:ext uri="{9D8B030D-6E8A-4147-A177-3AD203B41FA5}">
                      <a16:colId xmlns:a16="http://schemas.microsoft.com/office/drawing/2014/main" val="20003"/>
                    </a:ext>
                  </a:extLst>
                </a:gridCol>
                <a:gridCol w="1143721">
                  <a:extLst>
                    <a:ext uri="{9D8B030D-6E8A-4147-A177-3AD203B41FA5}">
                      <a16:colId xmlns:a16="http://schemas.microsoft.com/office/drawing/2014/main" val="20004"/>
                    </a:ext>
                  </a:extLst>
                </a:gridCol>
                <a:gridCol w="877893">
                  <a:extLst>
                    <a:ext uri="{9D8B030D-6E8A-4147-A177-3AD203B41FA5}">
                      <a16:colId xmlns:a16="http://schemas.microsoft.com/office/drawing/2014/main" val="20005"/>
                    </a:ext>
                  </a:extLst>
                </a:gridCol>
                <a:gridCol w="1024595">
                  <a:extLst>
                    <a:ext uri="{9D8B030D-6E8A-4147-A177-3AD203B41FA5}">
                      <a16:colId xmlns:a16="http://schemas.microsoft.com/office/drawing/2014/main" val="20006"/>
                    </a:ext>
                  </a:extLst>
                </a:gridCol>
              </a:tblGrid>
              <a:tr h="805264">
                <a:tc>
                  <a:txBody>
                    <a:bodyPr/>
                    <a:lstStyle/>
                    <a:p>
                      <a:r>
                        <a:rPr lang="en-IN" sz="1400" dirty="0"/>
                        <a:t>Instruction</a:t>
                      </a:r>
                    </a:p>
                  </a:txBody>
                  <a:tcPr/>
                </a:tc>
                <a:tc>
                  <a:txBody>
                    <a:bodyPr/>
                    <a:lstStyle/>
                    <a:p>
                      <a:r>
                        <a:rPr lang="en-IN" sz="1400" dirty="0"/>
                        <a:t>Fetch</a:t>
                      </a:r>
                    </a:p>
                  </a:txBody>
                  <a:tcPr/>
                </a:tc>
                <a:tc>
                  <a:txBody>
                    <a:bodyPr/>
                    <a:lstStyle/>
                    <a:p>
                      <a:r>
                        <a:rPr lang="en-IN" sz="1400" dirty="0"/>
                        <a:t>Read</a:t>
                      </a:r>
                      <a:r>
                        <a:rPr lang="en-IN" sz="1400" baseline="0" dirty="0"/>
                        <a:t> / Decode</a:t>
                      </a:r>
                      <a:endParaRPr lang="en-IN" sz="1400" dirty="0"/>
                    </a:p>
                  </a:txBody>
                  <a:tcPr/>
                </a:tc>
                <a:tc>
                  <a:txBody>
                    <a:bodyPr/>
                    <a:lstStyle/>
                    <a:p>
                      <a:r>
                        <a:rPr lang="en-IN" sz="1400" dirty="0"/>
                        <a:t>ALU (Execute)</a:t>
                      </a:r>
                    </a:p>
                  </a:txBody>
                  <a:tcPr/>
                </a:tc>
                <a:tc>
                  <a:txBody>
                    <a:bodyPr/>
                    <a:lstStyle/>
                    <a:p>
                      <a:r>
                        <a:rPr lang="en-IN" sz="1400" dirty="0"/>
                        <a:t>Memory Access</a:t>
                      </a:r>
                    </a:p>
                  </a:txBody>
                  <a:tcPr/>
                </a:tc>
                <a:tc>
                  <a:txBody>
                    <a:bodyPr/>
                    <a:lstStyle/>
                    <a:p>
                      <a:r>
                        <a:rPr lang="en-IN" sz="1400" dirty="0"/>
                        <a:t>Write</a:t>
                      </a:r>
                      <a:r>
                        <a:rPr lang="en-IN" sz="1400" baseline="0" dirty="0"/>
                        <a:t> Back </a:t>
                      </a:r>
                      <a:endParaRPr lang="en-IN" sz="1400" dirty="0"/>
                    </a:p>
                  </a:txBody>
                  <a:tcPr/>
                </a:tc>
                <a:tc>
                  <a:txBody>
                    <a:bodyPr/>
                    <a:lstStyle/>
                    <a:p>
                      <a:r>
                        <a:rPr lang="en-IN" sz="1400" dirty="0"/>
                        <a:t>Time Consumed</a:t>
                      </a:r>
                      <a:r>
                        <a:rPr lang="en-IN" sz="1400" baseline="0" dirty="0"/>
                        <a:t> (Total)</a:t>
                      </a:r>
                      <a:endParaRPr lang="en-IN" sz="1400" dirty="0"/>
                    </a:p>
                  </a:txBody>
                  <a:tcPr/>
                </a:tc>
                <a:extLst>
                  <a:ext uri="{0D108BD9-81ED-4DB2-BD59-A6C34878D82A}">
                    <a16:rowId xmlns:a16="http://schemas.microsoft.com/office/drawing/2014/main" val="10000"/>
                  </a:ext>
                </a:extLst>
              </a:tr>
              <a:tr h="563685">
                <a:tc>
                  <a:txBody>
                    <a:bodyPr/>
                    <a:lstStyle/>
                    <a:p>
                      <a:r>
                        <a:rPr lang="en-IN" sz="1400" dirty="0"/>
                        <a:t>LW (Load Word)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800 PS</a:t>
                      </a:r>
                    </a:p>
                  </a:txBody>
                  <a:tcPr/>
                </a:tc>
                <a:extLst>
                  <a:ext uri="{0D108BD9-81ED-4DB2-BD59-A6C34878D82A}">
                    <a16:rowId xmlns:a16="http://schemas.microsoft.com/office/drawing/2014/main" val="10001"/>
                  </a:ext>
                </a:extLst>
              </a:tr>
              <a:tr h="563685">
                <a:tc>
                  <a:txBody>
                    <a:bodyPr/>
                    <a:lstStyle/>
                    <a:p>
                      <a:r>
                        <a:rPr lang="en-IN" sz="1400" dirty="0"/>
                        <a:t>SW (Store Word)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a:t>
                      </a:r>
                      <a:r>
                        <a:rPr lang="en-IN" sz="1400" baseline="0" dirty="0"/>
                        <a:t> PS</a:t>
                      </a:r>
                      <a:endParaRPr lang="en-IN" sz="1400" dirty="0"/>
                    </a:p>
                  </a:txBody>
                  <a:tcPr/>
                </a:tc>
                <a:tc>
                  <a:txBody>
                    <a:bodyPr/>
                    <a:lstStyle/>
                    <a:p>
                      <a:r>
                        <a:rPr lang="en-IN" sz="1400" dirty="0"/>
                        <a:t>200 PS</a:t>
                      </a:r>
                    </a:p>
                  </a:txBody>
                  <a:tcPr/>
                </a:tc>
                <a:tc>
                  <a:txBody>
                    <a:bodyPr/>
                    <a:lstStyle/>
                    <a:p>
                      <a:endParaRPr lang="en-IN" sz="1400" dirty="0"/>
                    </a:p>
                  </a:txBody>
                  <a:tcPr/>
                </a:tc>
                <a:tc>
                  <a:txBody>
                    <a:bodyPr/>
                    <a:lstStyle/>
                    <a:p>
                      <a:r>
                        <a:rPr lang="en-IN" sz="1400" dirty="0"/>
                        <a:t>700 PS</a:t>
                      </a:r>
                    </a:p>
                  </a:txBody>
                  <a:tcPr/>
                </a:tc>
                <a:extLst>
                  <a:ext uri="{0D108BD9-81ED-4DB2-BD59-A6C34878D82A}">
                    <a16:rowId xmlns:a16="http://schemas.microsoft.com/office/drawing/2014/main" val="10002"/>
                  </a:ext>
                </a:extLst>
              </a:tr>
              <a:tr h="413901">
                <a:tc>
                  <a:txBody>
                    <a:bodyPr/>
                    <a:lstStyle/>
                    <a:p>
                      <a:r>
                        <a:rPr lang="en-IN" sz="1400" dirty="0"/>
                        <a:t>ADD/SUB/AND</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endParaRPr lang="en-IN" sz="1400" dirty="0"/>
                    </a:p>
                  </a:txBody>
                  <a:tcPr/>
                </a:tc>
                <a:tc>
                  <a:txBody>
                    <a:bodyPr/>
                    <a:lstStyle/>
                    <a:p>
                      <a:r>
                        <a:rPr lang="en-IN" sz="1400" dirty="0"/>
                        <a:t>200 PS</a:t>
                      </a:r>
                    </a:p>
                  </a:txBody>
                  <a:tcPr/>
                </a:tc>
                <a:tc>
                  <a:txBody>
                    <a:bodyPr/>
                    <a:lstStyle/>
                    <a:p>
                      <a:r>
                        <a:rPr lang="en-IN" sz="1400" dirty="0"/>
                        <a:t>700 PS</a:t>
                      </a:r>
                    </a:p>
                  </a:txBody>
                  <a:tcPr/>
                </a:tc>
                <a:extLst>
                  <a:ext uri="{0D108BD9-81ED-4DB2-BD59-A6C34878D82A}">
                    <a16:rowId xmlns:a16="http://schemas.microsoft.com/office/drawing/2014/main" val="10003"/>
                  </a:ext>
                </a:extLst>
              </a:tr>
              <a:tr h="326579">
                <a:tc>
                  <a:txBody>
                    <a:bodyPr/>
                    <a:lstStyle/>
                    <a:p>
                      <a:r>
                        <a:rPr lang="en-IN" sz="1400" dirty="0"/>
                        <a:t>BEQ/BNE</a:t>
                      </a:r>
                    </a:p>
                  </a:txBody>
                  <a:tcPr/>
                </a:tc>
                <a:tc>
                  <a:txBody>
                    <a:bodyPr/>
                    <a:lstStyle/>
                    <a:p>
                      <a:r>
                        <a:rPr lang="en-IN" sz="1400" dirty="0"/>
                        <a:t>200 PS</a:t>
                      </a:r>
                    </a:p>
                  </a:txBody>
                  <a:tcPr/>
                </a:tc>
                <a:tc>
                  <a:txBody>
                    <a:bodyPr/>
                    <a:lstStyle/>
                    <a:p>
                      <a:r>
                        <a:rPr lang="en-IN" sz="1400" dirty="0"/>
                        <a:t>100 PS</a:t>
                      </a:r>
                    </a:p>
                  </a:txBody>
                  <a:tcPr/>
                </a:tc>
                <a:tc>
                  <a:txBody>
                    <a:bodyPr/>
                    <a:lstStyle/>
                    <a:p>
                      <a:r>
                        <a:rPr lang="en-IN" sz="1400" dirty="0"/>
                        <a:t>200 PS</a:t>
                      </a:r>
                    </a:p>
                  </a:txBody>
                  <a:tcPr/>
                </a:tc>
                <a:tc>
                  <a:txBody>
                    <a:bodyPr/>
                    <a:lstStyle/>
                    <a:p>
                      <a:endParaRPr lang="en-IN" sz="1400" dirty="0"/>
                    </a:p>
                  </a:txBody>
                  <a:tcPr/>
                </a:tc>
                <a:tc>
                  <a:txBody>
                    <a:bodyPr/>
                    <a:lstStyle/>
                    <a:p>
                      <a:endParaRPr lang="en-IN" sz="1400" dirty="0"/>
                    </a:p>
                  </a:txBody>
                  <a:tcPr/>
                </a:tc>
                <a:tc>
                  <a:txBody>
                    <a:bodyPr/>
                    <a:lstStyle/>
                    <a:p>
                      <a:r>
                        <a:rPr lang="en-IN" sz="1400" dirty="0"/>
                        <a:t>500 PS</a:t>
                      </a:r>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4288536" y="3547872"/>
            <a:ext cx="6757416" cy="2585323"/>
          </a:xfrm>
          <a:prstGeom prst="rect">
            <a:avLst/>
          </a:prstGeom>
          <a:noFill/>
        </p:spPr>
        <p:txBody>
          <a:bodyPr wrap="square" rtlCol="0">
            <a:spAutoFit/>
          </a:bodyPr>
          <a:lstStyle/>
          <a:p>
            <a:r>
              <a:rPr lang="en-IN" dirty="0"/>
              <a:t>Observations: </a:t>
            </a:r>
          </a:p>
          <a:p>
            <a:pPr marL="285750" indent="-285750">
              <a:buFont typeface="Arial" panose="020B0604020202020204" pitchFamily="34" charset="0"/>
              <a:buChar char="•"/>
            </a:pPr>
            <a:r>
              <a:rPr lang="en-IN" dirty="0"/>
              <a:t>Since, we should also accommodate the slowest instruction without partiality, the time required for LW (Slowest Instruction) – 800 PS becomes the time required for all the instructions in the list above. </a:t>
            </a:r>
          </a:p>
          <a:p>
            <a:pPr marL="285750" indent="-285750">
              <a:buFont typeface="Arial" panose="020B0604020202020204" pitchFamily="34" charset="0"/>
              <a:buChar char="•"/>
            </a:pPr>
            <a:r>
              <a:rPr lang="en-IN" dirty="0"/>
              <a:t>Hence the total time required would 4 * 800 = 3200 PS. Or one can say this way, time between the first and fourth instruction would be equal to 3 * 800 or 2400 PS.  </a:t>
            </a:r>
            <a:endParaRPr lang="en-US" dirty="0">
              <a:solidFill>
                <a:srgbClr val="C00000"/>
              </a:solidFill>
            </a:endParaRPr>
          </a:p>
          <a:p>
            <a:pPr marL="342900" indent="-342900">
              <a:buAutoNum type="arabicPeriod"/>
            </a:pPr>
            <a:endParaRPr lang="en-IN" b="1" dirty="0"/>
          </a:p>
        </p:txBody>
      </p:sp>
    </p:spTree>
    <p:extLst>
      <p:ext uri="{BB962C8B-B14F-4D97-AF65-F5344CB8AC3E}">
        <p14:creationId xmlns:p14="http://schemas.microsoft.com/office/powerpoint/2010/main" val="77991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br>
              <a:rPr lang="en-IN" dirty="0"/>
            </a:br>
            <a:r>
              <a:rPr lang="en-IN" sz="2800" dirty="0"/>
              <a:t>A Diagrammatic View shall be handy!!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13</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018434995"/>
              </p:ext>
            </p:extLst>
          </p:nvPr>
        </p:nvGraphicFramePr>
        <p:xfrm>
          <a:off x="4041649" y="0"/>
          <a:ext cx="6867141" cy="2008122"/>
        </p:xfrm>
        <a:graphic>
          <a:graphicData uri="http://schemas.openxmlformats.org/drawingml/2006/table">
            <a:tbl>
              <a:tblPr firstRow="1" bandRow="1">
                <a:tableStyleId>{5C22544A-7EE6-4342-B048-85BDC9FD1C3A}</a:tableStyleId>
              </a:tblPr>
              <a:tblGrid>
                <a:gridCol w="1328079">
                  <a:extLst>
                    <a:ext uri="{9D8B030D-6E8A-4147-A177-3AD203B41FA5}">
                      <a16:colId xmlns:a16="http://schemas.microsoft.com/office/drawing/2014/main" val="20000"/>
                    </a:ext>
                  </a:extLst>
                </a:gridCol>
                <a:gridCol w="682760">
                  <a:extLst>
                    <a:ext uri="{9D8B030D-6E8A-4147-A177-3AD203B41FA5}">
                      <a16:colId xmlns:a16="http://schemas.microsoft.com/office/drawing/2014/main" val="20001"/>
                    </a:ext>
                  </a:extLst>
                </a:gridCol>
                <a:gridCol w="947554">
                  <a:extLst>
                    <a:ext uri="{9D8B030D-6E8A-4147-A177-3AD203B41FA5}">
                      <a16:colId xmlns:a16="http://schemas.microsoft.com/office/drawing/2014/main" val="20002"/>
                    </a:ext>
                  </a:extLst>
                </a:gridCol>
                <a:gridCol w="860755">
                  <a:extLst>
                    <a:ext uri="{9D8B030D-6E8A-4147-A177-3AD203B41FA5}">
                      <a16:colId xmlns:a16="http://schemas.microsoft.com/office/drawing/2014/main" val="20003"/>
                    </a:ext>
                  </a:extLst>
                </a:gridCol>
                <a:gridCol w="962020">
                  <a:extLst>
                    <a:ext uri="{9D8B030D-6E8A-4147-A177-3AD203B41FA5}">
                      <a16:colId xmlns:a16="http://schemas.microsoft.com/office/drawing/2014/main" val="20004"/>
                    </a:ext>
                  </a:extLst>
                </a:gridCol>
                <a:gridCol w="759489">
                  <a:extLst>
                    <a:ext uri="{9D8B030D-6E8A-4147-A177-3AD203B41FA5}">
                      <a16:colId xmlns:a16="http://schemas.microsoft.com/office/drawing/2014/main" val="20005"/>
                    </a:ext>
                  </a:extLst>
                </a:gridCol>
                <a:gridCol w="1326484">
                  <a:extLst>
                    <a:ext uri="{9D8B030D-6E8A-4147-A177-3AD203B41FA5}">
                      <a16:colId xmlns:a16="http://schemas.microsoft.com/office/drawing/2014/main" val="20006"/>
                    </a:ext>
                  </a:extLst>
                </a:gridCol>
              </a:tblGrid>
              <a:tr h="594992">
                <a:tc>
                  <a:txBody>
                    <a:bodyPr/>
                    <a:lstStyle/>
                    <a:p>
                      <a:r>
                        <a:rPr lang="en-IN" sz="1200" b="1" dirty="0"/>
                        <a:t>Instruction</a:t>
                      </a:r>
                    </a:p>
                  </a:txBody>
                  <a:tcPr/>
                </a:tc>
                <a:tc>
                  <a:txBody>
                    <a:bodyPr/>
                    <a:lstStyle/>
                    <a:p>
                      <a:r>
                        <a:rPr lang="en-IN" sz="1200" b="1" dirty="0"/>
                        <a:t>Fetch</a:t>
                      </a:r>
                    </a:p>
                  </a:txBody>
                  <a:tcPr/>
                </a:tc>
                <a:tc>
                  <a:txBody>
                    <a:bodyPr/>
                    <a:lstStyle/>
                    <a:p>
                      <a:r>
                        <a:rPr lang="en-IN" sz="1200" b="1" dirty="0"/>
                        <a:t>Read</a:t>
                      </a:r>
                      <a:r>
                        <a:rPr lang="en-IN" sz="1200" b="1" baseline="0" dirty="0"/>
                        <a:t> / Decode</a:t>
                      </a:r>
                      <a:endParaRPr lang="en-IN" sz="1200" b="1" dirty="0"/>
                    </a:p>
                  </a:txBody>
                  <a:tcPr/>
                </a:tc>
                <a:tc>
                  <a:txBody>
                    <a:bodyPr/>
                    <a:lstStyle/>
                    <a:p>
                      <a:r>
                        <a:rPr lang="en-IN" sz="1200" b="1" dirty="0"/>
                        <a:t>ALU (Execute)</a:t>
                      </a:r>
                    </a:p>
                  </a:txBody>
                  <a:tcPr/>
                </a:tc>
                <a:tc>
                  <a:txBody>
                    <a:bodyPr/>
                    <a:lstStyle/>
                    <a:p>
                      <a:r>
                        <a:rPr lang="en-IN" sz="1200" b="1" dirty="0"/>
                        <a:t>Memory Access</a:t>
                      </a:r>
                    </a:p>
                  </a:txBody>
                  <a:tcPr/>
                </a:tc>
                <a:tc>
                  <a:txBody>
                    <a:bodyPr/>
                    <a:lstStyle/>
                    <a:p>
                      <a:r>
                        <a:rPr lang="en-IN" sz="1200" b="1" dirty="0"/>
                        <a:t>Write</a:t>
                      </a:r>
                      <a:r>
                        <a:rPr lang="en-IN" sz="1200" b="1" baseline="0" dirty="0"/>
                        <a:t> Back </a:t>
                      </a:r>
                      <a:endParaRPr lang="en-IN" sz="1200" b="1" dirty="0"/>
                    </a:p>
                  </a:txBody>
                  <a:tcPr/>
                </a:tc>
                <a:tc>
                  <a:txBody>
                    <a:bodyPr/>
                    <a:lstStyle/>
                    <a:p>
                      <a:r>
                        <a:rPr lang="en-IN" sz="1200" b="1" dirty="0"/>
                        <a:t>Time Consumed</a:t>
                      </a:r>
                      <a:r>
                        <a:rPr lang="en-IN" sz="1200" b="1" baseline="0" dirty="0"/>
                        <a:t> (Total)</a:t>
                      </a:r>
                      <a:endParaRPr lang="en-IN" sz="1200" b="1" dirty="0"/>
                    </a:p>
                  </a:txBody>
                  <a:tcPr/>
                </a:tc>
                <a:extLst>
                  <a:ext uri="{0D108BD9-81ED-4DB2-BD59-A6C34878D82A}">
                    <a16:rowId xmlns:a16="http://schemas.microsoft.com/office/drawing/2014/main" val="10000"/>
                  </a:ext>
                </a:extLst>
              </a:tr>
              <a:tr h="416494">
                <a:tc>
                  <a:txBody>
                    <a:bodyPr/>
                    <a:lstStyle/>
                    <a:p>
                      <a:r>
                        <a:rPr lang="en-IN" sz="1200" b="1" dirty="0"/>
                        <a:t>LW (Load Word)</a:t>
                      </a:r>
                    </a:p>
                  </a:txBody>
                  <a:tcPr/>
                </a:tc>
                <a:tc>
                  <a:txBody>
                    <a:bodyPr/>
                    <a:lstStyle/>
                    <a:p>
                      <a:r>
                        <a:rPr lang="en-IN" sz="1200" b="1" dirty="0"/>
                        <a:t>200 PS</a:t>
                      </a:r>
                    </a:p>
                  </a:txBody>
                  <a:tcPr/>
                </a:tc>
                <a:tc>
                  <a:txBody>
                    <a:bodyPr/>
                    <a:lstStyle/>
                    <a:p>
                      <a:r>
                        <a:rPr lang="en-IN" sz="1200" b="1" dirty="0"/>
                        <a:t>100 PS</a:t>
                      </a:r>
                    </a:p>
                  </a:txBody>
                  <a:tcPr/>
                </a:tc>
                <a:tc>
                  <a:txBody>
                    <a:bodyPr/>
                    <a:lstStyle/>
                    <a:p>
                      <a:r>
                        <a:rPr lang="en-IN" sz="1200" b="1" dirty="0"/>
                        <a:t>200 PS</a:t>
                      </a:r>
                    </a:p>
                  </a:txBody>
                  <a:tcPr/>
                </a:tc>
                <a:tc>
                  <a:txBody>
                    <a:bodyPr/>
                    <a:lstStyle/>
                    <a:p>
                      <a:r>
                        <a:rPr lang="en-IN" sz="1200" b="1" dirty="0"/>
                        <a:t>200 PS</a:t>
                      </a:r>
                    </a:p>
                  </a:txBody>
                  <a:tcPr/>
                </a:tc>
                <a:tc>
                  <a:txBody>
                    <a:bodyPr/>
                    <a:lstStyle/>
                    <a:p>
                      <a:r>
                        <a:rPr lang="en-IN" sz="1200" b="1" dirty="0"/>
                        <a:t>100 PS</a:t>
                      </a:r>
                    </a:p>
                  </a:txBody>
                  <a:tcPr/>
                </a:tc>
                <a:tc>
                  <a:txBody>
                    <a:bodyPr/>
                    <a:lstStyle/>
                    <a:p>
                      <a:r>
                        <a:rPr lang="en-IN" sz="1200" b="1" dirty="0"/>
                        <a:t>800 PS</a:t>
                      </a:r>
                    </a:p>
                  </a:txBody>
                  <a:tcPr/>
                </a:tc>
                <a:extLst>
                  <a:ext uri="{0D108BD9-81ED-4DB2-BD59-A6C34878D82A}">
                    <a16:rowId xmlns:a16="http://schemas.microsoft.com/office/drawing/2014/main" val="10001"/>
                  </a:ext>
                </a:extLst>
              </a:tr>
              <a:tr h="416494">
                <a:tc>
                  <a:txBody>
                    <a:bodyPr/>
                    <a:lstStyle/>
                    <a:p>
                      <a:r>
                        <a:rPr lang="en-IN" sz="1200" b="1" dirty="0"/>
                        <a:t>SW (Store Word)</a:t>
                      </a:r>
                    </a:p>
                  </a:txBody>
                  <a:tcPr/>
                </a:tc>
                <a:tc>
                  <a:txBody>
                    <a:bodyPr/>
                    <a:lstStyle/>
                    <a:p>
                      <a:r>
                        <a:rPr lang="en-IN" sz="1200" b="1" dirty="0"/>
                        <a:t>200 PS</a:t>
                      </a:r>
                    </a:p>
                  </a:txBody>
                  <a:tcPr/>
                </a:tc>
                <a:tc>
                  <a:txBody>
                    <a:bodyPr/>
                    <a:lstStyle/>
                    <a:p>
                      <a:r>
                        <a:rPr lang="en-IN" sz="1200" b="1" dirty="0"/>
                        <a:t>100 PS</a:t>
                      </a:r>
                    </a:p>
                  </a:txBody>
                  <a:tcPr/>
                </a:tc>
                <a:tc>
                  <a:txBody>
                    <a:bodyPr/>
                    <a:lstStyle/>
                    <a:p>
                      <a:r>
                        <a:rPr lang="en-IN" sz="1200" b="1" dirty="0"/>
                        <a:t>200</a:t>
                      </a:r>
                      <a:r>
                        <a:rPr lang="en-IN" sz="1200" b="1" baseline="0" dirty="0"/>
                        <a:t> PS</a:t>
                      </a:r>
                      <a:endParaRPr lang="en-IN" sz="1200" b="1" dirty="0"/>
                    </a:p>
                  </a:txBody>
                  <a:tcPr/>
                </a:tc>
                <a:tc>
                  <a:txBody>
                    <a:bodyPr/>
                    <a:lstStyle/>
                    <a:p>
                      <a:r>
                        <a:rPr lang="en-IN" sz="1200" b="1" dirty="0"/>
                        <a:t>200 PS</a:t>
                      </a:r>
                    </a:p>
                  </a:txBody>
                  <a:tcPr/>
                </a:tc>
                <a:tc>
                  <a:txBody>
                    <a:bodyPr/>
                    <a:lstStyle/>
                    <a:p>
                      <a:endParaRPr lang="en-IN" sz="1200" b="1" dirty="0"/>
                    </a:p>
                  </a:txBody>
                  <a:tcPr/>
                </a:tc>
                <a:tc>
                  <a:txBody>
                    <a:bodyPr/>
                    <a:lstStyle/>
                    <a:p>
                      <a:r>
                        <a:rPr lang="en-IN" sz="1200" b="1" dirty="0"/>
                        <a:t>700 PS</a:t>
                      </a:r>
                    </a:p>
                  </a:txBody>
                  <a:tcPr/>
                </a:tc>
                <a:extLst>
                  <a:ext uri="{0D108BD9-81ED-4DB2-BD59-A6C34878D82A}">
                    <a16:rowId xmlns:a16="http://schemas.microsoft.com/office/drawing/2014/main" val="10002"/>
                  </a:ext>
                </a:extLst>
              </a:tr>
              <a:tr h="305822">
                <a:tc>
                  <a:txBody>
                    <a:bodyPr/>
                    <a:lstStyle/>
                    <a:p>
                      <a:r>
                        <a:rPr lang="en-IN" sz="1200" b="1" dirty="0"/>
                        <a:t>ADD/SUB/AND</a:t>
                      </a:r>
                    </a:p>
                  </a:txBody>
                  <a:tcPr/>
                </a:tc>
                <a:tc>
                  <a:txBody>
                    <a:bodyPr/>
                    <a:lstStyle/>
                    <a:p>
                      <a:r>
                        <a:rPr lang="en-IN" sz="1200" b="1" dirty="0"/>
                        <a:t>200 PS</a:t>
                      </a:r>
                    </a:p>
                  </a:txBody>
                  <a:tcPr/>
                </a:tc>
                <a:tc>
                  <a:txBody>
                    <a:bodyPr/>
                    <a:lstStyle/>
                    <a:p>
                      <a:r>
                        <a:rPr lang="en-IN" sz="1200" b="1" dirty="0"/>
                        <a:t>100 PS</a:t>
                      </a:r>
                    </a:p>
                  </a:txBody>
                  <a:tcPr/>
                </a:tc>
                <a:tc>
                  <a:txBody>
                    <a:bodyPr/>
                    <a:lstStyle/>
                    <a:p>
                      <a:r>
                        <a:rPr lang="en-IN" sz="1200" b="1" dirty="0"/>
                        <a:t>200 PS</a:t>
                      </a:r>
                    </a:p>
                  </a:txBody>
                  <a:tcPr/>
                </a:tc>
                <a:tc>
                  <a:txBody>
                    <a:bodyPr/>
                    <a:lstStyle/>
                    <a:p>
                      <a:endParaRPr lang="en-IN" sz="1200" b="1" dirty="0"/>
                    </a:p>
                  </a:txBody>
                  <a:tcPr/>
                </a:tc>
                <a:tc>
                  <a:txBody>
                    <a:bodyPr/>
                    <a:lstStyle/>
                    <a:p>
                      <a:r>
                        <a:rPr lang="en-IN" sz="1200" b="1" dirty="0"/>
                        <a:t>100 PS</a:t>
                      </a:r>
                    </a:p>
                  </a:txBody>
                  <a:tcPr/>
                </a:tc>
                <a:tc>
                  <a:txBody>
                    <a:bodyPr/>
                    <a:lstStyle/>
                    <a:p>
                      <a:r>
                        <a:rPr lang="en-IN" sz="1200" b="1" dirty="0"/>
                        <a:t>600 PS</a:t>
                      </a:r>
                    </a:p>
                  </a:txBody>
                  <a:tcPr/>
                </a:tc>
                <a:extLst>
                  <a:ext uri="{0D108BD9-81ED-4DB2-BD59-A6C34878D82A}">
                    <a16:rowId xmlns:a16="http://schemas.microsoft.com/office/drawing/2014/main" val="10003"/>
                  </a:ext>
                </a:extLst>
              </a:tr>
              <a:tr h="241302">
                <a:tc>
                  <a:txBody>
                    <a:bodyPr/>
                    <a:lstStyle/>
                    <a:p>
                      <a:r>
                        <a:rPr lang="en-IN" sz="1200" b="1" dirty="0"/>
                        <a:t>BEQ/BNE</a:t>
                      </a:r>
                    </a:p>
                  </a:txBody>
                  <a:tcPr/>
                </a:tc>
                <a:tc>
                  <a:txBody>
                    <a:bodyPr/>
                    <a:lstStyle/>
                    <a:p>
                      <a:r>
                        <a:rPr lang="en-IN" sz="1200" b="1" dirty="0"/>
                        <a:t>200 PS</a:t>
                      </a:r>
                    </a:p>
                  </a:txBody>
                  <a:tcPr/>
                </a:tc>
                <a:tc>
                  <a:txBody>
                    <a:bodyPr/>
                    <a:lstStyle/>
                    <a:p>
                      <a:r>
                        <a:rPr lang="en-IN" sz="1200" b="1" dirty="0"/>
                        <a:t>100 PS</a:t>
                      </a:r>
                    </a:p>
                  </a:txBody>
                  <a:tcPr/>
                </a:tc>
                <a:tc>
                  <a:txBody>
                    <a:bodyPr/>
                    <a:lstStyle/>
                    <a:p>
                      <a:r>
                        <a:rPr lang="en-IN" sz="1200" b="1" dirty="0"/>
                        <a:t>200 PS</a:t>
                      </a:r>
                    </a:p>
                  </a:txBody>
                  <a:tcPr/>
                </a:tc>
                <a:tc>
                  <a:txBody>
                    <a:bodyPr/>
                    <a:lstStyle/>
                    <a:p>
                      <a:endParaRPr lang="en-IN" sz="1200" b="1" dirty="0"/>
                    </a:p>
                  </a:txBody>
                  <a:tcPr/>
                </a:tc>
                <a:tc>
                  <a:txBody>
                    <a:bodyPr/>
                    <a:lstStyle/>
                    <a:p>
                      <a:endParaRPr lang="en-IN" sz="1200" b="1" dirty="0"/>
                    </a:p>
                  </a:txBody>
                  <a:tcPr/>
                </a:tc>
                <a:tc>
                  <a:txBody>
                    <a:bodyPr/>
                    <a:lstStyle/>
                    <a:p>
                      <a:r>
                        <a:rPr lang="en-IN" sz="1200" b="1" dirty="0"/>
                        <a:t>500 PS</a:t>
                      </a:r>
                    </a:p>
                  </a:txBody>
                  <a:tcPr/>
                </a:tc>
                <a:extLst>
                  <a:ext uri="{0D108BD9-81ED-4DB2-BD59-A6C34878D82A}">
                    <a16:rowId xmlns:a16="http://schemas.microsoft.com/office/drawing/2014/main" val="10004"/>
                  </a:ext>
                </a:extLst>
              </a:tr>
            </a:tbl>
          </a:graphicData>
        </a:graphic>
      </p:graphicFrame>
      <p:pic>
        <p:nvPicPr>
          <p:cNvPr id="3" name="Picture 2"/>
          <p:cNvPicPr>
            <a:picLocks noChangeAspect="1"/>
          </p:cNvPicPr>
          <p:nvPr/>
        </p:nvPicPr>
        <p:blipFill>
          <a:blip r:embed="rId2"/>
          <a:stretch>
            <a:fillRect/>
          </a:stretch>
        </p:blipFill>
        <p:spPr>
          <a:xfrm>
            <a:off x="3925406" y="2008122"/>
            <a:ext cx="6983384" cy="2418716"/>
          </a:xfrm>
          <a:prstGeom prst="rect">
            <a:avLst/>
          </a:prstGeom>
        </p:spPr>
      </p:pic>
      <p:pic>
        <p:nvPicPr>
          <p:cNvPr id="10" name="Picture 9"/>
          <p:cNvPicPr>
            <a:picLocks noChangeAspect="1"/>
          </p:cNvPicPr>
          <p:nvPr/>
        </p:nvPicPr>
        <p:blipFill>
          <a:blip r:embed="rId3"/>
          <a:stretch>
            <a:fillRect/>
          </a:stretch>
        </p:blipFill>
        <p:spPr>
          <a:xfrm>
            <a:off x="3951522" y="4290313"/>
            <a:ext cx="7047394" cy="2431162"/>
          </a:xfrm>
          <a:prstGeom prst="rect">
            <a:avLst/>
          </a:prstGeom>
        </p:spPr>
      </p:pic>
    </p:spTree>
    <p:extLst>
      <p:ext uri="{BB962C8B-B14F-4D97-AF65-F5344CB8AC3E}">
        <p14:creationId xmlns:p14="http://schemas.microsoft.com/office/powerpoint/2010/main" val="324448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US" b="1" dirty="0">
                <a:solidFill>
                  <a:srgbClr val="C00000"/>
                </a:solidFill>
              </a:rPr>
              <a:t>Now comes the very important point! </a:t>
            </a:r>
            <a:r>
              <a:rPr lang="en-US" b="1" dirty="0">
                <a:solidFill>
                  <a:schemeClr val="accent6">
                    <a:lumMod val="50000"/>
                  </a:schemeClr>
                </a:solidFill>
              </a:rPr>
              <a:t>The pipelined execution clock cycle must have the worst-case clock cycle of 200 PS even though some stages take only 100 ps. (See the figure below) </a:t>
            </a:r>
          </a:p>
          <a:p>
            <a:r>
              <a:rPr lang="en-US" b="1" dirty="0">
                <a:solidFill>
                  <a:srgbClr val="C00000"/>
                </a:solidFill>
              </a:rPr>
              <a:t>Pipelining is still better with respect to performance. Means it would need not as much time as non pipelined architecture needs. </a:t>
            </a:r>
          </a:p>
          <a:p>
            <a:endParaRPr lang="en-US" dirty="0">
              <a:solidFill>
                <a:srgbClr val="002060"/>
              </a:solidFill>
            </a:endParaRPr>
          </a:p>
          <a:p>
            <a:endParaRPr lang="en-US"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14</a:t>
            </a:fld>
            <a:endParaRPr lang="en-IN"/>
          </a:p>
        </p:txBody>
      </p:sp>
      <p:pic>
        <p:nvPicPr>
          <p:cNvPr id="7" name="Picture 6"/>
          <p:cNvPicPr>
            <a:picLocks noChangeAspect="1"/>
          </p:cNvPicPr>
          <p:nvPr/>
        </p:nvPicPr>
        <p:blipFill>
          <a:blip r:embed="rId2"/>
          <a:stretch>
            <a:fillRect/>
          </a:stretch>
        </p:blipFill>
        <p:spPr>
          <a:xfrm>
            <a:off x="4240915" y="3814571"/>
            <a:ext cx="7047394" cy="2431162"/>
          </a:xfrm>
          <a:prstGeom prst="rect">
            <a:avLst/>
          </a:prstGeom>
        </p:spPr>
      </p:pic>
    </p:spTree>
    <p:extLst>
      <p:ext uri="{BB962C8B-B14F-4D97-AF65-F5344CB8AC3E}">
        <p14:creationId xmlns:p14="http://schemas.microsoft.com/office/powerpoint/2010/main" val="40670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we bring Math!??</a:t>
            </a:r>
          </a:p>
        </p:txBody>
      </p:sp>
      <p:sp>
        <p:nvSpPr>
          <p:cNvPr id="3" name="Content Placeholder 2"/>
          <p:cNvSpPr>
            <a:spLocks noGrp="1"/>
          </p:cNvSpPr>
          <p:nvPr>
            <p:ph idx="1"/>
          </p:nvPr>
        </p:nvSpPr>
        <p:spPr>
          <a:xfrm>
            <a:off x="3869268" y="864108"/>
            <a:ext cx="7315200" cy="2290572"/>
          </a:xfrm>
        </p:spPr>
        <p:txBody>
          <a:bodyPr/>
          <a:lstStyle/>
          <a:p>
            <a:pPr algn="just"/>
            <a:r>
              <a:rPr lang="en-US" b="1" dirty="0">
                <a:solidFill>
                  <a:schemeClr val="accent6">
                    <a:lumMod val="50000"/>
                  </a:schemeClr>
                </a:solidFill>
              </a:rPr>
              <a:t>Let us bring in a formula to make it more mathematical. </a:t>
            </a:r>
          </a:p>
          <a:p>
            <a:pPr algn="just"/>
            <a:r>
              <a:rPr lang="en-US" b="1" dirty="0">
                <a:solidFill>
                  <a:schemeClr val="accent6">
                    <a:lumMod val="50000"/>
                  </a:schemeClr>
                </a:solidFill>
              </a:rPr>
              <a:t>Assuming that stages are perfectly balanced, One can find the time between instructions in MIPS (Pipelined) is presented by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15</a:t>
            </a:fld>
            <a:endParaRPr lang="en-IN"/>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3748436" y="2694747"/>
            <a:ext cx="7739139" cy="919866"/>
          </a:xfrm>
          <a:prstGeom prst="rect">
            <a:avLst/>
          </a:prstGeom>
        </p:spPr>
      </p:pic>
      <p:sp>
        <p:nvSpPr>
          <p:cNvPr id="8" name="TextBox 7"/>
          <p:cNvSpPr txBox="1"/>
          <p:nvPr/>
        </p:nvSpPr>
        <p:spPr>
          <a:xfrm>
            <a:off x="5577840" y="3971550"/>
            <a:ext cx="5404104" cy="369332"/>
          </a:xfrm>
          <a:prstGeom prst="rect">
            <a:avLst/>
          </a:prstGeom>
          <a:noFill/>
        </p:spPr>
        <p:txBody>
          <a:bodyPr wrap="square" rtlCol="0">
            <a:spAutoFit/>
          </a:bodyPr>
          <a:lstStyle/>
          <a:p>
            <a:r>
              <a:rPr lang="en-IN" dirty="0"/>
              <a:t>* Conditions Apply – Under Ideal Conditions.</a:t>
            </a:r>
          </a:p>
        </p:txBody>
      </p:sp>
    </p:spTree>
    <p:extLst>
      <p:ext uri="{BB962C8B-B14F-4D97-AF65-F5344CB8AC3E}">
        <p14:creationId xmlns:p14="http://schemas.microsoft.com/office/powerpoint/2010/main" val="200753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Let’s get better. </a:t>
            </a:r>
            <a:br>
              <a:rPr lang="en-IN" dirty="0"/>
            </a:br>
            <a:r>
              <a:rPr lang="en-IN" dirty="0"/>
              <a:t>Learn the hazards now!</a:t>
            </a:r>
            <a:br>
              <a:rPr lang="en-IN" dirty="0"/>
            </a:br>
            <a:r>
              <a:rPr lang="en-IN" dirty="0"/>
              <a:t>Session 3 </a:t>
            </a:r>
          </a:p>
        </p:txBody>
      </p:sp>
      <p:sp>
        <p:nvSpPr>
          <p:cNvPr id="8" name="Subtitle 7"/>
          <p:cNvSpPr>
            <a:spLocks noGrp="1"/>
          </p:cNvSpPr>
          <p:nvPr>
            <p:ph type="subTitle" idx="1"/>
          </p:nvPr>
        </p:nvSpPr>
        <p:spPr/>
        <p:txBody>
          <a:bodyPr/>
          <a:lstStyle/>
          <a:p>
            <a:r>
              <a:rPr lang="en-IN" dirty="0"/>
              <a:t>Shriram K Vasudevan</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16</a:t>
            </a:fld>
            <a:endParaRPr lang="en-IN"/>
          </a:p>
        </p:txBody>
      </p:sp>
    </p:spTree>
    <p:extLst>
      <p:ext uri="{BB962C8B-B14F-4D97-AF65-F5344CB8AC3E}">
        <p14:creationId xmlns:p14="http://schemas.microsoft.com/office/powerpoint/2010/main" val="385807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Pipeline Hazards</a:t>
            </a:r>
          </a:p>
        </p:txBody>
      </p:sp>
      <p:sp>
        <p:nvSpPr>
          <p:cNvPr id="3" name="Content Placeholder 2"/>
          <p:cNvSpPr>
            <a:spLocks noGrp="1"/>
          </p:cNvSpPr>
          <p:nvPr>
            <p:ph idx="1"/>
          </p:nvPr>
        </p:nvSpPr>
        <p:spPr/>
        <p:txBody>
          <a:bodyPr/>
          <a:lstStyle/>
          <a:p>
            <a:r>
              <a:rPr lang="en-IN" dirty="0"/>
              <a:t>Can we define a hazard? </a:t>
            </a:r>
          </a:p>
          <a:p>
            <a:pPr lvl="1"/>
            <a:r>
              <a:rPr lang="en-IN" dirty="0"/>
              <a:t>When you are not in a position to go to a step next, one can term it a hazard. </a:t>
            </a:r>
          </a:p>
          <a:p>
            <a:r>
              <a:rPr lang="en-IN" dirty="0"/>
              <a:t>Can we define hazard with respect to Computer Architecture pipelining? </a:t>
            </a:r>
          </a:p>
          <a:p>
            <a:pPr lvl="1"/>
            <a:r>
              <a:rPr lang="en-IN" dirty="0"/>
              <a:t>Yes, Very much important it is. </a:t>
            </a:r>
          </a:p>
          <a:p>
            <a:pPr lvl="1"/>
            <a:r>
              <a:rPr lang="en-IN" dirty="0"/>
              <a:t>When in pipelining, if the next (successive) instruction cannot execute in the ensuing clock cycle, the condition can be termed a hazard.  </a:t>
            </a:r>
          </a:p>
          <a:p>
            <a:pPr lvl="1"/>
            <a:r>
              <a:rPr lang="en-IN" dirty="0"/>
              <a:t>Let us learn more about this. </a:t>
            </a:r>
          </a:p>
          <a:p>
            <a:pPr lvl="1"/>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17</a:t>
            </a:fld>
            <a:endParaRPr lang="en-IN"/>
          </a:p>
        </p:txBody>
      </p:sp>
      <p:pic>
        <p:nvPicPr>
          <p:cNvPr id="7" name="Picture 6"/>
          <p:cNvPicPr>
            <a:picLocks noChangeAspect="1"/>
          </p:cNvPicPr>
          <p:nvPr/>
        </p:nvPicPr>
        <p:blipFill>
          <a:blip r:embed="rId2"/>
          <a:stretch>
            <a:fillRect/>
          </a:stretch>
        </p:blipFill>
        <p:spPr>
          <a:xfrm>
            <a:off x="10040690" y="0"/>
            <a:ext cx="1775732" cy="1591056"/>
          </a:xfrm>
          <a:prstGeom prst="rect">
            <a:avLst/>
          </a:prstGeom>
        </p:spPr>
      </p:pic>
    </p:spTree>
    <p:extLst>
      <p:ext uri="{BB962C8B-B14F-4D97-AF65-F5344CB8AC3E}">
        <p14:creationId xmlns:p14="http://schemas.microsoft.com/office/powerpoint/2010/main" val="275204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Pipeline Hazards – Structural Hazards</a:t>
            </a:r>
          </a:p>
        </p:txBody>
      </p:sp>
      <p:sp>
        <p:nvSpPr>
          <p:cNvPr id="3" name="Content Placeholder 2"/>
          <p:cNvSpPr>
            <a:spLocks noGrp="1"/>
          </p:cNvSpPr>
          <p:nvPr>
            <p:ph idx="1"/>
          </p:nvPr>
        </p:nvSpPr>
        <p:spPr/>
        <p:txBody>
          <a:bodyPr>
            <a:normAutofit lnSpcReduction="10000"/>
          </a:bodyPr>
          <a:lstStyle/>
          <a:p>
            <a:pPr algn="just"/>
            <a:r>
              <a:rPr lang="en-US" dirty="0"/>
              <a:t>There are 4 type of hazards. Let us start with a easier one – Structural hazard.  </a:t>
            </a:r>
          </a:p>
          <a:p>
            <a:pPr algn="just"/>
            <a:r>
              <a:rPr lang="en-US" dirty="0"/>
              <a:t>When one hears the term structure, it can be realized that it is connected to hardware. When the hardware is incapable to support the combination of the instructions (which pipelining is all about) in a same clock cycle,  </a:t>
            </a:r>
            <a:r>
              <a:rPr lang="en-US" b="1" dirty="0"/>
              <a:t>we cite this an issue. </a:t>
            </a:r>
            <a:r>
              <a:rPr lang="en-US" dirty="0"/>
              <a:t> </a:t>
            </a:r>
            <a:endParaRPr lang="en-US" dirty="0">
              <a:solidFill>
                <a:srgbClr val="0070C0"/>
              </a:solidFill>
            </a:endParaRPr>
          </a:p>
          <a:p>
            <a:r>
              <a:rPr lang="en-US" dirty="0">
                <a:solidFill>
                  <a:srgbClr val="C00000"/>
                </a:solidFill>
              </a:rPr>
              <a:t>Let us take the same example of “Washing”. If the equipment washer and dryer are separate and available as two different units, pipelining would not be a problem. </a:t>
            </a:r>
            <a:r>
              <a:rPr lang="en-US" dirty="0">
                <a:solidFill>
                  <a:srgbClr val="002060"/>
                </a:solidFill>
              </a:rPr>
              <a:t>But, if in case, it is all available as one unit  instead of being two different, independent units, problem starts. (Until both the stages are over, the next instruction cannot use it)  </a:t>
            </a:r>
            <a:r>
              <a:rPr lang="en-US" dirty="0"/>
              <a:t> </a:t>
            </a:r>
          </a:p>
          <a:p>
            <a:r>
              <a:rPr lang="en-US" dirty="0"/>
              <a:t>Secondly, if the first person who has finished the washing has forgotten to take the clothes away or involved in something else, then the next person should wait until the first one lets the equipment free. </a:t>
            </a:r>
          </a:p>
          <a:p>
            <a:r>
              <a:rPr lang="en-US" b="1" dirty="0">
                <a:solidFill>
                  <a:srgbClr val="002060"/>
                </a:solidFill>
              </a:rPr>
              <a:t>This is a hazard! You can’t get the pipelining done!</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18</a:t>
            </a:fld>
            <a:endParaRPr lang="en-IN"/>
          </a:p>
        </p:txBody>
      </p:sp>
      <p:pic>
        <p:nvPicPr>
          <p:cNvPr id="7" name="Picture 6"/>
          <p:cNvPicPr>
            <a:picLocks noChangeAspect="1"/>
          </p:cNvPicPr>
          <p:nvPr/>
        </p:nvPicPr>
        <p:blipFill>
          <a:blip r:embed="rId2"/>
          <a:stretch>
            <a:fillRect/>
          </a:stretch>
        </p:blipFill>
        <p:spPr>
          <a:xfrm>
            <a:off x="8740907" y="5819333"/>
            <a:ext cx="2323333" cy="1038667"/>
          </a:xfrm>
          <a:prstGeom prst="rect">
            <a:avLst/>
          </a:prstGeom>
        </p:spPr>
      </p:pic>
    </p:spTree>
    <p:extLst>
      <p:ext uri="{BB962C8B-B14F-4D97-AF65-F5344CB8AC3E}">
        <p14:creationId xmlns:p14="http://schemas.microsoft.com/office/powerpoint/2010/main" val="291018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786972" y="187452"/>
            <a:ext cx="7315200" cy="4174236"/>
          </a:xfrm>
        </p:spPr>
        <p:txBody>
          <a:bodyPr>
            <a:normAutofit lnSpcReduction="10000"/>
          </a:bodyPr>
          <a:lstStyle/>
          <a:p>
            <a:pPr algn="just"/>
            <a:r>
              <a:rPr lang="en-US" dirty="0">
                <a:solidFill>
                  <a:srgbClr val="002060"/>
                </a:solidFill>
              </a:rPr>
              <a:t>As we noticed in the RISC Vs. CISC difference, MIPS supports pipelining and the instruction set is constructed which could enable pipelining naturally.  Also, the structural hazards are avoided from design perspective.  </a:t>
            </a:r>
          </a:p>
          <a:p>
            <a:pPr algn="just"/>
            <a:r>
              <a:rPr lang="en-US" dirty="0">
                <a:solidFill>
                  <a:srgbClr val="7030A0"/>
                </a:solidFill>
              </a:rPr>
              <a:t>There is a challenge: </a:t>
            </a:r>
          </a:p>
          <a:p>
            <a:pPr algn="just"/>
            <a:r>
              <a:rPr lang="en-US" dirty="0">
                <a:solidFill>
                  <a:srgbClr val="7030A0"/>
                </a:solidFill>
              </a:rPr>
              <a:t>Assume we have single memory unit (Not dual). </a:t>
            </a:r>
          </a:p>
          <a:p>
            <a:pPr algn="just"/>
            <a:r>
              <a:rPr lang="en-US" dirty="0">
                <a:solidFill>
                  <a:srgbClr val="7030A0"/>
                </a:solidFill>
              </a:rPr>
              <a:t>So what is the challenge? </a:t>
            </a:r>
          </a:p>
          <a:p>
            <a:pPr lvl="1" algn="just"/>
            <a:r>
              <a:rPr lang="en-US" dirty="0">
                <a:solidFill>
                  <a:srgbClr val="7030A0"/>
                </a:solidFill>
              </a:rPr>
              <a:t>Simple. When the first instruction is accessing the data from the memory (MEM stage), the fourth instruction would try to fetch the instruction from the same memory. </a:t>
            </a:r>
            <a:r>
              <a:rPr lang="en-US" b="1" dirty="0">
                <a:solidFill>
                  <a:srgbClr val="002060"/>
                </a:solidFill>
              </a:rPr>
              <a:t>(One memory – Cant be accessed twice at the same point in time)  </a:t>
            </a:r>
          </a:p>
          <a:p>
            <a:pPr lvl="1"/>
            <a:r>
              <a:rPr lang="en-US" dirty="0">
                <a:solidFill>
                  <a:srgbClr val="7030A0"/>
                </a:solidFill>
              </a:rPr>
              <a:t>So, what is the remedy? </a:t>
            </a:r>
          </a:p>
          <a:p>
            <a:pPr lvl="2"/>
            <a:r>
              <a:rPr lang="en-US" dirty="0">
                <a:solidFill>
                  <a:srgbClr val="7030A0"/>
                </a:solidFill>
              </a:rPr>
              <a:t>Without two memories, pipelining may meet with the structural hazard.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19</a:t>
            </a:fld>
            <a:endParaRPr lang="en-IN"/>
          </a:p>
        </p:txBody>
      </p:sp>
      <p:pic>
        <p:nvPicPr>
          <p:cNvPr id="9" name="Picture 8"/>
          <p:cNvPicPr>
            <a:picLocks noChangeAspect="1"/>
          </p:cNvPicPr>
          <p:nvPr/>
        </p:nvPicPr>
        <p:blipFill>
          <a:blip r:embed="rId2"/>
          <a:stretch>
            <a:fillRect/>
          </a:stretch>
        </p:blipFill>
        <p:spPr>
          <a:xfrm>
            <a:off x="4064004" y="4257803"/>
            <a:ext cx="2785491" cy="2202432"/>
          </a:xfrm>
          <a:prstGeom prst="rect">
            <a:avLst/>
          </a:prstGeom>
        </p:spPr>
      </p:pic>
      <p:pic>
        <p:nvPicPr>
          <p:cNvPr id="11" name="Picture 10"/>
          <p:cNvPicPr>
            <a:picLocks noChangeAspect="1"/>
          </p:cNvPicPr>
          <p:nvPr/>
        </p:nvPicPr>
        <p:blipFill>
          <a:blip r:embed="rId3"/>
          <a:stretch>
            <a:fillRect/>
          </a:stretch>
        </p:blipFill>
        <p:spPr>
          <a:xfrm>
            <a:off x="7616022" y="4257803"/>
            <a:ext cx="3486150" cy="542925"/>
          </a:xfrm>
          <a:prstGeom prst="rect">
            <a:avLst/>
          </a:prstGeom>
        </p:spPr>
      </p:pic>
      <p:sp>
        <p:nvSpPr>
          <p:cNvPr id="12" name="TextBox 11"/>
          <p:cNvSpPr txBox="1"/>
          <p:nvPr/>
        </p:nvSpPr>
        <p:spPr>
          <a:xfrm>
            <a:off x="8028259" y="4879022"/>
            <a:ext cx="266167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Though expensive,  for pipelining to be done, we need sufficient components to stay away from structural hazard. </a:t>
            </a:r>
          </a:p>
        </p:txBody>
      </p:sp>
    </p:spTree>
    <p:extLst>
      <p:ext uri="{BB962C8B-B14F-4D97-AF65-F5344CB8AC3E}">
        <p14:creationId xmlns:p14="http://schemas.microsoft.com/office/powerpoint/2010/main" val="64885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3960708" y="1235710"/>
            <a:ext cx="7315200" cy="5120640"/>
          </a:xfrm>
        </p:spPr>
        <p:txBody>
          <a:bodyPr/>
          <a:lstStyle/>
          <a:p>
            <a:pPr algn="just"/>
            <a:r>
              <a:rPr lang="en-IN" sz="2400" dirty="0">
                <a:solidFill>
                  <a:schemeClr val="tx2"/>
                </a:solidFill>
              </a:rPr>
              <a:t>Well, this is not easy. Will not be a cake walk folks! </a:t>
            </a:r>
          </a:p>
          <a:p>
            <a:pPr algn="just"/>
            <a:r>
              <a:rPr lang="en-IN" sz="2400" dirty="0">
                <a:solidFill>
                  <a:schemeClr val="tx2"/>
                </a:solidFill>
              </a:rPr>
              <a:t>Let’s put more effort and focus to understand pipelining, better. </a:t>
            </a:r>
          </a:p>
          <a:p>
            <a:pPr algn="just"/>
            <a:r>
              <a:rPr lang="en-IN" sz="2400" dirty="0">
                <a:solidFill>
                  <a:schemeClr val="tx2"/>
                </a:solidFill>
              </a:rPr>
              <a:t>Remember and recollect the manufacturing of bikes/cars etc. It will be easier to understand pipelining with that example. </a:t>
            </a:r>
          </a:p>
          <a:p>
            <a:pPr algn="just"/>
            <a:r>
              <a:rPr lang="en-IN" sz="2400" dirty="0">
                <a:solidFill>
                  <a:schemeClr val="tx2"/>
                </a:solidFill>
              </a:rPr>
              <a:t>Let us define what pipelining is all about! </a:t>
            </a:r>
          </a:p>
          <a:p>
            <a:pPr lvl="1" algn="just"/>
            <a:r>
              <a:rPr lang="en-IN" sz="2000" dirty="0">
                <a:solidFill>
                  <a:schemeClr val="tx2"/>
                </a:solidFill>
              </a:rPr>
              <a:t>It is a technique for making the processors work faster. Here, with pipelining multiple instructions are handled at a time. Overlapping of instructions during execution can be termed as pipelining. </a:t>
            </a:r>
          </a:p>
          <a:p>
            <a:pPr lvl="1" algn="just"/>
            <a:r>
              <a:rPr lang="en-IN" sz="2000" dirty="0">
                <a:solidFill>
                  <a:schemeClr val="tx2"/>
                </a:solidFill>
              </a:rPr>
              <a:t>Today, all the architectures are pipelined. Key would be, if it is three stage pipeline or 5 stage pipelining or 7 stage pipelining. </a:t>
            </a:r>
            <a:r>
              <a:rPr lang="en-IN" sz="2000" dirty="0">
                <a:solidFill>
                  <a:srgbClr val="FF0000"/>
                </a:solidFill>
              </a:rPr>
              <a:t>(Don’t worry, I shall explain)</a:t>
            </a:r>
          </a:p>
          <a:p>
            <a:pPr marL="0" indent="0">
              <a:buNone/>
            </a:pPr>
            <a:endParaRPr lang="en-US" dirty="0">
              <a:sym typeface="Wingdings" panose="05000000000000000000" pitchFamily="2" charset="2"/>
            </a:endParaRPr>
          </a:p>
          <a:p>
            <a:endParaRPr lang="en-IN" dirty="0"/>
          </a:p>
        </p:txBody>
      </p:sp>
      <p:sp>
        <p:nvSpPr>
          <p:cNvPr id="4" name="Date Placeholder 3"/>
          <p:cNvSpPr>
            <a:spLocks noGrp="1"/>
          </p:cNvSpPr>
          <p:nvPr>
            <p:ph type="dt" sz="half" idx="10"/>
          </p:nvPr>
        </p:nvSpPr>
        <p:spPr/>
        <p:txBody>
          <a:bodyPr/>
          <a:lstStyle/>
          <a:p>
            <a:fld id="{DEAD6762-6043-4AE9-B84B-8DF3BB2E6EF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a:t>
            </a:fld>
            <a:endParaRPr lang="en-IN"/>
          </a:p>
        </p:txBody>
      </p:sp>
    </p:spTree>
    <p:extLst>
      <p:ext uri="{BB962C8B-B14F-4D97-AF65-F5344CB8AC3E}">
        <p14:creationId xmlns:p14="http://schemas.microsoft.com/office/powerpoint/2010/main" val="209140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Session – 4</a:t>
            </a:r>
            <a:br>
              <a:rPr lang="en-IN" dirty="0"/>
            </a:br>
            <a:r>
              <a:rPr lang="en-IN" dirty="0"/>
              <a:t>Data Hazard</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20</a:t>
            </a:fld>
            <a:endParaRPr lang="en-IN"/>
          </a:p>
        </p:txBody>
      </p:sp>
    </p:spTree>
    <p:extLst>
      <p:ext uri="{BB962C8B-B14F-4D97-AF65-F5344CB8AC3E}">
        <p14:creationId xmlns:p14="http://schemas.microsoft.com/office/powerpoint/2010/main" val="1463913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2981819"/>
          </a:xfrm>
        </p:spPr>
        <p:txBody>
          <a:bodyPr/>
          <a:lstStyle/>
          <a:p>
            <a:r>
              <a:rPr lang="en-IN" dirty="0"/>
              <a:t>Let’s understand the next hazard – Data Hazard. </a:t>
            </a:r>
          </a:p>
        </p:txBody>
      </p:sp>
      <p:sp>
        <p:nvSpPr>
          <p:cNvPr id="3" name="Content Placeholder 2"/>
          <p:cNvSpPr>
            <a:spLocks noGrp="1"/>
          </p:cNvSpPr>
          <p:nvPr>
            <p:ph idx="1"/>
          </p:nvPr>
        </p:nvSpPr>
        <p:spPr>
          <a:xfrm>
            <a:off x="3869268" y="864108"/>
            <a:ext cx="7315200" cy="5492242"/>
          </a:xfrm>
        </p:spPr>
        <p:txBody>
          <a:bodyPr>
            <a:normAutofit/>
          </a:bodyPr>
          <a:lstStyle/>
          <a:p>
            <a:r>
              <a:rPr lang="en-US" b="1" dirty="0">
                <a:solidFill>
                  <a:schemeClr val="accent5">
                    <a:lumMod val="75000"/>
                  </a:schemeClr>
                </a:solidFill>
              </a:rPr>
              <a:t>This is very interesting “Hazard”. Well, data hazard occur when the pipeline is stopped (halted, technically stalled) because one stage must wait for another one to get completed. </a:t>
            </a:r>
          </a:p>
          <a:p>
            <a:r>
              <a:rPr lang="en-US" b="1" dirty="0">
                <a:solidFill>
                  <a:srgbClr val="FF0000"/>
                </a:solidFill>
              </a:rPr>
              <a:t>Okay, let us take an example. You have a dress pair – A matching Shirt and Trouser. You wanted to get both (the pair) to be washed and ironed. </a:t>
            </a:r>
          </a:p>
          <a:p>
            <a:r>
              <a:rPr lang="en-US" b="1" dirty="0">
                <a:solidFill>
                  <a:srgbClr val="FF0000"/>
                </a:solidFill>
              </a:rPr>
              <a:t>Assuming you washed both, while folding the clothes after wash, you found the trouser missing!  </a:t>
            </a:r>
          </a:p>
          <a:p>
            <a:r>
              <a:rPr lang="en-US" b="1" dirty="0">
                <a:solidFill>
                  <a:schemeClr val="accent5">
                    <a:lumMod val="75000"/>
                  </a:schemeClr>
                </a:solidFill>
              </a:rPr>
              <a:t>Now, what would you do? </a:t>
            </a:r>
          </a:p>
          <a:p>
            <a:r>
              <a:rPr lang="en-US" b="1" dirty="0">
                <a:solidFill>
                  <a:srgbClr val="002060"/>
                </a:solidFill>
              </a:rPr>
              <a:t>Simple. Go find the trouser in the room as you can’t miss it. </a:t>
            </a:r>
            <a:r>
              <a:rPr lang="en-US" dirty="0">
                <a:solidFill>
                  <a:srgbClr val="002060"/>
                </a:solidFill>
              </a:rPr>
              <a:t> </a:t>
            </a:r>
          </a:p>
          <a:p>
            <a:r>
              <a:rPr lang="en-US" dirty="0">
                <a:solidFill>
                  <a:schemeClr val="accent5">
                    <a:lumMod val="75000"/>
                  </a:schemeClr>
                </a:solidFill>
              </a:rPr>
              <a:t>Until, the match is found (i.e. the time you spend in the search) rest of the clothes which actually could have been folded and ironed, will be forced to wait.</a:t>
            </a:r>
            <a:r>
              <a:rPr lang="en-US" dirty="0"/>
              <a:t> </a:t>
            </a:r>
          </a:p>
          <a:p>
            <a:r>
              <a:rPr lang="en-US" b="1" u="sng" dirty="0"/>
              <a:t>What is this scenario? This is a hazard! </a:t>
            </a:r>
          </a:p>
          <a:p>
            <a:pPr lvl="1"/>
            <a:r>
              <a:rPr lang="en-US" b="1" u="sng" dirty="0"/>
              <a:t>Yes, this has to be given care.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21</a:t>
            </a:fld>
            <a:endParaRPr lang="en-IN"/>
          </a:p>
        </p:txBody>
      </p:sp>
      <p:pic>
        <p:nvPicPr>
          <p:cNvPr id="7" name="Picture 6"/>
          <p:cNvPicPr>
            <a:picLocks noChangeAspect="1"/>
          </p:cNvPicPr>
          <p:nvPr/>
        </p:nvPicPr>
        <p:blipFill>
          <a:blip r:embed="rId2"/>
          <a:stretch>
            <a:fillRect/>
          </a:stretch>
        </p:blipFill>
        <p:spPr>
          <a:xfrm>
            <a:off x="805338" y="4105656"/>
            <a:ext cx="1842644" cy="1795194"/>
          </a:xfrm>
          <a:prstGeom prst="rect">
            <a:avLst/>
          </a:prstGeom>
        </p:spPr>
      </p:pic>
    </p:spTree>
    <p:extLst>
      <p:ext uri="{BB962C8B-B14F-4D97-AF65-F5344CB8AC3E}">
        <p14:creationId xmlns:p14="http://schemas.microsoft.com/office/powerpoint/2010/main" val="126900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Let’s get this more technical. </a:t>
            </a:r>
          </a:p>
        </p:txBody>
      </p:sp>
      <p:sp>
        <p:nvSpPr>
          <p:cNvPr id="3" name="Content Placeholder 2"/>
          <p:cNvSpPr>
            <a:spLocks noGrp="1"/>
          </p:cNvSpPr>
          <p:nvPr>
            <p:ph idx="1"/>
          </p:nvPr>
        </p:nvSpPr>
        <p:spPr/>
        <p:txBody>
          <a:bodyPr/>
          <a:lstStyle/>
          <a:p>
            <a:pPr algn="just"/>
            <a:r>
              <a:rPr lang="en-US" dirty="0">
                <a:solidFill>
                  <a:schemeClr val="accent5">
                    <a:lumMod val="75000"/>
                  </a:schemeClr>
                </a:solidFill>
              </a:rPr>
              <a:t>Well, shall we make it technical? I.e. we shall move to pipelining related view of this hazard. </a:t>
            </a:r>
          </a:p>
          <a:p>
            <a:pPr algn="just"/>
            <a:r>
              <a:rPr lang="en-US" dirty="0">
                <a:solidFill>
                  <a:schemeClr val="accent5">
                    <a:lumMod val="75000"/>
                  </a:schemeClr>
                </a:solidFill>
              </a:rPr>
              <a:t>When would data hazard arise in pipeline? </a:t>
            </a:r>
          </a:p>
          <a:p>
            <a:pPr lvl="1" algn="just"/>
            <a:r>
              <a:rPr lang="en-US" dirty="0">
                <a:solidFill>
                  <a:schemeClr val="accent5">
                    <a:lumMod val="75000"/>
                  </a:schemeClr>
                </a:solidFill>
              </a:rPr>
              <a:t>Simple. When there is a dependency </a:t>
            </a:r>
            <a:r>
              <a:rPr lang="en-US" b="1" dirty="0">
                <a:solidFill>
                  <a:srgbClr val="002060"/>
                </a:solidFill>
              </a:rPr>
              <a:t>for one instruction with another earlier instruction which is still in pipeline. (I need the result which is yet to be given by the previous one, without that result, I cant move forward) </a:t>
            </a:r>
          </a:p>
          <a:p>
            <a:pPr algn="just"/>
            <a:r>
              <a:rPr lang="en-US" dirty="0"/>
              <a:t>Let us take this up with some instructions. </a:t>
            </a:r>
          </a:p>
          <a:p>
            <a:pPr algn="just"/>
            <a:r>
              <a:rPr lang="en-US" dirty="0"/>
              <a:t>We have the first instruction as </a:t>
            </a:r>
            <a:r>
              <a:rPr lang="en-US" b="1" dirty="0"/>
              <a:t>ADD.  (MIPS) </a:t>
            </a:r>
          </a:p>
          <a:p>
            <a:pPr algn="just"/>
            <a:r>
              <a:rPr lang="en-US" dirty="0"/>
              <a:t>The subsequent instruction is </a:t>
            </a:r>
            <a:r>
              <a:rPr lang="en-US" b="1" dirty="0"/>
              <a:t>ADDI</a:t>
            </a:r>
            <a:r>
              <a:rPr lang="en-US" dirty="0"/>
              <a:t>, which rely on the result of the previous one. (I mean, B needs A to give the result, </a:t>
            </a:r>
            <a:r>
              <a:rPr lang="en-US" b="1" dirty="0">
                <a:solidFill>
                  <a:schemeClr val="accent1"/>
                </a:solidFill>
              </a:rPr>
              <a:t>ADDI is dependent on ADD</a:t>
            </a:r>
            <a:r>
              <a:rPr lang="en-US" dirty="0"/>
              <a:t>)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dirty="0"/>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22</a:t>
            </a:fld>
            <a:endParaRPr lang="en-IN"/>
          </a:p>
        </p:txBody>
      </p:sp>
      <p:sp>
        <p:nvSpPr>
          <p:cNvPr id="8" name="TextBox 7"/>
          <p:cNvSpPr txBox="1"/>
          <p:nvPr/>
        </p:nvSpPr>
        <p:spPr>
          <a:xfrm>
            <a:off x="4782312" y="5338417"/>
            <a:ext cx="6089904"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IN" dirty="0"/>
              <a:t>ADD $s1, $t1, $t2 	 #Result of this operation stored in S1 </a:t>
            </a:r>
          </a:p>
          <a:p>
            <a:r>
              <a:rPr lang="en-IN" dirty="0" err="1"/>
              <a:t>ADDi</a:t>
            </a:r>
            <a:r>
              <a:rPr lang="en-IN" dirty="0"/>
              <a:t> $s1, $s1, 5	 #s1 is used here. </a:t>
            </a:r>
          </a:p>
        </p:txBody>
      </p:sp>
    </p:spTree>
    <p:extLst>
      <p:ext uri="{BB962C8B-B14F-4D97-AF65-F5344CB8AC3E}">
        <p14:creationId xmlns:p14="http://schemas.microsoft.com/office/powerpoint/2010/main" val="2082896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942420" y="960120"/>
            <a:ext cx="7315200" cy="4302252"/>
          </a:xfrm>
        </p:spPr>
        <p:txBody>
          <a:bodyPr/>
          <a:lstStyle/>
          <a:p>
            <a:r>
              <a:rPr lang="en-US" dirty="0"/>
              <a:t>Now, do we have a solution? </a:t>
            </a:r>
          </a:p>
          <a:p>
            <a:r>
              <a:rPr lang="en-US" dirty="0"/>
              <a:t>Yes, There is a solution.  </a:t>
            </a:r>
          </a:p>
          <a:p>
            <a:r>
              <a:rPr lang="en-US" dirty="0"/>
              <a:t>For the sequence presented below (ADD followed by ADDI) , ALU shall compute the SUM first and as soon as it is available it can be supplied to ADDI. </a:t>
            </a:r>
          </a:p>
          <a:p>
            <a:r>
              <a:rPr lang="en-US" dirty="0">
                <a:solidFill>
                  <a:schemeClr val="accent1"/>
                </a:solidFill>
              </a:rPr>
              <a:t>Bypassing AKA forwarding is the remedy!</a:t>
            </a:r>
          </a:p>
          <a:p>
            <a:r>
              <a:rPr lang="en-US" dirty="0">
                <a:solidFill>
                  <a:schemeClr val="accent1"/>
                </a:solidFill>
              </a:rPr>
              <a:t>Some extra hardware (*at extra cost, but fine as we avoid the hazard) towards retrieving the missing item from the internal components is called BYPASSING AKA FORWARDING.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23</a:t>
            </a:fld>
            <a:endParaRPr lang="en-IN"/>
          </a:p>
        </p:txBody>
      </p:sp>
      <p:sp>
        <p:nvSpPr>
          <p:cNvPr id="7" name="TextBox 6"/>
          <p:cNvSpPr txBox="1"/>
          <p:nvPr/>
        </p:nvSpPr>
        <p:spPr>
          <a:xfrm>
            <a:off x="4544231" y="4839864"/>
            <a:ext cx="6089904"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dirty="0"/>
              <a:t>ADD $s1, $t1, $t2 	 #Result of this operation stored in S1 </a:t>
            </a:r>
          </a:p>
          <a:p>
            <a:r>
              <a:rPr lang="en-IN" dirty="0" err="1"/>
              <a:t>ADDi</a:t>
            </a:r>
            <a:r>
              <a:rPr lang="en-IN" dirty="0"/>
              <a:t> $s1, $s1, 5	 #s1 is used here. </a:t>
            </a:r>
          </a:p>
        </p:txBody>
      </p:sp>
    </p:spTree>
    <p:extLst>
      <p:ext uri="{BB962C8B-B14F-4D97-AF65-F5344CB8AC3E}">
        <p14:creationId xmlns:p14="http://schemas.microsoft.com/office/powerpoint/2010/main" val="416212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we realize this through a Diagram…</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24</a:t>
            </a:fld>
            <a:endParaRPr lang="en-IN"/>
          </a:p>
        </p:txBody>
      </p:sp>
      <p:pic>
        <p:nvPicPr>
          <p:cNvPr id="8" name="Picture 7"/>
          <p:cNvPicPr>
            <a:picLocks noChangeAspect="1"/>
          </p:cNvPicPr>
          <p:nvPr/>
        </p:nvPicPr>
        <p:blipFill>
          <a:blip r:embed="rId2"/>
          <a:stretch>
            <a:fillRect/>
          </a:stretch>
        </p:blipFill>
        <p:spPr>
          <a:xfrm>
            <a:off x="4236453" y="207230"/>
            <a:ext cx="6151397" cy="774259"/>
          </a:xfrm>
          <a:prstGeom prst="rect">
            <a:avLst/>
          </a:prstGeom>
        </p:spPr>
      </p:pic>
      <p:pic>
        <p:nvPicPr>
          <p:cNvPr id="11" name="Picture 10"/>
          <p:cNvPicPr>
            <a:picLocks noChangeAspect="1"/>
          </p:cNvPicPr>
          <p:nvPr/>
        </p:nvPicPr>
        <p:blipFill>
          <a:blip r:embed="rId3"/>
          <a:stretch>
            <a:fillRect/>
          </a:stretch>
        </p:blipFill>
        <p:spPr>
          <a:xfrm>
            <a:off x="5206499" y="1421875"/>
            <a:ext cx="4076700" cy="1095375"/>
          </a:xfrm>
          <a:prstGeom prst="rect">
            <a:avLst/>
          </a:prstGeom>
        </p:spPr>
      </p:pic>
      <p:sp>
        <p:nvSpPr>
          <p:cNvPr id="12" name="TextBox 11"/>
          <p:cNvSpPr txBox="1"/>
          <p:nvPr/>
        </p:nvSpPr>
        <p:spPr>
          <a:xfrm>
            <a:off x="4548130" y="2577873"/>
            <a:ext cx="573886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dirty="0"/>
              <a:t>Please see the symbols for the each stage, So, for the above two instructions, how do you represent?  </a:t>
            </a:r>
          </a:p>
        </p:txBody>
      </p:sp>
      <p:pic>
        <p:nvPicPr>
          <p:cNvPr id="13" name="Picture 12"/>
          <p:cNvPicPr>
            <a:picLocks noChangeAspect="1"/>
          </p:cNvPicPr>
          <p:nvPr/>
        </p:nvPicPr>
        <p:blipFill>
          <a:blip r:embed="rId4"/>
          <a:stretch>
            <a:fillRect/>
          </a:stretch>
        </p:blipFill>
        <p:spPr>
          <a:xfrm>
            <a:off x="5789484" y="1029189"/>
            <a:ext cx="2752725" cy="428625"/>
          </a:xfrm>
          <a:prstGeom prst="rect">
            <a:avLst/>
          </a:prstGeom>
        </p:spPr>
      </p:pic>
      <p:pic>
        <p:nvPicPr>
          <p:cNvPr id="15" name="Picture 14"/>
          <p:cNvPicPr>
            <a:picLocks noChangeAspect="1"/>
          </p:cNvPicPr>
          <p:nvPr/>
        </p:nvPicPr>
        <p:blipFill>
          <a:blip r:embed="rId5"/>
          <a:stretch>
            <a:fillRect/>
          </a:stretch>
        </p:blipFill>
        <p:spPr>
          <a:xfrm>
            <a:off x="3996347" y="3424428"/>
            <a:ext cx="4741355" cy="2892841"/>
          </a:xfrm>
          <a:prstGeom prst="rect">
            <a:avLst/>
          </a:prstGeom>
        </p:spPr>
      </p:pic>
      <p:cxnSp>
        <p:nvCxnSpPr>
          <p:cNvPr id="17" name="Straight Arrow Connector 16"/>
          <p:cNvCxnSpPr/>
          <p:nvPr/>
        </p:nvCxnSpPr>
        <p:spPr>
          <a:xfrm flipV="1">
            <a:off x="7095744" y="4870848"/>
            <a:ext cx="2432304" cy="93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80785" y="4480560"/>
            <a:ext cx="1758943" cy="369332"/>
          </a:xfrm>
          <a:prstGeom prst="rect">
            <a:avLst/>
          </a:prstGeom>
          <a:noFill/>
        </p:spPr>
        <p:txBody>
          <a:bodyPr wrap="square" rtlCol="0">
            <a:spAutoFit/>
          </a:bodyPr>
          <a:lstStyle/>
          <a:p>
            <a:r>
              <a:rPr lang="en-IN" dirty="0"/>
              <a:t>This is a hazard!</a:t>
            </a:r>
          </a:p>
        </p:txBody>
      </p:sp>
    </p:spTree>
    <p:extLst>
      <p:ext uri="{BB962C8B-B14F-4D97-AF65-F5344CB8AC3E}">
        <p14:creationId xmlns:p14="http://schemas.microsoft.com/office/powerpoint/2010/main" val="162058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 what is the solution. </a:t>
            </a:r>
          </a:p>
        </p:txBody>
      </p:sp>
      <p:sp>
        <p:nvSpPr>
          <p:cNvPr id="3" name="Content Placeholder 2"/>
          <p:cNvSpPr>
            <a:spLocks noGrp="1"/>
          </p:cNvSpPr>
          <p:nvPr>
            <p:ph idx="1"/>
          </p:nvPr>
        </p:nvSpPr>
        <p:spPr/>
        <p:txBody>
          <a:bodyPr/>
          <a:lstStyle/>
          <a:p>
            <a:endParaRPr lang="en-IN" dirty="0"/>
          </a:p>
          <a:p>
            <a:endParaRPr lang="en-IN" dirty="0"/>
          </a:p>
          <a:p>
            <a:endParaRPr lang="en-IN" dirty="0"/>
          </a:p>
          <a:p>
            <a:endParaRPr lang="en-IN" dirty="0"/>
          </a:p>
          <a:p>
            <a:pPr algn="just"/>
            <a:r>
              <a:rPr lang="en-IN" dirty="0"/>
              <a:t>Now, let us think. The result is available for the first instruction right after the ALU (EX). So, why to wait till last stage (Means, can we avoid hazard??) </a:t>
            </a:r>
          </a:p>
          <a:p>
            <a:pPr algn="just"/>
            <a:r>
              <a:rPr lang="en-IN" dirty="0"/>
              <a:t>Yes, see the below solution. </a:t>
            </a:r>
          </a:p>
          <a:p>
            <a:pPr algn="just"/>
            <a:r>
              <a:rPr lang="en-US" b="1" dirty="0">
                <a:solidFill>
                  <a:schemeClr val="tx1"/>
                </a:solidFill>
              </a:rPr>
              <a:t>Lets forward the value in $s1 after the execution stage of the add instruction as input to the execution stage of the ADDi instruction.</a:t>
            </a:r>
          </a:p>
          <a:p>
            <a:pPr marL="0" indent="0">
              <a:buNone/>
            </a:pP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25</a:t>
            </a:fld>
            <a:endParaRPr lang="en-IN"/>
          </a:p>
        </p:txBody>
      </p:sp>
      <p:pic>
        <p:nvPicPr>
          <p:cNvPr id="8" name="Picture 7"/>
          <p:cNvPicPr>
            <a:picLocks noChangeAspect="1"/>
          </p:cNvPicPr>
          <p:nvPr/>
        </p:nvPicPr>
        <p:blipFill>
          <a:blip r:embed="rId2"/>
          <a:stretch>
            <a:fillRect/>
          </a:stretch>
        </p:blipFill>
        <p:spPr>
          <a:xfrm>
            <a:off x="4454348" y="38244"/>
            <a:ext cx="4741355" cy="2892841"/>
          </a:xfrm>
          <a:prstGeom prst="rect">
            <a:avLst/>
          </a:prstGeom>
        </p:spPr>
      </p:pic>
      <p:pic>
        <p:nvPicPr>
          <p:cNvPr id="9" name="Picture 8"/>
          <p:cNvPicPr>
            <a:picLocks noChangeAspect="1"/>
          </p:cNvPicPr>
          <p:nvPr/>
        </p:nvPicPr>
        <p:blipFill>
          <a:blip r:embed="rId3"/>
          <a:stretch>
            <a:fillRect/>
          </a:stretch>
        </p:blipFill>
        <p:spPr>
          <a:xfrm>
            <a:off x="5514933" y="5087824"/>
            <a:ext cx="4692527" cy="1446516"/>
          </a:xfrm>
          <a:prstGeom prst="rect">
            <a:avLst/>
          </a:prstGeom>
        </p:spPr>
      </p:pic>
    </p:spTree>
    <p:extLst>
      <p:ext uri="{BB962C8B-B14F-4D97-AF65-F5344CB8AC3E}">
        <p14:creationId xmlns:p14="http://schemas.microsoft.com/office/powerpoint/2010/main" val="2649150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handle a situation. </a:t>
            </a:r>
          </a:p>
        </p:txBody>
      </p:sp>
      <p:sp>
        <p:nvSpPr>
          <p:cNvPr id="3" name="Content Placeholder 2"/>
          <p:cNvSpPr>
            <a:spLocks noGrp="1"/>
          </p:cNvSpPr>
          <p:nvPr>
            <p:ph idx="1"/>
          </p:nvPr>
        </p:nvSpPr>
        <p:spPr/>
        <p:txBody>
          <a:bodyPr>
            <a:normAutofit/>
          </a:bodyPr>
          <a:lstStyle/>
          <a:p>
            <a:r>
              <a:rPr lang="en-IN" dirty="0"/>
              <a:t>When an R Type instruction follows the Load, condition is different and difficult to handle. </a:t>
            </a:r>
          </a:p>
          <a:p>
            <a:r>
              <a:rPr lang="en-IN" dirty="0"/>
              <a:t>Let us handle that too. </a:t>
            </a:r>
          </a:p>
          <a:p>
            <a:r>
              <a:rPr lang="en-US" dirty="0"/>
              <a:t>Assume that the first instruction is a Load. And, it loads Register $S1. </a:t>
            </a:r>
            <a:r>
              <a:rPr lang="en-US" b="1" dirty="0" err="1"/>
              <a:t>Lw</a:t>
            </a:r>
            <a:r>
              <a:rPr lang="en-US" b="1" dirty="0"/>
              <a:t> </a:t>
            </a:r>
            <a:r>
              <a:rPr lang="en-US" b="1" dirty="0">
                <a:solidFill>
                  <a:srgbClr val="FF0000"/>
                </a:solidFill>
              </a:rPr>
              <a:t>$s1</a:t>
            </a:r>
            <a:r>
              <a:rPr lang="en-US" b="1" dirty="0"/>
              <a:t>, 32 ($t0)  - is the assumption. </a:t>
            </a:r>
          </a:p>
          <a:p>
            <a:r>
              <a:rPr lang="en-US" b="1" dirty="0"/>
              <a:t>The next instruction – ADD $t1, </a:t>
            </a:r>
            <a:r>
              <a:rPr lang="en-US" b="1" dirty="0">
                <a:solidFill>
                  <a:srgbClr val="FF0000"/>
                </a:solidFill>
              </a:rPr>
              <a:t>$s1</a:t>
            </a:r>
            <a:r>
              <a:rPr lang="en-US" b="1" dirty="0"/>
              <a:t>, $s2. </a:t>
            </a:r>
          </a:p>
          <a:p>
            <a:r>
              <a:rPr lang="en-US" dirty="0"/>
              <a:t>Can we make it a diagram? </a:t>
            </a:r>
          </a:p>
          <a:p>
            <a:endParaRPr lang="en-US" dirty="0"/>
          </a:p>
          <a:p>
            <a:endParaRPr lang="en-US" dirty="0"/>
          </a:p>
          <a:p>
            <a:endParaRPr lang="en-US" dirty="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26</a:t>
            </a:fld>
            <a:endParaRPr lang="en-IN"/>
          </a:p>
        </p:txBody>
      </p:sp>
    </p:spTree>
    <p:extLst>
      <p:ext uri="{BB962C8B-B14F-4D97-AF65-F5344CB8AC3E}">
        <p14:creationId xmlns:p14="http://schemas.microsoft.com/office/powerpoint/2010/main" val="1251142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713820" y="132588"/>
            <a:ext cx="7315200" cy="1815084"/>
          </a:xfrm>
        </p:spPr>
        <p:txBody>
          <a:bodyPr>
            <a:normAutofit fontScale="92500" lnSpcReduction="10000"/>
          </a:bodyPr>
          <a:lstStyle/>
          <a:p>
            <a:r>
              <a:rPr lang="en-US" b="1" dirty="0"/>
              <a:t>The data which has to be fed to the instruction add is available at the fourth stage of the first instruction.  </a:t>
            </a:r>
          </a:p>
          <a:p>
            <a:r>
              <a:rPr lang="en-US" b="1" dirty="0"/>
              <a:t>Is it not late? Yes, it is very late and forwarding is not even going to work. So, what works? Let’s stall one stage! This is called DATA HAZARD and Stalling is the solution.  </a:t>
            </a:r>
            <a:r>
              <a:rPr lang="en-US" dirty="0"/>
              <a:t> </a:t>
            </a:r>
          </a:p>
          <a:p>
            <a:r>
              <a:rPr lang="en-US" dirty="0"/>
              <a:t>The stall is referred as bubble as well!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27</a:t>
            </a:fld>
            <a:endParaRPr lang="en-IN" dirty="0"/>
          </a:p>
        </p:txBody>
      </p:sp>
      <p:pic>
        <p:nvPicPr>
          <p:cNvPr id="7" name="Picture 6"/>
          <p:cNvPicPr>
            <a:picLocks noChangeAspect="1"/>
          </p:cNvPicPr>
          <p:nvPr/>
        </p:nvPicPr>
        <p:blipFill>
          <a:blip r:embed="rId2"/>
          <a:stretch>
            <a:fillRect/>
          </a:stretch>
        </p:blipFill>
        <p:spPr>
          <a:xfrm>
            <a:off x="3869268" y="4034631"/>
            <a:ext cx="7734300" cy="2076450"/>
          </a:xfrm>
          <a:prstGeom prst="rect">
            <a:avLst/>
          </a:prstGeom>
        </p:spPr>
      </p:pic>
      <p:pic>
        <p:nvPicPr>
          <p:cNvPr id="8" name="Picture 7"/>
          <p:cNvPicPr>
            <a:picLocks noChangeAspect="1"/>
          </p:cNvPicPr>
          <p:nvPr/>
        </p:nvPicPr>
        <p:blipFill>
          <a:blip r:embed="rId3"/>
          <a:stretch>
            <a:fillRect/>
          </a:stretch>
        </p:blipFill>
        <p:spPr>
          <a:xfrm>
            <a:off x="4143207" y="2084261"/>
            <a:ext cx="6638925" cy="1705102"/>
          </a:xfrm>
          <a:prstGeom prst="rect">
            <a:avLst/>
          </a:prstGeom>
        </p:spPr>
      </p:pic>
    </p:spTree>
    <p:extLst>
      <p:ext uri="{BB962C8B-B14F-4D97-AF65-F5344CB8AC3E}">
        <p14:creationId xmlns:p14="http://schemas.microsoft.com/office/powerpoint/2010/main" val="228303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we have some math?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28</a:t>
            </a:fld>
            <a:endParaRPr lang="en-IN"/>
          </a:p>
        </p:txBody>
      </p:sp>
      <p:pic>
        <p:nvPicPr>
          <p:cNvPr id="9" name="Content Placeholder 8"/>
          <p:cNvPicPr>
            <a:picLocks noGrp="1" noChangeAspect="1"/>
          </p:cNvPicPr>
          <p:nvPr>
            <p:ph idx="1"/>
          </p:nvPr>
        </p:nvPicPr>
        <p:blipFill>
          <a:blip r:embed="rId2">
            <a:biLevel thresh="75000"/>
          </a:blip>
          <a:stretch>
            <a:fillRect/>
          </a:stretch>
        </p:blipFill>
        <p:spPr>
          <a:xfrm>
            <a:off x="4050093" y="1330947"/>
            <a:ext cx="7305549" cy="4394073"/>
          </a:xfrm>
          <a:prstGeom prst="rect">
            <a:avLst/>
          </a:prstGeom>
        </p:spPr>
      </p:pic>
    </p:spTree>
    <p:extLst>
      <p:ext uri="{BB962C8B-B14F-4D97-AF65-F5344CB8AC3E}">
        <p14:creationId xmlns:p14="http://schemas.microsoft.com/office/powerpoint/2010/main" val="473306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29</a:t>
            </a:fld>
            <a:endParaRPr lang="en-IN"/>
          </a:p>
        </p:txBody>
      </p:sp>
      <p:pic>
        <p:nvPicPr>
          <p:cNvPr id="7" name="Picture 6"/>
          <p:cNvPicPr>
            <a:picLocks noChangeAspect="1"/>
          </p:cNvPicPr>
          <p:nvPr/>
        </p:nvPicPr>
        <p:blipFill>
          <a:blip r:embed="rId2">
            <a:biLevel thresh="50000"/>
          </a:blip>
          <a:stretch>
            <a:fillRect/>
          </a:stretch>
        </p:blipFill>
        <p:spPr>
          <a:xfrm>
            <a:off x="2859018" y="140311"/>
            <a:ext cx="4517679" cy="2674903"/>
          </a:xfrm>
          <a:prstGeom prst="rect">
            <a:avLst/>
          </a:prstGeom>
        </p:spPr>
      </p:pic>
      <p:pic>
        <p:nvPicPr>
          <p:cNvPr id="8" name="Picture 7"/>
          <p:cNvPicPr>
            <a:picLocks noChangeAspect="1"/>
          </p:cNvPicPr>
          <p:nvPr/>
        </p:nvPicPr>
        <p:blipFill>
          <a:blip r:embed="rId3"/>
          <a:stretch>
            <a:fillRect/>
          </a:stretch>
        </p:blipFill>
        <p:spPr>
          <a:xfrm>
            <a:off x="6881397" y="3065866"/>
            <a:ext cx="990600" cy="752475"/>
          </a:xfrm>
          <a:prstGeom prst="rect">
            <a:avLst/>
          </a:prstGeom>
        </p:spPr>
      </p:pic>
      <p:pic>
        <p:nvPicPr>
          <p:cNvPr id="9" name="Picture 8"/>
          <p:cNvPicPr>
            <a:picLocks noChangeAspect="1"/>
          </p:cNvPicPr>
          <p:nvPr/>
        </p:nvPicPr>
        <p:blipFill>
          <a:blip r:embed="rId4">
            <a:biLevel thresh="75000"/>
          </a:blip>
          <a:stretch>
            <a:fillRect/>
          </a:stretch>
        </p:blipFill>
        <p:spPr>
          <a:xfrm>
            <a:off x="8100198" y="3645595"/>
            <a:ext cx="3674532" cy="2513380"/>
          </a:xfrm>
          <a:prstGeom prst="rect">
            <a:avLst/>
          </a:prstGeom>
        </p:spPr>
      </p:pic>
      <p:sp>
        <p:nvSpPr>
          <p:cNvPr id="3" name="Rectangle 2"/>
          <p:cNvSpPr/>
          <p:nvPr/>
        </p:nvSpPr>
        <p:spPr>
          <a:xfrm>
            <a:off x="7486194" y="863513"/>
            <a:ext cx="4610459" cy="1754326"/>
          </a:xfrm>
          <a:prstGeom prst="rect">
            <a:avLst/>
          </a:prstGeom>
        </p:spPr>
        <p:txBody>
          <a:bodyPr wrap="square">
            <a:spAutoFit/>
          </a:bodyPr>
          <a:lstStyle/>
          <a:p>
            <a:pPr marL="285750" indent="-285750">
              <a:buFont typeface="Arial" panose="020B0604020202020204" pitchFamily="34" charset="0"/>
              <a:buChar char="•"/>
            </a:pPr>
            <a:r>
              <a:rPr lang="en-US" dirty="0"/>
              <a:t>Can you notice? ADD after Load. This is a hazard. Both ADDs have hazard. </a:t>
            </a:r>
          </a:p>
          <a:p>
            <a:pPr marL="285750" indent="-285750">
              <a:buFont typeface="Arial" panose="020B0604020202020204" pitchFamily="34" charset="0"/>
              <a:buChar char="•"/>
            </a:pPr>
            <a:r>
              <a:rPr lang="en-US" dirty="0"/>
              <a:t>Let us modify this to get things into a better shape. </a:t>
            </a:r>
          </a:p>
          <a:p>
            <a:pPr marL="285750" indent="-285750">
              <a:buFont typeface="Arial" panose="020B0604020202020204" pitchFamily="34" charset="0"/>
              <a:buChar char="•"/>
            </a:pPr>
            <a:r>
              <a:rPr lang="en-US" dirty="0"/>
              <a:t>Moving up the third </a:t>
            </a:r>
            <a:r>
              <a:rPr lang="en-US" dirty="0" err="1"/>
              <a:t>lw</a:t>
            </a:r>
            <a:r>
              <a:rPr lang="en-US" dirty="0"/>
              <a:t> instruction eliminates both hazards:</a:t>
            </a:r>
          </a:p>
        </p:txBody>
      </p:sp>
    </p:spTree>
    <p:extLst>
      <p:ext uri="{BB962C8B-B14F-4D97-AF65-F5344CB8AC3E}">
        <p14:creationId xmlns:p14="http://schemas.microsoft.com/office/powerpoint/2010/main" val="381314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see an example</a:t>
            </a:r>
          </a:p>
        </p:txBody>
      </p:sp>
      <p:sp>
        <p:nvSpPr>
          <p:cNvPr id="3" name="Content Placeholder 2"/>
          <p:cNvSpPr>
            <a:spLocks noGrp="1"/>
          </p:cNvSpPr>
          <p:nvPr>
            <p:ph idx="1"/>
          </p:nvPr>
        </p:nvSpPr>
        <p:spPr/>
        <p:txBody>
          <a:bodyPr>
            <a:normAutofit/>
          </a:bodyPr>
          <a:lstStyle/>
          <a:p>
            <a:pPr marL="0" indent="0" algn="just">
              <a:buNone/>
            </a:pPr>
            <a:r>
              <a:rPr lang="en-US" u="sng" dirty="0">
                <a:solidFill>
                  <a:srgbClr val="FF0000"/>
                </a:solidFill>
              </a:rPr>
              <a:t>Lets us take the cloth washing scenario to understand the pipelining. </a:t>
            </a:r>
          </a:p>
          <a:p>
            <a:pPr marL="457200" indent="-457200" algn="just">
              <a:buAutoNum type="arabicPeriod"/>
            </a:pPr>
            <a:r>
              <a:rPr lang="en-US" dirty="0"/>
              <a:t>Collect the clothes to be washed. Stack them inside the door of the washing machine. (Step – 1) </a:t>
            </a:r>
          </a:p>
          <a:p>
            <a:pPr marL="457200" indent="-457200" algn="just">
              <a:buAutoNum type="arabicPeriod"/>
            </a:pPr>
            <a:r>
              <a:rPr lang="en-US" dirty="0"/>
              <a:t>After the washing is done, the clothes should be dried and should use a dryer now.  (Step – 2) </a:t>
            </a:r>
          </a:p>
          <a:p>
            <a:pPr marL="457200" indent="-457200" algn="just">
              <a:buAutoNum type="arabicPeriod"/>
            </a:pPr>
            <a:r>
              <a:rPr lang="en-US" dirty="0"/>
              <a:t>Now, you got to iron the clothes in a table with iron. (Step – 3) </a:t>
            </a:r>
          </a:p>
          <a:p>
            <a:pPr marL="0" indent="0" algn="just">
              <a:buNone/>
            </a:pPr>
            <a:r>
              <a:rPr lang="en-US" dirty="0"/>
              <a:t>That’s it. You can let the next person wash the clothes. </a:t>
            </a:r>
            <a:r>
              <a:rPr lang="en-US" dirty="0">
                <a:sym typeface="Wingdings" panose="05000000000000000000" pitchFamily="2" charset="2"/>
              </a:rPr>
              <a:t> </a:t>
            </a:r>
            <a:endParaRPr lang="en-US" dirty="0"/>
          </a:p>
          <a:p>
            <a:pPr marL="0" indent="0" algn="just">
              <a:buNone/>
            </a:pPr>
            <a:r>
              <a:rPr lang="en-US" dirty="0">
                <a:solidFill>
                  <a:srgbClr val="0070C0"/>
                </a:solidFill>
              </a:rPr>
              <a:t> (Disclaimer: All these really matters for the one who washes clothes)</a:t>
            </a:r>
            <a:r>
              <a:rPr lang="en-US" dirty="0"/>
              <a:t>	</a:t>
            </a:r>
          </a:p>
          <a:p>
            <a:endParaRPr lang="en-IN" dirty="0"/>
          </a:p>
        </p:txBody>
      </p:sp>
      <p:sp>
        <p:nvSpPr>
          <p:cNvPr id="4" name="Date Placeholder 3"/>
          <p:cNvSpPr>
            <a:spLocks noGrp="1"/>
          </p:cNvSpPr>
          <p:nvPr>
            <p:ph type="dt" sz="half" idx="10"/>
          </p:nvPr>
        </p:nvSpPr>
        <p:spPr/>
        <p:txBody>
          <a:bodyPr/>
          <a:lstStyle/>
          <a:p>
            <a:fld id="{5396B763-3339-45FF-8EB5-8B05AB66D216}" type="datetime1">
              <a:rPr lang="en-IN" smtClean="0"/>
              <a:t>08-10-2019</a:t>
            </a:fld>
            <a:endParaRPr lang="en-IN"/>
          </a:p>
        </p:txBody>
      </p:sp>
      <p:sp>
        <p:nvSpPr>
          <p:cNvPr id="5" name="Footer Placeholder 4"/>
          <p:cNvSpPr>
            <a:spLocks noGrp="1"/>
          </p:cNvSpPr>
          <p:nvPr>
            <p:ph type="ftr" sz="quarter" idx="11"/>
          </p:nvPr>
        </p:nvSpPr>
        <p:spPr>
          <a:xfrm>
            <a:off x="3669493" y="6339926"/>
            <a:ext cx="5911517" cy="365125"/>
          </a:xfrm>
        </p:spPr>
        <p:txBody>
          <a:bodyPr/>
          <a:lstStyle/>
          <a:p>
            <a:r>
              <a:rPr lang="en-IN"/>
              <a:t>Computer Organization and Architecture - Pipelining</a:t>
            </a:r>
          </a:p>
        </p:txBody>
      </p:sp>
      <p:sp>
        <p:nvSpPr>
          <p:cNvPr id="6" name="Slide Number Placeholder 5"/>
          <p:cNvSpPr>
            <a:spLocks noGrp="1"/>
          </p:cNvSpPr>
          <p:nvPr>
            <p:ph type="sldNum" sz="quarter" idx="12"/>
          </p:nvPr>
        </p:nvSpPr>
        <p:spPr>
          <a:xfrm>
            <a:off x="1963942" y="5098130"/>
            <a:ext cx="1530927" cy="365125"/>
          </a:xfrm>
        </p:spPr>
        <p:txBody>
          <a:bodyPr/>
          <a:lstStyle/>
          <a:p>
            <a:fld id="{E9772EC3-461A-4B21-86D1-FD87C0F98B8F}" type="slidenum">
              <a:rPr lang="en-IN" smtClean="0"/>
              <a:t>3</a:t>
            </a:fld>
            <a:endParaRPr lang="en-IN"/>
          </a:p>
        </p:txBody>
      </p:sp>
      <p:grpSp>
        <p:nvGrpSpPr>
          <p:cNvPr id="15" name="Group 14"/>
          <p:cNvGrpSpPr/>
          <p:nvPr/>
        </p:nvGrpSpPr>
        <p:grpSpPr>
          <a:xfrm>
            <a:off x="5210035" y="5165091"/>
            <a:ext cx="5150670" cy="980344"/>
            <a:chOff x="5210035" y="5165091"/>
            <a:chExt cx="5150670" cy="980344"/>
          </a:xfrm>
        </p:grpSpPr>
        <p:pic>
          <p:nvPicPr>
            <p:cNvPr id="8" name="Picture 7"/>
            <p:cNvPicPr>
              <a:picLocks noChangeAspect="1"/>
            </p:cNvPicPr>
            <p:nvPr/>
          </p:nvPicPr>
          <p:blipFill>
            <a:blip r:embed="rId3"/>
            <a:stretch>
              <a:fillRect/>
            </a:stretch>
          </p:blipFill>
          <p:spPr>
            <a:xfrm>
              <a:off x="5210035" y="5165091"/>
              <a:ext cx="744505" cy="924496"/>
            </a:xfrm>
            <a:prstGeom prst="rect">
              <a:avLst/>
            </a:prstGeom>
          </p:spPr>
        </p:pic>
        <p:pic>
          <p:nvPicPr>
            <p:cNvPr id="9" name="Picture 8"/>
            <p:cNvPicPr>
              <a:picLocks noChangeAspect="1"/>
            </p:cNvPicPr>
            <p:nvPr/>
          </p:nvPicPr>
          <p:blipFill>
            <a:blip r:embed="rId4"/>
            <a:stretch>
              <a:fillRect/>
            </a:stretch>
          </p:blipFill>
          <p:spPr>
            <a:xfrm>
              <a:off x="6487650" y="5204692"/>
              <a:ext cx="748094" cy="834262"/>
            </a:xfrm>
            <a:prstGeom prst="rect">
              <a:avLst/>
            </a:prstGeom>
          </p:spPr>
        </p:pic>
        <p:sp>
          <p:nvSpPr>
            <p:cNvPr id="10" name="Right Arrow 9"/>
            <p:cNvSpPr/>
            <p:nvPr/>
          </p:nvSpPr>
          <p:spPr>
            <a:xfrm>
              <a:off x="6032003" y="5588286"/>
              <a:ext cx="443664" cy="13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7278188" y="5588286"/>
              <a:ext cx="443664" cy="13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5"/>
            <a:stretch>
              <a:fillRect/>
            </a:stretch>
          </p:blipFill>
          <p:spPr>
            <a:xfrm>
              <a:off x="7776279" y="5204692"/>
              <a:ext cx="1178458" cy="940743"/>
            </a:xfrm>
            <a:prstGeom prst="rect">
              <a:avLst/>
            </a:prstGeom>
          </p:spPr>
        </p:pic>
        <p:sp>
          <p:nvSpPr>
            <p:cNvPr id="13" name="Right Arrow 12"/>
            <p:cNvSpPr/>
            <p:nvPr/>
          </p:nvSpPr>
          <p:spPr>
            <a:xfrm>
              <a:off x="8954737" y="5521992"/>
              <a:ext cx="443664" cy="13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6"/>
            <a:stretch>
              <a:fillRect/>
            </a:stretch>
          </p:blipFill>
          <p:spPr>
            <a:xfrm>
              <a:off x="9427397" y="5189992"/>
              <a:ext cx="933308" cy="876934"/>
            </a:xfrm>
            <a:prstGeom prst="rect">
              <a:avLst/>
            </a:prstGeom>
          </p:spPr>
        </p:pic>
      </p:grpSp>
    </p:spTree>
    <p:extLst>
      <p:ext uri="{BB962C8B-B14F-4D97-AF65-F5344CB8AC3E}">
        <p14:creationId xmlns:p14="http://schemas.microsoft.com/office/powerpoint/2010/main" val="3785585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Control Hazards</a:t>
            </a:r>
          </a:p>
        </p:txBody>
      </p:sp>
      <p:sp>
        <p:nvSpPr>
          <p:cNvPr id="8" name="Subtitle 7"/>
          <p:cNvSpPr>
            <a:spLocks noGrp="1"/>
          </p:cNvSpPr>
          <p:nvPr>
            <p:ph type="subTitle" idx="1"/>
          </p:nvPr>
        </p:nvSpPr>
        <p:spPr/>
        <p:txBody>
          <a:bodyPr/>
          <a:lstStyle/>
          <a:p>
            <a:r>
              <a:rPr lang="en-IN" dirty="0"/>
              <a:t>Session 5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30</a:t>
            </a:fld>
            <a:endParaRPr lang="en-IN"/>
          </a:p>
        </p:txBody>
      </p:sp>
    </p:spTree>
    <p:extLst>
      <p:ext uri="{BB962C8B-B14F-4D97-AF65-F5344CB8AC3E}">
        <p14:creationId xmlns:p14="http://schemas.microsoft.com/office/powerpoint/2010/main" val="1254653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is control hazard? </a:t>
            </a:r>
            <a:br>
              <a:rPr lang="en-IN" dirty="0"/>
            </a:br>
            <a:br>
              <a:rPr lang="en-US" dirty="0"/>
            </a:br>
            <a:endParaRPr lang="en-IN" dirty="0"/>
          </a:p>
        </p:txBody>
      </p:sp>
      <p:sp>
        <p:nvSpPr>
          <p:cNvPr id="3" name="Content Placeholder 2"/>
          <p:cNvSpPr>
            <a:spLocks noGrp="1"/>
          </p:cNvSpPr>
          <p:nvPr>
            <p:ph idx="1"/>
          </p:nvPr>
        </p:nvSpPr>
        <p:spPr/>
        <p:txBody>
          <a:bodyPr>
            <a:normAutofit/>
          </a:bodyPr>
          <a:lstStyle/>
          <a:p>
            <a:pPr algn="just"/>
            <a:r>
              <a:rPr lang="en-US" sz="1800" dirty="0"/>
              <a:t>Well, this is an interesting hazard! Control hazard is all about “Need to make decision”. </a:t>
            </a:r>
          </a:p>
          <a:p>
            <a:pPr algn="just"/>
            <a:r>
              <a:rPr lang="en-US" sz="1800" dirty="0"/>
              <a:t>Let us take an example. </a:t>
            </a:r>
          </a:p>
          <a:p>
            <a:pPr algn="just"/>
            <a:r>
              <a:rPr lang="en-US" sz="1800" dirty="0"/>
              <a:t>We have to wash Uniforms of school children. </a:t>
            </a:r>
          </a:p>
          <a:p>
            <a:pPr lvl="1" algn="just"/>
            <a:r>
              <a:rPr lang="en-US" sz="1600" dirty="0"/>
              <a:t>We cannot just like that wash the clothes with random choice of the detergent quantity and sanitizer liquid. </a:t>
            </a:r>
          </a:p>
          <a:p>
            <a:pPr lvl="1" algn="just"/>
            <a:r>
              <a:rPr lang="en-US" sz="1600" b="1" dirty="0"/>
              <a:t>You should make the combo powerful to clean the dresses. At the same time, it should not damage the clothes. </a:t>
            </a:r>
          </a:p>
          <a:p>
            <a:pPr lvl="1" algn="just"/>
            <a:r>
              <a:rPr lang="en-US" sz="1600" dirty="0"/>
              <a:t>So, what do we do? We shall probably wash one set of cloth and see the result if the combination is powerful and at the same time, it should not damage the clothes.  (Clothes should get dry after the wash and only then you can determine if the combination is right) </a:t>
            </a:r>
            <a:endParaRPr lang="en-US" sz="1600" b="1" dirty="0">
              <a:solidFill>
                <a:srgbClr val="C00000"/>
              </a:solidFill>
            </a:endParaRPr>
          </a:p>
          <a:p>
            <a:pPr lvl="1" algn="just"/>
            <a:r>
              <a:rPr lang="en-US" sz="1600" dirty="0">
                <a:solidFill>
                  <a:srgbClr val="002060"/>
                </a:solidFill>
              </a:rPr>
              <a:t>Example of someone going to a store to buy components where he is being commanded by someone else can be taken as reference. (I shall explain this)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31</a:t>
            </a:fld>
            <a:endParaRPr lang="en-IN"/>
          </a:p>
        </p:txBody>
      </p:sp>
    </p:spTree>
    <p:extLst>
      <p:ext uri="{BB962C8B-B14F-4D97-AF65-F5344CB8AC3E}">
        <p14:creationId xmlns:p14="http://schemas.microsoft.com/office/powerpoint/2010/main" val="491558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br>
              <a:rPr lang="en-IN" dirty="0"/>
            </a:br>
            <a:r>
              <a:rPr lang="en-IN" dirty="0"/>
              <a:t>What can be the solution? </a:t>
            </a:r>
          </a:p>
        </p:txBody>
      </p:sp>
      <p:sp>
        <p:nvSpPr>
          <p:cNvPr id="3" name="Content Placeholder 2"/>
          <p:cNvSpPr>
            <a:spLocks noGrp="1"/>
          </p:cNvSpPr>
          <p:nvPr>
            <p:ph idx="1"/>
          </p:nvPr>
        </p:nvSpPr>
        <p:spPr/>
        <p:txBody>
          <a:bodyPr>
            <a:normAutofit/>
          </a:bodyPr>
          <a:lstStyle/>
          <a:p>
            <a:endParaRPr lang="en-US" i="1" dirty="0">
              <a:solidFill>
                <a:srgbClr val="C00000"/>
              </a:solidFill>
            </a:endParaRPr>
          </a:p>
          <a:p>
            <a:r>
              <a:rPr lang="en-US" i="1" dirty="0">
                <a:solidFill>
                  <a:srgbClr val="C00000"/>
                </a:solidFill>
              </a:rPr>
              <a:t>Stalling – What do we do? We wait and see if the combination is correct. Else, we shall try the same with different combination. Until then, you have to wait.  This is a nice approach providing result. But, most importantly, it is slow. (We can’t afford this being slow) </a:t>
            </a:r>
            <a:endParaRPr lang="en-US" dirty="0">
              <a:solidFill>
                <a:srgbClr val="C00000"/>
              </a:solidFill>
            </a:endParaRPr>
          </a:p>
          <a:p>
            <a:pPr algn="just"/>
            <a:r>
              <a:rPr lang="en-US" dirty="0">
                <a:solidFill>
                  <a:srgbClr val="002060"/>
                </a:solidFill>
              </a:rPr>
              <a:t>Now, Sir, where do we connect this with computer architecture? </a:t>
            </a:r>
          </a:p>
          <a:p>
            <a:pPr algn="just"/>
            <a:r>
              <a:rPr lang="en-US" b="1" dirty="0">
                <a:solidFill>
                  <a:srgbClr val="0070C0"/>
                </a:solidFill>
              </a:rPr>
              <a:t>Can you recollect the way BEQ/BNE worked? I mean</a:t>
            </a:r>
            <a:r>
              <a:rPr lang="en-US" b="1">
                <a:solidFill>
                  <a:srgbClr val="0070C0"/>
                </a:solidFill>
              </a:rPr>
              <a:t>, Branching. We should decide an action based on what is the result. Correct??</a:t>
            </a:r>
            <a:r>
              <a:rPr lang="en-US">
                <a:solidFill>
                  <a:srgbClr val="002060"/>
                </a:solidFill>
              </a:rPr>
              <a:t> </a:t>
            </a:r>
          </a:p>
          <a:p>
            <a:pPr algn="just"/>
            <a:r>
              <a:rPr lang="en-US">
                <a:solidFill>
                  <a:srgbClr val="002060"/>
                </a:solidFill>
              </a:rPr>
              <a:t>The challenges is, pipeline is not powered with the knowledge of what next instruction could be for a branch, well in advance.  </a:t>
            </a:r>
            <a:endParaRPr lang="en-US" dirty="0">
              <a:solidFill>
                <a:srgbClr val="FF0000"/>
              </a:solidFill>
            </a:endParaRPr>
          </a:p>
          <a:p>
            <a:r>
              <a:rPr lang="en-US"/>
              <a:t>One default solution immediately to be thought of is “</a:t>
            </a:r>
            <a:r>
              <a:rPr lang="en-US" b="1"/>
              <a:t>when there is a branch, wait until the outcome is available. It will give the pipeline knowledge of which instruction to be fetched after the execution of a BRANCH.”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32</a:t>
            </a:fld>
            <a:endParaRPr lang="en-IN"/>
          </a:p>
        </p:txBody>
      </p:sp>
    </p:spTree>
    <p:extLst>
      <p:ext uri="{BB962C8B-B14F-4D97-AF65-F5344CB8AC3E}">
        <p14:creationId xmlns:p14="http://schemas.microsoft.com/office/powerpoint/2010/main" val="2375671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Contd., </a:t>
            </a:r>
          </a:p>
        </p:txBody>
      </p:sp>
      <p:sp>
        <p:nvSpPr>
          <p:cNvPr id="3" name="Content Placeholder 2"/>
          <p:cNvSpPr>
            <a:spLocks noGrp="1"/>
          </p:cNvSpPr>
          <p:nvPr>
            <p:ph idx="1"/>
          </p:nvPr>
        </p:nvSpPr>
        <p:spPr>
          <a:xfrm>
            <a:off x="3978996" y="284099"/>
            <a:ext cx="7926492" cy="6437376"/>
          </a:xfrm>
        </p:spPr>
        <p:txBody>
          <a:bodyPr>
            <a:normAutofit fontScale="92500" lnSpcReduction="20000"/>
          </a:bodyPr>
          <a:lstStyle/>
          <a:p>
            <a:r>
              <a:rPr lang="en-US" dirty="0"/>
              <a:t>What can be the solution? Well, we can try the following. </a:t>
            </a:r>
          </a:p>
          <a:p>
            <a:pPr lvl="1"/>
            <a:r>
              <a:rPr lang="en-US" dirty="0"/>
              <a:t>Add some extra hardware which would enable you to test the register and through which branch address can be computed and PC can be updated during the second stage of pipeline.  </a:t>
            </a:r>
          </a:p>
          <a:p>
            <a:r>
              <a:rPr lang="en-US" i="1" dirty="0"/>
              <a:t>The next option is to go for prediction! Well, lets predict. </a:t>
            </a:r>
          </a:p>
          <a:p>
            <a:r>
              <a:rPr lang="en-US" i="1" dirty="0"/>
              <a:t>Let us take the same washing scenario. </a:t>
            </a:r>
          </a:p>
          <a:p>
            <a:r>
              <a:rPr lang="en-US" i="1" dirty="0"/>
              <a:t>We said that “</a:t>
            </a:r>
            <a:r>
              <a:rPr lang="en-US" b="1" dirty="0"/>
              <a:t>You should make the combo powerful to clean the dresses. At the same time, it should not damage the clothes”. </a:t>
            </a:r>
          </a:p>
          <a:p>
            <a:r>
              <a:rPr lang="en-US" b="1" dirty="0"/>
              <a:t>Now, I say that “ If you are very sure about the combination of the washing powder, sanitizer liquid and water, go ahead with full belief to the second set of dress while the first one is being dried” Means, have confidence, predict! </a:t>
            </a:r>
          </a:p>
          <a:p>
            <a:r>
              <a:rPr lang="en-US" i="1" dirty="0"/>
              <a:t>Well, now few points are to be asked! </a:t>
            </a:r>
          </a:p>
          <a:p>
            <a:pPr lvl="1"/>
            <a:r>
              <a:rPr lang="en-US" i="1" dirty="0"/>
              <a:t>If everything is correct, I mean the prediction (the combination) is correct, pipelining will not be affected and in fact, it wont slow down at all. (Since, the result would favor the prediction) </a:t>
            </a:r>
          </a:p>
          <a:p>
            <a:pPr lvl="1"/>
            <a:r>
              <a:rPr lang="en-US" i="1" dirty="0"/>
              <a:t>When luck does not favor, things go different. What’s the solution? Redo with the load which had been taken next with prediction. </a:t>
            </a:r>
          </a:p>
          <a:p>
            <a:pPr lvl="1"/>
            <a:r>
              <a:rPr lang="en-US" i="1" dirty="0"/>
              <a:t>Well, how do computers do this?  Computers can as well predict when the branching is handled. So? How? </a:t>
            </a:r>
          </a:p>
          <a:p>
            <a:pPr lvl="2"/>
            <a:r>
              <a:rPr lang="en-US" i="1" dirty="0"/>
              <a:t>Simple, Handle it as always branch would not be taken and proceed. I.e. Branch Untaken! </a:t>
            </a:r>
            <a:r>
              <a:rPr lang="en-US" i="1" dirty="0">
                <a:sym typeface="Wingdings" panose="05000000000000000000" pitchFamily="2" charset="2"/>
              </a:rPr>
              <a:t> </a:t>
            </a:r>
            <a:endParaRPr lang="en-US" dirty="0"/>
          </a:p>
          <a:p>
            <a:r>
              <a:rPr lang="en-US" b="1" dirty="0"/>
              <a:t>So, what is the moral of the story? </a:t>
            </a:r>
            <a:r>
              <a:rPr lang="en-US" dirty="0">
                <a:solidFill>
                  <a:srgbClr val="FF0000"/>
                </a:solidFill>
              </a:rPr>
              <a:t>IF EVERYTHING IS RIGHT, PIPELINING COULD PROCEED AT HIGH SPEED AS EXPECTED! IF BRANCHING IS TAKEN, STALLING IS UNAVOIDABLE! </a:t>
            </a:r>
            <a:r>
              <a:rPr lang="en-US" dirty="0">
                <a:solidFill>
                  <a:srgbClr val="FF0000"/>
                </a:solidFill>
                <a:sym typeface="Wingdings" panose="05000000000000000000" pitchFamily="2" charset="2"/>
              </a:rPr>
              <a:t> </a:t>
            </a:r>
            <a:endParaRPr lang="en-US" b="1" dirty="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33</a:t>
            </a:fld>
            <a:endParaRPr lang="en-IN"/>
          </a:p>
        </p:txBody>
      </p:sp>
    </p:spTree>
    <p:extLst>
      <p:ext uri="{BB962C8B-B14F-4D97-AF65-F5344CB8AC3E}">
        <p14:creationId xmlns:p14="http://schemas.microsoft.com/office/powerpoint/2010/main" val="2364833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 ?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34</a:t>
            </a:fld>
            <a:endParaRPr lang="en-IN"/>
          </a:p>
        </p:txBody>
      </p:sp>
      <p:pic>
        <p:nvPicPr>
          <p:cNvPr id="7" name="Content Placeholder 6"/>
          <p:cNvPicPr>
            <a:picLocks noGrp="1" noChangeAspect="1"/>
          </p:cNvPicPr>
          <p:nvPr>
            <p:ph idx="1"/>
          </p:nvPr>
        </p:nvPicPr>
        <p:blipFill>
          <a:blip r:embed="rId2"/>
          <a:stretch>
            <a:fillRect/>
          </a:stretch>
        </p:blipFill>
        <p:spPr>
          <a:xfrm>
            <a:off x="6213412" y="1681353"/>
            <a:ext cx="1638300" cy="1743075"/>
          </a:xfrm>
          <a:prstGeom prst="rect">
            <a:avLst/>
          </a:prstGeom>
        </p:spPr>
      </p:pic>
      <p:sp>
        <p:nvSpPr>
          <p:cNvPr id="8" name="Rectangle 7"/>
          <p:cNvSpPr/>
          <p:nvPr/>
        </p:nvSpPr>
        <p:spPr>
          <a:xfrm>
            <a:off x="3998976" y="3770668"/>
            <a:ext cx="6946392" cy="923330"/>
          </a:xfrm>
          <a:prstGeom prst="rect">
            <a:avLst/>
          </a:prstGeom>
        </p:spPr>
        <p:txBody>
          <a:bodyPr wrap="square">
            <a:spAutoFit/>
          </a:bodyPr>
          <a:lstStyle/>
          <a:p>
            <a:r>
              <a:rPr lang="en-US" b="1" dirty="0"/>
              <a:t>branch prediction </a:t>
            </a:r>
            <a:r>
              <a:rPr lang="en-US" dirty="0"/>
              <a:t>A scheme of resolving a branch hazard that assumes a given outcome for the branch and proceeds from that assumption rather than waiting to ascertain the actual outcome.</a:t>
            </a:r>
          </a:p>
        </p:txBody>
      </p:sp>
    </p:spTree>
    <p:extLst>
      <p:ext uri="{BB962C8B-B14F-4D97-AF65-F5344CB8AC3E}">
        <p14:creationId xmlns:p14="http://schemas.microsoft.com/office/powerpoint/2010/main" val="83865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Pipelining and Datapath</a:t>
            </a:r>
          </a:p>
        </p:txBody>
      </p:sp>
      <p:sp>
        <p:nvSpPr>
          <p:cNvPr id="8" name="Subtitle 7"/>
          <p:cNvSpPr>
            <a:spLocks noGrp="1"/>
          </p:cNvSpPr>
          <p:nvPr>
            <p:ph type="subTitle" idx="1"/>
          </p:nvPr>
        </p:nvSpPr>
        <p:spPr/>
        <p:txBody>
          <a:bodyPr/>
          <a:lstStyle/>
          <a:p>
            <a:r>
              <a:rPr lang="en-IN" dirty="0"/>
              <a:t>Session - 6</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35</a:t>
            </a:fld>
            <a:endParaRPr lang="en-IN"/>
          </a:p>
        </p:txBody>
      </p:sp>
    </p:spTree>
    <p:extLst>
      <p:ext uri="{BB962C8B-B14F-4D97-AF65-F5344CB8AC3E}">
        <p14:creationId xmlns:p14="http://schemas.microsoft.com/office/powerpoint/2010/main" val="410728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Pipelining with Datapath – A real interesting stuff! </a:t>
            </a:r>
          </a:p>
        </p:txBody>
      </p:sp>
      <p:sp>
        <p:nvSpPr>
          <p:cNvPr id="3" name="Content Placeholder 2"/>
          <p:cNvSpPr>
            <a:spLocks noGrp="1"/>
          </p:cNvSpPr>
          <p:nvPr>
            <p:ph idx="1"/>
          </p:nvPr>
        </p:nvSpPr>
        <p:spPr>
          <a:xfrm>
            <a:off x="3741252" y="324612"/>
            <a:ext cx="7315200" cy="2007108"/>
          </a:xfrm>
        </p:spPr>
        <p:txBody>
          <a:bodyPr>
            <a:normAutofit lnSpcReduction="10000"/>
          </a:bodyPr>
          <a:lstStyle/>
          <a:p>
            <a:pPr algn="just"/>
            <a:r>
              <a:rPr lang="en-US" dirty="0">
                <a:solidFill>
                  <a:schemeClr val="tx1"/>
                </a:solidFill>
              </a:rPr>
              <a:t>The learning gets better and in fact best, here. </a:t>
            </a:r>
          </a:p>
          <a:p>
            <a:pPr algn="just"/>
            <a:r>
              <a:rPr lang="en-US" b="1" dirty="0">
                <a:solidFill>
                  <a:srgbClr val="C00000"/>
                </a:solidFill>
              </a:rPr>
              <a:t>We talk about the five stage pipeline and it actually relates to the point that – 5 instructions will be in execution at any point in time. (Means, it is really pipelined). </a:t>
            </a:r>
          </a:p>
          <a:p>
            <a:pPr algn="just"/>
            <a:r>
              <a:rPr lang="en-US" b="1" dirty="0">
                <a:solidFill>
                  <a:srgbClr val="C00000"/>
                </a:solidFill>
              </a:rPr>
              <a:t>Pipelining steps should be visualized from left to right in the picture. Lets us have the diagram as reference.</a:t>
            </a:r>
            <a:endParaRPr lang="en-US" b="1"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36</a:t>
            </a:fld>
            <a:endParaRPr lang="en-IN"/>
          </a:p>
        </p:txBody>
      </p:sp>
      <p:pic>
        <p:nvPicPr>
          <p:cNvPr id="7" name="Picture 6"/>
          <p:cNvPicPr>
            <a:picLocks noChangeAspect="1"/>
          </p:cNvPicPr>
          <p:nvPr/>
        </p:nvPicPr>
        <p:blipFill>
          <a:blip r:embed="rId2"/>
          <a:stretch>
            <a:fillRect/>
          </a:stretch>
        </p:blipFill>
        <p:spPr>
          <a:xfrm>
            <a:off x="4486466" y="2104962"/>
            <a:ext cx="6330794" cy="4251388"/>
          </a:xfrm>
          <a:prstGeom prst="rect">
            <a:avLst/>
          </a:prstGeom>
        </p:spPr>
      </p:pic>
    </p:spTree>
    <p:extLst>
      <p:ext uri="{BB962C8B-B14F-4D97-AF65-F5344CB8AC3E}">
        <p14:creationId xmlns:p14="http://schemas.microsoft.com/office/powerpoint/2010/main" val="807070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37</a:t>
            </a:fld>
            <a:endParaRPr lang="en-IN"/>
          </a:p>
        </p:txBody>
      </p:sp>
      <p:pic>
        <p:nvPicPr>
          <p:cNvPr id="9" name="Picture 8"/>
          <p:cNvPicPr>
            <a:picLocks noChangeAspect="1"/>
          </p:cNvPicPr>
          <p:nvPr/>
        </p:nvPicPr>
        <p:blipFill>
          <a:blip r:embed="rId2"/>
          <a:stretch>
            <a:fillRect/>
          </a:stretch>
        </p:blipFill>
        <p:spPr>
          <a:xfrm>
            <a:off x="4312730" y="2743200"/>
            <a:ext cx="6641782" cy="3530853"/>
          </a:xfrm>
          <a:prstGeom prst="rect">
            <a:avLst/>
          </a:prstGeom>
        </p:spPr>
      </p:pic>
      <p:pic>
        <p:nvPicPr>
          <p:cNvPr id="10" name="Picture 9"/>
          <p:cNvPicPr>
            <a:picLocks noChangeAspect="1"/>
          </p:cNvPicPr>
          <p:nvPr/>
        </p:nvPicPr>
        <p:blipFill>
          <a:blip r:embed="rId3"/>
          <a:stretch>
            <a:fillRect/>
          </a:stretch>
        </p:blipFill>
        <p:spPr>
          <a:xfrm>
            <a:off x="4121147" y="406385"/>
            <a:ext cx="4492501" cy="1910391"/>
          </a:xfrm>
          <a:prstGeom prst="rect">
            <a:avLst/>
          </a:prstGeom>
        </p:spPr>
      </p:pic>
      <p:pic>
        <p:nvPicPr>
          <p:cNvPr id="11" name="Picture 10"/>
          <p:cNvPicPr>
            <a:picLocks noChangeAspect="1"/>
          </p:cNvPicPr>
          <p:nvPr/>
        </p:nvPicPr>
        <p:blipFill>
          <a:blip r:embed="rId4">
            <a:duotone>
              <a:prstClr val="black"/>
              <a:schemeClr val="accent4">
                <a:tint val="45000"/>
                <a:satMod val="400000"/>
              </a:schemeClr>
            </a:duotone>
          </a:blip>
          <a:stretch>
            <a:fillRect/>
          </a:stretch>
        </p:blipFill>
        <p:spPr>
          <a:xfrm>
            <a:off x="9032748" y="86344"/>
            <a:ext cx="2324100" cy="2374189"/>
          </a:xfrm>
          <a:prstGeom prst="rect">
            <a:avLst/>
          </a:prstGeom>
        </p:spPr>
      </p:pic>
    </p:spTree>
    <p:extLst>
      <p:ext uri="{BB962C8B-B14F-4D97-AF65-F5344CB8AC3E}">
        <p14:creationId xmlns:p14="http://schemas.microsoft.com/office/powerpoint/2010/main" val="4281926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a:xfrm>
            <a:off x="3869268" y="864108"/>
            <a:ext cx="7315200" cy="2235708"/>
          </a:xfrm>
        </p:spPr>
        <p:txBody>
          <a:bodyPr/>
          <a:lstStyle/>
          <a:p>
            <a:pPr algn="just"/>
            <a:r>
              <a:rPr lang="en-US" dirty="0">
                <a:solidFill>
                  <a:srgbClr val="C00000"/>
                </a:solidFill>
              </a:rPr>
              <a:t>As we highlighted, the instruction starts from left to right. </a:t>
            </a:r>
          </a:p>
          <a:p>
            <a:pPr algn="just"/>
            <a:r>
              <a:rPr lang="en-US" b="1" dirty="0">
                <a:solidFill>
                  <a:srgbClr val="C00000"/>
                </a:solidFill>
              </a:rPr>
              <a:t>How do we wash clothes? Remember it?  You don’t fold the clothes and wash it! ;)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38</a:t>
            </a:fld>
            <a:endParaRPr lang="en-IN"/>
          </a:p>
        </p:txBody>
      </p:sp>
      <p:pic>
        <p:nvPicPr>
          <p:cNvPr id="7" name="Picture 6"/>
          <p:cNvPicPr>
            <a:picLocks noChangeAspect="1"/>
          </p:cNvPicPr>
          <p:nvPr/>
        </p:nvPicPr>
        <p:blipFill>
          <a:blip r:embed="rId2"/>
          <a:stretch>
            <a:fillRect/>
          </a:stretch>
        </p:blipFill>
        <p:spPr>
          <a:xfrm>
            <a:off x="4312730" y="2743200"/>
            <a:ext cx="6641782" cy="3530853"/>
          </a:xfrm>
          <a:prstGeom prst="rect">
            <a:avLst/>
          </a:prstGeom>
        </p:spPr>
      </p:pic>
    </p:spTree>
    <p:extLst>
      <p:ext uri="{BB962C8B-B14F-4D97-AF65-F5344CB8AC3E}">
        <p14:creationId xmlns:p14="http://schemas.microsoft.com/office/powerpoint/2010/main" val="2529950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869268" y="571500"/>
            <a:ext cx="7315200" cy="1833372"/>
          </a:xfrm>
        </p:spPr>
        <p:txBody>
          <a:bodyPr>
            <a:normAutofit fontScale="40000" lnSpcReduction="20000"/>
          </a:bodyPr>
          <a:lstStyle/>
          <a:p>
            <a:pPr marL="0" indent="0">
              <a:buNone/>
            </a:pPr>
            <a:r>
              <a:rPr lang="en-US" sz="4800" b="1" dirty="0">
                <a:solidFill>
                  <a:srgbClr val="002060"/>
                </a:solidFill>
                <a:latin typeface="ZapfDingbats"/>
              </a:rPr>
              <a:t>Well, can the left to right rule hold good for everything? </a:t>
            </a:r>
          </a:p>
          <a:p>
            <a:pPr marL="0" indent="0">
              <a:buNone/>
            </a:pPr>
            <a:r>
              <a:rPr lang="en-US" sz="4800" b="1" dirty="0">
                <a:solidFill>
                  <a:srgbClr val="002060"/>
                </a:solidFill>
                <a:latin typeface="ZapfDingbats"/>
              </a:rPr>
              <a:t>There are some exceptions which we need to understand. </a:t>
            </a:r>
          </a:p>
          <a:p>
            <a:pPr marL="342900" indent="-342900">
              <a:buAutoNum type="arabicPeriod"/>
            </a:pPr>
            <a:r>
              <a:rPr lang="en-US" sz="4800" b="1" dirty="0">
                <a:solidFill>
                  <a:srgbClr val="002060"/>
                </a:solidFill>
                <a:latin typeface="ZapfDingbats"/>
              </a:rPr>
              <a:t>Write back stage shall write the result back to the registers (This is not Left to Right, it is Right to Left) </a:t>
            </a:r>
          </a:p>
          <a:p>
            <a:pPr marL="342900" indent="-342900">
              <a:buAutoNum type="arabicPeriod"/>
            </a:pPr>
            <a:r>
              <a:rPr lang="en-US" sz="4800" b="1" dirty="0">
                <a:solidFill>
                  <a:srgbClr val="002060"/>
                </a:solidFill>
                <a:latin typeface="ZapfDingbats"/>
              </a:rPr>
              <a:t>PC Update also happens based on the instruction if being Branch. </a:t>
            </a:r>
            <a:r>
              <a:rPr lang="en-US" sz="1600" dirty="0">
                <a:latin typeface="ZapfDingbats"/>
              </a:rPr>
              <a:t> </a:t>
            </a:r>
            <a:endParaRPr lang="en-US" b="1" dirty="0">
              <a:solidFill>
                <a:srgbClr val="0070C0"/>
              </a:solidFill>
              <a:latin typeface="Minion-Regular"/>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39</a:t>
            </a:fld>
            <a:endParaRPr lang="en-IN"/>
          </a:p>
        </p:txBody>
      </p:sp>
      <p:pic>
        <p:nvPicPr>
          <p:cNvPr id="7" name="Picture 6"/>
          <p:cNvPicPr>
            <a:picLocks noChangeAspect="1"/>
          </p:cNvPicPr>
          <p:nvPr/>
        </p:nvPicPr>
        <p:blipFill>
          <a:blip r:embed="rId2"/>
          <a:stretch>
            <a:fillRect/>
          </a:stretch>
        </p:blipFill>
        <p:spPr>
          <a:xfrm>
            <a:off x="4312730" y="2743200"/>
            <a:ext cx="6641782" cy="3530853"/>
          </a:xfrm>
          <a:prstGeom prst="rect">
            <a:avLst/>
          </a:prstGeom>
        </p:spPr>
      </p:pic>
    </p:spTree>
    <p:extLst>
      <p:ext uri="{BB962C8B-B14F-4D97-AF65-F5344CB8AC3E}">
        <p14:creationId xmlns:p14="http://schemas.microsoft.com/office/powerpoint/2010/main" val="98522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get better … </a:t>
            </a:r>
          </a:p>
        </p:txBody>
      </p:sp>
      <p:sp>
        <p:nvSpPr>
          <p:cNvPr id="3" name="Content Placeholder 2"/>
          <p:cNvSpPr>
            <a:spLocks noGrp="1"/>
          </p:cNvSpPr>
          <p:nvPr>
            <p:ph idx="1"/>
          </p:nvPr>
        </p:nvSpPr>
        <p:spPr>
          <a:xfrm>
            <a:off x="3548062" y="352552"/>
            <a:ext cx="7315200" cy="690372"/>
          </a:xfrm>
        </p:spPr>
        <p:txBody>
          <a:bodyPr>
            <a:normAutofit fontScale="92500" lnSpcReduction="20000"/>
          </a:bodyPr>
          <a:lstStyle/>
          <a:p>
            <a:r>
              <a:rPr lang="en-IN" dirty="0"/>
              <a:t>Here is where pipelining could come into picture. </a:t>
            </a:r>
          </a:p>
          <a:p>
            <a:r>
              <a:rPr lang="en-IN" dirty="0"/>
              <a:t>Let us see it diagrammatic. </a:t>
            </a:r>
          </a:p>
          <a:p>
            <a:pPr marL="0" indent="0">
              <a:buNone/>
            </a:pP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4</a:t>
            </a:fld>
            <a:endParaRPr lang="en-IN"/>
          </a:p>
        </p:txBody>
      </p:sp>
      <p:pic>
        <p:nvPicPr>
          <p:cNvPr id="7" name="Picture 6"/>
          <p:cNvPicPr>
            <a:picLocks noChangeAspect="1"/>
          </p:cNvPicPr>
          <p:nvPr/>
        </p:nvPicPr>
        <p:blipFill>
          <a:blip r:embed="rId2"/>
          <a:stretch>
            <a:fillRect/>
          </a:stretch>
        </p:blipFill>
        <p:spPr>
          <a:xfrm>
            <a:off x="3548062" y="878332"/>
            <a:ext cx="8643938" cy="5524500"/>
          </a:xfrm>
          <a:prstGeom prst="rect">
            <a:avLst/>
          </a:prstGeom>
        </p:spPr>
      </p:pic>
    </p:spTree>
    <p:extLst>
      <p:ext uri="{BB962C8B-B14F-4D97-AF65-F5344CB8AC3E}">
        <p14:creationId xmlns:p14="http://schemas.microsoft.com/office/powerpoint/2010/main" val="3609065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869268" y="864108"/>
            <a:ext cx="7315200" cy="2071116"/>
          </a:xfrm>
        </p:spPr>
        <p:txBody>
          <a:bodyPr/>
          <a:lstStyle/>
          <a:p>
            <a:r>
              <a:rPr lang="en-IN" dirty="0"/>
              <a:t>Ground Rule to be understood: </a:t>
            </a:r>
          </a:p>
          <a:p>
            <a:r>
              <a:rPr lang="en-IN" dirty="0"/>
              <a:t>Data flow from Left to Right is normal. Nothing will be influenced. </a:t>
            </a:r>
          </a:p>
          <a:p>
            <a:r>
              <a:rPr lang="en-IN" dirty="0"/>
              <a:t>Data flow from the Right to Left is also fine and shall not influence the currently executing instruction. </a:t>
            </a:r>
          </a:p>
          <a:p>
            <a:pPr lvl="1"/>
            <a:r>
              <a:rPr lang="en-IN" dirty="0"/>
              <a:t>But, impact would be there on the next pipelined instruction.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40</a:t>
            </a:fld>
            <a:endParaRPr lang="en-IN"/>
          </a:p>
        </p:txBody>
      </p:sp>
      <p:pic>
        <p:nvPicPr>
          <p:cNvPr id="7" name="Picture 6"/>
          <p:cNvPicPr>
            <a:picLocks noChangeAspect="1"/>
          </p:cNvPicPr>
          <p:nvPr/>
        </p:nvPicPr>
        <p:blipFill>
          <a:blip r:embed="rId2"/>
          <a:stretch>
            <a:fillRect/>
          </a:stretch>
        </p:blipFill>
        <p:spPr>
          <a:xfrm>
            <a:off x="4205977" y="2825497"/>
            <a:ext cx="6641782" cy="3530853"/>
          </a:xfrm>
          <a:prstGeom prst="rect">
            <a:avLst/>
          </a:prstGeom>
        </p:spPr>
      </p:pic>
    </p:spTree>
    <p:extLst>
      <p:ext uri="{BB962C8B-B14F-4D97-AF65-F5344CB8AC3E}">
        <p14:creationId xmlns:p14="http://schemas.microsoft.com/office/powerpoint/2010/main" val="2425546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732108" y="252553"/>
            <a:ext cx="7315200" cy="1742567"/>
          </a:xfrm>
        </p:spPr>
        <p:txBody>
          <a:bodyPr/>
          <a:lstStyle/>
          <a:p>
            <a:pPr algn="just"/>
            <a:r>
              <a:rPr lang="en-US" dirty="0">
                <a:solidFill>
                  <a:srgbClr val="0070C0"/>
                </a:solidFill>
              </a:rPr>
              <a:t>Understand this point clearly. </a:t>
            </a:r>
          </a:p>
          <a:p>
            <a:pPr lvl="1" algn="just"/>
            <a:r>
              <a:rPr lang="en-US" dirty="0">
                <a:solidFill>
                  <a:srgbClr val="0070C0"/>
                </a:solidFill>
              </a:rPr>
              <a:t>Pipelining has to be seen this way.</a:t>
            </a:r>
          </a:p>
          <a:p>
            <a:pPr lvl="1" algn="just"/>
            <a:r>
              <a:rPr lang="en-US" dirty="0">
                <a:solidFill>
                  <a:srgbClr val="0070C0"/>
                </a:solidFill>
              </a:rPr>
              <a:t>Each instruction should be seen as if it has its own datapath. </a:t>
            </a:r>
          </a:p>
          <a:p>
            <a:pPr lvl="1" algn="just"/>
            <a:r>
              <a:rPr lang="en-US" dirty="0">
                <a:solidFill>
                  <a:srgbClr val="0070C0"/>
                </a:solidFill>
              </a:rPr>
              <a:t>One should see the below diagram to understand this aspect.  </a:t>
            </a:r>
          </a:p>
          <a:p>
            <a:pPr lvl="1" algn="just"/>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41</a:t>
            </a:fld>
            <a:endParaRPr lang="en-IN"/>
          </a:p>
        </p:txBody>
      </p:sp>
      <p:pic>
        <p:nvPicPr>
          <p:cNvPr id="8" name="Picture 7"/>
          <p:cNvPicPr>
            <a:picLocks noChangeAspect="1"/>
          </p:cNvPicPr>
          <p:nvPr/>
        </p:nvPicPr>
        <p:blipFill>
          <a:blip r:embed="rId2"/>
          <a:stretch>
            <a:fillRect/>
          </a:stretch>
        </p:blipFill>
        <p:spPr>
          <a:xfrm>
            <a:off x="3732108" y="1884299"/>
            <a:ext cx="7258050" cy="4114800"/>
          </a:xfrm>
          <a:prstGeom prst="rect">
            <a:avLst/>
          </a:prstGeom>
        </p:spPr>
      </p:pic>
    </p:spTree>
    <p:extLst>
      <p:ext uri="{BB962C8B-B14F-4D97-AF65-F5344CB8AC3E}">
        <p14:creationId xmlns:p14="http://schemas.microsoft.com/office/powerpoint/2010/main" val="556855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Contd., </a:t>
            </a:r>
          </a:p>
        </p:txBody>
      </p:sp>
      <p:sp>
        <p:nvSpPr>
          <p:cNvPr id="8" name="Content Placeholder 7"/>
          <p:cNvSpPr>
            <a:spLocks noGrp="1"/>
          </p:cNvSpPr>
          <p:nvPr>
            <p:ph sz="half" idx="1"/>
          </p:nvPr>
        </p:nvSpPr>
        <p:spPr>
          <a:xfrm>
            <a:off x="3483864" y="868680"/>
            <a:ext cx="3858768" cy="5120640"/>
          </a:xfrm>
        </p:spPr>
        <p:txBody>
          <a:bodyPr>
            <a:normAutofit fontScale="92500" lnSpcReduction="10000"/>
          </a:bodyPr>
          <a:lstStyle/>
          <a:p>
            <a:pPr algn="just"/>
            <a:r>
              <a:rPr lang="en-US" dirty="0"/>
              <a:t>Now, comes the important thing to look at from the RHS figure. </a:t>
            </a:r>
          </a:p>
          <a:p>
            <a:pPr algn="just"/>
            <a:r>
              <a:rPr lang="en-US" dirty="0"/>
              <a:t>Three different instructions are available and all of them are to be seen as three different datapath. (Remember?, pipeline improves throughput, but not a single instruction’s execution time).  </a:t>
            </a:r>
          </a:p>
          <a:p>
            <a:pPr algn="just"/>
            <a:r>
              <a:rPr lang="en-US" dirty="0">
                <a:solidFill>
                  <a:srgbClr val="0070C0"/>
                </a:solidFill>
              </a:rPr>
              <a:t>Remember? We had registers added in the datapath to hold data. This enabled the datapath sharing smooth during the execution.  </a:t>
            </a:r>
          </a:p>
          <a:p>
            <a:pPr algn="just"/>
            <a:r>
              <a:rPr lang="en-US" dirty="0">
                <a:solidFill>
                  <a:srgbClr val="0070C0"/>
                </a:solidFill>
              </a:rPr>
              <a:t>See here, from the figure. IM is used by one stage of any instruction and it can be used by other instructions during the other 4 stages.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42</a:t>
            </a:fld>
            <a:endParaRPr lang="en-IN"/>
          </a:p>
        </p:txBody>
      </p:sp>
      <p:pic>
        <p:nvPicPr>
          <p:cNvPr id="10" name="Picture 9"/>
          <p:cNvPicPr>
            <a:picLocks noChangeAspect="1"/>
          </p:cNvPicPr>
          <p:nvPr/>
        </p:nvPicPr>
        <p:blipFill>
          <a:blip r:embed="rId2"/>
          <a:stretch>
            <a:fillRect/>
          </a:stretch>
        </p:blipFill>
        <p:spPr>
          <a:xfrm>
            <a:off x="7539969" y="1647508"/>
            <a:ext cx="4625093" cy="3016885"/>
          </a:xfrm>
          <a:prstGeom prst="rect">
            <a:avLst/>
          </a:prstGeom>
        </p:spPr>
      </p:pic>
    </p:spTree>
    <p:extLst>
      <p:ext uri="{BB962C8B-B14F-4D97-AF65-F5344CB8AC3E}">
        <p14:creationId xmlns:p14="http://schemas.microsoft.com/office/powerpoint/2010/main" val="1449375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sz="half" idx="1"/>
          </p:nvPr>
        </p:nvSpPr>
        <p:spPr>
          <a:xfrm>
            <a:off x="4050792" y="841248"/>
            <a:ext cx="7571232" cy="3099816"/>
          </a:xfrm>
        </p:spPr>
        <p:txBody>
          <a:bodyPr>
            <a:normAutofit fontScale="92500" lnSpcReduction="10000"/>
          </a:bodyPr>
          <a:lstStyle/>
          <a:p>
            <a:r>
              <a:rPr lang="en-US" dirty="0">
                <a:solidFill>
                  <a:schemeClr val="accent2"/>
                </a:solidFill>
              </a:rPr>
              <a:t>Now, comes the challenge. We have to retain the values if we need to handover the memory to other instructions in the pipeline.</a:t>
            </a:r>
            <a:r>
              <a:rPr lang="en-US" dirty="0">
                <a:solidFill>
                  <a:srgbClr val="0070C0"/>
                </a:solidFill>
              </a:rPr>
              <a:t> (Means, if it has to be shared, we need to make sure that, the data is not lost.)</a:t>
            </a:r>
          </a:p>
          <a:p>
            <a:r>
              <a:rPr lang="en-US" dirty="0">
                <a:solidFill>
                  <a:schemeClr val="accent2"/>
                </a:solidFill>
              </a:rPr>
              <a:t>So, what has to be done? Simple. Use registers. Registers are to be used in between to store the values. (</a:t>
            </a:r>
            <a:r>
              <a:rPr lang="en-US" b="1" dirty="0">
                <a:solidFill>
                  <a:schemeClr val="accent2"/>
                </a:solidFill>
              </a:rPr>
              <a:t>Define register??)</a:t>
            </a:r>
          </a:p>
          <a:p>
            <a:r>
              <a:rPr lang="en-US" b="1" dirty="0">
                <a:solidFill>
                  <a:schemeClr val="accent2"/>
                </a:solidFill>
              </a:rPr>
              <a:t>Place the registers at whatever place you need to  save the values intermediary! </a:t>
            </a:r>
            <a:r>
              <a:rPr lang="en-US" b="1" dirty="0">
                <a:solidFill>
                  <a:schemeClr val="accent2"/>
                </a:solidFill>
                <a:sym typeface="Wingdings" panose="05000000000000000000" pitchFamily="2" charset="2"/>
              </a:rPr>
              <a:t> </a:t>
            </a:r>
          </a:p>
          <a:p>
            <a:r>
              <a:rPr lang="en-US" b="1" dirty="0">
                <a:solidFill>
                  <a:schemeClr val="accent2"/>
                </a:solidFill>
                <a:sym typeface="Wingdings" panose="05000000000000000000" pitchFamily="2" charset="2"/>
              </a:rPr>
              <a:t>Come to the washing machine story again, we need to have a basket between each stage to get the clothes stored for the next step to work fine. </a:t>
            </a:r>
            <a:endParaRPr lang="en-IN" dirty="0"/>
          </a:p>
        </p:txBody>
      </p:sp>
      <p:sp>
        <p:nvSpPr>
          <p:cNvPr id="5" name="Date Placeholder 4"/>
          <p:cNvSpPr>
            <a:spLocks noGrp="1"/>
          </p:cNvSpPr>
          <p:nvPr>
            <p:ph type="dt" sz="half" idx="10"/>
          </p:nvPr>
        </p:nvSpPr>
        <p:spPr/>
        <p:txBody>
          <a:bodyPr/>
          <a:lstStyle/>
          <a:p>
            <a:fld id="{B6B02800-EB36-4B6B-B48F-4038CE1A09C5}" type="datetime1">
              <a:rPr lang="en-IN" smtClean="0"/>
              <a:t>08-10-2019</a:t>
            </a:fld>
            <a:endParaRPr lang="en-IN"/>
          </a:p>
        </p:txBody>
      </p:sp>
      <p:sp>
        <p:nvSpPr>
          <p:cNvPr id="6" name="Footer Placeholder 5"/>
          <p:cNvSpPr>
            <a:spLocks noGrp="1"/>
          </p:cNvSpPr>
          <p:nvPr>
            <p:ph type="ftr" sz="quarter" idx="11"/>
          </p:nvPr>
        </p:nvSpPr>
        <p:spPr/>
        <p:txBody>
          <a:bodyPr/>
          <a:lstStyle/>
          <a:p>
            <a:r>
              <a:rPr lang="en-IN"/>
              <a:t>Computer Organization and Architecture - Pipelining</a:t>
            </a:r>
          </a:p>
        </p:txBody>
      </p:sp>
      <p:sp>
        <p:nvSpPr>
          <p:cNvPr id="7" name="Slide Number Placeholder 6"/>
          <p:cNvSpPr>
            <a:spLocks noGrp="1"/>
          </p:cNvSpPr>
          <p:nvPr>
            <p:ph type="sldNum" sz="quarter" idx="12"/>
          </p:nvPr>
        </p:nvSpPr>
        <p:spPr/>
        <p:txBody>
          <a:bodyPr/>
          <a:lstStyle/>
          <a:p>
            <a:fld id="{E9772EC3-461A-4B21-86D1-FD87C0F98B8F}" type="slidenum">
              <a:rPr lang="en-IN" smtClean="0"/>
              <a:t>43</a:t>
            </a:fld>
            <a:endParaRPr lang="en-IN"/>
          </a:p>
        </p:txBody>
      </p:sp>
      <p:pic>
        <p:nvPicPr>
          <p:cNvPr id="8" name="Picture 7"/>
          <p:cNvPicPr>
            <a:picLocks noChangeAspect="1"/>
          </p:cNvPicPr>
          <p:nvPr/>
        </p:nvPicPr>
        <p:blipFill>
          <a:blip r:embed="rId2"/>
          <a:stretch>
            <a:fillRect/>
          </a:stretch>
        </p:blipFill>
        <p:spPr>
          <a:xfrm>
            <a:off x="4193634" y="4079938"/>
            <a:ext cx="7585641" cy="1150429"/>
          </a:xfrm>
          <a:prstGeom prst="rect">
            <a:avLst/>
          </a:prstGeom>
        </p:spPr>
      </p:pic>
    </p:spTree>
    <p:extLst>
      <p:ext uri="{BB962C8B-B14F-4D97-AF65-F5344CB8AC3E}">
        <p14:creationId xmlns:p14="http://schemas.microsoft.com/office/powerpoint/2010/main" val="503756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sz="half" idx="1"/>
          </p:nvPr>
        </p:nvSpPr>
        <p:spPr>
          <a:xfrm>
            <a:off x="3869268" y="0"/>
            <a:ext cx="7818120" cy="2944368"/>
          </a:xfrm>
        </p:spPr>
        <p:txBody>
          <a:bodyPr>
            <a:normAutofit/>
          </a:bodyPr>
          <a:lstStyle/>
          <a:p>
            <a:pPr marL="285750" indent="-285750">
              <a:buFont typeface="Arial" panose="020B0604020202020204" pitchFamily="34" charset="0"/>
              <a:buChar char="•"/>
            </a:pPr>
            <a:r>
              <a:rPr lang="en-US" sz="1600" dirty="0">
                <a:solidFill>
                  <a:schemeClr val="accent1"/>
                </a:solidFill>
                <a:latin typeface="Minion-Regular"/>
              </a:rPr>
              <a:t>Now, in the below figure, one can see that registers are included (red in color).  </a:t>
            </a:r>
          </a:p>
          <a:p>
            <a:pPr marL="285750" indent="-285750">
              <a:buFont typeface="Arial" panose="020B0604020202020204" pitchFamily="34" charset="0"/>
              <a:buChar char="•"/>
            </a:pPr>
            <a:r>
              <a:rPr lang="en-US" sz="1600" dirty="0">
                <a:solidFill>
                  <a:srgbClr val="002060"/>
                </a:solidFill>
                <a:latin typeface="Minion-Regular"/>
              </a:rPr>
              <a:t>The naming convention followed here is very meaningful and you could certainly appreciate it. </a:t>
            </a:r>
          </a:p>
          <a:p>
            <a:pPr marL="285750" indent="-285750">
              <a:buFont typeface="Arial" panose="020B0604020202020204" pitchFamily="34" charset="0"/>
              <a:buChar char="•"/>
            </a:pPr>
            <a:r>
              <a:rPr lang="en-US" sz="1600" dirty="0">
                <a:solidFill>
                  <a:srgbClr val="002060"/>
                </a:solidFill>
                <a:latin typeface="Minion-Regular"/>
              </a:rPr>
              <a:t>Registers between two stages will have the influence of both the stages when it comes to naming. </a:t>
            </a:r>
          </a:p>
          <a:p>
            <a:pPr marL="788670" lvl="1" indent="-285750">
              <a:buFont typeface="Arial" panose="020B0604020202020204" pitchFamily="34" charset="0"/>
              <a:buChar char="•"/>
            </a:pPr>
            <a:r>
              <a:rPr lang="en-US" sz="1400" dirty="0">
                <a:solidFill>
                  <a:srgbClr val="002060"/>
                </a:solidFill>
                <a:latin typeface="Minion-Regular"/>
              </a:rPr>
              <a:t>IF/ID is a register between IF and ID. </a:t>
            </a:r>
          </a:p>
          <a:p>
            <a:pPr marL="788670" lvl="1" indent="-285750">
              <a:buFont typeface="Arial" panose="020B0604020202020204" pitchFamily="34" charset="0"/>
              <a:buChar char="•"/>
            </a:pPr>
            <a:r>
              <a:rPr lang="en-US" sz="1400" dirty="0">
                <a:solidFill>
                  <a:srgbClr val="002060"/>
                </a:solidFill>
                <a:latin typeface="Minion-Regular"/>
              </a:rPr>
              <a:t>ID/EX is a register between ID and EX. </a:t>
            </a:r>
            <a:endParaRPr lang="en-IN" sz="1400" dirty="0"/>
          </a:p>
        </p:txBody>
      </p:sp>
      <p:pic>
        <p:nvPicPr>
          <p:cNvPr id="8" name="Content Placeholder 7"/>
          <p:cNvPicPr>
            <a:picLocks noGrp="1" noChangeAspect="1"/>
          </p:cNvPicPr>
          <p:nvPr>
            <p:ph sz="half" idx="2"/>
          </p:nvPr>
        </p:nvPicPr>
        <p:blipFill>
          <a:blip r:embed="rId2"/>
          <a:stretch>
            <a:fillRect/>
          </a:stretch>
        </p:blipFill>
        <p:spPr>
          <a:xfrm>
            <a:off x="4815447" y="2496312"/>
            <a:ext cx="6301676" cy="3640582"/>
          </a:xfrm>
          <a:prstGeom prst="rect">
            <a:avLst/>
          </a:prstGeom>
        </p:spPr>
      </p:pic>
      <p:sp>
        <p:nvSpPr>
          <p:cNvPr id="5" name="Date Placeholder 4"/>
          <p:cNvSpPr>
            <a:spLocks noGrp="1"/>
          </p:cNvSpPr>
          <p:nvPr>
            <p:ph type="dt" sz="half" idx="10"/>
          </p:nvPr>
        </p:nvSpPr>
        <p:spPr/>
        <p:txBody>
          <a:bodyPr/>
          <a:lstStyle/>
          <a:p>
            <a:fld id="{B6B02800-EB36-4B6B-B48F-4038CE1A09C5}" type="datetime1">
              <a:rPr lang="en-IN" smtClean="0"/>
              <a:t>08-10-2019</a:t>
            </a:fld>
            <a:endParaRPr lang="en-IN"/>
          </a:p>
        </p:txBody>
      </p:sp>
      <p:sp>
        <p:nvSpPr>
          <p:cNvPr id="6" name="Footer Placeholder 5"/>
          <p:cNvSpPr>
            <a:spLocks noGrp="1"/>
          </p:cNvSpPr>
          <p:nvPr>
            <p:ph type="ftr" sz="quarter" idx="11"/>
          </p:nvPr>
        </p:nvSpPr>
        <p:spPr/>
        <p:txBody>
          <a:bodyPr/>
          <a:lstStyle/>
          <a:p>
            <a:r>
              <a:rPr lang="en-IN"/>
              <a:t>Computer Organization and Architecture - Pipelining</a:t>
            </a:r>
          </a:p>
        </p:txBody>
      </p:sp>
      <p:sp>
        <p:nvSpPr>
          <p:cNvPr id="7" name="Slide Number Placeholder 6"/>
          <p:cNvSpPr>
            <a:spLocks noGrp="1"/>
          </p:cNvSpPr>
          <p:nvPr>
            <p:ph type="sldNum" sz="quarter" idx="12"/>
          </p:nvPr>
        </p:nvSpPr>
        <p:spPr/>
        <p:txBody>
          <a:bodyPr/>
          <a:lstStyle/>
          <a:p>
            <a:fld id="{E9772EC3-461A-4B21-86D1-FD87C0F98B8F}" type="slidenum">
              <a:rPr lang="en-IN" smtClean="0"/>
              <a:t>44</a:t>
            </a:fld>
            <a:endParaRPr lang="en-IN"/>
          </a:p>
        </p:txBody>
      </p:sp>
    </p:spTree>
    <p:extLst>
      <p:ext uri="{BB962C8B-B14F-4D97-AF65-F5344CB8AC3E}">
        <p14:creationId xmlns:p14="http://schemas.microsoft.com/office/powerpoint/2010/main" val="2955598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sz="half" idx="1"/>
          </p:nvPr>
        </p:nvSpPr>
        <p:spPr>
          <a:xfrm>
            <a:off x="3867912" y="329184"/>
            <a:ext cx="7708392" cy="2999232"/>
          </a:xfrm>
        </p:spPr>
        <p:txBody>
          <a:bodyPr>
            <a:normAutofit/>
          </a:bodyPr>
          <a:lstStyle/>
          <a:p>
            <a:pPr marL="285750" indent="-285750" algn="just">
              <a:buFont typeface="Arial" panose="020B0604020202020204" pitchFamily="34" charset="0"/>
              <a:buChar char="•"/>
            </a:pPr>
            <a:r>
              <a:rPr lang="en-US" dirty="0">
                <a:latin typeface="Minion-Regular"/>
              </a:rPr>
              <a:t>Now comes the core point to understand. These registers actually could be seen as a separator of the pipelining stages.  </a:t>
            </a:r>
          </a:p>
          <a:p>
            <a:pPr marL="285750" indent="-285750" algn="just">
              <a:buFont typeface="Arial" panose="020B0604020202020204" pitchFamily="34" charset="0"/>
              <a:buChar char="•"/>
            </a:pPr>
            <a:r>
              <a:rPr lang="en-US" dirty="0">
                <a:latin typeface="Minion-Regular"/>
              </a:rPr>
              <a:t>IF/ID separates the IF and ID, ID/EX separates ID and EX.  </a:t>
            </a:r>
          </a:p>
          <a:p>
            <a:pPr marL="285750" indent="-285750" algn="just">
              <a:buFont typeface="Arial" panose="020B0604020202020204" pitchFamily="34" charset="0"/>
              <a:buChar char="•"/>
            </a:pPr>
            <a:r>
              <a:rPr lang="en-US" dirty="0">
                <a:solidFill>
                  <a:srgbClr val="FF0000"/>
                </a:solidFill>
                <a:latin typeface="Minion-Regular"/>
              </a:rPr>
              <a:t>The next question or challenge is here. What would be the size of the register? 32 bit? No. it should be 64 bits. IF/ID has to be 64 bits as it may have to hold the instruction from memory and incremented 32 bit address (PC). Size gets expanded as 64, 128, 97, 64.</a:t>
            </a:r>
            <a:endParaRPr lang="en-IN" dirty="0">
              <a:solidFill>
                <a:srgbClr val="FF0000"/>
              </a:solidFill>
            </a:endParaRPr>
          </a:p>
        </p:txBody>
      </p:sp>
      <p:sp>
        <p:nvSpPr>
          <p:cNvPr id="5" name="Date Placeholder 4"/>
          <p:cNvSpPr>
            <a:spLocks noGrp="1"/>
          </p:cNvSpPr>
          <p:nvPr>
            <p:ph type="dt" sz="half" idx="10"/>
          </p:nvPr>
        </p:nvSpPr>
        <p:spPr/>
        <p:txBody>
          <a:bodyPr/>
          <a:lstStyle/>
          <a:p>
            <a:fld id="{B6B02800-EB36-4B6B-B48F-4038CE1A09C5}" type="datetime1">
              <a:rPr lang="en-IN" smtClean="0"/>
              <a:t>08-10-2019</a:t>
            </a:fld>
            <a:endParaRPr lang="en-IN"/>
          </a:p>
        </p:txBody>
      </p:sp>
      <p:sp>
        <p:nvSpPr>
          <p:cNvPr id="6" name="Footer Placeholder 5"/>
          <p:cNvSpPr>
            <a:spLocks noGrp="1"/>
          </p:cNvSpPr>
          <p:nvPr>
            <p:ph type="ftr" sz="quarter" idx="11"/>
          </p:nvPr>
        </p:nvSpPr>
        <p:spPr/>
        <p:txBody>
          <a:bodyPr/>
          <a:lstStyle/>
          <a:p>
            <a:r>
              <a:rPr lang="en-IN"/>
              <a:t>Computer Organization and Architecture - Pipelining</a:t>
            </a:r>
          </a:p>
        </p:txBody>
      </p:sp>
      <p:sp>
        <p:nvSpPr>
          <p:cNvPr id="7" name="Slide Number Placeholder 6"/>
          <p:cNvSpPr>
            <a:spLocks noGrp="1"/>
          </p:cNvSpPr>
          <p:nvPr>
            <p:ph type="sldNum" sz="quarter" idx="12"/>
          </p:nvPr>
        </p:nvSpPr>
        <p:spPr/>
        <p:txBody>
          <a:bodyPr/>
          <a:lstStyle/>
          <a:p>
            <a:fld id="{E9772EC3-461A-4B21-86D1-FD87C0F98B8F}" type="slidenum">
              <a:rPr lang="en-IN" smtClean="0"/>
              <a:t>45</a:t>
            </a:fld>
            <a:endParaRPr lang="en-IN"/>
          </a:p>
        </p:txBody>
      </p:sp>
      <p:pic>
        <p:nvPicPr>
          <p:cNvPr id="8" name="Content Placeholder 7"/>
          <p:cNvPicPr>
            <a:picLocks noGrp="1" noChangeAspect="1"/>
          </p:cNvPicPr>
          <p:nvPr>
            <p:ph sz="half" idx="2"/>
          </p:nvPr>
        </p:nvPicPr>
        <p:blipFill>
          <a:blip r:embed="rId2"/>
          <a:stretch>
            <a:fillRect/>
          </a:stretch>
        </p:blipFill>
        <p:spPr>
          <a:xfrm>
            <a:off x="4678287" y="3044952"/>
            <a:ext cx="6301676" cy="3813048"/>
          </a:xfrm>
          <a:prstGeom prst="rect">
            <a:avLst/>
          </a:prstGeom>
        </p:spPr>
      </p:pic>
    </p:spTree>
    <p:extLst>
      <p:ext uri="{BB962C8B-B14F-4D97-AF65-F5344CB8AC3E}">
        <p14:creationId xmlns:p14="http://schemas.microsoft.com/office/powerpoint/2010/main" val="29900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Instructions and Pipelining</a:t>
            </a:r>
          </a:p>
        </p:txBody>
      </p:sp>
      <p:sp>
        <p:nvSpPr>
          <p:cNvPr id="8" name="Subtitle 7"/>
          <p:cNvSpPr>
            <a:spLocks noGrp="1"/>
          </p:cNvSpPr>
          <p:nvPr>
            <p:ph type="subTitle" idx="1"/>
          </p:nvPr>
        </p:nvSpPr>
        <p:spPr/>
        <p:txBody>
          <a:bodyPr/>
          <a:lstStyle/>
          <a:p>
            <a:r>
              <a:rPr lang="en-IN" dirty="0"/>
              <a:t>Session 7 </a:t>
            </a:r>
          </a:p>
        </p:txBody>
      </p:sp>
      <p:sp>
        <p:nvSpPr>
          <p:cNvPr id="5" name="Date Placeholder 4"/>
          <p:cNvSpPr>
            <a:spLocks noGrp="1"/>
          </p:cNvSpPr>
          <p:nvPr>
            <p:ph type="dt" sz="half" idx="10"/>
          </p:nvPr>
        </p:nvSpPr>
        <p:spPr/>
        <p:txBody>
          <a:bodyPr/>
          <a:lstStyle/>
          <a:p>
            <a:fld id="{B6B02800-EB36-4B6B-B48F-4038CE1A09C5}" type="datetime1">
              <a:rPr lang="en-IN" smtClean="0"/>
              <a:t>08-10-2019</a:t>
            </a:fld>
            <a:endParaRPr lang="en-IN"/>
          </a:p>
        </p:txBody>
      </p:sp>
      <p:sp>
        <p:nvSpPr>
          <p:cNvPr id="6" name="Footer Placeholder 5"/>
          <p:cNvSpPr>
            <a:spLocks noGrp="1"/>
          </p:cNvSpPr>
          <p:nvPr>
            <p:ph type="ftr" sz="quarter" idx="11"/>
          </p:nvPr>
        </p:nvSpPr>
        <p:spPr/>
        <p:txBody>
          <a:bodyPr/>
          <a:lstStyle/>
          <a:p>
            <a:r>
              <a:rPr lang="en-IN"/>
              <a:t>Computer Organization and Architecture - Pipelining</a:t>
            </a:r>
          </a:p>
        </p:txBody>
      </p:sp>
      <p:sp>
        <p:nvSpPr>
          <p:cNvPr id="7" name="Slide Number Placeholder 6"/>
          <p:cNvSpPr>
            <a:spLocks noGrp="1"/>
          </p:cNvSpPr>
          <p:nvPr>
            <p:ph type="sldNum" sz="quarter" idx="12"/>
          </p:nvPr>
        </p:nvSpPr>
        <p:spPr/>
        <p:txBody>
          <a:bodyPr/>
          <a:lstStyle/>
          <a:p>
            <a:fld id="{E9772EC3-461A-4B21-86D1-FD87C0F98B8F}" type="slidenum">
              <a:rPr lang="en-IN" smtClean="0"/>
              <a:t>46</a:t>
            </a:fld>
            <a:endParaRPr lang="en-IN"/>
          </a:p>
        </p:txBody>
      </p:sp>
    </p:spTree>
    <p:extLst>
      <p:ext uri="{BB962C8B-B14F-4D97-AF65-F5344CB8AC3E}">
        <p14:creationId xmlns:p14="http://schemas.microsoft.com/office/powerpoint/2010/main" val="1770872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learn an instruction with Pipelining </a:t>
            </a:r>
          </a:p>
        </p:txBody>
      </p:sp>
      <p:sp>
        <p:nvSpPr>
          <p:cNvPr id="3" name="Content Placeholder 2"/>
          <p:cNvSpPr>
            <a:spLocks noGrp="1"/>
          </p:cNvSpPr>
          <p:nvPr>
            <p:ph idx="1"/>
          </p:nvPr>
        </p:nvSpPr>
        <p:spPr>
          <a:xfrm>
            <a:off x="3869268" y="864108"/>
            <a:ext cx="7315200" cy="1184148"/>
          </a:xfrm>
        </p:spPr>
        <p:txBody>
          <a:bodyPr/>
          <a:lstStyle/>
          <a:p>
            <a:r>
              <a:rPr lang="en-US" dirty="0"/>
              <a:t>Let’s trace how LW works with the pipelined datapath. We shall trace the steps one after another.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47</a:t>
            </a:fld>
            <a:endParaRPr lang="en-IN"/>
          </a:p>
        </p:txBody>
      </p:sp>
      <p:pic>
        <p:nvPicPr>
          <p:cNvPr id="7" name="Picture 6"/>
          <p:cNvPicPr>
            <a:picLocks noChangeAspect="1"/>
          </p:cNvPicPr>
          <p:nvPr/>
        </p:nvPicPr>
        <p:blipFill>
          <a:blip r:embed="rId2"/>
          <a:stretch>
            <a:fillRect/>
          </a:stretch>
        </p:blipFill>
        <p:spPr>
          <a:xfrm>
            <a:off x="3554730" y="2048256"/>
            <a:ext cx="8191500" cy="3848100"/>
          </a:xfrm>
          <a:prstGeom prst="rect">
            <a:avLst/>
          </a:prstGeom>
        </p:spPr>
      </p:pic>
    </p:spTree>
    <p:extLst>
      <p:ext uri="{BB962C8B-B14F-4D97-AF65-F5344CB8AC3E}">
        <p14:creationId xmlns:p14="http://schemas.microsoft.com/office/powerpoint/2010/main" val="1311003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go one step at a time. – Step 1 </a:t>
            </a:r>
            <a:br>
              <a:rPr lang="en-IN" dirty="0"/>
            </a:b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48</a:t>
            </a:fld>
            <a:endParaRPr lang="en-IN"/>
          </a:p>
        </p:txBody>
      </p:sp>
      <p:pic>
        <p:nvPicPr>
          <p:cNvPr id="7" name="Picture 6"/>
          <p:cNvPicPr>
            <a:picLocks noChangeAspect="1"/>
          </p:cNvPicPr>
          <p:nvPr/>
        </p:nvPicPr>
        <p:blipFill>
          <a:blip r:embed="rId2"/>
          <a:stretch>
            <a:fillRect/>
          </a:stretch>
        </p:blipFill>
        <p:spPr>
          <a:xfrm>
            <a:off x="3681222" y="0"/>
            <a:ext cx="7810500" cy="4362450"/>
          </a:xfrm>
          <a:prstGeom prst="rect">
            <a:avLst/>
          </a:prstGeom>
        </p:spPr>
      </p:pic>
      <p:sp>
        <p:nvSpPr>
          <p:cNvPr id="8" name="Rectangle 7"/>
          <p:cNvSpPr/>
          <p:nvPr/>
        </p:nvSpPr>
        <p:spPr>
          <a:xfrm>
            <a:off x="3869268" y="4362450"/>
            <a:ext cx="7671816" cy="1754326"/>
          </a:xfrm>
          <a:prstGeom prst="rect">
            <a:avLst/>
          </a:prstGeom>
        </p:spPr>
        <p:txBody>
          <a:bodyPr wrap="square">
            <a:spAutoFit/>
          </a:bodyPr>
          <a:lstStyle/>
          <a:p>
            <a:r>
              <a:rPr lang="en-US" b="1" dirty="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Instruction fetch: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instruction is read from instruction memory </a:t>
            </a:r>
            <a:r>
              <a:rPr lang="en-US" dirty="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(Read to the right, Write to the left- this is the mantra)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and write it to the register – IF/ID.  </a:t>
            </a:r>
          </a:p>
          <a:p>
            <a:endParaRPr lang="en-US" dirty="0"/>
          </a:p>
          <a:p>
            <a:r>
              <a:rPr lang="en-US" dirty="0"/>
              <a:t>Now, see that the data goes to the register! I read the instruction from the memory and move it to the register. </a:t>
            </a:r>
          </a:p>
        </p:txBody>
      </p:sp>
    </p:spTree>
    <p:extLst>
      <p:ext uri="{BB962C8B-B14F-4D97-AF65-F5344CB8AC3E}">
        <p14:creationId xmlns:p14="http://schemas.microsoft.com/office/powerpoint/2010/main" val="801681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move to the step 2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49</a:t>
            </a:fld>
            <a:endParaRPr lang="en-IN"/>
          </a:p>
        </p:txBody>
      </p:sp>
      <p:pic>
        <p:nvPicPr>
          <p:cNvPr id="3" name="Picture 2"/>
          <p:cNvPicPr>
            <a:picLocks noChangeAspect="1"/>
          </p:cNvPicPr>
          <p:nvPr/>
        </p:nvPicPr>
        <p:blipFill>
          <a:blip r:embed="rId2"/>
          <a:stretch>
            <a:fillRect/>
          </a:stretch>
        </p:blipFill>
        <p:spPr>
          <a:xfrm>
            <a:off x="3869268" y="1303210"/>
            <a:ext cx="7877175" cy="4105275"/>
          </a:xfrm>
          <a:prstGeom prst="rect">
            <a:avLst/>
          </a:prstGeom>
        </p:spPr>
      </p:pic>
    </p:spTree>
    <p:extLst>
      <p:ext uri="{BB962C8B-B14F-4D97-AF65-F5344CB8AC3E}">
        <p14:creationId xmlns:p14="http://schemas.microsoft.com/office/powerpoint/2010/main" val="358340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get better … </a:t>
            </a:r>
          </a:p>
        </p:txBody>
      </p:sp>
      <p:sp>
        <p:nvSpPr>
          <p:cNvPr id="3" name="Content Placeholder 2"/>
          <p:cNvSpPr>
            <a:spLocks noGrp="1"/>
          </p:cNvSpPr>
          <p:nvPr>
            <p:ph idx="1"/>
          </p:nvPr>
        </p:nvSpPr>
        <p:spPr>
          <a:xfrm>
            <a:off x="3548062" y="352552"/>
            <a:ext cx="8247698" cy="1494536"/>
          </a:xfrm>
        </p:spPr>
        <p:txBody>
          <a:bodyPr>
            <a:normAutofit/>
          </a:bodyPr>
          <a:lstStyle/>
          <a:p>
            <a:r>
              <a:rPr lang="en-IN" dirty="0"/>
              <a:t>If all the three persons do this one after another (i.e. no pipelining) time required totally for all the three is 90 Mins. </a:t>
            </a:r>
          </a:p>
          <a:p>
            <a:r>
              <a:rPr lang="en-IN" dirty="0"/>
              <a:t>Considering, we have enabled pipelining, the total timeframe required is 50 mins. Awesome right?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a:t>
            </a:fld>
            <a:endParaRPr lang="en-IN"/>
          </a:p>
        </p:txBody>
      </p:sp>
      <p:pic>
        <p:nvPicPr>
          <p:cNvPr id="7" name="Picture 6"/>
          <p:cNvPicPr>
            <a:picLocks noChangeAspect="1"/>
          </p:cNvPicPr>
          <p:nvPr/>
        </p:nvPicPr>
        <p:blipFill>
          <a:blip r:embed="rId2"/>
          <a:stretch>
            <a:fillRect/>
          </a:stretch>
        </p:blipFill>
        <p:spPr>
          <a:xfrm>
            <a:off x="3548062" y="2060384"/>
            <a:ext cx="7945946" cy="4295966"/>
          </a:xfrm>
          <a:prstGeom prst="rect">
            <a:avLst/>
          </a:prstGeom>
        </p:spPr>
      </p:pic>
    </p:spTree>
    <p:extLst>
      <p:ext uri="{BB962C8B-B14F-4D97-AF65-F5344CB8AC3E}">
        <p14:creationId xmlns:p14="http://schemas.microsoft.com/office/powerpoint/2010/main" val="3614075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go to step 3</a:t>
            </a:r>
          </a:p>
        </p:txBody>
      </p:sp>
      <p:pic>
        <p:nvPicPr>
          <p:cNvPr id="7" name="Content Placeholder 6"/>
          <p:cNvPicPr>
            <a:picLocks noGrp="1" noChangeAspect="1"/>
          </p:cNvPicPr>
          <p:nvPr>
            <p:ph idx="1"/>
          </p:nvPr>
        </p:nvPicPr>
        <p:blipFill>
          <a:blip r:embed="rId2"/>
          <a:stretch>
            <a:fillRect/>
          </a:stretch>
        </p:blipFill>
        <p:spPr>
          <a:xfrm>
            <a:off x="3804730" y="1477095"/>
            <a:ext cx="7315200" cy="3894666"/>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50</a:t>
            </a:fld>
            <a:endParaRPr lang="en-IN"/>
          </a:p>
        </p:txBody>
      </p:sp>
    </p:spTree>
    <p:extLst>
      <p:ext uri="{BB962C8B-B14F-4D97-AF65-F5344CB8AC3E}">
        <p14:creationId xmlns:p14="http://schemas.microsoft.com/office/powerpoint/2010/main" val="3615520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go to step 4</a:t>
            </a:r>
          </a:p>
        </p:txBody>
      </p:sp>
      <p:pic>
        <p:nvPicPr>
          <p:cNvPr id="7" name="Content Placeholder 6"/>
          <p:cNvPicPr>
            <a:picLocks noGrp="1" noChangeAspect="1"/>
          </p:cNvPicPr>
          <p:nvPr>
            <p:ph idx="1"/>
          </p:nvPr>
        </p:nvPicPr>
        <p:blipFill>
          <a:blip r:embed="rId2"/>
          <a:stretch>
            <a:fillRect/>
          </a:stretch>
        </p:blipFill>
        <p:spPr>
          <a:xfrm>
            <a:off x="3594418" y="1621112"/>
            <a:ext cx="7588694" cy="4103908"/>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51</a:t>
            </a:fld>
            <a:endParaRPr lang="en-IN"/>
          </a:p>
        </p:txBody>
      </p:sp>
    </p:spTree>
    <p:extLst>
      <p:ext uri="{BB962C8B-B14F-4D97-AF65-F5344CB8AC3E}">
        <p14:creationId xmlns:p14="http://schemas.microsoft.com/office/powerpoint/2010/main" val="2928028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go to step 5 – Yes, this is final. </a:t>
            </a:r>
          </a:p>
        </p:txBody>
      </p:sp>
      <p:pic>
        <p:nvPicPr>
          <p:cNvPr id="7" name="Content Placeholder 6"/>
          <p:cNvPicPr>
            <a:picLocks noGrp="1" noChangeAspect="1"/>
          </p:cNvPicPr>
          <p:nvPr>
            <p:ph idx="1"/>
          </p:nvPr>
        </p:nvPicPr>
        <p:blipFill>
          <a:blip r:embed="rId2"/>
          <a:stretch>
            <a:fillRect/>
          </a:stretch>
        </p:blipFill>
        <p:spPr>
          <a:xfrm>
            <a:off x="3868738" y="1444089"/>
            <a:ext cx="7315200" cy="3960297"/>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52</a:t>
            </a:fld>
            <a:endParaRPr lang="en-IN"/>
          </a:p>
        </p:txBody>
      </p:sp>
    </p:spTree>
    <p:extLst>
      <p:ext uri="{BB962C8B-B14F-4D97-AF65-F5344CB8AC3E}">
        <p14:creationId xmlns:p14="http://schemas.microsoft.com/office/powerpoint/2010/main" val="2882095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And yes, you got this!</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53</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793480"/>
            <a:ext cx="7315200" cy="3261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780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SW operation. Let’s trace the path for SW. </a:t>
            </a:r>
          </a:p>
        </p:txBody>
      </p:sp>
      <p:sp>
        <p:nvSpPr>
          <p:cNvPr id="3" name="Content Placeholder 2"/>
          <p:cNvSpPr>
            <a:spLocks noGrp="1"/>
          </p:cNvSpPr>
          <p:nvPr>
            <p:ph idx="1"/>
          </p:nvPr>
        </p:nvSpPr>
        <p:spPr/>
        <p:txBody>
          <a:bodyPr/>
          <a:lstStyle/>
          <a:p>
            <a:r>
              <a:rPr lang="en-IN" dirty="0"/>
              <a:t>Remember? How SW works? </a:t>
            </a:r>
          </a:p>
          <a:p>
            <a:r>
              <a:rPr lang="en-IN" dirty="0"/>
              <a:t>Let us do the same here. </a:t>
            </a:r>
          </a:p>
          <a:p>
            <a:r>
              <a:rPr lang="en-IN" dirty="0"/>
              <a:t>First three steps remain the same. </a:t>
            </a:r>
          </a:p>
          <a:p>
            <a:r>
              <a:rPr lang="en-IN" dirty="0"/>
              <a:t>Hence, the first three diagrams are to be retained.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54</a:t>
            </a:fld>
            <a:endParaRPr lang="en-IN"/>
          </a:p>
        </p:txBody>
      </p:sp>
    </p:spTree>
    <p:extLst>
      <p:ext uri="{BB962C8B-B14F-4D97-AF65-F5344CB8AC3E}">
        <p14:creationId xmlns:p14="http://schemas.microsoft.com/office/powerpoint/2010/main" val="3818990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go one step at a time. – Step 1 </a:t>
            </a:r>
            <a:br>
              <a:rPr lang="en-IN" dirty="0"/>
            </a:b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55</a:t>
            </a:fld>
            <a:endParaRPr lang="en-IN"/>
          </a:p>
        </p:txBody>
      </p:sp>
      <p:sp>
        <p:nvSpPr>
          <p:cNvPr id="8" name="Rectangle 7"/>
          <p:cNvSpPr/>
          <p:nvPr/>
        </p:nvSpPr>
        <p:spPr>
          <a:xfrm>
            <a:off x="3869268" y="4362450"/>
            <a:ext cx="7671816" cy="1754326"/>
          </a:xfrm>
          <a:prstGeom prst="rect">
            <a:avLst/>
          </a:prstGeom>
        </p:spPr>
        <p:txBody>
          <a:bodyPr wrap="square">
            <a:spAutoFit/>
          </a:bodyPr>
          <a:lstStyle/>
          <a:p>
            <a:r>
              <a:rPr lang="en-US" b="1" dirty="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Instruction fetch: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instruction is read from instruction memory </a:t>
            </a:r>
            <a:r>
              <a:rPr lang="en-US" dirty="0">
                <a:solidFill>
                  <a:srgbClr val="C00000"/>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(Read to the right, Write to the left- this is the mantra) </a:t>
            </a:r>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and write it to the register – IF/ID.  </a:t>
            </a:r>
          </a:p>
          <a:p>
            <a:endParaRPr lang="en-US" dirty="0"/>
          </a:p>
          <a:p>
            <a:r>
              <a:rPr lang="en-US" dirty="0"/>
              <a:t>Now, see that the data goes to the register! I read the instruction from the memory and move it to the register. </a:t>
            </a:r>
          </a:p>
        </p:txBody>
      </p:sp>
      <p:pic>
        <p:nvPicPr>
          <p:cNvPr id="3" name="Picture 2"/>
          <p:cNvPicPr>
            <a:picLocks noChangeAspect="1"/>
          </p:cNvPicPr>
          <p:nvPr/>
        </p:nvPicPr>
        <p:blipFill>
          <a:blip r:embed="rId2"/>
          <a:stretch>
            <a:fillRect/>
          </a:stretch>
        </p:blipFill>
        <p:spPr>
          <a:xfrm>
            <a:off x="3606759" y="119787"/>
            <a:ext cx="7934325" cy="4242663"/>
          </a:xfrm>
          <a:prstGeom prst="rect">
            <a:avLst/>
          </a:prstGeom>
        </p:spPr>
      </p:pic>
    </p:spTree>
    <p:extLst>
      <p:ext uri="{BB962C8B-B14F-4D97-AF65-F5344CB8AC3E}">
        <p14:creationId xmlns:p14="http://schemas.microsoft.com/office/powerpoint/2010/main" val="2751871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move to the step 2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56</a:t>
            </a:fld>
            <a:endParaRPr lang="en-IN"/>
          </a:p>
        </p:txBody>
      </p:sp>
      <p:pic>
        <p:nvPicPr>
          <p:cNvPr id="3" name="Picture 2"/>
          <p:cNvPicPr>
            <a:picLocks noChangeAspect="1"/>
          </p:cNvPicPr>
          <p:nvPr/>
        </p:nvPicPr>
        <p:blipFill>
          <a:blip r:embed="rId2"/>
          <a:stretch>
            <a:fillRect/>
          </a:stretch>
        </p:blipFill>
        <p:spPr>
          <a:xfrm>
            <a:off x="3869268" y="1303210"/>
            <a:ext cx="7877175" cy="4105275"/>
          </a:xfrm>
          <a:prstGeom prst="rect">
            <a:avLst/>
          </a:prstGeom>
        </p:spPr>
      </p:pic>
    </p:spTree>
    <p:extLst>
      <p:ext uri="{BB962C8B-B14F-4D97-AF65-F5344CB8AC3E}">
        <p14:creationId xmlns:p14="http://schemas.microsoft.com/office/powerpoint/2010/main" val="3999303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go to step 3</a:t>
            </a:r>
          </a:p>
        </p:txBody>
      </p:sp>
      <p:pic>
        <p:nvPicPr>
          <p:cNvPr id="7" name="Content Placeholder 6"/>
          <p:cNvPicPr>
            <a:picLocks noGrp="1" noChangeAspect="1"/>
          </p:cNvPicPr>
          <p:nvPr>
            <p:ph idx="1"/>
          </p:nvPr>
        </p:nvPicPr>
        <p:blipFill>
          <a:blip r:embed="rId2"/>
          <a:stretch>
            <a:fillRect/>
          </a:stretch>
        </p:blipFill>
        <p:spPr>
          <a:xfrm>
            <a:off x="3804730" y="1477095"/>
            <a:ext cx="7315200" cy="3894666"/>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57</a:t>
            </a:fld>
            <a:endParaRPr lang="en-IN"/>
          </a:p>
        </p:txBody>
      </p:sp>
    </p:spTree>
    <p:extLst>
      <p:ext uri="{BB962C8B-B14F-4D97-AF65-F5344CB8AC3E}">
        <p14:creationId xmlns:p14="http://schemas.microsoft.com/office/powerpoint/2010/main" val="2371077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go to step 4</a:t>
            </a:r>
          </a:p>
        </p:txBody>
      </p:sp>
      <p:pic>
        <p:nvPicPr>
          <p:cNvPr id="7" name="Content Placeholder 6"/>
          <p:cNvPicPr>
            <a:picLocks noGrp="1" noChangeAspect="1"/>
          </p:cNvPicPr>
          <p:nvPr>
            <p:ph idx="1"/>
          </p:nvPr>
        </p:nvPicPr>
        <p:blipFill>
          <a:blip r:embed="rId2"/>
          <a:stretch>
            <a:fillRect/>
          </a:stretch>
        </p:blipFill>
        <p:spPr>
          <a:xfrm>
            <a:off x="3768154" y="1468254"/>
            <a:ext cx="7315200" cy="4256766"/>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58</a:t>
            </a:fld>
            <a:endParaRPr lang="en-IN"/>
          </a:p>
        </p:txBody>
      </p:sp>
    </p:spTree>
    <p:extLst>
      <p:ext uri="{BB962C8B-B14F-4D97-AF65-F5344CB8AC3E}">
        <p14:creationId xmlns:p14="http://schemas.microsoft.com/office/powerpoint/2010/main" val="3241847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Step (See this, nothing is there as there is WB in STORE WORD!)</a:t>
            </a:r>
          </a:p>
        </p:txBody>
      </p:sp>
      <p:pic>
        <p:nvPicPr>
          <p:cNvPr id="7" name="Content Placeholder 6"/>
          <p:cNvPicPr>
            <a:picLocks noGrp="1" noChangeAspect="1"/>
          </p:cNvPicPr>
          <p:nvPr>
            <p:ph idx="1"/>
          </p:nvPr>
        </p:nvPicPr>
        <p:blipFill>
          <a:blip r:embed="rId2"/>
          <a:stretch>
            <a:fillRect/>
          </a:stretch>
        </p:blipFill>
        <p:spPr>
          <a:xfrm>
            <a:off x="3868738" y="1530793"/>
            <a:ext cx="7315200" cy="3786888"/>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59</a:t>
            </a:fld>
            <a:endParaRPr lang="en-IN"/>
          </a:p>
        </p:txBody>
      </p:sp>
    </p:spTree>
    <p:extLst>
      <p:ext uri="{BB962C8B-B14F-4D97-AF65-F5344CB8AC3E}">
        <p14:creationId xmlns:p14="http://schemas.microsoft.com/office/powerpoint/2010/main" val="27619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Well, lets get better. </a:t>
            </a:r>
          </a:p>
        </p:txBody>
      </p:sp>
      <p:sp>
        <p:nvSpPr>
          <p:cNvPr id="3" name="Content Placeholder 2"/>
          <p:cNvSpPr>
            <a:spLocks noGrp="1"/>
          </p:cNvSpPr>
          <p:nvPr>
            <p:ph idx="1"/>
          </p:nvPr>
        </p:nvSpPr>
        <p:spPr>
          <a:xfrm>
            <a:off x="3869268" y="458567"/>
            <a:ext cx="7315200" cy="2852928"/>
          </a:xfrm>
        </p:spPr>
        <p:txBody>
          <a:bodyPr/>
          <a:lstStyle/>
          <a:p>
            <a:pPr algn="just"/>
            <a:r>
              <a:rPr lang="en-US" dirty="0"/>
              <a:t>When things go in parallel, we call it pipelining and the washing/drying etc. are all referred as stages in pipelining. </a:t>
            </a:r>
          </a:p>
          <a:p>
            <a:pPr algn="just"/>
            <a:r>
              <a:rPr lang="en-US" dirty="0">
                <a:solidFill>
                  <a:srgbClr val="0070C0"/>
                </a:solidFill>
              </a:rPr>
              <a:t>Listen to this point. Pipelining might  not be possible all time. We need to have separate (distinct) resources for accomplishing pipelining. </a:t>
            </a:r>
            <a:r>
              <a:rPr lang="en-US" dirty="0">
                <a:solidFill>
                  <a:srgbClr val="FF0000"/>
                </a:solidFill>
              </a:rPr>
              <a:t>(Means, you cannot have washing unit, dryer and iron all in one equipment and pipelining becomes impossible there.)</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a:t>
            </a:fld>
            <a:endParaRPr lang="en-IN"/>
          </a:p>
        </p:txBody>
      </p:sp>
      <p:pic>
        <p:nvPicPr>
          <p:cNvPr id="7" name="Picture 6"/>
          <p:cNvPicPr>
            <a:picLocks noChangeAspect="1"/>
          </p:cNvPicPr>
          <p:nvPr/>
        </p:nvPicPr>
        <p:blipFill>
          <a:blip r:embed="rId2"/>
          <a:stretch>
            <a:fillRect/>
          </a:stretch>
        </p:blipFill>
        <p:spPr>
          <a:xfrm>
            <a:off x="4548540" y="2798064"/>
            <a:ext cx="6085595" cy="3231835"/>
          </a:xfrm>
          <a:prstGeom prst="rect">
            <a:avLst/>
          </a:prstGeom>
        </p:spPr>
      </p:pic>
    </p:spTree>
    <p:extLst>
      <p:ext uri="{BB962C8B-B14F-4D97-AF65-F5344CB8AC3E}">
        <p14:creationId xmlns:p14="http://schemas.microsoft.com/office/powerpoint/2010/main" val="2003625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Up till this is your second periodical portion.</a:t>
            </a:r>
          </a:p>
        </p:txBody>
      </p:sp>
      <p:sp>
        <p:nvSpPr>
          <p:cNvPr id="8" name="Subtitle 7"/>
          <p:cNvSpPr>
            <a:spLocks noGrp="1"/>
          </p:cNvSpPr>
          <p:nvPr>
            <p:ph type="subTitle" idx="1"/>
          </p:nvPr>
        </p:nvSpPr>
        <p:spPr/>
        <p:txBody>
          <a:bodyPr/>
          <a:lstStyle/>
          <a:p>
            <a:r>
              <a:rPr lang="en-IN" dirty="0"/>
              <a:t>All the best!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60</a:t>
            </a:fld>
            <a:endParaRPr lang="en-IN"/>
          </a:p>
        </p:txBody>
      </p:sp>
    </p:spTree>
    <p:extLst>
      <p:ext uri="{BB962C8B-B14F-4D97-AF65-F5344CB8AC3E}">
        <p14:creationId xmlns:p14="http://schemas.microsoft.com/office/powerpoint/2010/main" val="2038156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Pipelined Control. (With Control Signals) </a:t>
            </a:r>
          </a:p>
        </p:txBody>
      </p:sp>
      <p:sp>
        <p:nvSpPr>
          <p:cNvPr id="8" name="Subtitle 7"/>
          <p:cNvSpPr>
            <a:spLocks noGrp="1"/>
          </p:cNvSpPr>
          <p:nvPr>
            <p:ph type="subTitle" idx="1"/>
          </p:nvPr>
        </p:nvSpPr>
        <p:spPr/>
        <p:txBody>
          <a:bodyPr/>
          <a:lstStyle/>
          <a:p>
            <a:r>
              <a:rPr lang="en-IN" dirty="0"/>
              <a:t>Session - 8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61</a:t>
            </a:fld>
            <a:endParaRPr lang="en-IN"/>
          </a:p>
        </p:txBody>
      </p:sp>
    </p:spTree>
    <p:extLst>
      <p:ext uri="{BB962C8B-B14F-4D97-AF65-F5344CB8AC3E}">
        <p14:creationId xmlns:p14="http://schemas.microsoft.com/office/powerpoint/2010/main" val="3153908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 this..</a:t>
            </a:r>
          </a:p>
        </p:txBody>
      </p:sp>
      <p:sp>
        <p:nvSpPr>
          <p:cNvPr id="3" name="Content Placeholder 2"/>
          <p:cNvSpPr>
            <a:spLocks noGrp="1"/>
          </p:cNvSpPr>
          <p:nvPr>
            <p:ph idx="1"/>
          </p:nvPr>
        </p:nvSpPr>
        <p:spPr/>
        <p:txBody>
          <a:bodyPr/>
          <a:lstStyle/>
          <a:p>
            <a:r>
              <a:rPr lang="en-US" dirty="0"/>
              <a:t>Can you recollect the way we added the control signals to the data path? – Yes. It helps here. </a:t>
            </a:r>
          </a:p>
          <a:p>
            <a:r>
              <a:rPr lang="en-US" dirty="0"/>
              <a:t>The pipelined datapath is presented sometime back to you folks. It is time to add the control signals to the </a:t>
            </a:r>
            <a:r>
              <a:rPr lang="en-US" dirty="0" err="1"/>
              <a:t>pipleline</a:t>
            </a:r>
            <a:r>
              <a:rPr lang="en-US" dirty="0"/>
              <a:t> to make it complete! </a:t>
            </a:r>
          </a:p>
          <a:p>
            <a:r>
              <a:rPr lang="en-US" dirty="0"/>
              <a:t>Pipelined datapath + Control Signals = Complete Pipeline.  </a:t>
            </a:r>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62</a:t>
            </a:fld>
            <a:endParaRPr lang="en-IN"/>
          </a:p>
        </p:txBody>
      </p:sp>
    </p:spTree>
    <p:extLst>
      <p:ext uri="{BB962C8B-B14F-4D97-AF65-F5344CB8AC3E}">
        <p14:creationId xmlns:p14="http://schemas.microsoft.com/office/powerpoint/2010/main" val="1606521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See this! </a:t>
            </a:r>
          </a:p>
        </p:txBody>
      </p:sp>
      <p:pic>
        <p:nvPicPr>
          <p:cNvPr id="7" name="Content Placeholder 6"/>
          <p:cNvPicPr>
            <a:picLocks noGrp="1" noChangeAspect="1"/>
          </p:cNvPicPr>
          <p:nvPr>
            <p:ph idx="1"/>
          </p:nvPr>
        </p:nvPicPr>
        <p:blipFill>
          <a:blip r:embed="rId2"/>
          <a:stretch>
            <a:fillRect/>
          </a:stretch>
        </p:blipFill>
        <p:spPr>
          <a:xfrm>
            <a:off x="3603562" y="685801"/>
            <a:ext cx="8021460" cy="5148072"/>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63</a:t>
            </a:fld>
            <a:endParaRPr lang="en-IN"/>
          </a:p>
        </p:txBody>
      </p:sp>
    </p:spTree>
    <p:extLst>
      <p:ext uri="{BB962C8B-B14F-4D97-AF65-F5344CB8AC3E}">
        <p14:creationId xmlns:p14="http://schemas.microsoft.com/office/powerpoint/2010/main" val="2324064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we connect this with the previous pipelined control signal diagram? Yes.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64</a:t>
            </a:fld>
            <a:endParaRPr lang="en-IN"/>
          </a:p>
        </p:txBody>
      </p:sp>
      <p:pic>
        <p:nvPicPr>
          <p:cNvPr id="7" name="Content Placeholder 6"/>
          <p:cNvPicPr>
            <a:picLocks noGrp="1" noChangeAspect="1"/>
          </p:cNvPicPr>
          <p:nvPr>
            <p:ph idx="1"/>
          </p:nvPr>
        </p:nvPicPr>
        <p:blipFill>
          <a:blip r:embed="rId2"/>
          <a:stretch>
            <a:fillRect/>
          </a:stretch>
        </p:blipFill>
        <p:spPr>
          <a:xfrm>
            <a:off x="3668100" y="623824"/>
            <a:ext cx="7560732" cy="5601208"/>
          </a:xfrm>
          <a:prstGeom prst="rect">
            <a:avLst/>
          </a:prstGeom>
        </p:spPr>
      </p:pic>
    </p:spTree>
    <p:extLst>
      <p:ext uri="{BB962C8B-B14F-4D97-AF65-F5344CB8AC3E}">
        <p14:creationId xmlns:p14="http://schemas.microsoft.com/office/powerpoint/2010/main" val="3763490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make it better.</a:t>
            </a:r>
          </a:p>
        </p:txBody>
      </p:sp>
      <p:sp>
        <p:nvSpPr>
          <p:cNvPr id="3" name="Content Placeholder 2"/>
          <p:cNvSpPr>
            <a:spLocks noGrp="1"/>
          </p:cNvSpPr>
          <p:nvPr>
            <p:ph idx="1"/>
          </p:nvPr>
        </p:nvSpPr>
        <p:spPr/>
        <p:txBody>
          <a:bodyPr>
            <a:normAutofit/>
          </a:bodyPr>
          <a:lstStyle/>
          <a:p>
            <a:pPr algn="just"/>
            <a:r>
              <a:rPr lang="en-US" dirty="0"/>
              <a:t>Most of the control signals we used in the previous comprehensive datapath are similar here. Also, ALU Control, the branching operation, Mux etc. are the one and the same. </a:t>
            </a:r>
          </a:p>
          <a:p>
            <a:pPr algn="just"/>
            <a:r>
              <a:rPr lang="en-US" dirty="0">
                <a:solidFill>
                  <a:srgbClr val="FF0000"/>
                </a:solidFill>
              </a:rPr>
              <a:t>Can we re-iterate something clearer?</a:t>
            </a:r>
          </a:p>
          <a:p>
            <a:pPr algn="just"/>
            <a:r>
              <a:rPr lang="en-US" dirty="0">
                <a:solidFill>
                  <a:srgbClr val="002060"/>
                </a:solidFill>
              </a:rPr>
              <a:t>Have we ever used a signal by name “</a:t>
            </a:r>
            <a:r>
              <a:rPr lang="en-US" dirty="0" err="1">
                <a:solidFill>
                  <a:srgbClr val="002060"/>
                </a:solidFill>
              </a:rPr>
              <a:t>PCWrite</a:t>
            </a:r>
            <a:r>
              <a:rPr lang="en-US" dirty="0">
                <a:solidFill>
                  <a:srgbClr val="002060"/>
                </a:solidFill>
              </a:rPr>
              <a:t>” ?? No need as it happens naturally on every cycle. </a:t>
            </a:r>
          </a:p>
          <a:p>
            <a:pPr algn="just"/>
            <a:r>
              <a:rPr lang="en-US" dirty="0">
                <a:solidFill>
                  <a:srgbClr val="002060"/>
                </a:solidFill>
              </a:rPr>
              <a:t>Similarly, no write signals are required for </a:t>
            </a:r>
            <a:r>
              <a:rPr lang="en-US" b="1" dirty="0">
                <a:solidFill>
                  <a:schemeClr val="accent2">
                    <a:lumMod val="75000"/>
                  </a:schemeClr>
                </a:solidFill>
              </a:rPr>
              <a:t>IF/ID, ID/EX, EX/MEM, and MEM/WB pipelined registers. They are also written during each cycle! </a:t>
            </a:r>
            <a:r>
              <a:rPr lang="en-US" b="1" dirty="0">
                <a:solidFill>
                  <a:schemeClr val="accent2">
                    <a:lumMod val="75000"/>
                  </a:schemeClr>
                </a:solidFill>
                <a:sym typeface="Wingdings" panose="05000000000000000000" pitchFamily="2" charset="2"/>
              </a:rPr>
              <a:t> </a:t>
            </a:r>
            <a:r>
              <a:rPr lang="en-US" dirty="0">
                <a:solidFill>
                  <a:srgbClr val="002060"/>
                </a:solidFill>
              </a:rPr>
              <a:t>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65</a:t>
            </a:fld>
            <a:endParaRPr lang="en-IN"/>
          </a:p>
        </p:txBody>
      </p:sp>
    </p:spTree>
    <p:extLst>
      <p:ext uri="{BB962C8B-B14F-4D97-AF65-F5344CB8AC3E}">
        <p14:creationId xmlns:p14="http://schemas.microsoft.com/office/powerpoint/2010/main" val="11503620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3" name="Content Placeholder 2"/>
          <p:cNvSpPr>
            <a:spLocks noGrp="1"/>
          </p:cNvSpPr>
          <p:nvPr>
            <p:ph idx="1"/>
          </p:nvPr>
        </p:nvSpPr>
        <p:spPr/>
        <p:txBody>
          <a:bodyPr>
            <a:normAutofit fontScale="85000" lnSpcReduction="20000"/>
          </a:bodyPr>
          <a:lstStyle/>
          <a:p>
            <a:pPr algn="just"/>
            <a:endParaRPr lang="en-US" dirty="0"/>
          </a:p>
          <a:p>
            <a:pPr algn="just"/>
            <a:r>
              <a:rPr lang="en-US" dirty="0"/>
              <a:t>How many stages are there in the pipeline? </a:t>
            </a:r>
          </a:p>
          <a:p>
            <a:pPr lvl="1" algn="just"/>
            <a:r>
              <a:rPr lang="en-US" dirty="0"/>
              <a:t>Obvious. 5 stages. </a:t>
            </a:r>
          </a:p>
          <a:p>
            <a:pPr lvl="1" algn="just"/>
            <a:r>
              <a:rPr lang="en-US" dirty="0"/>
              <a:t>So, control signals shall be seen with respect to 5 stages. </a:t>
            </a:r>
          </a:p>
          <a:p>
            <a:pPr algn="just"/>
            <a:r>
              <a:rPr lang="en-US" b="1" dirty="0">
                <a:solidFill>
                  <a:srgbClr val="002060"/>
                </a:solidFill>
              </a:rPr>
              <a:t>Instruction Fetch:</a:t>
            </a:r>
          </a:p>
          <a:p>
            <a:pPr lvl="1" algn="just"/>
            <a:r>
              <a:rPr lang="en-US" dirty="0"/>
              <a:t>Related to fetching the instruction. </a:t>
            </a:r>
          </a:p>
          <a:p>
            <a:pPr lvl="1" algn="just"/>
            <a:r>
              <a:rPr lang="en-US" dirty="0"/>
              <a:t>Related to reading the instruction memory and to write to the PC. </a:t>
            </a:r>
          </a:p>
          <a:p>
            <a:pPr lvl="1" algn="just"/>
            <a:r>
              <a:rPr lang="en-US" dirty="0"/>
              <a:t>So, the signals related to this phases are asserted. </a:t>
            </a:r>
          </a:p>
          <a:p>
            <a:pPr algn="just"/>
            <a:r>
              <a:rPr lang="en-US" b="1" dirty="0">
                <a:solidFill>
                  <a:srgbClr val="002060"/>
                </a:solidFill>
              </a:rPr>
              <a:t>Instruction Decode/Register File Read: </a:t>
            </a:r>
          </a:p>
          <a:p>
            <a:pPr lvl="1" algn="just"/>
            <a:r>
              <a:rPr lang="en-US" dirty="0"/>
              <a:t>This is a traditional sequence and No optional control lines to be set. </a:t>
            </a:r>
          </a:p>
          <a:p>
            <a:pPr algn="just"/>
            <a:r>
              <a:rPr lang="en-US" b="1" dirty="0">
                <a:solidFill>
                  <a:srgbClr val="002060"/>
                </a:solidFill>
              </a:rPr>
              <a:t>Execution and Address Calculation: </a:t>
            </a:r>
          </a:p>
          <a:p>
            <a:pPr lvl="1" algn="just"/>
            <a:r>
              <a:rPr lang="en-US" dirty="0"/>
              <a:t>Signals connected in this stage are </a:t>
            </a:r>
            <a:r>
              <a:rPr lang="en-US" dirty="0" err="1"/>
              <a:t>RegDst</a:t>
            </a:r>
            <a:r>
              <a:rPr lang="en-US" dirty="0"/>
              <a:t>, </a:t>
            </a:r>
            <a:r>
              <a:rPr lang="en-US" dirty="0" err="1"/>
              <a:t>ALUop</a:t>
            </a:r>
            <a:r>
              <a:rPr lang="en-US" dirty="0"/>
              <a:t>, </a:t>
            </a:r>
            <a:r>
              <a:rPr lang="en-US" dirty="0" err="1"/>
              <a:t>ALUSrc</a:t>
            </a:r>
            <a:r>
              <a:rPr lang="en-US" dirty="0"/>
              <a:t>. </a:t>
            </a:r>
          </a:p>
          <a:p>
            <a:pPr lvl="1" algn="just"/>
            <a:r>
              <a:rPr lang="en-US" dirty="0"/>
              <a:t>Register Selection, ALU operation shall be taken care here.  </a:t>
            </a:r>
          </a:p>
          <a:p>
            <a:pPr algn="just"/>
            <a:r>
              <a:rPr lang="en-US" b="1" dirty="0">
                <a:solidFill>
                  <a:srgbClr val="002060"/>
                </a:solidFill>
              </a:rPr>
              <a:t>Memory Access: </a:t>
            </a:r>
          </a:p>
          <a:p>
            <a:pPr lvl="1" algn="just"/>
            <a:r>
              <a:rPr lang="en-US" dirty="0"/>
              <a:t>Branch, </a:t>
            </a:r>
            <a:r>
              <a:rPr lang="en-US" dirty="0" err="1"/>
              <a:t>MemRead</a:t>
            </a:r>
            <a:r>
              <a:rPr lang="en-US" dirty="0"/>
              <a:t> and </a:t>
            </a:r>
            <a:r>
              <a:rPr lang="en-US" dirty="0" err="1"/>
              <a:t>MemWrite</a:t>
            </a:r>
            <a:r>
              <a:rPr lang="en-US" dirty="0"/>
              <a:t> are the signals connected to this stage. </a:t>
            </a:r>
          </a:p>
          <a:p>
            <a:pPr lvl="1" algn="just"/>
            <a:r>
              <a:rPr lang="en-US" dirty="0"/>
              <a:t>If it is branching instruction, signals shall be pulled out accordingly.  </a:t>
            </a:r>
          </a:p>
          <a:p>
            <a:pPr algn="just"/>
            <a:r>
              <a:rPr lang="en-US" b="1" dirty="0">
                <a:solidFill>
                  <a:srgbClr val="002060"/>
                </a:solidFill>
              </a:rPr>
              <a:t>Write Back: </a:t>
            </a:r>
          </a:p>
          <a:p>
            <a:pPr lvl="1" algn="just"/>
            <a:r>
              <a:rPr lang="en-US" dirty="0" err="1"/>
              <a:t>MemtoReg</a:t>
            </a:r>
            <a:r>
              <a:rPr lang="en-US" dirty="0"/>
              <a:t> and RegWrite are connected. </a:t>
            </a:r>
          </a:p>
          <a:p>
            <a:pPr lvl="1" algn="just"/>
            <a:r>
              <a:rPr lang="en-US" dirty="0"/>
              <a:t>You know the purpose!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66</a:t>
            </a:fld>
            <a:endParaRPr lang="en-IN"/>
          </a:p>
        </p:txBody>
      </p:sp>
      <p:pic>
        <p:nvPicPr>
          <p:cNvPr id="7" name="Content Placeholder 6"/>
          <p:cNvPicPr>
            <a:picLocks noChangeAspect="1"/>
          </p:cNvPicPr>
          <p:nvPr/>
        </p:nvPicPr>
        <p:blipFill>
          <a:blip r:embed="rId2"/>
          <a:stretch>
            <a:fillRect/>
          </a:stretch>
        </p:blipFill>
        <p:spPr>
          <a:xfrm>
            <a:off x="1" y="4010520"/>
            <a:ext cx="3502152" cy="2345830"/>
          </a:xfrm>
          <a:prstGeom prst="rect">
            <a:avLst/>
          </a:prstGeom>
        </p:spPr>
      </p:pic>
    </p:spTree>
    <p:extLst>
      <p:ext uri="{BB962C8B-B14F-4D97-AF65-F5344CB8AC3E}">
        <p14:creationId xmlns:p14="http://schemas.microsoft.com/office/powerpoint/2010/main" val="35930668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pic>
        <p:nvPicPr>
          <p:cNvPr id="7" name="Content Placeholder 6"/>
          <p:cNvPicPr>
            <a:picLocks noGrp="1" noChangeAspect="1"/>
          </p:cNvPicPr>
          <p:nvPr>
            <p:ph idx="1"/>
          </p:nvPr>
        </p:nvPicPr>
        <p:blipFill>
          <a:blip r:embed="rId2"/>
          <a:stretch>
            <a:fillRect/>
          </a:stretch>
        </p:blipFill>
        <p:spPr>
          <a:xfrm>
            <a:off x="3770925" y="1282339"/>
            <a:ext cx="7846624" cy="4442681"/>
          </a:xfrm>
          <a:prstGeom prst="rect">
            <a:avLst/>
          </a:prstGeom>
        </p:spPr>
      </p:pic>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67</a:t>
            </a:fld>
            <a:endParaRPr lang="en-IN"/>
          </a:p>
        </p:txBody>
      </p:sp>
    </p:spTree>
    <p:extLst>
      <p:ext uri="{BB962C8B-B14F-4D97-AF65-F5344CB8AC3E}">
        <p14:creationId xmlns:p14="http://schemas.microsoft.com/office/powerpoint/2010/main" val="602644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Let us learn better.</a:t>
            </a:r>
          </a:p>
        </p:txBody>
      </p:sp>
      <p:sp>
        <p:nvSpPr>
          <p:cNvPr id="8" name="Subtitle 7"/>
          <p:cNvSpPr>
            <a:spLocks noGrp="1"/>
          </p:cNvSpPr>
          <p:nvPr>
            <p:ph type="subTitle" idx="1"/>
          </p:nvPr>
        </p:nvSpPr>
        <p:spPr/>
        <p:txBody>
          <a:bodyPr/>
          <a:lstStyle/>
          <a:p>
            <a:r>
              <a:rPr lang="en-IN" dirty="0"/>
              <a:t>Shriram K Vasudevan</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68</a:t>
            </a:fld>
            <a:endParaRPr lang="en-IN"/>
          </a:p>
        </p:txBody>
      </p:sp>
    </p:spTree>
    <p:extLst>
      <p:ext uri="{BB962C8B-B14F-4D97-AF65-F5344CB8AC3E}">
        <p14:creationId xmlns:p14="http://schemas.microsoft.com/office/powerpoint/2010/main" val="373154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Let us start it again! </a:t>
            </a:r>
            <a:r>
              <a:rPr lang="en-IN" dirty="0">
                <a:sym typeface="Wingdings" panose="05000000000000000000" pitchFamily="2" charset="2"/>
              </a:rPr>
              <a:t></a:t>
            </a:r>
            <a:br>
              <a:rPr lang="en-IN" dirty="0">
                <a:sym typeface="Wingdings" panose="05000000000000000000" pitchFamily="2" charset="2"/>
              </a:rPr>
            </a:br>
            <a:r>
              <a:rPr lang="en-IN" dirty="0">
                <a:sym typeface="Wingdings" panose="05000000000000000000" pitchFamily="2" charset="2"/>
              </a:rPr>
              <a:t>Session – 9 </a:t>
            </a:r>
            <a:endParaRPr lang="en-IN" dirty="0"/>
          </a:p>
        </p:txBody>
      </p:sp>
      <p:sp>
        <p:nvSpPr>
          <p:cNvPr id="7" name="Subtitle 6"/>
          <p:cNvSpPr>
            <a:spLocks noGrp="1"/>
          </p:cNvSpPr>
          <p:nvPr>
            <p:ph type="subTitle" idx="1"/>
          </p:nvPr>
        </p:nvSpPr>
        <p:spPr/>
        <p:txBody>
          <a:bodyPr/>
          <a:lstStyle/>
          <a:p>
            <a:r>
              <a:rPr lang="en-IN" dirty="0"/>
              <a:t>Data Hazards and Forwarding – We got to learn this!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dirty="0"/>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69</a:t>
            </a:fld>
            <a:endParaRPr lang="en-IN"/>
          </a:p>
        </p:txBody>
      </p:sp>
    </p:spTree>
    <p:extLst>
      <p:ext uri="{BB962C8B-B14F-4D97-AF65-F5344CB8AC3E}">
        <p14:creationId xmlns:p14="http://schemas.microsoft.com/office/powerpoint/2010/main" val="3666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pPr algn="just"/>
            <a:endParaRPr lang="en-US" dirty="0">
              <a:solidFill>
                <a:schemeClr val="tx1"/>
              </a:solidFill>
            </a:endParaRPr>
          </a:p>
          <a:p>
            <a:pPr algn="just"/>
            <a:r>
              <a:rPr lang="en-US" dirty="0">
                <a:solidFill>
                  <a:schemeClr val="tx1"/>
                </a:solidFill>
              </a:rPr>
              <a:t>Well, let us answer some questions. </a:t>
            </a:r>
          </a:p>
          <a:p>
            <a:pPr lvl="1" algn="just"/>
            <a:r>
              <a:rPr lang="en-US" dirty="0">
                <a:solidFill>
                  <a:schemeClr val="tx1"/>
                </a:solidFill>
              </a:rPr>
              <a:t>Will pipelining increase the throughput?  - Yes. </a:t>
            </a:r>
          </a:p>
          <a:p>
            <a:pPr lvl="2" algn="just"/>
            <a:r>
              <a:rPr lang="en-US" dirty="0">
                <a:solidFill>
                  <a:schemeClr val="tx1"/>
                </a:solidFill>
              </a:rPr>
              <a:t>Throughput - </a:t>
            </a:r>
            <a:r>
              <a:rPr lang="en-IN" dirty="0">
                <a:solidFill>
                  <a:schemeClr val="tx1"/>
                </a:solidFill>
              </a:rPr>
              <a:t>the amount of material or items passing through a system or process. (Means, the overall result) </a:t>
            </a:r>
          </a:p>
          <a:p>
            <a:pPr lvl="1" algn="just"/>
            <a:r>
              <a:rPr lang="en-IN" dirty="0">
                <a:solidFill>
                  <a:schemeClr val="tx1"/>
                </a:solidFill>
              </a:rPr>
              <a:t>Will pipelining increase efficiency (decrease in time of execution) for single load? </a:t>
            </a:r>
          </a:p>
          <a:p>
            <a:pPr lvl="2" algn="just"/>
            <a:r>
              <a:rPr lang="en-IN" dirty="0">
                <a:solidFill>
                  <a:schemeClr val="tx1"/>
                </a:solidFill>
              </a:rPr>
              <a:t>Nope. It is not the case. It won’t.  </a:t>
            </a:r>
            <a:endParaRPr lang="en-US" dirty="0">
              <a:solidFill>
                <a:schemeClr val="tx1"/>
              </a:solidFill>
            </a:endParaRPr>
          </a:p>
          <a:p>
            <a:pPr algn="just"/>
            <a:r>
              <a:rPr lang="en-US" dirty="0">
                <a:solidFill>
                  <a:schemeClr val="tx1"/>
                </a:solidFill>
              </a:rPr>
              <a:t> Hence, it would be important to understand that pipelining is meant to increase the efficiency on the whole and not for any single instruction. i.e. load. </a:t>
            </a:r>
          </a:p>
          <a:p>
            <a:endParaRPr lang="en-IN" dirty="0">
              <a:solidFill>
                <a:schemeClr val="tx1"/>
              </a:solidFill>
            </a:endParaRP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a:t>
            </a:fld>
            <a:endParaRPr lang="en-IN"/>
          </a:p>
        </p:txBody>
      </p:sp>
    </p:spTree>
    <p:extLst>
      <p:ext uri="{BB962C8B-B14F-4D97-AF65-F5344CB8AC3E}">
        <p14:creationId xmlns:p14="http://schemas.microsoft.com/office/powerpoint/2010/main" val="5069915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Scenario</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70</a:t>
            </a:fld>
            <a:endParaRPr lang="en-IN"/>
          </a:p>
        </p:txBody>
      </p:sp>
      <p:pic>
        <p:nvPicPr>
          <p:cNvPr id="7" name="Content Placeholder 4"/>
          <p:cNvPicPr>
            <a:picLocks noGrp="1" noChangeAspect="1"/>
          </p:cNvPicPr>
          <p:nvPr>
            <p:ph idx="1"/>
          </p:nvPr>
        </p:nvPicPr>
        <p:blipFill>
          <a:blip r:embed="rId2">
            <a:duotone>
              <a:prstClr val="black"/>
              <a:schemeClr val="accent4">
                <a:tint val="45000"/>
                <a:satMod val="400000"/>
              </a:schemeClr>
            </a:duotone>
          </a:blip>
          <a:stretch>
            <a:fillRect/>
          </a:stretch>
        </p:blipFill>
        <p:spPr>
          <a:xfrm>
            <a:off x="3934330" y="1123837"/>
            <a:ext cx="7649201" cy="1494672"/>
          </a:xfrm>
          <a:prstGeom prst="rect">
            <a:avLst/>
          </a:prstGeom>
        </p:spPr>
      </p:pic>
      <p:sp>
        <p:nvSpPr>
          <p:cNvPr id="8" name="Rectangle 7"/>
          <p:cNvSpPr/>
          <p:nvPr/>
        </p:nvSpPr>
        <p:spPr>
          <a:xfrm>
            <a:off x="3869268" y="2973292"/>
            <a:ext cx="7779327" cy="2862322"/>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002060"/>
                </a:solidFill>
                <a:latin typeface="Minion-Regular"/>
              </a:rPr>
              <a:t>Now, let us see the above instruction sequence. First instruction is the boss and rest of the instructions are dependent on the first. </a:t>
            </a:r>
          </a:p>
          <a:p>
            <a:pPr marL="742950" lvl="1" indent="-285750" algn="just">
              <a:buFont typeface="Arial" panose="020B0604020202020204" pitchFamily="34" charset="0"/>
              <a:buChar char="•"/>
            </a:pPr>
            <a:r>
              <a:rPr lang="en-US" b="1" dirty="0">
                <a:solidFill>
                  <a:srgbClr val="002060"/>
                </a:solidFill>
                <a:latin typeface="Minion-Regular"/>
              </a:rPr>
              <a:t>See $2 is there all the instructions. </a:t>
            </a:r>
          </a:p>
          <a:p>
            <a:pPr marL="742950" lvl="1" indent="-285750" algn="just">
              <a:buFont typeface="Arial" panose="020B0604020202020204" pitchFamily="34" charset="0"/>
              <a:buChar char="•"/>
            </a:pPr>
            <a:r>
              <a:rPr lang="en-US" b="1" dirty="0">
                <a:solidFill>
                  <a:srgbClr val="002060"/>
                </a:solidFill>
                <a:latin typeface="Minion-Regular"/>
              </a:rPr>
              <a:t>There is the catch, $2 should have the correct value for the rest of the operations to be carried out correct. </a:t>
            </a:r>
            <a:r>
              <a:rPr lang="en-US" b="1" dirty="0">
                <a:solidFill>
                  <a:srgbClr val="002060"/>
                </a:solidFill>
                <a:latin typeface="Minion-Regular"/>
                <a:sym typeface="Wingdings" panose="05000000000000000000" pitchFamily="2" charset="2"/>
              </a:rPr>
              <a:t> Makes sense, huh? </a:t>
            </a:r>
          </a:p>
          <a:p>
            <a:pPr marL="742950" lvl="1" indent="-285750" algn="just">
              <a:buFont typeface="Arial" panose="020B0604020202020204" pitchFamily="34" charset="0"/>
              <a:buChar char="•"/>
            </a:pPr>
            <a:r>
              <a:rPr lang="en-US" b="1" dirty="0">
                <a:solidFill>
                  <a:srgbClr val="002060"/>
                </a:solidFill>
                <a:latin typeface="Minion-Regular"/>
                <a:sym typeface="Wingdings" panose="05000000000000000000" pitchFamily="2" charset="2"/>
              </a:rPr>
              <a:t>If $2 has 5 initially and after sub, if it gets 2 it should be reflected properly.  (Your programing logic would depend on the 2 which is the correct result) </a:t>
            </a:r>
            <a:endParaRPr lang="en-US" b="1" dirty="0">
              <a:solidFill>
                <a:srgbClr val="002060"/>
              </a:solidFill>
              <a:latin typeface="Minion-Regular"/>
            </a:endParaRPr>
          </a:p>
          <a:p>
            <a:pPr algn="just"/>
            <a:endParaRPr lang="en-US" b="1" dirty="0">
              <a:solidFill>
                <a:srgbClr val="00B0F0"/>
              </a:solidFill>
              <a:latin typeface="Minion-Regular"/>
            </a:endParaRPr>
          </a:p>
        </p:txBody>
      </p:sp>
    </p:spTree>
    <p:extLst>
      <p:ext uri="{BB962C8B-B14F-4D97-AF65-F5344CB8AC3E}">
        <p14:creationId xmlns:p14="http://schemas.microsoft.com/office/powerpoint/2010/main" val="37632203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 pipelining one should see the result. </a:t>
            </a:r>
          </a:p>
        </p:txBody>
      </p:sp>
      <p:sp>
        <p:nvSpPr>
          <p:cNvPr id="3" name="Content Placeholder 2"/>
          <p:cNvSpPr>
            <a:spLocks noGrp="1"/>
          </p:cNvSpPr>
          <p:nvPr>
            <p:ph idx="1"/>
          </p:nvPr>
        </p:nvSpPr>
        <p:spPr>
          <a:xfrm>
            <a:off x="3869268" y="864108"/>
            <a:ext cx="7315200" cy="1505019"/>
          </a:xfrm>
        </p:spPr>
        <p:txBody>
          <a:bodyPr>
            <a:normAutofit/>
          </a:bodyPr>
          <a:lstStyle/>
          <a:p>
            <a:r>
              <a:rPr lang="en-US" b="1" dirty="0">
                <a:solidFill>
                  <a:srgbClr val="C00000"/>
                </a:solidFill>
              </a:rPr>
              <a:t>How would this sequence perform with our pipeline? </a:t>
            </a:r>
          </a:p>
          <a:p>
            <a:pPr algn="just"/>
            <a:r>
              <a:rPr lang="en-US" dirty="0">
                <a:solidFill>
                  <a:srgbClr val="0070C0"/>
                </a:solidFill>
              </a:rPr>
              <a:t>One can visualize the example. $2 has some value, say 10. </a:t>
            </a:r>
          </a:p>
          <a:p>
            <a:pPr algn="just"/>
            <a:r>
              <a:rPr lang="en-US" dirty="0">
                <a:solidFill>
                  <a:srgbClr val="0070C0"/>
                </a:solidFill>
              </a:rPr>
              <a:t>This value changes only at the CC 5 , that too in the middle of the cycle. The result will be written.  </a:t>
            </a:r>
            <a:endParaRPr lang="en-US" dirty="0">
              <a:solidFill>
                <a:srgbClr val="C0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71</a:t>
            </a:fld>
            <a:endParaRPr lang="en-IN"/>
          </a:p>
        </p:txBody>
      </p:sp>
      <p:pic>
        <p:nvPicPr>
          <p:cNvPr id="7" name="Picture 6"/>
          <p:cNvPicPr>
            <a:picLocks noChangeAspect="1"/>
          </p:cNvPicPr>
          <p:nvPr/>
        </p:nvPicPr>
        <p:blipFill>
          <a:blip r:embed="rId2"/>
          <a:stretch>
            <a:fillRect/>
          </a:stretch>
        </p:blipFill>
        <p:spPr>
          <a:xfrm>
            <a:off x="4442546" y="2464151"/>
            <a:ext cx="6741922" cy="3797174"/>
          </a:xfrm>
          <a:prstGeom prst="rect">
            <a:avLst/>
          </a:prstGeom>
        </p:spPr>
      </p:pic>
    </p:spTree>
    <p:extLst>
      <p:ext uri="{BB962C8B-B14F-4D97-AF65-F5344CB8AC3E}">
        <p14:creationId xmlns:p14="http://schemas.microsoft.com/office/powerpoint/2010/main" val="10617151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US" dirty="0"/>
              <a:t>So, the updated value may not be available at the right time for the right instruction which is seen as a hazard. (Remember the stories) </a:t>
            </a:r>
          </a:p>
          <a:p>
            <a:r>
              <a:rPr lang="en-US" dirty="0"/>
              <a:t> Let us ask a question now: </a:t>
            </a:r>
          </a:p>
          <a:p>
            <a:r>
              <a:rPr lang="en-US" dirty="0"/>
              <a:t>Will there be a problem if a register is read &amp; written in the same clock cycle? </a:t>
            </a:r>
          </a:p>
          <a:p>
            <a:pPr lvl="1"/>
            <a:r>
              <a:rPr lang="en-US" dirty="0"/>
              <a:t>Not a tough question. Very trivial, indeed.  </a:t>
            </a:r>
          </a:p>
          <a:p>
            <a:r>
              <a:rPr lang="en-US" dirty="0"/>
              <a:t>This is why we say, Write in the first half of the clock cycle (Write in the left) and read happens in the right (Read in the right). I mean, write to read!  </a:t>
            </a:r>
          </a:p>
          <a:p>
            <a:r>
              <a:rPr lang="en-US" dirty="0">
                <a:solidFill>
                  <a:srgbClr val="00B050"/>
                </a:solidFill>
              </a:rPr>
              <a:t>This approach has eliminated most of the hazards in the pipelining, Now you understand why do we tell write to the left and read from the right???? </a:t>
            </a:r>
            <a:r>
              <a:rPr lang="en-US" dirty="0">
                <a:solidFill>
                  <a:srgbClr val="00B050"/>
                </a:solidFill>
                <a:sym typeface="Wingdings" panose="05000000000000000000" pitchFamily="2" charset="2"/>
              </a:rPr>
              <a:t> </a:t>
            </a:r>
          </a:p>
          <a:p>
            <a:pPr lvl="1"/>
            <a:r>
              <a:rPr lang="en-US" dirty="0">
                <a:solidFill>
                  <a:srgbClr val="00B050"/>
                </a:solidFill>
                <a:sym typeface="Wingdings" panose="05000000000000000000" pitchFamily="2" charset="2"/>
              </a:rPr>
              <a:t>Million dollar question answered. </a:t>
            </a:r>
            <a:endParaRPr lang="en-US" dirty="0">
              <a:solidFill>
                <a:srgbClr val="C0000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72</a:t>
            </a:fld>
            <a:endParaRPr lang="en-IN"/>
          </a:p>
        </p:txBody>
      </p:sp>
    </p:spTree>
    <p:extLst>
      <p:ext uri="{BB962C8B-B14F-4D97-AF65-F5344CB8AC3E}">
        <p14:creationId xmlns:p14="http://schemas.microsoft.com/office/powerpoint/2010/main" val="232334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6587835" y="1128049"/>
            <a:ext cx="4949923" cy="5120640"/>
          </a:xfrm>
        </p:spPr>
        <p:txBody>
          <a:bodyPr>
            <a:normAutofit fontScale="92500" lnSpcReduction="20000"/>
          </a:bodyPr>
          <a:lstStyle/>
          <a:p>
            <a:pPr algn="just"/>
            <a:r>
              <a:rPr lang="en-US" dirty="0">
                <a:solidFill>
                  <a:srgbClr val="002060"/>
                </a:solidFill>
              </a:rPr>
              <a:t>Well, is everything solved? Nope! </a:t>
            </a:r>
          </a:p>
          <a:p>
            <a:pPr algn="just"/>
            <a:r>
              <a:rPr lang="en-US" dirty="0">
                <a:solidFill>
                  <a:srgbClr val="002060"/>
                </a:solidFill>
              </a:rPr>
              <a:t>We have more challenges on the way! </a:t>
            </a:r>
          </a:p>
          <a:p>
            <a:pPr algn="just"/>
            <a:r>
              <a:rPr lang="en-US" dirty="0">
                <a:solidFill>
                  <a:srgbClr val="002060"/>
                </a:solidFill>
              </a:rPr>
              <a:t>Where do we get the correct result? It is during the 5</a:t>
            </a:r>
            <a:r>
              <a:rPr lang="en-US" baseline="30000" dirty="0">
                <a:solidFill>
                  <a:srgbClr val="002060"/>
                </a:solidFill>
              </a:rPr>
              <a:t>th</a:t>
            </a:r>
            <a:r>
              <a:rPr lang="en-US" dirty="0">
                <a:solidFill>
                  <a:srgbClr val="002060"/>
                </a:solidFill>
              </a:rPr>
              <a:t> cycle (midway). So, correct answer shall be available during that time. </a:t>
            </a:r>
          </a:p>
          <a:p>
            <a:pPr algn="just"/>
            <a:r>
              <a:rPr lang="en-US" dirty="0">
                <a:solidFill>
                  <a:srgbClr val="FF0000"/>
                </a:solidFill>
              </a:rPr>
              <a:t>This implies a straight forward fact that only the 4</a:t>
            </a:r>
            <a:r>
              <a:rPr lang="en-US" baseline="30000" dirty="0">
                <a:solidFill>
                  <a:srgbClr val="FF0000"/>
                </a:solidFill>
              </a:rPr>
              <a:t>th</a:t>
            </a:r>
            <a:r>
              <a:rPr lang="en-US" dirty="0">
                <a:solidFill>
                  <a:srgbClr val="FF0000"/>
                </a:solidFill>
              </a:rPr>
              <a:t> and 5</a:t>
            </a:r>
            <a:r>
              <a:rPr lang="en-US" baseline="30000" dirty="0">
                <a:solidFill>
                  <a:srgbClr val="FF0000"/>
                </a:solidFill>
              </a:rPr>
              <a:t>th</a:t>
            </a:r>
            <a:r>
              <a:rPr lang="en-US" dirty="0">
                <a:solidFill>
                  <a:srgbClr val="FF0000"/>
                </a:solidFill>
              </a:rPr>
              <a:t> instructions can get the correct value (Remember, we can’t travel backward in time) </a:t>
            </a:r>
          </a:p>
          <a:p>
            <a:pPr algn="just"/>
            <a:r>
              <a:rPr lang="en-US" dirty="0">
                <a:solidFill>
                  <a:srgbClr val="00B0F0"/>
                </a:solidFill>
              </a:rPr>
              <a:t> The precise value of -20 shall be made available to add and sw.  </a:t>
            </a:r>
          </a:p>
          <a:p>
            <a:pPr algn="just"/>
            <a:r>
              <a:rPr lang="en-US" i="1" dirty="0">
                <a:solidFill>
                  <a:srgbClr val="00B0F0"/>
                </a:solidFill>
              </a:rPr>
              <a:t>This directly conveys the fact that “2</a:t>
            </a:r>
            <a:r>
              <a:rPr lang="en-US" i="1" baseline="30000" dirty="0">
                <a:solidFill>
                  <a:srgbClr val="00B0F0"/>
                </a:solidFill>
              </a:rPr>
              <a:t>nd</a:t>
            </a:r>
            <a:r>
              <a:rPr lang="en-US" i="1" dirty="0">
                <a:solidFill>
                  <a:srgbClr val="00B0F0"/>
                </a:solidFill>
              </a:rPr>
              <a:t> and 3</a:t>
            </a:r>
            <a:r>
              <a:rPr lang="en-US" i="1" baseline="30000" dirty="0">
                <a:solidFill>
                  <a:srgbClr val="00B0F0"/>
                </a:solidFill>
              </a:rPr>
              <a:t>rd</a:t>
            </a:r>
            <a:r>
              <a:rPr lang="en-US" i="1" dirty="0">
                <a:solidFill>
                  <a:srgbClr val="00B0F0"/>
                </a:solidFill>
              </a:rPr>
              <a:t> instruction would still receive the old -10 as the result. </a:t>
            </a:r>
            <a:r>
              <a:rPr lang="en-US" i="1" dirty="0">
                <a:solidFill>
                  <a:srgbClr val="FF0000"/>
                </a:solidFill>
              </a:rPr>
              <a:t> </a:t>
            </a:r>
          </a:p>
          <a:p>
            <a:pPr algn="just"/>
            <a:r>
              <a:rPr lang="en-US" i="1" dirty="0">
                <a:solidFill>
                  <a:srgbClr val="FF0000"/>
                </a:solidFill>
              </a:rPr>
              <a:t>Sir, why do you say this? Simple. When you draw this way, this problems are obvious and remember the time travel related hint I gave you. </a:t>
            </a:r>
            <a:r>
              <a:rPr lang="en-US" dirty="0"/>
              <a:t> </a:t>
            </a:r>
            <a:endParaRPr lang="en-US" dirty="0">
              <a:solidFill>
                <a:srgbClr val="002060"/>
              </a:solidFill>
            </a:endParaRP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73</a:t>
            </a:fld>
            <a:endParaRPr lang="en-IN"/>
          </a:p>
        </p:txBody>
      </p:sp>
      <p:pic>
        <p:nvPicPr>
          <p:cNvPr id="7" name="Picture 6"/>
          <p:cNvPicPr>
            <a:picLocks noChangeAspect="1"/>
          </p:cNvPicPr>
          <p:nvPr/>
        </p:nvPicPr>
        <p:blipFill>
          <a:blip r:embed="rId2"/>
          <a:stretch>
            <a:fillRect/>
          </a:stretch>
        </p:blipFill>
        <p:spPr>
          <a:xfrm>
            <a:off x="5813" y="1402402"/>
            <a:ext cx="6374202" cy="4322618"/>
          </a:xfrm>
          <a:prstGeom prst="rect">
            <a:avLst/>
          </a:prstGeom>
        </p:spPr>
      </p:pic>
    </p:spTree>
    <p:extLst>
      <p:ext uri="{BB962C8B-B14F-4D97-AF65-F5344CB8AC3E}">
        <p14:creationId xmlns:p14="http://schemas.microsoft.com/office/powerpoint/2010/main" val="515617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54" y="645855"/>
            <a:ext cx="2947482" cy="4601183"/>
          </a:xfrm>
        </p:spPr>
        <p:txBody>
          <a:bodyPr/>
          <a:lstStyle/>
          <a:p>
            <a:r>
              <a:rPr lang="en-IN" dirty="0"/>
              <a:t>So, what is the solution?</a:t>
            </a:r>
          </a:p>
        </p:txBody>
      </p:sp>
      <p:sp>
        <p:nvSpPr>
          <p:cNvPr id="3" name="Content Placeholder 2"/>
          <p:cNvSpPr>
            <a:spLocks noGrp="1"/>
          </p:cNvSpPr>
          <p:nvPr>
            <p:ph idx="1"/>
          </p:nvPr>
        </p:nvSpPr>
        <p:spPr/>
        <p:txBody>
          <a:bodyPr/>
          <a:lstStyle/>
          <a:p>
            <a:pPr algn="just"/>
            <a:r>
              <a:rPr lang="en-US" dirty="0">
                <a:solidFill>
                  <a:srgbClr val="002060"/>
                </a:solidFill>
              </a:rPr>
              <a:t>Can you recollect the whole old stories, I conveyed? </a:t>
            </a:r>
          </a:p>
          <a:p>
            <a:pPr algn="just"/>
            <a:r>
              <a:rPr lang="en-US" dirty="0">
                <a:solidFill>
                  <a:srgbClr val="002060"/>
                </a:solidFill>
              </a:rPr>
              <a:t>The first instruction has the result by end of the EX stage (I Mean, ALU shall give what you ask for). This really happens in the stage i.e. CC3. </a:t>
            </a:r>
          </a:p>
          <a:p>
            <a:pPr algn="just"/>
            <a:r>
              <a:rPr lang="en-US" dirty="0">
                <a:solidFill>
                  <a:srgbClr val="002060"/>
                </a:solidFill>
              </a:rPr>
              <a:t>When the data is needed by 2</a:t>
            </a:r>
            <a:r>
              <a:rPr lang="en-US" baseline="30000" dirty="0">
                <a:solidFill>
                  <a:srgbClr val="002060"/>
                </a:solidFill>
              </a:rPr>
              <a:t>nd</a:t>
            </a:r>
            <a:r>
              <a:rPr lang="en-US" dirty="0">
                <a:solidFill>
                  <a:srgbClr val="002060"/>
                </a:solidFill>
              </a:rPr>
              <a:t> and 3</a:t>
            </a:r>
            <a:r>
              <a:rPr lang="en-US" baseline="30000" dirty="0">
                <a:solidFill>
                  <a:srgbClr val="002060"/>
                </a:solidFill>
              </a:rPr>
              <a:t>rd</a:t>
            </a:r>
            <a:r>
              <a:rPr lang="en-US" dirty="0">
                <a:solidFill>
                  <a:srgbClr val="002060"/>
                </a:solidFill>
              </a:rPr>
              <a:t> instruction? </a:t>
            </a:r>
          </a:p>
          <a:p>
            <a:pPr lvl="1" algn="just"/>
            <a:r>
              <a:rPr lang="en-US" dirty="0">
                <a:solidFill>
                  <a:srgbClr val="002060"/>
                </a:solidFill>
              </a:rPr>
              <a:t>You can see that the requirement is visible in CC4 for AND </a:t>
            </a:r>
            <a:r>
              <a:rPr lang="en-US" dirty="0" err="1">
                <a:solidFill>
                  <a:srgbClr val="002060"/>
                </a:solidFill>
              </a:rPr>
              <a:t>and</a:t>
            </a:r>
            <a:r>
              <a:rPr lang="en-US" dirty="0">
                <a:solidFill>
                  <a:srgbClr val="002060"/>
                </a:solidFill>
              </a:rPr>
              <a:t> CC5 for OR. Both are at the EX stage.  </a:t>
            </a:r>
          </a:p>
          <a:p>
            <a:pPr lvl="1" algn="just"/>
            <a:r>
              <a:rPr lang="en-US" b="1" dirty="0">
                <a:solidFill>
                  <a:srgbClr val="002060"/>
                </a:solidFill>
              </a:rPr>
              <a:t>Hence, no special effort required here. </a:t>
            </a:r>
          </a:p>
          <a:p>
            <a:pPr lvl="1" algn="just"/>
            <a:r>
              <a:rPr lang="en-US" b="1" dirty="0">
                <a:solidFill>
                  <a:srgbClr val="002060"/>
                </a:solidFill>
              </a:rPr>
              <a:t>No stalling is required. </a:t>
            </a:r>
          </a:p>
          <a:p>
            <a:pPr lvl="1" algn="just"/>
            <a:r>
              <a:rPr lang="en-US" b="1" dirty="0">
                <a:solidFill>
                  <a:srgbClr val="002060"/>
                </a:solidFill>
              </a:rPr>
              <a:t>Forward the data as soon as it is available to be sent </a:t>
            </a:r>
          </a:p>
          <a:p>
            <a:pPr lvl="1" algn="just"/>
            <a:r>
              <a:rPr lang="en-US" b="1" dirty="0">
                <a:solidFill>
                  <a:srgbClr val="002060"/>
                </a:solidFill>
              </a:rPr>
              <a:t>This would help resolving the challenging. </a:t>
            </a:r>
            <a:r>
              <a:rPr lang="en-US" b="1" dirty="0">
                <a:solidFill>
                  <a:srgbClr val="FFC000"/>
                </a:solidFill>
              </a:rPr>
              <a:t>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dirty="0"/>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74</a:t>
            </a:fld>
            <a:endParaRPr lang="en-IN"/>
          </a:p>
        </p:txBody>
      </p:sp>
      <p:pic>
        <p:nvPicPr>
          <p:cNvPr id="7" name="Picture 6"/>
          <p:cNvPicPr>
            <a:picLocks noChangeAspect="1"/>
          </p:cNvPicPr>
          <p:nvPr/>
        </p:nvPicPr>
        <p:blipFill>
          <a:blip r:embed="rId2"/>
          <a:stretch>
            <a:fillRect/>
          </a:stretch>
        </p:blipFill>
        <p:spPr>
          <a:xfrm>
            <a:off x="0" y="3823856"/>
            <a:ext cx="3439391" cy="2275608"/>
          </a:xfrm>
          <a:prstGeom prst="rect">
            <a:avLst/>
          </a:prstGeom>
        </p:spPr>
      </p:pic>
    </p:spTree>
    <p:extLst>
      <p:ext uri="{BB962C8B-B14F-4D97-AF65-F5344CB8AC3E}">
        <p14:creationId xmlns:p14="http://schemas.microsoft.com/office/powerpoint/2010/main" val="3236389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get deeper with forwarding . . .</a:t>
            </a:r>
          </a:p>
        </p:txBody>
      </p:sp>
      <p:sp>
        <p:nvSpPr>
          <p:cNvPr id="3" name="Content Placeholder 2"/>
          <p:cNvSpPr>
            <a:spLocks noGrp="1"/>
          </p:cNvSpPr>
          <p:nvPr>
            <p:ph idx="1"/>
          </p:nvPr>
        </p:nvSpPr>
        <p:spPr/>
        <p:txBody>
          <a:bodyPr/>
          <a:lstStyle/>
          <a:p>
            <a:pPr algn="just"/>
            <a:r>
              <a:rPr lang="en-US" dirty="0">
                <a:solidFill>
                  <a:srgbClr val="0070C0"/>
                </a:solidFill>
              </a:rPr>
              <a:t>Do we have any notation with forwarding? </a:t>
            </a:r>
          </a:p>
          <a:p>
            <a:pPr algn="just"/>
            <a:r>
              <a:rPr lang="en-US" dirty="0">
                <a:solidFill>
                  <a:srgbClr val="0070C0"/>
                </a:solidFill>
              </a:rPr>
              <a:t>Simple examples shall help the understanding clearer. </a:t>
            </a:r>
          </a:p>
          <a:p>
            <a:pPr algn="just"/>
            <a:r>
              <a:rPr lang="en-US" dirty="0">
                <a:solidFill>
                  <a:srgbClr val="0070C0"/>
                </a:solidFill>
              </a:rPr>
              <a:t> ID/</a:t>
            </a:r>
            <a:r>
              <a:rPr lang="en-US" dirty="0" err="1">
                <a:solidFill>
                  <a:srgbClr val="0070C0"/>
                </a:solidFill>
              </a:rPr>
              <a:t>EX.RegisterRs</a:t>
            </a:r>
            <a:r>
              <a:rPr lang="en-US" dirty="0">
                <a:solidFill>
                  <a:srgbClr val="0070C0"/>
                </a:solidFill>
              </a:rPr>
              <a:t>  - Reveals the fact that </a:t>
            </a:r>
            <a:r>
              <a:rPr lang="en-US" dirty="0">
                <a:solidFill>
                  <a:srgbClr val="FF0000"/>
                </a:solidFill>
              </a:rPr>
              <a:t>“The value which Rs needs is available at the pipeline register ID/EX”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75</a:t>
            </a:fld>
            <a:endParaRPr lang="en-IN"/>
          </a:p>
        </p:txBody>
      </p:sp>
    </p:spTree>
    <p:extLst>
      <p:ext uri="{BB962C8B-B14F-4D97-AF65-F5344CB8AC3E}">
        <p14:creationId xmlns:p14="http://schemas.microsoft.com/office/powerpoint/2010/main" val="2628085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625428" y="864108"/>
            <a:ext cx="7315200" cy="5120640"/>
          </a:xfrm>
        </p:spPr>
        <p:txBody>
          <a:bodyPr/>
          <a:lstStyle/>
          <a:p>
            <a:r>
              <a:rPr lang="en-IN" dirty="0"/>
              <a:t>We shall make it better here! </a:t>
            </a:r>
          </a:p>
          <a:p>
            <a:r>
              <a:rPr lang="en-US" dirty="0">
                <a:solidFill>
                  <a:srgbClr val="FF0000"/>
                </a:solidFill>
              </a:rPr>
              <a:t> ID/</a:t>
            </a:r>
            <a:r>
              <a:rPr lang="en-US" dirty="0" err="1">
                <a:solidFill>
                  <a:srgbClr val="FF0000"/>
                </a:solidFill>
              </a:rPr>
              <a:t>EX.RegisterRs</a:t>
            </a:r>
            <a:r>
              <a:rPr lang="en-US" dirty="0">
                <a:solidFill>
                  <a:srgbClr val="FF0000"/>
                </a:solidFill>
              </a:rPr>
              <a:t> </a:t>
            </a:r>
          </a:p>
          <a:p>
            <a:pPr lvl="1"/>
            <a:r>
              <a:rPr lang="en-US" dirty="0">
                <a:solidFill>
                  <a:srgbClr val="FF0000"/>
                </a:solidFill>
              </a:rPr>
              <a:t>To the left of the DOT (.) – Name of the pipeline register is present. </a:t>
            </a:r>
          </a:p>
          <a:p>
            <a:pPr lvl="1"/>
            <a:r>
              <a:rPr lang="en-US" dirty="0">
                <a:solidFill>
                  <a:srgbClr val="FF0000"/>
                </a:solidFill>
              </a:rPr>
              <a:t>To the right, the register is represented. </a:t>
            </a:r>
            <a:r>
              <a:rPr lang="en-IN" dirty="0">
                <a:solidFill>
                  <a:srgbClr val="FF0000"/>
                </a:solidFill>
              </a:rPr>
              <a:t> </a:t>
            </a:r>
          </a:p>
          <a:p>
            <a:r>
              <a:rPr lang="en-IN" dirty="0"/>
              <a:t>Shall we make the design rules for the hazard conditions now? </a:t>
            </a:r>
          </a:p>
          <a:p>
            <a:r>
              <a:rPr lang="en-US" dirty="0"/>
              <a:t>Using this notation, the two pairs of hazard conditions are to be framed. </a:t>
            </a:r>
          </a:p>
          <a:p>
            <a:endParaRPr lang="en-US" dirty="0"/>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76</a:t>
            </a:fld>
            <a:endParaRPr lang="en-IN"/>
          </a:p>
        </p:txBody>
      </p:sp>
      <p:pic>
        <p:nvPicPr>
          <p:cNvPr id="7" name="Picture 6"/>
          <p:cNvPicPr>
            <a:picLocks noChangeAspect="1"/>
          </p:cNvPicPr>
          <p:nvPr/>
        </p:nvPicPr>
        <p:blipFill>
          <a:blip r:embed="rId2"/>
          <a:stretch>
            <a:fillRect/>
          </a:stretch>
        </p:blipFill>
        <p:spPr>
          <a:xfrm>
            <a:off x="6406735" y="121920"/>
            <a:ext cx="4958920" cy="1332420"/>
          </a:xfrm>
          <a:prstGeom prst="rect">
            <a:avLst/>
          </a:prstGeom>
        </p:spPr>
      </p:pic>
      <p:pic>
        <p:nvPicPr>
          <p:cNvPr id="8" name="Content Placeholder 4"/>
          <p:cNvPicPr>
            <a:picLocks noChangeAspect="1"/>
          </p:cNvPicPr>
          <p:nvPr/>
        </p:nvPicPr>
        <p:blipFill>
          <a:blip r:embed="rId3"/>
          <a:stretch>
            <a:fillRect/>
          </a:stretch>
        </p:blipFill>
        <p:spPr>
          <a:xfrm>
            <a:off x="4756971" y="4289382"/>
            <a:ext cx="5877164" cy="2014085"/>
          </a:xfrm>
          <a:prstGeom prst="rect">
            <a:avLst/>
          </a:prstGeom>
        </p:spPr>
      </p:pic>
    </p:spTree>
    <p:extLst>
      <p:ext uri="{BB962C8B-B14F-4D97-AF65-F5344CB8AC3E}">
        <p14:creationId xmlns:p14="http://schemas.microsoft.com/office/powerpoint/2010/main" val="27621435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869268" y="1641764"/>
            <a:ext cx="7315200" cy="4342984"/>
          </a:xfrm>
        </p:spPr>
        <p:txBody>
          <a:bodyPr>
            <a:normAutofit/>
          </a:bodyPr>
          <a:lstStyle/>
          <a:p>
            <a:pPr algn="just"/>
            <a:r>
              <a:rPr lang="en-US" dirty="0"/>
              <a:t>Let us take the sequence shown above and classify the hazard type. </a:t>
            </a:r>
          </a:p>
          <a:p>
            <a:pPr algn="just"/>
            <a:r>
              <a:rPr lang="en-US" b="1" dirty="0"/>
              <a:t>SUB $2, $1, $3 </a:t>
            </a:r>
            <a:r>
              <a:rPr lang="en-US" b="1" dirty="0">
                <a:sym typeface="Wingdings" panose="05000000000000000000" pitchFamily="2" charset="2"/>
              </a:rPr>
              <a:t>--- Result is written in the $2. (Remember this) </a:t>
            </a:r>
          </a:p>
          <a:p>
            <a:pPr algn="just"/>
            <a:r>
              <a:rPr lang="en-US" b="1" dirty="0">
                <a:sym typeface="Wingdings" panose="05000000000000000000" pitchFamily="2" charset="2"/>
              </a:rPr>
              <a:t>AND $12, $2, $5 --- The previous line’s result goes here. Hence, this hazard is to be classified as one of the above 4. </a:t>
            </a:r>
          </a:p>
          <a:p>
            <a:pPr algn="just"/>
            <a:r>
              <a:rPr lang="en-US" b="1" dirty="0"/>
              <a:t> The hazard will be found wen the AND is in the EXECUTION STAGE whereas by then, the previous instruction SUB would have gone to MEM stage (Logical – Right??) </a:t>
            </a:r>
            <a:r>
              <a:rPr lang="en-US" dirty="0"/>
              <a:t> </a:t>
            </a:r>
          </a:p>
          <a:p>
            <a:pPr algn="just"/>
            <a:r>
              <a:rPr lang="en-US" b="1" dirty="0"/>
              <a:t>So we can classify the hazard as  </a:t>
            </a:r>
          </a:p>
          <a:p>
            <a:pPr marL="0" indent="0" algn="ctr">
              <a:buNone/>
            </a:pPr>
            <a:r>
              <a:rPr lang="en-US" sz="2400" b="1" dirty="0">
                <a:solidFill>
                  <a:srgbClr val="FF0000"/>
                </a:solidFill>
              </a:rPr>
              <a:t>    EX/</a:t>
            </a:r>
            <a:r>
              <a:rPr lang="en-US" sz="2400" b="1" dirty="0" err="1">
                <a:solidFill>
                  <a:srgbClr val="FF0000"/>
                </a:solidFill>
              </a:rPr>
              <a:t>MEM.RegisterRd</a:t>
            </a:r>
            <a:r>
              <a:rPr lang="en-US" sz="2400" b="1" dirty="0">
                <a:solidFill>
                  <a:srgbClr val="FF0000"/>
                </a:solidFill>
              </a:rPr>
              <a:t> = ID/</a:t>
            </a:r>
            <a:r>
              <a:rPr lang="en-US" sz="2400" b="1" dirty="0" err="1">
                <a:solidFill>
                  <a:srgbClr val="FF0000"/>
                </a:solidFill>
              </a:rPr>
              <a:t>EX.RegisterRs</a:t>
            </a:r>
            <a:r>
              <a:rPr lang="en-US" sz="2400" b="1" dirty="0">
                <a:solidFill>
                  <a:srgbClr val="FF0000"/>
                </a:solidFill>
              </a:rPr>
              <a:t> = $2 (1a)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6" name="Slide Number Placeholder 5"/>
          <p:cNvSpPr>
            <a:spLocks noGrp="1"/>
          </p:cNvSpPr>
          <p:nvPr>
            <p:ph type="sldNum" sz="quarter" idx="12"/>
          </p:nvPr>
        </p:nvSpPr>
        <p:spPr/>
        <p:txBody>
          <a:bodyPr/>
          <a:lstStyle/>
          <a:p>
            <a:fld id="{E9772EC3-461A-4B21-86D1-FD87C0F98B8F}" type="slidenum">
              <a:rPr lang="en-IN" smtClean="0"/>
              <a:t>77</a:t>
            </a:fld>
            <a:endParaRPr lang="en-IN"/>
          </a:p>
        </p:txBody>
      </p:sp>
      <p:pic>
        <p:nvPicPr>
          <p:cNvPr id="7" name="Picture 6"/>
          <p:cNvPicPr>
            <a:picLocks noChangeAspect="1"/>
          </p:cNvPicPr>
          <p:nvPr/>
        </p:nvPicPr>
        <p:blipFill>
          <a:blip r:embed="rId2"/>
          <a:stretch>
            <a:fillRect/>
          </a:stretch>
        </p:blipFill>
        <p:spPr>
          <a:xfrm>
            <a:off x="8522" y="0"/>
            <a:ext cx="5550613" cy="1499746"/>
          </a:xfrm>
          <a:prstGeom prst="rect">
            <a:avLst/>
          </a:prstGeom>
        </p:spPr>
      </p:pic>
      <p:pic>
        <p:nvPicPr>
          <p:cNvPr id="8" name="Picture 7"/>
          <p:cNvPicPr>
            <a:picLocks noChangeAspect="1"/>
          </p:cNvPicPr>
          <p:nvPr/>
        </p:nvPicPr>
        <p:blipFill>
          <a:blip r:embed="rId3"/>
          <a:stretch>
            <a:fillRect/>
          </a:stretch>
        </p:blipFill>
        <p:spPr>
          <a:xfrm>
            <a:off x="8522" y="3754268"/>
            <a:ext cx="3430870" cy="2338372"/>
          </a:xfrm>
          <a:prstGeom prst="rect">
            <a:avLst/>
          </a:prstGeom>
        </p:spPr>
      </p:pic>
      <p:pic>
        <p:nvPicPr>
          <p:cNvPr id="9" name="Content Placeholder 4"/>
          <p:cNvPicPr>
            <a:picLocks noChangeAspect="1"/>
          </p:cNvPicPr>
          <p:nvPr/>
        </p:nvPicPr>
        <p:blipFill>
          <a:blip r:embed="rId4"/>
          <a:stretch>
            <a:fillRect/>
          </a:stretch>
        </p:blipFill>
        <p:spPr>
          <a:xfrm>
            <a:off x="7526868" y="30346"/>
            <a:ext cx="4159996" cy="1425617"/>
          </a:xfrm>
          <a:prstGeom prst="rect">
            <a:avLst/>
          </a:prstGeom>
        </p:spPr>
      </p:pic>
      <p:pic>
        <p:nvPicPr>
          <p:cNvPr id="10" name="Picture 9"/>
          <p:cNvPicPr>
            <a:picLocks noChangeAspect="1"/>
          </p:cNvPicPr>
          <p:nvPr/>
        </p:nvPicPr>
        <p:blipFill>
          <a:blip r:embed="rId5"/>
          <a:stretch>
            <a:fillRect/>
          </a:stretch>
        </p:blipFill>
        <p:spPr>
          <a:xfrm>
            <a:off x="5007118" y="5507182"/>
            <a:ext cx="4379721" cy="950428"/>
          </a:xfrm>
          <a:prstGeom prst="rect">
            <a:avLst/>
          </a:prstGeom>
        </p:spPr>
      </p:pic>
      <p:sp>
        <p:nvSpPr>
          <p:cNvPr id="11" name="Rectangle 10"/>
          <p:cNvSpPr/>
          <p:nvPr/>
        </p:nvSpPr>
        <p:spPr>
          <a:xfrm>
            <a:off x="2913813" y="6467404"/>
            <a:ext cx="9057285" cy="253916"/>
          </a:xfrm>
          <a:prstGeom prst="rect">
            <a:avLst/>
          </a:prstGeom>
        </p:spPr>
        <p:txBody>
          <a:bodyPr wrap="square">
            <a:spAutoFit/>
          </a:bodyPr>
          <a:lstStyle/>
          <a:p>
            <a:pPr algn="just"/>
            <a:r>
              <a:rPr lang="en-US" sz="1050" b="1" dirty="0">
                <a:solidFill>
                  <a:srgbClr val="0070C0"/>
                </a:solidFill>
              </a:rPr>
              <a:t> ID/</a:t>
            </a:r>
            <a:r>
              <a:rPr lang="en-US" sz="1050" b="1" dirty="0" err="1">
                <a:solidFill>
                  <a:srgbClr val="0070C0"/>
                </a:solidFill>
              </a:rPr>
              <a:t>EX.RegisterRs</a:t>
            </a:r>
            <a:r>
              <a:rPr lang="en-US" sz="1050" b="1" dirty="0">
                <a:solidFill>
                  <a:srgbClr val="0070C0"/>
                </a:solidFill>
              </a:rPr>
              <a:t>  - Reveals the fact that </a:t>
            </a:r>
            <a:r>
              <a:rPr lang="en-US" sz="1050" b="1" dirty="0">
                <a:solidFill>
                  <a:srgbClr val="FF0000"/>
                </a:solidFill>
              </a:rPr>
              <a:t>“The value which Rs needs is available at the pipeline register ID/EX” </a:t>
            </a:r>
          </a:p>
        </p:txBody>
      </p:sp>
    </p:spTree>
    <p:extLst>
      <p:ext uri="{BB962C8B-B14F-4D97-AF65-F5344CB8AC3E}">
        <p14:creationId xmlns:p14="http://schemas.microsoft.com/office/powerpoint/2010/main" val="1597265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800811" y="-244024"/>
            <a:ext cx="7315200" cy="4389304"/>
          </a:xfrm>
        </p:spPr>
        <p:txBody>
          <a:bodyPr>
            <a:noAutofit/>
          </a:bodyPr>
          <a:lstStyle/>
          <a:p>
            <a:pPr marL="285750" indent="-285750" algn="just">
              <a:buFont typeface="Arial" panose="020B0604020202020204" pitchFamily="34" charset="0"/>
              <a:buChar char="•"/>
            </a:pPr>
            <a:r>
              <a:rPr lang="en-IN" sz="1800" dirty="0">
                <a:latin typeface="Minion-Regular"/>
              </a:rPr>
              <a:t>We have detected the hazard! But, It is job half done. We still have to forward the correct data! Here we go about it! </a:t>
            </a:r>
          </a:p>
          <a:p>
            <a:pPr marL="285750" indent="-285750" algn="just">
              <a:buFont typeface="Arial" panose="020B0604020202020204" pitchFamily="34" charset="0"/>
              <a:buChar char="•"/>
            </a:pPr>
            <a:r>
              <a:rPr lang="en-US" sz="1800" dirty="0">
                <a:latin typeface="Minion-Regular"/>
              </a:rPr>
              <a:t>We have a point. See the below figure, carefully. It highlights the dependencies between the Pipeline registers and the ALU </a:t>
            </a:r>
          </a:p>
          <a:p>
            <a:pPr marL="285750" indent="-285750" algn="just">
              <a:buFont typeface="Arial" panose="020B0604020202020204" pitchFamily="34" charset="0"/>
              <a:buChar char="•"/>
            </a:pPr>
            <a:r>
              <a:rPr lang="en-US" sz="1800" dirty="0">
                <a:latin typeface="Minion-Regular"/>
              </a:rPr>
              <a:t>Observe that the dependence starts with the pipeline register and not the WB stage.  </a:t>
            </a:r>
          </a:p>
          <a:p>
            <a:pPr marL="285750" indent="-285750" algn="just">
              <a:buFont typeface="Arial" panose="020B0604020202020204" pitchFamily="34" charset="0"/>
              <a:buChar char="•"/>
            </a:pPr>
            <a:r>
              <a:rPr lang="en-US" sz="1800" dirty="0">
                <a:latin typeface="Minion-Regular"/>
              </a:rPr>
              <a:t>Thus the required data exists in time for later instructions, with the pipeline registers holding the data to be forwarded</a:t>
            </a:r>
            <a:endParaRPr lang="en-US" sz="1800" dirty="0"/>
          </a:p>
          <a:p>
            <a:endParaRPr lang="en-IN" sz="1200" dirty="0"/>
          </a:p>
          <a:p>
            <a:endParaRPr lang="en-IN" sz="1200" dirty="0"/>
          </a:p>
          <a:p>
            <a:endParaRPr lang="en-IN" sz="1200"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78</a:t>
            </a:fld>
            <a:endParaRPr lang="en-IN"/>
          </a:p>
        </p:txBody>
      </p:sp>
      <p:pic>
        <p:nvPicPr>
          <p:cNvPr id="7" name="Picture 6"/>
          <p:cNvPicPr>
            <a:picLocks noChangeAspect="1"/>
          </p:cNvPicPr>
          <p:nvPr/>
        </p:nvPicPr>
        <p:blipFill>
          <a:blip r:embed="rId2"/>
          <a:stretch>
            <a:fillRect/>
          </a:stretch>
        </p:blipFill>
        <p:spPr>
          <a:xfrm>
            <a:off x="4053751" y="2819202"/>
            <a:ext cx="7062260" cy="3332595"/>
          </a:xfrm>
          <a:prstGeom prst="rect">
            <a:avLst/>
          </a:prstGeom>
        </p:spPr>
      </p:pic>
    </p:spTree>
    <p:extLst>
      <p:ext uri="{BB962C8B-B14F-4D97-AF65-F5344CB8AC3E}">
        <p14:creationId xmlns:p14="http://schemas.microsoft.com/office/powerpoint/2010/main" val="868320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3899846" y="458611"/>
            <a:ext cx="7315200" cy="1899412"/>
          </a:xfrm>
        </p:spPr>
        <p:txBody>
          <a:bodyPr>
            <a:normAutofit fontScale="92500" lnSpcReduction="20000"/>
          </a:bodyPr>
          <a:lstStyle/>
          <a:p>
            <a:r>
              <a:rPr lang="en-IN" dirty="0"/>
              <a:t>So, </a:t>
            </a:r>
          </a:p>
          <a:p>
            <a:pPr algn="just"/>
            <a:r>
              <a:rPr lang="en-US" dirty="0">
                <a:solidFill>
                  <a:srgbClr val="FF0000"/>
                </a:solidFill>
              </a:rPr>
              <a:t>We shall think this way! Can we feed the ALU from any pipeline register? Why should it be from ID/EX? It will be more appropriate and proper when it is done that way.  </a:t>
            </a:r>
          </a:p>
          <a:p>
            <a:pPr algn="just"/>
            <a:r>
              <a:rPr lang="en-US" dirty="0">
                <a:solidFill>
                  <a:srgbClr val="002060"/>
                </a:solidFill>
              </a:rPr>
              <a:t>Wait. Is this straight forward? No. Add multiplexors to the ALU inputs. Of course, the control signals are to be embedded. Pipeline shall be at its full speed if this can be done! </a:t>
            </a:r>
          </a:p>
          <a:p>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79</a:t>
            </a:fld>
            <a:endParaRPr lang="en-IN"/>
          </a:p>
        </p:txBody>
      </p:sp>
      <p:pic>
        <p:nvPicPr>
          <p:cNvPr id="7" name="Picture 6"/>
          <p:cNvPicPr>
            <a:picLocks noChangeAspect="1"/>
          </p:cNvPicPr>
          <p:nvPr/>
        </p:nvPicPr>
        <p:blipFill>
          <a:blip r:embed="rId2"/>
          <a:stretch>
            <a:fillRect/>
          </a:stretch>
        </p:blipFill>
        <p:spPr>
          <a:xfrm>
            <a:off x="3493348" y="2520752"/>
            <a:ext cx="8128197" cy="3835598"/>
          </a:xfrm>
          <a:prstGeom prst="rect">
            <a:avLst/>
          </a:prstGeom>
        </p:spPr>
      </p:pic>
    </p:spTree>
    <p:extLst>
      <p:ext uri="{BB962C8B-B14F-4D97-AF65-F5344CB8AC3E}">
        <p14:creationId xmlns:p14="http://schemas.microsoft.com/office/powerpoint/2010/main" val="11771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Session – 2 </a:t>
            </a:r>
          </a:p>
        </p:txBody>
      </p:sp>
      <p:sp>
        <p:nvSpPr>
          <p:cNvPr id="8" name="Subtitle 7"/>
          <p:cNvSpPr>
            <a:spLocks noGrp="1"/>
          </p:cNvSpPr>
          <p:nvPr>
            <p:ph type="subTitle" idx="1"/>
          </p:nvPr>
        </p:nvSpPr>
        <p:spPr/>
        <p:txBody>
          <a:bodyPr/>
          <a:lstStyle/>
          <a:p>
            <a:r>
              <a:rPr lang="en-IN" dirty="0"/>
              <a:t>Shriram K Vasudevan</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8</a:t>
            </a:fld>
            <a:endParaRPr lang="en-IN"/>
          </a:p>
        </p:txBody>
      </p:sp>
    </p:spTree>
    <p:extLst>
      <p:ext uri="{BB962C8B-B14F-4D97-AF65-F5344CB8AC3E}">
        <p14:creationId xmlns:p14="http://schemas.microsoft.com/office/powerpoint/2010/main" val="33806225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80</a:t>
            </a:fld>
            <a:endParaRPr lang="en-IN"/>
          </a:p>
        </p:txBody>
      </p:sp>
      <p:pic>
        <p:nvPicPr>
          <p:cNvPr id="7" name="Picture 6"/>
          <p:cNvPicPr>
            <a:picLocks noChangeAspect="1"/>
          </p:cNvPicPr>
          <p:nvPr/>
        </p:nvPicPr>
        <p:blipFill>
          <a:blip r:embed="rId2"/>
          <a:stretch>
            <a:fillRect/>
          </a:stretch>
        </p:blipFill>
        <p:spPr>
          <a:xfrm>
            <a:off x="3869268" y="0"/>
            <a:ext cx="7520092" cy="3306735"/>
          </a:xfrm>
          <a:prstGeom prst="rect">
            <a:avLst/>
          </a:prstGeom>
        </p:spPr>
      </p:pic>
      <p:pic>
        <p:nvPicPr>
          <p:cNvPr id="8" name="Content Placeholder 4"/>
          <p:cNvPicPr>
            <a:picLocks noChangeAspect="1"/>
          </p:cNvPicPr>
          <p:nvPr/>
        </p:nvPicPr>
        <p:blipFill>
          <a:blip r:embed="rId3"/>
          <a:stretch>
            <a:fillRect/>
          </a:stretch>
        </p:blipFill>
        <p:spPr>
          <a:xfrm>
            <a:off x="0" y="0"/>
            <a:ext cx="3444240" cy="1425617"/>
          </a:xfrm>
          <a:prstGeom prst="rect">
            <a:avLst/>
          </a:prstGeom>
        </p:spPr>
      </p:pic>
      <p:pic>
        <p:nvPicPr>
          <p:cNvPr id="9" name="Picture 8"/>
          <p:cNvPicPr>
            <a:picLocks noChangeAspect="1"/>
          </p:cNvPicPr>
          <p:nvPr/>
        </p:nvPicPr>
        <p:blipFill>
          <a:blip r:embed="rId4"/>
          <a:stretch>
            <a:fillRect/>
          </a:stretch>
        </p:blipFill>
        <p:spPr>
          <a:xfrm>
            <a:off x="4377268" y="3172082"/>
            <a:ext cx="6747932" cy="3184268"/>
          </a:xfrm>
          <a:prstGeom prst="rect">
            <a:avLst/>
          </a:prstGeom>
        </p:spPr>
      </p:pic>
    </p:spTree>
    <p:extLst>
      <p:ext uri="{BB962C8B-B14F-4D97-AF65-F5344CB8AC3E}">
        <p14:creationId xmlns:p14="http://schemas.microsoft.com/office/powerpoint/2010/main" val="1715833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IN" dirty="0"/>
              <a:t>We need to see more. </a:t>
            </a:r>
            <a:br>
              <a:rPr lang="en-IN" dirty="0"/>
            </a:br>
            <a:r>
              <a:rPr lang="en-IN" dirty="0"/>
              <a:t>Session – 10 </a:t>
            </a:r>
          </a:p>
        </p:txBody>
      </p:sp>
      <p:sp>
        <p:nvSpPr>
          <p:cNvPr id="8" name="Subtitle 7"/>
          <p:cNvSpPr>
            <a:spLocks noGrp="1"/>
          </p:cNvSpPr>
          <p:nvPr>
            <p:ph type="subTitle" idx="1"/>
          </p:nvPr>
        </p:nvSpPr>
        <p:spPr/>
        <p:txBody>
          <a:bodyPr/>
          <a:lstStyle/>
          <a:p>
            <a:r>
              <a:rPr lang="en-IN" dirty="0"/>
              <a:t>Shriram K Vasudevan</a:t>
            </a:r>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dirty="0"/>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81</a:t>
            </a:fld>
            <a:endParaRPr lang="en-IN"/>
          </a:p>
        </p:txBody>
      </p:sp>
    </p:spTree>
    <p:extLst>
      <p:ext uri="{BB962C8B-B14F-4D97-AF65-F5344CB8AC3E}">
        <p14:creationId xmlns:p14="http://schemas.microsoft.com/office/powerpoint/2010/main" val="287082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Stages of MIPS pipelining</a:t>
            </a:r>
          </a:p>
        </p:txBody>
      </p:sp>
      <p:sp>
        <p:nvSpPr>
          <p:cNvPr id="3" name="Content Placeholder 2"/>
          <p:cNvSpPr>
            <a:spLocks noGrp="1"/>
          </p:cNvSpPr>
          <p:nvPr>
            <p:ph idx="1"/>
          </p:nvPr>
        </p:nvSpPr>
        <p:spPr>
          <a:xfrm>
            <a:off x="3869268" y="214884"/>
            <a:ext cx="7315200" cy="3113532"/>
          </a:xfrm>
        </p:spPr>
        <p:txBody>
          <a:bodyPr>
            <a:normAutofit lnSpcReduction="10000"/>
          </a:bodyPr>
          <a:lstStyle/>
          <a:p>
            <a:r>
              <a:rPr lang="en-IN" dirty="0">
                <a:solidFill>
                  <a:srgbClr val="FF0000"/>
                </a:solidFill>
              </a:rPr>
              <a:t>MIPS has five stages in its architecture for pipelining. </a:t>
            </a:r>
          </a:p>
          <a:p>
            <a:r>
              <a:rPr lang="en-IN" dirty="0">
                <a:solidFill>
                  <a:schemeClr val="tx1"/>
                </a:solidFill>
              </a:rPr>
              <a:t>Let us read the steps through: </a:t>
            </a:r>
          </a:p>
          <a:p>
            <a:pPr lvl="1"/>
            <a:r>
              <a:rPr lang="en-IN" dirty="0">
                <a:solidFill>
                  <a:schemeClr val="tx1"/>
                </a:solidFill>
              </a:rPr>
              <a:t>Fetch the instruction from memory. (People call it fetch, simply) </a:t>
            </a:r>
          </a:p>
          <a:p>
            <a:pPr lvl="1"/>
            <a:r>
              <a:rPr lang="en-IN" dirty="0">
                <a:solidFill>
                  <a:schemeClr val="tx1"/>
                </a:solidFill>
              </a:rPr>
              <a:t>Since instruction is available, it can be decoded and registers are to be read. (MIPS permits you to decode and read registers at the same time) </a:t>
            </a:r>
          </a:p>
          <a:p>
            <a:pPr lvl="1"/>
            <a:r>
              <a:rPr lang="en-IN" dirty="0">
                <a:solidFill>
                  <a:schemeClr val="tx1"/>
                </a:solidFill>
              </a:rPr>
              <a:t>Now, comes execution. (It could be an operation to perform addition or to compute an address, I mean, it can be ADD or LW)</a:t>
            </a:r>
          </a:p>
          <a:p>
            <a:pPr lvl="1"/>
            <a:r>
              <a:rPr lang="en-IN" dirty="0">
                <a:solidFill>
                  <a:schemeClr val="tx1"/>
                </a:solidFill>
              </a:rPr>
              <a:t>Access the data from the memory location. </a:t>
            </a:r>
          </a:p>
          <a:p>
            <a:pPr lvl="1"/>
            <a:r>
              <a:rPr lang="en-IN" dirty="0">
                <a:solidFill>
                  <a:schemeClr val="tx1"/>
                </a:solidFill>
              </a:rPr>
              <a:t>Result is available in hand and it has to be written back to the registers.  </a:t>
            </a:r>
          </a:p>
          <a:p>
            <a:pPr lvl="1"/>
            <a:endParaRPr lang="en-IN" dirty="0"/>
          </a:p>
        </p:txBody>
      </p:sp>
      <p:sp>
        <p:nvSpPr>
          <p:cNvPr id="4" name="Date Placeholder 3"/>
          <p:cNvSpPr>
            <a:spLocks noGrp="1"/>
          </p:cNvSpPr>
          <p:nvPr>
            <p:ph type="dt" sz="half" idx="10"/>
          </p:nvPr>
        </p:nvSpPr>
        <p:spPr/>
        <p:txBody>
          <a:bodyPr/>
          <a:lstStyle/>
          <a:p>
            <a:fld id="{316C7F2B-62EF-4D76-885A-99F1EAC83838}" type="datetime1">
              <a:rPr lang="en-IN" smtClean="0"/>
              <a:t>08-10-2019</a:t>
            </a:fld>
            <a:endParaRPr lang="en-IN"/>
          </a:p>
        </p:txBody>
      </p:sp>
      <p:sp>
        <p:nvSpPr>
          <p:cNvPr id="5" name="Footer Placeholder 4"/>
          <p:cNvSpPr>
            <a:spLocks noGrp="1"/>
          </p:cNvSpPr>
          <p:nvPr>
            <p:ph type="ftr" sz="quarter" idx="11"/>
          </p:nvPr>
        </p:nvSpPr>
        <p:spPr/>
        <p:txBody>
          <a:bodyPr/>
          <a:lstStyle/>
          <a:p>
            <a:r>
              <a:rPr lang="en-IN"/>
              <a:t>Computer Organization and Architecture - Pipelining</a:t>
            </a:r>
          </a:p>
        </p:txBody>
      </p:sp>
      <p:sp>
        <p:nvSpPr>
          <p:cNvPr id="6" name="Slide Number Placeholder 5"/>
          <p:cNvSpPr>
            <a:spLocks noGrp="1"/>
          </p:cNvSpPr>
          <p:nvPr>
            <p:ph type="sldNum" sz="quarter" idx="12"/>
          </p:nvPr>
        </p:nvSpPr>
        <p:spPr/>
        <p:txBody>
          <a:bodyPr/>
          <a:lstStyle/>
          <a:p>
            <a:fld id="{E9772EC3-461A-4B21-86D1-FD87C0F98B8F}" type="slidenum">
              <a:rPr lang="en-IN" smtClean="0"/>
              <a:t>9</a:t>
            </a:fld>
            <a:endParaRPr lang="en-IN"/>
          </a:p>
        </p:txBody>
      </p:sp>
      <p:pic>
        <p:nvPicPr>
          <p:cNvPr id="7" name="Picture 6"/>
          <p:cNvPicPr>
            <a:picLocks noChangeAspect="1"/>
          </p:cNvPicPr>
          <p:nvPr/>
        </p:nvPicPr>
        <p:blipFill>
          <a:blip r:embed="rId2"/>
          <a:stretch>
            <a:fillRect/>
          </a:stretch>
        </p:blipFill>
        <p:spPr>
          <a:xfrm>
            <a:off x="3572507" y="3424428"/>
            <a:ext cx="5481511" cy="2330958"/>
          </a:xfrm>
          <a:prstGeom prst="rect">
            <a:avLst/>
          </a:prstGeom>
        </p:spPr>
      </p:pic>
      <p:pic>
        <p:nvPicPr>
          <p:cNvPr id="8" name="Picture 7"/>
          <p:cNvPicPr>
            <a:picLocks noChangeAspect="1"/>
          </p:cNvPicPr>
          <p:nvPr/>
        </p:nvPicPr>
        <p:blipFill>
          <a:blip r:embed="rId3">
            <a:duotone>
              <a:prstClr val="black"/>
              <a:schemeClr val="accent4">
                <a:tint val="45000"/>
                <a:satMod val="400000"/>
              </a:schemeClr>
            </a:duotone>
          </a:blip>
          <a:stretch>
            <a:fillRect/>
          </a:stretch>
        </p:blipFill>
        <p:spPr>
          <a:xfrm>
            <a:off x="9307068" y="3424428"/>
            <a:ext cx="2209800" cy="2257425"/>
          </a:xfrm>
          <a:prstGeom prst="rect">
            <a:avLst/>
          </a:prstGeom>
        </p:spPr>
      </p:pic>
    </p:spTree>
    <p:extLst>
      <p:ext uri="{BB962C8B-B14F-4D97-AF65-F5344CB8AC3E}">
        <p14:creationId xmlns:p14="http://schemas.microsoft.com/office/powerpoint/2010/main" val="2196544165"/>
      </p:ext>
    </p:extLst>
  </p:cSld>
  <p:clrMapOvr>
    <a:masterClrMapping/>
  </p:clrMapOvr>
</p:sld>
</file>

<file path=ppt/theme/theme1.xml><?xml version="1.0" encoding="utf-8"?>
<a:theme xmlns:a="http://schemas.openxmlformats.org/drawingml/2006/main" name="Fra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5392</TotalTime>
  <Words>6115</Words>
  <Application>Microsoft Office PowerPoint</Application>
  <PresentationFormat>Widescreen</PresentationFormat>
  <Paragraphs>720</Paragraphs>
  <Slides>81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Malgun Gothic Semilight</vt:lpstr>
      <vt:lpstr>Arial</vt:lpstr>
      <vt:lpstr>Calibri</vt:lpstr>
      <vt:lpstr>Corbel</vt:lpstr>
      <vt:lpstr>Minion-Regular</vt:lpstr>
      <vt:lpstr>Wingdings 2</vt:lpstr>
      <vt:lpstr>ZapfDingbats</vt:lpstr>
      <vt:lpstr>Frame</vt:lpstr>
      <vt:lpstr>Computer Organization and Architecture – Let’s understand Pipelining. </vt:lpstr>
      <vt:lpstr>Introduction</vt:lpstr>
      <vt:lpstr>Let’s see an example</vt:lpstr>
      <vt:lpstr>Let’s get better … </vt:lpstr>
      <vt:lpstr>Let’s get better … </vt:lpstr>
      <vt:lpstr>Well, lets get better. </vt:lpstr>
      <vt:lpstr>Contd., </vt:lpstr>
      <vt:lpstr>Session – 2 </vt:lpstr>
      <vt:lpstr>Stages of MIPS pipelining</vt:lpstr>
      <vt:lpstr>Let us make it technical.   Single Cycle Vs. Pipelining</vt:lpstr>
      <vt:lpstr>Contd., </vt:lpstr>
      <vt:lpstr>Contd., </vt:lpstr>
      <vt:lpstr>Contd.,  A Diagrammatic View shall be handy!! </vt:lpstr>
      <vt:lpstr>Contd., </vt:lpstr>
      <vt:lpstr>Can we bring Math!??</vt:lpstr>
      <vt:lpstr>Let’s get better.  Learn the hazards now! Session 3 </vt:lpstr>
      <vt:lpstr>Pipeline Hazards</vt:lpstr>
      <vt:lpstr>Pipeline Hazards – Structural Hazards</vt:lpstr>
      <vt:lpstr>Contd., </vt:lpstr>
      <vt:lpstr>Session – 4 Data Hazard</vt:lpstr>
      <vt:lpstr>Let’s understand the next hazard – Data Hazard. </vt:lpstr>
      <vt:lpstr>Contd., Let’s get this more technical. </vt:lpstr>
      <vt:lpstr>Contd., </vt:lpstr>
      <vt:lpstr>Can we realize this through a Diagram…</vt:lpstr>
      <vt:lpstr>So, what is the solution. </vt:lpstr>
      <vt:lpstr>Let’s handle a situation. </vt:lpstr>
      <vt:lpstr>Contd., </vt:lpstr>
      <vt:lpstr>Can we have some math? </vt:lpstr>
      <vt:lpstr>Contd., </vt:lpstr>
      <vt:lpstr>Control Hazards</vt:lpstr>
      <vt:lpstr>What is control hazard?   </vt:lpstr>
      <vt:lpstr>Contd.,  What can be the solution? </vt:lpstr>
      <vt:lpstr>Contd., </vt:lpstr>
      <vt:lpstr>So ? </vt:lpstr>
      <vt:lpstr>Pipelining and Datapath</vt:lpstr>
      <vt:lpstr>Pipelining with Datapath – A real interesting stuff! </vt:lpstr>
      <vt:lpstr>Contd.,</vt:lpstr>
      <vt:lpstr>Contd.,</vt:lpstr>
      <vt:lpstr>Contd., </vt:lpstr>
      <vt:lpstr>Contd., </vt:lpstr>
      <vt:lpstr>Contd., </vt:lpstr>
      <vt:lpstr>Contd., </vt:lpstr>
      <vt:lpstr>Contd., </vt:lpstr>
      <vt:lpstr>Contd.,</vt:lpstr>
      <vt:lpstr>Contd., </vt:lpstr>
      <vt:lpstr>Instructions and Pipelining</vt:lpstr>
      <vt:lpstr>Let us learn an instruction with Pipelining </vt:lpstr>
      <vt:lpstr>Let’s go one step at a time. – Step 1  </vt:lpstr>
      <vt:lpstr>Let’s move to the step 2 </vt:lpstr>
      <vt:lpstr>Let us go to step 3</vt:lpstr>
      <vt:lpstr>Let us go to step 4</vt:lpstr>
      <vt:lpstr>Let us go to step 5 – Yes, this is final. </vt:lpstr>
      <vt:lpstr>And yes, you got this!</vt:lpstr>
      <vt:lpstr>For SW operation. Let’s trace the path for SW. </vt:lpstr>
      <vt:lpstr>Let’s go one step at a time. – Step 1  </vt:lpstr>
      <vt:lpstr>Let’s move to the step 2 </vt:lpstr>
      <vt:lpstr>Let us go to step 3</vt:lpstr>
      <vt:lpstr>Let us go to step 4</vt:lpstr>
      <vt:lpstr>Final Step (See this, nothing is there as there is WB in STORE WORD!)</vt:lpstr>
      <vt:lpstr>Up till this is your second periodical portion.</vt:lpstr>
      <vt:lpstr>Pipelined Control. (With Control Signals) </vt:lpstr>
      <vt:lpstr>Understand this..</vt:lpstr>
      <vt:lpstr>See this! </vt:lpstr>
      <vt:lpstr>Can we connect this with the previous pipelined control signal diagram? Yes. </vt:lpstr>
      <vt:lpstr>Let’s make it better.</vt:lpstr>
      <vt:lpstr>Contd.,</vt:lpstr>
      <vt:lpstr>Contd., </vt:lpstr>
      <vt:lpstr>Let us learn better.</vt:lpstr>
      <vt:lpstr>Let us start it again!  Session – 9 </vt:lpstr>
      <vt:lpstr>A Scenario</vt:lpstr>
      <vt:lpstr>With pipelining one should see the result. </vt:lpstr>
      <vt:lpstr>Contd., </vt:lpstr>
      <vt:lpstr>Contd., </vt:lpstr>
      <vt:lpstr>So, what is the solution?</vt:lpstr>
      <vt:lpstr>Let us get deeper with forwarding . . .</vt:lpstr>
      <vt:lpstr>Contd., </vt:lpstr>
      <vt:lpstr>Contd., </vt:lpstr>
      <vt:lpstr>Contd., </vt:lpstr>
      <vt:lpstr>Contd., </vt:lpstr>
      <vt:lpstr>Contd., </vt:lpstr>
      <vt:lpstr>We need to see more.  Session – 10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 – Let’s understand Pipelining.</dc:title>
  <dc:creator>Shriram K V</dc:creator>
  <cp:lastModifiedBy>Mahesh G</cp:lastModifiedBy>
  <cp:revision>167</cp:revision>
  <dcterms:created xsi:type="dcterms:W3CDTF">2018-07-12T03:33:15Z</dcterms:created>
  <dcterms:modified xsi:type="dcterms:W3CDTF">2019-10-08T06:02:49Z</dcterms:modified>
</cp:coreProperties>
</file>