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0684D-7283-47DC-8A87-DA04909E09B3}" type="datetimeFigureOut">
              <a:rPr lang="en-IN" smtClean="0"/>
              <a:t>08-10-2019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708A4B-8411-4AA9-889C-5F709A790E85}" type="slidenum">
              <a:rPr lang="en-IN" smtClean="0"/>
              <a:t>‹#›</a:t>
            </a:fld>
            <a:endParaRPr lang="en-IN"/>
          </a:p>
        </p:txBody>
      </p:sp>
    </p:spTree>
    <p:extLst>
      <p:ext uri="{BB962C8B-B14F-4D97-AF65-F5344CB8AC3E}">
        <p14:creationId xmlns:p14="http://schemas.microsoft.com/office/powerpoint/2010/main" val="2116105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6708A4B-8411-4AA9-889C-5F709A790E85}" type="slidenum">
              <a:rPr lang="en-IN" smtClean="0"/>
              <a:t>29</a:t>
            </a:fld>
            <a:endParaRPr lang="en-IN"/>
          </a:p>
        </p:txBody>
      </p:sp>
    </p:spTree>
    <p:extLst>
      <p:ext uri="{BB962C8B-B14F-4D97-AF65-F5344CB8AC3E}">
        <p14:creationId xmlns:p14="http://schemas.microsoft.com/office/powerpoint/2010/main" val="2869699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6AB9D2-1FFD-47ED-8353-360B83F2F94C}" type="datetime1">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26296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6D3F62-0F56-403B-904E-0926D275E746}" type="datetime1">
              <a:rPr lang="en-IN" smtClean="0"/>
              <a:t>08-10-2019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4224840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B6F8463-E684-4A2C-8FAB-A9E6C91BDD8A}" type="datetime1">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1238776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35FDF62-9A76-422D-A7E3-D79B9D56952D}" type="datetime1">
              <a:rPr lang="en-IN" smtClean="0"/>
              <a:t>08-10-2019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3328225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6BC8D-8C75-457B-BD4B-690934B203AD}" type="datetime1">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2809539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BEE68-5E22-45EE-9E76-E7F5751724A9}" type="datetime1">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87081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EDF84-0D38-49BB-BF8E-D53A4F0C69C3}" type="datetime1">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483238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FB79D6-F8B0-4E43-9243-53FE1081A0A0}" type="datetime1">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1586617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4C41B0-FE6B-4EA7-968E-CF8C4F5E671D}" type="datetime1">
              <a:rPr lang="en-IN" smtClean="0"/>
              <a:t>08-10-2019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596289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62FC41-3BEE-48E5-B798-B8382834F238}" type="datetime1">
              <a:rPr lang="en-IN" smtClean="0"/>
              <a:t>08-10-2019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265437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B2746-EA9B-4063-8474-28130D7D0904}" type="datetime1">
              <a:rPr lang="en-IN" smtClean="0"/>
              <a:t>08-10-2019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4278321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B3FB6-7C4A-4D55-9D28-235EE2059F7F}" type="datetime1">
              <a:rPr lang="en-IN" smtClean="0"/>
              <a:t>08-10-2019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1204046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BC9FA5-1A7E-4EB3-91FE-A24478B0E8EC}" type="datetime1">
              <a:rPr lang="en-IN" smtClean="0"/>
              <a:t>08-10-2019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436264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D3B9A23D-F0F2-45C1-855F-44B31BB9BC94}" type="datetime1">
              <a:rPr lang="en-IN" smtClean="0"/>
              <a:t>08-10-2019</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378268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00507A4-B8A1-4E7D-98D1-26651D3D4E4D}" type="datetime1">
              <a:rPr lang="en-IN" smtClean="0"/>
              <a:t>08-10-2019</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2D6734C-CC1F-4B34-9739-128B231FA113}" type="slidenum">
              <a:rPr lang="en-IN" smtClean="0"/>
              <a:t>‹#›</a:t>
            </a:fld>
            <a:endParaRPr lang="en-IN"/>
          </a:p>
        </p:txBody>
      </p:sp>
    </p:spTree>
    <p:extLst>
      <p:ext uri="{BB962C8B-B14F-4D97-AF65-F5344CB8AC3E}">
        <p14:creationId xmlns:p14="http://schemas.microsoft.com/office/powerpoint/2010/main" val="1846187287"/>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Lst>
  <p:hf hdr="0" ftr="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5400" dirty="0"/>
              <a:t>Memory Organization – Computer Organization and Architecture.</a:t>
            </a:r>
          </a:p>
        </p:txBody>
      </p:sp>
      <p:sp>
        <p:nvSpPr>
          <p:cNvPr id="3" name="Subtitle 2"/>
          <p:cNvSpPr>
            <a:spLocks noGrp="1"/>
          </p:cNvSpPr>
          <p:nvPr>
            <p:ph type="subTitle" idx="1"/>
          </p:nvPr>
        </p:nvSpPr>
        <p:spPr/>
        <p:txBody>
          <a:bodyPr>
            <a:normAutofit fontScale="47500" lnSpcReduction="20000"/>
          </a:bodyPr>
          <a:lstStyle/>
          <a:p>
            <a:r>
              <a:rPr lang="en-IN" dirty="0"/>
              <a:t>Shriram K Vasudevan </a:t>
            </a:r>
          </a:p>
          <a:p>
            <a:r>
              <a:rPr lang="en-IN" dirty="0"/>
              <a:t>Must Know Topic – Pay attn. please </a:t>
            </a:r>
          </a:p>
        </p:txBody>
      </p:sp>
      <p:sp>
        <p:nvSpPr>
          <p:cNvPr id="4" name="Date Placeholder 3">
            <a:extLst>
              <a:ext uri="{FF2B5EF4-FFF2-40B4-BE49-F238E27FC236}">
                <a16:creationId xmlns:a16="http://schemas.microsoft.com/office/drawing/2014/main" id="{B58C1089-AB57-4266-B5CD-D7322CD6BB5D}"/>
              </a:ext>
            </a:extLst>
          </p:cNvPr>
          <p:cNvSpPr>
            <a:spLocks noGrp="1"/>
          </p:cNvSpPr>
          <p:nvPr>
            <p:ph type="dt" sz="half" idx="10"/>
          </p:nvPr>
        </p:nvSpPr>
        <p:spPr/>
        <p:txBody>
          <a:bodyPr/>
          <a:lstStyle/>
          <a:p>
            <a:fld id="{25291F21-CE3A-493E-8E37-23FD5DE5AEE2}" type="datetime1">
              <a:rPr lang="en-IN" smtClean="0"/>
              <a:t>08-10-2019</a:t>
            </a:fld>
            <a:endParaRPr lang="en-IN"/>
          </a:p>
        </p:txBody>
      </p:sp>
      <p:sp>
        <p:nvSpPr>
          <p:cNvPr id="5" name="Slide Number Placeholder 4">
            <a:extLst>
              <a:ext uri="{FF2B5EF4-FFF2-40B4-BE49-F238E27FC236}">
                <a16:creationId xmlns:a16="http://schemas.microsoft.com/office/drawing/2014/main" id="{F79A8604-7EA4-4914-B6A0-B3CE309B3A8D}"/>
              </a:ext>
            </a:extLst>
          </p:cNvPr>
          <p:cNvSpPr>
            <a:spLocks noGrp="1"/>
          </p:cNvSpPr>
          <p:nvPr>
            <p:ph type="sldNum" sz="quarter" idx="12"/>
          </p:nvPr>
        </p:nvSpPr>
        <p:spPr/>
        <p:txBody>
          <a:bodyPr/>
          <a:lstStyle/>
          <a:p>
            <a:fld id="{B2D6734C-CC1F-4B34-9739-128B231FA113}" type="slidenum">
              <a:rPr lang="en-IN" smtClean="0"/>
              <a:t>1</a:t>
            </a:fld>
            <a:endParaRPr lang="en-IN"/>
          </a:p>
        </p:txBody>
      </p:sp>
    </p:spTree>
    <p:extLst>
      <p:ext uri="{BB962C8B-B14F-4D97-AF65-F5344CB8AC3E}">
        <p14:creationId xmlns:p14="http://schemas.microsoft.com/office/powerpoint/2010/main" val="259737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p:txBody>
          <a:bodyPr>
            <a:normAutofit/>
          </a:bodyPr>
          <a:lstStyle/>
          <a:p>
            <a:pPr algn="just"/>
            <a:r>
              <a:rPr lang="en-US" dirty="0"/>
              <a:t>Well, let us understand this point too. </a:t>
            </a:r>
          </a:p>
          <a:p>
            <a:pPr algn="just"/>
            <a:r>
              <a:rPr lang="en-US" dirty="0"/>
              <a:t>Though there are multiple levels of hierarchy, the data is copied (moved) between only any two adjacent levels at a time. </a:t>
            </a:r>
          </a:p>
          <a:p>
            <a:pPr lvl="1" algn="just"/>
            <a:r>
              <a:rPr lang="en-US" dirty="0"/>
              <a:t>Hence, if you pay attention for any two levels where data is being transferred between, it is sufficient.  </a:t>
            </a:r>
          </a:p>
          <a:p>
            <a:pPr algn="just"/>
            <a:r>
              <a:rPr lang="en-US" dirty="0"/>
              <a:t>Let us understand couple of quick definitions: </a:t>
            </a:r>
          </a:p>
          <a:p>
            <a:endParaRPr lang="en-IN"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7675536" y="4544568"/>
            <a:ext cx="2212176" cy="1901661"/>
          </a:xfrm>
          <a:prstGeom prst="rect">
            <a:avLst/>
          </a:prstGeom>
        </p:spPr>
      </p:pic>
      <p:sp>
        <p:nvSpPr>
          <p:cNvPr id="5" name="Rectangle 4"/>
          <p:cNvSpPr/>
          <p:nvPr/>
        </p:nvSpPr>
        <p:spPr>
          <a:xfrm>
            <a:off x="1091183" y="5158635"/>
            <a:ext cx="6096000" cy="1200329"/>
          </a:xfrm>
          <a:prstGeom prst="rect">
            <a:avLst/>
          </a:prstGeom>
        </p:spPr>
        <p:txBody>
          <a:bodyPr>
            <a:spAutoFit/>
          </a:bodyPr>
          <a:lstStyle/>
          <a:p>
            <a:pPr marL="285750" indent="-285750" algn="just">
              <a:buFont typeface="Arial" panose="020B0604020202020204" pitchFamily="34" charset="0"/>
              <a:buChar char="•"/>
            </a:pPr>
            <a:r>
              <a:rPr lang="en-US" b="1" dirty="0">
                <a:solidFill>
                  <a:srgbClr val="FFFF00"/>
                </a:solidFill>
                <a:latin typeface="Minion-Regular"/>
              </a:rPr>
              <a:t>Within each level, the unit of information that is present or not is called a </a:t>
            </a:r>
            <a:r>
              <a:rPr lang="en-US" b="1" i="1" dirty="0">
                <a:solidFill>
                  <a:srgbClr val="FFFF00"/>
                </a:solidFill>
                <a:latin typeface="Palatino-Italic"/>
              </a:rPr>
              <a:t>block.</a:t>
            </a:r>
          </a:p>
          <a:p>
            <a:pPr marL="285750" indent="-285750" algn="just">
              <a:buFont typeface="Arial" panose="020B0604020202020204" pitchFamily="34" charset="0"/>
              <a:buChar char="•"/>
            </a:pPr>
            <a:r>
              <a:rPr lang="en-US" b="1" dirty="0">
                <a:solidFill>
                  <a:srgbClr val="FFFF00"/>
                </a:solidFill>
                <a:latin typeface="Minion-Regular"/>
              </a:rPr>
              <a:t>Usually we transfer an entire block when we copy something between levels.</a:t>
            </a:r>
            <a:endParaRPr lang="en-US" b="1" dirty="0">
              <a:solidFill>
                <a:srgbClr val="FFFF00"/>
              </a:solidFill>
            </a:endParaRPr>
          </a:p>
        </p:txBody>
      </p:sp>
      <p:sp>
        <p:nvSpPr>
          <p:cNvPr id="6" name="Date Placeholder 5">
            <a:extLst>
              <a:ext uri="{FF2B5EF4-FFF2-40B4-BE49-F238E27FC236}">
                <a16:creationId xmlns:a16="http://schemas.microsoft.com/office/drawing/2014/main" id="{ECBBCA28-EB93-4458-AC80-2CF8FC1F2918}"/>
              </a:ext>
            </a:extLst>
          </p:cNvPr>
          <p:cNvSpPr>
            <a:spLocks noGrp="1"/>
          </p:cNvSpPr>
          <p:nvPr>
            <p:ph type="dt" sz="half" idx="10"/>
          </p:nvPr>
        </p:nvSpPr>
        <p:spPr/>
        <p:txBody>
          <a:bodyPr/>
          <a:lstStyle/>
          <a:p>
            <a:fld id="{0DB8D538-6C01-4F63-8D5C-CA789668D631}" type="datetime1">
              <a:rPr lang="en-IN" smtClean="0"/>
              <a:t>08-10-2019</a:t>
            </a:fld>
            <a:endParaRPr lang="en-IN"/>
          </a:p>
        </p:txBody>
      </p:sp>
      <p:sp>
        <p:nvSpPr>
          <p:cNvPr id="7" name="Slide Number Placeholder 6">
            <a:extLst>
              <a:ext uri="{FF2B5EF4-FFF2-40B4-BE49-F238E27FC236}">
                <a16:creationId xmlns:a16="http://schemas.microsoft.com/office/drawing/2014/main" id="{BC903D55-4C02-4AEE-9F29-B7CB66804C01}"/>
              </a:ext>
            </a:extLst>
          </p:cNvPr>
          <p:cNvSpPr>
            <a:spLocks noGrp="1"/>
          </p:cNvSpPr>
          <p:nvPr>
            <p:ph type="sldNum" sz="quarter" idx="12"/>
          </p:nvPr>
        </p:nvSpPr>
        <p:spPr/>
        <p:txBody>
          <a:bodyPr/>
          <a:lstStyle/>
          <a:p>
            <a:fld id="{B2D6734C-CC1F-4B34-9739-128B231FA113}" type="slidenum">
              <a:rPr lang="en-IN" smtClean="0"/>
              <a:t>10</a:t>
            </a:fld>
            <a:endParaRPr lang="en-IN"/>
          </a:p>
        </p:txBody>
      </p:sp>
    </p:spTree>
    <p:extLst>
      <p:ext uri="{BB962C8B-B14F-4D97-AF65-F5344CB8AC3E}">
        <p14:creationId xmlns:p14="http://schemas.microsoft.com/office/powerpoint/2010/main" val="2911362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more definitions.. </a:t>
            </a:r>
          </a:p>
        </p:txBody>
      </p:sp>
      <p:sp>
        <p:nvSpPr>
          <p:cNvPr id="3" name="Content Placeholder 2"/>
          <p:cNvSpPr>
            <a:spLocks noGrp="1"/>
          </p:cNvSpPr>
          <p:nvPr>
            <p:ph idx="1"/>
          </p:nvPr>
        </p:nvSpPr>
        <p:spPr>
          <a:xfrm>
            <a:off x="818712" y="2222287"/>
            <a:ext cx="10554574" cy="2432009"/>
          </a:xfrm>
        </p:spPr>
        <p:txBody>
          <a:bodyPr>
            <a:normAutofit fontScale="92500" lnSpcReduction="10000"/>
          </a:bodyPr>
          <a:lstStyle/>
          <a:p>
            <a:r>
              <a:rPr lang="en-US" i="1" dirty="0">
                <a:solidFill>
                  <a:srgbClr val="FFFF00"/>
                </a:solidFill>
              </a:rPr>
              <a:t>If you search for a content and in case is available in the desk itself, we call it a hit!! Same here for computers. </a:t>
            </a:r>
            <a:r>
              <a:rPr lang="en-US" b="1" i="1" dirty="0">
                <a:solidFill>
                  <a:srgbClr val="FFC000"/>
                </a:solidFill>
              </a:rPr>
              <a:t>If the data requested is found in any of the blocks in upper level, then we can refer it a hit. </a:t>
            </a:r>
          </a:p>
          <a:p>
            <a:r>
              <a:rPr lang="en-US" i="1" dirty="0">
                <a:solidFill>
                  <a:srgbClr val="FFFF00"/>
                </a:solidFill>
              </a:rPr>
              <a:t>Well, if you can’t find it in the upper level (i.e. the desk), it is referred a miss! (Means, you have to take some corrective action)  </a:t>
            </a:r>
            <a:endParaRPr lang="en-US" dirty="0">
              <a:solidFill>
                <a:srgbClr val="FFFF00"/>
              </a:solidFill>
            </a:endParaRPr>
          </a:p>
          <a:p>
            <a:r>
              <a:rPr lang="en-US" i="1" dirty="0">
                <a:solidFill>
                  <a:srgbClr val="FFFF00"/>
                </a:solidFill>
              </a:rPr>
              <a:t> So, what if the book is not found on the desk? Go to the next level, i.e. the shelf to find it. </a:t>
            </a:r>
          </a:p>
          <a:p>
            <a:pPr lvl="1"/>
            <a:r>
              <a:rPr lang="en-US" i="1" dirty="0">
                <a:solidFill>
                  <a:srgbClr val="FFFF00"/>
                </a:solidFill>
              </a:rPr>
              <a:t>Same is the case here. If the data is not found in the current level, then, search it in the next level. I.e. lower level in the hierarchy. </a:t>
            </a:r>
            <a:r>
              <a:rPr lang="en-US" dirty="0">
                <a:solidFill>
                  <a:srgbClr val="FFFF00"/>
                </a:solidFill>
              </a:rPr>
              <a:t> </a:t>
            </a:r>
            <a:endParaRPr lang="en-IN" dirty="0"/>
          </a:p>
        </p:txBody>
      </p:sp>
      <p:grpSp>
        <p:nvGrpSpPr>
          <p:cNvPr id="4" name="Group 3"/>
          <p:cNvGrpSpPr/>
          <p:nvPr/>
        </p:nvGrpSpPr>
        <p:grpSpPr>
          <a:xfrm>
            <a:off x="471149" y="4810062"/>
            <a:ext cx="8074090" cy="1730580"/>
            <a:chOff x="2153645" y="5047806"/>
            <a:chExt cx="8074090" cy="1730580"/>
          </a:xfrm>
        </p:grpSpPr>
        <p:pic>
          <p:nvPicPr>
            <p:cNvPr id="5" name="Picture 4"/>
            <p:cNvPicPr>
              <a:picLocks noChangeAspect="1"/>
            </p:cNvPicPr>
            <p:nvPr/>
          </p:nvPicPr>
          <p:blipFill>
            <a:blip r:embed="rId2"/>
            <a:stretch>
              <a:fillRect/>
            </a:stretch>
          </p:blipFill>
          <p:spPr>
            <a:xfrm>
              <a:off x="2153645" y="5445812"/>
              <a:ext cx="2152650" cy="1152525"/>
            </a:xfrm>
            <a:prstGeom prst="rect">
              <a:avLst/>
            </a:prstGeom>
          </p:spPr>
        </p:pic>
        <p:pic>
          <p:nvPicPr>
            <p:cNvPr id="6" name="Picture 5"/>
            <p:cNvPicPr>
              <a:picLocks noChangeAspect="1"/>
            </p:cNvPicPr>
            <p:nvPr/>
          </p:nvPicPr>
          <p:blipFill>
            <a:blip r:embed="rId3"/>
            <a:stretch>
              <a:fillRect/>
            </a:stretch>
          </p:blipFill>
          <p:spPr>
            <a:xfrm>
              <a:off x="7589310" y="5101986"/>
              <a:ext cx="2638425" cy="1676400"/>
            </a:xfrm>
            <a:prstGeom prst="rect">
              <a:avLst/>
            </a:prstGeom>
          </p:spPr>
        </p:pic>
        <p:pic>
          <p:nvPicPr>
            <p:cNvPr id="7" name="Picture 6"/>
            <p:cNvPicPr>
              <a:picLocks noChangeAspect="1"/>
            </p:cNvPicPr>
            <p:nvPr/>
          </p:nvPicPr>
          <p:blipFill>
            <a:blip r:embed="rId4"/>
            <a:stretch>
              <a:fillRect/>
            </a:stretch>
          </p:blipFill>
          <p:spPr>
            <a:xfrm>
              <a:off x="4861374" y="5047806"/>
              <a:ext cx="1304925" cy="1657350"/>
            </a:xfrm>
            <a:prstGeom prst="rect">
              <a:avLst/>
            </a:prstGeom>
          </p:spPr>
        </p:pic>
        <p:sp>
          <p:nvSpPr>
            <p:cNvPr id="8" name="Right Arrow 7"/>
            <p:cNvSpPr/>
            <p:nvPr/>
          </p:nvSpPr>
          <p:spPr>
            <a:xfrm>
              <a:off x="6166299" y="5730888"/>
              <a:ext cx="888259" cy="291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a:blip r:embed="rId5"/>
          <a:stretch>
            <a:fillRect/>
          </a:stretch>
        </p:blipFill>
        <p:spPr>
          <a:xfrm>
            <a:off x="9310687" y="4758425"/>
            <a:ext cx="2519363" cy="1994263"/>
          </a:xfrm>
          <a:prstGeom prst="rect">
            <a:avLst/>
          </a:prstGeom>
        </p:spPr>
      </p:pic>
      <p:sp>
        <p:nvSpPr>
          <p:cNvPr id="10" name="Date Placeholder 9">
            <a:extLst>
              <a:ext uri="{FF2B5EF4-FFF2-40B4-BE49-F238E27FC236}">
                <a16:creationId xmlns:a16="http://schemas.microsoft.com/office/drawing/2014/main" id="{AD2E0965-B886-44B1-AB6D-943D167FA047}"/>
              </a:ext>
            </a:extLst>
          </p:cNvPr>
          <p:cNvSpPr>
            <a:spLocks noGrp="1"/>
          </p:cNvSpPr>
          <p:nvPr>
            <p:ph type="dt" sz="half" idx="10"/>
          </p:nvPr>
        </p:nvSpPr>
        <p:spPr/>
        <p:txBody>
          <a:bodyPr/>
          <a:lstStyle/>
          <a:p>
            <a:fld id="{458234E7-960A-4B97-AE59-E1AF338E859C}" type="datetime1">
              <a:rPr lang="en-IN" smtClean="0"/>
              <a:t>08-10-2019</a:t>
            </a:fld>
            <a:endParaRPr lang="en-IN"/>
          </a:p>
        </p:txBody>
      </p:sp>
      <p:sp>
        <p:nvSpPr>
          <p:cNvPr id="11" name="Slide Number Placeholder 10">
            <a:extLst>
              <a:ext uri="{FF2B5EF4-FFF2-40B4-BE49-F238E27FC236}">
                <a16:creationId xmlns:a16="http://schemas.microsoft.com/office/drawing/2014/main" id="{9CEC886D-657B-4A5E-BD81-89C234ABA99C}"/>
              </a:ext>
            </a:extLst>
          </p:cNvPr>
          <p:cNvSpPr>
            <a:spLocks noGrp="1"/>
          </p:cNvSpPr>
          <p:nvPr>
            <p:ph type="sldNum" sz="quarter" idx="12"/>
          </p:nvPr>
        </p:nvSpPr>
        <p:spPr/>
        <p:txBody>
          <a:bodyPr/>
          <a:lstStyle/>
          <a:p>
            <a:fld id="{B2D6734C-CC1F-4B34-9739-128B231FA113}" type="slidenum">
              <a:rPr lang="en-IN" smtClean="0"/>
              <a:t>11</a:t>
            </a:fld>
            <a:endParaRPr lang="en-IN"/>
          </a:p>
        </p:txBody>
      </p:sp>
    </p:spTree>
    <p:extLst>
      <p:ext uri="{BB962C8B-B14F-4D97-AF65-F5344CB8AC3E}">
        <p14:creationId xmlns:p14="http://schemas.microsoft.com/office/powerpoint/2010/main" val="2195106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Definitions.. </a:t>
            </a:r>
          </a:p>
        </p:txBody>
      </p:sp>
      <p:sp>
        <p:nvSpPr>
          <p:cNvPr id="3" name="Content Placeholder 2"/>
          <p:cNvSpPr>
            <a:spLocks noGrp="1"/>
          </p:cNvSpPr>
          <p:nvPr>
            <p:ph idx="1"/>
          </p:nvPr>
        </p:nvSpPr>
        <p:spPr>
          <a:xfrm>
            <a:off x="810000" y="2615479"/>
            <a:ext cx="10554574" cy="3636511"/>
          </a:xfrm>
        </p:spPr>
        <p:txBody>
          <a:bodyPr>
            <a:normAutofit fontScale="92500" lnSpcReduction="20000"/>
          </a:bodyPr>
          <a:lstStyle/>
          <a:p>
            <a:r>
              <a:rPr lang="en-US" dirty="0">
                <a:solidFill>
                  <a:srgbClr val="FFC000"/>
                </a:solidFill>
              </a:rPr>
              <a:t>The </a:t>
            </a:r>
            <a:r>
              <a:rPr lang="en-US" b="1" dirty="0">
                <a:solidFill>
                  <a:srgbClr val="FFC000"/>
                </a:solidFill>
              </a:rPr>
              <a:t>hit rate, or </a:t>
            </a:r>
            <a:r>
              <a:rPr lang="en-US" b="1" i="1" dirty="0">
                <a:solidFill>
                  <a:srgbClr val="FFC000"/>
                </a:solidFill>
              </a:rPr>
              <a:t>hit ratio</a:t>
            </a:r>
            <a:r>
              <a:rPr lang="en-US" dirty="0">
                <a:solidFill>
                  <a:srgbClr val="FFC000"/>
                </a:solidFill>
              </a:rPr>
              <a:t>, is the fraction of memory accesses found in the upper level;  </a:t>
            </a:r>
          </a:p>
          <a:p>
            <a:pPr lvl="1"/>
            <a:r>
              <a:rPr lang="en-US" dirty="0">
                <a:solidFill>
                  <a:srgbClr val="FFC000"/>
                </a:solidFill>
              </a:rPr>
              <a:t>This literally defines the performance! </a:t>
            </a:r>
          </a:p>
          <a:p>
            <a:r>
              <a:rPr lang="en-US" dirty="0">
                <a:solidFill>
                  <a:srgbClr val="FFC000"/>
                </a:solidFill>
              </a:rPr>
              <a:t>The </a:t>
            </a:r>
            <a:r>
              <a:rPr lang="en-US" b="1" i="1" dirty="0">
                <a:solidFill>
                  <a:srgbClr val="FFC000"/>
                </a:solidFill>
              </a:rPr>
              <a:t>miss rate </a:t>
            </a:r>
            <a:r>
              <a:rPr lang="en-US" dirty="0">
                <a:solidFill>
                  <a:srgbClr val="FFC000"/>
                </a:solidFill>
              </a:rPr>
              <a:t>is the fraction of memory accesses not found in the upper level.</a:t>
            </a:r>
          </a:p>
          <a:p>
            <a:pPr lvl="1"/>
            <a:r>
              <a:rPr lang="en-US" dirty="0">
                <a:solidFill>
                  <a:srgbClr val="FFC000"/>
                </a:solidFill>
              </a:rPr>
              <a:t>Again, can be used for performance measurement. </a:t>
            </a:r>
          </a:p>
          <a:p>
            <a:r>
              <a:rPr lang="en-US" b="1" dirty="0"/>
              <a:t>Hit time </a:t>
            </a:r>
            <a:r>
              <a:rPr lang="en-US" dirty="0"/>
              <a:t>is the time to access the upper level of the memory hierarchy, which includes the time needed to determine whether the access is a hit or a miss </a:t>
            </a:r>
            <a:r>
              <a:rPr lang="en-US" dirty="0">
                <a:solidFill>
                  <a:srgbClr val="FFC000"/>
                </a:solidFill>
              </a:rPr>
              <a:t>(that is, the time needed to look through the books on the desk). </a:t>
            </a:r>
          </a:p>
          <a:p>
            <a:r>
              <a:rPr lang="en-US" dirty="0">
                <a:solidFill>
                  <a:srgbClr val="FFC000"/>
                </a:solidFill>
              </a:rPr>
              <a:t>The </a:t>
            </a:r>
            <a:r>
              <a:rPr lang="en-US" b="1" dirty="0">
                <a:solidFill>
                  <a:srgbClr val="FFC000"/>
                </a:solidFill>
              </a:rPr>
              <a:t>miss penalty </a:t>
            </a:r>
            <a:r>
              <a:rPr lang="en-US" dirty="0">
                <a:solidFill>
                  <a:srgbClr val="FFC000"/>
                </a:solidFill>
              </a:rPr>
              <a:t>is the time to replace a block in the upper level with the corresponding block from the lower level, plus the time to deliver this block to the processor (or, the time to get another book from the shelves and place it on the desk). </a:t>
            </a:r>
          </a:p>
          <a:p>
            <a:r>
              <a:rPr lang="en-US" dirty="0">
                <a:solidFill>
                  <a:srgbClr val="FFC000"/>
                </a:solidFill>
              </a:rPr>
              <a:t>Upper level = Faster == Smaller hit time </a:t>
            </a:r>
            <a:r>
              <a:rPr lang="en-US" dirty="0">
                <a:solidFill>
                  <a:srgbClr val="FFC000"/>
                </a:solidFill>
                <a:sym typeface="Wingdings" panose="05000000000000000000" pitchFamily="2" charset="2"/>
              </a:rPr>
              <a:t> </a:t>
            </a:r>
          </a:p>
          <a:p>
            <a:pPr lvl="1"/>
            <a:r>
              <a:rPr lang="en-US" dirty="0">
                <a:solidFill>
                  <a:srgbClr val="FFC000"/>
                </a:solidFill>
                <a:sym typeface="Wingdings" panose="05000000000000000000" pitchFamily="2" charset="2"/>
              </a:rPr>
              <a:t>You can check the books on the table faster than going to the shelf and to check others. </a:t>
            </a:r>
            <a:endParaRPr lang="en-US" dirty="0">
              <a:solidFill>
                <a:srgbClr val="FFC000"/>
              </a:solidFill>
            </a:endParaRPr>
          </a:p>
          <a:p>
            <a:pPr lvl="1"/>
            <a:endParaRPr lang="en-US" dirty="0">
              <a:solidFill>
                <a:srgbClr val="FFC000"/>
              </a:solidFill>
            </a:endParaRPr>
          </a:p>
          <a:p>
            <a:pPr lvl="1"/>
            <a:endParaRPr lang="en-US" dirty="0">
              <a:solidFill>
                <a:srgbClr val="FFC000"/>
              </a:solidFill>
            </a:endParaRPr>
          </a:p>
          <a:p>
            <a:endParaRPr lang="en-IN" dirty="0">
              <a:solidFill>
                <a:srgbClr val="FFC000"/>
              </a:solidFill>
            </a:endParaRPr>
          </a:p>
        </p:txBody>
      </p:sp>
      <p:sp>
        <p:nvSpPr>
          <p:cNvPr id="4" name="Date Placeholder 3">
            <a:extLst>
              <a:ext uri="{FF2B5EF4-FFF2-40B4-BE49-F238E27FC236}">
                <a16:creationId xmlns:a16="http://schemas.microsoft.com/office/drawing/2014/main" id="{CC1242C7-A053-411E-BDC2-43F1FC44E2E2}"/>
              </a:ext>
            </a:extLst>
          </p:cNvPr>
          <p:cNvSpPr>
            <a:spLocks noGrp="1"/>
          </p:cNvSpPr>
          <p:nvPr>
            <p:ph type="dt" sz="half" idx="10"/>
          </p:nvPr>
        </p:nvSpPr>
        <p:spPr/>
        <p:txBody>
          <a:bodyPr/>
          <a:lstStyle/>
          <a:p>
            <a:fld id="{7E2D7176-C409-4E3D-A3D4-A10810682707}" type="datetime1">
              <a:rPr lang="en-IN" smtClean="0"/>
              <a:t>08-10-2019</a:t>
            </a:fld>
            <a:endParaRPr lang="en-IN"/>
          </a:p>
        </p:txBody>
      </p:sp>
      <p:sp>
        <p:nvSpPr>
          <p:cNvPr id="5" name="Slide Number Placeholder 4">
            <a:extLst>
              <a:ext uri="{FF2B5EF4-FFF2-40B4-BE49-F238E27FC236}">
                <a16:creationId xmlns:a16="http://schemas.microsoft.com/office/drawing/2014/main" id="{A1BAF312-36C0-4FB0-8B4D-742D75AA6A68}"/>
              </a:ext>
            </a:extLst>
          </p:cNvPr>
          <p:cNvSpPr>
            <a:spLocks noGrp="1"/>
          </p:cNvSpPr>
          <p:nvPr>
            <p:ph type="sldNum" sz="quarter" idx="12"/>
          </p:nvPr>
        </p:nvSpPr>
        <p:spPr/>
        <p:txBody>
          <a:bodyPr/>
          <a:lstStyle/>
          <a:p>
            <a:fld id="{B2D6734C-CC1F-4B34-9739-128B231FA113}" type="slidenum">
              <a:rPr lang="en-IN" smtClean="0"/>
              <a:t>12</a:t>
            </a:fld>
            <a:endParaRPr lang="en-IN"/>
          </a:p>
        </p:txBody>
      </p:sp>
    </p:spTree>
    <p:extLst>
      <p:ext uri="{BB962C8B-B14F-4D97-AF65-F5344CB8AC3E}">
        <p14:creationId xmlns:p14="http://schemas.microsoft.com/office/powerpoint/2010/main" val="1260338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do we care about memory? </a:t>
            </a:r>
          </a:p>
        </p:txBody>
      </p:sp>
      <p:sp>
        <p:nvSpPr>
          <p:cNvPr id="3" name="Content Placeholder 2"/>
          <p:cNvSpPr>
            <a:spLocks noGrp="1"/>
          </p:cNvSpPr>
          <p:nvPr>
            <p:ph idx="1"/>
          </p:nvPr>
        </p:nvSpPr>
        <p:spPr/>
        <p:txBody>
          <a:bodyPr/>
          <a:lstStyle/>
          <a:p>
            <a:r>
              <a:rPr lang="en-IN" dirty="0"/>
              <a:t>All the programs spend almost all the time in accessing memory! (True, huh?) Hence, the memory plays a major role in determining system’s performance. </a:t>
            </a:r>
          </a:p>
          <a:p>
            <a:endParaRPr lang="en-IN" dirty="0"/>
          </a:p>
        </p:txBody>
      </p:sp>
      <p:sp>
        <p:nvSpPr>
          <p:cNvPr id="4" name="Date Placeholder 3">
            <a:extLst>
              <a:ext uri="{FF2B5EF4-FFF2-40B4-BE49-F238E27FC236}">
                <a16:creationId xmlns:a16="http://schemas.microsoft.com/office/drawing/2014/main" id="{A390D111-0BC4-4AD3-92BE-843AB90D3210}"/>
              </a:ext>
            </a:extLst>
          </p:cNvPr>
          <p:cNvSpPr>
            <a:spLocks noGrp="1"/>
          </p:cNvSpPr>
          <p:nvPr>
            <p:ph type="dt" sz="half" idx="10"/>
          </p:nvPr>
        </p:nvSpPr>
        <p:spPr/>
        <p:txBody>
          <a:bodyPr/>
          <a:lstStyle/>
          <a:p>
            <a:fld id="{AFCFB460-995A-48D4-89DE-9FBC94EB78D7}" type="datetime1">
              <a:rPr lang="en-IN" smtClean="0"/>
              <a:t>08-10-2019</a:t>
            </a:fld>
            <a:endParaRPr lang="en-IN"/>
          </a:p>
        </p:txBody>
      </p:sp>
      <p:sp>
        <p:nvSpPr>
          <p:cNvPr id="5" name="Slide Number Placeholder 4">
            <a:extLst>
              <a:ext uri="{FF2B5EF4-FFF2-40B4-BE49-F238E27FC236}">
                <a16:creationId xmlns:a16="http://schemas.microsoft.com/office/drawing/2014/main" id="{6FC0E42A-B3A1-4D86-9EE6-B06B5FF1F032}"/>
              </a:ext>
            </a:extLst>
          </p:cNvPr>
          <p:cNvSpPr>
            <a:spLocks noGrp="1"/>
          </p:cNvSpPr>
          <p:nvPr>
            <p:ph type="sldNum" sz="quarter" idx="12"/>
          </p:nvPr>
        </p:nvSpPr>
        <p:spPr/>
        <p:txBody>
          <a:bodyPr/>
          <a:lstStyle/>
          <a:p>
            <a:fld id="{B2D6734C-CC1F-4B34-9739-128B231FA113}" type="slidenum">
              <a:rPr lang="en-IN" smtClean="0"/>
              <a:t>13</a:t>
            </a:fld>
            <a:endParaRPr lang="en-IN"/>
          </a:p>
        </p:txBody>
      </p:sp>
    </p:spTree>
    <p:extLst>
      <p:ext uri="{BB962C8B-B14F-4D97-AF65-F5344CB8AC3E}">
        <p14:creationId xmlns:p14="http://schemas.microsoft.com/office/powerpoint/2010/main" val="1157672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 </a:t>
            </a:r>
          </a:p>
        </p:txBody>
      </p:sp>
      <p:sp>
        <p:nvSpPr>
          <p:cNvPr id="5" name="Isosceles Triangle 4"/>
          <p:cNvSpPr/>
          <p:nvPr/>
        </p:nvSpPr>
        <p:spPr>
          <a:xfrm>
            <a:off x="1335023" y="2532888"/>
            <a:ext cx="4700016" cy="3895344"/>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TextBox 6"/>
          <p:cNvSpPr txBox="1"/>
          <p:nvPr/>
        </p:nvSpPr>
        <p:spPr>
          <a:xfrm>
            <a:off x="2678621" y="2077943"/>
            <a:ext cx="1197864" cy="369332"/>
          </a:xfrm>
          <a:prstGeom prst="rect">
            <a:avLst/>
          </a:prstGeom>
          <a:noFill/>
        </p:spPr>
        <p:txBody>
          <a:bodyPr wrap="square" rtlCol="0">
            <a:spAutoFit/>
          </a:bodyPr>
          <a:lstStyle/>
          <a:p>
            <a:r>
              <a:rPr lang="en-IN" dirty="0"/>
              <a:t>CPU</a:t>
            </a:r>
          </a:p>
        </p:txBody>
      </p:sp>
      <p:pic>
        <p:nvPicPr>
          <p:cNvPr id="8" name="Picture 7"/>
          <p:cNvPicPr>
            <a:picLocks noChangeAspect="1"/>
          </p:cNvPicPr>
          <p:nvPr/>
        </p:nvPicPr>
        <p:blipFill>
          <a:blip r:embed="rId2"/>
          <a:stretch>
            <a:fillRect/>
          </a:stretch>
        </p:blipFill>
        <p:spPr>
          <a:xfrm>
            <a:off x="3394784" y="1939909"/>
            <a:ext cx="580495" cy="592979"/>
          </a:xfrm>
          <a:prstGeom prst="rect">
            <a:avLst/>
          </a:prstGeom>
        </p:spPr>
      </p:pic>
      <p:cxnSp>
        <p:nvCxnSpPr>
          <p:cNvPr id="10" name="Straight Connector 9"/>
          <p:cNvCxnSpPr/>
          <p:nvPr/>
        </p:nvCxnSpPr>
        <p:spPr>
          <a:xfrm>
            <a:off x="3277553" y="3191256"/>
            <a:ext cx="800671"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2990088" y="3657600"/>
            <a:ext cx="1353312" cy="9144"/>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2678621" y="4224528"/>
            <a:ext cx="1993963"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1660849" y="5859624"/>
            <a:ext cx="4021494" cy="0"/>
          </a:xfrm>
          <a:prstGeom prst="line">
            <a:avLst/>
          </a:prstGeom>
        </p:spPr>
        <p:style>
          <a:lnRef idx="3">
            <a:schemeClr val="dk1"/>
          </a:lnRef>
          <a:fillRef idx="0">
            <a:schemeClr val="dk1"/>
          </a:fillRef>
          <a:effectRef idx="2">
            <a:schemeClr val="dk1"/>
          </a:effectRef>
          <a:fontRef idx="minor">
            <a:schemeClr val="tx1"/>
          </a:fontRef>
        </p:style>
      </p:cxnSp>
      <p:pic>
        <p:nvPicPr>
          <p:cNvPr id="22" name="Picture 21"/>
          <p:cNvPicPr>
            <a:picLocks noChangeAspect="1"/>
          </p:cNvPicPr>
          <p:nvPr/>
        </p:nvPicPr>
        <p:blipFill>
          <a:blip r:embed="rId3"/>
          <a:stretch>
            <a:fillRect/>
          </a:stretch>
        </p:blipFill>
        <p:spPr>
          <a:xfrm>
            <a:off x="3505010" y="4422951"/>
            <a:ext cx="371475" cy="1238250"/>
          </a:xfrm>
          <a:prstGeom prst="rect">
            <a:avLst/>
          </a:prstGeom>
        </p:spPr>
      </p:pic>
      <p:sp>
        <p:nvSpPr>
          <p:cNvPr id="24" name="Rectangle 23"/>
          <p:cNvSpPr/>
          <p:nvPr/>
        </p:nvSpPr>
        <p:spPr>
          <a:xfrm>
            <a:off x="2252914" y="2722713"/>
            <a:ext cx="1024639" cy="369332"/>
          </a:xfrm>
          <a:prstGeom prst="rect">
            <a:avLst/>
          </a:prstGeom>
        </p:spPr>
        <p:txBody>
          <a:bodyPr wrap="none">
            <a:spAutoFit/>
          </a:bodyPr>
          <a:lstStyle/>
          <a:p>
            <a:r>
              <a:rPr lang="en-IN"/>
              <a:t>Level 1 </a:t>
            </a:r>
            <a:endParaRPr lang="en-IN" dirty="0"/>
          </a:p>
        </p:txBody>
      </p:sp>
      <p:sp>
        <p:nvSpPr>
          <p:cNvPr id="26" name="Rectangle 25"/>
          <p:cNvSpPr/>
          <p:nvPr/>
        </p:nvSpPr>
        <p:spPr>
          <a:xfrm>
            <a:off x="1965449" y="3232284"/>
            <a:ext cx="1024639" cy="369332"/>
          </a:xfrm>
          <a:prstGeom prst="rect">
            <a:avLst/>
          </a:prstGeom>
        </p:spPr>
        <p:txBody>
          <a:bodyPr wrap="none">
            <a:spAutoFit/>
          </a:bodyPr>
          <a:lstStyle/>
          <a:p>
            <a:r>
              <a:rPr lang="en-IN" dirty="0"/>
              <a:t>Level 2 </a:t>
            </a:r>
          </a:p>
        </p:txBody>
      </p:sp>
      <p:sp>
        <p:nvSpPr>
          <p:cNvPr id="27" name="Rectangle 26"/>
          <p:cNvSpPr/>
          <p:nvPr/>
        </p:nvSpPr>
        <p:spPr>
          <a:xfrm>
            <a:off x="1688847" y="3769583"/>
            <a:ext cx="1024639" cy="369332"/>
          </a:xfrm>
          <a:prstGeom prst="rect">
            <a:avLst/>
          </a:prstGeom>
        </p:spPr>
        <p:txBody>
          <a:bodyPr wrap="none">
            <a:spAutoFit/>
          </a:bodyPr>
          <a:lstStyle/>
          <a:p>
            <a:r>
              <a:rPr lang="en-IN" dirty="0"/>
              <a:t>Level 3 </a:t>
            </a:r>
          </a:p>
        </p:txBody>
      </p:sp>
      <p:sp>
        <p:nvSpPr>
          <p:cNvPr id="28" name="Rectangle 27"/>
          <p:cNvSpPr/>
          <p:nvPr/>
        </p:nvSpPr>
        <p:spPr>
          <a:xfrm>
            <a:off x="6008169" y="5826194"/>
            <a:ext cx="1037463" cy="369332"/>
          </a:xfrm>
          <a:prstGeom prst="rect">
            <a:avLst/>
          </a:prstGeom>
        </p:spPr>
        <p:txBody>
          <a:bodyPr wrap="none">
            <a:spAutoFit/>
          </a:bodyPr>
          <a:lstStyle/>
          <a:p>
            <a:r>
              <a:rPr lang="en-IN" dirty="0"/>
              <a:t>Level n </a:t>
            </a:r>
          </a:p>
        </p:txBody>
      </p:sp>
      <p:cxnSp>
        <p:nvCxnSpPr>
          <p:cNvPr id="30" name="Straight Arrow Connector 29"/>
          <p:cNvCxnSpPr/>
          <p:nvPr/>
        </p:nvCxnSpPr>
        <p:spPr>
          <a:xfrm>
            <a:off x="5717677" y="2872758"/>
            <a:ext cx="102637" cy="264560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a:off x="2819164" y="6586798"/>
            <a:ext cx="4203255" cy="307777"/>
          </a:xfrm>
          <a:prstGeom prst="rect">
            <a:avLst/>
          </a:prstGeom>
          <a:noFill/>
        </p:spPr>
        <p:txBody>
          <a:bodyPr wrap="square" rtlCol="0">
            <a:spAutoFit/>
          </a:bodyPr>
          <a:lstStyle/>
          <a:p>
            <a:r>
              <a:rPr lang="en-IN" sz="1400" b="1" dirty="0"/>
              <a:t>Memory Size (Incremental)</a:t>
            </a:r>
          </a:p>
        </p:txBody>
      </p:sp>
      <p:cxnSp>
        <p:nvCxnSpPr>
          <p:cNvPr id="33" name="Straight Arrow Connector 32"/>
          <p:cNvCxnSpPr/>
          <p:nvPr/>
        </p:nvCxnSpPr>
        <p:spPr>
          <a:xfrm>
            <a:off x="1335023" y="6587412"/>
            <a:ext cx="4700016" cy="0"/>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34" name="TextBox 33"/>
          <p:cNvSpPr txBox="1"/>
          <p:nvPr/>
        </p:nvSpPr>
        <p:spPr>
          <a:xfrm>
            <a:off x="5242189" y="2190972"/>
            <a:ext cx="1053614" cy="523220"/>
          </a:xfrm>
          <a:prstGeom prst="rect">
            <a:avLst/>
          </a:prstGeom>
          <a:noFill/>
        </p:spPr>
        <p:txBody>
          <a:bodyPr wrap="square" rtlCol="0">
            <a:spAutoFit/>
          </a:bodyPr>
          <a:lstStyle/>
          <a:p>
            <a:r>
              <a:rPr lang="en-IN" sz="1400" b="1" dirty="0"/>
              <a:t>Distance from CPU</a:t>
            </a:r>
          </a:p>
        </p:txBody>
      </p:sp>
      <p:sp>
        <p:nvSpPr>
          <p:cNvPr id="36" name="TextBox 35"/>
          <p:cNvSpPr txBox="1"/>
          <p:nvPr/>
        </p:nvSpPr>
        <p:spPr>
          <a:xfrm>
            <a:off x="6783523" y="2077942"/>
            <a:ext cx="5215643" cy="4524315"/>
          </a:xfrm>
          <a:prstGeom prst="rect">
            <a:avLst/>
          </a:prstGeom>
          <a:noFill/>
        </p:spPr>
        <p:txBody>
          <a:bodyPr wrap="square" rtlCol="0">
            <a:spAutoFit/>
          </a:bodyPr>
          <a:lstStyle/>
          <a:p>
            <a:pPr marL="285750" indent="-285750" algn="just">
              <a:buFont typeface="Arial" panose="020B0604020202020204" pitchFamily="34" charset="0"/>
              <a:buChar char="•"/>
            </a:pPr>
            <a:r>
              <a:rPr lang="en-IN" dirty="0">
                <a:solidFill>
                  <a:srgbClr val="FFFF00"/>
                </a:solidFill>
              </a:rPr>
              <a:t>Let us come back to the concept of localities. </a:t>
            </a:r>
          </a:p>
          <a:p>
            <a:pPr marL="285750" indent="-285750" algn="just">
              <a:buFont typeface="Arial" panose="020B0604020202020204" pitchFamily="34" charset="0"/>
              <a:buChar char="•"/>
            </a:pPr>
            <a:endParaRPr lang="en-IN" dirty="0">
              <a:solidFill>
                <a:srgbClr val="FFFF00"/>
              </a:solidFill>
            </a:endParaRPr>
          </a:p>
          <a:p>
            <a:pPr marL="285750" indent="-285750" algn="just">
              <a:buFont typeface="Arial" panose="020B0604020202020204" pitchFamily="34" charset="0"/>
              <a:buChar char="•"/>
            </a:pPr>
            <a:r>
              <a:rPr lang="en-IN" dirty="0">
                <a:solidFill>
                  <a:srgbClr val="FFFF00"/>
                </a:solidFill>
              </a:rPr>
              <a:t>A code will have both the temporal and spatial locality. </a:t>
            </a:r>
          </a:p>
          <a:p>
            <a:pPr marL="285750" indent="-285750" algn="just">
              <a:buFont typeface="Arial" panose="020B0604020202020204" pitchFamily="34" charset="0"/>
              <a:buChar char="•"/>
            </a:pPr>
            <a:endParaRPr lang="en-IN" dirty="0">
              <a:solidFill>
                <a:srgbClr val="FFFF00"/>
              </a:solidFill>
            </a:endParaRPr>
          </a:p>
          <a:p>
            <a:pPr marL="285750" indent="-285750" algn="just">
              <a:buFont typeface="Arial" panose="020B0604020202020204" pitchFamily="34" charset="0"/>
              <a:buChar char="•"/>
            </a:pPr>
            <a:r>
              <a:rPr lang="en-IN" dirty="0">
                <a:solidFill>
                  <a:srgbClr val="FFFF00"/>
                </a:solidFill>
              </a:rPr>
              <a:t>A code may access the data which is accessed recently. </a:t>
            </a:r>
          </a:p>
          <a:p>
            <a:pPr marL="742950" lvl="1" indent="-285750" algn="just">
              <a:buFont typeface="Arial" panose="020B0604020202020204" pitchFamily="34" charset="0"/>
              <a:buChar char="•"/>
            </a:pPr>
            <a:r>
              <a:rPr lang="en-IN" dirty="0">
                <a:solidFill>
                  <a:srgbClr val="FFFF00"/>
                </a:solidFill>
              </a:rPr>
              <a:t>Also, it can refer the locations nearby (spatial). </a:t>
            </a:r>
          </a:p>
          <a:p>
            <a:pPr marL="285750" indent="-285750" algn="just">
              <a:buFont typeface="Arial" panose="020B0604020202020204" pitchFamily="34" charset="0"/>
              <a:buChar char="•"/>
            </a:pPr>
            <a:r>
              <a:rPr lang="en-IN" dirty="0">
                <a:solidFill>
                  <a:srgbClr val="FFFF00"/>
                </a:solidFill>
              </a:rPr>
              <a:t>Refer the LHS figure: </a:t>
            </a:r>
          </a:p>
          <a:p>
            <a:pPr marL="742950" lvl="1" indent="-285750" algn="just">
              <a:buFont typeface="Arial" panose="020B0604020202020204" pitchFamily="34" charset="0"/>
              <a:buChar char="•"/>
            </a:pPr>
            <a:r>
              <a:rPr lang="en-IN" dirty="0">
                <a:solidFill>
                  <a:srgbClr val="FFFF00"/>
                </a:solidFill>
              </a:rPr>
              <a:t>Access @ the highest level shall be faster. (Hit even, is faster) </a:t>
            </a:r>
          </a:p>
          <a:p>
            <a:pPr marL="742950" lvl="1" indent="-285750" algn="just">
              <a:buFont typeface="Arial" panose="020B0604020202020204" pitchFamily="34" charset="0"/>
              <a:buChar char="•"/>
            </a:pPr>
            <a:r>
              <a:rPr lang="en-IN" dirty="0">
                <a:solidFill>
                  <a:srgbClr val="FFFF00"/>
                </a:solidFill>
              </a:rPr>
              <a:t>Access miss at higher level shall move the lower level. It will need more time is the point. </a:t>
            </a:r>
          </a:p>
        </p:txBody>
      </p:sp>
      <p:sp>
        <p:nvSpPr>
          <p:cNvPr id="3" name="Date Placeholder 2">
            <a:extLst>
              <a:ext uri="{FF2B5EF4-FFF2-40B4-BE49-F238E27FC236}">
                <a16:creationId xmlns:a16="http://schemas.microsoft.com/office/drawing/2014/main" id="{55280745-2178-4D1C-B903-19FA3A6E386C}"/>
              </a:ext>
            </a:extLst>
          </p:cNvPr>
          <p:cNvSpPr>
            <a:spLocks noGrp="1"/>
          </p:cNvSpPr>
          <p:nvPr>
            <p:ph type="dt" sz="half" idx="10"/>
          </p:nvPr>
        </p:nvSpPr>
        <p:spPr/>
        <p:txBody>
          <a:bodyPr/>
          <a:lstStyle/>
          <a:p>
            <a:fld id="{5E3711C6-EBB5-4C17-B615-12E28D2358C8}" type="datetime1">
              <a:rPr lang="en-IN" smtClean="0"/>
              <a:t>08-10-2019</a:t>
            </a:fld>
            <a:endParaRPr lang="en-IN"/>
          </a:p>
        </p:txBody>
      </p:sp>
      <p:sp>
        <p:nvSpPr>
          <p:cNvPr id="4" name="Slide Number Placeholder 3">
            <a:extLst>
              <a:ext uri="{FF2B5EF4-FFF2-40B4-BE49-F238E27FC236}">
                <a16:creationId xmlns:a16="http://schemas.microsoft.com/office/drawing/2014/main" id="{E7EFDCF5-3C1A-4656-85EB-3E5956357A27}"/>
              </a:ext>
            </a:extLst>
          </p:cNvPr>
          <p:cNvSpPr>
            <a:spLocks noGrp="1"/>
          </p:cNvSpPr>
          <p:nvPr>
            <p:ph type="sldNum" sz="quarter" idx="12"/>
          </p:nvPr>
        </p:nvSpPr>
        <p:spPr/>
        <p:txBody>
          <a:bodyPr/>
          <a:lstStyle/>
          <a:p>
            <a:fld id="{B2D6734C-CC1F-4B34-9739-128B231FA113}" type="slidenum">
              <a:rPr lang="en-IN" smtClean="0"/>
              <a:t>14</a:t>
            </a:fld>
            <a:endParaRPr lang="en-IN"/>
          </a:p>
        </p:txBody>
      </p:sp>
    </p:spTree>
    <p:extLst>
      <p:ext uri="{BB962C8B-B14F-4D97-AF65-F5344CB8AC3E}">
        <p14:creationId xmlns:p14="http://schemas.microsoft.com/office/powerpoint/2010/main" val="63113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 us learn about Cache </a:t>
            </a:r>
          </a:p>
        </p:txBody>
      </p:sp>
      <p:sp>
        <p:nvSpPr>
          <p:cNvPr id="3" name="Content Placeholder 2"/>
          <p:cNvSpPr>
            <a:spLocks noGrp="1"/>
          </p:cNvSpPr>
          <p:nvPr>
            <p:ph idx="1"/>
          </p:nvPr>
        </p:nvSpPr>
        <p:spPr/>
        <p:txBody>
          <a:bodyPr>
            <a:normAutofit/>
          </a:bodyPr>
          <a:lstStyle/>
          <a:p>
            <a:pPr algn="just"/>
            <a:r>
              <a:rPr lang="en-US" dirty="0">
                <a:latin typeface="Arial" panose="020B0604020202020204" pitchFamily="34" charset="0"/>
                <a:cs typeface="Arial" panose="020B0604020202020204" pitchFamily="34" charset="0"/>
              </a:rPr>
              <a:t>What is Cache? </a:t>
            </a:r>
          </a:p>
          <a:p>
            <a:pPr lvl="1" algn="just"/>
            <a:r>
              <a:rPr lang="en-US" dirty="0">
                <a:latin typeface="Arial" panose="020B0604020202020204" pitchFamily="34" charset="0"/>
                <a:cs typeface="Arial" panose="020B0604020202020204" pitchFamily="34" charset="0"/>
              </a:rPr>
              <a:t>Going by Google Dictionary – Cache is a French word. It means hidden. </a:t>
            </a:r>
          </a:p>
          <a:p>
            <a:pPr lvl="1" algn="just"/>
            <a:r>
              <a:rPr lang="en-US" dirty="0">
                <a:latin typeface="Arial" panose="020B0604020202020204" pitchFamily="34" charset="0"/>
                <a:cs typeface="Arial" panose="020B0604020202020204" pitchFamily="34" charset="0"/>
              </a:rPr>
              <a:t>Coming to the COA analogy, we have a safe place to store things and it is called the cache. </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In the example Library scenario – Desk is the cache.  </a:t>
            </a:r>
          </a:p>
          <a:p>
            <a:pPr algn="just"/>
            <a:r>
              <a:rPr lang="en-US" dirty="0">
                <a:solidFill>
                  <a:srgbClr val="FFFF00"/>
                </a:solidFill>
                <a:latin typeface="Arial" panose="020B0604020202020204" pitchFamily="34" charset="0"/>
                <a:cs typeface="Arial" panose="020B0604020202020204" pitchFamily="34" charset="0"/>
              </a:rPr>
              <a:t>We had books from the shelf to the desk, which is a safe place and it accommodates books. </a:t>
            </a:r>
          </a:p>
          <a:p>
            <a:r>
              <a:rPr lang="en-US" dirty="0">
                <a:solidFill>
                  <a:srgbClr val="FFFF00"/>
                </a:solidFill>
                <a:latin typeface="Arial" panose="020B0604020202020204" pitchFamily="34" charset="0"/>
                <a:cs typeface="Arial" panose="020B0604020202020204" pitchFamily="34" charset="0"/>
              </a:rPr>
              <a:t> Let us learn about this a bit detailed. </a:t>
            </a:r>
            <a:endParaRPr lang="en-US" dirty="0">
              <a:solidFill>
                <a:srgbClr val="FFFF00"/>
              </a:solidFill>
            </a:endParaRPr>
          </a:p>
          <a:p>
            <a:endParaRPr lang="en-IN" dirty="0"/>
          </a:p>
        </p:txBody>
      </p:sp>
      <p:pic>
        <p:nvPicPr>
          <p:cNvPr id="4" name="Picture 3"/>
          <p:cNvPicPr>
            <a:picLocks noChangeAspect="1"/>
          </p:cNvPicPr>
          <p:nvPr/>
        </p:nvPicPr>
        <p:blipFill>
          <a:blip r:embed="rId2"/>
          <a:stretch>
            <a:fillRect/>
          </a:stretch>
        </p:blipFill>
        <p:spPr>
          <a:xfrm>
            <a:off x="7232904" y="0"/>
            <a:ext cx="4959096" cy="1857375"/>
          </a:xfrm>
          <a:prstGeom prst="rect">
            <a:avLst/>
          </a:prstGeom>
        </p:spPr>
      </p:pic>
      <p:sp>
        <p:nvSpPr>
          <p:cNvPr id="5" name="Date Placeholder 4">
            <a:extLst>
              <a:ext uri="{FF2B5EF4-FFF2-40B4-BE49-F238E27FC236}">
                <a16:creationId xmlns:a16="http://schemas.microsoft.com/office/drawing/2014/main" id="{FBDC13D4-FBBE-48AD-8353-95D732E6AC4E}"/>
              </a:ext>
            </a:extLst>
          </p:cNvPr>
          <p:cNvSpPr>
            <a:spLocks noGrp="1"/>
          </p:cNvSpPr>
          <p:nvPr>
            <p:ph type="dt" sz="half" idx="10"/>
          </p:nvPr>
        </p:nvSpPr>
        <p:spPr/>
        <p:txBody>
          <a:bodyPr/>
          <a:lstStyle/>
          <a:p>
            <a:fld id="{FBFBD553-E60C-412C-B07F-9BFD977E17B4}" type="datetime1">
              <a:rPr lang="en-IN" smtClean="0"/>
              <a:t>08-10-2019</a:t>
            </a:fld>
            <a:endParaRPr lang="en-IN"/>
          </a:p>
        </p:txBody>
      </p:sp>
      <p:sp>
        <p:nvSpPr>
          <p:cNvPr id="6" name="Slide Number Placeholder 5">
            <a:extLst>
              <a:ext uri="{FF2B5EF4-FFF2-40B4-BE49-F238E27FC236}">
                <a16:creationId xmlns:a16="http://schemas.microsoft.com/office/drawing/2014/main" id="{9CAF89E6-4AFF-4240-916A-EC54D951E9CC}"/>
              </a:ext>
            </a:extLst>
          </p:cNvPr>
          <p:cNvSpPr>
            <a:spLocks noGrp="1"/>
          </p:cNvSpPr>
          <p:nvPr>
            <p:ph type="sldNum" sz="quarter" idx="12"/>
          </p:nvPr>
        </p:nvSpPr>
        <p:spPr/>
        <p:txBody>
          <a:bodyPr/>
          <a:lstStyle/>
          <a:p>
            <a:fld id="{B2D6734C-CC1F-4B34-9739-128B231FA113}" type="slidenum">
              <a:rPr lang="en-IN" smtClean="0"/>
              <a:t>15</a:t>
            </a:fld>
            <a:endParaRPr lang="en-IN"/>
          </a:p>
        </p:txBody>
      </p:sp>
    </p:spTree>
    <p:extLst>
      <p:ext uri="{BB962C8B-B14F-4D97-AF65-F5344CB8AC3E}">
        <p14:creationId xmlns:p14="http://schemas.microsoft.com/office/powerpoint/2010/main" val="1156696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Contd.,</a:t>
            </a:r>
          </a:p>
        </p:txBody>
      </p:sp>
      <p:sp>
        <p:nvSpPr>
          <p:cNvPr id="5" name="Content Placeholder 4"/>
          <p:cNvSpPr>
            <a:spLocks noGrp="1"/>
          </p:cNvSpPr>
          <p:nvPr>
            <p:ph sz="half" idx="1"/>
          </p:nvPr>
        </p:nvSpPr>
        <p:spPr>
          <a:xfrm>
            <a:off x="644976" y="2496607"/>
            <a:ext cx="5185873" cy="3638763"/>
          </a:xfrm>
        </p:spPr>
        <p:txBody>
          <a:bodyPr>
            <a:normAutofit/>
          </a:bodyPr>
          <a:lstStyle/>
          <a:p>
            <a:pPr algn="just"/>
            <a:r>
              <a:rPr lang="en-US" dirty="0"/>
              <a:t>Let us have a simple cache – Before and after the data request process.  </a:t>
            </a:r>
          </a:p>
          <a:p>
            <a:pPr algn="just"/>
            <a:r>
              <a:rPr lang="en-US" dirty="0"/>
              <a:t>Assume, the data is not there initially in the cache.  (First time, it would be so) </a:t>
            </a:r>
          </a:p>
          <a:p>
            <a:pPr algn="just"/>
            <a:r>
              <a:rPr lang="en-US" i="1" dirty="0"/>
              <a:t>Before the request, the cache contains a collection of recent references X1, X2, . . . , </a:t>
            </a:r>
            <a:r>
              <a:rPr lang="en-US" i="1" dirty="0" err="1"/>
              <a:t>Xn</a:t>
            </a:r>
            <a:r>
              <a:rPr lang="en-US" i="1" dirty="0"/>
              <a:t> – 1, </a:t>
            </a:r>
            <a:r>
              <a:rPr lang="en-US" b="1" i="1" dirty="0">
                <a:solidFill>
                  <a:srgbClr val="FFFF00"/>
                </a:solidFill>
              </a:rPr>
              <a:t>and the processor requests a word </a:t>
            </a:r>
            <a:r>
              <a:rPr lang="en-US" b="1" i="1" dirty="0" err="1">
                <a:solidFill>
                  <a:srgbClr val="FFFF00"/>
                </a:solidFill>
              </a:rPr>
              <a:t>Xn</a:t>
            </a:r>
            <a:r>
              <a:rPr lang="en-US" b="1" i="1" dirty="0">
                <a:solidFill>
                  <a:srgbClr val="FFFF00"/>
                </a:solidFill>
              </a:rPr>
              <a:t> that is not in the cache. </a:t>
            </a:r>
          </a:p>
          <a:p>
            <a:pPr algn="just"/>
            <a:r>
              <a:rPr lang="en-US" dirty="0"/>
              <a:t>This request results in a </a:t>
            </a:r>
            <a:r>
              <a:rPr lang="en-US" b="1" u="sng" dirty="0"/>
              <a:t>miss</a:t>
            </a:r>
            <a:r>
              <a:rPr lang="en-US" dirty="0"/>
              <a:t>, and the word </a:t>
            </a:r>
            <a:r>
              <a:rPr lang="en-US" dirty="0" err="1"/>
              <a:t>X</a:t>
            </a:r>
            <a:r>
              <a:rPr lang="en-US" i="1" dirty="0" err="1"/>
              <a:t>n</a:t>
            </a:r>
            <a:r>
              <a:rPr lang="en-US" i="1" dirty="0"/>
              <a:t> </a:t>
            </a:r>
            <a:r>
              <a:rPr lang="en-US" dirty="0"/>
              <a:t>is brought from memory into cache.</a:t>
            </a:r>
          </a:p>
          <a:p>
            <a:endParaRPr lang="en-IN" dirty="0"/>
          </a:p>
        </p:txBody>
      </p:sp>
      <p:pic>
        <p:nvPicPr>
          <p:cNvPr id="7" name="Picture 6"/>
          <p:cNvPicPr>
            <a:picLocks noChangeAspect="1"/>
          </p:cNvPicPr>
          <p:nvPr/>
        </p:nvPicPr>
        <p:blipFill>
          <a:blip r:embed="rId2">
            <a:duotone>
              <a:prstClr val="black"/>
              <a:schemeClr val="accent2">
                <a:tint val="45000"/>
                <a:satMod val="400000"/>
              </a:schemeClr>
            </a:duotone>
          </a:blip>
          <a:stretch>
            <a:fillRect/>
          </a:stretch>
        </p:blipFill>
        <p:spPr>
          <a:xfrm>
            <a:off x="6541383" y="2279898"/>
            <a:ext cx="5016337" cy="3523540"/>
          </a:xfrm>
          <a:prstGeom prst="rect">
            <a:avLst/>
          </a:prstGeom>
        </p:spPr>
      </p:pic>
      <p:sp>
        <p:nvSpPr>
          <p:cNvPr id="2" name="Date Placeholder 1">
            <a:extLst>
              <a:ext uri="{FF2B5EF4-FFF2-40B4-BE49-F238E27FC236}">
                <a16:creationId xmlns:a16="http://schemas.microsoft.com/office/drawing/2014/main" id="{490AB36A-0BD2-48C0-A4AA-D9B0A96EE229}"/>
              </a:ext>
            </a:extLst>
          </p:cNvPr>
          <p:cNvSpPr>
            <a:spLocks noGrp="1"/>
          </p:cNvSpPr>
          <p:nvPr>
            <p:ph type="dt" sz="half" idx="10"/>
          </p:nvPr>
        </p:nvSpPr>
        <p:spPr/>
        <p:txBody>
          <a:bodyPr/>
          <a:lstStyle/>
          <a:p>
            <a:fld id="{5DFA9F05-BE1E-4F1B-91CD-6651029C82A8}" type="datetime1">
              <a:rPr lang="en-IN" smtClean="0"/>
              <a:t>08-10-2019</a:t>
            </a:fld>
            <a:endParaRPr lang="en-IN"/>
          </a:p>
        </p:txBody>
      </p:sp>
      <p:sp>
        <p:nvSpPr>
          <p:cNvPr id="3" name="Slide Number Placeholder 2">
            <a:extLst>
              <a:ext uri="{FF2B5EF4-FFF2-40B4-BE49-F238E27FC236}">
                <a16:creationId xmlns:a16="http://schemas.microsoft.com/office/drawing/2014/main" id="{DF84EBC9-0B94-4A5F-86DB-78085CF1B92D}"/>
              </a:ext>
            </a:extLst>
          </p:cNvPr>
          <p:cNvSpPr>
            <a:spLocks noGrp="1"/>
          </p:cNvSpPr>
          <p:nvPr>
            <p:ph type="sldNum" sz="quarter" idx="12"/>
          </p:nvPr>
        </p:nvSpPr>
        <p:spPr/>
        <p:txBody>
          <a:bodyPr/>
          <a:lstStyle/>
          <a:p>
            <a:fld id="{B2D6734C-CC1F-4B34-9739-128B231FA113}" type="slidenum">
              <a:rPr lang="en-IN" smtClean="0"/>
              <a:t>16</a:t>
            </a:fld>
            <a:endParaRPr lang="en-IN"/>
          </a:p>
        </p:txBody>
      </p:sp>
    </p:spTree>
    <p:extLst>
      <p:ext uri="{BB962C8B-B14F-4D97-AF65-F5344CB8AC3E}">
        <p14:creationId xmlns:p14="http://schemas.microsoft.com/office/powerpoint/2010/main" val="1487471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7" name="Content Placeholder 6"/>
          <p:cNvSpPr>
            <a:spLocks noGrp="1"/>
          </p:cNvSpPr>
          <p:nvPr>
            <p:ph idx="1"/>
          </p:nvPr>
        </p:nvSpPr>
        <p:spPr/>
        <p:txBody>
          <a:bodyPr>
            <a:normAutofit fontScale="85000" lnSpcReduction="20000"/>
          </a:bodyPr>
          <a:lstStyle/>
          <a:p>
            <a:r>
              <a:rPr lang="en-US" b="1" u="sng" dirty="0"/>
              <a:t>Lets answer couple of questions: </a:t>
            </a:r>
          </a:p>
          <a:p>
            <a:r>
              <a:rPr lang="en-US" b="1" dirty="0">
                <a:solidFill>
                  <a:srgbClr val="FFFF00"/>
                </a:solidFill>
              </a:rPr>
              <a:t>Do we have a method to find if the data item is in the cache? </a:t>
            </a:r>
          </a:p>
          <a:p>
            <a:r>
              <a:rPr lang="en-US" b="1" dirty="0">
                <a:solidFill>
                  <a:srgbClr val="FFFF00"/>
                </a:solidFill>
              </a:rPr>
              <a:t>If it is there, How do we zero in it? </a:t>
            </a:r>
          </a:p>
          <a:p>
            <a:r>
              <a:rPr lang="en-US" dirty="0"/>
              <a:t>The questions are definitely related and hence the answers would also be. </a:t>
            </a:r>
          </a:p>
          <a:p>
            <a:r>
              <a:rPr lang="en-US" dirty="0"/>
              <a:t>Well, let us understand this: </a:t>
            </a:r>
          </a:p>
          <a:p>
            <a:pPr lvl="1"/>
            <a:r>
              <a:rPr lang="en-US" dirty="0"/>
              <a:t>If each word (data) can go in one place </a:t>
            </a:r>
            <a:r>
              <a:rPr lang="en-US" b="1" dirty="0">
                <a:solidFill>
                  <a:srgbClr val="FFC000"/>
                </a:solidFill>
              </a:rPr>
              <a:t>(I mean exactly one place, one location) </a:t>
            </a:r>
            <a:r>
              <a:rPr lang="en-US" b="1" dirty="0"/>
              <a:t>then, it is straight forward to the find the presence in the cache. </a:t>
            </a:r>
            <a:r>
              <a:rPr lang="en-US" b="1" dirty="0">
                <a:solidFill>
                  <a:srgbClr val="FFC000"/>
                </a:solidFill>
              </a:rPr>
              <a:t> </a:t>
            </a:r>
            <a:endParaRPr lang="en-US" dirty="0"/>
          </a:p>
          <a:p>
            <a:r>
              <a:rPr lang="en-US" dirty="0"/>
              <a:t>Next, how do you assign a location in the cache for the word in memory? (I mean, how do you give a slot to the word in the memory in cache?) </a:t>
            </a:r>
          </a:p>
          <a:p>
            <a:pPr lvl="1"/>
            <a:r>
              <a:rPr lang="en-US" dirty="0"/>
              <a:t>Can we use the address of the word in memory to do this?  </a:t>
            </a:r>
          </a:p>
          <a:p>
            <a:pPr lvl="1"/>
            <a:r>
              <a:rPr lang="en-US" dirty="0"/>
              <a:t>If this done, then we can name it as </a:t>
            </a:r>
            <a:r>
              <a:rPr lang="en-US" b="1" dirty="0">
                <a:solidFill>
                  <a:srgbClr val="FFFF00"/>
                </a:solidFill>
              </a:rPr>
              <a:t>“Direct Mapped” </a:t>
            </a:r>
            <a:r>
              <a:rPr lang="en-US" dirty="0"/>
              <a:t>approach. Each memory location is mapped directly to one location in the cache.  </a:t>
            </a:r>
          </a:p>
          <a:p>
            <a:pPr lvl="1"/>
            <a:r>
              <a:rPr lang="en-US" dirty="0"/>
              <a:t>This is very simple and straight. </a:t>
            </a:r>
          </a:p>
          <a:p>
            <a:endParaRPr lang="en-IN" dirty="0"/>
          </a:p>
        </p:txBody>
      </p:sp>
      <p:sp>
        <p:nvSpPr>
          <p:cNvPr id="3" name="Date Placeholder 2">
            <a:extLst>
              <a:ext uri="{FF2B5EF4-FFF2-40B4-BE49-F238E27FC236}">
                <a16:creationId xmlns:a16="http://schemas.microsoft.com/office/drawing/2014/main" id="{D8295EBD-A905-4D4E-971D-BD115BDBD1E2}"/>
              </a:ext>
            </a:extLst>
          </p:cNvPr>
          <p:cNvSpPr>
            <a:spLocks noGrp="1"/>
          </p:cNvSpPr>
          <p:nvPr>
            <p:ph type="dt" sz="half" idx="10"/>
          </p:nvPr>
        </p:nvSpPr>
        <p:spPr/>
        <p:txBody>
          <a:bodyPr/>
          <a:lstStyle/>
          <a:p>
            <a:fld id="{5DBABA09-55D8-4B92-A866-6043C5641220}" type="datetime1">
              <a:rPr lang="en-IN" smtClean="0"/>
              <a:t>08-10-2019</a:t>
            </a:fld>
            <a:endParaRPr lang="en-IN"/>
          </a:p>
        </p:txBody>
      </p:sp>
      <p:sp>
        <p:nvSpPr>
          <p:cNvPr id="4" name="Slide Number Placeholder 3">
            <a:extLst>
              <a:ext uri="{FF2B5EF4-FFF2-40B4-BE49-F238E27FC236}">
                <a16:creationId xmlns:a16="http://schemas.microsoft.com/office/drawing/2014/main" id="{957E63CD-FE81-4D99-AD80-01CDEC73B3A1}"/>
              </a:ext>
            </a:extLst>
          </p:cNvPr>
          <p:cNvSpPr>
            <a:spLocks noGrp="1"/>
          </p:cNvSpPr>
          <p:nvPr>
            <p:ph type="sldNum" sz="quarter" idx="12"/>
          </p:nvPr>
        </p:nvSpPr>
        <p:spPr/>
        <p:txBody>
          <a:bodyPr/>
          <a:lstStyle/>
          <a:p>
            <a:fld id="{B2D6734C-CC1F-4B34-9739-128B231FA113}" type="slidenum">
              <a:rPr lang="en-IN" smtClean="0"/>
              <a:t>17</a:t>
            </a:fld>
            <a:endParaRPr lang="en-IN"/>
          </a:p>
        </p:txBody>
      </p:sp>
    </p:spTree>
    <p:extLst>
      <p:ext uri="{BB962C8B-B14F-4D97-AF65-F5344CB8AC3E}">
        <p14:creationId xmlns:p14="http://schemas.microsoft.com/office/powerpoint/2010/main" val="191548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Contd., </a:t>
            </a:r>
          </a:p>
        </p:txBody>
      </p:sp>
      <p:sp>
        <p:nvSpPr>
          <p:cNvPr id="6" name="Content Placeholder 5"/>
          <p:cNvSpPr>
            <a:spLocks noGrp="1"/>
          </p:cNvSpPr>
          <p:nvPr>
            <p:ph sz="half" idx="2"/>
          </p:nvPr>
        </p:nvSpPr>
        <p:spPr>
          <a:xfrm>
            <a:off x="5428463" y="2386878"/>
            <a:ext cx="6056401" cy="4013921"/>
          </a:xfrm>
        </p:spPr>
        <p:txBody>
          <a:bodyPr>
            <a:normAutofit/>
          </a:bodyPr>
          <a:lstStyle/>
          <a:p>
            <a:r>
              <a:rPr lang="en-US" dirty="0">
                <a:solidFill>
                  <a:srgbClr val="FFFF00"/>
                </a:solidFill>
                <a:latin typeface="Minion-Regular"/>
              </a:rPr>
              <a:t>The picture shown in the left is taken as a reference for direct mapping. </a:t>
            </a:r>
          </a:p>
          <a:p>
            <a:r>
              <a:rPr lang="en-US" dirty="0">
                <a:solidFill>
                  <a:srgbClr val="FFFF00"/>
                </a:solidFill>
                <a:latin typeface="Minion-Regular"/>
              </a:rPr>
              <a:t>Addresses in the memory (from 00001 to 11101) are mapped to (000 to 101) in the cache. This is called direct mapping. </a:t>
            </a:r>
          </a:p>
          <a:p>
            <a:r>
              <a:rPr lang="en-US" dirty="0">
                <a:solidFill>
                  <a:srgbClr val="FFFF00"/>
                </a:solidFill>
                <a:latin typeface="Minion-Regular"/>
              </a:rPr>
              <a:t>Yes, this is easier to understand.  </a:t>
            </a:r>
            <a:r>
              <a:rPr lang="en-US" b="1" dirty="0">
                <a:solidFill>
                  <a:srgbClr val="FFFF00"/>
                </a:solidFill>
              </a:rPr>
              <a:t> </a:t>
            </a:r>
          </a:p>
          <a:p>
            <a:r>
              <a:rPr lang="en-US" b="1" dirty="0">
                <a:solidFill>
                  <a:srgbClr val="FFFF00"/>
                </a:solidFill>
              </a:rPr>
              <a:t>See this point. Though 000 to 111 are there in cache, we map to 000 to 101 only. (Again, this is not so technical) </a:t>
            </a:r>
          </a:p>
          <a:p>
            <a:endParaRPr lang="en-IN" dirty="0">
              <a:solidFill>
                <a:srgbClr val="FFFF00"/>
              </a:solidFill>
            </a:endParaRPr>
          </a:p>
        </p:txBody>
      </p:sp>
      <p:pic>
        <p:nvPicPr>
          <p:cNvPr id="7"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rot="5400000">
            <a:off x="781770" y="2432431"/>
            <a:ext cx="4311270" cy="3890982"/>
          </a:xfrm>
          <a:prstGeom prst="rect">
            <a:avLst/>
          </a:prstGeom>
        </p:spPr>
      </p:pic>
      <p:sp>
        <p:nvSpPr>
          <p:cNvPr id="2" name="Date Placeholder 1">
            <a:extLst>
              <a:ext uri="{FF2B5EF4-FFF2-40B4-BE49-F238E27FC236}">
                <a16:creationId xmlns:a16="http://schemas.microsoft.com/office/drawing/2014/main" id="{6359C066-BDA5-4F0E-8DF4-9D4AA497FFCA}"/>
              </a:ext>
            </a:extLst>
          </p:cNvPr>
          <p:cNvSpPr>
            <a:spLocks noGrp="1"/>
          </p:cNvSpPr>
          <p:nvPr>
            <p:ph type="dt" sz="half" idx="10"/>
          </p:nvPr>
        </p:nvSpPr>
        <p:spPr/>
        <p:txBody>
          <a:bodyPr/>
          <a:lstStyle/>
          <a:p>
            <a:fld id="{AE5024F4-F682-420A-A7FB-53D9F9A92FAA}" type="datetime1">
              <a:rPr lang="en-IN" smtClean="0"/>
              <a:t>08-10-2019</a:t>
            </a:fld>
            <a:endParaRPr lang="en-IN"/>
          </a:p>
        </p:txBody>
      </p:sp>
      <p:sp>
        <p:nvSpPr>
          <p:cNvPr id="3" name="Slide Number Placeholder 2">
            <a:extLst>
              <a:ext uri="{FF2B5EF4-FFF2-40B4-BE49-F238E27FC236}">
                <a16:creationId xmlns:a16="http://schemas.microsoft.com/office/drawing/2014/main" id="{656D6178-8CF8-4A2B-B8F4-FA51FE309219}"/>
              </a:ext>
            </a:extLst>
          </p:cNvPr>
          <p:cNvSpPr>
            <a:spLocks noGrp="1"/>
          </p:cNvSpPr>
          <p:nvPr>
            <p:ph type="sldNum" sz="quarter" idx="12"/>
          </p:nvPr>
        </p:nvSpPr>
        <p:spPr/>
        <p:txBody>
          <a:bodyPr/>
          <a:lstStyle/>
          <a:p>
            <a:fld id="{B2D6734C-CC1F-4B34-9739-128B231FA113}" type="slidenum">
              <a:rPr lang="en-IN" smtClean="0"/>
              <a:t>18</a:t>
            </a:fld>
            <a:endParaRPr lang="en-IN"/>
          </a:p>
        </p:txBody>
      </p:sp>
    </p:spTree>
    <p:extLst>
      <p:ext uri="{BB962C8B-B14F-4D97-AF65-F5344CB8AC3E}">
        <p14:creationId xmlns:p14="http://schemas.microsoft.com/office/powerpoint/2010/main" val="2234935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4" name="Content Placeholder 3"/>
          <p:cNvSpPr>
            <a:spLocks noGrp="1"/>
          </p:cNvSpPr>
          <p:nvPr>
            <p:ph sz="half" idx="2"/>
          </p:nvPr>
        </p:nvSpPr>
        <p:spPr>
          <a:xfrm>
            <a:off x="5821655" y="2075688"/>
            <a:ext cx="5194583" cy="4160393"/>
          </a:xfrm>
        </p:spPr>
        <p:txBody>
          <a:bodyPr>
            <a:normAutofit fontScale="92500"/>
          </a:bodyPr>
          <a:lstStyle/>
          <a:p>
            <a:pPr marL="285750" indent="-285750" algn="just">
              <a:buFont typeface="Arial" panose="020B0604020202020204" pitchFamily="34" charset="0"/>
              <a:buChar char="•"/>
            </a:pPr>
            <a:r>
              <a:rPr lang="en-US" dirty="0">
                <a:latin typeface="Minion-Regular"/>
              </a:rPr>
              <a:t>Now, there is a challenge. </a:t>
            </a:r>
          </a:p>
          <a:p>
            <a:pPr marL="285750" indent="-285750" algn="just">
              <a:buFont typeface="Arial" panose="020B0604020202020204" pitchFamily="34" charset="0"/>
              <a:buChar char="•"/>
            </a:pPr>
            <a:r>
              <a:rPr lang="en-US" dirty="0">
                <a:latin typeface="Minion-Regular"/>
              </a:rPr>
              <a:t>Each cache location shall contain contents of many memory locations </a:t>
            </a:r>
            <a:r>
              <a:rPr lang="en-US" b="1" dirty="0">
                <a:solidFill>
                  <a:srgbClr val="FFC000"/>
                </a:solidFill>
                <a:latin typeface="Minion-Regular"/>
              </a:rPr>
              <a:t>(See the left, 001 has many arrows coming in) </a:t>
            </a:r>
            <a:r>
              <a:rPr lang="en-US" dirty="0">
                <a:latin typeface="Minion-Regular"/>
              </a:rPr>
              <a:t>how do we know if the data in the cache is the one that we are looking forward to ??? </a:t>
            </a:r>
          </a:p>
          <a:p>
            <a:pPr marL="685800" lvl="1" algn="just">
              <a:buFont typeface="Arial" panose="020B0604020202020204" pitchFamily="34" charset="0"/>
              <a:buChar char="•"/>
            </a:pPr>
            <a:r>
              <a:rPr lang="en-US" dirty="0">
                <a:latin typeface="Minion-Regular"/>
              </a:rPr>
              <a:t>Challenging!  </a:t>
            </a:r>
          </a:p>
          <a:p>
            <a:pPr marL="685800" lvl="1" algn="just">
              <a:buFont typeface="Arial" panose="020B0604020202020204" pitchFamily="34" charset="0"/>
              <a:buChar char="•"/>
            </a:pPr>
            <a:r>
              <a:rPr lang="en-US" dirty="0">
                <a:latin typeface="Minion-Regular"/>
              </a:rPr>
              <a:t>Means, how do we know if the word we search for is inside the cache or not?  </a:t>
            </a:r>
          </a:p>
          <a:p>
            <a:pPr marL="285750" indent="-285750" algn="just">
              <a:buFont typeface="Arial" panose="020B0604020202020204" pitchFamily="34" charset="0"/>
              <a:buChar char="•"/>
            </a:pPr>
            <a:r>
              <a:rPr lang="en-US" dirty="0">
                <a:latin typeface="Minion-Regular"/>
              </a:rPr>
              <a:t>Well, we will make it a bit complex now. We will add something called tag. The will carry the address information which can help in identifying the words in the cache appropriately. Means, it helps in understanding if the word inside cache is the one we look for. </a:t>
            </a:r>
            <a:endParaRPr lang="en-IN" dirty="0"/>
          </a:p>
        </p:txBody>
      </p:sp>
      <p:pic>
        <p:nvPicPr>
          <p:cNvPr id="5" name="Content Placeholder 3"/>
          <p:cNvPicPr>
            <a:picLocks noGrp="1" noChangeAspect="1"/>
          </p:cNvPicPr>
          <p:nvPr>
            <p:ph sz="half" idx="1"/>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rot="5400000">
            <a:off x="823708" y="2588502"/>
            <a:ext cx="4096219" cy="3656395"/>
          </a:xfrm>
          <a:prstGeom prst="rect">
            <a:avLst/>
          </a:prstGeom>
        </p:spPr>
      </p:pic>
      <p:sp>
        <p:nvSpPr>
          <p:cNvPr id="3" name="Date Placeholder 2">
            <a:extLst>
              <a:ext uri="{FF2B5EF4-FFF2-40B4-BE49-F238E27FC236}">
                <a16:creationId xmlns:a16="http://schemas.microsoft.com/office/drawing/2014/main" id="{95FD5BE9-AFB2-4987-A212-0B86093F8BDC}"/>
              </a:ext>
            </a:extLst>
          </p:cNvPr>
          <p:cNvSpPr>
            <a:spLocks noGrp="1"/>
          </p:cNvSpPr>
          <p:nvPr>
            <p:ph type="dt" sz="half" idx="10"/>
          </p:nvPr>
        </p:nvSpPr>
        <p:spPr/>
        <p:txBody>
          <a:bodyPr/>
          <a:lstStyle/>
          <a:p>
            <a:fld id="{F2ECBE9D-2945-46A5-B516-59B9F008F862}" type="datetime1">
              <a:rPr lang="en-IN" smtClean="0"/>
              <a:t>08-10-2019</a:t>
            </a:fld>
            <a:endParaRPr lang="en-IN"/>
          </a:p>
        </p:txBody>
      </p:sp>
      <p:sp>
        <p:nvSpPr>
          <p:cNvPr id="6" name="Slide Number Placeholder 5">
            <a:extLst>
              <a:ext uri="{FF2B5EF4-FFF2-40B4-BE49-F238E27FC236}">
                <a16:creationId xmlns:a16="http://schemas.microsoft.com/office/drawing/2014/main" id="{63CE9AAD-14D7-44FE-8D12-0103C1BDC521}"/>
              </a:ext>
            </a:extLst>
          </p:cNvPr>
          <p:cNvSpPr>
            <a:spLocks noGrp="1"/>
          </p:cNvSpPr>
          <p:nvPr>
            <p:ph type="sldNum" sz="quarter" idx="12"/>
          </p:nvPr>
        </p:nvSpPr>
        <p:spPr/>
        <p:txBody>
          <a:bodyPr/>
          <a:lstStyle/>
          <a:p>
            <a:fld id="{B2D6734C-CC1F-4B34-9739-128B231FA113}" type="slidenum">
              <a:rPr lang="en-IN" smtClean="0"/>
              <a:t>19</a:t>
            </a:fld>
            <a:endParaRPr lang="en-IN"/>
          </a:p>
        </p:txBody>
      </p:sp>
    </p:spTree>
    <p:extLst>
      <p:ext uri="{BB962C8B-B14F-4D97-AF65-F5344CB8AC3E}">
        <p14:creationId xmlns:p14="http://schemas.microsoft.com/office/powerpoint/2010/main" val="24180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Memory </a:t>
            </a:r>
            <a:r>
              <a:rPr lang="en-IN" dirty="0" err="1"/>
              <a:t>Heirarchy</a:t>
            </a:r>
            <a:r>
              <a:rPr lang="en-IN" dirty="0"/>
              <a:t> </a:t>
            </a:r>
          </a:p>
        </p:txBody>
      </p:sp>
      <p:sp>
        <p:nvSpPr>
          <p:cNvPr id="3" name="Content Placeholder 2"/>
          <p:cNvSpPr>
            <a:spLocks noGrp="1"/>
          </p:cNvSpPr>
          <p:nvPr>
            <p:ph idx="1"/>
          </p:nvPr>
        </p:nvSpPr>
        <p:spPr>
          <a:xfrm>
            <a:off x="818712" y="2368591"/>
            <a:ext cx="10554574" cy="3636511"/>
          </a:xfrm>
        </p:spPr>
        <p:txBody>
          <a:bodyPr>
            <a:normAutofit lnSpcReduction="10000"/>
          </a:bodyPr>
          <a:lstStyle/>
          <a:p>
            <a:pPr algn="just"/>
            <a:r>
              <a:rPr lang="en-US" dirty="0"/>
              <a:t>What would be desire of the programmers and the PC users from day –  1 of PCs invention? </a:t>
            </a:r>
          </a:p>
          <a:p>
            <a:pPr lvl="1" algn="just"/>
            <a:r>
              <a:rPr lang="en-US" dirty="0"/>
              <a:t>Memory. </a:t>
            </a:r>
          </a:p>
          <a:p>
            <a:pPr lvl="1" algn="just"/>
            <a:r>
              <a:rPr lang="en-US" dirty="0"/>
              <a:t>Fast memory. (</a:t>
            </a:r>
            <a:r>
              <a:rPr lang="en-US" dirty="0">
                <a:sym typeface="Wingdings" panose="05000000000000000000" pitchFamily="2" charset="2"/>
              </a:rPr>
              <a:t>, tricky) </a:t>
            </a:r>
            <a:endParaRPr lang="en-US" dirty="0"/>
          </a:p>
          <a:p>
            <a:pPr algn="just"/>
            <a:r>
              <a:rPr lang="en-US" dirty="0"/>
              <a:t>One cannot have more memory (unlimited memory) as it would be expensive (Though not much from HDD perspective, from primary memory perspective, it is expensive) </a:t>
            </a:r>
          </a:p>
          <a:p>
            <a:pPr algn="just"/>
            <a:r>
              <a:rPr lang="en-US" dirty="0"/>
              <a:t>Hence, what the solution is? </a:t>
            </a:r>
          </a:p>
          <a:p>
            <a:pPr lvl="1" algn="just"/>
            <a:r>
              <a:rPr lang="en-US" dirty="0"/>
              <a:t>Create illusion. </a:t>
            </a:r>
          </a:p>
          <a:p>
            <a:pPr lvl="1" algn="just"/>
            <a:r>
              <a:rPr lang="en-US" dirty="0"/>
              <a:t>Create intelligent illusion of having fast and large memory.  </a:t>
            </a:r>
          </a:p>
          <a:p>
            <a:pPr lvl="1" algn="just"/>
            <a:r>
              <a:rPr lang="en-US" dirty="0"/>
              <a:t>We are </a:t>
            </a:r>
            <a:r>
              <a:rPr lang="en-US" dirty="0" err="1"/>
              <a:t>gonna</a:t>
            </a:r>
            <a:r>
              <a:rPr lang="en-US" dirty="0"/>
              <a:t> use this concept. </a:t>
            </a:r>
          </a:p>
          <a:p>
            <a:endParaRPr lang="en-IN" dirty="0"/>
          </a:p>
        </p:txBody>
      </p:sp>
      <p:sp>
        <p:nvSpPr>
          <p:cNvPr id="4" name="Date Placeholder 3">
            <a:extLst>
              <a:ext uri="{FF2B5EF4-FFF2-40B4-BE49-F238E27FC236}">
                <a16:creationId xmlns:a16="http://schemas.microsoft.com/office/drawing/2014/main" id="{1611F844-7D16-4950-91A4-0EEE5C54FB47}"/>
              </a:ext>
            </a:extLst>
          </p:cNvPr>
          <p:cNvSpPr>
            <a:spLocks noGrp="1"/>
          </p:cNvSpPr>
          <p:nvPr>
            <p:ph type="dt" sz="half" idx="10"/>
          </p:nvPr>
        </p:nvSpPr>
        <p:spPr/>
        <p:txBody>
          <a:bodyPr/>
          <a:lstStyle/>
          <a:p>
            <a:fld id="{C47BF644-1E29-4735-9D02-BC9CC5395002}" type="datetime1">
              <a:rPr lang="en-IN" smtClean="0"/>
              <a:t>08-10-2019</a:t>
            </a:fld>
            <a:endParaRPr lang="en-IN"/>
          </a:p>
        </p:txBody>
      </p:sp>
      <p:sp>
        <p:nvSpPr>
          <p:cNvPr id="5" name="Slide Number Placeholder 4">
            <a:extLst>
              <a:ext uri="{FF2B5EF4-FFF2-40B4-BE49-F238E27FC236}">
                <a16:creationId xmlns:a16="http://schemas.microsoft.com/office/drawing/2014/main" id="{93A60048-D2B0-49BD-AFC7-BA585474B6FB}"/>
              </a:ext>
            </a:extLst>
          </p:cNvPr>
          <p:cNvSpPr>
            <a:spLocks noGrp="1"/>
          </p:cNvSpPr>
          <p:nvPr>
            <p:ph type="sldNum" sz="quarter" idx="12"/>
          </p:nvPr>
        </p:nvSpPr>
        <p:spPr/>
        <p:txBody>
          <a:bodyPr/>
          <a:lstStyle/>
          <a:p>
            <a:fld id="{B2D6734C-CC1F-4B34-9739-128B231FA113}" type="slidenum">
              <a:rPr lang="en-IN" smtClean="0"/>
              <a:t>2</a:t>
            </a:fld>
            <a:endParaRPr lang="en-IN"/>
          </a:p>
        </p:txBody>
      </p:sp>
    </p:spTree>
    <p:extLst>
      <p:ext uri="{BB962C8B-B14F-4D97-AF65-F5344CB8AC3E}">
        <p14:creationId xmlns:p14="http://schemas.microsoft.com/office/powerpoint/2010/main" val="2815089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sz="half" idx="1"/>
          </p:nvPr>
        </p:nvSpPr>
        <p:spPr/>
        <p:txBody>
          <a:bodyPr>
            <a:normAutofit/>
          </a:bodyPr>
          <a:lstStyle/>
          <a:p>
            <a:r>
              <a:rPr lang="en-IN" dirty="0"/>
              <a:t>Now comes the next question. </a:t>
            </a:r>
          </a:p>
          <a:p>
            <a:r>
              <a:rPr lang="en-IN" dirty="0"/>
              <a:t>How would the tag look like? </a:t>
            </a:r>
          </a:p>
          <a:p>
            <a:pPr algn="just"/>
            <a:r>
              <a:rPr lang="en-US" dirty="0">
                <a:solidFill>
                  <a:srgbClr val="FFC000"/>
                </a:solidFill>
                <a:latin typeface="Minion-Regular"/>
              </a:rPr>
              <a:t>For example, (See RHS) we need only to have the upper 2 of the 5 address bits in the tag, since the lower 3-bit index field of the address selects the block. </a:t>
            </a:r>
          </a:p>
          <a:p>
            <a:endParaRPr lang="en-IN" dirty="0"/>
          </a:p>
        </p:txBody>
      </p:sp>
      <p:pic>
        <p:nvPicPr>
          <p:cNvPr id="5" name="Content Placeholder 3"/>
          <p:cNvPicPr>
            <a:picLocks noGrp="1" noChangeAspect="1"/>
          </p:cNvPicPr>
          <p:nvPr>
            <p:ph sz="half" idx="1"/>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rot="5400000">
            <a:off x="6886180" y="2213470"/>
            <a:ext cx="4096219" cy="3656395"/>
          </a:xfrm>
          <a:prstGeom prst="rect">
            <a:avLst/>
          </a:prstGeom>
        </p:spPr>
      </p:pic>
      <p:sp>
        <p:nvSpPr>
          <p:cNvPr id="4" name="Date Placeholder 3">
            <a:extLst>
              <a:ext uri="{FF2B5EF4-FFF2-40B4-BE49-F238E27FC236}">
                <a16:creationId xmlns:a16="http://schemas.microsoft.com/office/drawing/2014/main" id="{2844C8C1-D0CC-4AF5-8F40-57E1B2C06AD4}"/>
              </a:ext>
            </a:extLst>
          </p:cNvPr>
          <p:cNvSpPr>
            <a:spLocks noGrp="1"/>
          </p:cNvSpPr>
          <p:nvPr>
            <p:ph type="dt" sz="half" idx="10"/>
          </p:nvPr>
        </p:nvSpPr>
        <p:spPr/>
        <p:txBody>
          <a:bodyPr/>
          <a:lstStyle/>
          <a:p>
            <a:fld id="{0501419B-3A73-426B-9F0B-116891782B2E}" type="datetime1">
              <a:rPr lang="en-IN" smtClean="0"/>
              <a:t>08-10-2019</a:t>
            </a:fld>
            <a:endParaRPr lang="en-IN"/>
          </a:p>
        </p:txBody>
      </p:sp>
      <p:sp>
        <p:nvSpPr>
          <p:cNvPr id="6" name="Slide Number Placeholder 5">
            <a:extLst>
              <a:ext uri="{FF2B5EF4-FFF2-40B4-BE49-F238E27FC236}">
                <a16:creationId xmlns:a16="http://schemas.microsoft.com/office/drawing/2014/main" id="{48D165A7-2361-4352-90A1-D8CD97C3723C}"/>
              </a:ext>
            </a:extLst>
          </p:cNvPr>
          <p:cNvSpPr>
            <a:spLocks noGrp="1"/>
          </p:cNvSpPr>
          <p:nvPr>
            <p:ph type="sldNum" sz="quarter" idx="12"/>
          </p:nvPr>
        </p:nvSpPr>
        <p:spPr/>
        <p:txBody>
          <a:bodyPr/>
          <a:lstStyle/>
          <a:p>
            <a:fld id="{B2D6734C-CC1F-4B34-9739-128B231FA113}" type="slidenum">
              <a:rPr lang="en-IN" smtClean="0"/>
              <a:t>20</a:t>
            </a:fld>
            <a:endParaRPr lang="en-IN"/>
          </a:p>
        </p:txBody>
      </p:sp>
    </p:spTree>
    <p:extLst>
      <p:ext uri="{BB962C8B-B14F-4D97-AF65-F5344CB8AC3E}">
        <p14:creationId xmlns:p14="http://schemas.microsoft.com/office/powerpoint/2010/main" val="3307445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5" name="Content Placeholder 4"/>
          <p:cNvSpPr>
            <a:spLocks noGrp="1"/>
          </p:cNvSpPr>
          <p:nvPr>
            <p:ph idx="1"/>
          </p:nvPr>
        </p:nvSpPr>
        <p:spPr>
          <a:xfrm>
            <a:off x="699840" y="2652055"/>
            <a:ext cx="11004480" cy="3636511"/>
          </a:xfrm>
        </p:spPr>
        <p:txBody>
          <a:bodyPr>
            <a:normAutofit/>
          </a:bodyPr>
          <a:lstStyle/>
          <a:p>
            <a:r>
              <a:rPr lang="en-US" dirty="0"/>
              <a:t>There is a problem/Challenge – We need to identify if a cache block has no valid information. </a:t>
            </a:r>
          </a:p>
          <a:p>
            <a:r>
              <a:rPr lang="en-US" dirty="0"/>
              <a:t>Add the valid bit! </a:t>
            </a:r>
          </a:p>
          <a:p>
            <a:r>
              <a:rPr lang="en-US" dirty="0"/>
              <a:t>Simple. This valid bit will indicate if the entry has a valid address. </a:t>
            </a:r>
          </a:p>
          <a:p>
            <a:r>
              <a:rPr lang="en-US" dirty="0"/>
              <a:t> If the bit is not set, there cannot be a match for this block.</a:t>
            </a:r>
          </a:p>
          <a:p>
            <a:endParaRPr lang="en-IN" dirty="0"/>
          </a:p>
        </p:txBody>
      </p:sp>
      <p:sp>
        <p:nvSpPr>
          <p:cNvPr id="3" name="Date Placeholder 2">
            <a:extLst>
              <a:ext uri="{FF2B5EF4-FFF2-40B4-BE49-F238E27FC236}">
                <a16:creationId xmlns:a16="http://schemas.microsoft.com/office/drawing/2014/main" id="{5EBC5C79-F9F9-4495-B419-1EA3498C3BCA}"/>
              </a:ext>
            </a:extLst>
          </p:cNvPr>
          <p:cNvSpPr>
            <a:spLocks noGrp="1"/>
          </p:cNvSpPr>
          <p:nvPr>
            <p:ph type="dt" sz="half" idx="10"/>
          </p:nvPr>
        </p:nvSpPr>
        <p:spPr/>
        <p:txBody>
          <a:bodyPr/>
          <a:lstStyle/>
          <a:p>
            <a:fld id="{2F9031E9-D836-4C88-9C70-29C5F4935B39}" type="datetime1">
              <a:rPr lang="en-IN" smtClean="0"/>
              <a:t>08-10-2019</a:t>
            </a:fld>
            <a:endParaRPr lang="en-IN"/>
          </a:p>
        </p:txBody>
      </p:sp>
      <p:sp>
        <p:nvSpPr>
          <p:cNvPr id="4" name="Slide Number Placeholder 3">
            <a:extLst>
              <a:ext uri="{FF2B5EF4-FFF2-40B4-BE49-F238E27FC236}">
                <a16:creationId xmlns:a16="http://schemas.microsoft.com/office/drawing/2014/main" id="{0550C182-033A-49E3-80C3-91AE13F7474B}"/>
              </a:ext>
            </a:extLst>
          </p:cNvPr>
          <p:cNvSpPr>
            <a:spLocks noGrp="1"/>
          </p:cNvSpPr>
          <p:nvPr>
            <p:ph type="sldNum" sz="quarter" idx="12"/>
          </p:nvPr>
        </p:nvSpPr>
        <p:spPr/>
        <p:txBody>
          <a:bodyPr/>
          <a:lstStyle/>
          <a:p>
            <a:fld id="{B2D6734C-CC1F-4B34-9739-128B231FA113}" type="slidenum">
              <a:rPr lang="en-IN" smtClean="0"/>
              <a:t>21</a:t>
            </a:fld>
            <a:endParaRPr lang="en-IN"/>
          </a:p>
        </p:txBody>
      </p:sp>
    </p:spTree>
    <p:extLst>
      <p:ext uri="{BB962C8B-B14F-4D97-AF65-F5344CB8AC3E}">
        <p14:creationId xmlns:p14="http://schemas.microsoft.com/office/powerpoint/2010/main" val="930825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 example is handy! Isn't it ? </a:t>
            </a:r>
          </a:p>
        </p:txBody>
      </p:sp>
      <p:pic>
        <p:nvPicPr>
          <p:cNvPr id="4" name="Picture 3"/>
          <p:cNvPicPr>
            <a:picLocks noChangeAspect="1"/>
          </p:cNvPicPr>
          <p:nvPr/>
        </p:nvPicPr>
        <p:blipFill>
          <a:blip r:embed="rId2">
            <a:duotone>
              <a:prstClr val="black"/>
              <a:schemeClr val="accent4">
                <a:tint val="45000"/>
                <a:satMod val="400000"/>
              </a:schemeClr>
            </a:duotone>
          </a:blip>
          <a:stretch>
            <a:fillRect/>
          </a:stretch>
        </p:blipFill>
        <p:spPr>
          <a:xfrm>
            <a:off x="3028187" y="2075052"/>
            <a:ext cx="6867144" cy="4060571"/>
          </a:xfrm>
          <a:prstGeom prst="rect">
            <a:avLst/>
          </a:prstGeom>
        </p:spPr>
      </p:pic>
      <p:sp>
        <p:nvSpPr>
          <p:cNvPr id="5" name="Rectangle 4"/>
          <p:cNvSpPr/>
          <p:nvPr/>
        </p:nvSpPr>
        <p:spPr>
          <a:xfrm>
            <a:off x="1572768" y="6263639"/>
            <a:ext cx="9482327"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latin typeface="Minion-Regular"/>
              </a:rPr>
              <a:t>The cache is initially empty, with all valid bits (V entry in cache) turned off (N). </a:t>
            </a:r>
            <a:endParaRPr lang="en-IN" dirty="0"/>
          </a:p>
        </p:txBody>
      </p:sp>
      <p:sp>
        <p:nvSpPr>
          <p:cNvPr id="3" name="Date Placeholder 2">
            <a:extLst>
              <a:ext uri="{FF2B5EF4-FFF2-40B4-BE49-F238E27FC236}">
                <a16:creationId xmlns:a16="http://schemas.microsoft.com/office/drawing/2014/main" id="{2A91BAD8-8ADD-4174-81C4-0BF1E71A6FF8}"/>
              </a:ext>
            </a:extLst>
          </p:cNvPr>
          <p:cNvSpPr>
            <a:spLocks noGrp="1"/>
          </p:cNvSpPr>
          <p:nvPr>
            <p:ph type="dt" sz="half" idx="10"/>
          </p:nvPr>
        </p:nvSpPr>
        <p:spPr/>
        <p:txBody>
          <a:bodyPr/>
          <a:lstStyle/>
          <a:p>
            <a:fld id="{39FC8150-6F8B-49CB-A132-D43E0EF55BE8}" type="datetime1">
              <a:rPr lang="en-IN" smtClean="0"/>
              <a:t>08-10-2019</a:t>
            </a:fld>
            <a:endParaRPr lang="en-IN"/>
          </a:p>
        </p:txBody>
      </p:sp>
      <p:sp>
        <p:nvSpPr>
          <p:cNvPr id="6" name="Slide Number Placeholder 5">
            <a:extLst>
              <a:ext uri="{FF2B5EF4-FFF2-40B4-BE49-F238E27FC236}">
                <a16:creationId xmlns:a16="http://schemas.microsoft.com/office/drawing/2014/main" id="{DA41FA27-AABE-4EBB-AAAF-F02D3095C738}"/>
              </a:ext>
            </a:extLst>
          </p:cNvPr>
          <p:cNvSpPr>
            <a:spLocks noGrp="1"/>
          </p:cNvSpPr>
          <p:nvPr>
            <p:ph type="sldNum" sz="quarter" idx="12"/>
          </p:nvPr>
        </p:nvSpPr>
        <p:spPr/>
        <p:txBody>
          <a:bodyPr/>
          <a:lstStyle/>
          <a:p>
            <a:fld id="{B2D6734C-CC1F-4B34-9739-128B231FA113}" type="slidenum">
              <a:rPr lang="en-IN" smtClean="0"/>
              <a:t>22</a:t>
            </a:fld>
            <a:endParaRPr lang="en-IN"/>
          </a:p>
        </p:txBody>
      </p:sp>
    </p:spTree>
    <p:extLst>
      <p:ext uri="{BB962C8B-B14F-4D97-AF65-F5344CB8AC3E}">
        <p14:creationId xmlns:p14="http://schemas.microsoft.com/office/powerpoint/2010/main" val="4166804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880" y="1160420"/>
            <a:ext cx="10629576" cy="970450"/>
          </a:xfrm>
        </p:spPr>
        <p:txBody>
          <a:bodyPr/>
          <a:lstStyle/>
          <a:p>
            <a:r>
              <a:rPr lang="en-IN" sz="3200" dirty="0"/>
              <a:t>Attempt -1: </a:t>
            </a:r>
            <a:r>
              <a:rPr lang="en-US" sz="3200" dirty="0">
                <a:latin typeface="Minion-Regular"/>
              </a:rPr>
              <a:t>The processor requests the following address: </a:t>
            </a:r>
            <a:r>
              <a:rPr lang="en-US" sz="3200" dirty="0">
                <a:latin typeface="Palatino-Roman"/>
              </a:rPr>
              <a:t>10110</a:t>
            </a:r>
            <a:r>
              <a:rPr lang="en-US" sz="600" dirty="0">
                <a:latin typeface="Palatino-Roman"/>
              </a:rPr>
              <a:t>two</a:t>
            </a:r>
            <a:br>
              <a:rPr lang="en-US" sz="800" dirty="0">
                <a:latin typeface="Palatino-Roman"/>
              </a:rPr>
            </a:br>
            <a:endParaRPr lang="en-IN"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Lst>
          </a:blip>
          <a:stretch>
            <a:fillRect/>
          </a:stretch>
        </p:blipFill>
        <p:spPr>
          <a:xfrm>
            <a:off x="2871069" y="1947990"/>
            <a:ext cx="6254643" cy="3994361"/>
          </a:xfrm>
          <a:prstGeom prst="rect">
            <a:avLst/>
          </a:prstGeom>
        </p:spPr>
      </p:pic>
      <p:sp>
        <p:nvSpPr>
          <p:cNvPr id="3" name="Rectangle 2"/>
          <p:cNvSpPr/>
          <p:nvPr/>
        </p:nvSpPr>
        <p:spPr>
          <a:xfrm>
            <a:off x="647100" y="5942351"/>
            <a:ext cx="11375135" cy="923330"/>
          </a:xfrm>
          <a:prstGeom prst="rect">
            <a:avLst/>
          </a:prstGeom>
        </p:spPr>
        <p:txBody>
          <a:bodyPr wrap="square">
            <a:spAutoFit/>
          </a:bodyPr>
          <a:lstStyle/>
          <a:p>
            <a:pPr algn="just"/>
            <a:r>
              <a:rPr lang="en-US" b="1" dirty="0">
                <a:latin typeface="Minion-Regular"/>
              </a:rPr>
              <a:t>The cache is initially empty, with all valid bits (V entry in cache) turned off (N). The processor requests the following addresses: </a:t>
            </a:r>
            <a:r>
              <a:rPr lang="en-US" b="1" dirty="0">
                <a:latin typeface="Palatino-Roman"/>
              </a:rPr>
              <a:t>10110</a:t>
            </a:r>
            <a:r>
              <a:rPr lang="en-US" sz="800" b="1" dirty="0">
                <a:latin typeface="Palatino-Roman"/>
              </a:rPr>
              <a:t>two</a:t>
            </a:r>
            <a:r>
              <a:rPr lang="en-US" b="1" dirty="0">
                <a:latin typeface="Minion-Regular"/>
              </a:rPr>
              <a:t>(miss), </a:t>
            </a:r>
            <a:r>
              <a:rPr lang="en-US" b="1" dirty="0">
                <a:latin typeface="Palatino-Roman"/>
              </a:rPr>
              <a:t>11010</a:t>
            </a:r>
            <a:r>
              <a:rPr lang="en-US" sz="800" b="1" dirty="0">
                <a:latin typeface="Palatino-Roman"/>
              </a:rPr>
              <a:t>two </a:t>
            </a:r>
            <a:r>
              <a:rPr lang="en-US" b="1" dirty="0">
                <a:latin typeface="Minion-Regular"/>
              </a:rPr>
              <a:t>(miss), </a:t>
            </a:r>
            <a:r>
              <a:rPr lang="en-US" b="1" dirty="0">
                <a:solidFill>
                  <a:srgbClr val="FFFF00"/>
                </a:solidFill>
                <a:latin typeface="Palatino-Roman"/>
              </a:rPr>
              <a:t>10110</a:t>
            </a:r>
            <a:r>
              <a:rPr lang="en-US" sz="800" b="1" dirty="0">
                <a:solidFill>
                  <a:srgbClr val="FFFF00"/>
                </a:solidFill>
                <a:latin typeface="Palatino-Roman"/>
              </a:rPr>
              <a:t>two </a:t>
            </a:r>
            <a:r>
              <a:rPr lang="en-US" b="1" dirty="0">
                <a:solidFill>
                  <a:srgbClr val="FFFF00"/>
                </a:solidFill>
                <a:latin typeface="Minion-Regular"/>
              </a:rPr>
              <a:t>(hit), </a:t>
            </a:r>
            <a:r>
              <a:rPr lang="en-US" b="1" dirty="0">
                <a:solidFill>
                  <a:srgbClr val="FFFF00"/>
                </a:solidFill>
                <a:latin typeface="Palatino-Roman"/>
              </a:rPr>
              <a:t>11010</a:t>
            </a:r>
            <a:r>
              <a:rPr lang="en-US" sz="800" b="1" dirty="0">
                <a:solidFill>
                  <a:srgbClr val="FFFF00"/>
                </a:solidFill>
                <a:latin typeface="Palatino-Roman"/>
              </a:rPr>
              <a:t>two </a:t>
            </a:r>
            <a:r>
              <a:rPr lang="en-US" b="1" dirty="0">
                <a:solidFill>
                  <a:srgbClr val="FFFF00"/>
                </a:solidFill>
                <a:latin typeface="Minion-Regular"/>
              </a:rPr>
              <a:t>(hit)</a:t>
            </a:r>
            <a:r>
              <a:rPr lang="en-US" b="1" dirty="0">
                <a:latin typeface="Minion-Regular"/>
              </a:rPr>
              <a:t>, </a:t>
            </a:r>
            <a:r>
              <a:rPr lang="en-US" b="1" dirty="0">
                <a:latin typeface="Palatino-Roman"/>
              </a:rPr>
              <a:t>10000</a:t>
            </a:r>
            <a:r>
              <a:rPr lang="en-US" sz="800" b="1" dirty="0">
                <a:latin typeface="Palatino-Roman"/>
              </a:rPr>
              <a:t>two </a:t>
            </a:r>
            <a:r>
              <a:rPr lang="en-US" b="1" dirty="0">
                <a:latin typeface="Minion-Regular"/>
              </a:rPr>
              <a:t>(miss), </a:t>
            </a:r>
            <a:r>
              <a:rPr lang="en-US" b="1" dirty="0">
                <a:latin typeface="Palatino-Roman"/>
              </a:rPr>
              <a:t>00011</a:t>
            </a:r>
            <a:r>
              <a:rPr lang="en-US" sz="800" b="1" dirty="0">
                <a:latin typeface="Palatino-Roman"/>
              </a:rPr>
              <a:t>two </a:t>
            </a:r>
            <a:r>
              <a:rPr lang="en-US" b="1" dirty="0">
                <a:latin typeface="Minion-Regular"/>
              </a:rPr>
              <a:t>(miss), </a:t>
            </a:r>
            <a:r>
              <a:rPr lang="en-US" b="1" dirty="0">
                <a:latin typeface="Palatino-Roman"/>
              </a:rPr>
              <a:t>10000</a:t>
            </a:r>
            <a:r>
              <a:rPr lang="en-US" sz="800" b="1" dirty="0">
                <a:latin typeface="Palatino-Roman"/>
              </a:rPr>
              <a:t>two </a:t>
            </a:r>
            <a:r>
              <a:rPr lang="en-US" b="1" dirty="0">
                <a:latin typeface="Minion-Regular"/>
              </a:rPr>
              <a:t>(hit), and </a:t>
            </a:r>
            <a:r>
              <a:rPr lang="en-US" b="1" dirty="0">
                <a:latin typeface="Palatino-Roman"/>
              </a:rPr>
              <a:t>10010</a:t>
            </a:r>
            <a:r>
              <a:rPr lang="en-US" sz="800" b="1" dirty="0">
                <a:latin typeface="Palatino-Roman"/>
              </a:rPr>
              <a:t>two </a:t>
            </a:r>
            <a:r>
              <a:rPr lang="en-US" b="1" dirty="0">
                <a:latin typeface="Minion-Regular"/>
              </a:rPr>
              <a:t>(miss).  </a:t>
            </a:r>
            <a:endParaRPr lang="en-IN" dirty="0"/>
          </a:p>
        </p:txBody>
      </p:sp>
      <p:sp>
        <p:nvSpPr>
          <p:cNvPr id="5" name="Date Placeholder 4">
            <a:extLst>
              <a:ext uri="{FF2B5EF4-FFF2-40B4-BE49-F238E27FC236}">
                <a16:creationId xmlns:a16="http://schemas.microsoft.com/office/drawing/2014/main" id="{ADCF8F34-E55E-43FB-81B2-AF6B576367E0}"/>
              </a:ext>
            </a:extLst>
          </p:cNvPr>
          <p:cNvSpPr>
            <a:spLocks noGrp="1"/>
          </p:cNvSpPr>
          <p:nvPr>
            <p:ph type="dt" sz="half" idx="10"/>
          </p:nvPr>
        </p:nvSpPr>
        <p:spPr/>
        <p:txBody>
          <a:bodyPr/>
          <a:lstStyle/>
          <a:p>
            <a:fld id="{47494157-2204-4F31-BDD9-F723E7F61337}" type="datetime1">
              <a:rPr lang="en-IN" smtClean="0"/>
              <a:t>08-10-2019</a:t>
            </a:fld>
            <a:endParaRPr lang="en-IN"/>
          </a:p>
        </p:txBody>
      </p:sp>
      <p:sp>
        <p:nvSpPr>
          <p:cNvPr id="6" name="Slide Number Placeholder 5">
            <a:extLst>
              <a:ext uri="{FF2B5EF4-FFF2-40B4-BE49-F238E27FC236}">
                <a16:creationId xmlns:a16="http://schemas.microsoft.com/office/drawing/2014/main" id="{7B931C3F-7699-4F74-A888-FF85DB652C8E}"/>
              </a:ext>
            </a:extLst>
          </p:cNvPr>
          <p:cNvSpPr>
            <a:spLocks noGrp="1"/>
          </p:cNvSpPr>
          <p:nvPr>
            <p:ph type="sldNum" sz="quarter" idx="12"/>
          </p:nvPr>
        </p:nvSpPr>
        <p:spPr/>
        <p:txBody>
          <a:bodyPr/>
          <a:lstStyle/>
          <a:p>
            <a:fld id="{B2D6734C-CC1F-4B34-9739-128B231FA113}" type="slidenum">
              <a:rPr lang="en-IN" smtClean="0"/>
              <a:t>23</a:t>
            </a:fld>
            <a:endParaRPr lang="en-IN"/>
          </a:p>
        </p:txBody>
      </p:sp>
    </p:spTree>
    <p:extLst>
      <p:ext uri="{BB962C8B-B14F-4D97-AF65-F5344CB8AC3E}">
        <p14:creationId xmlns:p14="http://schemas.microsoft.com/office/powerpoint/2010/main" val="3033358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a:t>Attempt -2: </a:t>
            </a:r>
            <a:r>
              <a:rPr lang="en-US" dirty="0">
                <a:latin typeface="Minion-Regular"/>
              </a:rPr>
              <a:t>The processor requests the following address: </a:t>
            </a:r>
            <a:r>
              <a:rPr lang="en-US" dirty="0">
                <a:latin typeface="Palatino-Roman"/>
              </a:rPr>
              <a:t>11010</a:t>
            </a:r>
            <a:r>
              <a:rPr lang="en-US" sz="800" dirty="0">
                <a:latin typeface="Palatino-Roman"/>
              </a:rPr>
              <a:t>two </a:t>
            </a:r>
            <a:r>
              <a:rPr lang="en-US" dirty="0">
                <a:latin typeface="Minion-Regular"/>
              </a:rPr>
              <a:t>(miss) </a:t>
            </a:r>
            <a:endParaRPr lang="en-IN" dirty="0"/>
          </a:p>
        </p:txBody>
      </p:sp>
      <p:pic>
        <p:nvPicPr>
          <p:cNvPr id="4" name="Picture 3"/>
          <p:cNvPicPr>
            <a:picLocks noChangeAspect="1"/>
          </p:cNvPicPr>
          <p:nvPr/>
        </p:nvPicPr>
        <p:blipFill>
          <a:blip r:embed="rId2">
            <a:duotone>
              <a:prstClr val="black"/>
              <a:schemeClr val="accent3">
                <a:tint val="45000"/>
                <a:satMod val="400000"/>
              </a:schemeClr>
            </a:duotone>
          </a:blip>
          <a:stretch>
            <a:fillRect/>
          </a:stretch>
        </p:blipFill>
        <p:spPr>
          <a:xfrm>
            <a:off x="3392424" y="2111718"/>
            <a:ext cx="4711053" cy="3076984"/>
          </a:xfrm>
          <a:prstGeom prst="rect">
            <a:avLst/>
          </a:prstGeom>
        </p:spPr>
      </p:pic>
      <p:sp>
        <p:nvSpPr>
          <p:cNvPr id="5" name="Rectangle 4"/>
          <p:cNvSpPr/>
          <p:nvPr/>
        </p:nvSpPr>
        <p:spPr>
          <a:xfrm>
            <a:off x="1120616" y="5448549"/>
            <a:ext cx="10261382" cy="923330"/>
          </a:xfrm>
          <a:prstGeom prst="rect">
            <a:avLst/>
          </a:prstGeom>
        </p:spPr>
        <p:txBody>
          <a:bodyPr wrap="square">
            <a:spAutoFit/>
          </a:bodyPr>
          <a:lstStyle/>
          <a:p>
            <a:pPr algn="just"/>
            <a:r>
              <a:rPr lang="en-US" b="1" dirty="0">
                <a:latin typeface="Minion-Regular"/>
              </a:rPr>
              <a:t>The cache is initially empty, with all valid bits (V entry in cache) turned off (N). The processor requests the following addresses: </a:t>
            </a:r>
            <a:r>
              <a:rPr lang="en-US" b="1" dirty="0">
                <a:latin typeface="Palatino-Roman"/>
              </a:rPr>
              <a:t>10110</a:t>
            </a:r>
            <a:r>
              <a:rPr lang="en-US" sz="800" b="1" dirty="0">
                <a:latin typeface="Palatino-Roman"/>
              </a:rPr>
              <a:t>two</a:t>
            </a:r>
            <a:r>
              <a:rPr lang="en-US" b="1" dirty="0">
                <a:latin typeface="Minion-Regular"/>
              </a:rPr>
              <a:t>(miss), </a:t>
            </a:r>
            <a:r>
              <a:rPr lang="en-US" b="1" dirty="0">
                <a:latin typeface="Palatino-Roman"/>
              </a:rPr>
              <a:t>11010</a:t>
            </a:r>
            <a:r>
              <a:rPr lang="en-US" sz="800" b="1" dirty="0">
                <a:latin typeface="Palatino-Roman"/>
              </a:rPr>
              <a:t>two </a:t>
            </a:r>
            <a:r>
              <a:rPr lang="en-US" b="1" dirty="0">
                <a:latin typeface="Minion-Regular"/>
              </a:rPr>
              <a:t>(miss), </a:t>
            </a:r>
            <a:r>
              <a:rPr lang="en-US" b="1" dirty="0">
                <a:solidFill>
                  <a:srgbClr val="FFFF00"/>
                </a:solidFill>
                <a:latin typeface="Palatino-Roman"/>
              </a:rPr>
              <a:t>10110</a:t>
            </a:r>
            <a:r>
              <a:rPr lang="en-US" sz="800" b="1" dirty="0">
                <a:solidFill>
                  <a:srgbClr val="FFFF00"/>
                </a:solidFill>
                <a:latin typeface="Palatino-Roman"/>
              </a:rPr>
              <a:t>two </a:t>
            </a:r>
            <a:r>
              <a:rPr lang="en-US" b="1" dirty="0">
                <a:solidFill>
                  <a:srgbClr val="FFFF00"/>
                </a:solidFill>
                <a:latin typeface="Minion-Regular"/>
              </a:rPr>
              <a:t>(hit), </a:t>
            </a:r>
            <a:r>
              <a:rPr lang="en-US" b="1" dirty="0">
                <a:solidFill>
                  <a:srgbClr val="FFFF00"/>
                </a:solidFill>
                <a:latin typeface="Palatino-Roman"/>
              </a:rPr>
              <a:t>11010</a:t>
            </a:r>
            <a:r>
              <a:rPr lang="en-US" sz="800" b="1" dirty="0">
                <a:solidFill>
                  <a:srgbClr val="FFFF00"/>
                </a:solidFill>
                <a:latin typeface="Palatino-Roman"/>
              </a:rPr>
              <a:t>two </a:t>
            </a:r>
            <a:r>
              <a:rPr lang="en-US" b="1" dirty="0">
                <a:solidFill>
                  <a:srgbClr val="FFFF00"/>
                </a:solidFill>
                <a:latin typeface="Minion-Regular"/>
              </a:rPr>
              <a:t>(hit)</a:t>
            </a:r>
            <a:r>
              <a:rPr lang="en-US" b="1" dirty="0">
                <a:latin typeface="Minion-Regular"/>
              </a:rPr>
              <a:t>, </a:t>
            </a:r>
            <a:r>
              <a:rPr lang="en-US" b="1" dirty="0">
                <a:latin typeface="Palatino-Roman"/>
              </a:rPr>
              <a:t>10000</a:t>
            </a:r>
            <a:r>
              <a:rPr lang="en-US" sz="800" b="1" dirty="0">
                <a:latin typeface="Palatino-Roman"/>
              </a:rPr>
              <a:t>two </a:t>
            </a:r>
            <a:r>
              <a:rPr lang="en-US" b="1" dirty="0">
                <a:latin typeface="Minion-Regular"/>
              </a:rPr>
              <a:t>(miss), </a:t>
            </a:r>
            <a:r>
              <a:rPr lang="en-US" b="1" dirty="0">
                <a:latin typeface="Palatino-Roman"/>
              </a:rPr>
              <a:t>00011</a:t>
            </a:r>
            <a:r>
              <a:rPr lang="en-US" sz="800" b="1" dirty="0">
                <a:latin typeface="Palatino-Roman"/>
              </a:rPr>
              <a:t>two </a:t>
            </a:r>
            <a:r>
              <a:rPr lang="en-US" b="1" dirty="0">
                <a:latin typeface="Minion-Regular"/>
              </a:rPr>
              <a:t>(miss), </a:t>
            </a:r>
            <a:r>
              <a:rPr lang="en-US" b="1" dirty="0">
                <a:latin typeface="Palatino-Roman"/>
              </a:rPr>
              <a:t>10000</a:t>
            </a:r>
            <a:r>
              <a:rPr lang="en-US" sz="800" b="1" dirty="0">
                <a:latin typeface="Palatino-Roman"/>
              </a:rPr>
              <a:t>two </a:t>
            </a:r>
            <a:r>
              <a:rPr lang="en-US" b="1" dirty="0">
                <a:latin typeface="Minion-Regular"/>
              </a:rPr>
              <a:t>(hit), and </a:t>
            </a:r>
            <a:r>
              <a:rPr lang="en-US" b="1" dirty="0">
                <a:latin typeface="Palatino-Roman"/>
              </a:rPr>
              <a:t>10010</a:t>
            </a:r>
            <a:r>
              <a:rPr lang="en-US" sz="800" b="1" dirty="0">
                <a:latin typeface="Palatino-Roman"/>
              </a:rPr>
              <a:t>two </a:t>
            </a:r>
            <a:r>
              <a:rPr lang="en-US" b="1" dirty="0">
                <a:latin typeface="Minion-Regular"/>
              </a:rPr>
              <a:t>(miss).  </a:t>
            </a:r>
            <a:endParaRPr lang="en-IN" dirty="0"/>
          </a:p>
        </p:txBody>
      </p:sp>
      <p:sp>
        <p:nvSpPr>
          <p:cNvPr id="3" name="Date Placeholder 2">
            <a:extLst>
              <a:ext uri="{FF2B5EF4-FFF2-40B4-BE49-F238E27FC236}">
                <a16:creationId xmlns:a16="http://schemas.microsoft.com/office/drawing/2014/main" id="{352EE58E-B634-4024-B6AB-860301BBD349}"/>
              </a:ext>
            </a:extLst>
          </p:cNvPr>
          <p:cNvSpPr>
            <a:spLocks noGrp="1"/>
          </p:cNvSpPr>
          <p:nvPr>
            <p:ph type="dt" sz="half" idx="10"/>
          </p:nvPr>
        </p:nvSpPr>
        <p:spPr/>
        <p:txBody>
          <a:bodyPr/>
          <a:lstStyle/>
          <a:p>
            <a:fld id="{90555A0E-968E-4F75-ABB4-128816164EFD}" type="datetime1">
              <a:rPr lang="en-IN" smtClean="0"/>
              <a:t>08-10-2019</a:t>
            </a:fld>
            <a:endParaRPr lang="en-IN"/>
          </a:p>
        </p:txBody>
      </p:sp>
      <p:sp>
        <p:nvSpPr>
          <p:cNvPr id="6" name="Slide Number Placeholder 5">
            <a:extLst>
              <a:ext uri="{FF2B5EF4-FFF2-40B4-BE49-F238E27FC236}">
                <a16:creationId xmlns:a16="http://schemas.microsoft.com/office/drawing/2014/main" id="{B55EAE28-D2DE-4445-BAC8-EA7BFB668BCF}"/>
              </a:ext>
            </a:extLst>
          </p:cNvPr>
          <p:cNvSpPr>
            <a:spLocks noGrp="1"/>
          </p:cNvSpPr>
          <p:nvPr>
            <p:ph type="sldNum" sz="quarter" idx="12"/>
          </p:nvPr>
        </p:nvSpPr>
        <p:spPr/>
        <p:txBody>
          <a:bodyPr/>
          <a:lstStyle/>
          <a:p>
            <a:fld id="{B2D6734C-CC1F-4B34-9739-128B231FA113}" type="slidenum">
              <a:rPr lang="en-IN" smtClean="0"/>
              <a:t>24</a:t>
            </a:fld>
            <a:endParaRPr lang="en-IN"/>
          </a:p>
        </p:txBody>
      </p:sp>
    </p:spTree>
    <p:extLst>
      <p:ext uri="{BB962C8B-B14F-4D97-AF65-F5344CB8AC3E}">
        <p14:creationId xmlns:p14="http://schemas.microsoft.com/office/powerpoint/2010/main" val="3327184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Attempt -3:</a:t>
            </a:r>
            <a:r>
              <a:rPr lang="en-US" dirty="0">
                <a:latin typeface="Minion-Regular"/>
              </a:rPr>
              <a:t> The processor requests the following address: </a:t>
            </a:r>
            <a:r>
              <a:rPr lang="en-US" dirty="0">
                <a:latin typeface="Palatino-Roman"/>
              </a:rPr>
              <a:t>10110</a:t>
            </a:r>
            <a:r>
              <a:rPr lang="en-US" sz="800" dirty="0">
                <a:latin typeface="Palatino-Roman"/>
              </a:rPr>
              <a:t>two </a:t>
            </a:r>
            <a:r>
              <a:rPr lang="en-US" dirty="0">
                <a:latin typeface="Minion-Regular"/>
              </a:rPr>
              <a:t>(hit)</a:t>
            </a:r>
            <a:endParaRPr lang="en-IN" dirty="0"/>
          </a:p>
        </p:txBody>
      </p:sp>
      <p:pic>
        <p:nvPicPr>
          <p:cNvPr id="5" name="Picture 4"/>
          <p:cNvPicPr>
            <a:picLocks noChangeAspect="1"/>
          </p:cNvPicPr>
          <p:nvPr/>
        </p:nvPicPr>
        <p:blipFill>
          <a:blip r:embed="rId2">
            <a:duotone>
              <a:prstClr val="black"/>
              <a:schemeClr val="accent6">
                <a:tint val="45000"/>
                <a:satMod val="400000"/>
              </a:schemeClr>
            </a:duotone>
          </a:blip>
          <a:stretch>
            <a:fillRect/>
          </a:stretch>
        </p:blipFill>
        <p:spPr>
          <a:xfrm>
            <a:off x="3253777" y="1805406"/>
            <a:ext cx="6013627" cy="3904450"/>
          </a:xfrm>
          <a:prstGeom prst="rect">
            <a:avLst/>
          </a:prstGeom>
        </p:spPr>
      </p:pic>
      <p:sp>
        <p:nvSpPr>
          <p:cNvPr id="6" name="Rectangle 5"/>
          <p:cNvSpPr/>
          <p:nvPr/>
        </p:nvSpPr>
        <p:spPr>
          <a:xfrm>
            <a:off x="2380488" y="5709856"/>
            <a:ext cx="8089392" cy="923330"/>
          </a:xfrm>
          <a:prstGeom prst="rect">
            <a:avLst/>
          </a:prstGeom>
        </p:spPr>
        <p:txBody>
          <a:bodyPr wrap="square">
            <a:spAutoFit/>
          </a:bodyPr>
          <a:lstStyle/>
          <a:p>
            <a:pPr algn="just"/>
            <a:r>
              <a:rPr lang="en-US" b="1" dirty="0">
                <a:latin typeface="Minion-Regular"/>
              </a:rPr>
              <a:t>The processor requests the following addresses: </a:t>
            </a:r>
            <a:r>
              <a:rPr lang="en-US" b="1" dirty="0">
                <a:latin typeface="Palatino-Roman"/>
              </a:rPr>
              <a:t>10110</a:t>
            </a:r>
            <a:r>
              <a:rPr lang="en-US" sz="800" b="1" dirty="0">
                <a:latin typeface="Palatino-Roman"/>
              </a:rPr>
              <a:t>two</a:t>
            </a:r>
          </a:p>
          <a:p>
            <a:pPr algn="just"/>
            <a:r>
              <a:rPr lang="en-US" b="1" dirty="0">
                <a:latin typeface="Minion-Regular"/>
              </a:rPr>
              <a:t>(miss), </a:t>
            </a:r>
            <a:r>
              <a:rPr lang="en-US" b="1" dirty="0">
                <a:latin typeface="Palatino-Roman"/>
              </a:rPr>
              <a:t>11010</a:t>
            </a:r>
            <a:r>
              <a:rPr lang="en-US" sz="800" b="1" dirty="0">
                <a:latin typeface="Palatino-Roman"/>
              </a:rPr>
              <a:t>two </a:t>
            </a:r>
            <a:r>
              <a:rPr lang="en-US" b="1" dirty="0">
                <a:latin typeface="Minion-Regular"/>
              </a:rPr>
              <a:t>(miss), </a:t>
            </a:r>
            <a:r>
              <a:rPr lang="en-US" b="1" dirty="0">
                <a:solidFill>
                  <a:srgbClr val="FFFF00"/>
                </a:solidFill>
                <a:latin typeface="Palatino-Roman"/>
              </a:rPr>
              <a:t>10110</a:t>
            </a:r>
            <a:r>
              <a:rPr lang="en-US" sz="800" b="1" dirty="0">
                <a:solidFill>
                  <a:srgbClr val="FFFF00"/>
                </a:solidFill>
                <a:latin typeface="Palatino-Roman"/>
              </a:rPr>
              <a:t>two </a:t>
            </a:r>
            <a:r>
              <a:rPr lang="en-US" b="1" dirty="0">
                <a:solidFill>
                  <a:srgbClr val="FFFF00"/>
                </a:solidFill>
                <a:latin typeface="Minion-Regular"/>
              </a:rPr>
              <a:t>(hit), </a:t>
            </a:r>
            <a:r>
              <a:rPr lang="en-US" b="1" dirty="0">
                <a:solidFill>
                  <a:srgbClr val="FFFF00"/>
                </a:solidFill>
                <a:latin typeface="Palatino-Roman"/>
              </a:rPr>
              <a:t>11010</a:t>
            </a:r>
            <a:r>
              <a:rPr lang="en-US" sz="800" b="1" dirty="0">
                <a:solidFill>
                  <a:srgbClr val="FFFF00"/>
                </a:solidFill>
                <a:latin typeface="Palatino-Roman"/>
              </a:rPr>
              <a:t>two </a:t>
            </a:r>
            <a:r>
              <a:rPr lang="en-US" b="1" dirty="0">
                <a:solidFill>
                  <a:srgbClr val="FFFF00"/>
                </a:solidFill>
                <a:latin typeface="Minion-Regular"/>
              </a:rPr>
              <a:t>(hit)</a:t>
            </a:r>
            <a:r>
              <a:rPr lang="en-US" b="1" dirty="0">
                <a:latin typeface="Minion-Regular"/>
              </a:rPr>
              <a:t>, </a:t>
            </a:r>
            <a:r>
              <a:rPr lang="en-US" b="1" dirty="0">
                <a:latin typeface="Palatino-Roman"/>
              </a:rPr>
              <a:t>10000</a:t>
            </a:r>
            <a:r>
              <a:rPr lang="en-US" sz="800" b="1" dirty="0">
                <a:latin typeface="Palatino-Roman"/>
              </a:rPr>
              <a:t>two </a:t>
            </a:r>
            <a:r>
              <a:rPr lang="en-US" b="1" dirty="0">
                <a:latin typeface="Minion-Regular"/>
              </a:rPr>
              <a:t>(miss), </a:t>
            </a:r>
            <a:r>
              <a:rPr lang="en-US" b="1" dirty="0">
                <a:latin typeface="Palatino-Roman"/>
              </a:rPr>
              <a:t>00011</a:t>
            </a:r>
            <a:r>
              <a:rPr lang="en-US" sz="800" b="1" dirty="0">
                <a:latin typeface="Palatino-Roman"/>
              </a:rPr>
              <a:t>two </a:t>
            </a:r>
            <a:r>
              <a:rPr lang="en-US" b="1" dirty="0">
                <a:latin typeface="Minion-Regular"/>
              </a:rPr>
              <a:t>(miss), </a:t>
            </a:r>
            <a:r>
              <a:rPr lang="en-US" b="1" dirty="0">
                <a:latin typeface="Palatino-Roman"/>
              </a:rPr>
              <a:t>10000</a:t>
            </a:r>
            <a:r>
              <a:rPr lang="en-US" sz="800" b="1" dirty="0">
                <a:latin typeface="Palatino-Roman"/>
              </a:rPr>
              <a:t>two </a:t>
            </a:r>
            <a:r>
              <a:rPr lang="en-US" b="1" dirty="0">
                <a:latin typeface="Minion-Regular"/>
              </a:rPr>
              <a:t>(hit), and </a:t>
            </a:r>
            <a:r>
              <a:rPr lang="en-US" b="1" dirty="0">
                <a:latin typeface="Palatino-Roman"/>
              </a:rPr>
              <a:t>10010</a:t>
            </a:r>
            <a:r>
              <a:rPr lang="en-US" sz="800" b="1" dirty="0">
                <a:latin typeface="Palatino-Roman"/>
              </a:rPr>
              <a:t>two </a:t>
            </a:r>
            <a:r>
              <a:rPr lang="en-US" b="1" dirty="0">
                <a:latin typeface="Minion-Regular"/>
              </a:rPr>
              <a:t>(miss). </a:t>
            </a:r>
            <a:endParaRPr lang="en-IN" dirty="0"/>
          </a:p>
        </p:txBody>
      </p:sp>
      <p:sp>
        <p:nvSpPr>
          <p:cNvPr id="3" name="Date Placeholder 2">
            <a:extLst>
              <a:ext uri="{FF2B5EF4-FFF2-40B4-BE49-F238E27FC236}">
                <a16:creationId xmlns:a16="http://schemas.microsoft.com/office/drawing/2014/main" id="{877E4BD9-FC41-4B17-AF39-D9A706A2443D}"/>
              </a:ext>
            </a:extLst>
          </p:cNvPr>
          <p:cNvSpPr>
            <a:spLocks noGrp="1"/>
          </p:cNvSpPr>
          <p:nvPr>
            <p:ph type="dt" sz="half" idx="10"/>
          </p:nvPr>
        </p:nvSpPr>
        <p:spPr/>
        <p:txBody>
          <a:bodyPr/>
          <a:lstStyle/>
          <a:p>
            <a:fld id="{D767A4DC-46CA-414C-99F5-DCE6F42672A2}" type="datetime1">
              <a:rPr lang="en-IN" smtClean="0"/>
              <a:t>08-10-2019</a:t>
            </a:fld>
            <a:endParaRPr lang="en-IN"/>
          </a:p>
        </p:txBody>
      </p:sp>
      <p:sp>
        <p:nvSpPr>
          <p:cNvPr id="4" name="Slide Number Placeholder 3">
            <a:extLst>
              <a:ext uri="{FF2B5EF4-FFF2-40B4-BE49-F238E27FC236}">
                <a16:creationId xmlns:a16="http://schemas.microsoft.com/office/drawing/2014/main" id="{7AA33776-BDF1-401F-8D00-6922CBBFAEFF}"/>
              </a:ext>
            </a:extLst>
          </p:cNvPr>
          <p:cNvSpPr>
            <a:spLocks noGrp="1"/>
          </p:cNvSpPr>
          <p:nvPr>
            <p:ph type="sldNum" sz="quarter" idx="12"/>
          </p:nvPr>
        </p:nvSpPr>
        <p:spPr/>
        <p:txBody>
          <a:bodyPr/>
          <a:lstStyle/>
          <a:p>
            <a:fld id="{B2D6734C-CC1F-4B34-9739-128B231FA113}" type="slidenum">
              <a:rPr lang="en-IN" smtClean="0"/>
              <a:t>25</a:t>
            </a:fld>
            <a:endParaRPr lang="en-IN"/>
          </a:p>
        </p:txBody>
      </p:sp>
    </p:spTree>
    <p:extLst>
      <p:ext uri="{BB962C8B-B14F-4D97-AF65-F5344CB8AC3E}">
        <p14:creationId xmlns:p14="http://schemas.microsoft.com/office/powerpoint/2010/main" val="4019075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Attempt - 4</a:t>
            </a:r>
          </a:p>
        </p:txBody>
      </p:sp>
      <p:pic>
        <p:nvPicPr>
          <p:cNvPr id="4" name="Content Placeholder 3"/>
          <p:cNvPicPr>
            <a:picLocks noGrp="1" noChangeAspect="1"/>
          </p:cNvPicPr>
          <p:nvPr>
            <p:ph idx="1"/>
          </p:nvPr>
        </p:nvPicPr>
        <p:blipFill>
          <a:blip r:embed="rId2">
            <a:duotone>
              <a:prstClr val="black"/>
              <a:schemeClr val="accent4">
                <a:tint val="45000"/>
                <a:satMod val="400000"/>
              </a:schemeClr>
            </a:duotone>
          </a:blip>
          <a:stretch>
            <a:fillRect/>
          </a:stretch>
        </p:blipFill>
        <p:spPr>
          <a:xfrm>
            <a:off x="3011614" y="1948931"/>
            <a:ext cx="5702618" cy="3888941"/>
          </a:xfrm>
          <a:prstGeom prst="rect">
            <a:avLst/>
          </a:prstGeom>
        </p:spPr>
      </p:pic>
      <p:sp>
        <p:nvSpPr>
          <p:cNvPr id="5" name="Rectangle 4"/>
          <p:cNvSpPr/>
          <p:nvPr/>
        </p:nvSpPr>
        <p:spPr>
          <a:xfrm>
            <a:off x="2389632" y="5837872"/>
            <a:ext cx="8089392" cy="923330"/>
          </a:xfrm>
          <a:prstGeom prst="rect">
            <a:avLst/>
          </a:prstGeom>
        </p:spPr>
        <p:txBody>
          <a:bodyPr wrap="square">
            <a:spAutoFit/>
          </a:bodyPr>
          <a:lstStyle/>
          <a:p>
            <a:pPr algn="just"/>
            <a:r>
              <a:rPr lang="en-US" b="1" dirty="0">
                <a:latin typeface="Minion-Regular"/>
              </a:rPr>
              <a:t>The processor requests the following addresses: </a:t>
            </a:r>
            <a:r>
              <a:rPr lang="en-US" b="1" dirty="0">
                <a:latin typeface="Palatino-Roman"/>
              </a:rPr>
              <a:t>10110</a:t>
            </a:r>
            <a:r>
              <a:rPr lang="en-US" sz="800" b="1" dirty="0">
                <a:latin typeface="Palatino-Roman"/>
              </a:rPr>
              <a:t>two</a:t>
            </a:r>
          </a:p>
          <a:p>
            <a:pPr algn="just"/>
            <a:r>
              <a:rPr lang="en-US" b="1" dirty="0">
                <a:latin typeface="Minion-Regular"/>
              </a:rPr>
              <a:t>(miss), </a:t>
            </a:r>
            <a:r>
              <a:rPr lang="en-US" b="1" dirty="0">
                <a:latin typeface="Palatino-Roman"/>
              </a:rPr>
              <a:t>11010</a:t>
            </a:r>
            <a:r>
              <a:rPr lang="en-US" sz="800" b="1" dirty="0">
                <a:latin typeface="Palatino-Roman"/>
              </a:rPr>
              <a:t>two </a:t>
            </a:r>
            <a:r>
              <a:rPr lang="en-US" b="1" dirty="0">
                <a:latin typeface="Minion-Regular"/>
              </a:rPr>
              <a:t>(miss), </a:t>
            </a:r>
            <a:r>
              <a:rPr lang="en-US" b="1" dirty="0">
                <a:solidFill>
                  <a:srgbClr val="FFFF00"/>
                </a:solidFill>
                <a:latin typeface="Palatino-Roman"/>
              </a:rPr>
              <a:t>10110</a:t>
            </a:r>
            <a:r>
              <a:rPr lang="en-US" sz="800" b="1" dirty="0">
                <a:solidFill>
                  <a:srgbClr val="FFFF00"/>
                </a:solidFill>
                <a:latin typeface="Palatino-Roman"/>
              </a:rPr>
              <a:t>two </a:t>
            </a:r>
            <a:r>
              <a:rPr lang="en-US" b="1" dirty="0">
                <a:solidFill>
                  <a:srgbClr val="FFFF00"/>
                </a:solidFill>
                <a:latin typeface="Minion-Regular"/>
              </a:rPr>
              <a:t>(hit), </a:t>
            </a:r>
            <a:r>
              <a:rPr lang="en-US" b="1" dirty="0">
                <a:solidFill>
                  <a:srgbClr val="FFFF00"/>
                </a:solidFill>
                <a:latin typeface="Palatino-Roman"/>
              </a:rPr>
              <a:t>11010</a:t>
            </a:r>
            <a:r>
              <a:rPr lang="en-US" sz="800" b="1" dirty="0">
                <a:solidFill>
                  <a:srgbClr val="FFFF00"/>
                </a:solidFill>
                <a:latin typeface="Palatino-Roman"/>
              </a:rPr>
              <a:t>two </a:t>
            </a:r>
            <a:r>
              <a:rPr lang="en-US" b="1" dirty="0">
                <a:solidFill>
                  <a:srgbClr val="FFFF00"/>
                </a:solidFill>
                <a:latin typeface="Minion-Regular"/>
              </a:rPr>
              <a:t>(hit)</a:t>
            </a:r>
            <a:r>
              <a:rPr lang="en-US" b="1" dirty="0">
                <a:latin typeface="Minion-Regular"/>
              </a:rPr>
              <a:t>, </a:t>
            </a:r>
            <a:r>
              <a:rPr lang="en-US" b="1" dirty="0">
                <a:latin typeface="Palatino-Roman"/>
              </a:rPr>
              <a:t>10000</a:t>
            </a:r>
            <a:r>
              <a:rPr lang="en-US" sz="800" b="1" dirty="0">
                <a:latin typeface="Palatino-Roman"/>
              </a:rPr>
              <a:t>two </a:t>
            </a:r>
            <a:r>
              <a:rPr lang="en-US" b="1" dirty="0">
                <a:latin typeface="Minion-Regular"/>
              </a:rPr>
              <a:t>(miss), </a:t>
            </a:r>
            <a:r>
              <a:rPr lang="en-US" b="1" dirty="0">
                <a:latin typeface="Palatino-Roman"/>
              </a:rPr>
              <a:t>00011</a:t>
            </a:r>
            <a:r>
              <a:rPr lang="en-US" sz="800" b="1" dirty="0">
                <a:latin typeface="Palatino-Roman"/>
              </a:rPr>
              <a:t>two </a:t>
            </a:r>
            <a:r>
              <a:rPr lang="en-US" b="1" dirty="0">
                <a:latin typeface="Minion-Regular"/>
              </a:rPr>
              <a:t>(miss), </a:t>
            </a:r>
            <a:r>
              <a:rPr lang="en-US" b="1" dirty="0">
                <a:latin typeface="Palatino-Roman"/>
              </a:rPr>
              <a:t>10000</a:t>
            </a:r>
            <a:r>
              <a:rPr lang="en-US" sz="800" b="1" dirty="0">
                <a:latin typeface="Palatino-Roman"/>
              </a:rPr>
              <a:t>two </a:t>
            </a:r>
            <a:r>
              <a:rPr lang="en-US" b="1" dirty="0">
                <a:latin typeface="Minion-Regular"/>
              </a:rPr>
              <a:t>(hit), and </a:t>
            </a:r>
            <a:r>
              <a:rPr lang="en-US" b="1" dirty="0">
                <a:latin typeface="Palatino-Roman"/>
              </a:rPr>
              <a:t>10010</a:t>
            </a:r>
            <a:r>
              <a:rPr lang="en-US" sz="800" b="1" dirty="0">
                <a:latin typeface="Palatino-Roman"/>
              </a:rPr>
              <a:t>two </a:t>
            </a:r>
            <a:r>
              <a:rPr lang="en-US" b="1" dirty="0">
                <a:latin typeface="Minion-Regular"/>
              </a:rPr>
              <a:t>(miss). </a:t>
            </a:r>
            <a:endParaRPr lang="en-IN" dirty="0"/>
          </a:p>
        </p:txBody>
      </p:sp>
      <p:sp>
        <p:nvSpPr>
          <p:cNvPr id="3" name="Date Placeholder 2">
            <a:extLst>
              <a:ext uri="{FF2B5EF4-FFF2-40B4-BE49-F238E27FC236}">
                <a16:creationId xmlns:a16="http://schemas.microsoft.com/office/drawing/2014/main" id="{880A89C1-DFA5-47AB-88B9-21D58F21B64D}"/>
              </a:ext>
            </a:extLst>
          </p:cNvPr>
          <p:cNvSpPr>
            <a:spLocks noGrp="1"/>
          </p:cNvSpPr>
          <p:nvPr>
            <p:ph type="dt" sz="half" idx="10"/>
          </p:nvPr>
        </p:nvSpPr>
        <p:spPr/>
        <p:txBody>
          <a:bodyPr/>
          <a:lstStyle/>
          <a:p>
            <a:fld id="{76B626F6-692A-4B84-B643-E9E66E68CF19}" type="datetime1">
              <a:rPr lang="en-IN" smtClean="0"/>
              <a:t>08-10-2019</a:t>
            </a:fld>
            <a:endParaRPr lang="en-IN"/>
          </a:p>
        </p:txBody>
      </p:sp>
      <p:sp>
        <p:nvSpPr>
          <p:cNvPr id="6" name="Slide Number Placeholder 5">
            <a:extLst>
              <a:ext uri="{FF2B5EF4-FFF2-40B4-BE49-F238E27FC236}">
                <a16:creationId xmlns:a16="http://schemas.microsoft.com/office/drawing/2014/main" id="{13B29651-C153-40AC-B27E-DE2B1ACE24F3}"/>
              </a:ext>
            </a:extLst>
          </p:cNvPr>
          <p:cNvSpPr>
            <a:spLocks noGrp="1"/>
          </p:cNvSpPr>
          <p:nvPr>
            <p:ph type="sldNum" sz="quarter" idx="12"/>
          </p:nvPr>
        </p:nvSpPr>
        <p:spPr/>
        <p:txBody>
          <a:bodyPr/>
          <a:lstStyle/>
          <a:p>
            <a:fld id="{B2D6734C-CC1F-4B34-9739-128B231FA113}" type="slidenum">
              <a:rPr lang="en-IN" smtClean="0"/>
              <a:t>26</a:t>
            </a:fld>
            <a:endParaRPr lang="en-IN"/>
          </a:p>
        </p:txBody>
      </p:sp>
    </p:spTree>
    <p:extLst>
      <p:ext uri="{BB962C8B-B14F-4D97-AF65-F5344CB8AC3E}">
        <p14:creationId xmlns:p14="http://schemas.microsoft.com/office/powerpoint/2010/main" val="1012145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Attempt - 5</a:t>
            </a:r>
          </a:p>
        </p:txBody>
      </p:sp>
      <p:pic>
        <p:nvPicPr>
          <p:cNvPr id="4" name="Content Placeholder 3"/>
          <p:cNvPicPr>
            <a:picLocks noGrp="1" noChangeAspect="1"/>
          </p:cNvPicPr>
          <p:nvPr>
            <p:ph idx="1"/>
          </p:nvPr>
        </p:nvPicPr>
        <p:blipFill>
          <a:blip r:embed="rId2"/>
          <a:stretch>
            <a:fillRect/>
          </a:stretch>
        </p:blipFill>
        <p:spPr>
          <a:xfrm>
            <a:off x="361378" y="2015585"/>
            <a:ext cx="5298758" cy="3587874"/>
          </a:xfrm>
          <a:prstGeom prst="rect">
            <a:avLst/>
          </a:prstGeom>
        </p:spPr>
      </p:pic>
      <p:sp>
        <p:nvSpPr>
          <p:cNvPr id="5" name="Rectangle 4"/>
          <p:cNvSpPr/>
          <p:nvPr/>
        </p:nvSpPr>
        <p:spPr>
          <a:xfrm>
            <a:off x="2627376" y="5755576"/>
            <a:ext cx="8089392" cy="923330"/>
          </a:xfrm>
          <a:prstGeom prst="rect">
            <a:avLst/>
          </a:prstGeom>
        </p:spPr>
        <p:txBody>
          <a:bodyPr wrap="square">
            <a:spAutoFit/>
          </a:bodyPr>
          <a:lstStyle/>
          <a:p>
            <a:pPr algn="just"/>
            <a:r>
              <a:rPr lang="en-US" b="1" dirty="0">
                <a:latin typeface="Minion-Regular"/>
              </a:rPr>
              <a:t>The processor requests the following addresses: </a:t>
            </a:r>
            <a:r>
              <a:rPr lang="en-US" b="1" dirty="0">
                <a:latin typeface="Palatino-Roman"/>
              </a:rPr>
              <a:t>10110</a:t>
            </a:r>
            <a:r>
              <a:rPr lang="en-US" sz="800" b="1" dirty="0">
                <a:latin typeface="Palatino-Roman"/>
              </a:rPr>
              <a:t>two</a:t>
            </a:r>
          </a:p>
          <a:p>
            <a:pPr algn="just"/>
            <a:r>
              <a:rPr lang="en-US" b="1" dirty="0">
                <a:latin typeface="Minion-Regular"/>
              </a:rPr>
              <a:t>(miss), </a:t>
            </a:r>
            <a:r>
              <a:rPr lang="en-US" b="1" dirty="0">
                <a:latin typeface="Palatino-Roman"/>
              </a:rPr>
              <a:t>11010</a:t>
            </a:r>
            <a:r>
              <a:rPr lang="en-US" sz="800" b="1" dirty="0">
                <a:latin typeface="Palatino-Roman"/>
              </a:rPr>
              <a:t>two </a:t>
            </a:r>
            <a:r>
              <a:rPr lang="en-US" b="1" dirty="0">
                <a:latin typeface="Minion-Regular"/>
              </a:rPr>
              <a:t>(miss), </a:t>
            </a:r>
            <a:r>
              <a:rPr lang="en-US" b="1" dirty="0">
                <a:solidFill>
                  <a:srgbClr val="FFFF00"/>
                </a:solidFill>
                <a:latin typeface="Palatino-Roman"/>
              </a:rPr>
              <a:t>10110</a:t>
            </a:r>
            <a:r>
              <a:rPr lang="en-US" sz="800" b="1" dirty="0">
                <a:solidFill>
                  <a:srgbClr val="FFFF00"/>
                </a:solidFill>
                <a:latin typeface="Palatino-Roman"/>
              </a:rPr>
              <a:t>two </a:t>
            </a:r>
            <a:r>
              <a:rPr lang="en-US" b="1" dirty="0">
                <a:solidFill>
                  <a:srgbClr val="FFFF00"/>
                </a:solidFill>
                <a:latin typeface="Minion-Regular"/>
              </a:rPr>
              <a:t>(hit), </a:t>
            </a:r>
            <a:r>
              <a:rPr lang="en-US" b="1" dirty="0">
                <a:solidFill>
                  <a:srgbClr val="FFFF00"/>
                </a:solidFill>
                <a:latin typeface="Palatino-Roman"/>
              </a:rPr>
              <a:t>11010</a:t>
            </a:r>
            <a:r>
              <a:rPr lang="en-US" sz="800" b="1" dirty="0">
                <a:solidFill>
                  <a:srgbClr val="FFFF00"/>
                </a:solidFill>
                <a:latin typeface="Palatino-Roman"/>
              </a:rPr>
              <a:t>two </a:t>
            </a:r>
            <a:r>
              <a:rPr lang="en-US" b="1" dirty="0">
                <a:solidFill>
                  <a:srgbClr val="FFFF00"/>
                </a:solidFill>
                <a:latin typeface="Minion-Regular"/>
              </a:rPr>
              <a:t>(hit)</a:t>
            </a:r>
            <a:r>
              <a:rPr lang="en-US" b="1" dirty="0">
                <a:latin typeface="Minion-Regular"/>
              </a:rPr>
              <a:t>, </a:t>
            </a:r>
            <a:r>
              <a:rPr lang="en-US" b="1" dirty="0">
                <a:latin typeface="Palatino-Roman"/>
              </a:rPr>
              <a:t>10000</a:t>
            </a:r>
            <a:r>
              <a:rPr lang="en-US" sz="800" b="1" dirty="0">
                <a:latin typeface="Palatino-Roman"/>
              </a:rPr>
              <a:t>two </a:t>
            </a:r>
            <a:r>
              <a:rPr lang="en-US" b="1" dirty="0">
                <a:latin typeface="Minion-Regular"/>
              </a:rPr>
              <a:t>(miss), </a:t>
            </a:r>
            <a:r>
              <a:rPr lang="en-US" b="1" dirty="0">
                <a:latin typeface="Palatino-Roman"/>
              </a:rPr>
              <a:t>00011</a:t>
            </a:r>
            <a:r>
              <a:rPr lang="en-US" sz="800" b="1" dirty="0">
                <a:latin typeface="Palatino-Roman"/>
              </a:rPr>
              <a:t>two </a:t>
            </a:r>
            <a:r>
              <a:rPr lang="en-US" b="1" dirty="0">
                <a:latin typeface="Minion-Regular"/>
              </a:rPr>
              <a:t>(miss), </a:t>
            </a:r>
            <a:r>
              <a:rPr lang="en-US" b="1" dirty="0">
                <a:solidFill>
                  <a:srgbClr val="FFFF00"/>
                </a:solidFill>
                <a:latin typeface="Palatino-Roman"/>
              </a:rPr>
              <a:t>10000</a:t>
            </a:r>
            <a:r>
              <a:rPr lang="en-US" sz="800" b="1" dirty="0">
                <a:solidFill>
                  <a:srgbClr val="FFFF00"/>
                </a:solidFill>
                <a:latin typeface="Palatino-Roman"/>
              </a:rPr>
              <a:t>two </a:t>
            </a:r>
            <a:r>
              <a:rPr lang="en-US" b="1" dirty="0">
                <a:solidFill>
                  <a:srgbClr val="FFFF00"/>
                </a:solidFill>
                <a:latin typeface="Minion-Regular"/>
              </a:rPr>
              <a:t>(hit), </a:t>
            </a:r>
            <a:r>
              <a:rPr lang="en-US" b="1" dirty="0">
                <a:latin typeface="Minion-Regular"/>
              </a:rPr>
              <a:t>and </a:t>
            </a:r>
            <a:r>
              <a:rPr lang="en-US" b="1" dirty="0">
                <a:latin typeface="Palatino-Roman"/>
              </a:rPr>
              <a:t>10010</a:t>
            </a:r>
            <a:r>
              <a:rPr lang="en-US" sz="800" b="1" dirty="0">
                <a:latin typeface="Palatino-Roman"/>
              </a:rPr>
              <a:t>two </a:t>
            </a:r>
            <a:r>
              <a:rPr lang="en-US" b="1" dirty="0">
                <a:latin typeface="Minion-Regular"/>
              </a:rPr>
              <a:t>(miss). </a:t>
            </a:r>
            <a:endParaRPr lang="en-IN" dirty="0"/>
          </a:p>
        </p:txBody>
      </p:sp>
      <p:sp>
        <p:nvSpPr>
          <p:cNvPr id="6" name="Rectangle 5"/>
          <p:cNvSpPr/>
          <p:nvPr/>
        </p:nvSpPr>
        <p:spPr>
          <a:xfrm>
            <a:off x="5754624" y="2883700"/>
            <a:ext cx="6096000" cy="923330"/>
          </a:xfrm>
          <a:prstGeom prst="rect">
            <a:avLst/>
          </a:prstGeom>
        </p:spPr>
        <p:txBody>
          <a:bodyPr>
            <a:spAutoFit/>
          </a:bodyPr>
          <a:lstStyle/>
          <a:p>
            <a:pPr algn="just"/>
            <a:r>
              <a:rPr lang="en-US" b="1" dirty="0">
                <a:latin typeface="Minion-Regular"/>
              </a:rPr>
              <a:t>When address </a:t>
            </a:r>
            <a:r>
              <a:rPr lang="en-US" b="1" dirty="0">
                <a:latin typeface="Palatino-Roman"/>
              </a:rPr>
              <a:t>10010</a:t>
            </a:r>
            <a:r>
              <a:rPr lang="en-US" sz="800" b="1" dirty="0">
                <a:latin typeface="Palatino-Roman"/>
              </a:rPr>
              <a:t>two </a:t>
            </a:r>
            <a:r>
              <a:rPr lang="en-US" b="1" dirty="0">
                <a:latin typeface="Minion-Regular"/>
              </a:rPr>
              <a:t>(18) is referenced, the entry for address </a:t>
            </a:r>
            <a:r>
              <a:rPr lang="en-US" b="1" dirty="0">
                <a:latin typeface="Palatino-Roman"/>
              </a:rPr>
              <a:t>11010</a:t>
            </a:r>
            <a:r>
              <a:rPr lang="en-US" sz="800" b="1" dirty="0">
                <a:latin typeface="Palatino-Roman"/>
              </a:rPr>
              <a:t>two </a:t>
            </a:r>
            <a:r>
              <a:rPr lang="en-US" b="1" dirty="0">
                <a:latin typeface="Minion-Regular"/>
              </a:rPr>
              <a:t>(26) must be replaced, and a reference to </a:t>
            </a:r>
            <a:r>
              <a:rPr lang="en-US" b="1" dirty="0">
                <a:latin typeface="Palatino-Roman"/>
              </a:rPr>
              <a:t>11010</a:t>
            </a:r>
            <a:r>
              <a:rPr lang="en-US" sz="800" b="1" dirty="0">
                <a:latin typeface="Palatino-Roman"/>
              </a:rPr>
              <a:t>two </a:t>
            </a:r>
            <a:r>
              <a:rPr lang="en-US" b="1" dirty="0">
                <a:latin typeface="Minion-Regular"/>
              </a:rPr>
              <a:t>will cause a subsequent miss</a:t>
            </a:r>
            <a:endParaRPr lang="en-IN" dirty="0"/>
          </a:p>
        </p:txBody>
      </p:sp>
      <p:sp>
        <p:nvSpPr>
          <p:cNvPr id="7" name="TextBox 6"/>
          <p:cNvSpPr txBox="1"/>
          <p:nvPr/>
        </p:nvSpPr>
        <p:spPr>
          <a:xfrm>
            <a:off x="6693407" y="4315968"/>
            <a:ext cx="4218433" cy="369332"/>
          </a:xfrm>
          <a:prstGeom prst="rect">
            <a:avLst/>
          </a:prstGeom>
          <a:noFill/>
        </p:spPr>
        <p:txBody>
          <a:bodyPr wrap="square" rtlCol="0">
            <a:spAutoFit/>
          </a:bodyPr>
          <a:lstStyle/>
          <a:p>
            <a:r>
              <a:rPr lang="en-IN" b="1" dirty="0">
                <a:solidFill>
                  <a:srgbClr val="FFFF00"/>
                </a:solidFill>
              </a:rPr>
              <a:t>Understand the way tag is used. </a:t>
            </a:r>
          </a:p>
        </p:txBody>
      </p:sp>
      <p:sp>
        <p:nvSpPr>
          <p:cNvPr id="3" name="Date Placeholder 2">
            <a:extLst>
              <a:ext uri="{FF2B5EF4-FFF2-40B4-BE49-F238E27FC236}">
                <a16:creationId xmlns:a16="http://schemas.microsoft.com/office/drawing/2014/main" id="{2DD69D56-54BA-4DCC-AF84-238B3A498ADC}"/>
              </a:ext>
            </a:extLst>
          </p:cNvPr>
          <p:cNvSpPr>
            <a:spLocks noGrp="1"/>
          </p:cNvSpPr>
          <p:nvPr>
            <p:ph type="dt" sz="half" idx="10"/>
          </p:nvPr>
        </p:nvSpPr>
        <p:spPr/>
        <p:txBody>
          <a:bodyPr/>
          <a:lstStyle/>
          <a:p>
            <a:fld id="{CDE8C856-171E-4106-B562-C9C1F0A5A55B}" type="datetime1">
              <a:rPr lang="en-IN" smtClean="0"/>
              <a:t>08-10-2019</a:t>
            </a:fld>
            <a:endParaRPr lang="en-IN"/>
          </a:p>
        </p:txBody>
      </p:sp>
      <p:sp>
        <p:nvSpPr>
          <p:cNvPr id="8" name="Slide Number Placeholder 7">
            <a:extLst>
              <a:ext uri="{FF2B5EF4-FFF2-40B4-BE49-F238E27FC236}">
                <a16:creationId xmlns:a16="http://schemas.microsoft.com/office/drawing/2014/main" id="{40C82E79-5F21-4A6A-9FA8-868DFA735D24}"/>
              </a:ext>
            </a:extLst>
          </p:cNvPr>
          <p:cNvSpPr>
            <a:spLocks noGrp="1"/>
          </p:cNvSpPr>
          <p:nvPr>
            <p:ph type="sldNum" sz="quarter" idx="12"/>
          </p:nvPr>
        </p:nvSpPr>
        <p:spPr/>
        <p:txBody>
          <a:bodyPr/>
          <a:lstStyle/>
          <a:p>
            <a:fld id="{B2D6734C-CC1F-4B34-9739-128B231FA113}" type="slidenum">
              <a:rPr lang="en-IN" smtClean="0"/>
              <a:t>27</a:t>
            </a:fld>
            <a:endParaRPr lang="en-IN"/>
          </a:p>
        </p:txBody>
      </p:sp>
    </p:spTree>
    <p:extLst>
      <p:ext uri="{BB962C8B-B14F-4D97-AF65-F5344CB8AC3E}">
        <p14:creationId xmlns:p14="http://schemas.microsoft.com/office/powerpoint/2010/main" val="2986283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math…</a:t>
            </a:r>
          </a:p>
        </p:txBody>
      </p:sp>
      <p:pic>
        <p:nvPicPr>
          <p:cNvPr id="4" name="Picture 3"/>
          <p:cNvPicPr>
            <a:picLocks noChangeAspect="1"/>
          </p:cNvPicPr>
          <p:nvPr/>
        </p:nvPicPr>
        <p:blipFill>
          <a:blip r:embed="rId2"/>
          <a:stretch>
            <a:fillRect/>
          </a:stretch>
        </p:blipFill>
        <p:spPr>
          <a:xfrm>
            <a:off x="4481295" y="0"/>
            <a:ext cx="5953949" cy="6858000"/>
          </a:xfrm>
          <a:prstGeom prst="rect">
            <a:avLst/>
          </a:prstGeom>
        </p:spPr>
      </p:pic>
      <p:sp>
        <p:nvSpPr>
          <p:cNvPr id="3" name="Date Placeholder 2">
            <a:extLst>
              <a:ext uri="{FF2B5EF4-FFF2-40B4-BE49-F238E27FC236}">
                <a16:creationId xmlns:a16="http://schemas.microsoft.com/office/drawing/2014/main" id="{87025F1F-03AD-4CF6-87E1-864A354DD24B}"/>
              </a:ext>
            </a:extLst>
          </p:cNvPr>
          <p:cNvSpPr>
            <a:spLocks noGrp="1"/>
          </p:cNvSpPr>
          <p:nvPr>
            <p:ph type="dt" sz="half" idx="10"/>
          </p:nvPr>
        </p:nvSpPr>
        <p:spPr/>
        <p:txBody>
          <a:bodyPr/>
          <a:lstStyle/>
          <a:p>
            <a:fld id="{0C64DE76-293D-4A3F-A3C3-878B734617F7}" type="datetime1">
              <a:rPr lang="en-IN" smtClean="0"/>
              <a:t>08-10-2019</a:t>
            </a:fld>
            <a:endParaRPr lang="en-IN"/>
          </a:p>
        </p:txBody>
      </p:sp>
      <p:sp>
        <p:nvSpPr>
          <p:cNvPr id="5" name="Slide Number Placeholder 4">
            <a:extLst>
              <a:ext uri="{FF2B5EF4-FFF2-40B4-BE49-F238E27FC236}">
                <a16:creationId xmlns:a16="http://schemas.microsoft.com/office/drawing/2014/main" id="{EC5662DB-31FD-4DC4-A846-73F796698EFF}"/>
              </a:ext>
            </a:extLst>
          </p:cNvPr>
          <p:cNvSpPr>
            <a:spLocks noGrp="1"/>
          </p:cNvSpPr>
          <p:nvPr>
            <p:ph type="sldNum" sz="quarter" idx="12"/>
          </p:nvPr>
        </p:nvSpPr>
        <p:spPr/>
        <p:txBody>
          <a:bodyPr/>
          <a:lstStyle/>
          <a:p>
            <a:fld id="{B2D6734C-CC1F-4B34-9739-128B231FA113}" type="slidenum">
              <a:rPr lang="en-IN" smtClean="0"/>
              <a:t>28</a:t>
            </a:fld>
            <a:endParaRPr lang="en-IN"/>
          </a:p>
        </p:txBody>
      </p:sp>
    </p:spTree>
    <p:extLst>
      <p:ext uri="{BB962C8B-B14F-4D97-AF65-F5344CB8AC3E}">
        <p14:creationId xmlns:p14="http://schemas.microsoft.com/office/powerpoint/2010/main" val="3272653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cache miss … (Its complicated)</a:t>
            </a:r>
          </a:p>
        </p:txBody>
      </p:sp>
      <p:sp>
        <p:nvSpPr>
          <p:cNvPr id="3" name="Content Placeholder 2"/>
          <p:cNvSpPr>
            <a:spLocks noGrp="1"/>
          </p:cNvSpPr>
          <p:nvPr>
            <p:ph idx="1"/>
          </p:nvPr>
        </p:nvSpPr>
        <p:spPr>
          <a:xfrm>
            <a:off x="356512" y="2263140"/>
            <a:ext cx="11025486" cy="4350039"/>
          </a:xfrm>
        </p:spPr>
        <p:txBody>
          <a:bodyPr>
            <a:noAutofit/>
          </a:bodyPr>
          <a:lstStyle/>
          <a:p>
            <a:pPr algn="just"/>
            <a:endParaRPr lang="en-US" b="1" dirty="0"/>
          </a:p>
          <a:p>
            <a:pPr algn="just"/>
            <a:r>
              <a:rPr lang="en-US" b="1" dirty="0"/>
              <a:t>You know by now, what is a cache miss! </a:t>
            </a:r>
          </a:p>
          <a:p>
            <a:pPr algn="just"/>
            <a:r>
              <a:rPr lang="en-US" b="1" dirty="0"/>
              <a:t>When the requested content is not in the cache, the request cannot be handled as the data is not available. </a:t>
            </a:r>
          </a:p>
          <a:p>
            <a:pPr algn="just"/>
            <a:r>
              <a:rPr lang="en-US" b="1" dirty="0"/>
              <a:t>Now, when there is a hit, the action is all trivial. Means, the things will go as planned. </a:t>
            </a:r>
          </a:p>
          <a:p>
            <a:pPr algn="just"/>
            <a:r>
              <a:rPr lang="en-US" b="1" i="1" dirty="0">
                <a:solidFill>
                  <a:srgbClr val="FFFF00"/>
                </a:solidFill>
                <a:effectLst>
                  <a:outerShdw blurRad="38100" dist="38100" dir="2700000" algn="tl">
                    <a:srgbClr val="000000">
                      <a:alpha val="43137"/>
                    </a:srgbClr>
                  </a:outerShdw>
                </a:effectLst>
              </a:rPr>
              <a:t>If there is a miss, the process is going to be slightly different as the flow is to be changed to handle the miss.   </a:t>
            </a:r>
          </a:p>
          <a:p>
            <a:pPr lvl="1" algn="just"/>
            <a:r>
              <a:rPr lang="en-US" b="1" dirty="0">
                <a:solidFill>
                  <a:srgbClr val="FFFF00"/>
                </a:solidFill>
              </a:rPr>
              <a:t>The cache miss handling is done with the processor control unit and with a separate controller that initiates the memory access and refills the cache. </a:t>
            </a:r>
          </a:p>
          <a:p>
            <a:pPr algn="just"/>
            <a:r>
              <a:rPr lang="en-US" b="1" dirty="0"/>
              <a:t>This miss needs processing to be done and this creates some delay.  It is  similar to the pipeline stall (remember??) which forced us to save the content in pipelining registers.  </a:t>
            </a:r>
          </a:p>
          <a:p>
            <a:pPr algn="just"/>
            <a:r>
              <a:rPr lang="en-US" b="1" dirty="0"/>
              <a:t>For a cache miss, we can stall the entire processor, essentially freezing the contents of the temporary and programmer-visible registers, while we wait for memory. </a:t>
            </a:r>
          </a:p>
          <a:p>
            <a:pPr lvl="1" algn="just"/>
            <a:r>
              <a:rPr lang="en-US" b="1" dirty="0">
                <a:solidFill>
                  <a:srgbClr val="FFFF00"/>
                </a:solidFill>
              </a:rPr>
              <a:t>In contrast, pipeline stalls, are more complex  because we must continue executing some instructions while we stall others.</a:t>
            </a:r>
          </a:p>
          <a:p>
            <a:pPr algn="just"/>
            <a:endParaRPr lang="en-IN" dirty="0"/>
          </a:p>
        </p:txBody>
      </p:sp>
      <p:sp>
        <p:nvSpPr>
          <p:cNvPr id="4" name="Date Placeholder 3">
            <a:extLst>
              <a:ext uri="{FF2B5EF4-FFF2-40B4-BE49-F238E27FC236}">
                <a16:creationId xmlns:a16="http://schemas.microsoft.com/office/drawing/2014/main" id="{0F41B929-80F0-47DC-BB19-10A3532E37B8}"/>
              </a:ext>
            </a:extLst>
          </p:cNvPr>
          <p:cNvSpPr>
            <a:spLocks noGrp="1"/>
          </p:cNvSpPr>
          <p:nvPr>
            <p:ph type="dt" sz="half" idx="10"/>
          </p:nvPr>
        </p:nvSpPr>
        <p:spPr/>
        <p:txBody>
          <a:bodyPr/>
          <a:lstStyle/>
          <a:p>
            <a:fld id="{EE09323E-2251-4143-8F18-DE66FA4B267E}" type="datetime1">
              <a:rPr lang="en-IN" smtClean="0"/>
              <a:t>08-10-2019</a:t>
            </a:fld>
            <a:endParaRPr lang="en-IN"/>
          </a:p>
        </p:txBody>
      </p:sp>
      <p:sp>
        <p:nvSpPr>
          <p:cNvPr id="5" name="Slide Number Placeholder 4">
            <a:extLst>
              <a:ext uri="{FF2B5EF4-FFF2-40B4-BE49-F238E27FC236}">
                <a16:creationId xmlns:a16="http://schemas.microsoft.com/office/drawing/2014/main" id="{64468F63-9DF2-41EC-959E-E0B68AA4A8EA}"/>
              </a:ext>
            </a:extLst>
          </p:cNvPr>
          <p:cNvSpPr>
            <a:spLocks noGrp="1"/>
          </p:cNvSpPr>
          <p:nvPr>
            <p:ph type="sldNum" sz="quarter" idx="12"/>
          </p:nvPr>
        </p:nvSpPr>
        <p:spPr/>
        <p:txBody>
          <a:bodyPr/>
          <a:lstStyle/>
          <a:p>
            <a:fld id="{B2D6734C-CC1F-4B34-9739-128B231FA113}" type="slidenum">
              <a:rPr lang="en-IN" smtClean="0"/>
              <a:t>29</a:t>
            </a:fld>
            <a:endParaRPr lang="en-IN"/>
          </a:p>
        </p:txBody>
      </p:sp>
    </p:spTree>
    <p:extLst>
      <p:ext uri="{BB962C8B-B14F-4D97-AF65-F5344CB8AC3E}">
        <p14:creationId xmlns:p14="http://schemas.microsoft.com/office/powerpoint/2010/main" val="3155749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1102176" y="2377735"/>
            <a:ext cx="10554574" cy="3636511"/>
          </a:xfrm>
        </p:spPr>
        <p:txBody>
          <a:bodyPr>
            <a:normAutofit fontScale="92500" lnSpcReduction="20000"/>
          </a:bodyPr>
          <a:lstStyle/>
          <a:p>
            <a:pPr algn="just"/>
            <a:r>
              <a:rPr lang="en-US" dirty="0"/>
              <a:t>Let us take the library as an example. </a:t>
            </a:r>
          </a:p>
          <a:p>
            <a:pPr algn="just"/>
            <a:r>
              <a:rPr lang="en-US" dirty="0"/>
              <a:t>Select a topic to study </a:t>
            </a:r>
            <a:r>
              <a:rPr lang="en-US" dirty="0">
                <a:sym typeface="Wingdings" panose="05000000000000000000" pitchFamily="2" charset="2"/>
              </a:rPr>
              <a:t> Example MIPS architecture. </a:t>
            </a:r>
          </a:p>
          <a:p>
            <a:pPr algn="just"/>
            <a:r>
              <a:rPr lang="en-US" dirty="0">
                <a:sym typeface="Wingdings" panose="05000000000000000000" pitchFamily="2" charset="2"/>
              </a:rPr>
              <a:t>What will you do? </a:t>
            </a:r>
          </a:p>
          <a:p>
            <a:pPr lvl="1" algn="just"/>
            <a:r>
              <a:rPr lang="en-US" dirty="0">
                <a:sym typeface="Wingdings" panose="05000000000000000000" pitchFamily="2" charset="2"/>
              </a:rPr>
              <a:t>You will go to the rack of computer architecture. </a:t>
            </a:r>
          </a:p>
          <a:p>
            <a:pPr lvl="1" algn="just"/>
            <a:r>
              <a:rPr lang="en-US" dirty="0">
                <a:sym typeface="Wingdings" panose="05000000000000000000" pitchFamily="2" charset="2"/>
              </a:rPr>
              <a:t>Pick the best of the books (say 5 or 6) that talks MIPS. </a:t>
            </a:r>
          </a:p>
          <a:p>
            <a:pPr lvl="1" algn="just"/>
            <a:r>
              <a:rPr lang="en-US" dirty="0"/>
              <a:t>Bring them to your desk. </a:t>
            </a:r>
          </a:p>
          <a:p>
            <a:pPr lvl="1" algn="just"/>
            <a:r>
              <a:rPr lang="en-US" dirty="0"/>
              <a:t>Now, most of what is required shall be available in the desk. </a:t>
            </a:r>
          </a:p>
          <a:p>
            <a:pPr lvl="1" algn="just"/>
            <a:r>
              <a:rPr lang="en-US" dirty="0"/>
              <a:t>Reader need not walk to and fro to the rack.</a:t>
            </a:r>
          </a:p>
          <a:p>
            <a:pPr lvl="1" algn="just"/>
            <a:r>
              <a:rPr lang="en-US" dirty="0"/>
              <a:t>Here is the point to appreciate: </a:t>
            </a:r>
          </a:p>
          <a:p>
            <a:pPr lvl="1" algn="just"/>
            <a:r>
              <a:rPr lang="en-US" b="1" dirty="0">
                <a:solidFill>
                  <a:schemeClr val="accent4">
                    <a:lumMod val="40000"/>
                    <a:lumOff val="60000"/>
                  </a:schemeClr>
                </a:solidFill>
              </a:rPr>
              <a:t>HAVING SEVERAL BOOKS ON THE DESK IN FRONT OF YOU SAVES TIME COMPARED TO HAVING ONLY ONE BOOK THERE AND CONSTANTLY HAVING TO GO BACK TO THE SHELVES TO RETURN IT AND TAKE OUT ANOTHER.</a:t>
            </a:r>
          </a:p>
          <a:p>
            <a:endParaRPr lang="en-IN" dirty="0"/>
          </a:p>
        </p:txBody>
      </p:sp>
      <p:sp>
        <p:nvSpPr>
          <p:cNvPr id="4" name="Date Placeholder 3">
            <a:extLst>
              <a:ext uri="{FF2B5EF4-FFF2-40B4-BE49-F238E27FC236}">
                <a16:creationId xmlns:a16="http://schemas.microsoft.com/office/drawing/2014/main" id="{9CC6EEE3-6C3B-48D6-A6DF-D8E5EC936FBD}"/>
              </a:ext>
            </a:extLst>
          </p:cNvPr>
          <p:cNvSpPr>
            <a:spLocks noGrp="1"/>
          </p:cNvSpPr>
          <p:nvPr>
            <p:ph type="dt" sz="half" idx="10"/>
          </p:nvPr>
        </p:nvSpPr>
        <p:spPr/>
        <p:txBody>
          <a:bodyPr/>
          <a:lstStyle/>
          <a:p>
            <a:fld id="{075154D3-FD55-4E98-8DBA-F5AFD715E1F9}" type="datetime1">
              <a:rPr lang="en-IN" smtClean="0"/>
              <a:t>08-10-2019</a:t>
            </a:fld>
            <a:endParaRPr lang="en-IN"/>
          </a:p>
        </p:txBody>
      </p:sp>
      <p:sp>
        <p:nvSpPr>
          <p:cNvPr id="5" name="Slide Number Placeholder 4">
            <a:extLst>
              <a:ext uri="{FF2B5EF4-FFF2-40B4-BE49-F238E27FC236}">
                <a16:creationId xmlns:a16="http://schemas.microsoft.com/office/drawing/2014/main" id="{261767D0-CFC0-47FF-9BAF-86119300674A}"/>
              </a:ext>
            </a:extLst>
          </p:cNvPr>
          <p:cNvSpPr>
            <a:spLocks noGrp="1"/>
          </p:cNvSpPr>
          <p:nvPr>
            <p:ph type="sldNum" sz="quarter" idx="12"/>
          </p:nvPr>
        </p:nvSpPr>
        <p:spPr/>
        <p:txBody>
          <a:bodyPr/>
          <a:lstStyle/>
          <a:p>
            <a:fld id="{B2D6734C-CC1F-4B34-9739-128B231FA113}" type="slidenum">
              <a:rPr lang="en-IN" smtClean="0"/>
              <a:t>3</a:t>
            </a:fld>
            <a:endParaRPr lang="en-IN"/>
          </a:p>
        </p:txBody>
      </p:sp>
    </p:spTree>
    <p:extLst>
      <p:ext uri="{BB962C8B-B14F-4D97-AF65-F5344CB8AC3E}">
        <p14:creationId xmlns:p14="http://schemas.microsoft.com/office/powerpoint/2010/main" val="907379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p:txBody>
          <a:bodyPr/>
          <a:lstStyle/>
          <a:p>
            <a:r>
              <a:rPr lang="en-IN" dirty="0"/>
              <a:t> A request for data from the cache that cannot be filled because the data is not present in the cache.</a:t>
            </a:r>
          </a:p>
          <a:p>
            <a:r>
              <a:rPr lang="en-IN" dirty="0"/>
              <a:t>The steps to be taken on an instruction cache miss:</a:t>
            </a:r>
          </a:p>
          <a:p>
            <a:pPr>
              <a:buFont typeface="+mj-lt"/>
              <a:buAutoNum type="arabicPeriod"/>
            </a:pPr>
            <a:r>
              <a:rPr lang="en-IN" b="1" dirty="0">
                <a:solidFill>
                  <a:srgbClr val="FFFF00"/>
                </a:solidFill>
              </a:rPr>
              <a:t>Send the original PC value (current PC – 4) to the memory.</a:t>
            </a:r>
          </a:p>
          <a:p>
            <a:pPr>
              <a:buFont typeface="+mj-lt"/>
              <a:buAutoNum type="arabicPeriod"/>
            </a:pPr>
            <a:r>
              <a:rPr lang="en-IN" b="1" dirty="0">
                <a:solidFill>
                  <a:srgbClr val="FFFF00"/>
                </a:solidFill>
              </a:rPr>
              <a:t>Instruct main memory to perform a read and wait for the memory to complete its access.</a:t>
            </a:r>
          </a:p>
          <a:p>
            <a:pPr>
              <a:buFont typeface="+mj-lt"/>
              <a:buAutoNum type="arabicPeriod"/>
            </a:pPr>
            <a:r>
              <a:rPr lang="en-IN" b="1" dirty="0">
                <a:solidFill>
                  <a:srgbClr val="FFFF00"/>
                </a:solidFill>
              </a:rPr>
              <a:t>Write the cache entry, putting the data from memory in the data portion of the entry, writing the upper bits of the address (from the ALU) into the tag field, and turning the valid bit on.</a:t>
            </a:r>
          </a:p>
          <a:p>
            <a:pPr>
              <a:buFont typeface="+mj-lt"/>
              <a:buAutoNum type="arabicPeriod"/>
            </a:pPr>
            <a:r>
              <a:rPr lang="en-IN" b="1" dirty="0">
                <a:solidFill>
                  <a:srgbClr val="FFFF00"/>
                </a:solidFill>
              </a:rPr>
              <a:t>Restart the instruction execution at the first step, which will </a:t>
            </a:r>
            <a:r>
              <a:rPr lang="en-IN" b="1" dirty="0" err="1">
                <a:solidFill>
                  <a:srgbClr val="FFFF00"/>
                </a:solidFill>
              </a:rPr>
              <a:t>refetch</a:t>
            </a:r>
            <a:r>
              <a:rPr lang="en-IN" b="1" dirty="0">
                <a:solidFill>
                  <a:srgbClr val="FFFF00"/>
                </a:solidFill>
              </a:rPr>
              <a:t> the instruction, this time finding it in the cache.</a:t>
            </a:r>
          </a:p>
          <a:p>
            <a:endParaRPr lang="en-IN" dirty="0"/>
          </a:p>
        </p:txBody>
      </p:sp>
      <p:sp>
        <p:nvSpPr>
          <p:cNvPr id="4" name="Date Placeholder 3">
            <a:extLst>
              <a:ext uri="{FF2B5EF4-FFF2-40B4-BE49-F238E27FC236}">
                <a16:creationId xmlns:a16="http://schemas.microsoft.com/office/drawing/2014/main" id="{28609D1C-B82E-4C7E-A81C-601AE32F108D}"/>
              </a:ext>
            </a:extLst>
          </p:cNvPr>
          <p:cNvSpPr>
            <a:spLocks noGrp="1"/>
          </p:cNvSpPr>
          <p:nvPr>
            <p:ph type="dt" sz="half" idx="10"/>
          </p:nvPr>
        </p:nvSpPr>
        <p:spPr/>
        <p:txBody>
          <a:bodyPr/>
          <a:lstStyle/>
          <a:p>
            <a:fld id="{729EAAB1-DCD2-4CE4-AD0E-84513DB578DF}" type="datetime1">
              <a:rPr lang="en-IN" smtClean="0"/>
              <a:t>08-10-2019</a:t>
            </a:fld>
            <a:endParaRPr lang="en-IN"/>
          </a:p>
        </p:txBody>
      </p:sp>
      <p:sp>
        <p:nvSpPr>
          <p:cNvPr id="5" name="Slide Number Placeholder 4">
            <a:extLst>
              <a:ext uri="{FF2B5EF4-FFF2-40B4-BE49-F238E27FC236}">
                <a16:creationId xmlns:a16="http://schemas.microsoft.com/office/drawing/2014/main" id="{900A724E-7739-4106-BE47-F605107A6DD7}"/>
              </a:ext>
            </a:extLst>
          </p:cNvPr>
          <p:cNvSpPr>
            <a:spLocks noGrp="1"/>
          </p:cNvSpPr>
          <p:nvPr>
            <p:ph type="sldNum" sz="quarter" idx="12"/>
          </p:nvPr>
        </p:nvSpPr>
        <p:spPr/>
        <p:txBody>
          <a:bodyPr/>
          <a:lstStyle/>
          <a:p>
            <a:fld id="{B2D6734C-CC1F-4B34-9739-128B231FA113}" type="slidenum">
              <a:rPr lang="en-IN" smtClean="0"/>
              <a:t>30</a:t>
            </a:fld>
            <a:endParaRPr lang="en-IN"/>
          </a:p>
        </p:txBody>
      </p:sp>
    </p:spTree>
    <p:extLst>
      <p:ext uri="{BB962C8B-B14F-4D97-AF65-F5344CB8AC3E}">
        <p14:creationId xmlns:p14="http://schemas.microsoft.com/office/powerpoint/2010/main" val="3411538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Cache and main memory Inconsistency</a:t>
            </a:r>
            <a:endParaRPr lang="en-IN" dirty="0"/>
          </a:p>
        </p:txBody>
      </p:sp>
      <p:sp>
        <p:nvSpPr>
          <p:cNvPr id="3" name="Content Placeholder 2"/>
          <p:cNvSpPr>
            <a:spLocks noGrp="1"/>
          </p:cNvSpPr>
          <p:nvPr>
            <p:ph idx="1"/>
          </p:nvPr>
        </p:nvSpPr>
        <p:spPr>
          <a:xfrm>
            <a:off x="818712" y="2222287"/>
            <a:ext cx="10554574" cy="4365125"/>
          </a:xfrm>
        </p:spPr>
        <p:txBody>
          <a:bodyPr>
            <a:normAutofit/>
          </a:bodyPr>
          <a:lstStyle/>
          <a:p>
            <a:pPr marL="0" indent="0">
              <a:buNone/>
            </a:pPr>
            <a:r>
              <a:rPr lang="en-IN" b="1" dirty="0">
                <a:solidFill>
                  <a:srgbClr val="FFC000"/>
                </a:solidFill>
              </a:rPr>
              <a:t>Cache and main memory are said to be inconsistent when a data is written only in cache without changing memory. (You agree right??)  Techniques to counter it are listed below:  </a:t>
            </a:r>
          </a:p>
          <a:p>
            <a:r>
              <a:rPr lang="en-IN" b="1" dirty="0">
                <a:solidFill>
                  <a:srgbClr val="FFC000"/>
                </a:solidFill>
              </a:rPr>
              <a:t>(a) write-through</a:t>
            </a:r>
            <a:r>
              <a:rPr lang="en-IN" dirty="0">
                <a:solidFill>
                  <a:srgbClr val="FFC000"/>
                </a:solidFill>
              </a:rPr>
              <a:t>: A scheme in which writes always update both the cache and the memory, ensuring that data is always consistent between the two writes</a:t>
            </a:r>
          </a:p>
          <a:p>
            <a:r>
              <a:rPr lang="en-IN" dirty="0">
                <a:solidFill>
                  <a:schemeClr val="accent3">
                    <a:lumMod val="20000"/>
                    <a:lumOff val="80000"/>
                  </a:schemeClr>
                </a:solidFill>
              </a:rPr>
              <a:t>(b) </a:t>
            </a:r>
            <a:r>
              <a:rPr lang="en-IN" b="1" dirty="0">
                <a:solidFill>
                  <a:schemeClr val="accent3">
                    <a:lumMod val="20000"/>
                    <a:lumOff val="80000"/>
                  </a:schemeClr>
                </a:solidFill>
              </a:rPr>
              <a:t>write buffer</a:t>
            </a:r>
            <a:r>
              <a:rPr lang="en-IN" dirty="0">
                <a:solidFill>
                  <a:schemeClr val="accent3">
                    <a:lumMod val="20000"/>
                    <a:lumOff val="80000"/>
                  </a:schemeClr>
                </a:solidFill>
              </a:rPr>
              <a:t> stores the data while it is waiting to be written to memory. After writing the data into the cache and into the write buffer, the processor can continue execution. When a write to main memory completes, the entry in the write buffer is freed. If the write buffer is full when the processor reaches a write, the processor must stall until there is an empty position in the write buffer.</a:t>
            </a:r>
          </a:p>
          <a:p>
            <a:r>
              <a:rPr lang="en-IN" dirty="0"/>
              <a:t>(c) In a </a:t>
            </a:r>
            <a:r>
              <a:rPr lang="en-IN" b="1" dirty="0"/>
              <a:t>write-back</a:t>
            </a:r>
            <a:r>
              <a:rPr lang="en-IN" dirty="0"/>
              <a:t> scheme, when a write occurs, the new value is written only to the block in the cache. The modified block is written to the lower level of the hierarchy when it is replaced. Write-back scheme is, however, more complex to implement than write-through.</a:t>
            </a:r>
            <a:br>
              <a:rPr lang="en-IN" dirty="0">
                <a:solidFill>
                  <a:srgbClr val="FFC000"/>
                </a:solidFill>
              </a:rPr>
            </a:br>
            <a:endParaRPr lang="en-IN" b="1" dirty="0">
              <a:solidFill>
                <a:srgbClr val="FFC000"/>
              </a:solidFill>
            </a:endParaRPr>
          </a:p>
        </p:txBody>
      </p:sp>
      <p:sp>
        <p:nvSpPr>
          <p:cNvPr id="4" name="Date Placeholder 3">
            <a:extLst>
              <a:ext uri="{FF2B5EF4-FFF2-40B4-BE49-F238E27FC236}">
                <a16:creationId xmlns:a16="http://schemas.microsoft.com/office/drawing/2014/main" id="{DCF89515-B832-40A4-9635-3F5E8056A91B}"/>
              </a:ext>
            </a:extLst>
          </p:cNvPr>
          <p:cNvSpPr>
            <a:spLocks noGrp="1"/>
          </p:cNvSpPr>
          <p:nvPr>
            <p:ph type="dt" sz="half" idx="10"/>
          </p:nvPr>
        </p:nvSpPr>
        <p:spPr/>
        <p:txBody>
          <a:bodyPr/>
          <a:lstStyle/>
          <a:p>
            <a:fld id="{104E4D7C-2B89-47EB-8722-E820398733B0}" type="datetime1">
              <a:rPr lang="en-IN" smtClean="0"/>
              <a:t>08-10-2019</a:t>
            </a:fld>
            <a:endParaRPr lang="en-IN"/>
          </a:p>
        </p:txBody>
      </p:sp>
      <p:sp>
        <p:nvSpPr>
          <p:cNvPr id="5" name="Slide Number Placeholder 4">
            <a:extLst>
              <a:ext uri="{FF2B5EF4-FFF2-40B4-BE49-F238E27FC236}">
                <a16:creationId xmlns:a16="http://schemas.microsoft.com/office/drawing/2014/main" id="{32464AF9-60BB-49EC-BE41-A09939642B75}"/>
              </a:ext>
            </a:extLst>
          </p:cNvPr>
          <p:cNvSpPr>
            <a:spLocks noGrp="1"/>
          </p:cNvSpPr>
          <p:nvPr>
            <p:ph type="sldNum" sz="quarter" idx="12"/>
          </p:nvPr>
        </p:nvSpPr>
        <p:spPr/>
        <p:txBody>
          <a:bodyPr/>
          <a:lstStyle/>
          <a:p>
            <a:fld id="{B2D6734C-CC1F-4B34-9739-128B231FA113}" type="slidenum">
              <a:rPr lang="en-IN" smtClean="0"/>
              <a:t>31</a:t>
            </a:fld>
            <a:endParaRPr lang="en-IN"/>
          </a:p>
        </p:txBody>
      </p:sp>
    </p:spTree>
    <p:extLst>
      <p:ext uri="{BB962C8B-B14F-4D97-AF65-F5344CB8AC3E}">
        <p14:creationId xmlns:p14="http://schemas.microsoft.com/office/powerpoint/2010/main" val="523560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Cache Misses by More Flexible Placement of Blocks</a:t>
            </a:r>
            <a:endParaRPr lang="en-IN" dirty="0"/>
          </a:p>
        </p:txBody>
      </p:sp>
      <p:sp>
        <p:nvSpPr>
          <p:cNvPr id="3" name="Content Placeholder 2"/>
          <p:cNvSpPr>
            <a:spLocks noGrp="1"/>
          </p:cNvSpPr>
          <p:nvPr>
            <p:ph idx="1"/>
          </p:nvPr>
        </p:nvSpPr>
        <p:spPr/>
        <p:txBody>
          <a:bodyPr/>
          <a:lstStyle/>
          <a:p>
            <a:r>
              <a:rPr lang="en-IN" dirty="0"/>
              <a:t>We have learnt the direct mapping techniques in the past! </a:t>
            </a:r>
          </a:p>
          <a:p>
            <a:r>
              <a:rPr lang="en-IN" dirty="0"/>
              <a:t>Let’s learn a bit more than that now. </a:t>
            </a:r>
          </a:p>
          <a:p>
            <a:r>
              <a:rPr lang="en-IN" b="1" dirty="0">
                <a:solidFill>
                  <a:schemeClr val="accent3">
                    <a:lumMod val="20000"/>
                    <a:lumOff val="80000"/>
                  </a:schemeClr>
                </a:solidFill>
              </a:rPr>
              <a:t>Fully Associative and Set Associative – Let’s learn them in parallel. </a:t>
            </a:r>
          </a:p>
        </p:txBody>
      </p:sp>
      <p:sp>
        <p:nvSpPr>
          <p:cNvPr id="4" name="Date Placeholder 3">
            <a:extLst>
              <a:ext uri="{FF2B5EF4-FFF2-40B4-BE49-F238E27FC236}">
                <a16:creationId xmlns:a16="http://schemas.microsoft.com/office/drawing/2014/main" id="{CE09971E-B65A-481C-922B-C93A32C92AFA}"/>
              </a:ext>
            </a:extLst>
          </p:cNvPr>
          <p:cNvSpPr>
            <a:spLocks noGrp="1"/>
          </p:cNvSpPr>
          <p:nvPr>
            <p:ph type="dt" sz="half" idx="10"/>
          </p:nvPr>
        </p:nvSpPr>
        <p:spPr/>
        <p:txBody>
          <a:bodyPr/>
          <a:lstStyle/>
          <a:p>
            <a:fld id="{7BFC4D30-024B-402F-8747-36B510EF8486}" type="datetime1">
              <a:rPr lang="en-IN" smtClean="0"/>
              <a:t>08-10-2019</a:t>
            </a:fld>
            <a:endParaRPr lang="en-IN"/>
          </a:p>
        </p:txBody>
      </p:sp>
      <p:sp>
        <p:nvSpPr>
          <p:cNvPr id="5" name="Slide Number Placeholder 4">
            <a:extLst>
              <a:ext uri="{FF2B5EF4-FFF2-40B4-BE49-F238E27FC236}">
                <a16:creationId xmlns:a16="http://schemas.microsoft.com/office/drawing/2014/main" id="{19C13886-387B-4BAF-8CAB-61E4CA5A10B8}"/>
              </a:ext>
            </a:extLst>
          </p:cNvPr>
          <p:cNvSpPr>
            <a:spLocks noGrp="1"/>
          </p:cNvSpPr>
          <p:nvPr>
            <p:ph type="sldNum" sz="quarter" idx="12"/>
          </p:nvPr>
        </p:nvSpPr>
        <p:spPr/>
        <p:txBody>
          <a:bodyPr/>
          <a:lstStyle/>
          <a:p>
            <a:fld id="{B2D6734C-CC1F-4B34-9739-128B231FA113}" type="slidenum">
              <a:rPr lang="en-IN" smtClean="0"/>
              <a:t>32</a:t>
            </a:fld>
            <a:endParaRPr lang="en-IN"/>
          </a:p>
        </p:txBody>
      </p:sp>
    </p:spTree>
    <p:extLst>
      <p:ext uri="{BB962C8B-B14F-4D97-AF65-F5344CB8AC3E}">
        <p14:creationId xmlns:p14="http://schemas.microsoft.com/office/powerpoint/2010/main" val="3176723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Fully Associative Approach. </a:t>
            </a:r>
          </a:p>
        </p:txBody>
      </p:sp>
      <p:sp>
        <p:nvSpPr>
          <p:cNvPr id="3" name="Content Placeholder 2"/>
          <p:cNvSpPr>
            <a:spLocks noGrp="1"/>
          </p:cNvSpPr>
          <p:nvPr>
            <p:ph idx="1"/>
          </p:nvPr>
        </p:nvSpPr>
        <p:spPr/>
        <p:txBody>
          <a:bodyPr/>
          <a:lstStyle/>
          <a:p>
            <a:r>
              <a:rPr lang="en-IN" dirty="0"/>
              <a:t>In this scheme, </a:t>
            </a:r>
          </a:p>
          <a:p>
            <a:pPr lvl="1"/>
            <a:r>
              <a:rPr lang="en-US" dirty="0"/>
              <a:t>a block can be placed in </a:t>
            </a:r>
            <a:r>
              <a:rPr lang="en-US" i="1" dirty="0"/>
              <a:t>any </a:t>
            </a:r>
            <a:r>
              <a:rPr lang="en-US" dirty="0"/>
              <a:t>location in the cache. (Flexible) </a:t>
            </a:r>
          </a:p>
          <a:p>
            <a:pPr lvl="1"/>
            <a:r>
              <a:rPr lang="en-US" dirty="0"/>
              <a:t>But, here comes a complexity. </a:t>
            </a:r>
          </a:p>
          <a:p>
            <a:pPr lvl="1"/>
            <a:r>
              <a:rPr lang="en-US" dirty="0"/>
              <a:t> In this approach</a:t>
            </a:r>
            <a:r>
              <a:rPr lang="en-US" b="1" dirty="0">
                <a:solidFill>
                  <a:srgbClr val="FFFF00"/>
                </a:solidFill>
              </a:rPr>
              <a:t>, all the entries in the cache must be searched because a block can be  placed in any one. </a:t>
            </a:r>
          </a:p>
          <a:p>
            <a:pPr lvl="1"/>
            <a:r>
              <a:rPr lang="en-US" b="1" dirty="0">
                <a:solidFill>
                  <a:srgbClr val="FFFF00"/>
                </a:solidFill>
              </a:rPr>
              <a:t>Comparators will come into the picture here. A comparator is needed for each cache entry and is an expensive affair. </a:t>
            </a:r>
          </a:p>
          <a:p>
            <a:pPr lvl="1"/>
            <a:r>
              <a:rPr lang="en-US" b="1" dirty="0">
                <a:solidFill>
                  <a:srgbClr val="FFFF00"/>
                </a:solidFill>
              </a:rPr>
              <a:t>So, this is complex for a relatively larger cache. </a:t>
            </a:r>
          </a:p>
          <a:p>
            <a:pPr lvl="1"/>
            <a:endParaRPr lang="en-US" dirty="0"/>
          </a:p>
          <a:p>
            <a:pPr lvl="1"/>
            <a:endParaRPr lang="en-IN" dirty="0"/>
          </a:p>
        </p:txBody>
      </p:sp>
      <p:sp>
        <p:nvSpPr>
          <p:cNvPr id="4" name="Date Placeholder 3">
            <a:extLst>
              <a:ext uri="{FF2B5EF4-FFF2-40B4-BE49-F238E27FC236}">
                <a16:creationId xmlns:a16="http://schemas.microsoft.com/office/drawing/2014/main" id="{42277D63-6838-4705-8676-8F7951336F32}"/>
              </a:ext>
            </a:extLst>
          </p:cNvPr>
          <p:cNvSpPr>
            <a:spLocks noGrp="1"/>
          </p:cNvSpPr>
          <p:nvPr>
            <p:ph type="dt" sz="half" idx="10"/>
          </p:nvPr>
        </p:nvSpPr>
        <p:spPr/>
        <p:txBody>
          <a:bodyPr/>
          <a:lstStyle/>
          <a:p>
            <a:fld id="{F3ED86C9-8C69-402C-8674-15E35DAC27CB}" type="datetime1">
              <a:rPr lang="en-IN" smtClean="0"/>
              <a:t>08-10-2019</a:t>
            </a:fld>
            <a:endParaRPr lang="en-IN"/>
          </a:p>
        </p:txBody>
      </p:sp>
      <p:sp>
        <p:nvSpPr>
          <p:cNvPr id="5" name="Slide Number Placeholder 4">
            <a:extLst>
              <a:ext uri="{FF2B5EF4-FFF2-40B4-BE49-F238E27FC236}">
                <a16:creationId xmlns:a16="http://schemas.microsoft.com/office/drawing/2014/main" id="{44C3D128-FB52-467D-86FD-16024F93B9D6}"/>
              </a:ext>
            </a:extLst>
          </p:cNvPr>
          <p:cNvSpPr>
            <a:spLocks noGrp="1"/>
          </p:cNvSpPr>
          <p:nvPr>
            <p:ph type="sldNum" sz="quarter" idx="12"/>
          </p:nvPr>
        </p:nvSpPr>
        <p:spPr/>
        <p:txBody>
          <a:bodyPr/>
          <a:lstStyle/>
          <a:p>
            <a:fld id="{B2D6734C-CC1F-4B34-9739-128B231FA113}" type="slidenum">
              <a:rPr lang="en-IN" smtClean="0"/>
              <a:t>33</a:t>
            </a:fld>
            <a:endParaRPr lang="en-IN"/>
          </a:p>
        </p:txBody>
      </p:sp>
    </p:spTree>
    <p:extLst>
      <p:ext uri="{BB962C8B-B14F-4D97-AF65-F5344CB8AC3E}">
        <p14:creationId xmlns:p14="http://schemas.microsoft.com/office/powerpoint/2010/main" val="2956101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associative approach </a:t>
            </a:r>
            <a:endParaRPr lang="en-IN" dirty="0"/>
          </a:p>
        </p:txBody>
      </p:sp>
      <p:sp>
        <p:nvSpPr>
          <p:cNvPr id="3" name="Content Placeholder 2"/>
          <p:cNvSpPr>
            <a:spLocks noGrp="1"/>
          </p:cNvSpPr>
          <p:nvPr>
            <p:ph idx="1"/>
          </p:nvPr>
        </p:nvSpPr>
        <p:spPr/>
        <p:txBody>
          <a:bodyPr/>
          <a:lstStyle/>
          <a:p>
            <a:r>
              <a:rPr lang="en-IN" dirty="0"/>
              <a:t>This is an intermediary approach. </a:t>
            </a:r>
          </a:p>
          <a:p>
            <a:r>
              <a:rPr lang="en-IN" dirty="0"/>
              <a:t>Not as complicated as the fully associative approach. </a:t>
            </a:r>
          </a:p>
          <a:p>
            <a:r>
              <a:rPr lang="en-US" b="1" dirty="0">
                <a:solidFill>
                  <a:srgbClr val="FFFF00"/>
                </a:solidFill>
              </a:rPr>
              <a:t>There are a fixed number of locations (at least two) where each block can be placed;</a:t>
            </a:r>
          </a:p>
          <a:p>
            <a:r>
              <a:rPr lang="en-US" b="1" dirty="0">
                <a:solidFill>
                  <a:srgbClr val="FFFF00"/>
                </a:solidFill>
              </a:rPr>
              <a:t>It has the features and both the previous techniques. </a:t>
            </a:r>
          </a:p>
          <a:p>
            <a:r>
              <a:rPr lang="en-US" b="1" dirty="0">
                <a:solidFill>
                  <a:srgbClr val="FFFF00"/>
                </a:solidFill>
              </a:rPr>
              <a:t>Here, a block is directly mapped into a set, and then all the blocks in the set are searched for a match.</a:t>
            </a:r>
          </a:p>
          <a:p>
            <a:endParaRPr lang="en-IN" dirty="0">
              <a:solidFill>
                <a:srgbClr val="FFFF00"/>
              </a:solidFill>
            </a:endParaRPr>
          </a:p>
        </p:txBody>
      </p:sp>
      <p:sp>
        <p:nvSpPr>
          <p:cNvPr id="4" name="Date Placeholder 3">
            <a:extLst>
              <a:ext uri="{FF2B5EF4-FFF2-40B4-BE49-F238E27FC236}">
                <a16:creationId xmlns:a16="http://schemas.microsoft.com/office/drawing/2014/main" id="{B5A904D8-4D9B-4FD5-A01A-15E84C39EB8B}"/>
              </a:ext>
            </a:extLst>
          </p:cNvPr>
          <p:cNvSpPr>
            <a:spLocks noGrp="1"/>
          </p:cNvSpPr>
          <p:nvPr>
            <p:ph type="dt" sz="half" idx="10"/>
          </p:nvPr>
        </p:nvSpPr>
        <p:spPr/>
        <p:txBody>
          <a:bodyPr/>
          <a:lstStyle/>
          <a:p>
            <a:fld id="{7EB1D67F-BE10-41B7-8731-F8F721475CC7}" type="datetime1">
              <a:rPr lang="en-IN" smtClean="0"/>
              <a:t>08-10-2019</a:t>
            </a:fld>
            <a:endParaRPr lang="en-IN"/>
          </a:p>
        </p:txBody>
      </p:sp>
      <p:sp>
        <p:nvSpPr>
          <p:cNvPr id="5" name="Slide Number Placeholder 4">
            <a:extLst>
              <a:ext uri="{FF2B5EF4-FFF2-40B4-BE49-F238E27FC236}">
                <a16:creationId xmlns:a16="http://schemas.microsoft.com/office/drawing/2014/main" id="{27BBA2C6-8AAF-4DE7-B000-05FC60241E4A}"/>
              </a:ext>
            </a:extLst>
          </p:cNvPr>
          <p:cNvSpPr>
            <a:spLocks noGrp="1"/>
          </p:cNvSpPr>
          <p:nvPr>
            <p:ph type="sldNum" sz="quarter" idx="12"/>
          </p:nvPr>
        </p:nvSpPr>
        <p:spPr/>
        <p:txBody>
          <a:bodyPr/>
          <a:lstStyle/>
          <a:p>
            <a:fld id="{B2D6734C-CC1F-4B34-9739-128B231FA113}" type="slidenum">
              <a:rPr lang="en-IN" smtClean="0"/>
              <a:t>34</a:t>
            </a:fld>
            <a:endParaRPr lang="en-IN"/>
          </a:p>
        </p:txBody>
      </p:sp>
    </p:spTree>
    <p:extLst>
      <p:ext uri="{BB962C8B-B14F-4D97-AF65-F5344CB8AC3E}">
        <p14:creationId xmlns:p14="http://schemas.microsoft.com/office/powerpoint/2010/main" val="1649991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Formula.</a:t>
            </a:r>
          </a:p>
        </p:txBody>
      </p:sp>
      <p:sp>
        <p:nvSpPr>
          <p:cNvPr id="3" name="Content Placeholder 2"/>
          <p:cNvSpPr>
            <a:spLocks noGrp="1"/>
          </p:cNvSpPr>
          <p:nvPr>
            <p:ph idx="1"/>
          </p:nvPr>
        </p:nvSpPr>
        <p:spPr/>
        <p:txBody>
          <a:bodyPr/>
          <a:lstStyle/>
          <a:p>
            <a:r>
              <a:rPr lang="en-US" dirty="0"/>
              <a:t>direct-mapped cache, the position of a memory block is given by</a:t>
            </a:r>
          </a:p>
          <a:p>
            <a:pPr lvl="1"/>
            <a:r>
              <a:rPr lang="en-US" b="1" dirty="0">
                <a:solidFill>
                  <a:srgbClr val="FFFF00"/>
                </a:solidFill>
              </a:rPr>
              <a:t>(Block number) modulo (Number of cache blocks)</a:t>
            </a:r>
          </a:p>
          <a:p>
            <a:r>
              <a:rPr lang="en-US" dirty="0"/>
              <a:t>set-associative cache, the set containing a memory block is given by</a:t>
            </a:r>
          </a:p>
          <a:p>
            <a:pPr lvl="1"/>
            <a:r>
              <a:rPr lang="en-US" b="1" dirty="0">
                <a:solidFill>
                  <a:srgbClr val="FFFF00"/>
                </a:solidFill>
              </a:rPr>
              <a:t>(Block number) modulo (Number of sets in the cache)</a:t>
            </a:r>
          </a:p>
          <a:p>
            <a:pPr marL="0" indent="0">
              <a:buNone/>
            </a:pPr>
            <a:endParaRPr lang="en-IN" dirty="0"/>
          </a:p>
        </p:txBody>
      </p:sp>
      <p:sp>
        <p:nvSpPr>
          <p:cNvPr id="4" name="Date Placeholder 3">
            <a:extLst>
              <a:ext uri="{FF2B5EF4-FFF2-40B4-BE49-F238E27FC236}">
                <a16:creationId xmlns:a16="http://schemas.microsoft.com/office/drawing/2014/main" id="{4F09D7D0-7830-4449-B709-4248ADFF7239}"/>
              </a:ext>
            </a:extLst>
          </p:cNvPr>
          <p:cNvSpPr>
            <a:spLocks noGrp="1"/>
          </p:cNvSpPr>
          <p:nvPr>
            <p:ph type="dt" sz="half" idx="10"/>
          </p:nvPr>
        </p:nvSpPr>
        <p:spPr/>
        <p:txBody>
          <a:bodyPr/>
          <a:lstStyle/>
          <a:p>
            <a:fld id="{2C736C33-24AF-4170-901E-C4E87CEC93C2}" type="datetime1">
              <a:rPr lang="en-IN" smtClean="0"/>
              <a:t>08-10-2019</a:t>
            </a:fld>
            <a:endParaRPr lang="en-IN"/>
          </a:p>
        </p:txBody>
      </p:sp>
      <p:sp>
        <p:nvSpPr>
          <p:cNvPr id="5" name="Slide Number Placeholder 4">
            <a:extLst>
              <a:ext uri="{FF2B5EF4-FFF2-40B4-BE49-F238E27FC236}">
                <a16:creationId xmlns:a16="http://schemas.microsoft.com/office/drawing/2014/main" id="{4C3FA527-8298-4CD1-B70C-CA1D9ED128DB}"/>
              </a:ext>
            </a:extLst>
          </p:cNvPr>
          <p:cNvSpPr>
            <a:spLocks noGrp="1"/>
          </p:cNvSpPr>
          <p:nvPr>
            <p:ph type="sldNum" sz="quarter" idx="12"/>
          </p:nvPr>
        </p:nvSpPr>
        <p:spPr/>
        <p:txBody>
          <a:bodyPr/>
          <a:lstStyle/>
          <a:p>
            <a:fld id="{B2D6734C-CC1F-4B34-9739-128B231FA113}" type="slidenum">
              <a:rPr lang="en-IN" smtClean="0"/>
              <a:t>35</a:t>
            </a:fld>
            <a:endParaRPr lang="en-IN"/>
          </a:p>
        </p:txBody>
      </p:sp>
    </p:spTree>
    <p:extLst>
      <p:ext uri="{BB962C8B-B14F-4D97-AF65-F5344CB8AC3E}">
        <p14:creationId xmlns:p14="http://schemas.microsoft.com/office/powerpoint/2010/main" val="4128425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simple example… </a:t>
            </a:r>
          </a:p>
        </p:txBody>
      </p:sp>
      <p:pic>
        <p:nvPicPr>
          <p:cNvPr id="5" name="Picture 4"/>
          <p:cNvPicPr>
            <a:picLocks noChangeAspect="1"/>
          </p:cNvPicPr>
          <p:nvPr/>
        </p:nvPicPr>
        <p:blipFill>
          <a:blip r:embed="rId2"/>
          <a:stretch>
            <a:fillRect/>
          </a:stretch>
        </p:blipFill>
        <p:spPr>
          <a:xfrm>
            <a:off x="567029" y="2389998"/>
            <a:ext cx="3257550" cy="3981450"/>
          </a:xfrm>
          <a:prstGeom prst="rect">
            <a:avLst/>
          </a:prstGeom>
        </p:spPr>
      </p:pic>
      <p:pic>
        <p:nvPicPr>
          <p:cNvPr id="6" name="Picture 5"/>
          <p:cNvPicPr>
            <a:picLocks noChangeAspect="1"/>
          </p:cNvPicPr>
          <p:nvPr/>
        </p:nvPicPr>
        <p:blipFill>
          <a:blip r:embed="rId3"/>
          <a:stretch>
            <a:fillRect/>
          </a:stretch>
        </p:blipFill>
        <p:spPr>
          <a:xfrm>
            <a:off x="4041030" y="2623360"/>
            <a:ext cx="4333875" cy="3514725"/>
          </a:xfrm>
          <a:prstGeom prst="rect">
            <a:avLst/>
          </a:prstGeom>
        </p:spPr>
      </p:pic>
      <p:pic>
        <p:nvPicPr>
          <p:cNvPr id="7" name="Picture 6"/>
          <p:cNvPicPr>
            <a:picLocks noChangeAspect="1"/>
          </p:cNvPicPr>
          <p:nvPr/>
        </p:nvPicPr>
        <p:blipFill>
          <a:blip r:embed="rId4"/>
          <a:stretch>
            <a:fillRect/>
          </a:stretch>
        </p:blipFill>
        <p:spPr>
          <a:xfrm>
            <a:off x="8591356" y="2828147"/>
            <a:ext cx="3400425" cy="3105150"/>
          </a:xfrm>
          <a:prstGeom prst="rect">
            <a:avLst/>
          </a:prstGeom>
        </p:spPr>
      </p:pic>
      <p:sp>
        <p:nvSpPr>
          <p:cNvPr id="3" name="Date Placeholder 2">
            <a:extLst>
              <a:ext uri="{FF2B5EF4-FFF2-40B4-BE49-F238E27FC236}">
                <a16:creationId xmlns:a16="http://schemas.microsoft.com/office/drawing/2014/main" id="{24775268-8EE6-4012-A586-E923620704FC}"/>
              </a:ext>
            </a:extLst>
          </p:cNvPr>
          <p:cNvSpPr>
            <a:spLocks noGrp="1"/>
          </p:cNvSpPr>
          <p:nvPr>
            <p:ph type="dt" sz="half" idx="10"/>
          </p:nvPr>
        </p:nvSpPr>
        <p:spPr/>
        <p:txBody>
          <a:bodyPr/>
          <a:lstStyle/>
          <a:p>
            <a:fld id="{05C84209-F9CE-40DE-B3AC-A0CDF92C6C4B}" type="datetime1">
              <a:rPr lang="en-IN" smtClean="0"/>
              <a:t>08-10-2019</a:t>
            </a:fld>
            <a:endParaRPr lang="en-IN"/>
          </a:p>
        </p:txBody>
      </p:sp>
      <p:sp>
        <p:nvSpPr>
          <p:cNvPr id="4" name="Slide Number Placeholder 3">
            <a:extLst>
              <a:ext uri="{FF2B5EF4-FFF2-40B4-BE49-F238E27FC236}">
                <a16:creationId xmlns:a16="http://schemas.microsoft.com/office/drawing/2014/main" id="{F6FE1C4B-07DE-4736-8DD4-08BB1D336F0B}"/>
              </a:ext>
            </a:extLst>
          </p:cNvPr>
          <p:cNvSpPr>
            <a:spLocks noGrp="1"/>
          </p:cNvSpPr>
          <p:nvPr>
            <p:ph type="sldNum" sz="quarter" idx="12"/>
          </p:nvPr>
        </p:nvSpPr>
        <p:spPr/>
        <p:txBody>
          <a:bodyPr/>
          <a:lstStyle/>
          <a:p>
            <a:fld id="{B2D6734C-CC1F-4B34-9739-128B231FA113}" type="slidenum">
              <a:rPr lang="en-IN" smtClean="0"/>
              <a:t>36</a:t>
            </a:fld>
            <a:endParaRPr lang="en-IN"/>
          </a:p>
        </p:txBody>
      </p:sp>
    </p:spTree>
    <p:extLst>
      <p:ext uri="{BB962C8B-B14F-4D97-AF65-F5344CB8AC3E}">
        <p14:creationId xmlns:p14="http://schemas.microsoft.com/office/powerpoint/2010/main" val="329325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and Improving Cache</a:t>
            </a:r>
            <a:br>
              <a:rPr lang="en-US" dirty="0"/>
            </a:br>
            <a:r>
              <a:rPr lang="en-US" dirty="0"/>
              <a:t>Performance</a:t>
            </a:r>
          </a:p>
        </p:txBody>
      </p:sp>
      <p:sp>
        <p:nvSpPr>
          <p:cNvPr id="3" name="Content Placeholder 2"/>
          <p:cNvSpPr>
            <a:spLocks noGrp="1"/>
          </p:cNvSpPr>
          <p:nvPr>
            <p:ph idx="1"/>
          </p:nvPr>
        </p:nvSpPr>
        <p:spPr/>
        <p:txBody>
          <a:bodyPr/>
          <a:lstStyle/>
          <a:p>
            <a:r>
              <a:rPr lang="en-US" dirty="0">
                <a:solidFill>
                  <a:srgbClr val="FFFF00"/>
                </a:solidFill>
              </a:rPr>
              <a:t>We explore two different techniques for improving cache performance.</a:t>
            </a:r>
          </a:p>
          <a:p>
            <a:pPr lvl="1" algn="just"/>
            <a:r>
              <a:rPr lang="en-US" b="1" dirty="0">
                <a:solidFill>
                  <a:srgbClr val="FFFF00"/>
                </a:solidFill>
              </a:rPr>
              <a:t>One focuses on reducing the miss rate by reducing the probability that two different memory blocks will contend for the same cache location. </a:t>
            </a:r>
          </a:p>
          <a:p>
            <a:pPr lvl="1" algn="just"/>
            <a:r>
              <a:rPr lang="en-US" b="1" dirty="0">
                <a:solidFill>
                  <a:srgbClr val="FFFF00"/>
                </a:solidFill>
              </a:rPr>
              <a:t>The second technique reduces the miss penalty by adding an additional level to the hierarchy</a:t>
            </a:r>
            <a:r>
              <a:rPr lang="en-US" dirty="0">
                <a:solidFill>
                  <a:srgbClr val="FFFF00"/>
                </a:solidFill>
              </a:rPr>
              <a:t>.</a:t>
            </a:r>
          </a:p>
          <a:p>
            <a:r>
              <a:rPr lang="en-US" dirty="0">
                <a:solidFill>
                  <a:srgbClr val="FFFF00"/>
                </a:solidFill>
              </a:rPr>
              <a:t>This technique, called </a:t>
            </a:r>
            <a:r>
              <a:rPr lang="en-US" i="1" dirty="0">
                <a:solidFill>
                  <a:srgbClr val="FFFF00"/>
                </a:solidFill>
              </a:rPr>
              <a:t>multilevel caching</a:t>
            </a:r>
            <a:r>
              <a:rPr lang="en-US" dirty="0">
                <a:solidFill>
                  <a:srgbClr val="FFFF00"/>
                </a:solidFill>
              </a:rPr>
              <a:t>, first appeared in high-end computers and now available even in “Dabba” computers!</a:t>
            </a:r>
          </a:p>
        </p:txBody>
      </p:sp>
      <p:sp>
        <p:nvSpPr>
          <p:cNvPr id="4" name="Date Placeholder 3">
            <a:extLst>
              <a:ext uri="{FF2B5EF4-FFF2-40B4-BE49-F238E27FC236}">
                <a16:creationId xmlns:a16="http://schemas.microsoft.com/office/drawing/2014/main" id="{CCD2E138-E3C3-4C86-B9A7-CC92D5C0A664}"/>
              </a:ext>
            </a:extLst>
          </p:cNvPr>
          <p:cNvSpPr>
            <a:spLocks noGrp="1"/>
          </p:cNvSpPr>
          <p:nvPr>
            <p:ph type="dt" sz="half" idx="10"/>
          </p:nvPr>
        </p:nvSpPr>
        <p:spPr/>
        <p:txBody>
          <a:bodyPr/>
          <a:lstStyle/>
          <a:p>
            <a:fld id="{0EC27C6D-4378-46EB-AA15-537DBC206973}" type="datetime1">
              <a:rPr lang="en-IN" smtClean="0"/>
              <a:t>08-10-2019</a:t>
            </a:fld>
            <a:endParaRPr lang="en-IN"/>
          </a:p>
        </p:txBody>
      </p:sp>
      <p:sp>
        <p:nvSpPr>
          <p:cNvPr id="5" name="Slide Number Placeholder 4">
            <a:extLst>
              <a:ext uri="{FF2B5EF4-FFF2-40B4-BE49-F238E27FC236}">
                <a16:creationId xmlns:a16="http://schemas.microsoft.com/office/drawing/2014/main" id="{643893A4-1DAD-4548-A3BC-A4BFC858770D}"/>
              </a:ext>
            </a:extLst>
          </p:cNvPr>
          <p:cNvSpPr>
            <a:spLocks noGrp="1"/>
          </p:cNvSpPr>
          <p:nvPr>
            <p:ph type="sldNum" sz="quarter" idx="12"/>
          </p:nvPr>
        </p:nvSpPr>
        <p:spPr/>
        <p:txBody>
          <a:bodyPr/>
          <a:lstStyle/>
          <a:p>
            <a:fld id="{B2D6734C-CC1F-4B34-9739-128B231FA113}" type="slidenum">
              <a:rPr lang="en-IN" smtClean="0"/>
              <a:t>37</a:t>
            </a:fld>
            <a:endParaRPr lang="en-IN"/>
          </a:p>
        </p:txBody>
      </p:sp>
    </p:spTree>
    <p:extLst>
      <p:ext uri="{BB962C8B-B14F-4D97-AF65-F5344CB8AC3E}">
        <p14:creationId xmlns:p14="http://schemas.microsoft.com/office/powerpoint/2010/main" val="35457768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r>
              <a:rPr lang="en-US" dirty="0">
                <a:solidFill>
                  <a:srgbClr val="FFFF00"/>
                </a:solidFill>
              </a:rPr>
              <a:t>CPU time can be divided </a:t>
            </a:r>
            <a:r>
              <a:rPr lang="en-US" b="1" dirty="0">
                <a:solidFill>
                  <a:srgbClr val="FFFF00"/>
                </a:solidFill>
              </a:rPr>
              <a:t>into the clock cycles that the CPU spends executing the program</a:t>
            </a:r>
            <a:r>
              <a:rPr lang="en-US" dirty="0">
                <a:solidFill>
                  <a:srgbClr val="FFFF00"/>
                </a:solidFill>
              </a:rPr>
              <a:t> and the </a:t>
            </a:r>
            <a:r>
              <a:rPr lang="en-US" b="1" dirty="0">
                <a:solidFill>
                  <a:srgbClr val="FFFF00"/>
                </a:solidFill>
              </a:rPr>
              <a:t>clock cycles that the CPU spends waiting for the memory system. </a:t>
            </a:r>
          </a:p>
          <a:p>
            <a:r>
              <a:rPr lang="en-US" dirty="0">
                <a:solidFill>
                  <a:srgbClr val="FFFF00"/>
                </a:solidFill>
              </a:rPr>
              <a:t>Normally, we assume that the costs of cache accesses that are hits are part of the normal CPU execution cycles. </a:t>
            </a:r>
          </a:p>
          <a:p>
            <a:r>
              <a:rPr lang="en-US" dirty="0">
                <a:solidFill>
                  <a:srgbClr val="FFFF00"/>
                </a:solidFill>
              </a:rPr>
              <a:t>Thus, </a:t>
            </a:r>
          </a:p>
          <a:p>
            <a:pPr lvl="1"/>
            <a:r>
              <a:rPr lang="en-US" sz="2000" b="1" dirty="0">
                <a:solidFill>
                  <a:srgbClr val="FFFF00"/>
                </a:solidFill>
              </a:rPr>
              <a:t>CPU time = (CPU execution clock cycles + Memory-stall clock cycles) *  Clock cycle time</a:t>
            </a:r>
          </a:p>
          <a:p>
            <a:r>
              <a:rPr lang="en-US" dirty="0">
                <a:solidFill>
                  <a:srgbClr val="FFFF00"/>
                </a:solidFill>
              </a:rPr>
              <a:t>The memory-stall clock cycles come primarily from cache misses, and we make that assumption here. </a:t>
            </a:r>
          </a:p>
        </p:txBody>
      </p:sp>
      <p:sp>
        <p:nvSpPr>
          <p:cNvPr id="4" name="Date Placeholder 3">
            <a:extLst>
              <a:ext uri="{FF2B5EF4-FFF2-40B4-BE49-F238E27FC236}">
                <a16:creationId xmlns:a16="http://schemas.microsoft.com/office/drawing/2014/main" id="{8597219E-5DAE-4EAB-A1BF-74D2315FAB44}"/>
              </a:ext>
            </a:extLst>
          </p:cNvPr>
          <p:cNvSpPr>
            <a:spLocks noGrp="1"/>
          </p:cNvSpPr>
          <p:nvPr>
            <p:ph type="dt" sz="half" idx="10"/>
          </p:nvPr>
        </p:nvSpPr>
        <p:spPr/>
        <p:txBody>
          <a:bodyPr/>
          <a:lstStyle/>
          <a:p>
            <a:fld id="{74DC3971-36AD-4D36-A6D8-4484DC60EB12}" type="datetime1">
              <a:rPr lang="en-IN" smtClean="0"/>
              <a:t>08-10-2019</a:t>
            </a:fld>
            <a:endParaRPr lang="en-IN"/>
          </a:p>
        </p:txBody>
      </p:sp>
      <p:sp>
        <p:nvSpPr>
          <p:cNvPr id="5" name="Slide Number Placeholder 4">
            <a:extLst>
              <a:ext uri="{FF2B5EF4-FFF2-40B4-BE49-F238E27FC236}">
                <a16:creationId xmlns:a16="http://schemas.microsoft.com/office/drawing/2014/main" id="{D32364E0-4A5B-4185-B214-7D38D1953255}"/>
              </a:ext>
            </a:extLst>
          </p:cNvPr>
          <p:cNvSpPr>
            <a:spLocks noGrp="1"/>
          </p:cNvSpPr>
          <p:nvPr>
            <p:ph type="sldNum" sz="quarter" idx="12"/>
          </p:nvPr>
        </p:nvSpPr>
        <p:spPr/>
        <p:txBody>
          <a:bodyPr/>
          <a:lstStyle/>
          <a:p>
            <a:fld id="{B2D6734C-CC1F-4B34-9739-128B231FA113}" type="slidenum">
              <a:rPr lang="en-IN" smtClean="0"/>
              <a:t>38</a:t>
            </a:fld>
            <a:endParaRPr lang="en-IN"/>
          </a:p>
        </p:txBody>
      </p:sp>
    </p:spTree>
    <p:extLst>
      <p:ext uri="{BB962C8B-B14F-4D97-AF65-F5344CB8AC3E}">
        <p14:creationId xmlns:p14="http://schemas.microsoft.com/office/powerpoint/2010/main" val="2925675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r>
              <a:rPr lang="en-US" dirty="0">
                <a:solidFill>
                  <a:srgbClr val="FFFF00"/>
                </a:solidFill>
              </a:rPr>
              <a:t>Memory-stall clock cycles can be defined as the sum of the stall cycles coming from reads plus those coming from writes:</a:t>
            </a:r>
          </a:p>
          <a:p>
            <a:r>
              <a:rPr lang="en-US" dirty="0">
                <a:solidFill>
                  <a:srgbClr val="FFFF00"/>
                </a:solidFill>
              </a:rPr>
              <a:t>The read-stall cycles can be defined in terms of the number of read accesses per program, the miss penalty in clock cycles for a read, and the read miss rate:</a:t>
            </a:r>
          </a:p>
          <a:p>
            <a:pPr lvl="1"/>
            <a:r>
              <a:rPr lang="en-US" b="1" dirty="0">
                <a:solidFill>
                  <a:srgbClr val="FFFF00"/>
                </a:solidFill>
              </a:rPr>
              <a:t>Memory-stall clock cycles = Read-stall cycles + Write-stall cycles</a:t>
            </a:r>
          </a:p>
          <a:p>
            <a:r>
              <a:rPr lang="en-US" dirty="0">
                <a:solidFill>
                  <a:srgbClr val="FFFF00"/>
                </a:solidFill>
              </a:rPr>
              <a:t>The read-stall cycles can be defined in terms of the number of read accesses per program, the miss penalty in clock cycles for a read, and the read miss rate:</a:t>
            </a:r>
          </a:p>
          <a:p>
            <a:endParaRPr lang="en-US" b="1" dirty="0">
              <a:solidFill>
                <a:srgbClr val="FFFF00"/>
              </a:solidFill>
            </a:endParaRPr>
          </a:p>
        </p:txBody>
      </p:sp>
      <p:pic>
        <p:nvPicPr>
          <p:cNvPr id="4" name="Picture 3"/>
          <p:cNvPicPr>
            <a:picLocks noChangeAspect="1"/>
          </p:cNvPicPr>
          <p:nvPr/>
        </p:nvPicPr>
        <p:blipFill>
          <a:blip r:embed="rId2">
            <a:duotone>
              <a:prstClr val="black"/>
              <a:schemeClr val="accent2">
                <a:tint val="45000"/>
                <a:satMod val="400000"/>
              </a:schemeClr>
            </a:duotone>
          </a:blip>
          <a:stretch>
            <a:fillRect/>
          </a:stretch>
        </p:blipFill>
        <p:spPr>
          <a:xfrm>
            <a:off x="3486150" y="5598852"/>
            <a:ext cx="5219700" cy="819150"/>
          </a:xfrm>
          <a:prstGeom prst="rect">
            <a:avLst/>
          </a:prstGeom>
        </p:spPr>
      </p:pic>
      <p:sp>
        <p:nvSpPr>
          <p:cNvPr id="5" name="Date Placeholder 4">
            <a:extLst>
              <a:ext uri="{FF2B5EF4-FFF2-40B4-BE49-F238E27FC236}">
                <a16:creationId xmlns:a16="http://schemas.microsoft.com/office/drawing/2014/main" id="{B8ED5EEA-A54C-4480-AC14-B324CF1619FC}"/>
              </a:ext>
            </a:extLst>
          </p:cNvPr>
          <p:cNvSpPr>
            <a:spLocks noGrp="1"/>
          </p:cNvSpPr>
          <p:nvPr>
            <p:ph type="dt" sz="half" idx="10"/>
          </p:nvPr>
        </p:nvSpPr>
        <p:spPr/>
        <p:txBody>
          <a:bodyPr/>
          <a:lstStyle/>
          <a:p>
            <a:fld id="{F4657325-DC47-4AAE-BCA3-3B9047AB74D1}" type="datetime1">
              <a:rPr lang="en-IN" smtClean="0"/>
              <a:t>08-10-2019</a:t>
            </a:fld>
            <a:endParaRPr lang="en-IN"/>
          </a:p>
        </p:txBody>
      </p:sp>
      <p:sp>
        <p:nvSpPr>
          <p:cNvPr id="6" name="Slide Number Placeholder 5">
            <a:extLst>
              <a:ext uri="{FF2B5EF4-FFF2-40B4-BE49-F238E27FC236}">
                <a16:creationId xmlns:a16="http://schemas.microsoft.com/office/drawing/2014/main" id="{12DC1098-D5B0-4E99-96FF-5484A83DFE21}"/>
              </a:ext>
            </a:extLst>
          </p:cNvPr>
          <p:cNvSpPr>
            <a:spLocks noGrp="1"/>
          </p:cNvSpPr>
          <p:nvPr>
            <p:ph type="sldNum" sz="quarter" idx="12"/>
          </p:nvPr>
        </p:nvSpPr>
        <p:spPr/>
        <p:txBody>
          <a:bodyPr/>
          <a:lstStyle/>
          <a:p>
            <a:fld id="{B2D6734C-CC1F-4B34-9739-128B231FA113}" type="slidenum">
              <a:rPr lang="en-IN" smtClean="0"/>
              <a:t>39</a:t>
            </a:fld>
            <a:endParaRPr lang="en-IN"/>
          </a:p>
        </p:txBody>
      </p:sp>
    </p:spTree>
    <p:extLst>
      <p:ext uri="{BB962C8B-B14F-4D97-AF65-F5344CB8AC3E}">
        <p14:creationId xmlns:p14="http://schemas.microsoft.com/office/powerpoint/2010/main" val="732310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p:txBody>
          <a:bodyPr>
            <a:normAutofit/>
          </a:bodyPr>
          <a:lstStyle/>
          <a:p>
            <a:pPr algn="just"/>
            <a:r>
              <a:rPr lang="en-US" dirty="0"/>
              <a:t>Understand this: </a:t>
            </a:r>
          </a:p>
          <a:p>
            <a:pPr lvl="1" algn="just"/>
            <a:r>
              <a:rPr lang="en-US" b="1" dirty="0">
                <a:solidFill>
                  <a:srgbClr val="FFFF00"/>
                </a:solidFill>
              </a:rPr>
              <a:t>One would not require access to all the books in the rack at a time. (at least not of equal priority) </a:t>
            </a:r>
          </a:p>
          <a:p>
            <a:pPr lvl="1" algn="just"/>
            <a:r>
              <a:rPr lang="en-US" b="1" dirty="0">
                <a:solidFill>
                  <a:srgbClr val="FFFF00"/>
                </a:solidFill>
              </a:rPr>
              <a:t>Similarly,  a program will not need access to all of the code or the data at the same point in time. </a:t>
            </a:r>
          </a:p>
          <a:p>
            <a:pPr lvl="1" algn="just"/>
            <a:r>
              <a:rPr lang="en-US" b="1" dirty="0">
                <a:solidFill>
                  <a:srgbClr val="FFFF00"/>
                </a:solidFill>
              </a:rPr>
              <a:t>If all the data/code are getting accessed at once with equal priority, it would be impossible to get the speed we anticipate. </a:t>
            </a:r>
            <a:r>
              <a:rPr lang="en-US" b="1" dirty="0">
                <a:solidFill>
                  <a:srgbClr val="FFFF00"/>
                </a:solidFill>
                <a:sym typeface="Wingdings" panose="05000000000000000000" pitchFamily="2" charset="2"/>
              </a:rPr>
              <a:t> </a:t>
            </a:r>
            <a:r>
              <a:rPr lang="en-US" dirty="0"/>
              <a:t> </a:t>
            </a:r>
          </a:p>
          <a:p>
            <a:pPr algn="just"/>
            <a:r>
              <a:rPr lang="en-US" dirty="0"/>
              <a:t> Can we not have a huge memory but still it being fast? </a:t>
            </a:r>
          </a:p>
          <a:p>
            <a:pPr lvl="1" algn="just"/>
            <a:r>
              <a:rPr lang="en-US" dirty="0"/>
              <a:t>Good question. </a:t>
            </a:r>
          </a:p>
          <a:p>
            <a:pPr algn="just"/>
            <a:r>
              <a:rPr lang="en-US" b="1" dirty="0">
                <a:solidFill>
                  <a:schemeClr val="accent4"/>
                </a:solidFill>
              </a:rPr>
              <a:t>Otherwise, it would be impossible to make most memory accesses fast and still have large memory in computers, just as it would be impossible for you to fit all the library books on your desk and still find what you wanted quickly</a:t>
            </a:r>
          </a:p>
          <a:p>
            <a:endParaRPr lang="en-IN" dirty="0"/>
          </a:p>
        </p:txBody>
      </p:sp>
      <p:sp>
        <p:nvSpPr>
          <p:cNvPr id="4" name="Date Placeholder 3">
            <a:extLst>
              <a:ext uri="{FF2B5EF4-FFF2-40B4-BE49-F238E27FC236}">
                <a16:creationId xmlns:a16="http://schemas.microsoft.com/office/drawing/2014/main" id="{B4C28F7F-006E-4EEA-BAFE-642B7B45C760}"/>
              </a:ext>
            </a:extLst>
          </p:cNvPr>
          <p:cNvSpPr>
            <a:spLocks noGrp="1"/>
          </p:cNvSpPr>
          <p:nvPr>
            <p:ph type="dt" sz="half" idx="10"/>
          </p:nvPr>
        </p:nvSpPr>
        <p:spPr/>
        <p:txBody>
          <a:bodyPr/>
          <a:lstStyle/>
          <a:p>
            <a:fld id="{3F128F34-24AD-4122-ABBF-16F50E04424E}" type="datetime1">
              <a:rPr lang="en-IN" smtClean="0"/>
              <a:t>08-10-2019</a:t>
            </a:fld>
            <a:endParaRPr lang="en-IN"/>
          </a:p>
        </p:txBody>
      </p:sp>
      <p:sp>
        <p:nvSpPr>
          <p:cNvPr id="5" name="Slide Number Placeholder 4">
            <a:extLst>
              <a:ext uri="{FF2B5EF4-FFF2-40B4-BE49-F238E27FC236}">
                <a16:creationId xmlns:a16="http://schemas.microsoft.com/office/drawing/2014/main" id="{DD1260E5-55CA-4F49-B29B-06931E04D3DA}"/>
              </a:ext>
            </a:extLst>
          </p:cNvPr>
          <p:cNvSpPr>
            <a:spLocks noGrp="1"/>
          </p:cNvSpPr>
          <p:nvPr>
            <p:ph type="sldNum" sz="quarter" idx="12"/>
          </p:nvPr>
        </p:nvSpPr>
        <p:spPr/>
        <p:txBody>
          <a:bodyPr/>
          <a:lstStyle/>
          <a:p>
            <a:fld id="{B2D6734C-CC1F-4B34-9739-128B231FA113}" type="slidenum">
              <a:rPr lang="en-IN" smtClean="0"/>
              <a:t>4</a:t>
            </a:fld>
            <a:endParaRPr lang="en-IN"/>
          </a:p>
        </p:txBody>
      </p:sp>
    </p:spTree>
    <p:extLst>
      <p:ext uri="{BB962C8B-B14F-4D97-AF65-F5344CB8AC3E}">
        <p14:creationId xmlns:p14="http://schemas.microsoft.com/office/powerpoint/2010/main" val="2688483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dirty="0">
                <a:solidFill>
                  <a:srgbClr val="FFFF00"/>
                </a:solidFill>
              </a:rPr>
              <a:t>Writes are more complicated. For a write-through scheme, we have two sources of stalls: </a:t>
            </a:r>
          </a:p>
          <a:p>
            <a:pPr lvl="1"/>
            <a:r>
              <a:rPr lang="en-US" b="1" dirty="0">
                <a:solidFill>
                  <a:srgbClr val="FFFF00"/>
                </a:solidFill>
              </a:rPr>
              <a:t>write misses</a:t>
            </a:r>
            <a:r>
              <a:rPr lang="en-US" dirty="0">
                <a:solidFill>
                  <a:srgbClr val="FFFF00"/>
                </a:solidFill>
              </a:rPr>
              <a:t>, which usually require that we fetch the block before continuing the write. </a:t>
            </a:r>
          </a:p>
          <a:p>
            <a:pPr lvl="1"/>
            <a:r>
              <a:rPr lang="en-US" b="1" dirty="0">
                <a:solidFill>
                  <a:srgbClr val="FFFF00"/>
                </a:solidFill>
              </a:rPr>
              <a:t>write buffer stalls</a:t>
            </a:r>
            <a:r>
              <a:rPr lang="en-US" dirty="0">
                <a:solidFill>
                  <a:srgbClr val="FFFF00"/>
                </a:solidFill>
              </a:rPr>
              <a:t>, which occur when the write buffer is full when a write occurs. </a:t>
            </a:r>
          </a:p>
          <a:p>
            <a:r>
              <a:rPr lang="en-US" dirty="0">
                <a:solidFill>
                  <a:srgbClr val="FFFF00"/>
                </a:solidFill>
              </a:rPr>
              <a:t>Thus, the cycles stalled for writes equals the sum of these two:</a:t>
            </a:r>
          </a:p>
          <a:p>
            <a:endParaRPr lang="en-US" dirty="0">
              <a:solidFill>
                <a:srgbClr val="FFFF00"/>
              </a:solidFill>
            </a:endParaRPr>
          </a:p>
        </p:txBody>
      </p:sp>
      <p:pic>
        <p:nvPicPr>
          <p:cNvPr id="4" name="Picture 3"/>
          <p:cNvPicPr>
            <a:picLocks noChangeAspect="1"/>
          </p:cNvPicPr>
          <p:nvPr/>
        </p:nvPicPr>
        <p:blipFill>
          <a:blip r:embed="rId2">
            <a:duotone>
              <a:prstClr val="black"/>
              <a:schemeClr val="accent2">
                <a:tint val="45000"/>
                <a:satMod val="400000"/>
              </a:schemeClr>
            </a:duotone>
          </a:blip>
          <a:stretch>
            <a:fillRect/>
          </a:stretch>
        </p:blipFill>
        <p:spPr>
          <a:xfrm>
            <a:off x="2483892" y="4945963"/>
            <a:ext cx="6624140" cy="1111664"/>
          </a:xfrm>
          <a:prstGeom prst="rect">
            <a:avLst/>
          </a:prstGeom>
        </p:spPr>
      </p:pic>
      <p:sp>
        <p:nvSpPr>
          <p:cNvPr id="5" name="Date Placeholder 4">
            <a:extLst>
              <a:ext uri="{FF2B5EF4-FFF2-40B4-BE49-F238E27FC236}">
                <a16:creationId xmlns:a16="http://schemas.microsoft.com/office/drawing/2014/main" id="{9E495D22-AC77-457F-AF3B-67B4E7C4C7D6}"/>
              </a:ext>
            </a:extLst>
          </p:cNvPr>
          <p:cNvSpPr>
            <a:spLocks noGrp="1"/>
          </p:cNvSpPr>
          <p:nvPr>
            <p:ph type="dt" sz="half" idx="10"/>
          </p:nvPr>
        </p:nvSpPr>
        <p:spPr/>
        <p:txBody>
          <a:bodyPr/>
          <a:lstStyle/>
          <a:p>
            <a:fld id="{3081D405-203B-43F0-87F3-7B5E7DAD0A8D}" type="datetime1">
              <a:rPr lang="en-IN" smtClean="0"/>
              <a:t>08-10-2019</a:t>
            </a:fld>
            <a:endParaRPr lang="en-IN"/>
          </a:p>
        </p:txBody>
      </p:sp>
      <p:sp>
        <p:nvSpPr>
          <p:cNvPr id="6" name="Slide Number Placeholder 5">
            <a:extLst>
              <a:ext uri="{FF2B5EF4-FFF2-40B4-BE49-F238E27FC236}">
                <a16:creationId xmlns:a16="http://schemas.microsoft.com/office/drawing/2014/main" id="{F5062C99-E78B-43CD-AC9B-5F64420EF690}"/>
              </a:ext>
            </a:extLst>
          </p:cNvPr>
          <p:cNvSpPr>
            <a:spLocks noGrp="1"/>
          </p:cNvSpPr>
          <p:nvPr>
            <p:ph type="sldNum" sz="quarter" idx="12"/>
          </p:nvPr>
        </p:nvSpPr>
        <p:spPr/>
        <p:txBody>
          <a:bodyPr/>
          <a:lstStyle/>
          <a:p>
            <a:fld id="{B2D6734C-CC1F-4B34-9739-128B231FA113}" type="slidenum">
              <a:rPr lang="en-IN" smtClean="0"/>
              <a:t>40</a:t>
            </a:fld>
            <a:endParaRPr lang="en-IN"/>
          </a:p>
        </p:txBody>
      </p:sp>
    </p:spTree>
    <p:extLst>
      <p:ext uri="{BB962C8B-B14F-4D97-AF65-F5344CB8AC3E}">
        <p14:creationId xmlns:p14="http://schemas.microsoft.com/office/powerpoint/2010/main" val="4098395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8081"/>
            <a:ext cx="10515600" cy="1325563"/>
          </a:xfrm>
        </p:spPr>
        <p:txBody>
          <a:bodyPr/>
          <a:lstStyle/>
          <a:p>
            <a:r>
              <a:rPr lang="en-US" dirty="0"/>
              <a:t>Contd.,</a:t>
            </a:r>
          </a:p>
        </p:txBody>
      </p:sp>
      <p:pic>
        <p:nvPicPr>
          <p:cNvPr id="4" name="Content Placeholder 3"/>
          <p:cNvPicPr>
            <a:picLocks noGrp="1" noChangeAspect="1"/>
          </p:cNvPicPr>
          <p:nvPr>
            <p:ph idx="1"/>
          </p:nvPr>
        </p:nvPicPr>
        <p:blipFill>
          <a:blip r:embed="rId2">
            <a:duotone>
              <a:prstClr val="black"/>
              <a:schemeClr val="accent4">
                <a:tint val="45000"/>
                <a:satMod val="400000"/>
              </a:schemeClr>
            </a:duotone>
          </a:blip>
          <a:stretch>
            <a:fillRect/>
          </a:stretch>
        </p:blipFill>
        <p:spPr>
          <a:xfrm>
            <a:off x="0" y="24843"/>
            <a:ext cx="12089074" cy="2185277"/>
          </a:xfrm>
          <a:prstGeom prst="rect">
            <a:avLst/>
          </a:prstGeom>
        </p:spPr>
      </p:pic>
      <p:pic>
        <p:nvPicPr>
          <p:cNvPr id="5" name="Picture 4"/>
          <p:cNvPicPr>
            <a:picLocks noChangeAspect="1"/>
          </p:cNvPicPr>
          <p:nvPr/>
        </p:nvPicPr>
        <p:blipFill>
          <a:blip r:embed="rId3"/>
          <a:stretch>
            <a:fillRect/>
          </a:stretch>
        </p:blipFill>
        <p:spPr>
          <a:xfrm>
            <a:off x="0" y="614890"/>
            <a:ext cx="12089074" cy="6243110"/>
          </a:xfrm>
          <a:prstGeom prst="rect">
            <a:avLst/>
          </a:prstGeom>
        </p:spPr>
      </p:pic>
      <p:sp>
        <p:nvSpPr>
          <p:cNvPr id="3" name="Date Placeholder 2">
            <a:extLst>
              <a:ext uri="{FF2B5EF4-FFF2-40B4-BE49-F238E27FC236}">
                <a16:creationId xmlns:a16="http://schemas.microsoft.com/office/drawing/2014/main" id="{3415D72C-D8E2-4F3D-98CA-EEF5D5D4BE37}"/>
              </a:ext>
            </a:extLst>
          </p:cNvPr>
          <p:cNvSpPr>
            <a:spLocks noGrp="1"/>
          </p:cNvSpPr>
          <p:nvPr>
            <p:ph type="dt" sz="half" idx="10"/>
          </p:nvPr>
        </p:nvSpPr>
        <p:spPr/>
        <p:txBody>
          <a:bodyPr/>
          <a:lstStyle/>
          <a:p>
            <a:fld id="{6EAAEB9B-9B7A-4284-B973-920F66B7ECE8}" type="datetime1">
              <a:rPr lang="en-IN" smtClean="0"/>
              <a:t>08-10-2019</a:t>
            </a:fld>
            <a:endParaRPr lang="en-IN"/>
          </a:p>
        </p:txBody>
      </p:sp>
      <p:sp>
        <p:nvSpPr>
          <p:cNvPr id="6" name="Slide Number Placeholder 5">
            <a:extLst>
              <a:ext uri="{FF2B5EF4-FFF2-40B4-BE49-F238E27FC236}">
                <a16:creationId xmlns:a16="http://schemas.microsoft.com/office/drawing/2014/main" id="{AA86F4AA-0E99-4119-9BDB-3D04B0C8E689}"/>
              </a:ext>
            </a:extLst>
          </p:cNvPr>
          <p:cNvSpPr>
            <a:spLocks noGrp="1"/>
          </p:cNvSpPr>
          <p:nvPr>
            <p:ph type="sldNum" sz="quarter" idx="12"/>
          </p:nvPr>
        </p:nvSpPr>
        <p:spPr/>
        <p:txBody>
          <a:bodyPr/>
          <a:lstStyle/>
          <a:p>
            <a:fld id="{B2D6734C-CC1F-4B34-9739-128B231FA113}" type="slidenum">
              <a:rPr lang="en-IN" smtClean="0"/>
              <a:t>41</a:t>
            </a:fld>
            <a:endParaRPr lang="en-IN"/>
          </a:p>
        </p:txBody>
      </p:sp>
    </p:spTree>
    <p:extLst>
      <p:ext uri="{BB962C8B-B14F-4D97-AF65-F5344CB8AC3E}">
        <p14:creationId xmlns:p14="http://schemas.microsoft.com/office/powerpoint/2010/main" val="102752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thanks</a:t>
            </a:r>
          </a:p>
        </p:txBody>
      </p:sp>
      <p:sp>
        <p:nvSpPr>
          <p:cNvPr id="5" name="Subtitle 4"/>
          <p:cNvSpPr>
            <a:spLocks noGrp="1"/>
          </p:cNvSpPr>
          <p:nvPr>
            <p:ph type="subTitle" idx="1"/>
          </p:nvPr>
        </p:nvSpPr>
        <p:spPr/>
        <p:txBody>
          <a:bodyPr/>
          <a:lstStyle/>
          <a:p>
            <a:r>
              <a:rPr lang="en-IN" dirty="0"/>
              <a:t>Shriram K Vasudevan</a:t>
            </a:r>
          </a:p>
        </p:txBody>
      </p:sp>
      <p:sp>
        <p:nvSpPr>
          <p:cNvPr id="2" name="Date Placeholder 1">
            <a:extLst>
              <a:ext uri="{FF2B5EF4-FFF2-40B4-BE49-F238E27FC236}">
                <a16:creationId xmlns:a16="http://schemas.microsoft.com/office/drawing/2014/main" id="{CEDCA126-1C4B-4676-A6DF-4F092715C94C}"/>
              </a:ext>
            </a:extLst>
          </p:cNvPr>
          <p:cNvSpPr>
            <a:spLocks noGrp="1"/>
          </p:cNvSpPr>
          <p:nvPr>
            <p:ph type="dt" sz="half" idx="10"/>
          </p:nvPr>
        </p:nvSpPr>
        <p:spPr/>
        <p:txBody>
          <a:bodyPr/>
          <a:lstStyle/>
          <a:p>
            <a:fld id="{128ED779-C6C1-4FEC-BBC5-BB5704E60140}" type="datetime1">
              <a:rPr lang="en-IN" smtClean="0"/>
              <a:t>08-10-2019</a:t>
            </a:fld>
            <a:endParaRPr lang="en-IN"/>
          </a:p>
        </p:txBody>
      </p:sp>
      <p:sp>
        <p:nvSpPr>
          <p:cNvPr id="3" name="Slide Number Placeholder 2">
            <a:extLst>
              <a:ext uri="{FF2B5EF4-FFF2-40B4-BE49-F238E27FC236}">
                <a16:creationId xmlns:a16="http://schemas.microsoft.com/office/drawing/2014/main" id="{95F989DF-07EC-41DB-A2E7-A61417430F8C}"/>
              </a:ext>
            </a:extLst>
          </p:cNvPr>
          <p:cNvSpPr>
            <a:spLocks noGrp="1"/>
          </p:cNvSpPr>
          <p:nvPr>
            <p:ph type="sldNum" sz="quarter" idx="12"/>
          </p:nvPr>
        </p:nvSpPr>
        <p:spPr/>
        <p:txBody>
          <a:bodyPr/>
          <a:lstStyle/>
          <a:p>
            <a:fld id="{B2D6734C-CC1F-4B34-9739-128B231FA113}" type="slidenum">
              <a:rPr lang="en-IN" smtClean="0"/>
              <a:t>42</a:t>
            </a:fld>
            <a:endParaRPr lang="en-IN"/>
          </a:p>
        </p:txBody>
      </p:sp>
    </p:spTree>
    <p:extLst>
      <p:ext uri="{BB962C8B-B14F-4D97-AF65-F5344CB8AC3E}">
        <p14:creationId xmlns:p14="http://schemas.microsoft.com/office/powerpoint/2010/main" val="31135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learn this – Locality </a:t>
            </a:r>
          </a:p>
        </p:txBody>
      </p:sp>
      <p:sp>
        <p:nvSpPr>
          <p:cNvPr id="3" name="Content Placeholder 2"/>
          <p:cNvSpPr>
            <a:spLocks noGrp="1"/>
          </p:cNvSpPr>
          <p:nvPr>
            <p:ph idx="1"/>
          </p:nvPr>
        </p:nvSpPr>
        <p:spPr>
          <a:xfrm>
            <a:off x="592357" y="1234735"/>
            <a:ext cx="10554574" cy="3636511"/>
          </a:xfrm>
        </p:spPr>
        <p:txBody>
          <a:bodyPr/>
          <a:lstStyle/>
          <a:p>
            <a:r>
              <a:rPr lang="en-US" b="1" dirty="0">
                <a:solidFill>
                  <a:srgbClr val="FFFF00"/>
                </a:solidFill>
              </a:rPr>
              <a:t>Principle of Locality – Shall fit for the library and programs. </a:t>
            </a:r>
          </a:p>
          <a:p>
            <a:r>
              <a:rPr lang="en-US" b="1" dirty="0">
                <a:solidFill>
                  <a:srgbClr val="FFFF00"/>
                </a:solidFill>
              </a:rPr>
              <a:t>As we know, </a:t>
            </a:r>
          </a:p>
          <a:p>
            <a:pPr lvl="1"/>
            <a:r>
              <a:rPr lang="en-US" b="1" dirty="0">
                <a:solidFill>
                  <a:srgbClr val="FFFF00"/>
                </a:solidFill>
              </a:rPr>
              <a:t>We access only very limited amount of books at a particular time (you can’t access all the books, makes logical) </a:t>
            </a:r>
          </a:p>
          <a:p>
            <a:pPr lvl="1"/>
            <a:r>
              <a:rPr lang="en-US" b="1" dirty="0">
                <a:solidFill>
                  <a:srgbClr val="FFFF00"/>
                </a:solidFill>
              </a:rPr>
              <a:t>This can be related to memory.</a:t>
            </a:r>
            <a:r>
              <a:rPr lang="en-US" dirty="0">
                <a:solidFill>
                  <a:srgbClr val="0070C0"/>
                </a:solidFill>
              </a:rPr>
              <a:t> </a:t>
            </a:r>
            <a:endParaRPr lang="en-IN" dirty="0">
              <a:solidFill>
                <a:srgbClr val="FFFF00"/>
              </a:solidFill>
            </a:endParaRPr>
          </a:p>
        </p:txBody>
      </p:sp>
      <p:sp>
        <p:nvSpPr>
          <p:cNvPr id="5" name="TextBox 4"/>
          <p:cNvSpPr txBox="1"/>
          <p:nvPr/>
        </p:nvSpPr>
        <p:spPr>
          <a:xfrm>
            <a:off x="592357" y="4271081"/>
            <a:ext cx="5966136" cy="1200329"/>
          </a:xfrm>
          <a:prstGeom prst="rect">
            <a:avLst/>
          </a:prstGeom>
          <a:noFill/>
        </p:spPr>
        <p:txBody>
          <a:bodyPr wrap="square" rtlCol="0">
            <a:spAutoFit/>
          </a:bodyPr>
          <a:lstStyle/>
          <a:p>
            <a:r>
              <a:rPr lang="en-IN" b="1" u="sng" dirty="0">
                <a:solidFill>
                  <a:srgbClr val="FFC000"/>
                </a:solidFill>
              </a:rPr>
              <a:t>Temporal Locality: </a:t>
            </a:r>
          </a:p>
          <a:p>
            <a:r>
              <a:rPr lang="en-IN" b="1" dirty="0">
                <a:solidFill>
                  <a:srgbClr val="FFC000"/>
                </a:solidFill>
              </a:rPr>
              <a:t>If a particular data location is referenced, then there is a chance that it will be referred again soon.</a:t>
            </a:r>
          </a:p>
          <a:p>
            <a:endParaRPr lang="en-IN" b="1" dirty="0">
              <a:solidFill>
                <a:srgbClr val="FFC000"/>
              </a:solidFill>
            </a:endParaRPr>
          </a:p>
        </p:txBody>
      </p:sp>
      <p:sp>
        <p:nvSpPr>
          <p:cNvPr id="7" name="TextBox 6"/>
          <p:cNvSpPr txBox="1"/>
          <p:nvPr/>
        </p:nvSpPr>
        <p:spPr>
          <a:xfrm>
            <a:off x="7031736" y="4178808"/>
            <a:ext cx="5001768" cy="1200329"/>
          </a:xfrm>
          <a:prstGeom prst="rect">
            <a:avLst/>
          </a:prstGeom>
          <a:noFill/>
        </p:spPr>
        <p:txBody>
          <a:bodyPr wrap="square" rtlCol="0">
            <a:spAutoFit/>
          </a:bodyPr>
          <a:lstStyle/>
          <a:p>
            <a:r>
              <a:rPr lang="en-IN" b="1" u="sng" dirty="0"/>
              <a:t>In library context: </a:t>
            </a:r>
          </a:p>
          <a:p>
            <a:r>
              <a:rPr lang="en-US" b="1" dirty="0">
                <a:solidFill>
                  <a:srgbClr val="0070C0"/>
                </a:solidFill>
                <a:latin typeface="Minion-Regular"/>
              </a:rPr>
              <a:t>If you refer a book which is at desk , you will refer it soon again.  </a:t>
            </a:r>
            <a:endParaRPr lang="en-US" b="1" dirty="0">
              <a:solidFill>
                <a:srgbClr val="0070C0"/>
              </a:solidFill>
            </a:endParaRPr>
          </a:p>
          <a:p>
            <a:endParaRPr lang="en-IN" b="1" u="sng" dirty="0"/>
          </a:p>
        </p:txBody>
      </p:sp>
      <p:sp>
        <p:nvSpPr>
          <p:cNvPr id="8" name="TextBox 7"/>
          <p:cNvSpPr txBox="1"/>
          <p:nvPr/>
        </p:nvSpPr>
        <p:spPr>
          <a:xfrm>
            <a:off x="592357" y="5471410"/>
            <a:ext cx="5966136" cy="1200329"/>
          </a:xfrm>
          <a:prstGeom prst="rect">
            <a:avLst/>
          </a:prstGeom>
          <a:noFill/>
        </p:spPr>
        <p:txBody>
          <a:bodyPr wrap="square" rtlCol="0">
            <a:spAutoFit/>
          </a:bodyPr>
          <a:lstStyle/>
          <a:p>
            <a:r>
              <a:rPr lang="en-IN" b="1" u="sng" dirty="0">
                <a:solidFill>
                  <a:srgbClr val="FFC000"/>
                </a:solidFill>
              </a:rPr>
              <a:t>Spatial Locality: </a:t>
            </a:r>
          </a:p>
          <a:p>
            <a:r>
              <a:rPr lang="en-IN" b="1" dirty="0">
                <a:solidFill>
                  <a:srgbClr val="FFC000"/>
                </a:solidFill>
              </a:rPr>
              <a:t>If a particular data location is referenced,  then, the locations nearby shall be referred in near future. </a:t>
            </a:r>
          </a:p>
          <a:p>
            <a:endParaRPr lang="en-IN" b="1" dirty="0">
              <a:solidFill>
                <a:srgbClr val="FFC000"/>
              </a:solidFill>
            </a:endParaRPr>
          </a:p>
        </p:txBody>
      </p:sp>
      <p:sp>
        <p:nvSpPr>
          <p:cNvPr id="9" name="TextBox 8"/>
          <p:cNvSpPr txBox="1"/>
          <p:nvPr/>
        </p:nvSpPr>
        <p:spPr>
          <a:xfrm>
            <a:off x="6964680" y="5417379"/>
            <a:ext cx="5001768" cy="1477328"/>
          </a:xfrm>
          <a:prstGeom prst="rect">
            <a:avLst/>
          </a:prstGeom>
          <a:noFill/>
        </p:spPr>
        <p:txBody>
          <a:bodyPr wrap="square" rtlCol="0">
            <a:spAutoFit/>
          </a:bodyPr>
          <a:lstStyle/>
          <a:p>
            <a:r>
              <a:rPr lang="en-IN" b="1" u="sng" dirty="0"/>
              <a:t>In library context: </a:t>
            </a:r>
          </a:p>
          <a:p>
            <a:r>
              <a:rPr lang="en-US" b="1" dirty="0">
                <a:solidFill>
                  <a:srgbClr val="0070C0"/>
                </a:solidFill>
                <a:latin typeface="Minion-Regular"/>
              </a:rPr>
              <a:t>If you refer a book, you may also refer to books in the same shelf/desk nearby in future soon again. </a:t>
            </a:r>
            <a:endParaRPr lang="en-US" b="1" dirty="0">
              <a:solidFill>
                <a:srgbClr val="0070C0"/>
              </a:solidFill>
            </a:endParaRPr>
          </a:p>
          <a:p>
            <a:endParaRPr lang="en-IN" b="1" u="sng" dirty="0"/>
          </a:p>
        </p:txBody>
      </p:sp>
      <p:sp>
        <p:nvSpPr>
          <p:cNvPr id="4" name="Date Placeholder 3">
            <a:extLst>
              <a:ext uri="{FF2B5EF4-FFF2-40B4-BE49-F238E27FC236}">
                <a16:creationId xmlns:a16="http://schemas.microsoft.com/office/drawing/2014/main" id="{AF311BA4-6BDF-4CE4-B18F-BB8FD09D7749}"/>
              </a:ext>
            </a:extLst>
          </p:cNvPr>
          <p:cNvSpPr>
            <a:spLocks noGrp="1"/>
          </p:cNvSpPr>
          <p:nvPr>
            <p:ph type="dt" sz="half" idx="10"/>
          </p:nvPr>
        </p:nvSpPr>
        <p:spPr/>
        <p:txBody>
          <a:bodyPr/>
          <a:lstStyle/>
          <a:p>
            <a:fld id="{40EF5BE6-206D-4DCE-93C5-5525109A2CC2}" type="datetime1">
              <a:rPr lang="en-IN" smtClean="0"/>
              <a:t>08-10-2019</a:t>
            </a:fld>
            <a:endParaRPr lang="en-IN"/>
          </a:p>
        </p:txBody>
      </p:sp>
      <p:sp>
        <p:nvSpPr>
          <p:cNvPr id="6" name="Slide Number Placeholder 5">
            <a:extLst>
              <a:ext uri="{FF2B5EF4-FFF2-40B4-BE49-F238E27FC236}">
                <a16:creationId xmlns:a16="http://schemas.microsoft.com/office/drawing/2014/main" id="{9B9B1A74-10E5-48EB-B8FC-2791DB100629}"/>
              </a:ext>
            </a:extLst>
          </p:cNvPr>
          <p:cNvSpPr>
            <a:spLocks noGrp="1"/>
          </p:cNvSpPr>
          <p:nvPr>
            <p:ph type="sldNum" sz="quarter" idx="12"/>
          </p:nvPr>
        </p:nvSpPr>
        <p:spPr/>
        <p:txBody>
          <a:bodyPr/>
          <a:lstStyle/>
          <a:p>
            <a:fld id="{B2D6734C-CC1F-4B34-9739-128B231FA113}" type="slidenum">
              <a:rPr lang="en-IN" smtClean="0"/>
              <a:t>5</a:t>
            </a:fld>
            <a:endParaRPr lang="en-IN"/>
          </a:p>
        </p:txBody>
      </p:sp>
    </p:spTree>
    <p:extLst>
      <p:ext uri="{BB962C8B-B14F-4D97-AF65-F5344CB8AC3E}">
        <p14:creationId xmlns:p14="http://schemas.microsoft.com/office/powerpoint/2010/main" val="782590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get this better…</a:t>
            </a:r>
          </a:p>
        </p:txBody>
      </p:sp>
      <p:sp>
        <p:nvSpPr>
          <p:cNvPr id="3" name="Content Placeholder 2"/>
          <p:cNvSpPr>
            <a:spLocks noGrp="1"/>
          </p:cNvSpPr>
          <p:nvPr>
            <p:ph idx="1"/>
          </p:nvPr>
        </p:nvSpPr>
        <p:spPr/>
        <p:txBody>
          <a:bodyPr>
            <a:normAutofit/>
          </a:bodyPr>
          <a:lstStyle/>
          <a:p>
            <a:endParaRPr lang="en-US" dirty="0">
              <a:solidFill>
                <a:srgbClr val="FF0000"/>
              </a:solidFill>
            </a:endParaRPr>
          </a:p>
          <a:p>
            <a:r>
              <a:rPr lang="en-US" b="1" dirty="0">
                <a:solidFill>
                  <a:srgbClr val="FFC000"/>
                </a:solidFill>
              </a:rPr>
              <a:t>Let us connect the books to program. </a:t>
            </a:r>
          </a:p>
          <a:p>
            <a:r>
              <a:rPr lang="en-US" dirty="0"/>
              <a:t>Locality shall come in picture easily when we cite loops. </a:t>
            </a:r>
          </a:p>
          <a:p>
            <a:pPr lvl="1"/>
            <a:r>
              <a:rPr lang="en-US" b="1" dirty="0">
                <a:solidFill>
                  <a:srgbClr val="FFC000"/>
                </a:solidFill>
              </a:rPr>
              <a:t>The instructions and data (inside loop) are most likely to be accessed repeatedly, again and again and it is called temporal locality. </a:t>
            </a:r>
          </a:p>
          <a:p>
            <a:pPr lvl="1"/>
            <a:r>
              <a:rPr lang="en-US" dirty="0"/>
              <a:t>Normal access of sequence of instructions in the program can be referred through </a:t>
            </a:r>
            <a:r>
              <a:rPr lang="en-US" b="1" dirty="0">
                <a:solidFill>
                  <a:srgbClr val="FFC000"/>
                </a:solidFill>
              </a:rPr>
              <a:t>spatial locality. </a:t>
            </a:r>
          </a:p>
          <a:p>
            <a:r>
              <a:rPr lang="en-US" dirty="0"/>
              <a:t> Coming to the data,  </a:t>
            </a:r>
            <a:r>
              <a:rPr lang="en-US" b="1" dirty="0">
                <a:solidFill>
                  <a:srgbClr val="FFC000"/>
                </a:solidFill>
              </a:rPr>
              <a:t>a bit more detailed, if you take an array as reference, it would connect to spatial locality. </a:t>
            </a:r>
            <a:r>
              <a:rPr lang="en-US" b="1" u="sng" dirty="0">
                <a:solidFill>
                  <a:srgbClr val="FFC000"/>
                </a:solidFill>
              </a:rPr>
              <a:t> </a:t>
            </a:r>
            <a:endParaRPr lang="en-US" b="1" i="1" dirty="0">
              <a:solidFill>
                <a:srgbClr val="FFC000"/>
              </a:solidFill>
            </a:endParaRPr>
          </a:p>
          <a:p>
            <a:endParaRPr lang="en-IN" dirty="0"/>
          </a:p>
        </p:txBody>
      </p:sp>
      <p:sp>
        <p:nvSpPr>
          <p:cNvPr id="4" name="Date Placeholder 3">
            <a:extLst>
              <a:ext uri="{FF2B5EF4-FFF2-40B4-BE49-F238E27FC236}">
                <a16:creationId xmlns:a16="http://schemas.microsoft.com/office/drawing/2014/main" id="{26CF2D87-2733-448C-A935-3B426F1745D3}"/>
              </a:ext>
            </a:extLst>
          </p:cNvPr>
          <p:cNvSpPr>
            <a:spLocks noGrp="1"/>
          </p:cNvSpPr>
          <p:nvPr>
            <p:ph type="dt" sz="half" idx="10"/>
          </p:nvPr>
        </p:nvSpPr>
        <p:spPr/>
        <p:txBody>
          <a:bodyPr/>
          <a:lstStyle/>
          <a:p>
            <a:fld id="{CC8CF1F1-61DC-41E6-8D13-F1FEEE79C5C8}" type="datetime1">
              <a:rPr lang="en-IN" smtClean="0"/>
              <a:t>08-10-2019</a:t>
            </a:fld>
            <a:endParaRPr lang="en-IN"/>
          </a:p>
        </p:txBody>
      </p:sp>
      <p:sp>
        <p:nvSpPr>
          <p:cNvPr id="5" name="Slide Number Placeholder 4">
            <a:extLst>
              <a:ext uri="{FF2B5EF4-FFF2-40B4-BE49-F238E27FC236}">
                <a16:creationId xmlns:a16="http://schemas.microsoft.com/office/drawing/2014/main" id="{87F98600-31C8-49D1-8705-151F9AE2C16C}"/>
              </a:ext>
            </a:extLst>
          </p:cNvPr>
          <p:cNvSpPr>
            <a:spLocks noGrp="1"/>
          </p:cNvSpPr>
          <p:nvPr>
            <p:ph type="sldNum" sz="quarter" idx="12"/>
          </p:nvPr>
        </p:nvSpPr>
        <p:spPr/>
        <p:txBody>
          <a:bodyPr/>
          <a:lstStyle/>
          <a:p>
            <a:fld id="{B2D6734C-CC1F-4B34-9739-128B231FA113}" type="slidenum">
              <a:rPr lang="en-IN" smtClean="0"/>
              <a:t>6</a:t>
            </a:fld>
            <a:endParaRPr lang="en-IN"/>
          </a:p>
        </p:txBody>
      </p:sp>
    </p:spTree>
    <p:extLst>
      <p:ext uri="{BB962C8B-B14F-4D97-AF65-F5344CB8AC3E}">
        <p14:creationId xmlns:p14="http://schemas.microsoft.com/office/powerpoint/2010/main" val="291541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Memory Hierarchy – A quick view. </a:t>
            </a:r>
          </a:p>
        </p:txBody>
      </p:sp>
      <p:sp>
        <p:nvSpPr>
          <p:cNvPr id="3" name="Content Placeholder 2"/>
          <p:cNvSpPr>
            <a:spLocks noGrp="1"/>
          </p:cNvSpPr>
          <p:nvPr>
            <p:ph idx="1"/>
          </p:nvPr>
        </p:nvSpPr>
        <p:spPr>
          <a:xfrm>
            <a:off x="901008" y="2533183"/>
            <a:ext cx="10554574" cy="3636511"/>
          </a:xfrm>
        </p:spPr>
        <p:txBody>
          <a:bodyPr>
            <a:normAutofit/>
          </a:bodyPr>
          <a:lstStyle/>
          <a:p>
            <a:r>
              <a:rPr lang="en-US" dirty="0"/>
              <a:t>Shall we see memory as a hierarchy? It would be easier. </a:t>
            </a:r>
          </a:p>
          <a:p>
            <a:r>
              <a:rPr lang="en-US" dirty="0"/>
              <a:t> Ground Rule: </a:t>
            </a:r>
          </a:p>
          <a:p>
            <a:pPr lvl="1"/>
            <a:r>
              <a:rPr lang="en-US" dirty="0">
                <a:solidFill>
                  <a:srgbClr val="FFC000"/>
                </a:solidFill>
              </a:rPr>
              <a:t>Ferrari </a:t>
            </a:r>
            <a:r>
              <a:rPr lang="en-US" dirty="0"/>
              <a:t>is expensive than </a:t>
            </a:r>
            <a:r>
              <a:rPr lang="en-US" dirty="0">
                <a:solidFill>
                  <a:srgbClr val="FFC000"/>
                </a:solidFill>
              </a:rPr>
              <a:t>Maruti. </a:t>
            </a:r>
          </a:p>
          <a:p>
            <a:pPr lvl="1"/>
            <a:r>
              <a:rPr lang="en-US" dirty="0"/>
              <a:t>Faster is expensive than slower memories. </a:t>
            </a:r>
          </a:p>
          <a:p>
            <a:r>
              <a:rPr lang="en-US" dirty="0"/>
              <a:t>Main memory == RAM (Primary Memory, implemented as DRAM) </a:t>
            </a:r>
          </a:p>
          <a:p>
            <a:r>
              <a:rPr lang="en-US" dirty="0"/>
              <a:t>Cache == Nearer to processor (Implemented as SRAM)  </a:t>
            </a:r>
          </a:p>
          <a:p>
            <a:r>
              <a:rPr lang="en-US" b="1" dirty="0">
                <a:solidFill>
                  <a:srgbClr val="FFC000"/>
                </a:solidFill>
              </a:rPr>
              <a:t>The largest and slowest is hard drive (Implemented as Magnetic Disk) </a:t>
            </a:r>
          </a:p>
          <a:p>
            <a:pPr marL="457200" lvl="1" indent="0">
              <a:buNone/>
            </a:pPr>
            <a:endParaRPr lang="en-US" dirty="0"/>
          </a:p>
          <a:p>
            <a:pPr marL="0" indent="0">
              <a:buNone/>
            </a:pPr>
            <a:endParaRPr lang="en-IN" dirty="0"/>
          </a:p>
        </p:txBody>
      </p:sp>
      <p:sp>
        <p:nvSpPr>
          <p:cNvPr id="4" name="Date Placeholder 3">
            <a:extLst>
              <a:ext uri="{FF2B5EF4-FFF2-40B4-BE49-F238E27FC236}">
                <a16:creationId xmlns:a16="http://schemas.microsoft.com/office/drawing/2014/main" id="{6ACDEF54-ECE8-433D-9775-5ACBB7D91999}"/>
              </a:ext>
            </a:extLst>
          </p:cNvPr>
          <p:cNvSpPr>
            <a:spLocks noGrp="1"/>
          </p:cNvSpPr>
          <p:nvPr>
            <p:ph type="dt" sz="half" idx="10"/>
          </p:nvPr>
        </p:nvSpPr>
        <p:spPr/>
        <p:txBody>
          <a:bodyPr/>
          <a:lstStyle/>
          <a:p>
            <a:fld id="{A2C5892A-1767-4726-A562-2698EE3EB9A6}" type="datetime1">
              <a:rPr lang="en-IN" smtClean="0"/>
              <a:t>08-10-2019</a:t>
            </a:fld>
            <a:endParaRPr lang="en-IN"/>
          </a:p>
        </p:txBody>
      </p:sp>
      <p:sp>
        <p:nvSpPr>
          <p:cNvPr id="5" name="Slide Number Placeholder 4">
            <a:extLst>
              <a:ext uri="{FF2B5EF4-FFF2-40B4-BE49-F238E27FC236}">
                <a16:creationId xmlns:a16="http://schemas.microsoft.com/office/drawing/2014/main" id="{D279F32D-3FC1-4068-BDF5-499E44693E57}"/>
              </a:ext>
            </a:extLst>
          </p:cNvPr>
          <p:cNvSpPr>
            <a:spLocks noGrp="1"/>
          </p:cNvSpPr>
          <p:nvPr>
            <p:ph type="sldNum" sz="quarter" idx="12"/>
          </p:nvPr>
        </p:nvSpPr>
        <p:spPr/>
        <p:txBody>
          <a:bodyPr/>
          <a:lstStyle/>
          <a:p>
            <a:fld id="{B2D6734C-CC1F-4B34-9739-128B231FA113}" type="slidenum">
              <a:rPr lang="en-IN" smtClean="0"/>
              <a:t>7</a:t>
            </a:fld>
            <a:endParaRPr lang="en-IN"/>
          </a:p>
        </p:txBody>
      </p:sp>
    </p:spTree>
    <p:extLst>
      <p:ext uri="{BB962C8B-B14F-4D97-AF65-F5344CB8AC3E}">
        <p14:creationId xmlns:p14="http://schemas.microsoft.com/office/powerpoint/2010/main" val="285333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274211" y="1558931"/>
            <a:ext cx="10554574" cy="3636511"/>
          </a:xfrm>
        </p:spPr>
        <p:txBody>
          <a:bodyPr/>
          <a:lstStyle/>
          <a:p>
            <a:r>
              <a:rPr lang="en-US" u="sng" dirty="0">
                <a:solidFill>
                  <a:srgbClr val="FFC000"/>
                </a:solidFill>
              </a:rPr>
              <a:t>Ground rule: </a:t>
            </a:r>
          </a:p>
          <a:p>
            <a:r>
              <a:rPr lang="en-US" b="1" dirty="0">
                <a:solidFill>
                  <a:srgbClr val="FFC000"/>
                </a:solidFill>
              </a:rPr>
              <a:t>Faster memory is closer to the processor and the most expensive one. </a:t>
            </a:r>
          </a:p>
          <a:p>
            <a:r>
              <a:rPr lang="en-US" b="1" dirty="0">
                <a:solidFill>
                  <a:srgbClr val="FFC000"/>
                </a:solidFill>
              </a:rPr>
              <a:t>Slower memory is far from the processor (below in the hierarchy) and less expensive. </a:t>
            </a:r>
          </a:p>
          <a:p>
            <a:r>
              <a:rPr lang="en-US" dirty="0">
                <a:solidFill>
                  <a:srgbClr val="FFFF00"/>
                </a:solidFill>
              </a:rPr>
              <a:t>What is the goal? </a:t>
            </a:r>
            <a:r>
              <a:rPr lang="en-US" b="1" dirty="0">
                <a:solidFill>
                  <a:srgbClr val="FFFF00"/>
                </a:solidFill>
              </a:rPr>
              <a:t>Provide the user with as much memory, but should be inexpensive as well, while also providing the speed as fastest memory. (Sounds tough, huh??) </a:t>
            </a:r>
          </a:p>
          <a:p>
            <a:endParaRPr lang="en-IN" dirty="0"/>
          </a:p>
          <a:p>
            <a:endParaRPr lang="en-IN" dirty="0"/>
          </a:p>
        </p:txBody>
      </p:sp>
      <p:grpSp>
        <p:nvGrpSpPr>
          <p:cNvPr id="6" name="Group 5"/>
          <p:cNvGrpSpPr/>
          <p:nvPr/>
        </p:nvGrpSpPr>
        <p:grpSpPr>
          <a:xfrm>
            <a:off x="2916174" y="3978851"/>
            <a:ext cx="7398258" cy="2715768"/>
            <a:chOff x="2934462" y="3302548"/>
            <a:chExt cx="7718298" cy="3089108"/>
          </a:xfrm>
        </p:grpSpPr>
        <p:sp>
          <p:nvSpPr>
            <p:cNvPr id="7" name="Rounded Rectangle 6"/>
            <p:cNvSpPr/>
            <p:nvPr/>
          </p:nvSpPr>
          <p:spPr>
            <a:xfrm>
              <a:off x="4530852" y="3302548"/>
              <a:ext cx="2157984" cy="777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CPU </a:t>
              </a:r>
            </a:p>
          </p:txBody>
        </p:sp>
        <p:sp>
          <p:nvSpPr>
            <p:cNvPr id="8" name="Rounded Rectangle 7"/>
            <p:cNvSpPr/>
            <p:nvPr/>
          </p:nvSpPr>
          <p:spPr>
            <a:xfrm>
              <a:off x="5084064" y="4306824"/>
              <a:ext cx="1051560" cy="32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Memory</a:t>
              </a:r>
            </a:p>
          </p:txBody>
        </p:sp>
        <p:sp>
          <p:nvSpPr>
            <p:cNvPr id="9" name="Rounded Rectangle 8"/>
            <p:cNvSpPr/>
            <p:nvPr/>
          </p:nvSpPr>
          <p:spPr>
            <a:xfrm>
              <a:off x="4864608" y="4855464"/>
              <a:ext cx="1499616" cy="484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Memory</a:t>
              </a:r>
            </a:p>
          </p:txBody>
        </p:sp>
        <p:sp>
          <p:nvSpPr>
            <p:cNvPr id="10" name="Rounded Rectangle 9"/>
            <p:cNvSpPr/>
            <p:nvPr/>
          </p:nvSpPr>
          <p:spPr>
            <a:xfrm>
              <a:off x="4631436" y="5568696"/>
              <a:ext cx="2066544" cy="822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Memory </a:t>
              </a:r>
            </a:p>
          </p:txBody>
        </p:sp>
        <p:pic>
          <p:nvPicPr>
            <p:cNvPr id="11" name="Picture 10"/>
            <p:cNvPicPr>
              <a:picLocks noChangeAspect="1"/>
            </p:cNvPicPr>
            <p:nvPr/>
          </p:nvPicPr>
          <p:blipFill>
            <a:blip r:embed="rId2"/>
            <a:stretch>
              <a:fillRect/>
            </a:stretch>
          </p:blipFill>
          <p:spPr>
            <a:xfrm>
              <a:off x="2934462" y="5608701"/>
              <a:ext cx="1333500" cy="742950"/>
            </a:xfrm>
            <a:prstGeom prst="rect">
              <a:avLst/>
            </a:prstGeom>
          </p:spPr>
        </p:pic>
        <p:pic>
          <p:nvPicPr>
            <p:cNvPr id="12" name="Picture 11"/>
            <p:cNvPicPr>
              <a:picLocks noChangeAspect="1"/>
            </p:cNvPicPr>
            <p:nvPr/>
          </p:nvPicPr>
          <p:blipFill>
            <a:blip r:embed="rId3"/>
            <a:stretch>
              <a:fillRect/>
            </a:stretch>
          </p:blipFill>
          <p:spPr>
            <a:xfrm>
              <a:off x="3217926" y="4079788"/>
              <a:ext cx="970026" cy="751193"/>
            </a:xfrm>
            <a:prstGeom prst="rect">
              <a:avLst/>
            </a:prstGeom>
          </p:spPr>
        </p:pic>
        <p:sp>
          <p:nvSpPr>
            <p:cNvPr id="13" name="TextBox 12"/>
            <p:cNvSpPr txBox="1"/>
            <p:nvPr/>
          </p:nvSpPr>
          <p:spPr>
            <a:xfrm>
              <a:off x="6876288" y="4270718"/>
              <a:ext cx="1179576" cy="369332"/>
            </a:xfrm>
            <a:prstGeom prst="rect">
              <a:avLst/>
            </a:prstGeom>
            <a:noFill/>
          </p:spPr>
          <p:txBody>
            <a:bodyPr wrap="square" rtlCol="0">
              <a:spAutoFit/>
            </a:bodyPr>
            <a:lstStyle/>
            <a:p>
              <a:r>
                <a:rPr lang="en-IN" dirty="0"/>
                <a:t>Smallest</a:t>
              </a:r>
            </a:p>
          </p:txBody>
        </p:sp>
        <p:sp>
          <p:nvSpPr>
            <p:cNvPr id="14" name="TextBox 13"/>
            <p:cNvSpPr txBox="1"/>
            <p:nvPr/>
          </p:nvSpPr>
          <p:spPr>
            <a:xfrm>
              <a:off x="7004304" y="5667494"/>
              <a:ext cx="1179576" cy="369332"/>
            </a:xfrm>
            <a:prstGeom prst="rect">
              <a:avLst/>
            </a:prstGeom>
            <a:noFill/>
          </p:spPr>
          <p:txBody>
            <a:bodyPr wrap="square" rtlCol="0">
              <a:spAutoFit/>
            </a:bodyPr>
            <a:lstStyle/>
            <a:p>
              <a:r>
                <a:rPr lang="en-IN" dirty="0"/>
                <a:t>Largest</a:t>
              </a:r>
            </a:p>
          </p:txBody>
        </p:sp>
        <p:sp>
          <p:nvSpPr>
            <p:cNvPr id="15" name="TextBox 14"/>
            <p:cNvSpPr txBox="1"/>
            <p:nvPr/>
          </p:nvSpPr>
          <p:spPr>
            <a:xfrm>
              <a:off x="8796528" y="3947552"/>
              <a:ext cx="1856232" cy="646331"/>
            </a:xfrm>
            <a:prstGeom prst="rect">
              <a:avLst/>
            </a:prstGeom>
            <a:noFill/>
          </p:spPr>
          <p:txBody>
            <a:bodyPr wrap="square" rtlCol="0">
              <a:spAutoFit/>
            </a:bodyPr>
            <a:lstStyle/>
            <a:p>
              <a:r>
                <a:rPr lang="en-IN" dirty="0"/>
                <a:t>Most Expensive</a:t>
              </a:r>
            </a:p>
          </p:txBody>
        </p:sp>
        <p:sp>
          <p:nvSpPr>
            <p:cNvPr id="16" name="TextBox 15"/>
            <p:cNvSpPr txBox="1"/>
            <p:nvPr/>
          </p:nvSpPr>
          <p:spPr>
            <a:xfrm>
              <a:off x="8796528" y="5468112"/>
              <a:ext cx="1856232" cy="646331"/>
            </a:xfrm>
            <a:prstGeom prst="rect">
              <a:avLst/>
            </a:prstGeom>
            <a:noFill/>
          </p:spPr>
          <p:txBody>
            <a:bodyPr wrap="square" rtlCol="0">
              <a:spAutoFit/>
            </a:bodyPr>
            <a:lstStyle/>
            <a:p>
              <a:r>
                <a:rPr lang="en-IN" dirty="0"/>
                <a:t>Inexpensive (Affordable)</a:t>
              </a:r>
            </a:p>
          </p:txBody>
        </p:sp>
      </p:grpSp>
      <p:sp>
        <p:nvSpPr>
          <p:cNvPr id="4" name="Date Placeholder 3">
            <a:extLst>
              <a:ext uri="{FF2B5EF4-FFF2-40B4-BE49-F238E27FC236}">
                <a16:creationId xmlns:a16="http://schemas.microsoft.com/office/drawing/2014/main" id="{4910980D-9513-4959-8241-A7160BCEFB71}"/>
              </a:ext>
            </a:extLst>
          </p:cNvPr>
          <p:cNvSpPr>
            <a:spLocks noGrp="1"/>
          </p:cNvSpPr>
          <p:nvPr>
            <p:ph type="dt" sz="half" idx="10"/>
          </p:nvPr>
        </p:nvSpPr>
        <p:spPr/>
        <p:txBody>
          <a:bodyPr/>
          <a:lstStyle/>
          <a:p>
            <a:fld id="{B71D1F26-A687-43E5-B52E-A53102DB1306}" type="datetime1">
              <a:rPr lang="en-IN" smtClean="0"/>
              <a:t>08-10-2019</a:t>
            </a:fld>
            <a:endParaRPr lang="en-IN"/>
          </a:p>
        </p:txBody>
      </p:sp>
      <p:sp>
        <p:nvSpPr>
          <p:cNvPr id="5" name="Slide Number Placeholder 4">
            <a:extLst>
              <a:ext uri="{FF2B5EF4-FFF2-40B4-BE49-F238E27FC236}">
                <a16:creationId xmlns:a16="http://schemas.microsoft.com/office/drawing/2014/main" id="{D2376868-A3DC-4AF5-B53C-CC2F54EE5904}"/>
              </a:ext>
            </a:extLst>
          </p:cNvPr>
          <p:cNvSpPr>
            <a:spLocks noGrp="1"/>
          </p:cNvSpPr>
          <p:nvPr>
            <p:ph type="sldNum" sz="quarter" idx="12"/>
          </p:nvPr>
        </p:nvSpPr>
        <p:spPr/>
        <p:txBody>
          <a:bodyPr/>
          <a:lstStyle/>
          <a:p>
            <a:fld id="{B2D6734C-CC1F-4B34-9739-128B231FA113}" type="slidenum">
              <a:rPr lang="en-IN" smtClean="0"/>
              <a:t>8</a:t>
            </a:fld>
            <a:endParaRPr lang="en-IN"/>
          </a:p>
        </p:txBody>
      </p:sp>
    </p:spTree>
    <p:extLst>
      <p:ext uri="{BB962C8B-B14F-4D97-AF65-F5344CB8AC3E}">
        <p14:creationId xmlns:p14="http://schemas.microsoft.com/office/powerpoint/2010/main" val="3560948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a:xfrm>
            <a:off x="466287" y="1679362"/>
            <a:ext cx="10554574" cy="3636511"/>
          </a:xfrm>
        </p:spPr>
        <p:txBody>
          <a:bodyPr/>
          <a:lstStyle/>
          <a:p>
            <a:pPr algn="just"/>
            <a:r>
              <a:rPr lang="en-US" dirty="0"/>
              <a:t>Understand this: </a:t>
            </a:r>
          </a:p>
          <a:p>
            <a:pPr lvl="1" algn="just"/>
            <a:r>
              <a:rPr lang="en-US" dirty="0"/>
              <a:t>Each level in the hierarchy is a subset of the subsequent level. </a:t>
            </a:r>
          </a:p>
          <a:p>
            <a:pPr lvl="1" algn="just"/>
            <a:r>
              <a:rPr lang="en-US" dirty="0"/>
              <a:t>Data shall be housed in the lowest level as it has the highest space available. </a:t>
            </a:r>
          </a:p>
          <a:p>
            <a:pPr algn="just"/>
            <a:r>
              <a:rPr lang="en-US" dirty="0"/>
              <a:t>Take the library example again. The books at the desk is  a subset of the library. Your library is a subset of all the libraries in the university. </a:t>
            </a:r>
          </a:p>
          <a:p>
            <a:pPr algn="just"/>
            <a:r>
              <a:rPr lang="en-US" dirty="0"/>
              <a:t>If you are closer to the processors, it will be easier (less farther) to reach and in case far away, it will take longer time. (easy with library table example)</a:t>
            </a:r>
            <a:endParaRPr lang="en-US" b="1" dirty="0">
              <a:solidFill>
                <a:schemeClr val="accent2">
                  <a:lumMod val="50000"/>
                </a:schemeClr>
              </a:solidFill>
            </a:endParaRPr>
          </a:p>
        </p:txBody>
      </p:sp>
      <p:pic>
        <p:nvPicPr>
          <p:cNvPr id="4" name="Picture 3"/>
          <p:cNvPicPr>
            <a:picLocks noChangeAspect="1"/>
          </p:cNvPicPr>
          <p:nvPr/>
        </p:nvPicPr>
        <p:blipFill>
          <a:blip r:embed="rId2"/>
          <a:stretch>
            <a:fillRect/>
          </a:stretch>
        </p:blipFill>
        <p:spPr>
          <a:xfrm>
            <a:off x="9310687" y="4758425"/>
            <a:ext cx="2519363" cy="1994263"/>
          </a:xfrm>
          <a:prstGeom prst="rect">
            <a:avLst/>
          </a:prstGeom>
        </p:spPr>
      </p:pic>
      <p:pic>
        <p:nvPicPr>
          <p:cNvPr id="5" name="Picture 4"/>
          <p:cNvPicPr>
            <a:picLocks noChangeAspect="1"/>
          </p:cNvPicPr>
          <p:nvPr/>
        </p:nvPicPr>
        <p:blipFill>
          <a:blip r:embed="rId3"/>
          <a:stretch>
            <a:fillRect/>
          </a:stretch>
        </p:blipFill>
        <p:spPr>
          <a:xfrm>
            <a:off x="6405426" y="4800446"/>
            <a:ext cx="2409390" cy="1952242"/>
          </a:xfrm>
          <a:prstGeom prst="rect">
            <a:avLst/>
          </a:prstGeom>
        </p:spPr>
      </p:pic>
      <p:sp>
        <p:nvSpPr>
          <p:cNvPr id="6" name="Date Placeholder 5">
            <a:extLst>
              <a:ext uri="{FF2B5EF4-FFF2-40B4-BE49-F238E27FC236}">
                <a16:creationId xmlns:a16="http://schemas.microsoft.com/office/drawing/2014/main" id="{0DEF0F3D-342D-4D7F-BB65-24FCD7DC7C5A}"/>
              </a:ext>
            </a:extLst>
          </p:cNvPr>
          <p:cNvSpPr>
            <a:spLocks noGrp="1"/>
          </p:cNvSpPr>
          <p:nvPr>
            <p:ph type="dt" sz="half" idx="10"/>
          </p:nvPr>
        </p:nvSpPr>
        <p:spPr/>
        <p:txBody>
          <a:bodyPr/>
          <a:lstStyle/>
          <a:p>
            <a:fld id="{D29EA7EE-47B0-4763-9637-0D24BABA3DEC}" type="datetime1">
              <a:rPr lang="en-IN" smtClean="0"/>
              <a:t>08-10-2019</a:t>
            </a:fld>
            <a:endParaRPr lang="en-IN"/>
          </a:p>
        </p:txBody>
      </p:sp>
      <p:sp>
        <p:nvSpPr>
          <p:cNvPr id="7" name="Slide Number Placeholder 6">
            <a:extLst>
              <a:ext uri="{FF2B5EF4-FFF2-40B4-BE49-F238E27FC236}">
                <a16:creationId xmlns:a16="http://schemas.microsoft.com/office/drawing/2014/main" id="{31602414-D9F4-48A5-8291-70E2E2E5B8C7}"/>
              </a:ext>
            </a:extLst>
          </p:cNvPr>
          <p:cNvSpPr>
            <a:spLocks noGrp="1"/>
          </p:cNvSpPr>
          <p:nvPr>
            <p:ph type="sldNum" sz="quarter" idx="12"/>
          </p:nvPr>
        </p:nvSpPr>
        <p:spPr/>
        <p:txBody>
          <a:bodyPr/>
          <a:lstStyle/>
          <a:p>
            <a:fld id="{B2D6734C-CC1F-4B34-9739-128B231FA113}" type="slidenum">
              <a:rPr lang="en-IN" smtClean="0"/>
              <a:t>9</a:t>
            </a:fld>
            <a:endParaRPr lang="en-IN"/>
          </a:p>
        </p:txBody>
      </p:sp>
    </p:spTree>
    <p:extLst>
      <p:ext uri="{BB962C8B-B14F-4D97-AF65-F5344CB8AC3E}">
        <p14:creationId xmlns:p14="http://schemas.microsoft.com/office/powerpoint/2010/main" val="2453265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3428</Words>
  <Application>Microsoft Office PowerPoint</Application>
  <PresentationFormat>Widescreen</PresentationFormat>
  <Paragraphs>335</Paragraphs>
  <Slides>42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Century Gothic</vt:lpstr>
      <vt:lpstr>Minion-Regular</vt:lpstr>
      <vt:lpstr>Palatino-Italic</vt:lpstr>
      <vt:lpstr>Palatino-Roman</vt:lpstr>
      <vt:lpstr>Wingdings 2</vt:lpstr>
      <vt:lpstr>Quotable</vt:lpstr>
      <vt:lpstr>Memory Organization – Computer Organization and Architecture.</vt:lpstr>
      <vt:lpstr>Memory Heirarchy </vt:lpstr>
      <vt:lpstr>Contd., </vt:lpstr>
      <vt:lpstr>Contd., </vt:lpstr>
      <vt:lpstr>Let’s learn this – Locality </vt:lpstr>
      <vt:lpstr>Let’s get this better…</vt:lpstr>
      <vt:lpstr>Memory Hierarchy – A quick view. </vt:lpstr>
      <vt:lpstr>Contd., </vt:lpstr>
      <vt:lpstr>Contd.,</vt:lpstr>
      <vt:lpstr>Contd.,</vt:lpstr>
      <vt:lpstr>Some more definitions.. </vt:lpstr>
      <vt:lpstr>Definitions.. </vt:lpstr>
      <vt:lpstr>Why do we care about memory? </vt:lpstr>
      <vt:lpstr>So, </vt:lpstr>
      <vt:lpstr>Let us learn about Cache </vt:lpstr>
      <vt:lpstr>Contd.,</vt:lpstr>
      <vt:lpstr>Contd., </vt:lpstr>
      <vt:lpstr>Contd., </vt:lpstr>
      <vt:lpstr>Contd., </vt:lpstr>
      <vt:lpstr>Contd., </vt:lpstr>
      <vt:lpstr>Contd.,</vt:lpstr>
      <vt:lpstr>An example is handy! Isn't it ? </vt:lpstr>
      <vt:lpstr>Attempt -1: The processor requests the following address: 10110two </vt:lpstr>
      <vt:lpstr>Attempt -2: The processor requests the following address: 11010two (miss) </vt:lpstr>
      <vt:lpstr>Attempt -3: The processor requests the following address: 10110two (hit)</vt:lpstr>
      <vt:lpstr>Attempt - 4</vt:lpstr>
      <vt:lpstr>Attempt - 5</vt:lpstr>
      <vt:lpstr>Some math…</vt:lpstr>
      <vt:lpstr>Handling cache miss … (Its complicated)</vt:lpstr>
      <vt:lpstr>Contd., </vt:lpstr>
      <vt:lpstr>Cache and main memory Inconsistency</vt:lpstr>
      <vt:lpstr>Reducing Cache Misses by More Flexible Placement of Blocks</vt:lpstr>
      <vt:lpstr>Fully Associative Approach. </vt:lpstr>
      <vt:lpstr>Set associative approach </vt:lpstr>
      <vt:lpstr>Formula.</vt:lpstr>
      <vt:lpstr>A simple example… </vt:lpstr>
      <vt:lpstr>Measuring and Improving Cache Performance</vt:lpstr>
      <vt:lpstr>Contd.,</vt:lpstr>
      <vt:lpstr>Contd.,</vt:lpstr>
      <vt:lpstr>Contd.,</vt:lpstr>
      <vt:lpstr>Contd.,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Organization – Computer Organization and Architecture.</dc:title>
  <cp:lastModifiedBy>Mahesh G</cp:lastModifiedBy>
  <cp:revision>1</cp:revision>
  <dcterms:modified xsi:type="dcterms:W3CDTF">2019-10-08T07:17:53Z</dcterms:modified>
</cp:coreProperties>
</file>