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79" r:id="rId7"/>
    <p:sldId id="262" r:id="rId8"/>
    <p:sldId id="260" r:id="rId9"/>
    <p:sldId id="28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7275B-9B8C-448B-8FC6-2DA409A5CFDC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CC87F-E2C4-49B7-B8CF-80A575D5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04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CC87F-E2C4-49B7-B8CF-80A575D500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1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DDB8-A8AB-4C8D-BC08-79BBBF8B9125}" type="datetime1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Combinational Circuit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2505B9D-6B07-48CE-B2F3-199F4DBE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4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1148-9A4C-4870-8E1A-7914DC30C923}" type="datetime1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Combinational Circuit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505B9D-6B07-48CE-B2F3-199F4DBE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7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14D8-B85B-497F-AF76-E41EB9A9D86B}" type="datetime1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Combinational Circuit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505B9D-6B07-48CE-B2F3-199F4DBE8FC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3249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9673-7249-4F21-8B48-2AE833EA32D8}" type="datetime1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Combinational Circuit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505B9D-6B07-48CE-B2F3-199F4DBE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21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98FC-894D-4CC1-B83B-ADFB146F66F2}" type="datetime1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Combinational Circuit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505B9D-6B07-48CE-B2F3-199F4DBE8FC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4820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C7F1-3441-49CE-A973-DAF256A5612E}" type="datetime1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Combinational Circuit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505B9D-6B07-48CE-B2F3-199F4DBE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20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3E72-B825-41EA-A8BD-3D2623EC4C96}" type="datetime1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Combinational Circuit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5B9D-6B07-48CE-B2F3-199F4DBE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74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D370-945F-4F66-A786-637E6D482269}" type="datetime1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Combinational Circuit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5B9D-6B07-48CE-B2F3-199F4DBE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7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E0BB-57CF-4A90-8A09-5F522AE0F17A}" type="datetime1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Combinational Circuit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5B9D-6B07-48CE-B2F3-199F4DBE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0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0E2A-8C94-4C50-92F4-F891D88540BC}" type="datetime1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Combinational Circuit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505B9D-6B07-48CE-B2F3-199F4DBE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0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046C-DBC2-447F-BD4E-B9835645A0E2}" type="datetime1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Combinational Circuit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505B9D-6B07-48CE-B2F3-199F4DBE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8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2D90-1A51-4C08-B783-68F68F248D57}" type="datetime1">
              <a:rPr lang="en-US" smtClean="0"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Combinational Circuit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505B9D-6B07-48CE-B2F3-199F4DBE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2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20AA-030A-4BD4-9081-84FE38321749}" type="datetime1">
              <a:rPr lang="en-US" smtClean="0"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Combinational Circuit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5B9D-6B07-48CE-B2F3-199F4DBE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9A06-A9BD-4CB2-BE30-77F978C8AF4B}" type="datetime1">
              <a:rPr lang="en-US" smtClean="0"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Combinational Circuit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5B9D-6B07-48CE-B2F3-199F4DBE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0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EF27-6D43-4515-9190-F099C621D2B8}" type="datetime1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Combinational Circuit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5B9D-6B07-48CE-B2F3-199F4DBE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0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227F-C172-4493-AB50-8B86F4DB86C0}" type="datetime1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Combinational Circuit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505B9D-6B07-48CE-B2F3-199F4DBE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C6B0-1F3F-4F71-8669-C91B9BFE354D}" type="datetime1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Combinational Circuit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2505B9D-6B07-48CE-B2F3-199F4DBE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3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equential_logic" TargetMode="External"/><Relationship Id="rId2" Type="http://schemas.openxmlformats.org/officeDocument/2006/relationships/hyperlink" Target="http://en.wikipedia.org/wiki/Pure_fun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Computer_storag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Combinational Logic Circuits with Verilog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Shriram K Vasudevan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2AD1-9CED-4FB9-ACA9-97BBF3229D8B}" type="datetime1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Combinational Circuit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5B9D-6B07-48CE-B2F3-199F4DBE8FC3}" type="slidenum">
              <a:rPr lang="en-US" smtClean="0"/>
              <a:t>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68370" y="24536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 smtClean="0"/>
              <a:t>Reference Book: </a:t>
            </a:r>
          </a:p>
          <a:p>
            <a:r>
              <a:rPr lang="en-US" b="1" dirty="0" smtClean="0"/>
              <a:t>A </a:t>
            </a:r>
            <a:r>
              <a:rPr lang="en-US" b="1" dirty="0"/>
              <a:t>Text Book of Digital Electronics	</a:t>
            </a:r>
          </a:p>
          <a:p>
            <a:r>
              <a:rPr lang="en-US" dirty="0"/>
              <a:t>Scientific International Publishers Ltd (SIPL</a:t>
            </a:r>
            <a:r>
              <a:rPr lang="en-US" dirty="0" smtClean="0"/>
              <a:t>), INDIA. Shriram </a:t>
            </a:r>
            <a:r>
              <a:rPr lang="en-US" dirty="0"/>
              <a:t>K Vasudevan, Jai Vighneshwar, Subashri and Sumana </a:t>
            </a:r>
            <a:r>
              <a:rPr lang="en-US" dirty="0" smtClean="0"/>
              <a:t>R</a:t>
            </a:r>
          </a:p>
          <a:p>
            <a:r>
              <a:rPr lang="en-US" dirty="0" smtClean="0"/>
              <a:t>Edition-1</a:t>
            </a:r>
            <a:r>
              <a:rPr lang="en-US" dirty="0"/>
              <a:t>, 2013.</a:t>
            </a:r>
          </a:p>
          <a:p>
            <a:r>
              <a:rPr lang="en-US" dirty="0"/>
              <a:t>ISBN: 978-93-81714-53-9</a:t>
            </a:r>
          </a:p>
          <a:p>
            <a:r>
              <a:rPr lang="en-US" dirty="0"/>
              <a:t>(Second Edition Scheduled for December 2016.) </a:t>
            </a:r>
          </a:p>
        </p:txBody>
      </p:sp>
    </p:spTree>
    <p:extLst>
      <p:ext uri="{BB962C8B-B14F-4D97-AF65-F5344CB8AC3E}">
        <p14:creationId xmlns:p14="http://schemas.microsoft.com/office/powerpoint/2010/main" val="233531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4 Bit ripple carry 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3860" y="1567543"/>
            <a:ext cx="8915400" cy="3777622"/>
          </a:xfrm>
        </p:spPr>
        <p:txBody>
          <a:bodyPr/>
          <a:lstStyle/>
          <a:p>
            <a:r>
              <a:rPr lang="en-US" b="1" dirty="0"/>
              <a:t>Why it is referred to be as a ripple adder? </a:t>
            </a:r>
            <a:endParaRPr lang="en-US" b="1" dirty="0" smtClean="0"/>
          </a:p>
          <a:p>
            <a:r>
              <a:rPr lang="en-US" dirty="0" smtClean="0"/>
              <a:t>The </a:t>
            </a:r>
            <a:r>
              <a:rPr lang="en-US" dirty="0"/>
              <a:t>result of addition of two bits will be depending on the carry being generated by addition of past bits. </a:t>
            </a:r>
            <a:endParaRPr lang="en-US" dirty="0" smtClean="0"/>
          </a:p>
          <a:p>
            <a:r>
              <a:rPr lang="en-US" dirty="0" smtClean="0"/>
              <a:t>Final </a:t>
            </a:r>
            <a:r>
              <a:rPr lang="en-US" dirty="0"/>
              <a:t>sum is obtainable as a result of the carry being rippled through. So the adder is referred to be as ripple carry adder. </a:t>
            </a:r>
            <a:endParaRPr lang="en-US" dirty="0" smtClean="0"/>
          </a:p>
          <a:p>
            <a:r>
              <a:rPr lang="en-US" b="1" dirty="0" smtClean="0"/>
              <a:t>It </a:t>
            </a:r>
            <a:r>
              <a:rPr lang="en-US" b="1" dirty="0"/>
              <a:t>can be </a:t>
            </a:r>
            <a:r>
              <a:rPr lang="en-US" sz="1200" dirty="0">
                <a:solidFill>
                  <a:schemeClr val="tx1"/>
                </a:solidFill>
              </a:rPr>
              <a:t>built by having </a:t>
            </a:r>
            <a:r>
              <a:rPr lang="en-US" b="1" dirty="0"/>
              <a:t>4 full adders as shown in figure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E0BB-57CF-4A90-8A09-5F522AE0F17A}" type="datetime1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Combinational Circuit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5B9D-6B07-48CE-B2F3-199F4DBE8FC3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959" y="4053228"/>
            <a:ext cx="586740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807034" y="3965447"/>
            <a:ext cx="55734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/>
              <a:t>Case: 1 (where there is no carry being generated)</a:t>
            </a:r>
            <a:endParaRPr lang="en-US" sz="1200" dirty="0"/>
          </a:p>
          <a:p>
            <a:r>
              <a:rPr lang="en-US" sz="1200" dirty="0"/>
              <a:t>Two 4 bit words: 0 0 0 1 + 0 0 1 0 </a:t>
            </a:r>
          </a:p>
          <a:p>
            <a:r>
              <a:rPr lang="en-US" sz="1200" dirty="0"/>
              <a:t>Sum = 0 0 1 1 </a:t>
            </a:r>
          </a:p>
          <a:p>
            <a:r>
              <a:rPr lang="en-US" sz="1200" dirty="0"/>
              <a:t>Output carry will be = 0 0 0 0 </a:t>
            </a:r>
          </a:p>
          <a:p>
            <a:r>
              <a:rPr lang="en-US" sz="1200" b="1" u="sng" dirty="0"/>
              <a:t>Case:2  (With carry being generated)</a:t>
            </a: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860" y="5045871"/>
            <a:ext cx="2743200" cy="1026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630" y="185058"/>
            <a:ext cx="10167256" cy="6433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491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Half subtractor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5184" y="1567543"/>
            <a:ext cx="8915400" cy="3777622"/>
          </a:xfrm>
        </p:spPr>
        <p:txBody>
          <a:bodyPr/>
          <a:lstStyle/>
          <a:p>
            <a:r>
              <a:rPr lang="en-US" b="1" dirty="0"/>
              <a:t>As half adder half subtractor is again a combinational logic circuit that can be used to perform the arithmetic subtraction operation. </a:t>
            </a:r>
            <a:endParaRPr lang="en-US" b="1" dirty="0" smtClean="0"/>
          </a:p>
          <a:p>
            <a:r>
              <a:rPr lang="en-US" b="1" dirty="0" smtClean="0"/>
              <a:t>It </a:t>
            </a:r>
            <a:r>
              <a:rPr lang="en-US" b="1" dirty="0"/>
              <a:t>will have two inputs and two outputs.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E0BB-57CF-4A90-8A09-5F522AE0F17A}" type="datetime1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Combinational Circuit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5B9D-6B07-48CE-B2F3-199F4DBE8FC3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65" y="2739118"/>
            <a:ext cx="6019120" cy="165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8200" y="4894141"/>
            <a:ext cx="5938837" cy="97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385" y="4894141"/>
            <a:ext cx="16764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267" y="4491633"/>
            <a:ext cx="3337933" cy="172774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7616283" y="2739118"/>
            <a:ext cx="2609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Assignment = Full Subtractor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073" y="2430966"/>
            <a:ext cx="1862254" cy="1072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635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982" y="112481"/>
            <a:ext cx="8911687" cy="63863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Decoders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012" y="772886"/>
            <a:ext cx="8915400" cy="783771"/>
          </a:xfrm>
        </p:spPr>
        <p:txBody>
          <a:bodyPr/>
          <a:lstStyle/>
          <a:p>
            <a:r>
              <a:rPr lang="en-US" b="1" dirty="0"/>
              <a:t>It is again a combinational circuit which will be helping to convert the n bit binary information to 2</a:t>
            </a:r>
            <a:r>
              <a:rPr lang="en-US" b="1" baseline="30000" dirty="0"/>
              <a:t>n </a:t>
            </a:r>
            <a:r>
              <a:rPr lang="en-US" b="1" dirty="0"/>
              <a:t>unique outputs. </a:t>
            </a:r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E0BB-57CF-4A90-8A09-5F522AE0F17A}" type="datetime1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Combinational Circuit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5B9D-6B07-48CE-B2F3-199F4DBE8FC3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74564" y="1698953"/>
            <a:ext cx="1850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 to 4 decoder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5080" y="2166648"/>
            <a:ext cx="3922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it decodes 2 inputs to 4 outputs</a:t>
            </a: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366" y="2660877"/>
            <a:ext cx="4372656" cy="2183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177" y="2653393"/>
            <a:ext cx="235267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6640286" y="3572896"/>
            <a:ext cx="598714" cy="3592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86" y="2048895"/>
            <a:ext cx="5029200" cy="32466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730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 to 8 decoder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E0BB-57CF-4A90-8A09-5F522AE0F17A}" type="datetime1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Combinational Circuit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5B9D-6B07-48CE-B2F3-199F4DBE8FC3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30" y="1931532"/>
            <a:ext cx="6261327" cy="4175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720" y="2729593"/>
            <a:ext cx="235267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334" y="1620610"/>
            <a:ext cx="4867275" cy="4486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599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Decoders with Enable line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290208"/>
            <a:ext cx="8915400" cy="3777622"/>
          </a:xfrm>
        </p:spPr>
        <p:txBody>
          <a:bodyPr/>
          <a:lstStyle/>
          <a:p>
            <a:r>
              <a:rPr lang="en-US" b="1" dirty="0"/>
              <a:t>What will that Enable line do? Simple. The decoder will be active / inactive based on the status of the enable line.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E0BB-57CF-4A90-8A09-5F522AE0F17A}" type="datetime1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Combinational Circuit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5B9D-6B07-48CE-B2F3-199F4DBE8FC3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3" y="2555873"/>
            <a:ext cx="5172075" cy="32734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876164" y="2170994"/>
            <a:ext cx="1850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 to 4 decoder</a:t>
            </a: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2540326"/>
            <a:ext cx="472440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7454900" y="1987360"/>
            <a:ext cx="2032000" cy="3683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FF0000"/>
                </a:solidFill>
              </a:rPr>
              <a:t>3 to 8 decoder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09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Encoder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Encoders are precisely opposite to decoders. </a:t>
            </a:r>
            <a:endParaRPr lang="en-US" b="1" dirty="0" smtClean="0"/>
          </a:p>
          <a:p>
            <a:r>
              <a:rPr lang="en-US" dirty="0" smtClean="0"/>
              <a:t>It will accept </a:t>
            </a:r>
            <a:r>
              <a:rPr lang="en-US" b="1" dirty="0" smtClean="0"/>
              <a:t>2^n</a:t>
            </a:r>
            <a:r>
              <a:rPr lang="en-US" dirty="0" smtClean="0"/>
              <a:t> inputs and it will get n outputs. </a:t>
            </a:r>
          </a:p>
          <a:p>
            <a:r>
              <a:rPr lang="en-US" dirty="0" smtClean="0"/>
              <a:t>For </a:t>
            </a:r>
            <a:r>
              <a:rPr lang="en-US" dirty="0"/>
              <a:t>an instance when there are 8 inputs, 3 outputs will be obtained. This is reverse to the decoder.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obviously, truth table will also be  opposite to decoder.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E0BB-57CF-4A90-8A09-5F522AE0F17A}" type="datetime1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Combinational Circuit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5B9D-6B07-48CE-B2F3-199F4DBE8F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25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to Binary Encoder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E0BB-57CF-4A90-8A09-5F522AE0F17A}" type="datetime1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Combinational Circuit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5B9D-6B07-48CE-B2F3-199F4DBE8FC3}" type="slidenum">
              <a:rPr lang="en-US" smtClean="0"/>
              <a:t>16</a:t>
            </a:fld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47" y="1264554"/>
            <a:ext cx="6383874" cy="55934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6829802" y="1264554"/>
            <a:ext cx="53651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As shown in the table, at any point in time, only one input line is 1. </a:t>
            </a:r>
            <a:endParaRPr lang="en-US" dirty="0" smtClean="0">
              <a:latin typeface="Trebuchet MS" panose="020B060302020202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rebuchet MS" panose="020B0603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Others </a:t>
            </a: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remain zero and it is highlighted in the table.  </a:t>
            </a:r>
            <a:endParaRPr lang="en-US" dirty="0" smtClean="0">
              <a:latin typeface="Trebuchet MS" panose="020B060302020202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rebuchet MS" panose="020B0603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To </a:t>
            </a: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get the expression derived out of the table one should see the </a:t>
            </a:r>
            <a:r>
              <a:rPr lang="en-US" dirty="0" smtClean="0">
                <a:latin typeface="Trebuchet MS" panose="020B0603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occurrences </a:t>
            </a: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of 1 for outputs O</a:t>
            </a:r>
            <a:r>
              <a:rPr lang="en-US" baseline="-25000" dirty="0">
                <a:latin typeface="Trebuchet MS" panose="020B0603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0, </a:t>
            </a: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O</a:t>
            </a:r>
            <a:r>
              <a:rPr lang="en-US" baseline="-25000" dirty="0">
                <a:latin typeface="Trebuchet MS" panose="020B0603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1 </a:t>
            </a: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and O</a:t>
            </a:r>
            <a:r>
              <a:rPr lang="en-US" baseline="-25000" dirty="0">
                <a:latin typeface="Trebuchet MS" panose="020B0603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2</a:t>
            </a: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. 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222" y="3495674"/>
            <a:ext cx="5613778" cy="3362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9859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 to 2 Encoder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E0BB-57CF-4A90-8A09-5F522AE0F17A}" type="datetime1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Combinational Circuit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5B9D-6B07-48CE-B2F3-199F4DBE8FC3}" type="slidenum">
              <a:rPr lang="en-US" smtClean="0"/>
              <a:t>17</a:t>
            </a:fld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579" y="1408864"/>
            <a:ext cx="4329230" cy="2270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958" y="1356646"/>
            <a:ext cx="3302972" cy="22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ight Arrow 8"/>
          <p:cNvSpPr/>
          <p:nvPr/>
        </p:nvSpPr>
        <p:spPr>
          <a:xfrm>
            <a:off x="6339085" y="2352629"/>
            <a:ext cx="709683" cy="3833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855" y="3836655"/>
            <a:ext cx="3803181" cy="175892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1896274" y="5595582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4x2 Encoder implementation</a:t>
            </a:r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809" y="1264555"/>
            <a:ext cx="6017080" cy="48658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061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Encoder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6663"/>
            <a:ext cx="8915400" cy="4464559"/>
          </a:xfrm>
        </p:spPr>
        <p:txBody>
          <a:bodyPr/>
          <a:lstStyle/>
          <a:p>
            <a:r>
              <a:rPr lang="en-US" b="1" dirty="0"/>
              <a:t>This encoder will prioritize the bits in the input stream and whenever it encounters a high priority input bit, it will ignore all other lower priority </a:t>
            </a:r>
            <a:r>
              <a:rPr lang="en-US" b="1" dirty="0" smtClean="0"/>
              <a:t>inputs. </a:t>
            </a:r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E0BB-57CF-4A90-8A09-5F522AE0F17A}" type="datetime1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4933" y="6368650"/>
            <a:ext cx="7619999" cy="365125"/>
          </a:xfrm>
        </p:spPr>
        <p:txBody>
          <a:bodyPr/>
          <a:lstStyle/>
          <a:p>
            <a:r>
              <a:rPr lang="en-US" dirty="0" smtClean="0"/>
              <a:t>Combinational Circuit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5B9D-6B07-48CE-B2F3-199F4DBE8FC3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573" y="2488850"/>
            <a:ext cx="8052180" cy="238018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2882572" y="5231987"/>
            <a:ext cx="86220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once the high signal is found, rest will be ignored. D</a:t>
            </a:r>
            <a:r>
              <a:rPr lang="en-US" baseline="-25000" dirty="0">
                <a:latin typeface="Trebuchet MS" panose="020B0603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0</a:t>
            </a: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is of lowest priority and D</a:t>
            </a:r>
            <a:r>
              <a:rPr lang="en-US" baseline="-25000" dirty="0">
                <a:latin typeface="Trebuchet MS" panose="020B0603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3</a:t>
            </a: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is of highest priority. </a:t>
            </a:r>
            <a:endParaRPr lang="en-US" dirty="0" smtClean="0">
              <a:latin typeface="Trebuchet MS" panose="020B060302020202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rebuchet MS" panose="020B0603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So </a:t>
            </a: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if D</a:t>
            </a:r>
            <a:r>
              <a:rPr lang="en-US" baseline="-25000" dirty="0">
                <a:latin typeface="Trebuchet MS" panose="020B0603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3 </a:t>
            </a: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is high, rest of all bits will be ignored or it will be considered as don’t care.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E0BB-57CF-4A90-8A09-5F522AE0F17A}" type="datetime1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Combinational Circuit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5B9D-6B07-48CE-B2F3-199F4DBE8FC3}" type="slidenum">
              <a:rPr lang="en-US" smtClean="0"/>
              <a:t>19</a:t>
            </a:fld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99" y="1668936"/>
            <a:ext cx="7103358" cy="4240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7" y="2249942"/>
            <a:ext cx="4225595" cy="3078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439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677" y="1642281"/>
            <a:ext cx="9216101" cy="4239904"/>
          </a:xfrm>
        </p:spPr>
        <p:txBody>
          <a:bodyPr>
            <a:noAutofit/>
          </a:bodyPr>
          <a:lstStyle/>
          <a:p>
            <a:pPr lvl="0" algn="just"/>
            <a:r>
              <a:rPr lang="en-US" sz="2800" dirty="0"/>
              <a:t>To introduce combinational circuits to the reader. </a:t>
            </a:r>
            <a:endParaRPr lang="en-US" sz="2800" dirty="0" smtClean="0">
              <a:effectLst/>
            </a:endParaRPr>
          </a:p>
          <a:p>
            <a:pPr lvl="0" algn="just"/>
            <a:r>
              <a:rPr lang="en-US" sz="2800" dirty="0" smtClean="0"/>
              <a:t>You will </a:t>
            </a:r>
            <a:r>
              <a:rPr lang="en-US" sz="2800" dirty="0"/>
              <a:t>get a clear clarity on arithmetic circuits like half adder, full adder and subtractors. </a:t>
            </a:r>
            <a:endParaRPr lang="en-US" sz="2800" dirty="0" smtClean="0">
              <a:effectLst/>
            </a:endParaRPr>
          </a:p>
          <a:p>
            <a:pPr lvl="0" algn="just"/>
            <a:r>
              <a:rPr lang="en-US" sz="2800" dirty="0"/>
              <a:t>Complete discussion on decoders, encoders are presented with design and explanation for a clear </a:t>
            </a:r>
            <a:r>
              <a:rPr lang="en-US" sz="2800" dirty="0" smtClean="0"/>
              <a:t>understanding. </a:t>
            </a:r>
            <a:endParaRPr lang="en-US" sz="2800" dirty="0" smtClean="0">
              <a:effectLst/>
            </a:endParaRPr>
          </a:p>
          <a:p>
            <a:pPr algn="just"/>
            <a:r>
              <a:rPr lang="en-US" sz="2800" dirty="0"/>
              <a:t>Finally, multiplexers are also discussed in depth which will complete the </a:t>
            </a:r>
            <a:r>
              <a:rPr lang="en-US" sz="2800" dirty="0" smtClean="0"/>
              <a:t>discussion. 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C560-15FB-45EE-8DC1-C0C4CFCC30BD}" type="datetime1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Combinational Circuit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5B9D-6B07-48CE-B2F3-199F4DBE8F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4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It is yet another combinational circuit that has multiple binary inputs and one output. </a:t>
            </a:r>
            <a:endParaRPr lang="en-US" b="1" dirty="0" smtClean="0"/>
          </a:p>
          <a:p>
            <a:r>
              <a:rPr lang="en-US" b="1" dirty="0" smtClean="0"/>
              <a:t>One </a:t>
            </a:r>
            <a:r>
              <a:rPr lang="en-US" b="1" dirty="0"/>
              <a:t>of those input will be sent to the output based on the selection line. There is a proposition. </a:t>
            </a:r>
            <a:endParaRPr lang="en-US" b="1" dirty="0" smtClean="0"/>
          </a:p>
          <a:p>
            <a:r>
              <a:rPr lang="en-US" b="1" dirty="0" smtClean="0"/>
              <a:t>When </a:t>
            </a:r>
            <a:r>
              <a:rPr lang="en-US" b="1" dirty="0"/>
              <a:t>there are 2</a:t>
            </a:r>
            <a:r>
              <a:rPr lang="en-US" b="1" baseline="30000" dirty="0"/>
              <a:t>n </a:t>
            </a:r>
            <a:r>
              <a:rPr lang="en-US" b="1" dirty="0"/>
              <a:t>inputs, there will be n selection lines</a:t>
            </a:r>
            <a:r>
              <a:rPr lang="en-US" b="1" dirty="0" smtClean="0"/>
              <a:t>.</a:t>
            </a:r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E0BB-57CF-4A90-8A09-5F522AE0F17A}" type="datetime1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Combinational Circuit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5B9D-6B07-48CE-B2F3-199F4DBE8FC3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99" y="4083933"/>
            <a:ext cx="3149648" cy="2416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233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6699" y="1423917"/>
            <a:ext cx="8915400" cy="3777622"/>
          </a:xfrm>
        </p:spPr>
        <p:txBody>
          <a:bodyPr/>
          <a:lstStyle/>
          <a:p>
            <a:r>
              <a:rPr lang="en-US" dirty="0"/>
              <a:t>The next step is to understand the way the Multiplexer </a:t>
            </a:r>
            <a:r>
              <a:rPr lang="en-US" dirty="0" smtClean="0"/>
              <a:t>works.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E0BB-57CF-4A90-8A09-5F522AE0F17A}" type="datetime1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Combinational Circuit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5B9D-6B07-48CE-B2F3-199F4DBE8FC3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62" y="1905000"/>
            <a:ext cx="4148874" cy="197515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261656" y="4262820"/>
            <a:ext cx="6096000" cy="18774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603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Based on the select inputs, one of the inputs will be </a:t>
            </a:r>
            <a:r>
              <a:rPr lang="en-US" sz="1600" dirty="0" smtClean="0">
                <a:latin typeface="Trebuchet MS" panose="020B0603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prompted </a:t>
            </a:r>
            <a:r>
              <a:rPr lang="en-US" sz="1600" dirty="0">
                <a:latin typeface="Trebuchet MS" panose="020B0603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as output. </a:t>
            </a:r>
            <a:endParaRPr lang="en-US" sz="1600" dirty="0" smtClean="0">
              <a:latin typeface="Trebuchet MS" panose="020B060302020202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rebuchet MS" panose="020B0603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Here </a:t>
            </a:r>
            <a:r>
              <a:rPr lang="en-US" sz="1600" dirty="0">
                <a:latin typeface="Trebuchet MS" panose="020B0603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from the table shown above one can find that, when A has to be received as the output out of A, B, C and D, select lines S</a:t>
            </a:r>
            <a:r>
              <a:rPr lang="en-US" sz="1600" baseline="-25000" dirty="0">
                <a:latin typeface="Trebuchet MS" panose="020B0603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0</a:t>
            </a:r>
            <a:r>
              <a:rPr lang="en-US" sz="1600" dirty="0">
                <a:latin typeface="Trebuchet MS" panose="020B0603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and S</a:t>
            </a:r>
            <a:r>
              <a:rPr lang="en-US" sz="1600" baseline="-25000" dirty="0">
                <a:latin typeface="Trebuchet MS" panose="020B0603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1</a:t>
            </a:r>
            <a:r>
              <a:rPr lang="en-US" sz="1600" dirty="0">
                <a:latin typeface="Trebuchet MS" panose="020B0603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should be 0. </a:t>
            </a:r>
            <a:endParaRPr lang="en-US" sz="1600" dirty="0" smtClean="0">
              <a:latin typeface="Trebuchet MS" panose="020B060302020202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rebuchet MS" panose="020B0603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Like </a:t>
            </a:r>
            <a:r>
              <a:rPr lang="en-US" sz="1600" dirty="0">
                <a:latin typeface="Trebuchet MS" panose="020B0603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wise the rest of inputs can be prompted as outputs based on the select lines.</a:t>
            </a:r>
            <a:endParaRPr lang="en-US" sz="1600" dirty="0"/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699" y="4138860"/>
            <a:ext cx="3952614" cy="2562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772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8:1 Multiplexer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E0BB-57CF-4A90-8A09-5F522AE0F17A}" type="datetime1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Combinational Circuit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5B9D-6B07-48CE-B2F3-199F4DBE8FC3}" type="slidenum">
              <a:rPr lang="en-US" smtClean="0"/>
              <a:t>22</a:t>
            </a:fld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26" y="1294000"/>
            <a:ext cx="4937532" cy="204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25" y="3484794"/>
            <a:ext cx="2735905" cy="337320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5408612" y="142402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8 inputs will be available in this multiplexer and it can prompt one of those inputs as output. </a:t>
            </a:r>
            <a:endParaRPr lang="en-US" dirty="0" smtClean="0">
              <a:latin typeface="Trebuchet MS" panose="020B060302020202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rebuchet MS" panose="020B0603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Since </a:t>
            </a: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based on the scheme that for </a:t>
            </a:r>
            <a:r>
              <a:rPr lang="en-US" dirty="0" smtClean="0">
                <a:latin typeface="Trebuchet MS" panose="020B0603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2^n </a:t>
            </a: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inputs, there will be n selection lines, here it should be 3 selection lines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018" y="3156533"/>
            <a:ext cx="5841242" cy="36332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61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 - Multiplexers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627" y="1296578"/>
            <a:ext cx="8915400" cy="3777622"/>
          </a:xfrm>
        </p:spPr>
        <p:txBody>
          <a:bodyPr/>
          <a:lstStyle/>
          <a:p>
            <a:r>
              <a:rPr lang="en-US" b="1" dirty="0"/>
              <a:t>De-multiplexer will have a single input and multiple output lines. </a:t>
            </a:r>
            <a:endParaRPr lang="en-US" b="1" dirty="0" smtClean="0"/>
          </a:p>
          <a:p>
            <a:r>
              <a:rPr lang="en-US" b="1" dirty="0" smtClean="0"/>
              <a:t>Selection </a:t>
            </a:r>
            <a:r>
              <a:rPr lang="en-US" b="1" dirty="0"/>
              <a:t>of one of many data-output-lines is carried out, which is connected to the single input</a:t>
            </a:r>
            <a:r>
              <a:rPr lang="en-US" b="1" dirty="0" smtClean="0"/>
              <a:t>.</a:t>
            </a:r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E0BB-57CF-4A90-8A09-5F522AE0F17A}" type="datetime1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Combinational Circuit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5B9D-6B07-48CE-B2F3-199F4DBE8FC3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24" y="3136253"/>
            <a:ext cx="4681633" cy="246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957" y="2171487"/>
            <a:ext cx="4006755" cy="4427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8835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33015"/>
            <a:ext cx="8915400" cy="4478207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b="1" dirty="0"/>
              <a:t>A combinational circuit can be built with logic gates. </a:t>
            </a:r>
          </a:p>
          <a:p>
            <a:pPr lvl="0"/>
            <a:r>
              <a:rPr lang="en-US" b="1" dirty="0"/>
              <a:t>Adder, subtractor, encoders, decoders, multiplexers, </a:t>
            </a:r>
            <a:r>
              <a:rPr lang="en-US" b="1" dirty="0" err="1"/>
              <a:t>demultiplexers</a:t>
            </a:r>
            <a:r>
              <a:rPr lang="en-US" b="1" dirty="0"/>
              <a:t> are some of the strong examples of combinational circuits. </a:t>
            </a:r>
          </a:p>
          <a:p>
            <a:pPr lvl="0"/>
            <a:r>
              <a:rPr lang="en-US" b="1" dirty="0"/>
              <a:t>Half adder is used to add two input bits and will generate the output with sum and carry.</a:t>
            </a:r>
          </a:p>
          <a:p>
            <a:pPr lvl="0"/>
            <a:r>
              <a:rPr lang="en-US" b="1" dirty="0"/>
              <a:t>Full adder is different from half adder in a way that it accepts the carry input as well which is not supported in half adder. </a:t>
            </a:r>
          </a:p>
          <a:p>
            <a:pPr lvl="0"/>
            <a:r>
              <a:rPr lang="en-US" b="1" dirty="0"/>
              <a:t>Ripple carry adder can be framed with 4 full adders. </a:t>
            </a:r>
          </a:p>
          <a:p>
            <a:pPr lvl="0"/>
            <a:r>
              <a:rPr lang="en-US" b="1" dirty="0"/>
              <a:t>Decoder converts the n bit binary information to 2</a:t>
            </a:r>
            <a:r>
              <a:rPr lang="en-US" b="1" baseline="30000" dirty="0"/>
              <a:t>n </a:t>
            </a:r>
            <a:r>
              <a:rPr lang="en-US" b="1" dirty="0"/>
              <a:t>unique outputs. In short it can be used to convert a binary code to a decimal or octal or </a:t>
            </a:r>
            <a:r>
              <a:rPr lang="en-US" b="1" dirty="0" err="1"/>
              <a:t>hexa</a:t>
            </a:r>
            <a:r>
              <a:rPr lang="en-US" b="1" dirty="0"/>
              <a:t> decimal output.</a:t>
            </a:r>
          </a:p>
          <a:p>
            <a:pPr lvl="0"/>
            <a:r>
              <a:rPr lang="en-US" b="1" dirty="0"/>
              <a:t>Encoders are precisely opposite to decoders. It will accept 2n inputs and it will get n outputs. For an instance when there are 8 inputs, 3 outputs will be obtained.</a:t>
            </a:r>
          </a:p>
          <a:p>
            <a:pPr lvl="0"/>
            <a:r>
              <a:rPr lang="en-US" b="1" dirty="0"/>
              <a:t>Priority encoder will prioritize the bits in the input stream and whenever it encounters a high priority input bit, it will ignore all other lower priority inputs.</a:t>
            </a:r>
          </a:p>
          <a:p>
            <a:pPr lvl="0"/>
            <a:r>
              <a:rPr lang="en-US" b="1" dirty="0"/>
              <a:t>A multiplexer will have multiple binary inputs and one output. One of those input will be sent to the output based on the selection line.</a:t>
            </a:r>
          </a:p>
          <a:p>
            <a:pPr lvl="0"/>
            <a:r>
              <a:rPr lang="en-US" b="1" dirty="0"/>
              <a:t>De-multiplexer will have a single input and multiple output lines. Selection of one of many data-output-lines is carried out, which is connected to the single input.</a:t>
            </a:r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E0BB-57CF-4A90-8A09-5F522AE0F17A}" type="datetime1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Combinational Circuit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5B9D-6B07-48CE-B2F3-199F4DBE8FC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18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Thanks.			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Shriram K V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E0BB-57CF-4A90-8A09-5F522AE0F17A}" type="datetime1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Combinational Circuit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5B9D-6B07-48CE-B2F3-199F4DBE8FC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40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combinational logic?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Combinational logic is one where the output is a </a:t>
            </a:r>
            <a:r>
              <a:rPr lang="en-US" b="1" dirty="0">
                <a:hlinkClick r:id="rId2" tooltip="Pure function"/>
              </a:rPr>
              <a:t>pure function</a:t>
            </a:r>
            <a:r>
              <a:rPr lang="en-US" b="1" dirty="0"/>
              <a:t> of the present input only. </a:t>
            </a:r>
            <a:endParaRPr lang="en-US" b="1" dirty="0" smtClean="0"/>
          </a:p>
          <a:p>
            <a:r>
              <a:rPr lang="en-US" dirty="0" smtClean="0"/>
              <a:t>This </a:t>
            </a:r>
            <a:r>
              <a:rPr lang="en-US" dirty="0"/>
              <a:t>is 100% opposite to </a:t>
            </a:r>
            <a:r>
              <a:rPr lang="en-US" dirty="0">
                <a:hlinkClick r:id="rId3" tooltip="Sequential logic"/>
              </a:rPr>
              <a:t>sequential logic</a:t>
            </a:r>
            <a:r>
              <a:rPr lang="en-US" dirty="0"/>
              <a:t>, where the output depends not only on the present input but also on the history of the input. </a:t>
            </a:r>
            <a:endParaRPr lang="en-US" dirty="0" smtClean="0"/>
          </a:p>
          <a:p>
            <a:r>
              <a:rPr lang="en-US" b="1" dirty="0" smtClean="0"/>
              <a:t>To </a:t>
            </a:r>
            <a:r>
              <a:rPr lang="en-US" b="1" dirty="0"/>
              <a:t>put it in simple words, sequential logic has </a:t>
            </a:r>
            <a:r>
              <a:rPr lang="en-US" b="1" dirty="0">
                <a:hlinkClick r:id="rId4" tooltip="Computer storage"/>
              </a:rPr>
              <a:t>memory</a:t>
            </a:r>
            <a:r>
              <a:rPr lang="en-US" b="1" dirty="0"/>
              <a:t> while combinational logic does not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We focus on </a:t>
            </a:r>
            <a:r>
              <a:rPr lang="en-US" b="1" dirty="0"/>
              <a:t>adders, subtractors, encoders, decoders, multiplexers and de-multiplexers. 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E0BB-57CF-4A90-8A09-5F522AE0F17A}" type="datetime1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Combinational Circuit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5B9D-6B07-48CE-B2F3-199F4DBE8F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2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Half 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an adder?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Simple</a:t>
            </a:r>
            <a:r>
              <a:rPr lang="en-US" b="1" dirty="0"/>
              <a:t>, it is used to add something. Well, to bring to digital electronics, it adds bits.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Half </a:t>
            </a:r>
            <a:r>
              <a:rPr lang="en-US" dirty="0"/>
              <a:t>adder is used to add two bits. </a:t>
            </a:r>
            <a:endParaRPr lang="en-US" dirty="0" smtClean="0"/>
          </a:p>
          <a:p>
            <a:r>
              <a:rPr lang="en-US" dirty="0" smtClean="0"/>
              <a:t>Half </a:t>
            </a:r>
            <a:r>
              <a:rPr lang="en-US" dirty="0"/>
              <a:t>adder can accept two binary inputs. </a:t>
            </a:r>
            <a:endParaRPr lang="en-US" dirty="0" smtClean="0"/>
          </a:p>
          <a:p>
            <a:r>
              <a:rPr lang="en-US" b="1" dirty="0" smtClean="0"/>
              <a:t>With </a:t>
            </a:r>
            <a:r>
              <a:rPr lang="en-US" b="1" dirty="0"/>
              <a:t>that inputs, it will compute the added result and will give two outputs. One is sum and the next is carry. </a:t>
            </a:r>
            <a:endParaRPr lang="en-US" b="1" dirty="0" smtClean="0"/>
          </a:p>
          <a:p>
            <a:r>
              <a:rPr lang="en-US" b="1" dirty="0" smtClean="0"/>
              <a:t>Normally </a:t>
            </a:r>
            <a:r>
              <a:rPr lang="en-US" b="1" dirty="0"/>
              <a:t>sum is represented as S and carry is represented as C.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E0BB-57CF-4A90-8A09-5F522AE0F17A}" type="datetime1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Combinational Circuit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5B9D-6B07-48CE-B2F3-199F4DBE8F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2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821064"/>
              </p:ext>
            </p:extLst>
          </p:nvPr>
        </p:nvGraphicFramePr>
        <p:xfrm>
          <a:off x="1254756" y="1907773"/>
          <a:ext cx="4040004" cy="216999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31449"/>
                <a:gridCol w="931449"/>
                <a:gridCol w="1245657"/>
                <a:gridCol w="931449"/>
              </a:tblGrid>
              <a:tr h="6281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input B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input A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CARRY</a:t>
                      </a:r>
                      <a:br>
                        <a:rPr lang="en-US" sz="1800">
                          <a:effectLst/>
                          <a:latin typeface="+mn-lt"/>
                        </a:rPr>
                      </a:br>
                      <a:r>
                        <a:rPr lang="en-US" sz="1800">
                          <a:effectLst/>
                          <a:latin typeface="+mn-lt"/>
                        </a:rPr>
                        <a:t>digit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SUM</a:t>
                      </a:r>
                      <a:br>
                        <a:rPr lang="en-US" sz="1800">
                          <a:effectLst/>
                          <a:latin typeface="+mn-lt"/>
                        </a:rPr>
                      </a:br>
                      <a:r>
                        <a:rPr lang="en-US" sz="1800">
                          <a:effectLst/>
                          <a:latin typeface="+mn-lt"/>
                        </a:rPr>
                        <a:t>digit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0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0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0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0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0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0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0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0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0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0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0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0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0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5525">
                <a:tc>
                  <a:txBody>
                    <a:bodyPr/>
                    <a:lstStyle/>
                    <a:p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E0BB-57CF-4A90-8A09-5F522AE0F17A}" type="datetime1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Combinational Circuit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5B9D-6B07-48CE-B2F3-199F4DBE8FC3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586" y="333091"/>
            <a:ext cx="5142167" cy="2423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376" y="4617209"/>
            <a:ext cx="288607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967" y="2986140"/>
            <a:ext cx="14573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532" y="3212841"/>
            <a:ext cx="19431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182" y="4552014"/>
            <a:ext cx="4838700" cy="2257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Elbow Connector 14"/>
          <p:cNvCxnSpPr>
            <a:stCxn id="7" idx="3"/>
            <a:endCxn id="13" idx="1"/>
          </p:cNvCxnSpPr>
          <p:nvPr/>
        </p:nvCxnSpPr>
        <p:spPr>
          <a:xfrm>
            <a:off x="5294760" y="2992769"/>
            <a:ext cx="913422" cy="26879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8185059" y="3314226"/>
            <a:ext cx="357220" cy="300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 for half adder…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E0BB-57CF-4A90-8A09-5F522AE0F17A}" type="datetime1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Combinational Circuit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5B9D-6B07-48CE-B2F3-199F4DBE8FC3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113883"/>
              </p:ext>
            </p:extLst>
          </p:nvPr>
        </p:nvGraphicFramePr>
        <p:xfrm>
          <a:off x="4097698" y="1774368"/>
          <a:ext cx="1218755" cy="1657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Packager Shell Object" showAsIcon="1" r:id="rId3" imgW="322560" imgH="437400" progId="Package">
                  <p:embed/>
                </p:oleObj>
              </mc:Choice>
              <mc:Fallback>
                <p:oleObj name="Packager Shell Object" showAsIcon="1" r:id="rId3" imgW="32256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97698" y="1774368"/>
                        <a:ext cx="1218755" cy="16570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766505"/>
              </p:ext>
            </p:extLst>
          </p:nvPr>
        </p:nvGraphicFramePr>
        <p:xfrm>
          <a:off x="5957126" y="1905000"/>
          <a:ext cx="1193482" cy="1395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Packager Shell Object" showAsIcon="1" r:id="rId5" imgW="374040" imgH="437400" progId="Package">
                  <p:embed/>
                </p:oleObj>
              </mc:Choice>
              <mc:Fallback>
                <p:oleObj name="Packager Shell Object" showAsIcon="1" r:id="rId5" imgW="37404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57126" y="1905000"/>
                        <a:ext cx="1193482" cy="1395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7762" y="3420168"/>
            <a:ext cx="72771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1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Full Adder…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E0BB-57CF-4A90-8A09-5F522AE0F17A}" type="datetime1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Combinational Circuit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5B9D-6B07-48CE-B2F3-199F4DBE8FC3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76" y="1264555"/>
            <a:ext cx="4461278" cy="2323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149" y="1037761"/>
            <a:ext cx="4147001" cy="297961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ight Arrow 8"/>
          <p:cNvSpPr/>
          <p:nvPr/>
        </p:nvSpPr>
        <p:spPr>
          <a:xfrm>
            <a:off x="5227091" y="2320119"/>
            <a:ext cx="397703" cy="25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1588709"/>
            <a:ext cx="2228850" cy="1885950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448" y="4090502"/>
            <a:ext cx="4627822" cy="476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/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90" y="3989237"/>
            <a:ext cx="3331049" cy="147214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ight Arrow 15"/>
          <p:cNvSpPr/>
          <p:nvPr/>
        </p:nvSpPr>
        <p:spPr>
          <a:xfrm>
            <a:off x="3511257" y="4249257"/>
            <a:ext cx="766191" cy="1588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197" y="4909590"/>
            <a:ext cx="481965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248" y="5381573"/>
            <a:ext cx="2962275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Down Arrow 18"/>
          <p:cNvSpPr/>
          <p:nvPr/>
        </p:nvSpPr>
        <p:spPr>
          <a:xfrm>
            <a:off x="6276381" y="4576862"/>
            <a:ext cx="245659" cy="3327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9145847" y="5531768"/>
            <a:ext cx="152401" cy="204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746" y="6152212"/>
            <a:ext cx="1695450" cy="495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596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E0BB-57CF-4A90-8A09-5F522AE0F17A}" type="datetime1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Combinational Circuit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5B9D-6B07-48CE-B2F3-199F4DBE8FC3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195" y="1830398"/>
            <a:ext cx="4261016" cy="7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395" y="1373092"/>
            <a:ext cx="301942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ight Arrow 9"/>
          <p:cNvSpPr/>
          <p:nvPr/>
        </p:nvSpPr>
        <p:spPr>
          <a:xfrm>
            <a:off x="5295331" y="2101754"/>
            <a:ext cx="436729" cy="245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060" y="2696785"/>
            <a:ext cx="365760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820" y="4722837"/>
            <a:ext cx="4225546" cy="212864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Down Arrow 12"/>
          <p:cNvSpPr/>
          <p:nvPr/>
        </p:nvSpPr>
        <p:spPr>
          <a:xfrm>
            <a:off x="6933064" y="4239835"/>
            <a:ext cx="218364" cy="4830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5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 for full adder…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E0BB-57CF-4A90-8A09-5F522AE0F17A}" type="datetime1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Combinational Circuit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5B9D-6B07-48CE-B2F3-199F4DBE8FC3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681268"/>
              </p:ext>
            </p:extLst>
          </p:nvPr>
        </p:nvGraphicFramePr>
        <p:xfrm>
          <a:off x="8757517" y="1551370"/>
          <a:ext cx="944245" cy="1168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Packager Shell Object" showAsIcon="1" r:id="rId3" imgW="354600" imgH="437400" progId="Package">
                  <p:embed/>
                </p:oleObj>
              </mc:Choice>
              <mc:Fallback>
                <p:oleObj name="Packager Shell Object" showAsIcon="1" r:id="rId3" imgW="35460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7517" y="1551370"/>
                        <a:ext cx="944245" cy="1168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195428"/>
              </p:ext>
            </p:extLst>
          </p:nvPr>
        </p:nvGraphicFramePr>
        <p:xfrm>
          <a:off x="3533138" y="1438351"/>
          <a:ext cx="976313" cy="1327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Packager Shell Object" showAsIcon="1" r:id="rId5" imgW="322560" imgH="437400" progId="Package">
                  <p:embed/>
                </p:oleObj>
              </mc:Choice>
              <mc:Fallback>
                <p:oleObj name="Packager Shell Object" showAsIcon="1" r:id="rId5" imgW="32256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33138" y="1438351"/>
                        <a:ext cx="976313" cy="1327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8640" y="2686381"/>
            <a:ext cx="7754673" cy="322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719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121</TotalTime>
  <Words>1200</Words>
  <Application>Microsoft Office PowerPoint</Application>
  <PresentationFormat>Widescreen</PresentationFormat>
  <Paragraphs>193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Century Gothic</vt:lpstr>
      <vt:lpstr>Mangal</vt:lpstr>
      <vt:lpstr>Times New Roman</vt:lpstr>
      <vt:lpstr>Trebuchet MS</vt:lpstr>
      <vt:lpstr>Wingdings 3</vt:lpstr>
      <vt:lpstr>Wisp</vt:lpstr>
      <vt:lpstr>Packager Shell Object</vt:lpstr>
      <vt:lpstr>Package</vt:lpstr>
      <vt:lpstr>Combinational Logic Circuits with Verilog</vt:lpstr>
      <vt:lpstr>Agenda</vt:lpstr>
      <vt:lpstr>What is combinational logic?</vt:lpstr>
      <vt:lpstr>A Half Adder</vt:lpstr>
      <vt:lpstr>Contd.,</vt:lpstr>
      <vt:lpstr>Code for half adder…</vt:lpstr>
      <vt:lpstr>A Full Adder…</vt:lpstr>
      <vt:lpstr>Contd.,</vt:lpstr>
      <vt:lpstr>Code for full adder…</vt:lpstr>
      <vt:lpstr> 4 Bit ripple carry adder</vt:lpstr>
      <vt:lpstr>Half subtractor</vt:lpstr>
      <vt:lpstr>Decoders</vt:lpstr>
      <vt:lpstr>3 to 8 decoder</vt:lpstr>
      <vt:lpstr>Decoders with Enable line </vt:lpstr>
      <vt:lpstr>Encoder </vt:lpstr>
      <vt:lpstr>Octal to Binary Encoder</vt:lpstr>
      <vt:lpstr>4 to 2 Encoder</vt:lpstr>
      <vt:lpstr>Priority Encoder</vt:lpstr>
      <vt:lpstr>Contd.,</vt:lpstr>
      <vt:lpstr>Multiplexers</vt:lpstr>
      <vt:lpstr>Contd., </vt:lpstr>
      <vt:lpstr>8:1 Multiplexer </vt:lpstr>
      <vt:lpstr>De - Multiplexers </vt:lpstr>
      <vt:lpstr>Points to remember</vt:lpstr>
      <vt:lpstr>Thanks.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Logic Circuits</dc:title>
  <dc:creator>Shriram Kris Vasudevan</dc:creator>
  <cp:lastModifiedBy>Shriram K V</cp:lastModifiedBy>
  <cp:revision>74</cp:revision>
  <dcterms:created xsi:type="dcterms:W3CDTF">2016-09-25T15:00:23Z</dcterms:created>
  <dcterms:modified xsi:type="dcterms:W3CDTF">2017-07-10T10:40:27Z</dcterms:modified>
</cp:coreProperties>
</file>