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91" r:id="rId21"/>
    <p:sldId id="277" r:id="rId22"/>
    <p:sldId id="278" r:id="rId23"/>
    <p:sldId id="279" r:id="rId24"/>
    <p:sldId id="280" r:id="rId25"/>
    <p:sldId id="281" r:id="rId26"/>
    <p:sldId id="282" r:id="rId27"/>
    <p:sldId id="292" r:id="rId28"/>
    <p:sldId id="283" r:id="rId29"/>
    <p:sldId id="293" r:id="rId30"/>
    <p:sldId id="284" r:id="rId31"/>
    <p:sldId id="294" r:id="rId32"/>
    <p:sldId id="285" r:id="rId33"/>
    <p:sldId id="286" r:id="rId34"/>
    <p:sldId id="287" r:id="rId35"/>
    <p:sldId id="288" r:id="rId36"/>
    <p:sldId id="289" r:id="rId37"/>
    <p:sldId id="290"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6" r:id="rId59"/>
    <p:sldId id="317" r:id="rId60"/>
    <p:sldId id="318" r:id="rId61"/>
    <p:sldId id="31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ram Kris Vasudevan" initials="SKV" lastIdx="1" clrIdx="0">
    <p:extLst>
      <p:ext uri="{19B8F6BF-5375-455C-9EA6-DF929625EA0E}">
        <p15:presenceInfo xmlns:p15="http://schemas.microsoft.com/office/powerpoint/2012/main" userId="e111d0c10c54ad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65" autoAdjust="0"/>
    <p:restoredTop sz="94660"/>
  </p:normalViewPr>
  <p:slideViewPr>
    <p:cSldViewPr snapToGrid="0">
      <p:cViewPr varScale="1">
        <p:scale>
          <a:sx n="84" d="100"/>
          <a:sy n="84" d="100"/>
        </p:scale>
        <p:origin x="11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D462E-B93F-46C3-A134-4BC34B3E6252}" type="datetimeFigureOut">
              <a:rPr lang="en-US" smtClean="0"/>
              <a:t>9/13/2018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32EDB-579F-43E2-863F-CC224749B1C0}" type="slidenum">
              <a:rPr lang="en-US" smtClean="0"/>
              <a:t>‹#›</a:t>
            </a:fld>
            <a:endParaRPr lang="en-US"/>
          </a:p>
        </p:txBody>
      </p:sp>
    </p:spTree>
    <p:extLst>
      <p:ext uri="{BB962C8B-B14F-4D97-AF65-F5344CB8AC3E}">
        <p14:creationId xmlns:p14="http://schemas.microsoft.com/office/powerpoint/2010/main" val="344298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32EDB-579F-43E2-863F-CC224749B1C0}" type="slidenum">
              <a:rPr lang="en-US" smtClean="0"/>
              <a:t>5</a:t>
            </a:fld>
            <a:endParaRPr lang="en-US"/>
          </a:p>
        </p:txBody>
      </p:sp>
    </p:spTree>
    <p:extLst>
      <p:ext uri="{BB962C8B-B14F-4D97-AF65-F5344CB8AC3E}">
        <p14:creationId xmlns:p14="http://schemas.microsoft.com/office/powerpoint/2010/main" val="253744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32EDB-579F-43E2-863F-CC224749B1C0}" type="slidenum">
              <a:rPr lang="en-US" smtClean="0"/>
              <a:t>11</a:t>
            </a:fld>
            <a:endParaRPr lang="en-US"/>
          </a:p>
        </p:txBody>
      </p:sp>
    </p:spTree>
    <p:extLst>
      <p:ext uri="{BB962C8B-B14F-4D97-AF65-F5344CB8AC3E}">
        <p14:creationId xmlns:p14="http://schemas.microsoft.com/office/powerpoint/2010/main" val="65001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32EDB-579F-43E2-863F-CC224749B1C0}" type="slidenum">
              <a:rPr lang="en-US" smtClean="0"/>
              <a:t>14</a:t>
            </a:fld>
            <a:endParaRPr lang="en-US"/>
          </a:p>
        </p:txBody>
      </p:sp>
    </p:spTree>
    <p:extLst>
      <p:ext uri="{BB962C8B-B14F-4D97-AF65-F5344CB8AC3E}">
        <p14:creationId xmlns:p14="http://schemas.microsoft.com/office/powerpoint/2010/main" val="982315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32EDB-579F-43E2-863F-CC224749B1C0}" type="slidenum">
              <a:rPr lang="en-US" smtClean="0"/>
              <a:t>21</a:t>
            </a:fld>
            <a:endParaRPr lang="en-US"/>
          </a:p>
        </p:txBody>
      </p:sp>
    </p:spTree>
    <p:extLst>
      <p:ext uri="{BB962C8B-B14F-4D97-AF65-F5344CB8AC3E}">
        <p14:creationId xmlns:p14="http://schemas.microsoft.com/office/powerpoint/2010/main" val="41824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B1DECA-CE65-4A58-8A5F-D73CB6DB14EF}"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259351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1DECA-CE65-4A58-8A5F-D73CB6DB14EF}"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421877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1DECA-CE65-4A58-8A5F-D73CB6DB14EF}"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197515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1DECA-CE65-4A58-8A5F-D73CB6DB14EF}"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383506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1DECA-CE65-4A58-8A5F-D73CB6DB14EF}"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21800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B1DECA-CE65-4A58-8A5F-D73CB6DB14EF}"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389909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B1DECA-CE65-4A58-8A5F-D73CB6DB14EF}" type="datetimeFigureOut">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94697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B1DECA-CE65-4A58-8A5F-D73CB6DB14EF}" type="datetimeFigureOut">
              <a:rPr lang="en-US" smtClean="0"/>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410711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1DECA-CE65-4A58-8A5F-D73CB6DB14EF}" type="datetimeFigureOut">
              <a:rPr lang="en-US" smtClean="0"/>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156307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1DECA-CE65-4A58-8A5F-D73CB6DB14EF}"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288424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1DECA-CE65-4A58-8A5F-D73CB6DB14EF}"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04836-B131-430E-AC98-B5755EBB2E5F}" type="slidenum">
              <a:rPr lang="en-US" smtClean="0"/>
              <a:t>‹#›</a:t>
            </a:fld>
            <a:endParaRPr lang="en-US"/>
          </a:p>
        </p:txBody>
      </p:sp>
    </p:spTree>
    <p:extLst>
      <p:ext uri="{BB962C8B-B14F-4D97-AF65-F5344CB8AC3E}">
        <p14:creationId xmlns:p14="http://schemas.microsoft.com/office/powerpoint/2010/main" val="321356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1DECA-CE65-4A58-8A5F-D73CB6DB14EF}" type="datetimeFigureOut">
              <a:rPr lang="en-US" smtClean="0"/>
              <a:t>9/13/2018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04836-B131-430E-AC98-B5755EBB2E5F}" type="slidenum">
              <a:rPr lang="en-US" smtClean="0"/>
              <a:t>‹#›</a:t>
            </a:fld>
            <a:endParaRPr lang="en-US"/>
          </a:p>
        </p:txBody>
      </p:sp>
    </p:spTree>
    <p:extLst>
      <p:ext uri="{BB962C8B-B14F-4D97-AF65-F5344CB8AC3E}">
        <p14:creationId xmlns:p14="http://schemas.microsoft.com/office/powerpoint/2010/main" val="130997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r>
            <a:br>
              <a:rPr lang="en-US" dirty="0"/>
            </a:br>
            <a:r>
              <a:rPr lang="en-US" dirty="0"/>
              <a:t>Memory Hierarchy</a:t>
            </a:r>
          </a:p>
        </p:txBody>
      </p:sp>
      <p:sp>
        <p:nvSpPr>
          <p:cNvPr id="3" name="Subtitle 2"/>
          <p:cNvSpPr>
            <a:spLocks noGrp="1"/>
          </p:cNvSpPr>
          <p:nvPr>
            <p:ph type="subTitle" idx="1"/>
          </p:nvPr>
        </p:nvSpPr>
        <p:spPr/>
        <p:txBody>
          <a:bodyPr/>
          <a:lstStyle/>
          <a:p>
            <a:r>
              <a:rPr lang="en-US" dirty="0" smtClean="0"/>
              <a:t>Shriram K Vasudevan</a:t>
            </a:r>
            <a:endParaRPr lang="en-US" dirty="0"/>
          </a:p>
        </p:txBody>
      </p:sp>
    </p:spTree>
    <p:extLst>
      <p:ext uri="{BB962C8B-B14F-4D97-AF65-F5344CB8AC3E}">
        <p14:creationId xmlns:p14="http://schemas.microsoft.com/office/powerpoint/2010/main" val="1039701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742666" y="1690688"/>
            <a:ext cx="10515600" cy="3447410"/>
          </a:xfrm>
        </p:spPr>
        <p:txBody>
          <a:bodyPr>
            <a:normAutofit/>
          </a:bodyPr>
          <a:lstStyle/>
          <a:p>
            <a:pPr algn="just"/>
            <a:r>
              <a:rPr lang="en-US" dirty="0"/>
              <a:t>The memory system is organized as a hierarchy: a level closer to the </a:t>
            </a:r>
            <a:r>
              <a:rPr lang="en-US" dirty="0" smtClean="0"/>
              <a:t>processor is </a:t>
            </a:r>
            <a:r>
              <a:rPr lang="en-US" dirty="0"/>
              <a:t>generally a subset of any level further away, and all the data is stored at the </a:t>
            </a:r>
            <a:r>
              <a:rPr lang="en-US" dirty="0" smtClean="0"/>
              <a:t>lowest level</a:t>
            </a:r>
            <a:r>
              <a:rPr lang="en-US" dirty="0"/>
              <a:t>. </a:t>
            </a:r>
            <a:endParaRPr lang="en-US" dirty="0" smtClean="0"/>
          </a:p>
          <a:p>
            <a:pPr algn="just"/>
            <a:r>
              <a:rPr lang="en-US" dirty="0" smtClean="0">
                <a:solidFill>
                  <a:schemeClr val="accent2">
                    <a:lumMod val="50000"/>
                  </a:schemeClr>
                </a:solidFill>
              </a:rPr>
              <a:t>By </a:t>
            </a:r>
            <a:r>
              <a:rPr lang="en-US" dirty="0">
                <a:solidFill>
                  <a:schemeClr val="accent2">
                    <a:lumMod val="50000"/>
                  </a:schemeClr>
                </a:solidFill>
              </a:rPr>
              <a:t>analogy, the books on your desk form a subset of the library you </a:t>
            </a:r>
            <a:r>
              <a:rPr lang="en-US" dirty="0" smtClean="0">
                <a:solidFill>
                  <a:schemeClr val="accent2">
                    <a:lumMod val="50000"/>
                  </a:schemeClr>
                </a:solidFill>
              </a:rPr>
              <a:t>are working </a:t>
            </a:r>
            <a:r>
              <a:rPr lang="en-US" dirty="0">
                <a:solidFill>
                  <a:schemeClr val="accent2">
                    <a:lumMod val="50000"/>
                  </a:schemeClr>
                </a:solidFill>
              </a:rPr>
              <a:t>in, which is in turn a subset of all the libraries on campus</a:t>
            </a:r>
            <a:r>
              <a:rPr lang="en-US" dirty="0" smtClean="0">
                <a:solidFill>
                  <a:schemeClr val="accent2">
                    <a:lumMod val="50000"/>
                  </a:schemeClr>
                </a:solidFill>
              </a:rPr>
              <a:t>.</a:t>
            </a:r>
          </a:p>
          <a:p>
            <a:pPr algn="just"/>
            <a:r>
              <a:rPr lang="en-US" b="1" dirty="0" smtClean="0">
                <a:solidFill>
                  <a:schemeClr val="accent2">
                    <a:lumMod val="50000"/>
                  </a:schemeClr>
                </a:solidFill>
              </a:rPr>
              <a:t>Furthermore, as </a:t>
            </a:r>
            <a:r>
              <a:rPr lang="en-US" b="1" dirty="0">
                <a:solidFill>
                  <a:schemeClr val="accent2">
                    <a:lumMod val="50000"/>
                  </a:schemeClr>
                </a:solidFill>
              </a:rPr>
              <a:t>we move away from the processor, the levels take progressively longer to access</a:t>
            </a:r>
            <a:r>
              <a:rPr lang="en-US" b="1" dirty="0" smtClean="0">
                <a:solidFill>
                  <a:schemeClr val="accent2">
                    <a:lumMod val="50000"/>
                  </a:schemeClr>
                </a:solidFill>
              </a:rPr>
              <a:t>, just </a:t>
            </a:r>
            <a:r>
              <a:rPr lang="en-US" b="1" dirty="0">
                <a:solidFill>
                  <a:schemeClr val="accent2">
                    <a:lumMod val="50000"/>
                  </a:schemeClr>
                </a:solidFill>
              </a:rPr>
              <a:t>as we might encounter in a hierarchy of campus libraries.</a:t>
            </a:r>
          </a:p>
        </p:txBody>
      </p:sp>
      <p:pic>
        <p:nvPicPr>
          <p:cNvPr id="4" name="Picture 3"/>
          <p:cNvPicPr>
            <a:picLocks noChangeAspect="1"/>
          </p:cNvPicPr>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6892985" y="5032375"/>
            <a:ext cx="3866000" cy="1825625"/>
          </a:xfrm>
          <a:prstGeom prst="rect">
            <a:avLst/>
          </a:prstGeom>
        </p:spPr>
      </p:pic>
    </p:spTree>
    <p:extLst>
      <p:ext uri="{BB962C8B-B14F-4D97-AF65-F5344CB8AC3E}">
        <p14:creationId xmlns:p14="http://schemas.microsoft.com/office/powerpoint/2010/main" val="2220166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a:xfrm>
            <a:off x="838200" y="1501254"/>
            <a:ext cx="10515600" cy="4675709"/>
          </a:xfrm>
        </p:spPr>
        <p:txBody>
          <a:bodyPr>
            <a:normAutofit/>
          </a:bodyPr>
          <a:lstStyle/>
          <a:p>
            <a:pPr algn="just"/>
            <a:r>
              <a:rPr lang="en-US" sz="2400" dirty="0"/>
              <a:t>A memory hierarchy can consist of multiple levels, but data is copied </a:t>
            </a:r>
            <a:r>
              <a:rPr lang="en-US" sz="2400" dirty="0" smtClean="0"/>
              <a:t>between </a:t>
            </a:r>
            <a:r>
              <a:rPr lang="en-US" sz="2400" b="1" dirty="0" smtClean="0">
                <a:solidFill>
                  <a:schemeClr val="accent2">
                    <a:lumMod val="50000"/>
                  </a:schemeClr>
                </a:solidFill>
              </a:rPr>
              <a:t>only </a:t>
            </a:r>
            <a:r>
              <a:rPr lang="en-US" sz="2400" b="1" dirty="0">
                <a:solidFill>
                  <a:schemeClr val="accent2">
                    <a:lumMod val="50000"/>
                  </a:schemeClr>
                </a:solidFill>
              </a:rPr>
              <a:t>two adjacent levels at a time, so we can focus our attention on just two levels</a:t>
            </a:r>
            <a:r>
              <a:rPr lang="en-US" sz="2400" b="1" dirty="0" smtClean="0">
                <a:solidFill>
                  <a:schemeClr val="accent2">
                    <a:lumMod val="50000"/>
                  </a:schemeClr>
                </a:solidFill>
              </a:rPr>
              <a:t>. </a:t>
            </a:r>
            <a:endParaRPr lang="en-US" sz="2400" b="1" dirty="0">
              <a:solidFill>
                <a:schemeClr val="accent2">
                  <a:lumMod val="50000"/>
                </a:schemeClr>
              </a:solidFill>
            </a:endParaRPr>
          </a:p>
          <a:p>
            <a:pPr algn="just"/>
            <a:r>
              <a:rPr lang="en-US" sz="2400" dirty="0"/>
              <a:t>The </a:t>
            </a:r>
            <a:r>
              <a:rPr lang="en-US" sz="2400" b="1" dirty="0">
                <a:solidFill>
                  <a:schemeClr val="accent2">
                    <a:lumMod val="50000"/>
                  </a:schemeClr>
                </a:solidFill>
              </a:rPr>
              <a:t>upper level—the one closer to the processor—is smaller and faster </a:t>
            </a:r>
            <a:r>
              <a:rPr lang="en-US" sz="2400" dirty="0"/>
              <a:t>(since </a:t>
            </a:r>
            <a:r>
              <a:rPr lang="en-US" sz="2400" dirty="0" smtClean="0"/>
              <a:t>it uses </a:t>
            </a:r>
            <a:r>
              <a:rPr lang="en-US" sz="2400" dirty="0"/>
              <a:t>more expensive technology) than the lower level. </a:t>
            </a:r>
            <a:endParaRPr lang="en-US" sz="2400" dirty="0" smtClean="0"/>
          </a:p>
          <a:p>
            <a:pPr algn="just"/>
            <a:r>
              <a:rPr lang="en-US" sz="2400" dirty="0" smtClean="0"/>
              <a:t>Figure below </a:t>
            </a:r>
            <a:r>
              <a:rPr lang="en-US" sz="2400" dirty="0"/>
              <a:t>shows that </a:t>
            </a:r>
            <a:r>
              <a:rPr lang="en-US" sz="2400" dirty="0" smtClean="0"/>
              <a:t>the minimum </a:t>
            </a:r>
            <a:r>
              <a:rPr lang="en-US" sz="2400" dirty="0"/>
              <a:t>unit of information that can be either present or not present in </a:t>
            </a:r>
            <a:r>
              <a:rPr lang="en-US" sz="2400" dirty="0" smtClean="0"/>
              <a:t>the two-level </a:t>
            </a:r>
            <a:r>
              <a:rPr lang="en-US" sz="2400" dirty="0"/>
              <a:t>hierarchy is called a </a:t>
            </a:r>
            <a:r>
              <a:rPr lang="en-US" sz="2400" b="1" dirty="0"/>
              <a:t>block </a:t>
            </a:r>
            <a:r>
              <a:rPr lang="en-US" sz="2400" dirty="0"/>
              <a:t>or a </a:t>
            </a:r>
            <a:r>
              <a:rPr lang="en-US" sz="2400" i="1" dirty="0"/>
              <a:t>line</a:t>
            </a:r>
            <a:r>
              <a:rPr lang="en-US" sz="2400" dirty="0"/>
              <a:t>; in our library analogy, a block </a:t>
            </a:r>
            <a:r>
              <a:rPr lang="en-US" sz="2400" dirty="0" smtClean="0"/>
              <a:t>of information </a:t>
            </a:r>
            <a:r>
              <a:rPr lang="en-US" sz="2400" dirty="0"/>
              <a:t>is one book.</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193042" y="4536033"/>
            <a:ext cx="2628331" cy="2226432"/>
          </a:xfrm>
          <a:prstGeom prst="rect">
            <a:avLst/>
          </a:prstGeom>
        </p:spPr>
      </p:pic>
      <p:sp>
        <p:nvSpPr>
          <p:cNvPr id="5" name="Rectangle 4"/>
          <p:cNvSpPr/>
          <p:nvPr/>
        </p:nvSpPr>
        <p:spPr>
          <a:xfrm>
            <a:off x="3821372" y="5148955"/>
            <a:ext cx="8038531" cy="1200329"/>
          </a:xfrm>
          <a:prstGeom prst="rect">
            <a:avLst/>
          </a:prstGeom>
        </p:spPr>
        <p:txBody>
          <a:bodyPr wrap="square">
            <a:spAutoFit/>
          </a:bodyPr>
          <a:lstStyle/>
          <a:p>
            <a:pPr marL="285750" indent="-285750">
              <a:buFont typeface="Arial" panose="020B0604020202020204" pitchFamily="34" charset="0"/>
              <a:buChar char="•"/>
            </a:pPr>
            <a:r>
              <a:rPr lang="en-US" b="1" dirty="0">
                <a:latin typeface="Minion-Regular"/>
              </a:rPr>
              <a:t>Within each level, the unit of information that is present or not is called a </a:t>
            </a:r>
            <a:r>
              <a:rPr lang="en-US" b="1" i="1" dirty="0">
                <a:latin typeface="Palatino-Italic"/>
              </a:rPr>
              <a:t>block.</a:t>
            </a:r>
          </a:p>
          <a:p>
            <a:pPr marL="285750" indent="-285750">
              <a:buFont typeface="Arial" panose="020B0604020202020204" pitchFamily="34" charset="0"/>
              <a:buChar char="•"/>
            </a:pPr>
            <a:r>
              <a:rPr lang="en-US" b="1" dirty="0">
                <a:latin typeface="Minion-Regular"/>
              </a:rPr>
              <a:t>Usually we transfer an entire block when we copy something between levels.</a:t>
            </a:r>
            <a:endParaRPr lang="en-US" b="1" dirty="0"/>
          </a:p>
        </p:txBody>
      </p:sp>
    </p:spTree>
    <p:extLst>
      <p:ext uri="{BB962C8B-B14F-4D97-AF65-F5344CB8AC3E}">
        <p14:creationId xmlns:p14="http://schemas.microsoft.com/office/powerpoint/2010/main" val="3508084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838200" y="1525143"/>
            <a:ext cx="10515600" cy="4351338"/>
          </a:xfrm>
        </p:spPr>
        <p:txBody>
          <a:bodyPr>
            <a:normAutofit/>
          </a:bodyPr>
          <a:lstStyle/>
          <a:p>
            <a:r>
              <a:rPr lang="en-US" i="1" dirty="0">
                <a:solidFill>
                  <a:schemeClr val="accent2">
                    <a:lumMod val="50000"/>
                  </a:schemeClr>
                </a:solidFill>
              </a:rPr>
              <a:t>If the data requested by the processor appears in some block in the upper level</a:t>
            </a:r>
            <a:r>
              <a:rPr lang="en-US" i="1" dirty="0" smtClean="0">
                <a:solidFill>
                  <a:schemeClr val="accent2">
                    <a:lumMod val="50000"/>
                  </a:schemeClr>
                </a:solidFill>
              </a:rPr>
              <a:t>, this </a:t>
            </a:r>
            <a:r>
              <a:rPr lang="en-US" i="1" dirty="0">
                <a:solidFill>
                  <a:schemeClr val="accent2">
                    <a:lumMod val="50000"/>
                  </a:schemeClr>
                </a:solidFill>
              </a:rPr>
              <a:t>is called a hit</a:t>
            </a:r>
            <a:r>
              <a:rPr lang="en-US" i="1" dirty="0"/>
              <a:t> </a:t>
            </a:r>
            <a:r>
              <a:rPr lang="en-US" dirty="0"/>
              <a:t>(analogous to your finding the information in one of the </a:t>
            </a:r>
            <a:r>
              <a:rPr lang="en-US" dirty="0" smtClean="0"/>
              <a:t>books on </a:t>
            </a:r>
            <a:r>
              <a:rPr lang="en-US" dirty="0"/>
              <a:t>your desk). </a:t>
            </a:r>
            <a:endParaRPr lang="en-US" dirty="0" smtClean="0"/>
          </a:p>
          <a:p>
            <a:r>
              <a:rPr lang="en-US" i="1" dirty="0" smtClean="0">
                <a:solidFill>
                  <a:schemeClr val="accent2">
                    <a:lumMod val="50000"/>
                  </a:schemeClr>
                </a:solidFill>
              </a:rPr>
              <a:t>If </a:t>
            </a:r>
            <a:r>
              <a:rPr lang="en-US" i="1" dirty="0">
                <a:solidFill>
                  <a:schemeClr val="accent2">
                    <a:lumMod val="50000"/>
                  </a:schemeClr>
                </a:solidFill>
              </a:rPr>
              <a:t>the data is not found in the upper level, the request is called </a:t>
            </a:r>
            <a:r>
              <a:rPr lang="en-US" i="1" dirty="0" smtClean="0">
                <a:solidFill>
                  <a:schemeClr val="accent2">
                    <a:lumMod val="50000"/>
                  </a:schemeClr>
                </a:solidFill>
              </a:rPr>
              <a:t>a miss</a:t>
            </a:r>
            <a:r>
              <a:rPr lang="en-US" dirty="0"/>
              <a:t>. </a:t>
            </a:r>
            <a:endParaRPr lang="en-US" dirty="0" smtClean="0"/>
          </a:p>
          <a:p>
            <a:r>
              <a:rPr lang="en-US" i="1" dirty="0" smtClean="0">
                <a:solidFill>
                  <a:schemeClr val="accent2">
                    <a:lumMod val="50000"/>
                  </a:schemeClr>
                </a:solidFill>
              </a:rPr>
              <a:t>The </a:t>
            </a:r>
            <a:r>
              <a:rPr lang="en-US" i="1" dirty="0">
                <a:solidFill>
                  <a:schemeClr val="accent2">
                    <a:lumMod val="50000"/>
                  </a:schemeClr>
                </a:solidFill>
              </a:rPr>
              <a:t>lower level in the hierarchy is then accessed to retrieve the block </a:t>
            </a:r>
            <a:r>
              <a:rPr lang="en-US" i="1" dirty="0" smtClean="0">
                <a:solidFill>
                  <a:schemeClr val="accent2">
                    <a:lumMod val="50000"/>
                  </a:schemeClr>
                </a:solidFill>
              </a:rPr>
              <a:t>containing the </a:t>
            </a:r>
            <a:r>
              <a:rPr lang="en-US" i="1" dirty="0">
                <a:solidFill>
                  <a:schemeClr val="accent2">
                    <a:lumMod val="50000"/>
                  </a:schemeClr>
                </a:solidFill>
              </a:rPr>
              <a:t>requested data. </a:t>
            </a:r>
            <a:endParaRPr lang="en-US" i="1" dirty="0" smtClean="0">
              <a:solidFill>
                <a:schemeClr val="accent2">
                  <a:lumMod val="50000"/>
                </a:schemeClr>
              </a:solidFill>
            </a:endParaRPr>
          </a:p>
          <a:p>
            <a:r>
              <a:rPr lang="en-US" dirty="0" smtClean="0"/>
              <a:t>(</a:t>
            </a:r>
            <a:r>
              <a:rPr lang="en-US" dirty="0"/>
              <a:t>Continuing our analogy, you go from your desk to </a:t>
            </a:r>
            <a:r>
              <a:rPr lang="en-US" dirty="0" smtClean="0"/>
              <a:t>the shelves </a:t>
            </a:r>
            <a:r>
              <a:rPr lang="en-US" dirty="0"/>
              <a:t>to find the desired book.)</a:t>
            </a:r>
          </a:p>
        </p:txBody>
      </p:sp>
      <p:pic>
        <p:nvPicPr>
          <p:cNvPr id="4" name="Picture 3"/>
          <p:cNvPicPr>
            <a:picLocks noChangeAspect="1"/>
          </p:cNvPicPr>
          <p:nvPr/>
        </p:nvPicPr>
        <p:blipFill>
          <a:blip r:embed="rId2"/>
          <a:stretch>
            <a:fillRect/>
          </a:stretch>
        </p:blipFill>
        <p:spPr>
          <a:xfrm>
            <a:off x="2153645" y="5445812"/>
            <a:ext cx="2152650" cy="1152525"/>
          </a:xfrm>
          <a:prstGeom prst="rect">
            <a:avLst/>
          </a:prstGeom>
        </p:spPr>
      </p:pic>
      <p:pic>
        <p:nvPicPr>
          <p:cNvPr id="5" name="Picture 4"/>
          <p:cNvPicPr>
            <a:picLocks noChangeAspect="1"/>
          </p:cNvPicPr>
          <p:nvPr/>
        </p:nvPicPr>
        <p:blipFill>
          <a:blip r:embed="rId3"/>
          <a:stretch>
            <a:fillRect/>
          </a:stretch>
        </p:blipFill>
        <p:spPr>
          <a:xfrm>
            <a:off x="7589310" y="5101986"/>
            <a:ext cx="2638425" cy="1676400"/>
          </a:xfrm>
          <a:prstGeom prst="rect">
            <a:avLst/>
          </a:prstGeom>
        </p:spPr>
      </p:pic>
      <p:pic>
        <p:nvPicPr>
          <p:cNvPr id="6" name="Picture 5"/>
          <p:cNvPicPr>
            <a:picLocks noChangeAspect="1"/>
          </p:cNvPicPr>
          <p:nvPr/>
        </p:nvPicPr>
        <p:blipFill>
          <a:blip r:embed="rId4"/>
          <a:stretch>
            <a:fillRect/>
          </a:stretch>
        </p:blipFill>
        <p:spPr>
          <a:xfrm>
            <a:off x="4861374" y="5047806"/>
            <a:ext cx="1304925" cy="1657350"/>
          </a:xfrm>
          <a:prstGeom prst="rect">
            <a:avLst/>
          </a:prstGeom>
        </p:spPr>
      </p:pic>
      <p:sp>
        <p:nvSpPr>
          <p:cNvPr id="7" name="Right Arrow 6"/>
          <p:cNvSpPr/>
          <p:nvPr/>
        </p:nvSpPr>
        <p:spPr>
          <a:xfrm>
            <a:off x="6166299" y="5730888"/>
            <a:ext cx="888259" cy="29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342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 </a:t>
            </a:r>
            <a:endParaRPr lang="en-US" dirty="0"/>
          </a:p>
        </p:txBody>
      </p:sp>
      <p:sp>
        <p:nvSpPr>
          <p:cNvPr id="3" name="Content Placeholder 2"/>
          <p:cNvSpPr>
            <a:spLocks noGrp="1"/>
          </p:cNvSpPr>
          <p:nvPr>
            <p:ph idx="1"/>
          </p:nvPr>
        </p:nvSpPr>
        <p:spPr/>
        <p:txBody>
          <a:bodyPr/>
          <a:lstStyle/>
          <a:p>
            <a:r>
              <a:rPr lang="en-US" dirty="0"/>
              <a:t>The </a:t>
            </a:r>
            <a:r>
              <a:rPr lang="en-US" b="1" dirty="0">
                <a:solidFill>
                  <a:schemeClr val="accent2">
                    <a:lumMod val="50000"/>
                  </a:schemeClr>
                </a:solidFill>
              </a:rPr>
              <a:t>hit rate, or </a:t>
            </a:r>
            <a:r>
              <a:rPr lang="en-US" b="1" i="1" dirty="0">
                <a:solidFill>
                  <a:schemeClr val="accent2">
                    <a:lumMod val="50000"/>
                  </a:schemeClr>
                </a:solidFill>
              </a:rPr>
              <a:t>hit ratio</a:t>
            </a:r>
            <a:r>
              <a:rPr lang="en-US" dirty="0"/>
              <a:t>, is the fraction of </a:t>
            </a:r>
            <a:r>
              <a:rPr lang="en-US" dirty="0" smtClean="0"/>
              <a:t>memory accesses </a:t>
            </a:r>
            <a:r>
              <a:rPr lang="en-US" dirty="0"/>
              <a:t>found in the upper level; it is often used as a measure of the </a:t>
            </a:r>
            <a:r>
              <a:rPr lang="en-US" dirty="0" smtClean="0"/>
              <a:t>performance of </a:t>
            </a:r>
            <a:r>
              <a:rPr lang="en-US" dirty="0"/>
              <a:t>the memory hierarchy. </a:t>
            </a:r>
            <a:endParaRPr lang="en-US" dirty="0" smtClean="0"/>
          </a:p>
          <a:p>
            <a:r>
              <a:rPr lang="en-US" dirty="0" smtClean="0"/>
              <a:t>The </a:t>
            </a:r>
            <a:r>
              <a:rPr lang="en-US" b="1" i="1" dirty="0">
                <a:solidFill>
                  <a:schemeClr val="accent2">
                    <a:lumMod val="50000"/>
                  </a:schemeClr>
                </a:solidFill>
              </a:rPr>
              <a:t>miss rate (1 – hit rate) </a:t>
            </a:r>
            <a:r>
              <a:rPr lang="en-US" dirty="0"/>
              <a:t>is the fraction </a:t>
            </a:r>
            <a:r>
              <a:rPr lang="en-US" dirty="0" smtClean="0"/>
              <a:t>of memory </a:t>
            </a:r>
            <a:r>
              <a:rPr lang="en-US" dirty="0"/>
              <a:t>accesses not found in the upper level</a:t>
            </a:r>
            <a:r>
              <a:rPr lang="en-US" dirty="0" smtClean="0"/>
              <a:t>.</a:t>
            </a:r>
          </a:p>
          <a:p>
            <a:endParaRPr lang="en-US" dirty="0" smtClean="0"/>
          </a:p>
          <a:p>
            <a:endParaRPr lang="en-US" dirty="0"/>
          </a:p>
        </p:txBody>
      </p:sp>
      <p:pic>
        <p:nvPicPr>
          <p:cNvPr id="4" name="Picture 3"/>
          <p:cNvPicPr>
            <a:picLocks noChangeAspect="1"/>
          </p:cNvPicPr>
          <p:nvPr/>
        </p:nvPicPr>
        <p:blipFill>
          <a:blip r:embed="rId2">
            <a:duotone>
              <a:prstClr val="black"/>
              <a:schemeClr val="accent4">
                <a:tint val="45000"/>
                <a:satMod val="400000"/>
              </a:schemeClr>
            </a:duotone>
          </a:blip>
          <a:stretch>
            <a:fillRect/>
          </a:stretch>
        </p:blipFill>
        <p:spPr>
          <a:xfrm>
            <a:off x="270040" y="4156871"/>
            <a:ext cx="3360264" cy="220581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duotone>
              <a:prstClr val="black"/>
              <a:schemeClr val="accent4">
                <a:tint val="45000"/>
                <a:satMod val="400000"/>
              </a:schemeClr>
            </a:duotone>
          </a:blip>
          <a:stretch>
            <a:fillRect/>
          </a:stretch>
        </p:blipFill>
        <p:spPr>
          <a:xfrm>
            <a:off x="3875964" y="4346845"/>
            <a:ext cx="8045996" cy="2015843"/>
          </a:xfrm>
          <a:prstGeom prst="rect">
            <a:avLst/>
          </a:prstGeom>
        </p:spPr>
      </p:pic>
    </p:spTree>
    <p:extLst>
      <p:ext uri="{BB962C8B-B14F-4D97-AF65-F5344CB8AC3E}">
        <p14:creationId xmlns:p14="http://schemas.microsoft.com/office/powerpoint/2010/main" val="2206732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solidFill>
                  <a:schemeClr val="accent2">
                    <a:lumMod val="50000"/>
                  </a:schemeClr>
                </a:solidFill>
              </a:rPr>
              <a:t>Since performance is the major reason for having a memory hierarchy, the </a:t>
            </a:r>
            <a:r>
              <a:rPr lang="en-US" b="1" dirty="0" smtClean="0">
                <a:solidFill>
                  <a:schemeClr val="accent2">
                    <a:lumMod val="50000"/>
                  </a:schemeClr>
                </a:solidFill>
              </a:rPr>
              <a:t>time to </a:t>
            </a:r>
            <a:r>
              <a:rPr lang="en-US" b="1" dirty="0">
                <a:solidFill>
                  <a:schemeClr val="accent2">
                    <a:lumMod val="50000"/>
                  </a:schemeClr>
                </a:solidFill>
              </a:rPr>
              <a:t>service hits and misses is important. </a:t>
            </a:r>
            <a:endParaRPr lang="en-US" b="1" dirty="0" smtClean="0">
              <a:solidFill>
                <a:schemeClr val="accent2">
                  <a:lumMod val="50000"/>
                </a:schemeClr>
              </a:solidFill>
            </a:endParaRPr>
          </a:p>
          <a:p>
            <a:pPr algn="just"/>
            <a:r>
              <a:rPr lang="en-US" sz="3300" b="1" dirty="0" smtClean="0"/>
              <a:t>Hit </a:t>
            </a:r>
            <a:r>
              <a:rPr lang="en-US" sz="3300" b="1" dirty="0"/>
              <a:t>time </a:t>
            </a:r>
            <a:r>
              <a:rPr lang="en-US" sz="3300" dirty="0"/>
              <a:t>is the time to access the </a:t>
            </a:r>
            <a:r>
              <a:rPr lang="en-US" sz="3300" dirty="0" smtClean="0"/>
              <a:t>upper level </a:t>
            </a:r>
            <a:r>
              <a:rPr lang="en-US" sz="3300" dirty="0"/>
              <a:t>of the memory hierarchy, which includes the time needed to </a:t>
            </a:r>
            <a:r>
              <a:rPr lang="en-US" sz="3300" dirty="0" smtClean="0"/>
              <a:t>determine whether </a:t>
            </a:r>
            <a:r>
              <a:rPr lang="en-US" sz="3300" dirty="0"/>
              <a:t>the access is a hit or a miss (that is, the time needed to look through </a:t>
            </a:r>
            <a:r>
              <a:rPr lang="en-US" sz="3300" dirty="0" smtClean="0"/>
              <a:t>the books </a:t>
            </a:r>
            <a:r>
              <a:rPr lang="en-US" sz="3300" dirty="0"/>
              <a:t>on the desk). </a:t>
            </a:r>
            <a:endParaRPr lang="en-US" sz="3300" dirty="0" smtClean="0"/>
          </a:p>
          <a:p>
            <a:pPr algn="just"/>
            <a:r>
              <a:rPr lang="en-US" sz="3100" dirty="0" smtClean="0">
                <a:solidFill>
                  <a:schemeClr val="accent2">
                    <a:lumMod val="50000"/>
                  </a:schemeClr>
                </a:solidFill>
              </a:rPr>
              <a:t>The </a:t>
            </a:r>
            <a:r>
              <a:rPr lang="en-US" sz="3100" b="1" dirty="0">
                <a:solidFill>
                  <a:schemeClr val="accent2">
                    <a:lumMod val="50000"/>
                  </a:schemeClr>
                </a:solidFill>
              </a:rPr>
              <a:t>miss penalty </a:t>
            </a:r>
            <a:r>
              <a:rPr lang="en-US" sz="3100" dirty="0">
                <a:solidFill>
                  <a:schemeClr val="accent2">
                    <a:lumMod val="50000"/>
                  </a:schemeClr>
                </a:solidFill>
              </a:rPr>
              <a:t>is the time to replace a block in the </a:t>
            </a:r>
            <a:r>
              <a:rPr lang="en-US" sz="3100" dirty="0" smtClean="0">
                <a:solidFill>
                  <a:schemeClr val="accent2">
                    <a:lumMod val="50000"/>
                  </a:schemeClr>
                </a:solidFill>
              </a:rPr>
              <a:t>upper level </a:t>
            </a:r>
            <a:r>
              <a:rPr lang="en-US" sz="3100" dirty="0">
                <a:solidFill>
                  <a:schemeClr val="accent2">
                    <a:lumMod val="50000"/>
                  </a:schemeClr>
                </a:solidFill>
              </a:rPr>
              <a:t>with the corresponding block from the lower level, plus the time to </a:t>
            </a:r>
            <a:r>
              <a:rPr lang="en-US" sz="3100" dirty="0" smtClean="0">
                <a:solidFill>
                  <a:schemeClr val="accent2">
                    <a:lumMod val="50000"/>
                  </a:schemeClr>
                </a:solidFill>
              </a:rPr>
              <a:t>deliver this </a:t>
            </a:r>
            <a:r>
              <a:rPr lang="en-US" sz="3100" dirty="0">
                <a:solidFill>
                  <a:schemeClr val="accent2">
                    <a:lumMod val="50000"/>
                  </a:schemeClr>
                </a:solidFill>
              </a:rPr>
              <a:t>block to the processor (or, the time to get another book from the shelves </a:t>
            </a:r>
            <a:r>
              <a:rPr lang="en-US" sz="3100" dirty="0" smtClean="0">
                <a:solidFill>
                  <a:schemeClr val="accent2">
                    <a:lumMod val="50000"/>
                  </a:schemeClr>
                </a:solidFill>
              </a:rPr>
              <a:t>and place </a:t>
            </a:r>
            <a:r>
              <a:rPr lang="en-US" sz="3100" dirty="0">
                <a:solidFill>
                  <a:schemeClr val="accent2">
                    <a:lumMod val="50000"/>
                  </a:schemeClr>
                </a:solidFill>
              </a:rPr>
              <a:t>it on the desk). </a:t>
            </a:r>
            <a:endParaRPr lang="en-US" sz="3100" dirty="0" smtClean="0">
              <a:solidFill>
                <a:schemeClr val="accent2">
                  <a:lumMod val="50000"/>
                </a:schemeClr>
              </a:solidFill>
            </a:endParaRPr>
          </a:p>
          <a:p>
            <a:pPr algn="just"/>
            <a:r>
              <a:rPr lang="en-US" dirty="0" smtClean="0">
                <a:solidFill>
                  <a:schemeClr val="accent6">
                    <a:lumMod val="50000"/>
                  </a:schemeClr>
                </a:solidFill>
              </a:rPr>
              <a:t>Because </a:t>
            </a:r>
            <a:r>
              <a:rPr lang="en-US" dirty="0">
                <a:solidFill>
                  <a:schemeClr val="accent6">
                    <a:lumMod val="50000"/>
                  </a:schemeClr>
                </a:solidFill>
              </a:rPr>
              <a:t>the upper level is smaller and built using </a:t>
            </a:r>
            <a:r>
              <a:rPr lang="en-US" dirty="0" smtClean="0">
                <a:solidFill>
                  <a:schemeClr val="accent6">
                    <a:lumMod val="50000"/>
                  </a:schemeClr>
                </a:solidFill>
              </a:rPr>
              <a:t>faster memory </a:t>
            </a:r>
            <a:r>
              <a:rPr lang="en-US" dirty="0">
                <a:solidFill>
                  <a:schemeClr val="accent6">
                    <a:lumMod val="50000"/>
                  </a:schemeClr>
                </a:solidFill>
              </a:rPr>
              <a:t>parts, the hit time will be much smaller than the time to access the </a:t>
            </a:r>
            <a:r>
              <a:rPr lang="en-US" dirty="0" smtClean="0">
                <a:solidFill>
                  <a:schemeClr val="accent6">
                    <a:lumMod val="50000"/>
                  </a:schemeClr>
                </a:solidFill>
              </a:rPr>
              <a:t>next level </a:t>
            </a:r>
            <a:r>
              <a:rPr lang="en-US" dirty="0">
                <a:solidFill>
                  <a:schemeClr val="accent6">
                    <a:lumMod val="50000"/>
                  </a:schemeClr>
                </a:solidFill>
              </a:rPr>
              <a:t>in the hierarchy, which is the major component of the miss penalty. (</a:t>
            </a:r>
            <a:r>
              <a:rPr lang="en-US" dirty="0" smtClean="0">
                <a:solidFill>
                  <a:schemeClr val="accent6">
                    <a:lumMod val="50000"/>
                  </a:schemeClr>
                </a:solidFill>
              </a:rPr>
              <a:t>The time </a:t>
            </a:r>
            <a:r>
              <a:rPr lang="en-US" dirty="0">
                <a:solidFill>
                  <a:schemeClr val="accent6">
                    <a:lumMod val="50000"/>
                  </a:schemeClr>
                </a:solidFill>
              </a:rPr>
              <a:t>to examine the books on the desk is much smaller than the time to get </a:t>
            </a:r>
            <a:r>
              <a:rPr lang="en-US" dirty="0" smtClean="0">
                <a:solidFill>
                  <a:schemeClr val="accent6">
                    <a:lumMod val="50000"/>
                  </a:schemeClr>
                </a:solidFill>
              </a:rPr>
              <a:t>up and </a:t>
            </a:r>
            <a:r>
              <a:rPr lang="en-US" dirty="0">
                <a:solidFill>
                  <a:schemeClr val="accent6">
                    <a:lumMod val="50000"/>
                  </a:schemeClr>
                </a:solidFill>
              </a:rPr>
              <a:t>get a new book from the shelves.)</a:t>
            </a:r>
          </a:p>
        </p:txBody>
      </p:sp>
    </p:spTree>
    <p:extLst>
      <p:ext uri="{BB962C8B-B14F-4D97-AF65-F5344CB8AC3E}">
        <p14:creationId xmlns:p14="http://schemas.microsoft.com/office/powerpoint/2010/main" val="3980626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solidFill>
                  <a:schemeClr val="accent6">
                    <a:lumMod val="50000"/>
                  </a:schemeClr>
                </a:solidFill>
              </a:rPr>
              <a:t>Concepts </a:t>
            </a:r>
            <a:r>
              <a:rPr lang="en-US" dirty="0">
                <a:solidFill>
                  <a:schemeClr val="accent6">
                    <a:lumMod val="50000"/>
                  </a:schemeClr>
                </a:solidFill>
              </a:rPr>
              <a:t>used to build memory </a:t>
            </a:r>
            <a:r>
              <a:rPr lang="en-US" dirty="0" smtClean="0">
                <a:solidFill>
                  <a:schemeClr val="accent6">
                    <a:lumMod val="50000"/>
                  </a:schemeClr>
                </a:solidFill>
              </a:rPr>
              <a:t>systems affect </a:t>
            </a:r>
            <a:r>
              <a:rPr lang="en-US" dirty="0">
                <a:solidFill>
                  <a:schemeClr val="accent6">
                    <a:lumMod val="50000"/>
                  </a:schemeClr>
                </a:solidFill>
              </a:rPr>
              <a:t>many other aspects of a computer, including how the operating </a:t>
            </a:r>
            <a:r>
              <a:rPr lang="en-US" dirty="0" smtClean="0">
                <a:solidFill>
                  <a:schemeClr val="accent6">
                    <a:lumMod val="50000"/>
                  </a:schemeClr>
                </a:solidFill>
              </a:rPr>
              <a:t>system manages </a:t>
            </a:r>
            <a:r>
              <a:rPr lang="en-US" dirty="0">
                <a:solidFill>
                  <a:schemeClr val="accent6">
                    <a:lumMod val="50000"/>
                  </a:schemeClr>
                </a:solidFill>
              </a:rPr>
              <a:t>memory and I/O, how compilers generate code, and even how </a:t>
            </a:r>
            <a:r>
              <a:rPr lang="en-US" dirty="0" smtClean="0">
                <a:solidFill>
                  <a:schemeClr val="accent6">
                    <a:lumMod val="50000"/>
                  </a:schemeClr>
                </a:solidFill>
              </a:rPr>
              <a:t>applications use </a:t>
            </a:r>
            <a:r>
              <a:rPr lang="en-US" dirty="0">
                <a:solidFill>
                  <a:schemeClr val="accent6">
                    <a:lumMod val="50000"/>
                  </a:schemeClr>
                </a:solidFill>
              </a:rPr>
              <a:t>the computer. </a:t>
            </a:r>
            <a:endParaRPr lang="en-US" dirty="0" smtClean="0">
              <a:solidFill>
                <a:schemeClr val="accent6">
                  <a:lumMod val="50000"/>
                </a:schemeClr>
              </a:solidFill>
            </a:endParaRPr>
          </a:p>
          <a:p>
            <a:r>
              <a:rPr lang="en-US" dirty="0" smtClean="0">
                <a:solidFill>
                  <a:schemeClr val="accent5"/>
                </a:solidFill>
              </a:rPr>
              <a:t>Of </a:t>
            </a:r>
            <a:r>
              <a:rPr lang="en-US" dirty="0">
                <a:solidFill>
                  <a:schemeClr val="accent5"/>
                </a:solidFill>
              </a:rPr>
              <a:t>course, because all programs spend much </a:t>
            </a:r>
            <a:r>
              <a:rPr lang="en-US" dirty="0" smtClean="0">
                <a:solidFill>
                  <a:schemeClr val="accent5"/>
                </a:solidFill>
              </a:rPr>
              <a:t>of their </a:t>
            </a:r>
            <a:r>
              <a:rPr lang="en-US" dirty="0">
                <a:solidFill>
                  <a:schemeClr val="accent5"/>
                </a:solidFill>
              </a:rPr>
              <a:t>time accessing memory, the memory system is necessarily a major </a:t>
            </a:r>
            <a:r>
              <a:rPr lang="en-US" dirty="0" smtClean="0">
                <a:solidFill>
                  <a:schemeClr val="accent5"/>
                </a:solidFill>
              </a:rPr>
              <a:t>factor in </a:t>
            </a:r>
            <a:r>
              <a:rPr lang="en-US" dirty="0">
                <a:solidFill>
                  <a:schemeClr val="accent5"/>
                </a:solidFill>
              </a:rPr>
              <a:t>determining performance. </a:t>
            </a:r>
            <a:endParaRPr lang="en-US" dirty="0" smtClean="0">
              <a:solidFill>
                <a:schemeClr val="accent5"/>
              </a:solidFill>
            </a:endParaRPr>
          </a:p>
          <a:p>
            <a:r>
              <a:rPr lang="en-US" dirty="0" smtClean="0"/>
              <a:t>The </a:t>
            </a:r>
            <a:r>
              <a:rPr lang="en-US" dirty="0"/>
              <a:t>reliance on memory hierarchies to </a:t>
            </a:r>
            <a:r>
              <a:rPr lang="en-US" dirty="0" smtClean="0"/>
              <a:t>achieve performance </a:t>
            </a:r>
            <a:r>
              <a:rPr lang="en-US" dirty="0"/>
              <a:t>has meant that programmers, who used to be able to think </a:t>
            </a:r>
            <a:r>
              <a:rPr lang="en-US" dirty="0" smtClean="0"/>
              <a:t>of memory </a:t>
            </a:r>
            <a:r>
              <a:rPr lang="en-US" dirty="0"/>
              <a:t>as a flat, random access storage device, now need to </a:t>
            </a:r>
            <a:r>
              <a:rPr lang="en-US" dirty="0" smtClean="0"/>
              <a:t>understand </a:t>
            </a:r>
            <a:r>
              <a:rPr lang="en-US" dirty="0"/>
              <a:t>memory hierarchies to get good performance</a:t>
            </a:r>
          </a:p>
        </p:txBody>
      </p:sp>
    </p:spTree>
    <p:extLst>
      <p:ext uri="{BB962C8B-B14F-4D97-AF65-F5344CB8AC3E}">
        <p14:creationId xmlns:p14="http://schemas.microsoft.com/office/powerpoint/2010/main" val="4063569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39736" y="614149"/>
            <a:ext cx="8095521" cy="5813946"/>
          </a:xfrm>
          <a:prstGeom prst="rect">
            <a:avLst/>
          </a:prstGeom>
        </p:spPr>
      </p:pic>
      <p:pic>
        <p:nvPicPr>
          <p:cNvPr id="5" name="Picture 4"/>
          <p:cNvPicPr>
            <a:picLocks noChangeAspect="1"/>
          </p:cNvPicPr>
          <p:nvPr/>
        </p:nvPicPr>
        <p:blipFill>
          <a:blip r:embed="rId3"/>
          <a:stretch>
            <a:fillRect/>
          </a:stretch>
        </p:blipFill>
        <p:spPr>
          <a:xfrm>
            <a:off x="0" y="2131253"/>
            <a:ext cx="4634766" cy="3458632"/>
          </a:xfrm>
          <a:prstGeom prst="rect">
            <a:avLst/>
          </a:prstGeom>
        </p:spPr>
      </p:pic>
    </p:spTree>
    <p:extLst>
      <p:ext uri="{BB962C8B-B14F-4D97-AF65-F5344CB8AC3E}">
        <p14:creationId xmlns:p14="http://schemas.microsoft.com/office/powerpoint/2010/main" val="1907237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cache!</a:t>
            </a:r>
            <a:endParaRPr lang="en-US" dirty="0"/>
          </a:p>
        </p:txBody>
      </p:sp>
      <p:sp>
        <p:nvSpPr>
          <p:cNvPr id="3" name="Content Placeholder 2"/>
          <p:cNvSpPr>
            <a:spLocks noGrp="1"/>
          </p:cNvSpPr>
          <p:nvPr>
            <p:ph idx="1"/>
          </p:nvPr>
        </p:nvSpPr>
        <p:spPr/>
        <p:txBody>
          <a:bodyPr>
            <a:normAutofit/>
          </a:bodyPr>
          <a:lstStyle/>
          <a:p>
            <a:pPr algn="just"/>
            <a:r>
              <a:rPr lang="en-US" i="1" u="sng" dirty="0"/>
              <a:t>Cache</a:t>
            </a:r>
            <a:r>
              <a:rPr lang="en-US" i="1" dirty="0"/>
              <a:t>: </a:t>
            </a:r>
            <a:r>
              <a:rPr lang="en-US" i="1" dirty="0">
                <a:solidFill>
                  <a:srgbClr val="FF0000"/>
                </a:solidFill>
              </a:rPr>
              <a:t>a safe </a:t>
            </a:r>
            <a:r>
              <a:rPr lang="en-US" i="1" dirty="0" smtClean="0">
                <a:solidFill>
                  <a:srgbClr val="FF0000"/>
                </a:solidFill>
              </a:rPr>
              <a:t>place </a:t>
            </a:r>
            <a:r>
              <a:rPr lang="en-US" i="1" dirty="0">
                <a:solidFill>
                  <a:srgbClr val="FF0000"/>
                </a:solidFill>
              </a:rPr>
              <a:t>for </a:t>
            </a:r>
            <a:r>
              <a:rPr lang="en-US" i="1" dirty="0" smtClean="0">
                <a:solidFill>
                  <a:srgbClr val="FF0000"/>
                </a:solidFill>
              </a:rPr>
              <a:t>hiding or </a:t>
            </a:r>
            <a:r>
              <a:rPr lang="en-US" i="1" dirty="0">
                <a:solidFill>
                  <a:srgbClr val="FF0000"/>
                </a:solidFill>
              </a:rPr>
              <a:t>storing </a:t>
            </a:r>
            <a:r>
              <a:rPr lang="en-US" i="1" dirty="0" smtClean="0">
                <a:solidFill>
                  <a:srgbClr val="FF0000"/>
                </a:solidFill>
              </a:rPr>
              <a:t>things </a:t>
            </a:r>
            <a:r>
              <a:rPr lang="en-US" i="1" dirty="0" smtClean="0"/>
              <a:t>– </a:t>
            </a:r>
            <a:r>
              <a:rPr lang="en-US" dirty="0" smtClean="0"/>
              <a:t>Says some dictionary. </a:t>
            </a:r>
          </a:p>
          <a:p>
            <a:pPr algn="just"/>
            <a:r>
              <a:rPr lang="en-US" dirty="0">
                <a:solidFill>
                  <a:srgbClr val="0070C0"/>
                </a:solidFill>
              </a:rPr>
              <a:t>In our library example, the desk acted as a cache—a safe place to store </a:t>
            </a:r>
            <a:r>
              <a:rPr lang="en-US" dirty="0" smtClean="0">
                <a:solidFill>
                  <a:srgbClr val="0070C0"/>
                </a:solidFill>
              </a:rPr>
              <a:t>things (</a:t>
            </a:r>
            <a:r>
              <a:rPr lang="en-US" dirty="0">
                <a:solidFill>
                  <a:srgbClr val="0070C0"/>
                </a:solidFill>
              </a:rPr>
              <a:t>books) that we needed to examine. </a:t>
            </a:r>
            <a:endParaRPr lang="en-US" dirty="0" smtClean="0">
              <a:solidFill>
                <a:srgbClr val="0070C0"/>
              </a:solidFill>
            </a:endParaRPr>
          </a:p>
          <a:p>
            <a:r>
              <a:rPr lang="en-US" dirty="0" smtClean="0">
                <a:solidFill>
                  <a:schemeClr val="accent2">
                    <a:lumMod val="75000"/>
                  </a:schemeClr>
                </a:solidFill>
              </a:rPr>
              <a:t>We </a:t>
            </a:r>
            <a:r>
              <a:rPr lang="en-US" dirty="0">
                <a:solidFill>
                  <a:schemeClr val="accent2">
                    <a:lumMod val="75000"/>
                  </a:schemeClr>
                </a:solidFill>
              </a:rPr>
              <a:t>begin by looking at a very simple cache in which the </a:t>
            </a:r>
            <a:r>
              <a:rPr lang="en-US" dirty="0" smtClean="0">
                <a:solidFill>
                  <a:schemeClr val="accent2">
                    <a:lumMod val="75000"/>
                  </a:schemeClr>
                </a:solidFill>
              </a:rPr>
              <a:t>processor requests </a:t>
            </a:r>
            <a:r>
              <a:rPr lang="en-US" dirty="0">
                <a:solidFill>
                  <a:schemeClr val="accent2">
                    <a:lumMod val="75000"/>
                  </a:schemeClr>
                </a:solidFill>
              </a:rPr>
              <a:t>are each one word and the blocks also consist of a single word</a:t>
            </a:r>
            <a:r>
              <a:rPr lang="en-US" dirty="0" smtClean="0">
                <a:solidFill>
                  <a:schemeClr val="accent2">
                    <a:lumMod val="75000"/>
                  </a:schemeClr>
                </a:solidFill>
              </a:rPr>
              <a:t>.</a:t>
            </a:r>
          </a:p>
          <a:p>
            <a:endParaRPr lang="en-US" dirty="0" smtClean="0">
              <a:solidFill>
                <a:schemeClr val="accent2">
                  <a:lumMod val="75000"/>
                </a:schemeClr>
              </a:solidFill>
            </a:endParaRPr>
          </a:p>
        </p:txBody>
      </p:sp>
    </p:spTree>
    <p:extLst>
      <p:ext uri="{BB962C8B-B14F-4D97-AF65-F5344CB8AC3E}">
        <p14:creationId xmlns:p14="http://schemas.microsoft.com/office/powerpoint/2010/main" val="4153972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sz="half" idx="1"/>
          </p:nvPr>
        </p:nvSpPr>
        <p:spPr/>
        <p:txBody>
          <a:bodyPr>
            <a:normAutofit fontScale="92500" lnSpcReduction="10000"/>
          </a:bodyPr>
          <a:lstStyle/>
          <a:p>
            <a:pPr algn="just"/>
            <a:r>
              <a:rPr lang="en-US" dirty="0">
                <a:solidFill>
                  <a:schemeClr val="accent2">
                    <a:lumMod val="75000"/>
                  </a:schemeClr>
                </a:solidFill>
              </a:rPr>
              <a:t>Figure </a:t>
            </a:r>
            <a:r>
              <a:rPr lang="en-US" dirty="0" smtClean="0">
                <a:solidFill>
                  <a:schemeClr val="accent2">
                    <a:lumMod val="75000"/>
                  </a:schemeClr>
                </a:solidFill>
              </a:rPr>
              <a:t>RHS shows </a:t>
            </a:r>
            <a:r>
              <a:rPr lang="en-US" dirty="0">
                <a:solidFill>
                  <a:schemeClr val="accent2">
                    <a:lumMod val="75000"/>
                  </a:schemeClr>
                </a:solidFill>
              </a:rPr>
              <a:t>such a simple cache, before and after requesting a data item that </a:t>
            </a:r>
            <a:r>
              <a:rPr lang="en-US" dirty="0" smtClean="0">
                <a:solidFill>
                  <a:schemeClr val="accent2">
                    <a:lumMod val="75000"/>
                  </a:schemeClr>
                </a:solidFill>
              </a:rPr>
              <a:t>is not </a:t>
            </a:r>
            <a:r>
              <a:rPr lang="en-US" dirty="0">
                <a:solidFill>
                  <a:schemeClr val="accent2">
                    <a:lumMod val="75000"/>
                  </a:schemeClr>
                </a:solidFill>
              </a:rPr>
              <a:t>initially in the cache. </a:t>
            </a:r>
            <a:endParaRPr lang="en-US" dirty="0" smtClean="0">
              <a:solidFill>
                <a:schemeClr val="accent2">
                  <a:lumMod val="75000"/>
                </a:schemeClr>
              </a:solidFill>
            </a:endParaRPr>
          </a:p>
          <a:p>
            <a:pPr algn="just"/>
            <a:r>
              <a:rPr lang="en-US" i="1" dirty="0" smtClean="0">
                <a:solidFill>
                  <a:schemeClr val="accent2">
                    <a:lumMod val="75000"/>
                  </a:schemeClr>
                </a:solidFill>
              </a:rPr>
              <a:t>Before </a:t>
            </a:r>
            <a:r>
              <a:rPr lang="en-US" i="1" dirty="0">
                <a:solidFill>
                  <a:schemeClr val="accent2">
                    <a:lumMod val="75000"/>
                  </a:schemeClr>
                </a:solidFill>
              </a:rPr>
              <a:t>the request, the cache contains a collection of </a:t>
            </a:r>
            <a:r>
              <a:rPr lang="en-US" i="1" dirty="0" smtClean="0">
                <a:solidFill>
                  <a:schemeClr val="accent2">
                    <a:lumMod val="75000"/>
                  </a:schemeClr>
                </a:solidFill>
              </a:rPr>
              <a:t>recent references </a:t>
            </a:r>
            <a:r>
              <a:rPr lang="en-US" i="1" dirty="0">
                <a:solidFill>
                  <a:schemeClr val="accent2">
                    <a:lumMod val="75000"/>
                  </a:schemeClr>
                </a:solidFill>
              </a:rPr>
              <a:t>X1, X2, . . . , </a:t>
            </a:r>
            <a:r>
              <a:rPr lang="en-US" i="1" dirty="0" err="1">
                <a:solidFill>
                  <a:schemeClr val="accent2">
                    <a:lumMod val="75000"/>
                  </a:schemeClr>
                </a:solidFill>
              </a:rPr>
              <a:t>Xn</a:t>
            </a:r>
            <a:r>
              <a:rPr lang="en-US" i="1" dirty="0">
                <a:solidFill>
                  <a:schemeClr val="accent2">
                    <a:lumMod val="75000"/>
                  </a:schemeClr>
                </a:solidFill>
              </a:rPr>
              <a:t> – 1, and the processor requests a word </a:t>
            </a:r>
            <a:r>
              <a:rPr lang="en-US" i="1" dirty="0" err="1">
                <a:solidFill>
                  <a:schemeClr val="accent2">
                    <a:lumMod val="75000"/>
                  </a:schemeClr>
                </a:solidFill>
              </a:rPr>
              <a:t>Xn</a:t>
            </a:r>
            <a:r>
              <a:rPr lang="en-US" i="1" dirty="0">
                <a:solidFill>
                  <a:schemeClr val="accent2">
                    <a:lumMod val="75000"/>
                  </a:schemeClr>
                </a:solidFill>
              </a:rPr>
              <a:t> that is not in </a:t>
            </a:r>
            <a:r>
              <a:rPr lang="en-US" i="1" dirty="0" smtClean="0">
                <a:solidFill>
                  <a:schemeClr val="accent2">
                    <a:lumMod val="75000"/>
                  </a:schemeClr>
                </a:solidFill>
              </a:rPr>
              <a:t>the cache</a:t>
            </a:r>
            <a:r>
              <a:rPr lang="en-US" i="1" dirty="0">
                <a:solidFill>
                  <a:schemeClr val="accent2">
                    <a:lumMod val="75000"/>
                  </a:schemeClr>
                </a:solidFill>
              </a:rPr>
              <a:t>. </a:t>
            </a:r>
            <a:endParaRPr lang="en-US" i="1" dirty="0" smtClean="0">
              <a:solidFill>
                <a:schemeClr val="accent2">
                  <a:lumMod val="75000"/>
                </a:schemeClr>
              </a:solidFill>
            </a:endParaRPr>
          </a:p>
          <a:p>
            <a:pPr algn="just"/>
            <a:r>
              <a:rPr lang="en-US" dirty="0" smtClean="0">
                <a:solidFill>
                  <a:schemeClr val="accent2">
                    <a:lumMod val="75000"/>
                  </a:schemeClr>
                </a:solidFill>
              </a:rPr>
              <a:t>This </a:t>
            </a:r>
            <a:r>
              <a:rPr lang="en-US" dirty="0">
                <a:solidFill>
                  <a:schemeClr val="accent2">
                    <a:lumMod val="75000"/>
                  </a:schemeClr>
                </a:solidFill>
              </a:rPr>
              <a:t>request results in a </a:t>
            </a:r>
            <a:r>
              <a:rPr lang="en-US" b="1" u="sng" dirty="0">
                <a:solidFill>
                  <a:schemeClr val="accent2">
                    <a:lumMod val="75000"/>
                  </a:schemeClr>
                </a:solidFill>
              </a:rPr>
              <a:t>miss</a:t>
            </a:r>
            <a:r>
              <a:rPr lang="en-US" dirty="0">
                <a:solidFill>
                  <a:schemeClr val="accent2">
                    <a:lumMod val="75000"/>
                  </a:schemeClr>
                </a:solidFill>
              </a:rPr>
              <a:t>, and the word </a:t>
            </a:r>
            <a:r>
              <a:rPr lang="en-US" dirty="0" err="1">
                <a:solidFill>
                  <a:schemeClr val="accent2">
                    <a:lumMod val="75000"/>
                  </a:schemeClr>
                </a:solidFill>
              </a:rPr>
              <a:t>X</a:t>
            </a:r>
            <a:r>
              <a:rPr lang="en-US" i="1" dirty="0" err="1">
                <a:solidFill>
                  <a:schemeClr val="accent2">
                    <a:lumMod val="75000"/>
                  </a:schemeClr>
                </a:solidFill>
              </a:rPr>
              <a:t>n</a:t>
            </a:r>
            <a:r>
              <a:rPr lang="en-US" i="1" dirty="0">
                <a:solidFill>
                  <a:schemeClr val="accent2">
                    <a:lumMod val="75000"/>
                  </a:schemeClr>
                </a:solidFill>
              </a:rPr>
              <a:t> </a:t>
            </a:r>
            <a:r>
              <a:rPr lang="en-US" dirty="0">
                <a:solidFill>
                  <a:schemeClr val="accent2">
                    <a:lumMod val="75000"/>
                  </a:schemeClr>
                </a:solidFill>
              </a:rPr>
              <a:t>is brought from memory </a:t>
            </a:r>
            <a:r>
              <a:rPr lang="en-US" dirty="0" smtClean="0">
                <a:solidFill>
                  <a:schemeClr val="accent2">
                    <a:lumMod val="75000"/>
                  </a:schemeClr>
                </a:solidFill>
              </a:rPr>
              <a:t>into cache</a:t>
            </a:r>
            <a:r>
              <a:rPr lang="en-US" dirty="0">
                <a:solidFill>
                  <a:schemeClr val="accent2">
                    <a:lumMod val="75000"/>
                  </a:schemeClr>
                </a:solidFill>
              </a:rPr>
              <a:t>.</a:t>
            </a:r>
          </a:p>
        </p:txBody>
      </p:sp>
      <p:pic>
        <p:nvPicPr>
          <p:cNvPr id="5" name="Picture 4"/>
          <p:cNvPicPr>
            <a:picLocks noChangeAspect="1"/>
          </p:cNvPicPr>
          <p:nvPr/>
        </p:nvPicPr>
        <p:blipFill>
          <a:blip r:embed="rId2">
            <a:duotone>
              <a:prstClr val="black"/>
              <a:schemeClr val="accent2">
                <a:tint val="45000"/>
                <a:satMod val="400000"/>
              </a:schemeClr>
            </a:duotone>
          </a:blip>
          <a:stretch>
            <a:fillRect/>
          </a:stretch>
        </p:blipFill>
        <p:spPr>
          <a:xfrm>
            <a:off x="6815703" y="1690688"/>
            <a:ext cx="5016337" cy="3523540"/>
          </a:xfrm>
          <a:prstGeom prst="rect">
            <a:avLst/>
          </a:prstGeom>
        </p:spPr>
      </p:pic>
      <p:sp>
        <p:nvSpPr>
          <p:cNvPr id="6" name="Rectangle 5"/>
          <p:cNvSpPr/>
          <p:nvPr/>
        </p:nvSpPr>
        <p:spPr>
          <a:xfrm>
            <a:off x="6610419" y="5592188"/>
            <a:ext cx="5426906" cy="584775"/>
          </a:xfrm>
          <a:prstGeom prst="rect">
            <a:avLst/>
          </a:prstGeom>
        </p:spPr>
        <p:txBody>
          <a:bodyPr wrap="square">
            <a:spAutoFit/>
          </a:bodyPr>
          <a:lstStyle/>
          <a:p>
            <a:pPr algn="just"/>
            <a:r>
              <a:rPr lang="en-US" sz="1600" b="1" dirty="0">
                <a:latin typeface="Minion-Regular"/>
              </a:rPr>
              <a:t>This reference causes a miss that forces the cache to fetch </a:t>
            </a:r>
            <a:r>
              <a:rPr lang="en-US" sz="1600" b="1" dirty="0" err="1">
                <a:latin typeface="Minion-Regular"/>
              </a:rPr>
              <a:t>X</a:t>
            </a:r>
            <a:r>
              <a:rPr lang="en-US" sz="700" b="1" i="1" dirty="0" err="1">
                <a:latin typeface="Palatino-Italic"/>
              </a:rPr>
              <a:t>n</a:t>
            </a:r>
            <a:r>
              <a:rPr lang="en-US" sz="700" b="1" i="1" dirty="0">
                <a:latin typeface="Palatino-Italic"/>
              </a:rPr>
              <a:t> </a:t>
            </a:r>
            <a:r>
              <a:rPr lang="en-US" sz="700" b="1" i="1" dirty="0" smtClean="0">
                <a:latin typeface="Palatino-Italic"/>
              </a:rPr>
              <a:t> </a:t>
            </a:r>
            <a:r>
              <a:rPr lang="en-US" sz="1600" b="1" dirty="0" smtClean="0">
                <a:latin typeface="Minion-Regular"/>
              </a:rPr>
              <a:t>from </a:t>
            </a:r>
            <a:r>
              <a:rPr lang="en-US" sz="1600" b="1" dirty="0">
                <a:latin typeface="Minion-Regular"/>
              </a:rPr>
              <a:t>memory </a:t>
            </a:r>
            <a:r>
              <a:rPr lang="en-US" sz="1600" b="1" dirty="0" smtClean="0">
                <a:latin typeface="Minion-Regular"/>
              </a:rPr>
              <a:t>and insert </a:t>
            </a:r>
            <a:r>
              <a:rPr lang="en-US" sz="1600" b="1" dirty="0">
                <a:latin typeface="Minion-Regular"/>
              </a:rPr>
              <a:t>it into the cache.</a:t>
            </a:r>
            <a:endParaRPr lang="en-US" sz="1600" b="1" dirty="0"/>
          </a:p>
        </p:txBody>
      </p:sp>
    </p:spTree>
    <p:extLst>
      <p:ext uri="{BB962C8B-B14F-4D97-AF65-F5344CB8AC3E}">
        <p14:creationId xmlns:p14="http://schemas.microsoft.com/office/powerpoint/2010/main" val="1586066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t>
            </a:r>
            <a:r>
              <a:rPr lang="en-US" dirty="0"/>
              <a:t>are two questions </a:t>
            </a:r>
            <a:r>
              <a:rPr lang="en-US" dirty="0" smtClean="0"/>
              <a:t>to answer</a:t>
            </a:r>
            <a:r>
              <a:rPr lang="en-US" dirty="0"/>
              <a:t>: </a:t>
            </a:r>
            <a:endParaRPr lang="en-US" dirty="0" smtClean="0"/>
          </a:p>
          <a:p>
            <a:r>
              <a:rPr lang="en-US" dirty="0" smtClean="0">
                <a:solidFill>
                  <a:schemeClr val="accent2">
                    <a:lumMod val="75000"/>
                  </a:schemeClr>
                </a:solidFill>
              </a:rPr>
              <a:t>How </a:t>
            </a:r>
            <a:r>
              <a:rPr lang="en-US" dirty="0">
                <a:solidFill>
                  <a:schemeClr val="accent2">
                    <a:lumMod val="75000"/>
                  </a:schemeClr>
                </a:solidFill>
              </a:rPr>
              <a:t>do we know if a data item is in the cache? </a:t>
            </a:r>
            <a:endParaRPr lang="en-US" dirty="0" smtClean="0">
              <a:solidFill>
                <a:schemeClr val="accent2">
                  <a:lumMod val="75000"/>
                </a:schemeClr>
              </a:solidFill>
            </a:endParaRPr>
          </a:p>
          <a:p>
            <a:r>
              <a:rPr lang="en-US" dirty="0" smtClean="0">
                <a:solidFill>
                  <a:schemeClr val="accent2">
                    <a:lumMod val="75000"/>
                  </a:schemeClr>
                </a:solidFill>
              </a:rPr>
              <a:t>Moreover</a:t>
            </a:r>
            <a:r>
              <a:rPr lang="en-US" dirty="0">
                <a:solidFill>
                  <a:schemeClr val="accent2">
                    <a:lumMod val="75000"/>
                  </a:schemeClr>
                </a:solidFill>
              </a:rPr>
              <a:t>, if it is, how </a:t>
            </a:r>
            <a:r>
              <a:rPr lang="en-US" dirty="0" smtClean="0">
                <a:solidFill>
                  <a:schemeClr val="accent2">
                    <a:lumMod val="75000"/>
                  </a:schemeClr>
                </a:solidFill>
              </a:rPr>
              <a:t>do we </a:t>
            </a:r>
            <a:r>
              <a:rPr lang="en-US" dirty="0">
                <a:solidFill>
                  <a:schemeClr val="accent2">
                    <a:lumMod val="75000"/>
                  </a:schemeClr>
                </a:solidFill>
              </a:rPr>
              <a:t>find it? </a:t>
            </a:r>
            <a:endParaRPr lang="en-US" dirty="0" smtClean="0">
              <a:solidFill>
                <a:schemeClr val="accent2">
                  <a:lumMod val="75000"/>
                </a:schemeClr>
              </a:solidFill>
            </a:endParaRPr>
          </a:p>
          <a:p>
            <a:pPr algn="just"/>
            <a:r>
              <a:rPr lang="en-US" dirty="0" smtClean="0">
                <a:solidFill>
                  <a:srgbClr val="00B0F0"/>
                </a:solidFill>
              </a:rPr>
              <a:t>The </a:t>
            </a:r>
            <a:r>
              <a:rPr lang="en-US" dirty="0">
                <a:solidFill>
                  <a:srgbClr val="00B0F0"/>
                </a:solidFill>
              </a:rPr>
              <a:t>answers to these two questions are related. If each word can go </a:t>
            </a:r>
            <a:r>
              <a:rPr lang="en-US" dirty="0" smtClean="0">
                <a:solidFill>
                  <a:srgbClr val="00B0F0"/>
                </a:solidFill>
              </a:rPr>
              <a:t>in exactly </a:t>
            </a:r>
            <a:r>
              <a:rPr lang="en-US" dirty="0">
                <a:solidFill>
                  <a:srgbClr val="00B0F0"/>
                </a:solidFill>
              </a:rPr>
              <a:t>one place in the cache, then it is straightforward to find the word if it is </a:t>
            </a:r>
            <a:r>
              <a:rPr lang="en-US" dirty="0" smtClean="0">
                <a:solidFill>
                  <a:srgbClr val="00B0F0"/>
                </a:solidFill>
              </a:rPr>
              <a:t>in the </a:t>
            </a:r>
            <a:r>
              <a:rPr lang="en-US" dirty="0">
                <a:solidFill>
                  <a:srgbClr val="00B0F0"/>
                </a:solidFill>
              </a:rPr>
              <a:t>cache</a:t>
            </a:r>
            <a:r>
              <a:rPr lang="en-US" dirty="0" smtClean="0">
                <a:solidFill>
                  <a:srgbClr val="00B0F0"/>
                </a:solidFill>
              </a:rPr>
              <a:t>.</a:t>
            </a:r>
          </a:p>
          <a:p>
            <a:r>
              <a:rPr lang="en-US" dirty="0" smtClean="0"/>
              <a:t>The </a:t>
            </a:r>
            <a:r>
              <a:rPr lang="en-US" dirty="0"/>
              <a:t>simplest way to assign a location in the cache for each word </a:t>
            </a:r>
            <a:r>
              <a:rPr lang="en-US" dirty="0" smtClean="0"/>
              <a:t>in memory </a:t>
            </a:r>
            <a:r>
              <a:rPr lang="en-US" dirty="0"/>
              <a:t>is to assign the cache location based on the </a:t>
            </a:r>
            <a:r>
              <a:rPr lang="en-US" i="1" dirty="0"/>
              <a:t>address </a:t>
            </a:r>
            <a:r>
              <a:rPr lang="en-US" dirty="0"/>
              <a:t>of the word in memory.</a:t>
            </a:r>
          </a:p>
          <a:p>
            <a:r>
              <a:rPr lang="en-US" dirty="0">
                <a:solidFill>
                  <a:srgbClr val="002060"/>
                </a:solidFill>
              </a:rPr>
              <a:t>This cache structure is called </a:t>
            </a:r>
            <a:r>
              <a:rPr lang="en-US" b="1" dirty="0">
                <a:solidFill>
                  <a:srgbClr val="002060"/>
                </a:solidFill>
              </a:rPr>
              <a:t>direct mapped</a:t>
            </a:r>
            <a:r>
              <a:rPr lang="en-US" dirty="0">
                <a:solidFill>
                  <a:srgbClr val="002060"/>
                </a:solidFill>
              </a:rPr>
              <a:t>, since each memory location </a:t>
            </a:r>
            <a:r>
              <a:rPr lang="en-US" dirty="0" smtClean="0">
                <a:solidFill>
                  <a:srgbClr val="002060"/>
                </a:solidFill>
              </a:rPr>
              <a:t>is mapped </a:t>
            </a:r>
            <a:r>
              <a:rPr lang="en-US" dirty="0">
                <a:solidFill>
                  <a:srgbClr val="002060"/>
                </a:solidFill>
              </a:rPr>
              <a:t>directly to exactly one location in the cache. The typical </a:t>
            </a:r>
            <a:r>
              <a:rPr lang="en-US" dirty="0" smtClean="0">
                <a:solidFill>
                  <a:srgbClr val="002060"/>
                </a:solidFill>
              </a:rPr>
              <a:t>mapping between </a:t>
            </a:r>
            <a:r>
              <a:rPr lang="en-US" dirty="0">
                <a:solidFill>
                  <a:srgbClr val="002060"/>
                </a:solidFill>
              </a:rPr>
              <a:t>addresses and cache locations for a direct-mapped cache is usually simple</a:t>
            </a: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3059388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a:solidFill>
                  <a:srgbClr val="002060"/>
                </a:solidFill>
              </a:rPr>
              <a:t>From the earliest days of computing, programmers have wanted </a:t>
            </a:r>
            <a:r>
              <a:rPr lang="en-US" dirty="0" smtClean="0">
                <a:solidFill>
                  <a:srgbClr val="002060"/>
                </a:solidFill>
              </a:rPr>
              <a:t>unlimited amounts </a:t>
            </a:r>
            <a:r>
              <a:rPr lang="en-US" dirty="0">
                <a:solidFill>
                  <a:srgbClr val="002060"/>
                </a:solidFill>
              </a:rPr>
              <a:t>of fast memory. </a:t>
            </a:r>
            <a:r>
              <a:rPr lang="en-US" dirty="0" smtClean="0">
                <a:solidFill>
                  <a:srgbClr val="002060"/>
                </a:solidFill>
              </a:rPr>
              <a:t> (Luxury Matters! ) </a:t>
            </a:r>
          </a:p>
          <a:p>
            <a:r>
              <a:rPr lang="en-US" dirty="0" smtClean="0"/>
              <a:t>We can’t afford to have more memory as it would be very expensive. So, </a:t>
            </a:r>
            <a:r>
              <a:rPr lang="en-US" dirty="0" smtClean="0">
                <a:solidFill>
                  <a:srgbClr val="00B0F0"/>
                </a:solidFill>
              </a:rPr>
              <a:t>we </a:t>
            </a:r>
            <a:r>
              <a:rPr lang="en-US" dirty="0">
                <a:solidFill>
                  <a:srgbClr val="00B0F0"/>
                </a:solidFill>
              </a:rPr>
              <a:t>will look at </a:t>
            </a:r>
            <a:r>
              <a:rPr lang="en-US" dirty="0" smtClean="0">
                <a:solidFill>
                  <a:srgbClr val="00B0F0"/>
                </a:solidFill>
              </a:rPr>
              <a:t>the aid programmers  are offered by </a:t>
            </a:r>
            <a:r>
              <a:rPr lang="en-US" dirty="0">
                <a:solidFill>
                  <a:srgbClr val="00B0F0"/>
                </a:solidFill>
              </a:rPr>
              <a:t>creating the illusion of unlimited fast memory. </a:t>
            </a:r>
            <a:r>
              <a:rPr lang="en-US" dirty="0" smtClean="0">
                <a:solidFill>
                  <a:srgbClr val="00B0F0"/>
                </a:solidFill>
              </a:rPr>
              <a:t> (Virtual) </a:t>
            </a:r>
          </a:p>
          <a:p>
            <a:r>
              <a:rPr lang="en-US" dirty="0" smtClean="0"/>
              <a:t>An analogy is always helpful! </a:t>
            </a:r>
            <a:endParaRPr lang="en-US" dirty="0"/>
          </a:p>
        </p:txBody>
      </p:sp>
    </p:spTree>
    <p:extLst>
      <p:ext uri="{BB962C8B-B14F-4D97-AF65-F5344CB8AC3E}">
        <p14:creationId xmlns:p14="http://schemas.microsoft.com/office/powerpoint/2010/main" val="4053207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0" y="2019880"/>
            <a:ext cx="5846406" cy="3807715"/>
          </a:xfrm>
          <a:prstGeom prst="rect">
            <a:avLst/>
          </a:prstGeom>
        </p:spPr>
      </p:pic>
      <p:sp>
        <p:nvSpPr>
          <p:cNvPr id="5" name="Rectangle 4"/>
          <p:cNvSpPr/>
          <p:nvPr/>
        </p:nvSpPr>
        <p:spPr>
          <a:xfrm>
            <a:off x="5967482" y="542552"/>
            <a:ext cx="6096000" cy="1477328"/>
          </a:xfrm>
          <a:prstGeom prst="rect">
            <a:avLst/>
          </a:prstGeom>
        </p:spPr>
        <p:txBody>
          <a:bodyPr>
            <a:spAutoFit/>
          </a:bodyPr>
          <a:lstStyle/>
          <a:p>
            <a:pPr marL="285750" indent="-285750">
              <a:buFont typeface="Arial" panose="020B0604020202020204" pitchFamily="34" charset="0"/>
              <a:buChar char="•"/>
            </a:pPr>
            <a:r>
              <a:rPr lang="en-US" dirty="0">
                <a:latin typeface="Minion-Regular"/>
              </a:rPr>
              <a:t>For example, Figure </a:t>
            </a:r>
            <a:r>
              <a:rPr lang="en-US" dirty="0" smtClean="0">
                <a:latin typeface="Minion-Regular"/>
              </a:rPr>
              <a:t>LHS </a:t>
            </a:r>
            <a:r>
              <a:rPr lang="en-US" dirty="0">
                <a:latin typeface="Minion-Regular"/>
              </a:rPr>
              <a:t>shows how the memory </a:t>
            </a:r>
            <a:r>
              <a:rPr lang="en-US" dirty="0" smtClean="0">
                <a:latin typeface="Minion-Regular"/>
              </a:rPr>
              <a:t>addresses </a:t>
            </a:r>
            <a:r>
              <a:rPr lang="en-US" dirty="0"/>
              <a:t>between 1ten (00001two) and 29ten (11101two) map to locations 1ten (001two) </a:t>
            </a:r>
            <a:r>
              <a:rPr lang="en-US" dirty="0" smtClean="0"/>
              <a:t>and 5ten </a:t>
            </a:r>
            <a:r>
              <a:rPr lang="en-US" dirty="0"/>
              <a:t>(101two) in a direct-mapped cache of eight words</a:t>
            </a:r>
            <a:r>
              <a:rPr lang="en-US" dirty="0" smtClean="0"/>
              <a:t>.</a:t>
            </a:r>
          </a:p>
          <a:p>
            <a:pPr marL="285750" indent="-285750">
              <a:buFont typeface="Arial" panose="020B0604020202020204" pitchFamily="34" charset="0"/>
              <a:buChar char="•"/>
            </a:pPr>
            <a:r>
              <a:rPr lang="en-US" dirty="0" smtClean="0"/>
              <a:t>This is called </a:t>
            </a:r>
            <a:r>
              <a:rPr lang="en-US" b="1" dirty="0" smtClean="0"/>
              <a:t>Direct Mapping!</a:t>
            </a:r>
            <a:endParaRPr lang="en-US" b="1" dirty="0"/>
          </a:p>
        </p:txBody>
      </p:sp>
      <p:sp>
        <p:nvSpPr>
          <p:cNvPr id="3" name="Rectangle 2"/>
          <p:cNvSpPr/>
          <p:nvPr/>
        </p:nvSpPr>
        <p:spPr>
          <a:xfrm>
            <a:off x="5846406" y="2057459"/>
            <a:ext cx="6096000" cy="3416320"/>
          </a:xfrm>
          <a:prstGeom prst="rect">
            <a:avLst/>
          </a:prstGeom>
        </p:spPr>
        <p:txBody>
          <a:bodyPr>
            <a:spAutoFit/>
          </a:bodyPr>
          <a:lstStyle/>
          <a:p>
            <a:pPr marL="285750" indent="-285750">
              <a:buFont typeface="Arial" panose="020B0604020202020204" pitchFamily="34" charset="0"/>
              <a:buChar char="•"/>
            </a:pPr>
            <a:r>
              <a:rPr lang="en-US" b="1" dirty="0">
                <a:solidFill>
                  <a:srgbClr val="0070C0"/>
                </a:solidFill>
                <a:latin typeface="Minion-Regular"/>
              </a:rPr>
              <a:t>Because each cache location can contain the contents of a number of </a:t>
            </a:r>
            <a:r>
              <a:rPr lang="en-US" b="1" dirty="0" smtClean="0">
                <a:solidFill>
                  <a:srgbClr val="0070C0"/>
                </a:solidFill>
                <a:latin typeface="Minion-Regular"/>
              </a:rPr>
              <a:t>different memory </a:t>
            </a:r>
            <a:r>
              <a:rPr lang="en-US" b="1" dirty="0">
                <a:solidFill>
                  <a:srgbClr val="0070C0"/>
                </a:solidFill>
                <a:latin typeface="Minion-Regular"/>
              </a:rPr>
              <a:t>locations, how do we know whether the data in the cache corresponds </a:t>
            </a:r>
            <a:r>
              <a:rPr lang="en-US" b="1" dirty="0" smtClean="0">
                <a:solidFill>
                  <a:srgbClr val="0070C0"/>
                </a:solidFill>
                <a:latin typeface="Minion-Regular"/>
              </a:rPr>
              <a:t>to a </a:t>
            </a:r>
            <a:r>
              <a:rPr lang="en-US" b="1" dirty="0">
                <a:solidFill>
                  <a:srgbClr val="0070C0"/>
                </a:solidFill>
                <a:latin typeface="Minion-Regular"/>
              </a:rPr>
              <a:t>requested word? </a:t>
            </a:r>
            <a:endParaRPr lang="en-US" b="1" dirty="0" smtClean="0">
              <a:solidFill>
                <a:srgbClr val="0070C0"/>
              </a:solidFill>
              <a:latin typeface="Minion-Regular"/>
            </a:endParaRPr>
          </a:p>
          <a:p>
            <a:pPr marL="285750" indent="-285750">
              <a:buFont typeface="Arial" panose="020B0604020202020204" pitchFamily="34" charset="0"/>
              <a:buChar char="•"/>
            </a:pPr>
            <a:endParaRPr lang="en-US" b="1" dirty="0">
              <a:solidFill>
                <a:srgbClr val="0070C0"/>
              </a:solidFill>
              <a:latin typeface="Minion-Regular"/>
            </a:endParaRPr>
          </a:p>
          <a:p>
            <a:pPr marL="285750" indent="-285750">
              <a:buFont typeface="Arial" panose="020B0604020202020204" pitchFamily="34" charset="0"/>
              <a:buChar char="•"/>
            </a:pPr>
            <a:r>
              <a:rPr lang="en-US" b="1" dirty="0" smtClean="0">
                <a:solidFill>
                  <a:srgbClr val="000000"/>
                </a:solidFill>
                <a:latin typeface="Minion-Regular"/>
              </a:rPr>
              <a:t>That </a:t>
            </a:r>
            <a:r>
              <a:rPr lang="en-US" b="1" dirty="0">
                <a:solidFill>
                  <a:srgbClr val="000000"/>
                </a:solidFill>
                <a:latin typeface="Minion-Regular"/>
              </a:rPr>
              <a:t>is, how do we know whether a requested word is in </a:t>
            </a:r>
            <a:r>
              <a:rPr lang="en-US" b="1" dirty="0" smtClean="0">
                <a:solidFill>
                  <a:srgbClr val="000000"/>
                </a:solidFill>
                <a:latin typeface="Minion-Regular"/>
              </a:rPr>
              <a:t>the cache </a:t>
            </a:r>
            <a:r>
              <a:rPr lang="en-US" b="1" dirty="0">
                <a:solidFill>
                  <a:srgbClr val="000000"/>
                </a:solidFill>
                <a:latin typeface="Minion-Regular"/>
              </a:rPr>
              <a:t>or not? </a:t>
            </a:r>
            <a:endParaRPr lang="en-US" b="1" dirty="0" smtClean="0">
              <a:solidFill>
                <a:srgbClr val="000000"/>
              </a:solidFill>
              <a:latin typeface="Minion-Regular"/>
            </a:endParaRPr>
          </a:p>
          <a:p>
            <a:pPr marL="285750" indent="-285750">
              <a:buFont typeface="Arial" panose="020B0604020202020204" pitchFamily="34" charset="0"/>
              <a:buChar char="•"/>
            </a:pPr>
            <a:endParaRPr lang="en-US" b="1" dirty="0">
              <a:solidFill>
                <a:srgbClr val="000000"/>
              </a:solidFill>
              <a:latin typeface="Minion-Regular"/>
            </a:endParaRPr>
          </a:p>
          <a:p>
            <a:pPr marL="285750" indent="-285750">
              <a:buFont typeface="Arial" panose="020B0604020202020204" pitchFamily="34" charset="0"/>
              <a:buChar char="•"/>
            </a:pPr>
            <a:r>
              <a:rPr lang="en-US" b="1" dirty="0" smtClean="0">
                <a:solidFill>
                  <a:srgbClr val="0070C0"/>
                </a:solidFill>
                <a:latin typeface="Minion-Regular"/>
              </a:rPr>
              <a:t>We </a:t>
            </a:r>
            <a:r>
              <a:rPr lang="en-US" b="1" dirty="0">
                <a:solidFill>
                  <a:srgbClr val="0070C0"/>
                </a:solidFill>
                <a:latin typeface="Minion-Regular"/>
              </a:rPr>
              <a:t>answer this question by adding a set of </a:t>
            </a:r>
            <a:r>
              <a:rPr lang="en-US" b="1" dirty="0">
                <a:solidFill>
                  <a:srgbClr val="0070C0"/>
                </a:solidFill>
                <a:latin typeface="Minion-Bold"/>
              </a:rPr>
              <a:t>tags </a:t>
            </a:r>
            <a:r>
              <a:rPr lang="en-US" b="1" dirty="0">
                <a:solidFill>
                  <a:srgbClr val="0070C0"/>
                </a:solidFill>
                <a:latin typeface="Minion-Regular"/>
              </a:rPr>
              <a:t>to the cache. </a:t>
            </a:r>
            <a:r>
              <a:rPr lang="en-US" b="1" dirty="0" smtClean="0">
                <a:solidFill>
                  <a:srgbClr val="0070C0"/>
                </a:solidFill>
                <a:latin typeface="Minion-Regular"/>
              </a:rPr>
              <a:t>The tags </a:t>
            </a:r>
            <a:r>
              <a:rPr lang="en-US" b="1" dirty="0">
                <a:solidFill>
                  <a:srgbClr val="0070C0"/>
                </a:solidFill>
                <a:latin typeface="Minion-Regular"/>
              </a:rPr>
              <a:t>contain the address information required to identify whether a word in </a:t>
            </a:r>
            <a:r>
              <a:rPr lang="en-US" b="1" dirty="0" smtClean="0">
                <a:solidFill>
                  <a:srgbClr val="0070C0"/>
                </a:solidFill>
                <a:latin typeface="Minion-Regular"/>
              </a:rPr>
              <a:t>the cache </a:t>
            </a:r>
            <a:r>
              <a:rPr lang="en-US" b="1" dirty="0">
                <a:solidFill>
                  <a:srgbClr val="0070C0"/>
                </a:solidFill>
                <a:latin typeface="Minion-Regular"/>
              </a:rPr>
              <a:t>corresponds to the requested word. </a:t>
            </a:r>
            <a:endParaRPr lang="en-US" b="1" dirty="0" smtClean="0">
              <a:solidFill>
                <a:srgbClr val="0070C0"/>
              </a:solidFill>
              <a:latin typeface="Minion-Regular"/>
            </a:endParaRPr>
          </a:p>
        </p:txBody>
      </p:sp>
    </p:spTree>
    <p:extLst>
      <p:ext uri="{BB962C8B-B14F-4D97-AF65-F5344CB8AC3E}">
        <p14:creationId xmlns:p14="http://schemas.microsoft.com/office/powerpoint/2010/main" val="1506349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half" idx="1"/>
          </p:nvPr>
        </p:nvSpPr>
        <p:spPr>
          <a:xfrm>
            <a:off x="483357" y="2139523"/>
            <a:ext cx="6053919" cy="4351338"/>
          </a:xfrm>
        </p:spPr>
        <p:txBody>
          <a:bodyPr>
            <a:normAutofit/>
          </a:bodyPr>
          <a:lstStyle/>
          <a:p>
            <a:pPr algn="just"/>
            <a:r>
              <a:rPr lang="en-US" dirty="0" smtClean="0">
                <a:solidFill>
                  <a:srgbClr val="0070C0"/>
                </a:solidFill>
                <a:latin typeface="Minion-Regular"/>
              </a:rPr>
              <a:t>The </a:t>
            </a:r>
            <a:r>
              <a:rPr lang="en-US" dirty="0">
                <a:solidFill>
                  <a:srgbClr val="0070C0"/>
                </a:solidFill>
                <a:latin typeface="Minion-Regular"/>
              </a:rPr>
              <a:t>tag needs only to contain the </a:t>
            </a:r>
            <a:r>
              <a:rPr lang="en-US" dirty="0" smtClean="0">
                <a:solidFill>
                  <a:srgbClr val="0070C0"/>
                </a:solidFill>
                <a:latin typeface="Minion-Regular"/>
              </a:rPr>
              <a:t>upper portion </a:t>
            </a:r>
            <a:r>
              <a:rPr lang="en-US" dirty="0">
                <a:solidFill>
                  <a:srgbClr val="0070C0"/>
                </a:solidFill>
                <a:latin typeface="Minion-Regular"/>
              </a:rPr>
              <a:t>of the address, corresponding to the bits that are not </a:t>
            </a:r>
            <a:r>
              <a:rPr lang="en-US" dirty="0" smtClean="0">
                <a:solidFill>
                  <a:srgbClr val="0070C0"/>
                </a:solidFill>
                <a:latin typeface="Minion-Regular"/>
              </a:rPr>
              <a:t>use as </a:t>
            </a:r>
            <a:r>
              <a:rPr lang="en-US" dirty="0">
                <a:solidFill>
                  <a:srgbClr val="0070C0"/>
                </a:solidFill>
                <a:latin typeface="Minion-Regular"/>
              </a:rPr>
              <a:t>an index </a:t>
            </a:r>
            <a:r>
              <a:rPr lang="en-US" dirty="0" smtClean="0">
                <a:solidFill>
                  <a:srgbClr val="0070C0"/>
                </a:solidFill>
                <a:latin typeface="Minion-Regular"/>
              </a:rPr>
              <a:t>into the </a:t>
            </a:r>
            <a:r>
              <a:rPr lang="en-US" dirty="0">
                <a:solidFill>
                  <a:srgbClr val="0070C0"/>
                </a:solidFill>
                <a:latin typeface="Minion-Regular"/>
              </a:rPr>
              <a:t>cache. </a:t>
            </a:r>
            <a:endParaRPr lang="en-US" dirty="0" smtClean="0">
              <a:solidFill>
                <a:srgbClr val="0070C0"/>
              </a:solidFill>
              <a:latin typeface="Minion-Regular"/>
            </a:endParaRPr>
          </a:p>
          <a:p>
            <a:pPr algn="just"/>
            <a:r>
              <a:rPr lang="en-US" dirty="0" smtClean="0">
                <a:solidFill>
                  <a:srgbClr val="000000"/>
                </a:solidFill>
                <a:latin typeface="Minion-Regular"/>
              </a:rPr>
              <a:t>For example, (See RHS) we </a:t>
            </a:r>
            <a:r>
              <a:rPr lang="en-US" dirty="0">
                <a:solidFill>
                  <a:srgbClr val="000000"/>
                </a:solidFill>
                <a:latin typeface="Minion-Regular"/>
              </a:rPr>
              <a:t>need </a:t>
            </a:r>
            <a:r>
              <a:rPr lang="en-US" dirty="0" smtClean="0">
                <a:solidFill>
                  <a:srgbClr val="000000"/>
                </a:solidFill>
                <a:latin typeface="Minion-Regular"/>
              </a:rPr>
              <a:t>only to </a:t>
            </a:r>
            <a:r>
              <a:rPr lang="en-US" dirty="0">
                <a:solidFill>
                  <a:srgbClr val="000000"/>
                </a:solidFill>
                <a:latin typeface="Minion-Regular"/>
              </a:rPr>
              <a:t>have the upper 2 of the </a:t>
            </a:r>
            <a:r>
              <a:rPr lang="en-US" dirty="0" smtClean="0">
                <a:solidFill>
                  <a:srgbClr val="000000"/>
                </a:solidFill>
                <a:latin typeface="Minion-Regular"/>
              </a:rPr>
              <a:t>5 address </a:t>
            </a:r>
            <a:r>
              <a:rPr lang="en-US" dirty="0">
                <a:solidFill>
                  <a:srgbClr val="000000"/>
                </a:solidFill>
                <a:latin typeface="Minion-Regular"/>
              </a:rPr>
              <a:t>bits in the tag, since the lower 3-bit index field of the address selects </a:t>
            </a:r>
            <a:r>
              <a:rPr lang="en-US" dirty="0" smtClean="0">
                <a:solidFill>
                  <a:srgbClr val="000000"/>
                </a:solidFill>
                <a:latin typeface="Minion-Regular"/>
              </a:rPr>
              <a:t>the block</a:t>
            </a:r>
            <a:r>
              <a:rPr lang="en-US" dirty="0">
                <a:solidFill>
                  <a:srgbClr val="000000"/>
                </a:solidFill>
                <a:latin typeface="Minion-Regular"/>
              </a:rPr>
              <a:t>. </a:t>
            </a:r>
            <a:endParaRPr lang="en-US" dirty="0" smtClean="0">
              <a:solidFill>
                <a:srgbClr val="000000"/>
              </a:solidFill>
              <a:latin typeface="Minion-Regular"/>
            </a:endParaRPr>
          </a:p>
          <a:p>
            <a:pPr algn="just"/>
            <a:endParaRPr lang="en-US" dirty="0"/>
          </a:p>
        </p:txBody>
      </p:sp>
      <p:pic>
        <p:nvPicPr>
          <p:cNvPr id="5" name="Content Placeholder 3"/>
          <p:cNvPicPr>
            <a:picLocks noGrp="1" noChangeAspect="1"/>
          </p:cNvPicPr>
          <p:nvPr>
            <p:ph sz="half" idx="2"/>
          </p:nvPr>
        </p:nvPicPr>
        <p:blipFill>
          <a:blip r:embed="rId3"/>
          <a:stretch>
            <a:fillRect/>
          </a:stretch>
        </p:blipFill>
        <p:spPr>
          <a:xfrm>
            <a:off x="7029450" y="2320131"/>
            <a:ext cx="5162550" cy="3362325"/>
          </a:xfrm>
          <a:prstGeom prst="rect">
            <a:avLst/>
          </a:prstGeom>
        </p:spPr>
      </p:pic>
    </p:spTree>
    <p:extLst>
      <p:ext uri="{BB962C8B-B14F-4D97-AF65-F5344CB8AC3E}">
        <p14:creationId xmlns:p14="http://schemas.microsoft.com/office/powerpoint/2010/main" val="2301722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a:bodyPr>
          <a:lstStyle/>
          <a:p>
            <a:r>
              <a:rPr lang="en-US" dirty="0"/>
              <a:t>We also need a way to recognize that a cache block does not have valid information</a:t>
            </a:r>
            <a:r>
              <a:rPr lang="en-US" dirty="0" smtClean="0"/>
              <a:t>. </a:t>
            </a:r>
            <a:endParaRPr lang="en-US" dirty="0"/>
          </a:p>
          <a:p>
            <a:r>
              <a:rPr lang="en-US" dirty="0"/>
              <a:t>For instance, when a processor starts up, the cache does not have </a:t>
            </a:r>
            <a:r>
              <a:rPr lang="en-US" dirty="0" smtClean="0"/>
              <a:t>good data</a:t>
            </a:r>
            <a:r>
              <a:rPr lang="en-US" dirty="0"/>
              <a:t>, and the tag fields will be meaningless. </a:t>
            </a:r>
            <a:endParaRPr lang="en-US" dirty="0" smtClean="0"/>
          </a:p>
          <a:p>
            <a:r>
              <a:rPr lang="en-US" dirty="0" smtClean="0"/>
              <a:t>Even </a:t>
            </a:r>
            <a:r>
              <a:rPr lang="en-US" dirty="0"/>
              <a:t>after executing many </a:t>
            </a:r>
            <a:r>
              <a:rPr lang="en-US" dirty="0" smtClean="0"/>
              <a:t>instructions, some </a:t>
            </a:r>
            <a:r>
              <a:rPr lang="en-US" dirty="0"/>
              <a:t>of the cache entries may still be empty, as in Figure </a:t>
            </a:r>
            <a:r>
              <a:rPr lang="en-US" dirty="0" smtClean="0"/>
              <a:t>RHS. </a:t>
            </a:r>
          </a:p>
          <a:p>
            <a:r>
              <a:rPr lang="en-US" dirty="0" smtClean="0"/>
              <a:t>Thus</a:t>
            </a:r>
            <a:r>
              <a:rPr lang="en-US" dirty="0"/>
              <a:t>, we </a:t>
            </a:r>
            <a:r>
              <a:rPr lang="en-US" dirty="0" smtClean="0"/>
              <a:t>need to </a:t>
            </a:r>
            <a:r>
              <a:rPr lang="en-US" dirty="0"/>
              <a:t>know that the tag should be ignored for such entries. </a:t>
            </a:r>
            <a:endParaRPr lang="en-US" dirty="0" smtClean="0"/>
          </a:p>
          <a:p>
            <a:r>
              <a:rPr lang="en-US" dirty="0" smtClean="0"/>
              <a:t>The </a:t>
            </a:r>
            <a:r>
              <a:rPr lang="en-US" dirty="0"/>
              <a:t>most </a:t>
            </a:r>
            <a:r>
              <a:rPr lang="en-US" dirty="0" smtClean="0"/>
              <a:t>common method </a:t>
            </a:r>
            <a:r>
              <a:rPr lang="en-US" dirty="0"/>
              <a:t>is to add a </a:t>
            </a:r>
            <a:r>
              <a:rPr lang="en-US" b="1" dirty="0"/>
              <a:t>valid bit </a:t>
            </a:r>
            <a:r>
              <a:rPr lang="en-US" dirty="0"/>
              <a:t>to indicate whether an entry contains a valid address.</a:t>
            </a:r>
          </a:p>
          <a:p>
            <a:r>
              <a:rPr lang="en-US" dirty="0"/>
              <a:t>If the bit is not set, there cannot be a match for this block.</a:t>
            </a:r>
          </a:p>
        </p:txBody>
      </p:sp>
      <p:pic>
        <p:nvPicPr>
          <p:cNvPr id="4" name="Picture 3"/>
          <p:cNvPicPr>
            <a:picLocks noChangeAspect="1"/>
          </p:cNvPicPr>
          <p:nvPr/>
        </p:nvPicPr>
        <p:blipFill>
          <a:blip r:embed="rId2"/>
          <a:stretch>
            <a:fillRect/>
          </a:stretch>
        </p:blipFill>
        <p:spPr>
          <a:xfrm>
            <a:off x="9799093" y="14113"/>
            <a:ext cx="2253657" cy="1676575"/>
          </a:xfrm>
          <a:prstGeom prst="rect">
            <a:avLst/>
          </a:prstGeom>
        </p:spPr>
      </p:pic>
    </p:spTree>
    <p:extLst>
      <p:ext uri="{BB962C8B-B14F-4D97-AF65-F5344CB8AC3E}">
        <p14:creationId xmlns:p14="http://schemas.microsoft.com/office/powerpoint/2010/main" val="1544595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6" y="-221736"/>
            <a:ext cx="10515600" cy="1325563"/>
          </a:xfrm>
        </p:spPr>
        <p:txBody>
          <a:bodyPr/>
          <a:lstStyle/>
          <a:p>
            <a:r>
              <a:rPr lang="en-US" b="1" dirty="0"/>
              <a:t>Accessing a Cache</a:t>
            </a:r>
          </a:p>
        </p:txBody>
      </p:sp>
      <p:sp>
        <p:nvSpPr>
          <p:cNvPr id="3" name="Content Placeholder 2"/>
          <p:cNvSpPr>
            <a:spLocks noGrp="1"/>
          </p:cNvSpPr>
          <p:nvPr>
            <p:ph idx="1"/>
          </p:nvPr>
        </p:nvSpPr>
        <p:spPr>
          <a:xfrm>
            <a:off x="101221" y="842986"/>
            <a:ext cx="10515600" cy="4351338"/>
          </a:xfrm>
        </p:spPr>
        <p:txBody>
          <a:bodyPr/>
          <a:lstStyle/>
          <a:p>
            <a:r>
              <a:rPr lang="en-US" dirty="0" smtClean="0">
                <a:solidFill>
                  <a:srgbClr val="0070C0"/>
                </a:solidFill>
              </a:rPr>
              <a:t>Figure (next page) </a:t>
            </a:r>
            <a:r>
              <a:rPr lang="en-US" dirty="0">
                <a:solidFill>
                  <a:srgbClr val="0070C0"/>
                </a:solidFill>
              </a:rPr>
              <a:t>shows the contents of an eight-word direct-mapped cache as </a:t>
            </a:r>
            <a:r>
              <a:rPr lang="en-US" dirty="0" smtClean="0">
                <a:solidFill>
                  <a:srgbClr val="0070C0"/>
                </a:solidFill>
              </a:rPr>
              <a:t>it responds </a:t>
            </a:r>
            <a:r>
              <a:rPr lang="en-US" dirty="0">
                <a:solidFill>
                  <a:srgbClr val="0070C0"/>
                </a:solidFill>
              </a:rPr>
              <a:t>to a series of requests from the </a:t>
            </a:r>
            <a:r>
              <a:rPr lang="en-US" dirty="0" smtClean="0">
                <a:solidFill>
                  <a:srgbClr val="0070C0"/>
                </a:solidFill>
              </a:rPr>
              <a:t>processor.</a:t>
            </a:r>
          </a:p>
          <a:p>
            <a:r>
              <a:rPr lang="en-US" dirty="0">
                <a:solidFill>
                  <a:srgbClr val="C00000"/>
                </a:solidFill>
              </a:rPr>
              <a:t>Since there are eight blocks </a:t>
            </a:r>
            <a:r>
              <a:rPr lang="en-US" dirty="0" smtClean="0">
                <a:solidFill>
                  <a:srgbClr val="C00000"/>
                </a:solidFill>
              </a:rPr>
              <a:t>in the </a:t>
            </a:r>
            <a:r>
              <a:rPr lang="en-US" dirty="0">
                <a:solidFill>
                  <a:srgbClr val="C00000"/>
                </a:solidFill>
              </a:rPr>
              <a:t>cache, the low-order 3 bits of an address give the block number. </a:t>
            </a:r>
            <a:endParaRPr lang="en-US" dirty="0" smtClean="0">
              <a:solidFill>
                <a:srgbClr val="C00000"/>
              </a:solidFill>
            </a:endParaRPr>
          </a:p>
        </p:txBody>
      </p:sp>
      <p:pic>
        <p:nvPicPr>
          <p:cNvPr id="4" name="Picture 3"/>
          <p:cNvPicPr>
            <a:picLocks noChangeAspect="1"/>
          </p:cNvPicPr>
          <p:nvPr/>
        </p:nvPicPr>
        <p:blipFill>
          <a:blip r:embed="rId2"/>
          <a:stretch>
            <a:fillRect/>
          </a:stretch>
        </p:blipFill>
        <p:spPr>
          <a:xfrm>
            <a:off x="-75062" y="3529491"/>
            <a:ext cx="6227928" cy="2729555"/>
          </a:xfrm>
          <a:prstGeom prst="rect">
            <a:avLst/>
          </a:prstGeom>
        </p:spPr>
      </p:pic>
      <p:sp>
        <p:nvSpPr>
          <p:cNvPr id="5" name="Rectangle 4"/>
          <p:cNvSpPr/>
          <p:nvPr/>
        </p:nvSpPr>
        <p:spPr>
          <a:xfrm>
            <a:off x="6302993" y="2579906"/>
            <a:ext cx="6096000" cy="4278094"/>
          </a:xfrm>
          <a:prstGeom prst="rect">
            <a:avLst/>
          </a:prstGeom>
        </p:spPr>
        <p:txBody>
          <a:bodyPr>
            <a:spAutoFit/>
          </a:bodyPr>
          <a:lstStyle/>
          <a:p>
            <a:pPr marL="285750" indent="-285750">
              <a:buFont typeface="Arial" panose="020B0604020202020204" pitchFamily="34" charset="0"/>
              <a:buChar char="•"/>
            </a:pPr>
            <a:r>
              <a:rPr lang="en-US" sz="1600" b="1" dirty="0">
                <a:solidFill>
                  <a:srgbClr val="C00000"/>
                </a:solidFill>
                <a:latin typeface="Minion-Regular"/>
              </a:rPr>
              <a:t>When the word at address 18 (10010</a:t>
            </a:r>
            <a:r>
              <a:rPr lang="en-US" sz="1200" b="1" dirty="0">
                <a:solidFill>
                  <a:srgbClr val="C00000"/>
                </a:solidFill>
                <a:latin typeface="Minion-Regular"/>
              </a:rPr>
              <a:t>two</a:t>
            </a:r>
            <a:r>
              <a:rPr lang="en-US" sz="1600" b="1" dirty="0">
                <a:solidFill>
                  <a:srgbClr val="C00000"/>
                </a:solidFill>
                <a:latin typeface="Minion-Regular"/>
              </a:rPr>
              <a:t>) is brought into cache block </a:t>
            </a:r>
            <a:r>
              <a:rPr lang="en-US" sz="1600" b="1" dirty="0" smtClean="0">
                <a:solidFill>
                  <a:srgbClr val="C00000"/>
                </a:solidFill>
                <a:latin typeface="Minion-Regular"/>
              </a:rPr>
              <a:t>2 (</a:t>
            </a:r>
            <a:r>
              <a:rPr lang="en-US" sz="1600" b="1" dirty="0">
                <a:solidFill>
                  <a:srgbClr val="C00000"/>
                </a:solidFill>
                <a:latin typeface="Minion-Regular"/>
              </a:rPr>
              <a:t>010</a:t>
            </a:r>
            <a:r>
              <a:rPr lang="en-US" sz="1200" b="1" dirty="0">
                <a:solidFill>
                  <a:srgbClr val="C00000"/>
                </a:solidFill>
                <a:latin typeface="Minion-Regular"/>
              </a:rPr>
              <a:t>two</a:t>
            </a:r>
            <a:r>
              <a:rPr lang="en-US" sz="1600" b="1" dirty="0">
                <a:solidFill>
                  <a:srgbClr val="C00000"/>
                </a:solidFill>
                <a:latin typeface="Minion-Regular"/>
              </a:rPr>
              <a:t>), the word at address 26 (11010</a:t>
            </a:r>
            <a:r>
              <a:rPr lang="en-US" sz="1200" b="1" dirty="0">
                <a:solidFill>
                  <a:srgbClr val="C00000"/>
                </a:solidFill>
                <a:latin typeface="Minion-Regular"/>
              </a:rPr>
              <a:t>two</a:t>
            </a:r>
            <a:r>
              <a:rPr lang="en-US" sz="1600" b="1" dirty="0">
                <a:solidFill>
                  <a:srgbClr val="C00000"/>
                </a:solidFill>
                <a:latin typeface="Minion-Regular"/>
              </a:rPr>
              <a:t>), which was in cache block </a:t>
            </a:r>
            <a:r>
              <a:rPr lang="en-US" sz="1600" b="1" dirty="0" smtClean="0">
                <a:solidFill>
                  <a:srgbClr val="C00000"/>
                </a:solidFill>
                <a:latin typeface="Minion-Regular"/>
              </a:rPr>
              <a:t>2 (010</a:t>
            </a:r>
            <a:r>
              <a:rPr lang="en-US" sz="1200" b="1" dirty="0" smtClean="0">
                <a:solidFill>
                  <a:srgbClr val="C00000"/>
                </a:solidFill>
                <a:latin typeface="Minion-Regular"/>
              </a:rPr>
              <a:t>two</a:t>
            </a:r>
            <a:r>
              <a:rPr lang="en-US" sz="1600" b="1" dirty="0">
                <a:solidFill>
                  <a:srgbClr val="C00000"/>
                </a:solidFill>
                <a:latin typeface="Minion-Regular"/>
              </a:rPr>
              <a:t>), must be replaced by the newly requested data. </a:t>
            </a:r>
            <a:endParaRPr lang="en-US" sz="1600" b="1" dirty="0" smtClean="0">
              <a:solidFill>
                <a:srgbClr val="C00000"/>
              </a:solidFill>
              <a:latin typeface="Minion-Regular"/>
            </a:endParaRPr>
          </a:p>
          <a:p>
            <a:pPr marL="285750" indent="-285750">
              <a:buFont typeface="Arial" panose="020B0604020202020204" pitchFamily="34" charset="0"/>
              <a:buChar char="•"/>
            </a:pPr>
            <a:endParaRPr lang="en-US" sz="1600" b="1" dirty="0">
              <a:solidFill>
                <a:srgbClr val="C00000"/>
              </a:solidFill>
              <a:latin typeface="Minion-Regular"/>
            </a:endParaRPr>
          </a:p>
          <a:p>
            <a:pPr marL="285750" indent="-285750">
              <a:buFont typeface="Arial" panose="020B0604020202020204" pitchFamily="34" charset="0"/>
              <a:buChar char="•"/>
            </a:pPr>
            <a:r>
              <a:rPr lang="en-US" sz="1600" b="1" dirty="0" smtClean="0">
                <a:solidFill>
                  <a:srgbClr val="C00000"/>
                </a:solidFill>
                <a:latin typeface="Minion-Regular"/>
              </a:rPr>
              <a:t>This </a:t>
            </a:r>
            <a:r>
              <a:rPr lang="en-US" sz="1600" b="1" dirty="0">
                <a:solidFill>
                  <a:srgbClr val="C00000"/>
                </a:solidFill>
                <a:latin typeface="Minion-Regular"/>
              </a:rPr>
              <a:t>behavior allows </a:t>
            </a:r>
            <a:r>
              <a:rPr lang="en-US" sz="1600" b="1" dirty="0" smtClean="0">
                <a:solidFill>
                  <a:srgbClr val="C00000"/>
                </a:solidFill>
                <a:latin typeface="Minion-Regular"/>
              </a:rPr>
              <a:t>a cache </a:t>
            </a:r>
            <a:r>
              <a:rPr lang="en-US" sz="1600" b="1" dirty="0">
                <a:solidFill>
                  <a:srgbClr val="C00000"/>
                </a:solidFill>
                <a:latin typeface="Minion-Regular"/>
              </a:rPr>
              <a:t>to take advantage of temporal locality: recently accessed words </a:t>
            </a:r>
            <a:r>
              <a:rPr lang="en-US" sz="1600" b="1" dirty="0" smtClean="0">
                <a:solidFill>
                  <a:srgbClr val="C00000"/>
                </a:solidFill>
                <a:latin typeface="Minion-Regular"/>
              </a:rPr>
              <a:t>replace less </a:t>
            </a:r>
            <a:r>
              <a:rPr lang="en-US" sz="1600" b="1" dirty="0">
                <a:solidFill>
                  <a:srgbClr val="C00000"/>
                </a:solidFill>
                <a:latin typeface="Minion-Regular"/>
              </a:rPr>
              <a:t>recently referenced words. </a:t>
            </a:r>
            <a:endParaRPr lang="en-US" sz="1600" b="1" dirty="0" smtClean="0">
              <a:solidFill>
                <a:srgbClr val="C00000"/>
              </a:solidFill>
              <a:latin typeface="Minion-Regular"/>
            </a:endParaRPr>
          </a:p>
          <a:p>
            <a:pPr marL="285750" indent="-285750">
              <a:buFont typeface="Arial" panose="020B0604020202020204" pitchFamily="34" charset="0"/>
              <a:buChar char="•"/>
            </a:pPr>
            <a:endParaRPr lang="en-US" sz="1600" dirty="0">
              <a:latin typeface="Minion-Regular"/>
            </a:endParaRPr>
          </a:p>
          <a:p>
            <a:pPr marL="285750" indent="-285750">
              <a:buFont typeface="Arial" panose="020B0604020202020204" pitchFamily="34" charset="0"/>
              <a:buChar char="•"/>
            </a:pPr>
            <a:r>
              <a:rPr lang="en-US" sz="1600" b="1" dirty="0" smtClean="0">
                <a:solidFill>
                  <a:srgbClr val="0070C0"/>
                </a:solidFill>
                <a:latin typeface="Minion-Regular"/>
              </a:rPr>
              <a:t>This </a:t>
            </a:r>
            <a:r>
              <a:rPr lang="en-US" sz="1600" b="1" dirty="0">
                <a:solidFill>
                  <a:srgbClr val="0070C0"/>
                </a:solidFill>
                <a:latin typeface="Minion-Regular"/>
              </a:rPr>
              <a:t>situation is directly analogous to needing </a:t>
            </a:r>
            <a:r>
              <a:rPr lang="en-US" sz="1600" b="1" dirty="0" smtClean="0">
                <a:solidFill>
                  <a:srgbClr val="0070C0"/>
                </a:solidFill>
                <a:latin typeface="Minion-Regular"/>
              </a:rPr>
              <a:t>a book </a:t>
            </a:r>
            <a:r>
              <a:rPr lang="en-US" sz="1600" b="1" dirty="0">
                <a:solidFill>
                  <a:srgbClr val="0070C0"/>
                </a:solidFill>
                <a:latin typeface="Minion-Regular"/>
              </a:rPr>
              <a:t>from the shelves and having no more space on your desk—some </a:t>
            </a:r>
            <a:r>
              <a:rPr lang="en-US" sz="1600" b="1" dirty="0" smtClean="0">
                <a:solidFill>
                  <a:srgbClr val="0070C0"/>
                </a:solidFill>
                <a:latin typeface="Minion-Regular"/>
              </a:rPr>
              <a:t>book already </a:t>
            </a:r>
            <a:r>
              <a:rPr lang="en-US" sz="1600" b="1" dirty="0">
                <a:solidFill>
                  <a:srgbClr val="0070C0"/>
                </a:solidFill>
                <a:latin typeface="Minion-Regular"/>
              </a:rPr>
              <a:t>on your desk must be returned to the shelves. </a:t>
            </a:r>
            <a:endParaRPr lang="en-US" sz="1600" b="1" dirty="0" smtClean="0">
              <a:solidFill>
                <a:srgbClr val="0070C0"/>
              </a:solidFill>
              <a:latin typeface="Minion-Regular"/>
            </a:endParaRPr>
          </a:p>
          <a:p>
            <a:pPr marL="285750" indent="-285750">
              <a:buFont typeface="Arial" panose="020B0604020202020204" pitchFamily="34" charset="0"/>
              <a:buChar char="•"/>
            </a:pPr>
            <a:endParaRPr lang="en-US" sz="1600" b="1" dirty="0" smtClean="0">
              <a:solidFill>
                <a:srgbClr val="0070C0"/>
              </a:solidFill>
              <a:latin typeface="Minion-Regular"/>
            </a:endParaRPr>
          </a:p>
          <a:p>
            <a:pPr marL="285750" indent="-285750">
              <a:buFont typeface="Arial" panose="020B0604020202020204" pitchFamily="34" charset="0"/>
              <a:buChar char="•"/>
            </a:pPr>
            <a:r>
              <a:rPr lang="en-US" sz="1600" b="1" dirty="0" smtClean="0">
                <a:solidFill>
                  <a:srgbClr val="0070C0"/>
                </a:solidFill>
                <a:latin typeface="Minion-Regular"/>
              </a:rPr>
              <a:t>In </a:t>
            </a:r>
            <a:r>
              <a:rPr lang="en-US" sz="1600" b="1" dirty="0">
                <a:solidFill>
                  <a:srgbClr val="0070C0"/>
                </a:solidFill>
                <a:latin typeface="Minion-Regular"/>
              </a:rPr>
              <a:t>a direct-mapped </a:t>
            </a:r>
            <a:r>
              <a:rPr lang="en-US" sz="1600" b="1" dirty="0" smtClean="0">
                <a:solidFill>
                  <a:srgbClr val="0070C0"/>
                </a:solidFill>
                <a:latin typeface="Minion-Regular"/>
              </a:rPr>
              <a:t>cache, there </a:t>
            </a:r>
            <a:r>
              <a:rPr lang="en-US" sz="1600" b="1" dirty="0">
                <a:solidFill>
                  <a:srgbClr val="0070C0"/>
                </a:solidFill>
                <a:latin typeface="Minion-Regular"/>
              </a:rPr>
              <a:t>is only one place to put the newly requested item and hence only </a:t>
            </a:r>
            <a:r>
              <a:rPr lang="en-US" sz="1600" b="1" dirty="0" smtClean="0">
                <a:solidFill>
                  <a:srgbClr val="0070C0"/>
                </a:solidFill>
                <a:latin typeface="Minion-Regular"/>
              </a:rPr>
              <a:t>one choice </a:t>
            </a:r>
            <a:r>
              <a:rPr lang="en-US" sz="1600" b="1" dirty="0">
                <a:solidFill>
                  <a:srgbClr val="0070C0"/>
                </a:solidFill>
                <a:latin typeface="Minion-Regular"/>
              </a:rPr>
              <a:t>of what to replace.</a:t>
            </a:r>
            <a:endParaRPr lang="en-US" sz="1600" b="1" dirty="0">
              <a:solidFill>
                <a:srgbClr val="0070C0"/>
              </a:solidFill>
            </a:endParaRPr>
          </a:p>
        </p:txBody>
      </p:sp>
    </p:spTree>
    <p:extLst>
      <p:ext uri="{BB962C8B-B14F-4D97-AF65-F5344CB8AC3E}">
        <p14:creationId xmlns:p14="http://schemas.microsoft.com/office/powerpoint/2010/main" val="701592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prstClr val="black"/>
              <a:schemeClr val="accent4">
                <a:tint val="45000"/>
                <a:satMod val="400000"/>
              </a:schemeClr>
            </a:duotone>
          </a:blip>
          <a:stretch>
            <a:fillRect/>
          </a:stretch>
        </p:blipFill>
        <p:spPr>
          <a:xfrm>
            <a:off x="0" y="109183"/>
            <a:ext cx="4062217" cy="2402006"/>
          </a:xfrm>
          <a:prstGeom prst="rect">
            <a:avLst/>
          </a:prstGeom>
        </p:spPr>
      </p:pic>
      <p:sp>
        <p:nvSpPr>
          <p:cNvPr id="7" name="Rectangle 6"/>
          <p:cNvSpPr/>
          <p:nvPr/>
        </p:nvSpPr>
        <p:spPr>
          <a:xfrm>
            <a:off x="668741" y="5409610"/>
            <a:ext cx="11013743" cy="1200329"/>
          </a:xfrm>
          <a:prstGeom prst="rect">
            <a:avLst/>
          </a:prstGeom>
        </p:spPr>
        <p:txBody>
          <a:bodyPr wrap="square">
            <a:spAutoFit/>
          </a:bodyPr>
          <a:lstStyle/>
          <a:p>
            <a:pPr algn="just"/>
            <a:r>
              <a:rPr lang="en-US" sz="1200" b="1" dirty="0">
                <a:latin typeface="Minion-Regular"/>
              </a:rPr>
              <a:t>The cache is initially empty, with all valid bits (V entry in cache) turned off (N). The processor requests the following addresses: </a:t>
            </a:r>
            <a:r>
              <a:rPr lang="en-US" sz="1200" b="1" dirty="0">
                <a:latin typeface="Palatino-Roman"/>
              </a:rPr>
              <a:t>10110</a:t>
            </a:r>
            <a:r>
              <a:rPr lang="en-US" sz="500" b="1" dirty="0">
                <a:latin typeface="Palatino-Roman"/>
              </a:rPr>
              <a:t>two</a:t>
            </a:r>
          </a:p>
          <a:p>
            <a:pPr algn="just"/>
            <a:r>
              <a:rPr lang="en-US" sz="1200" b="1" dirty="0">
                <a:latin typeface="Minion-Regular"/>
              </a:rPr>
              <a:t>(miss), </a:t>
            </a:r>
            <a:r>
              <a:rPr lang="en-US" sz="1200" b="1" dirty="0">
                <a:latin typeface="Palatino-Roman"/>
              </a:rPr>
              <a:t>11010</a:t>
            </a:r>
            <a:r>
              <a:rPr lang="en-US" sz="500" b="1" dirty="0">
                <a:latin typeface="Palatino-Roman"/>
              </a:rPr>
              <a:t>two </a:t>
            </a:r>
            <a:r>
              <a:rPr lang="en-US" sz="1200" b="1" dirty="0">
                <a:latin typeface="Minion-Regular"/>
              </a:rPr>
              <a:t>(miss), </a:t>
            </a:r>
            <a:r>
              <a:rPr lang="en-US" sz="1200" b="1" dirty="0">
                <a:latin typeface="Palatino-Roman"/>
              </a:rPr>
              <a:t>10110</a:t>
            </a:r>
            <a:r>
              <a:rPr lang="en-US" sz="500" b="1" dirty="0">
                <a:latin typeface="Palatino-Roman"/>
              </a:rPr>
              <a:t>two </a:t>
            </a:r>
            <a:r>
              <a:rPr lang="en-US" sz="1200" b="1" dirty="0">
                <a:latin typeface="Minion-Regular"/>
              </a:rPr>
              <a:t>(hit), </a:t>
            </a:r>
            <a:r>
              <a:rPr lang="en-US" sz="1200" b="1" dirty="0">
                <a:latin typeface="Palatino-Roman"/>
              </a:rPr>
              <a:t>11010</a:t>
            </a:r>
            <a:r>
              <a:rPr lang="en-US" sz="500" b="1" dirty="0">
                <a:latin typeface="Palatino-Roman"/>
              </a:rPr>
              <a:t>two </a:t>
            </a:r>
            <a:r>
              <a:rPr lang="en-US" sz="1200" b="1" dirty="0">
                <a:latin typeface="Minion-Regular"/>
              </a:rPr>
              <a:t>(hit), </a:t>
            </a:r>
            <a:r>
              <a:rPr lang="en-US" sz="1200" b="1" dirty="0">
                <a:latin typeface="Palatino-Roman"/>
              </a:rPr>
              <a:t>10000</a:t>
            </a:r>
            <a:r>
              <a:rPr lang="en-US" sz="500" b="1" dirty="0">
                <a:latin typeface="Palatino-Roman"/>
              </a:rPr>
              <a:t>two </a:t>
            </a:r>
            <a:r>
              <a:rPr lang="en-US" sz="1200" b="1" dirty="0">
                <a:latin typeface="Minion-Regular"/>
              </a:rPr>
              <a:t>(miss), </a:t>
            </a:r>
            <a:r>
              <a:rPr lang="en-US" sz="1200" b="1" dirty="0">
                <a:latin typeface="Palatino-Roman"/>
              </a:rPr>
              <a:t>00011</a:t>
            </a:r>
            <a:r>
              <a:rPr lang="en-US" sz="500" b="1" dirty="0">
                <a:latin typeface="Palatino-Roman"/>
              </a:rPr>
              <a:t>two </a:t>
            </a:r>
            <a:r>
              <a:rPr lang="en-US" sz="1200" b="1" dirty="0">
                <a:latin typeface="Minion-Regular"/>
              </a:rPr>
              <a:t>(miss), </a:t>
            </a:r>
            <a:r>
              <a:rPr lang="en-US" sz="1200" b="1" dirty="0">
                <a:latin typeface="Palatino-Roman"/>
              </a:rPr>
              <a:t>10000</a:t>
            </a:r>
            <a:r>
              <a:rPr lang="en-US" sz="500" b="1" dirty="0">
                <a:latin typeface="Palatino-Roman"/>
              </a:rPr>
              <a:t>two </a:t>
            </a:r>
            <a:r>
              <a:rPr lang="en-US" sz="1200" b="1" dirty="0">
                <a:latin typeface="Minion-Regular"/>
              </a:rPr>
              <a:t>(hit), and </a:t>
            </a:r>
            <a:r>
              <a:rPr lang="en-US" sz="1200" b="1" dirty="0">
                <a:latin typeface="Palatino-Roman"/>
              </a:rPr>
              <a:t>10010</a:t>
            </a:r>
            <a:r>
              <a:rPr lang="en-US" sz="500" b="1" dirty="0">
                <a:latin typeface="Palatino-Roman"/>
              </a:rPr>
              <a:t>two </a:t>
            </a:r>
            <a:r>
              <a:rPr lang="en-US" sz="1200" b="1" dirty="0">
                <a:latin typeface="Minion-Regular"/>
              </a:rPr>
              <a:t>(miss). The figures show the</a:t>
            </a:r>
          </a:p>
          <a:p>
            <a:pPr algn="just"/>
            <a:r>
              <a:rPr lang="en-US" sz="1200" b="1" dirty="0">
                <a:latin typeface="Minion-Regular"/>
              </a:rPr>
              <a:t>cache contents after each miss in the sequence has been handled. When address </a:t>
            </a:r>
            <a:r>
              <a:rPr lang="en-US" sz="1200" b="1" dirty="0">
                <a:latin typeface="Palatino-Roman"/>
              </a:rPr>
              <a:t>10010</a:t>
            </a:r>
            <a:r>
              <a:rPr lang="en-US" sz="500" b="1" dirty="0">
                <a:latin typeface="Palatino-Roman"/>
              </a:rPr>
              <a:t>two </a:t>
            </a:r>
            <a:r>
              <a:rPr lang="en-US" sz="1200" b="1" dirty="0">
                <a:latin typeface="Minion-Regular"/>
              </a:rPr>
              <a:t>(18) is referenced, the entry for address </a:t>
            </a:r>
            <a:r>
              <a:rPr lang="en-US" sz="1200" b="1" dirty="0">
                <a:latin typeface="Palatino-Roman"/>
              </a:rPr>
              <a:t>11010</a:t>
            </a:r>
            <a:r>
              <a:rPr lang="en-US" sz="500" b="1" dirty="0">
                <a:latin typeface="Palatino-Roman"/>
              </a:rPr>
              <a:t>two </a:t>
            </a:r>
            <a:r>
              <a:rPr lang="en-US" sz="1200" b="1" dirty="0">
                <a:latin typeface="Minion-Regular"/>
              </a:rPr>
              <a:t>(26) must</a:t>
            </a:r>
          </a:p>
          <a:p>
            <a:pPr algn="just"/>
            <a:r>
              <a:rPr lang="en-US" sz="1200" b="1" dirty="0">
                <a:latin typeface="Minion-Regular"/>
              </a:rPr>
              <a:t>be replaced, and a reference to </a:t>
            </a:r>
            <a:r>
              <a:rPr lang="en-US" sz="1200" b="1" dirty="0">
                <a:latin typeface="Palatino-Roman"/>
              </a:rPr>
              <a:t>11010</a:t>
            </a:r>
            <a:r>
              <a:rPr lang="en-US" sz="500" b="1" dirty="0">
                <a:latin typeface="Palatino-Roman"/>
              </a:rPr>
              <a:t>two </a:t>
            </a:r>
            <a:r>
              <a:rPr lang="en-US" sz="1200" b="1" dirty="0">
                <a:latin typeface="Minion-Regular"/>
              </a:rPr>
              <a:t>will cause a subsequent miss. The tag field will contain only the upper portion of the address. The full address</a:t>
            </a:r>
          </a:p>
          <a:p>
            <a:pPr algn="just"/>
            <a:r>
              <a:rPr lang="en-US" sz="1200" b="1" dirty="0">
                <a:latin typeface="Minion-Regular"/>
              </a:rPr>
              <a:t>of a word contained in cache block </a:t>
            </a:r>
            <a:r>
              <a:rPr lang="en-US" sz="1200" b="1" i="1" dirty="0">
                <a:latin typeface="Palatino-Italic"/>
              </a:rPr>
              <a:t>i </a:t>
            </a:r>
            <a:r>
              <a:rPr lang="en-US" sz="1200" b="1" dirty="0">
                <a:latin typeface="Minion-Regular"/>
              </a:rPr>
              <a:t>with tag field </a:t>
            </a:r>
            <a:r>
              <a:rPr lang="en-US" sz="1200" b="1" i="1" dirty="0">
                <a:latin typeface="Palatino-Italic"/>
              </a:rPr>
              <a:t>j </a:t>
            </a:r>
            <a:r>
              <a:rPr lang="en-US" sz="1200" b="1" dirty="0">
                <a:latin typeface="Minion-Regular"/>
              </a:rPr>
              <a:t>for this cache is </a:t>
            </a:r>
            <a:r>
              <a:rPr lang="en-US" sz="1200" b="1" i="1" dirty="0">
                <a:latin typeface="Palatino-Italic"/>
              </a:rPr>
              <a:t>j </a:t>
            </a:r>
            <a:r>
              <a:rPr lang="en-US" sz="1200" b="1" dirty="0">
                <a:latin typeface="Symbol" panose="05050102010706020507" pitchFamily="18" charset="2"/>
              </a:rPr>
              <a:t>¥ </a:t>
            </a:r>
            <a:r>
              <a:rPr lang="en-US" sz="1200" b="1" dirty="0">
                <a:latin typeface="Minion-Regular"/>
              </a:rPr>
              <a:t>8 + </a:t>
            </a:r>
            <a:r>
              <a:rPr lang="en-US" sz="1200" b="1" i="1" dirty="0">
                <a:latin typeface="Palatino-Italic"/>
              </a:rPr>
              <a:t>i, </a:t>
            </a:r>
            <a:r>
              <a:rPr lang="en-US" sz="1200" b="1" dirty="0">
                <a:latin typeface="Minion-Regular"/>
              </a:rPr>
              <a:t>or equivalently the concatenation of the tag field </a:t>
            </a:r>
            <a:r>
              <a:rPr lang="en-US" sz="1200" b="1" i="1" dirty="0">
                <a:latin typeface="Palatino-Italic"/>
              </a:rPr>
              <a:t>j </a:t>
            </a:r>
            <a:r>
              <a:rPr lang="en-US" sz="1200" b="1" dirty="0">
                <a:latin typeface="Minion-Regular"/>
              </a:rPr>
              <a:t>and the index </a:t>
            </a:r>
            <a:r>
              <a:rPr lang="en-US" sz="1200" b="1" i="1" dirty="0">
                <a:latin typeface="Palatino-Italic"/>
              </a:rPr>
              <a:t>i</a:t>
            </a:r>
            <a:r>
              <a:rPr lang="en-US" sz="1200" b="1" dirty="0">
                <a:latin typeface="Minion-Regular"/>
              </a:rPr>
              <a:t>. For</a:t>
            </a:r>
          </a:p>
          <a:p>
            <a:pPr algn="just"/>
            <a:r>
              <a:rPr lang="en-US" sz="1200" b="1" dirty="0">
                <a:latin typeface="Minion-Regular"/>
              </a:rPr>
              <a:t>example, in cache f above, index 010 has tag 10 and corresponds to address 10010.</a:t>
            </a:r>
            <a:endParaRPr lang="en-US" sz="1200" b="1" dirty="0"/>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4151229" y="157102"/>
            <a:ext cx="3573403" cy="2402006"/>
          </a:xfrm>
          <a:prstGeom prst="rect">
            <a:avLst/>
          </a:prstGeom>
        </p:spPr>
      </p:pic>
      <p:pic>
        <p:nvPicPr>
          <p:cNvPr id="9" name="Picture 8"/>
          <p:cNvPicPr>
            <a:picLocks noChangeAspect="1"/>
          </p:cNvPicPr>
          <p:nvPr/>
        </p:nvPicPr>
        <p:blipFill>
          <a:blip r:embed="rId5">
            <a:duotone>
              <a:prstClr val="black"/>
              <a:srgbClr val="D9C3A5">
                <a:tint val="50000"/>
                <a:satMod val="180000"/>
              </a:srgbClr>
            </a:duotone>
          </a:blip>
          <a:stretch>
            <a:fillRect/>
          </a:stretch>
        </p:blipFill>
        <p:spPr>
          <a:xfrm>
            <a:off x="7813645" y="109182"/>
            <a:ext cx="4196386" cy="2628212"/>
          </a:xfrm>
          <a:prstGeom prst="rect">
            <a:avLst/>
          </a:prstGeom>
        </p:spPr>
      </p:pic>
      <p:pic>
        <p:nvPicPr>
          <p:cNvPr id="10" name="Picture 9"/>
          <p:cNvPicPr>
            <a:picLocks noChangeAspect="1"/>
          </p:cNvPicPr>
          <p:nvPr/>
        </p:nvPicPr>
        <p:blipFill>
          <a:blip r:embed="rId6">
            <a:duotone>
              <a:prstClr val="black"/>
              <a:schemeClr val="accent6">
                <a:tint val="45000"/>
                <a:satMod val="400000"/>
              </a:schemeClr>
            </a:duotone>
          </a:blip>
          <a:stretch>
            <a:fillRect/>
          </a:stretch>
        </p:blipFill>
        <p:spPr>
          <a:xfrm>
            <a:off x="30557" y="2613700"/>
            <a:ext cx="4031660" cy="2617624"/>
          </a:xfrm>
          <a:prstGeom prst="rect">
            <a:avLst/>
          </a:prstGeom>
        </p:spPr>
      </p:pic>
      <p:pic>
        <p:nvPicPr>
          <p:cNvPr id="11" name="Picture 10"/>
          <p:cNvPicPr>
            <a:picLocks noChangeAspect="1"/>
          </p:cNvPicPr>
          <p:nvPr/>
        </p:nvPicPr>
        <p:blipFill>
          <a:blip r:embed="rId7">
            <a:duotone>
              <a:prstClr val="black"/>
              <a:schemeClr val="accent4">
                <a:tint val="45000"/>
                <a:satMod val="400000"/>
              </a:schemeClr>
            </a:duotone>
          </a:blip>
          <a:stretch>
            <a:fillRect/>
          </a:stretch>
        </p:blipFill>
        <p:spPr>
          <a:xfrm>
            <a:off x="4151229" y="2737394"/>
            <a:ext cx="3573403" cy="2436908"/>
          </a:xfrm>
          <a:prstGeom prst="rect">
            <a:avLst/>
          </a:prstGeom>
        </p:spPr>
      </p:pic>
      <p:pic>
        <p:nvPicPr>
          <p:cNvPr id="12" name="Picture 11"/>
          <p:cNvPicPr>
            <a:picLocks noChangeAspect="1"/>
          </p:cNvPicPr>
          <p:nvPr/>
        </p:nvPicPr>
        <p:blipFill>
          <a:blip r:embed="rId8"/>
          <a:stretch>
            <a:fillRect/>
          </a:stretch>
        </p:blipFill>
        <p:spPr>
          <a:xfrm>
            <a:off x="7819393" y="2893812"/>
            <a:ext cx="4190638" cy="2337512"/>
          </a:xfrm>
          <a:prstGeom prst="rect">
            <a:avLst/>
          </a:prstGeom>
        </p:spPr>
      </p:pic>
    </p:spTree>
    <p:extLst>
      <p:ext uri="{BB962C8B-B14F-4D97-AF65-F5344CB8AC3E}">
        <p14:creationId xmlns:p14="http://schemas.microsoft.com/office/powerpoint/2010/main" val="1857259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547"/>
            <a:ext cx="10515600" cy="1325563"/>
          </a:xfrm>
        </p:spPr>
        <p:txBody>
          <a:bodyPr/>
          <a:lstStyle/>
          <a:p>
            <a:r>
              <a:rPr lang="en-US" dirty="0" smtClean="0"/>
              <a:t>Contd.,</a:t>
            </a:r>
            <a:endParaRPr lang="en-US" dirty="0"/>
          </a:p>
        </p:txBody>
      </p:sp>
      <p:sp>
        <p:nvSpPr>
          <p:cNvPr id="3" name="Content Placeholder 2"/>
          <p:cNvSpPr>
            <a:spLocks noGrp="1"/>
          </p:cNvSpPr>
          <p:nvPr>
            <p:ph idx="1"/>
          </p:nvPr>
        </p:nvSpPr>
        <p:spPr>
          <a:xfrm>
            <a:off x="346881" y="1020407"/>
            <a:ext cx="11594910" cy="5666995"/>
          </a:xfrm>
        </p:spPr>
        <p:txBody>
          <a:bodyPr/>
          <a:lstStyle/>
          <a:p>
            <a:r>
              <a:rPr lang="en-US" dirty="0">
                <a:solidFill>
                  <a:srgbClr val="0070C0"/>
                </a:solidFill>
              </a:rPr>
              <a:t>We know where to look in the cache for each possible address: the </a:t>
            </a:r>
            <a:r>
              <a:rPr lang="en-US" dirty="0" smtClean="0">
                <a:solidFill>
                  <a:srgbClr val="0070C0"/>
                </a:solidFill>
              </a:rPr>
              <a:t>low-order bits </a:t>
            </a:r>
            <a:r>
              <a:rPr lang="en-US" dirty="0">
                <a:solidFill>
                  <a:srgbClr val="0070C0"/>
                </a:solidFill>
              </a:rPr>
              <a:t>of an address can be used to find the unique cache entry to which the </a:t>
            </a:r>
            <a:r>
              <a:rPr lang="en-US" dirty="0" smtClean="0">
                <a:solidFill>
                  <a:srgbClr val="0070C0"/>
                </a:solidFill>
              </a:rPr>
              <a:t>address could map.</a:t>
            </a:r>
          </a:p>
          <a:p>
            <a:r>
              <a:rPr lang="en-US" dirty="0">
                <a:solidFill>
                  <a:srgbClr val="0070C0"/>
                </a:solidFill>
              </a:rPr>
              <a:t>how a referenced address is divided into</a:t>
            </a:r>
          </a:p>
          <a:p>
            <a:pPr marL="457200" lvl="1" indent="0">
              <a:buNone/>
            </a:pPr>
            <a:r>
              <a:rPr lang="en-US" sz="1600" b="1" dirty="0"/>
              <a:t>■ a cache index, which is used to select the block</a:t>
            </a:r>
          </a:p>
          <a:p>
            <a:pPr marL="457200" lvl="1" indent="0">
              <a:buNone/>
            </a:pPr>
            <a:r>
              <a:rPr lang="en-US" sz="1600" b="1" dirty="0"/>
              <a:t>■ a tag field, which is used to compare with the value of </a:t>
            </a:r>
            <a:endParaRPr lang="en-US" sz="1600" b="1" dirty="0" smtClean="0"/>
          </a:p>
          <a:p>
            <a:pPr marL="457200" lvl="1" indent="0">
              <a:buNone/>
            </a:pPr>
            <a:r>
              <a:rPr lang="en-US" sz="1600" b="1" dirty="0" smtClean="0"/>
              <a:t>the </a:t>
            </a:r>
            <a:r>
              <a:rPr lang="en-US" sz="1600" b="1" dirty="0"/>
              <a:t>tag field of </a:t>
            </a:r>
            <a:r>
              <a:rPr lang="en-US" sz="1600" b="1" dirty="0" smtClean="0"/>
              <a:t>the cache</a:t>
            </a:r>
            <a:r>
              <a:rPr lang="en-US" sz="1600" b="1" dirty="0" smtClean="0">
                <a:solidFill>
                  <a:srgbClr val="0070C0"/>
                </a:solidFill>
              </a:rPr>
              <a:t> </a:t>
            </a:r>
          </a:p>
        </p:txBody>
      </p:sp>
      <p:pic>
        <p:nvPicPr>
          <p:cNvPr id="4" name="Picture 3"/>
          <p:cNvPicPr>
            <a:picLocks noChangeAspect="1"/>
          </p:cNvPicPr>
          <p:nvPr/>
        </p:nvPicPr>
        <p:blipFill>
          <a:blip r:embed="rId2"/>
          <a:stretch>
            <a:fillRect/>
          </a:stretch>
        </p:blipFill>
        <p:spPr>
          <a:xfrm>
            <a:off x="6779087" y="1992573"/>
            <a:ext cx="4829187" cy="4879075"/>
          </a:xfrm>
          <a:prstGeom prst="rect">
            <a:avLst/>
          </a:prstGeom>
        </p:spPr>
      </p:pic>
      <p:sp>
        <p:nvSpPr>
          <p:cNvPr id="5" name="Rectangle 4"/>
          <p:cNvSpPr/>
          <p:nvPr/>
        </p:nvSpPr>
        <p:spPr>
          <a:xfrm>
            <a:off x="514984" y="3825080"/>
            <a:ext cx="6096000" cy="2585323"/>
          </a:xfrm>
          <a:prstGeom prst="rect">
            <a:avLst/>
          </a:prstGeom>
        </p:spPr>
        <p:txBody>
          <a:bodyPr>
            <a:spAutoFit/>
          </a:bodyPr>
          <a:lstStyle/>
          <a:p>
            <a:pPr marL="285750" indent="-285750">
              <a:buFont typeface="Arial" panose="020B0604020202020204" pitchFamily="34" charset="0"/>
              <a:buChar char="•"/>
            </a:pPr>
            <a:r>
              <a:rPr lang="en-US" sz="1600" dirty="0">
                <a:solidFill>
                  <a:srgbClr val="0070C0"/>
                </a:solidFill>
                <a:latin typeface="Minion-Regular"/>
              </a:rPr>
              <a:t>The tag from the cache is compared against the </a:t>
            </a:r>
            <a:r>
              <a:rPr lang="en-US" sz="1600" dirty="0" smtClean="0">
                <a:solidFill>
                  <a:srgbClr val="0070C0"/>
                </a:solidFill>
                <a:latin typeface="Minion-Regular"/>
              </a:rPr>
              <a:t>upper portion </a:t>
            </a:r>
            <a:r>
              <a:rPr lang="en-US" sz="1600" dirty="0">
                <a:solidFill>
                  <a:srgbClr val="0070C0"/>
                </a:solidFill>
                <a:latin typeface="Minion-Regular"/>
              </a:rPr>
              <a:t>of the address to determine whether the entry in the </a:t>
            </a:r>
            <a:r>
              <a:rPr lang="en-US" sz="1600" dirty="0" smtClean="0">
                <a:solidFill>
                  <a:srgbClr val="0070C0"/>
                </a:solidFill>
                <a:latin typeface="Minion-Regular"/>
              </a:rPr>
              <a:t>cache corresponds </a:t>
            </a:r>
            <a:r>
              <a:rPr lang="en-US" sz="1600" dirty="0">
                <a:solidFill>
                  <a:srgbClr val="0070C0"/>
                </a:solidFill>
                <a:latin typeface="Minion-Regular"/>
              </a:rPr>
              <a:t>to the requested address.</a:t>
            </a:r>
          </a:p>
          <a:p>
            <a:pPr marL="285750" indent="-285750">
              <a:buFont typeface="Arial" panose="020B0604020202020204" pitchFamily="34" charset="0"/>
              <a:buChar char="•"/>
            </a:pPr>
            <a:r>
              <a:rPr lang="en-US" sz="1600" dirty="0">
                <a:solidFill>
                  <a:srgbClr val="0070C0"/>
                </a:solidFill>
                <a:latin typeface="Minion-Regular"/>
              </a:rPr>
              <a:t>Because the cache has 2</a:t>
            </a:r>
            <a:r>
              <a:rPr lang="en-US" sz="700" dirty="0">
                <a:solidFill>
                  <a:srgbClr val="0070C0"/>
                </a:solidFill>
                <a:latin typeface="Palatino-Roman"/>
              </a:rPr>
              <a:t>10 </a:t>
            </a:r>
            <a:r>
              <a:rPr lang="en-US" sz="1600" dirty="0">
                <a:solidFill>
                  <a:srgbClr val="0070C0"/>
                </a:solidFill>
                <a:latin typeface="Minion-Regular"/>
              </a:rPr>
              <a:t>(or 1024) words and a block size of 1 word, 10 bits are used to index the cache</a:t>
            </a:r>
            <a:r>
              <a:rPr lang="en-US" sz="1600" dirty="0" smtClean="0">
                <a:solidFill>
                  <a:srgbClr val="0070C0"/>
                </a:solidFill>
                <a:latin typeface="Minion-Regular"/>
              </a:rPr>
              <a:t>, leaving </a:t>
            </a:r>
            <a:r>
              <a:rPr lang="en-US" sz="1600" dirty="0">
                <a:solidFill>
                  <a:srgbClr val="0070C0"/>
                </a:solidFill>
                <a:latin typeface="Minion-Regular"/>
              </a:rPr>
              <a:t>32 – 10 – 2 = 20 bits to be compared against the tag. If the tag and upper 20 bits of the address </a:t>
            </a:r>
            <a:r>
              <a:rPr lang="en-US" sz="1600" dirty="0" smtClean="0">
                <a:solidFill>
                  <a:srgbClr val="0070C0"/>
                </a:solidFill>
                <a:latin typeface="Minion-Regular"/>
              </a:rPr>
              <a:t>are equal </a:t>
            </a:r>
            <a:r>
              <a:rPr lang="en-US" sz="1600" dirty="0">
                <a:solidFill>
                  <a:srgbClr val="0070C0"/>
                </a:solidFill>
                <a:latin typeface="Minion-Regular"/>
              </a:rPr>
              <a:t>and the valid bit is on, then the request hits in the cache, and the word is supplied to the processor</a:t>
            </a:r>
            <a:r>
              <a:rPr lang="en-US" sz="1600" dirty="0" smtClean="0">
                <a:solidFill>
                  <a:srgbClr val="0070C0"/>
                </a:solidFill>
                <a:latin typeface="Minion-Regular"/>
              </a:rPr>
              <a:t>. </a:t>
            </a:r>
            <a:endParaRPr lang="en-US" sz="1600" dirty="0">
              <a:solidFill>
                <a:srgbClr val="0070C0"/>
              </a:solidFill>
              <a:latin typeface="Minion-Regular"/>
            </a:endParaRPr>
          </a:p>
          <a:p>
            <a:pPr marL="285750" indent="-285750">
              <a:buFont typeface="Arial" panose="020B0604020202020204" pitchFamily="34" charset="0"/>
              <a:buChar char="•"/>
            </a:pPr>
            <a:r>
              <a:rPr lang="en-US" sz="1600" dirty="0">
                <a:solidFill>
                  <a:srgbClr val="0070C0"/>
                </a:solidFill>
                <a:latin typeface="Minion-Regular"/>
              </a:rPr>
              <a:t>Otherwise, a miss occurs.</a:t>
            </a:r>
            <a:endParaRPr lang="en-US" sz="1600" dirty="0">
              <a:solidFill>
                <a:srgbClr val="0070C0"/>
              </a:solidFill>
            </a:endParaRPr>
          </a:p>
        </p:txBody>
      </p:sp>
    </p:spTree>
    <p:extLst>
      <p:ext uri="{BB962C8B-B14F-4D97-AF65-F5344CB8AC3E}">
        <p14:creationId xmlns:p14="http://schemas.microsoft.com/office/powerpoint/2010/main" val="280721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duotone>
              <a:prstClr val="black"/>
              <a:schemeClr val="accent4">
                <a:tint val="45000"/>
                <a:satMod val="400000"/>
              </a:schemeClr>
            </a:duotone>
          </a:blip>
          <a:stretch>
            <a:fillRect/>
          </a:stretch>
        </p:blipFill>
        <p:spPr>
          <a:xfrm>
            <a:off x="0" y="1397113"/>
            <a:ext cx="6459941" cy="1680440"/>
          </a:xfrm>
          <a:prstGeom prst="rect">
            <a:avLst/>
          </a:prstGeom>
        </p:spPr>
      </p:pic>
      <p:pic>
        <p:nvPicPr>
          <p:cNvPr id="5" name="Picture 4"/>
          <p:cNvPicPr>
            <a:picLocks noChangeAspect="1"/>
          </p:cNvPicPr>
          <p:nvPr/>
        </p:nvPicPr>
        <p:blipFill>
          <a:blip r:embed="rId3">
            <a:duotone>
              <a:prstClr val="black"/>
              <a:schemeClr val="accent5">
                <a:tint val="45000"/>
                <a:satMod val="400000"/>
              </a:schemeClr>
            </a:duotone>
          </a:blip>
          <a:stretch>
            <a:fillRect/>
          </a:stretch>
        </p:blipFill>
        <p:spPr>
          <a:xfrm>
            <a:off x="0" y="3079187"/>
            <a:ext cx="6459942" cy="3383341"/>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555735584"/>
              </p:ext>
            </p:extLst>
          </p:nvPr>
        </p:nvGraphicFramePr>
        <p:xfrm>
          <a:off x="6864823" y="1555845"/>
          <a:ext cx="3630304" cy="4667532"/>
        </p:xfrm>
        <a:graphic>
          <a:graphicData uri="http://schemas.openxmlformats.org/drawingml/2006/table">
            <a:tbl>
              <a:tblPr firstRow="1" bandRow="1">
                <a:tableStyleId>{5C22544A-7EE6-4342-B048-85BDC9FD1C3A}</a:tableStyleId>
              </a:tblPr>
              <a:tblGrid>
                <a:gridCol w="907576"/>
                <a:gridCol w="907576"/>
                <a:gridCol w="907576"/>
                <a:gridCol w="907576"/>
              </a:tblGrid>
              <a:tr h="388961">
                <a:tc>
                  <a:txBody>
                    <a:bodyPr/>
                    <a:lstStyle/>
                    <a:p>
                      <a:r>
                        <a:rPr lang="en-US" dirty="0" smtClean="0"/>
                        <a:t>Word 1</a:t>
                      </a:r>
                      <a:endParaRPr lang="en-US" dirty="0"/>
                    </a:p>
                  </a:txBody>
                  <a:tcPr/>
                </a:tc>
                <a:tc>
                  <a:txBody>
                    <a:bodyPr/>
                    <a:lstStyle/>
                    <a:p>
                      <a:r>
                        <a:rPr lang="en-US" dirty="0" smtClean="0"/>
                        <a:t>Word 2</a:t>
                      </a:r>
                      <a:endParaRPr lang="en-US" dirty="0"/>
                    </a:p>
                  </a:txBody>
                  <a:tcPr/>
                </a:tc>
                <a:tc>
                  <a:txBody>
                    <a:bodyPr/>
                    <a:lstStyle/>
                    <a:p>
                      <a:r>
                        <a:rPr lang="en-US" dirty="0" smtClean="0"/>
                        <a:t>Word 3</a:t>
                      </a:r>
                      <a:endParaRPr lang="en-US" dirty="0"/>
                    </a:p>
                  </a:txBody>
                  <a:tcPr/>
                </a:tc>
                <a:tc>
                  <a:txBody>
                    <a:bodyPr/>
                    <a:lstStyle/>
                    <a:p>
                      <a:r>
                        <a:rPr lang="en-US" dirty="0" smtClean="0"/>
                        <a:t>Word 4</a:t>
                      </a:r>
                      <a:endParaRPr lang="en-US" dirty="0"/>
                    </a:p>
                  </a:txBody>
                  <a:tcPr/>
                </a:tc>
              </a:tr>
              <a:tr h="388961">
                <a:tc>
                  <a:txBody>
                    <a:bodyPr/>
                    <a:lstStyle/>
                    <a:p>
                      <a:r>
                        <a:rPr lang="en-US" b="1" dirty="0" smtClean="0"/>
                        <a:t>32 bits </a:t>
                      </a:r>
                      <a:endParaRPr lang="en-US" b="1" dirty="0"/>
                    </a:p>
                  </a:txBody>
                  <a:tcPr/>
                </a:tc>
                <a:tc>
                  <a:txBody>
                    <a:bodyPr/>
                    <a:lstStyle/>
                    <a:p>
                      <a:endParaRPr lang="en-US"/>
                    </a:p>
                  </a:txBody>
                  <a:tcPr/>
                </a:tc>
                <a:tc>
                  <a:txBody>
                    <a:bodyPr/>
                    <a:lstStyle/>
                    <a:p>
                      <a:endParaRPr lang="en-US" dirty="0"/>
                    </a:p>
                  </a:txBody>
                  <a:tcPr/>
                </a:tc>
                <a:tc>
                  <a:txBody>
                    <a:bodyPr/>
                    <a:lstStyle/>
                    <a:p>
                      <a:endParaRPr lang="en-US" dirty="0"/>
                    </a:p>
                  </a:txBody>
                  <a:tcPr/>
                </a:tc>
              </a:tr>
              <a:tr h="38896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8896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8896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8896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8896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8896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8896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8896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8896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8896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9" name="TextBox 8"/>
          <p:cNvSpPr txBox="1"/>
          <p:nvPr/>
        </p:nvSpPr>
        <p:spPr>
          <a:xfrm>
            <a:off x="11031940" y="3753134"/>
            <a:ext cx="1160060" cy="646331"/>
          </a:xfrm>
          <a:prstGeom prst="rect">
            <a:avLst/>
          </a:prstGeom>
          <a:noFill/>
        </p:spPr>
        <p:txBody>
          <a:bodyPr wrap="square" rtlCol="0">
            <a:spAutoFit/>
          </a:bodyPr>
          <a:lstStyle/>
          <a:p>
            <a:r>
              <a:rPr lang="en-US" dirty="0" smtClean="0"/>
              <a:t>2 ^ 10 Blocks</a:t>
            </a:r>
            <a:endParaRPr lang="en-US" dirty="0"/>
          </a:p>
        </p:txBody>
      </p:sp>
      <p:sp>
        <p:nvSpPr>
          <p:cNvPr id="11" name="TextBox 10"/>
          <p:cNvSpPr txBox="1"/>
          <p:nvPr/>
        </p:nvSpPr>
        <p:spPr>
          <a:xfrm>
            <a:off x="10672549" y="2006221"/>
            <a:ext cx="681251" cy="4416594"/>
          </a:xfrm>
          <a:prstGeom prst="rect">
            <a:avLst/>
          </a:prstGeom>
          <a:noFill/>
        </p:spPr>
        <p:txBody>
          <a:bodyPr wrap="square" rtlCol="0">
            <a:spAutoFit/>
          </a:bodyPr>
          <a:lstStyle/>
          <a:p>
            <a:r>
              <a:rPr lang="en-US" dirty="0" smtClean="0"/>
              <a:t>1</a:t>
            </a:r>
          </a:p>
          <a:p>
            <a:endParaRPr lang="en-US" dirty="0" smtClean="0"/>
          </a:p>
          <a:p>
            <a:r>
              <a:rPr lang="en-US" dirty="0" smtClean="0"/>
              <a:t>2</a:t>
            </a:r>
          </a:p>
          <a:p>
            <a:endParaRPr lang="en-US" dirty="0"/>
          </a:p>
          <a:p>
            <a:r>
              <a:rPr lang="en-US" dirty="0" smtClean="0"/>
              <a:t>3</a:t>
            </a:r>
          </a:p>
          <a:p>
            <a:endParaRPr lang="en-US" dirty="0"/>
          </a:p>
          <a:p>
            <a:r>
              <a:rPr lang="en-US" dirty="0" smtClean="0"/>
              <a:t>4</a:t>
            </a:r>
          </a:p>
          <a:p>
            <a:r>
              <a:rPr lang="en-US" dirty="0" smtClean="0"/>
              <a:t>.</a:t>
            </a:r>
          </a:p>
          <a:p>
            <a:endParaRPr lang="en-US" dirty="0"/>
          </a:p>
          <a:p>
            <a:r>
              <a:rPr lang="en-US" dirty="0" smtClean="0"/>
              <a:t>.</a:t>
            </a:r>
          </a:p>
          <a:p>
            <a:endParaRPr lang="en-US" dirty="0"/>
          </a:p>
          <a:p>
            <a:r>
              <a:rPr lang="en-US" dirty="0" smtClean="0"/>
              <a:t>.</a:t>
            </a:r>
          </a:p>
          <a:p>
            <a:endParaRPr lang="en-US" dirty="0"/>
          </a:p>
          <a:p>
            <a:endParaRPr lang="en-US" dirty="0"/>
          </a:p>
          <a:p>
            <a:r>
              <a:rPr lang="en-US" sz="1100" b="1" dirty="0" smtClean="0"/>
              <a:t>2^10</a:t>
            </a:r>
            <a:endParaRPr lang="en-US" sz="1100" b="1" dirty="0"/>
          </a:p>
          <a:p>
            <a:endParaRPr lang="en-US" dirty="0"/>
          </a:p>
        </p:txBody>
      </p:sp>
      <p:sp>
        <p:nvSpPr>
          <p:cNvPr id="12" name="Oval 11"/>
          <p:cNvSpPr/>
          <p:nvPr/>
        </p:nvSpPr>
        <p:spPr>
          <a:xfrm>
            <a:off x="7069540" y="2347415"/>
            <a:ext cx="327547" cy="259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4" name="Straight Arrow Connector 13"/>
          <p:cNvCxnSpPr>
            <a:stCxn id="12" idx="3"/>
          </p:cNvCxnSpPr>
          <p:nvPr/>
        </p:nvCxnSpPr>
        <p:spPr>
          <a:xfrm flipH="1">
            <a:off x="2060812" y="2568747"/>
            <a:ext cx="5056696" cy="233079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Oval 14"/>
          <p:cNvSpPr/>
          <p:nvPr/>
        </p:nvSpPr>
        <p:spPr>
          <a:xfrm>
            <a:off x="11321386" y="3240526"/>
            <a:ext cx="451513" cy="354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17" name="Straight Arrow Connector 16"/>
          <p:cNvCxnSpPr>
            <a:stCxn id="15" idx="4"/>
          </p:cNvCxnSpPr>
          <p:nvPr/>
        </p:nvCxnSpPr>
        <p:spPr>
          <a:xfrm>
            <a:off x="11547143" y="3595368"/>
            <a:ext cx="64827" cy="280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456597" y="3458891"/>
            <a:ext cx="8864789" cy="14815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7681801" y="94976"/>
            <a:ext cx="1924334" cy="369332"/>
          </a:xfrm>
          <a:prstGeom prst="rect">
            <a:avLst/>
          </a:prstGeom>
          <a:noFill/>
        </p:spPr>
        <p:txBody>
          <a:bodyPr wrap="square" rtlCol="0">
            <a:spAutoFit/>
          </a:bodyPr>
          <a:lstStyle/>
          <a:p>
            <a:r>
              <a:rPr lang="en-US" dirty="0" smtClean="0"/>
              <a:t>4 words = 2 ^ 2 </a:t>
            </a:r>
            <a:endParaRPr lang="en-US" dirty="0"/>
          </a:p>
        </p:txBody>
      </p:sp>
      <p:sp>
        <p:nvSpPr>
          <p:cNvPr id="21" name="Right Brace 20"/>
          <p:cNvSpPr/>
          <p:nvPr/>
        </p:nvSpPr>
        <p:spPr>
          <a:xfrm rot="16200000" flipV="1">
            <a:off x="8081283" y="-726248"/>
            <a:ext cx="1125371" cy="335551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23" name="Oval 22"/>
          <p:cNvSpPr/>
          <p:nvPr/>
        </p:nvSpPr>
        <p:spPr>
          <a:xfrm>
            <a:off x="8966578" y="508342"/>
            <a:ext cx="518615" cy="320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25" name="Straight Arrow Connector 24"/>
          <p:cNvCxnSpPr/>
          <p:nvPr/>
        </p:nvCxnSpPr>
        <p:spPr>
          <a:xfrm>
            <a:off x="8748215" y="388824"/>
            <a:ext cx="218363" cy="119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616657" y="488007"/>
            <a:ext cx="1124804" cy="646331"/>
          </a:xfrm>
          <a:prstGeom prst="rect">
            <a:avLst/>
          </a:prstGeom>
          <a:noFill/>
        </p:spPr>
        <p:txBody>
          <a:bodyPr wrap="square" rtlCol="0">
            <a:spAutoFit/>
          </a:bodyPr>
          <a:lstStyle/>
          <a:p>
            <a:r>
              <a:rPr lang="en-US" dirty="0" smtClean="0"/>
              <a:t>Byte Offset</a:t>
            </a:r>
            <a:endParaRPr lang="en-US" dirty="0"/>
          </a:p>
        </p:txBody>
      </p:sp>
      <p:sp>
        <p:nvSpPr>
          <p:cNvPr id="27" name="Oval 26"/>
          <p:cNvSpPr/>
          <p:nvPr/>
        </p:nvSpPr>
        <p:spPr>
          <a:xfrm>
            <a:off x="4424133" y="660742"/>
            <a:ext cx="518615" cy="320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1667698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0"/>
            <a:ext cx="10515600" cy="1325563"/>
          </a:xfrm>
        </p:spPr>
        <p:txBody>
          <a:bodyPr/>
          <a:lstStyle/>
          <a:p>
            <a:r>
              <a:rPr lang="en-US" dirty="0" smtClean="0"/>
              <a:t>Contd.,</a:t>
            </a:r>
            <a:endParaRPr lang="en-US" dirty="0"/>
          </a:p>
        </p:txBody>
      </p:sp>
      <p:pic>
        <p:nvPicPr>
          <p:cNvPr id="5" name="Picture 4"/>
          <p:cNvPicPr>
            <a:picLocks noChangeAspect="1"/>
          </p:cNvPicPr>
          <p:nvPr/>
        </p:nvPicPr>
        <p:blipFill>
          <a:blip r:embed="rId2"/>
          <a:stretch>
            <a:fillRect/>
          </a:stretch>
        </p:blipFill>
        <p:spPr>
          <a:xfrm>
            <a:off x="243243" y="1325563"/>
            <a:ext cx="5857306" cy="5361840"/>
          </a:xfrm>
          <a:prstGeom prst="rect">
            <a:avLst/>
          </a:prstGeom>
        </p:spPr>
      </p:pic>
      <p:pic>
        <p:nvPicPr>
          <p:cNvPr id="6" name="Picture 5"/>
          <p:cNvPicPr>
            <a:picLocks noChangeAspect="1"/>
          </p:cNvPicPr>
          <p:nvPr/>
        </p:nvPicPr>
        <p:blipFill>
          <a:blip r:embed="rId3">
            <a:duotone>
              <a:prstClr val="black"/>
              <a:schemeClr val="accent2">
                <a:tint val="45000"/>
                <a:satMod val="400000"/>
              </a:schemeClr>
            </a:duotone>
          </a:blip>
          <a:stretch>
            <a:fillRect/>
          </a:stretch>
        </p:blipFill>
        <p:spPr>
          <a:xfrm>
            <a:off x="5873915" y="3075235"/>
            <a:ext cx="6113369" cy="931248"/>
          </a:xfrm>
          <a:prstGeom prst="rect">
            <a:avLst/>
          </a:prstGeom>
        </p:spPr>
      </p:pic>
      <p:sp>
        <p:nvSpPr>
          <p:cNvPr id="7" name="TextBox 6"/>
          <p:cNvSpPr txBox="1"/>
          <p:nvPr/>
        </p:nvSpPr>
        <p:spPr>
          <a:xfrm>
            <a:off x="7096835" y="4640239"/>
            <a:ext cx="3384645" cy="1477328"/>
          </a:xfrm>
          <a:prstGeom prst="rect">
            <a:avLst/>
          </a:prstGeom>
          <a:noFill/>
        </p:spPr>
        <p:txBody>
          <a:bodyPr wrap="square" rtlCol="0">
            <a:spAutoFit/>
          </a:bodyPr>
          <a:lstStyle/>
          <a:p>
            <a:r>
              <a:rPr lang="en-US" b="1" u="sng" dirty="0" smtClean="0"/>
              <a:t>Hint: </a:t>
            </a:r>
          </a:p>
          <a:p>
            <a:r>
              <a:rPr lang="en-US" dirty="0" smtClean="0"/>
              <a:t>64 Benches </a:t>
            </a:r>
          </a:p>
          <a:p>
            <a:r>
              <a:rPr lang="en-US" dirty="0" smtClean="0"/>
              <a:t>One bench = 16 Members</a:t>
            </a:r>
          </a:p>
          <a:p>
            <a:r>
              <a:rPr lang="en-US" dirty="0" smtClean="0"/>
              <a:t>1200 </a:t>
            </a:r>
            <a:r>
              <a:rPr lang="en-US" dirty="0" err="1" smtClean="0"/>
              <a:t>th</a:t>
            </a:r>
            <a:r>
              <a:rPr lang="en-US" dirty="0" smtClean="0"/>
              <a:t> person will sit at?  </a:t>
            </a:r>
          </a:p>
          <a:p>
            <a:endParaRPr lang="en-US" dirty="0"/>
          </a:p>
        </p:txBody>
      </p:sp>
    </p:spTree>
    <p:extLst>
      <p:ext uri="{BB962C8B-B14F-4D97-AF65-F5344CB8AC3E}">
        <p14:creationId xmlns:p14="http://schemas.microsoft.com/office/powerpoint/2010/main" val="3866620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Cache Misses</a:t>
            </a:r>
          </a:p>
        </p:txBody>
      </p:sp>
      <p:sp>
        <p:nvSpPr>
          <p:cNvPr id="3" name="Content Placeholder 2"/>
          <p:cNvSpPr>
            <a:spLocks noGrp="1"/>
          </p:cNvSpPr>
          <p:nvPr>
            <p:ph idx="1"/>
          </p:nvPr>
        </p:nvSpPr>
        <p:spPr/>
        <p:txBody>
          <a:bodyPr>
            <a:normAutofit fontScale="70000" lnSpcReduction="20000"/>
          </a:bodyPr>
          <a:lstStyle/>
          <a:p>
            <a:r>
              <a:rPr lang="en-US" b="1" dirty="0" smtClean="0"/>
              <a:t>cache miss:  </a:t>
            </a:r>
            <a:r>
              <a:rPr lang="en-US" i="1" dirty="0"/>
              <a:t>A request for </a:t>
            </a:r>
            <a:r>
              <a:rPr lang="en-US" i="1" dirty="0" smtClean="0"/>
              <a:t>data  from </a:t>
            </a:r>
            <a:r>
              <a:rPr lang="en-US" i="1" dirty="0"/>
              <a:t>the cache that cannot </a:t>
            </a:r>
            <a:r>
              <a:rPr lang="en-US" i="1" dirty="0" smtClean="0"/>
              <a:t>be filled </a:t>
            </a:r>
            <a:r>
              <a:rPr lang="en-US" i="1" dirty="0"/>
              <a:t>because the data is </a:t>
            </a:r>
            <a:r>
              <a:rPr lang="en-US" i="1" dirty="0" smtClean="0"/>
              <a:t>not present </a:t>
            </a:r>
            <a:r>
              <a:rPr lang="en-US" i="1" dirty="0"/>
              <a:t>in the cache</a:t>
            </a:r>
            <a:r>
              <a:rPr lang="en-US" i="1" dirty="0" smtClean="0"/>
              <a:t>.</a:t>
            </a:r>
          </a:p>
          <a:p>
            <a:r>
              <a:rPr lang="en-US" dirty="0" smtClean="0"/>
              <a:t>The </a:t>
            </a:r>
            <a:r>
              <a:rPr lang="en-US" dirty="0"/>
              <a:t>control unit must detect a miss and process the miss </a:t>
            </a:r>
            <a:r>
              <a:rPr lang="en-US" dirty="0" smtClean="0"/>
              <a:t>by fetching </a:t>
            </a:r>
            <a:r>
              <a:rPr lang="en-US" dirty="0"/>
              <a:t>the requested data from memory (or, as we shall see, a lower-level cache).</a:t>
            </a:r>
          </a:p>
          <a:p>
            <a:r>
              <a:rPr lang="en-US" b="1" dirty="0">
                <a:solidFill>
                  <a:srgbClr val="002060"/>
                </a:solidFill>
              </a:rPr>
              <a:t>If the cache reports a hit, the computer continues using the data as if nothing </a:t>
            </a:r>
            <a:r>
              <a:rPr lang="en-US" b="1" dirty="0" smtClean="0">
                <a:solidFill>
                  <a:srgbClr val="002060"/>
                </a:solidFill>
              </a:rPr>
              <a:t>had happened</a:t>
            </a:r>
            <a:r>
              <a:rPr lang="en-US" b="1" dirty="0">
                <a:solidFill>
                  <a:srgbClr val="002060"/>
                </a:solidFill>
              </a:rPr>
              <a:t>. </a:t>
            </a:r>
            <a:endParaRPr lang="en-US" b="1" dirty="0" smtClean="0">
              <a:solidFill>
                <a:srgbClr val="002060"/>
              </a:solidFill>
            </a:endParaRPr>
          </a:p>
          <a:p>
            <a:r>
              <a:rPr lang="en-US" dirty="0"/>
              <a:t>Modifying the control of a processor to handle a hit is trivial; </a:t>
            </a:r>
            <a:endParaRPr lang="en-US" dirty="0" smtClean="0"/>
          </a:p>
          <a:p>
            <a:r>
              <a:rPr lang="en-US" b="1" dirty="0" smtClean="0"/>
              <a:t>Misses</a:t>
            </a:r>
            <a:r>
              <a:rPr lang="en-US" b="1" dirty="0"/>
              <a:t>, however</a:t>
            </a:r>
            <a:r>
              <a:rPr lang="en-US" b="1" dirty="0" smtClean="0"/>
              <a:t>, require </a:t>
            </a:r>
            <a:r>
              <a:rPr lang="en-US" b="1" dirty="0"/>
              <a:t>some extra work. </a:t>
            </a:r>
            <a:endParaRPr lang="en-US" b="1" dirty="0" smtClean="0"/>
          </a:p>
          <a:p>
            <a:r>
              <a:rPr lang="en-US" b="1" dirty="0" smtClean="0">
                <a:solidFill>
                  <a:srgbClr val="FF0000"/>
                </a:solidFill>
              </a:rPr>
              <a:t>The </a:t>
            </a:r>
            <a:r>
              <a:rPr lang="en-US" b="1" dirty="0">
                <a:solidFill>
                  <a:srgbClr val="FF0000"/>
                </a:solidFill>
              </a:rPr>
              <a:t>cache miss handling is done with the processor </a:t>
            </a:r>
            <a:r>
              <a:rPr lang="en-US" b="1" dirty="0" smtClean="0">
                <a:solidFill>
                  <a:srgbClr val="FF0000"/>
                </a:solidFill>
              </a:rPr>
              <a:t>control unit </a:t>
            </a:r>
            <a:r>
              <a:rPr lang="en-US" b="1" dirty="0">
                <a:solidFill>
                  <a:srgbClr val="FF0000"/>
                </a:solidFill>
              </a:rPr>
              <a:t>and with a separate controller that initiates the memory access and </a:t>
            </a:r>
            <a:r>
              <a:rPr lang="en-US" b="1" dirty="0" smtClean="0">
                <a:solidFill>
                  <a:srgbClr val="FF0000"/>
                </a:solidFill>
              </a:rPr>
              <a:t>refills the </a:t>
            </a:r>
            <a:r>
              <a:rPr lang="en-US" b="1" dirty="0">
                <a:solidFill>
                  <a:srgbClr val="FF0000"/>
                </a:solidFill>
              </a:rPr>
              <a:t>cache. </a:t>
            </a:r>
            <a:endParaRPr lang="en-US" b="1" dirty="0" smtClean="0">
              <a:solidFill>
                <a:srgbClr val="FF0000"/>
              </a:solidFill>
            </a:endParaRPr>
          </a:p>
          <a:p>
            <a:r>
              <a:rPr lang="en-US" b="1" dirty="0" smtClean="0">
                <a:solidFill>
                  <a:srgbClr val="C00000"/>
                </a:solidFill>
              </a:rPr>
              <a:t>The processing of a cache miss creates a stall, similar to the pipeline stalls discussed in pipelining, which would require saving the state of all registers. </a:t>
            </a:r>
          </a:p>
          <a:p>
            <a:r>
              <a:rPr lang="en-US" b="1" dirty="0" smtClean="0"/>
              <a:t>For </a:t>
            </a:r>
            <a:r>
              <a:rPr lang="en-US" b="1" dirty="0"/>
              <a:t>a cache miss, </a:t>
            </a:r>
            <a:r>
              <a:rPr lang="en-US" b="1" dirty="0">
                <a:solidFill>
                  <a:srgbClr val="FF0000"/>
                </a:solidFill>
              </a:rPr>
              <a:t>we can stall the entire processor</a:t>
            </a:r>
            <a:r>
              <a:rPr lang="en-US" b="1" dirty="0"/>
              <a:t>, </a:t>
            </a:r>
            <a:r>
              <a:rPr lang="en-US" b="1" dirty="0" smtClean="0"/>
              <a:t>essentially freezing </a:t>
            </a:r>
            <a:r>
              <a:rPr lang="en-US" b="1" dirty="0"/>
              <a:t>the contents of the temporary and programmer-visible registers, while </a:t>
            </a:r>
            <a:r>
              <a:rPr lang="en-US" b="1" dirty="0" smtClean="0"/>
              <a:t>we wait </a:t>
            </a:r>
            <a:r>
              <a:rPr lang="en-US" b="1" dirty="0"/>
              <a:t>for memory. In contrast, pipeline </a:t>
            </a:r>
            <a:r>
              <a:rPr lang="en-US" b="1" dirty="0" smtClean="0"/>
              <a:t>stalls</a:t>
            </a:r>
            <a:r>
              <a:rPr lang="en-US" b="1" dirty="0"/>
              <a:t>, </a:t>
            </a:r>
            <a:r>
              <a:rPr lang="en-US" b="1" dirty="0" smtClean="0"/>
              <a:t>are </a:t>
            </a:r>
            <a:r>
              <a:rPr lang="en-US" b="1" dirty="0"/>
              <a:t>more </a:t>
            </a:r>
            <a:r>
              <a:rPr lang="en-US" b="1" dirty="0" smtClean="0"/>
              <a:t>complex  because </a:t>
            </a:r>
            <a:r>
              <a:rPr lang="en-US" b="1" dirty="0"/>
              <a:t>we must continue executing some instructions while we stall others.</a:t>
            </a:r>
            <a:endParaRPr lang="en-US" b="1" dirty="0" smtClean="0">
              <a:solidFill>
                <a:srgbClr val="002060"/>
              </a:solidFill>
            </a:endParaRPr>
          </a:p>
        </p:txBody>
      </p:sp>
    </p:spTree>
    <p:extLst>
      <p:ext uri="{BB962C8B-B14F-4D97-AF65-F5344CB8AC3E}">
        <p14:creationId xmlns:p14="http://schemas.microsoft.com/office/powerpoint/2010/main" val="3314318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65245" y="1893864"/>
            <a:ext cx="10515600" cy="4351338"/>
          </a:xfrm>
        </p:spPr>
        <p:txBody>
          <a:bodyPr>
            <a:normAutofit/>
          </a:bodyPr>
          <a:lstStyle/>
          <a:p>
            <a:r>
              <a:rPr lang="en-US" dirty="0"/>
              <a:t>Let’s look a little more closely at how instruction misses are handled for </a:t>
            </a:r>
            <a:r>
              <a:rPr lang="en-US" dirty="0" smtClean="0"/>
              <a:t>either the </a:t>
            </a:r>
            <a:r>
              <a:rPr lang="en-US" dirty="0"/>
              <a:t>multicycle or pipelined datapath; the same approach can be easily extended </a:t>
            </a:r>
            <a:r>
              <a:rPr lang="en-US" dirty="0" smtClean="0"/>
              <a:t>to handle </a:t>
            </a:r>
            <a:r>
              <a:rPr lang="en-US" dirty="0"/>
              <a:t>data misses. </a:t>
            </a:r>
            <a:endParaRPr lang="en-US" dirty="0" smtClean="0"/>
          </a:p>
          <a:p>
            <a:pPr lvl="1"/>
            <a:r>
              <a:rPr lang="en-US" b="1" dirty="0" smtClean="0">
                <a:solidFill>
                  <a:srgbClr val="C00000"/>
                </a:solidFill>
              </a:rPr>
              <a:t>If </a:t>
            </a:r>
            <a:r>
              <a:rPr lang="en-US" b="1" dirty="0">
                <a:solidFill>
                  <a:srgbClr val="C00000"/>
                </a:solidFill>
              </a:rPr>
              <a:t>an instruction access results in a miss, then the content </a:t>
            </a:r>
            <a:r>
              <a:rPr lang="en-US" b="1" dirty="0" smtClean="0">
                <a:solidFill>
                  <a:srgbClr val="C00000"/>
                </a:solidFill>
              </a:rPr>
              <a:t>of the </a:t>
            </a:r>
            <a:r>
              <a:rPr lang="en-US" b="1" dirty="0">
                <a:solidFill>
                  <a:srgbClr val="C00000"/>
                </a:solidFill>
              </a:rPr>
              <a:t>Instruction register is invalid. </a:t>
            </a:r>
            <a:endParaRPr lang="en-US" b="1" dirty="0" smtClean="0">
              <a:solidFill>
                <a:srgbClr val="C00000"/>
              </a:solidFill>
            </a:endParaRPr>
          </a:p>
          <a:p>
            <a:pPr lvl="1"/>
            <a:r>
              <a:rPr lang="en-US" b="1" dirty="0" smtClean="0">
                <a:solidFill>
                  <a:srgbClr val="C00000"/>
                </a:solidFill>
              </a:rPr>
              <a:t>To </a:t>
            </a:r>
            <a:r>
              <a:rPr lang="en-US" b="1" dirty="0">
                <a:solidFill>
                  <a:srgbClr val="C00000"/>
                </a:solidFill>
              </a:rPr>
              <a:t>get the proper instruction into the cache, </a:t>
            </a:r>
            <a:r>
              <a:rPr lang="en-US" b="1" dirty="0" smtClean="0">
                <a:solidFill>
                  <a:srgbClr val="C00000"/>
                </a:solidFill>
              </a:rPr>
              <a:t>we must </a:t>
            </a:r>
            <a:r>
              <a:rPr lang="en-US" b="1" dirty="0">
                <a:solidFill>
                  <a:srgbClr val="C00000"/>
                </a:solidFill>
              </a:rPr>
              <a:t>be able to instruct the lower level in the memory hierarchy to perform </a:t>
            </a:r>
            <a:r>
              <a:rPr lang="en-US" b="1" dirty="0" smtClean="0">
                <a:solidFill>
                  <a:srgbClr val="C00000"/>
                </a:solidFill>
              </a:rPr>
              <a:t>a read</a:t>
            </a:r>
            <a:r>
              <a:rPr lang="en-US" b="1" dirty="0">
                <a:solidFill>
                  <a:srgbClr val="C00000"/>
                </a:solidFill>
              </a:rPr>
              <a:t>. </a:t>
            </a:r>
            <a:endParaRPr lang="en-US" b="1" dirty="0" smtClean="0">
              <a:solidFill>
                <a:srgbClr val="C00000"/>
              </a:solidFill>
            </a:endParaRPr>
          </a:p>
          <a:p>
            <a:pPr lvl="1"/>
            <a:r>
              <a:rPr lang="en-US" b="1" dirty="0" smtClean="0"/>
              <a:t>Since </a:t>
            </a:r>
            <a:r>
              <a:rPr lang="en-US" b="1" dirty="0"/>
              <a:t>the program counter is incremented in the first clock cycle of </a:t>
            </a:r>
            <a:r>
              <a:rPr lang="en-US" b="1" dirty="0" smtClean="0"/>
              <a:t>execution in </a:t>
            </a:r>
            <a:r>
              <a:rPr lang="en-US" b="1" dirty="0"/>
              <a:t>both the pipelined and multicycle processors, the address of the </a:t>
            </a:r>
            <a:r>
              <a:rPr lang="en-US" b="1" dirty="0" smtClean="0"/>
              <a:t>instruction that </a:t>
            </a:r>
            <a:r>
              <a:rPr lang="en-US" b="1" dirty="0"/>
              <a:t>generates an instruction cache miss is equal to the value of the </a:t>
            </a:r>
            <a:r>
              <a:rPr lang="en-US" b="1" dirty="0" smtClean="0"/>
              <a:t>program counter </a:t>
            </a:r>
            <a:r>
              <a:rPr lang="en-US" b="1" dirty="0"/>
              <a:t>minus 4.</a:t>
            </a:r>
          </a:p>
        </p:txBody>
      </p:sp>
    </p:spTree>
    <p:extLst>
      <p:ext uri="{BB962C8B-B14F-4D97-AF65-F5344CB8AC3E}">
        <p14:creationId xmlns:p14="http://schemas.microsoft.com/office/powerpoint/2010/main" val="3158749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rgbClr val="0070C0"/>
                </a:solidFill>
              </a:rPr>
              <a:t>Suppose you were a student writing a term paper on important </a:t>
            </a:r>
            <a:r>
              <a:rPr lang="en-US" dirty="0" smtClean="0">
                <a:solidFill>
                  <a:srgbClr val="0070C0"/>
                </a:solidFill>
              </a:rPr>
              <a:t>historical developments </a:t>
            </a:r>
            <a:r>
              <a:rPr lang="en-US" dirty="0">
                <a:solidFill>
                  <a:srgbClr val="0070C0"/>
                </a:solidFill>
              </a:rPr>
              <a:t>in computer hardware. </a:t>
            </a:r>
            <a:endParaRPr lang="en-US" dirty="0" smtClean="0">
              <a:solidFill>
                <a:srgbClr val="0070C0"/>
              </a:solidFill>
            </a:endParaRPr>
          </a:p>
          <a:p>
            <a:r>
              <a:rPr lang="en-US" dirty="0" smtClean="0">
                <a:solidFill>
                  <a:srgbClr val="0070C0"/>
                </a:solidFill>
              </a:rPr>
              <a:t>You </a:t>
            </a:r>
            <a:r>
              <a:rPr lang="en-US" dirty="0">
                <a:solidFill>
                  <a:srgbClr val="0070C0"/>
                </a:solidFill>
              </a:rPr>
              <a:t>are sitting at a desk in a library with </a:t>
            </a:r>
            <a:r>
              <a:rPr lang="en-US" dirty="0" smtClean="0">
                <a:solidFill>
                  <a:srgbClr val="0070C0"/>
                </a:solidFill>
              </a:rPr>
              <a:t>a collection </a:t>
            </a:r>
            <a:r>
              <a:rPr lang="en-US" dirty="0">
                <a:solidFill>
                  <a:srgbClr val="0070C0"/>
                </a:solidFill>
              </a:rPr>
              <a:t>of books that you have pulled from the shelves and are examining. </a:t>
            </a:r>
            <a:endParaRPr lang="en-US" dirty="0" smtClean="0">
              <a:solidFill>
                <a:srgbClr val="0070C0"/>
              </a:solidFill>
            </a:endParaRPr>
          </a:p>
          <a:p>
            <a:r>
              <a:rPr lang="en-US" sz="2900" dirty="0">
                <a:solidFill>
                  <a:srgbClr val="FF0000"/>
                </a:solidFill>
              </a:rPr>
              <a:t>You find that several of the important computers that you need to write about are described in the books you have, but there is nothing about the EDSAC. </a:t>
            </a:r>
          </a:p>
          <a:p>
            <a:r>
              <a:rPr lang="en-US" dirty="0" smtClean="0">
                <a:solidFill>
                  <a:srgbClr val="FF0000"/>
                </a:solidFill>
              </a:rPr>
              <a:t>Therefore, you </a:t>
            </a:r>
            <a:r>
              <a:rPr lang="en-US" dirty="0">
                <a:solidFill>
                  <a:srgbClr val="FF0000"/>
                </a:solidFill>
              </a:rPr>
              <a:t>go back to the shelves and look for an additional book. You find a </a:t>
            </a:r>
            <a:r>
              <a:rPr lang="en-US" dirty="0" smtClean="0">
                <a:solidFill>
                  <a:srgbClr val="FF0000"/>
                </a:solidFill>
              </a:rPr>
              <a:t>book on </a:t>
            </a:r>
            <a:r>
              <a:rPr lang="en-US" dirty="0">
                <a:solidFill>
                  <a:srgbClr val="FF0000"/>
                </a:solidFill>
              </a:rPr>
              <a:t>early British computers that covers EDSAC. </a:t>
            </a:r>
            <a:endParaRPr lang="en-US" dirty="0" smtClean="0">
              <a:solidFill>
                <a:srgbClr val="FF0000"/>
              </a:solidFill>
            </a:endParaRPr>
          </a:p>
          <a:p>
            <a:r>
              <a:rPr lang="en-US" dirty="0" smtClean="0">
                <a:solidFill>
                  <a:schemeClr val="tx1">
                    <a:lumMod val="95000"/>
                    <a:lumOff val="5000"/>
                  </a:schemeClr>
                </a:solidFill>
              </a:rPr>
              <a:t>Once </a:t>
            </a:r>
            <a:r>
              <a:rPr lang="en-US" dirty="0">
                <a:solidFill>
                  <a:schemeClr val="tx1">
                    <a:lumMod val="95000"/>
                    <a:lumOff val="5000"/>
                  </a:schemeClr>
                </a:solidFill>
              </a:rPr>
              <a:t>you have a good selection </a:t>
            </a:r>
            <a:r>
              <a:rPr lang="en-US" dirty="0" smtClean="0">
                <a:solidFill>
                  <a:schemeClr val="tx1">
                    <a:lumMod val="95000"/>
                    <a:lumOff val="5000"/>
                  </a:schemeClr>
                </a:solidFill>
              </a:rPr>
              <a:t>of books </a:t>
            </a:r>
            <a:r>
              <a:rPr lang="en-US" dirty="0">
                <a:solidFill>
                  <a:schemeClr val="tx1">
                    <a:lumMod val="95000"/>
                    <a:lumOff val="5000"/>
                  </a:schemeClr>
                </a:solidFill>
              </a:rPr>
              <a:t>on the desk in front of you, there is a good probability that many of the </a:t>
            </a:r>
            <a:r>
              <a:rPr lang="en-US" dirty="0" smtClean="0">
                <a:solidFill>
                  <a:schemeClr val="tx1">
                    <a:lumMod val="95000"/>
                    <a:lumOff val="5000"/>
                  </a:schemeClr>
                </a:solidFill>
              </a:rPr>
              <a:t>topics you </a:t>
            </a:r>
            <a:r>
              <a:rPr lang="en-US" dirty="0">
                <a:solidFill>
                  <a:schemeClr val="tx1">
                    <a:lumMod val="95000"/>
                    <a:lumOff val="5000"/>
                  </a:schemeClr>
                </a:solidFill>
              </a:rPr>
              <a:t>need can be found in them, and you may spend most of your time </a:t>
            </a:r>
            <a:r>
              <a:rPr lang="en-US" dirty="0" smtClean="0">
                <a:solidFill>
                  <a:schemeClr val="tx1">
                    <a:lumMod val="95000"/>
                    <a:lumOff val="5000"/>
                  </a:schemeClr>
                </a:solidFill>
              </a:rPr>
              <a:t>just using </a:t>
            </a:r>
            <a:r>
              <a:rPr lang="en-US" dirty="0">
                <a:solidFill>
                  <a:schemeClr val="tx1">
                    <a:lumMod val="95000"/>
                    <a:lumOff val="5000"/>
                  </a:schemeClr>
                </a:solidFill>
              </a:rPr>
              <a:t>the books on the desk without going back to the shelves. </a:t>
            </a:r>
            <a:endParaRPr lang="en-US" dirty="0" smtClean="0">
              <a:solidFill>
                <a:schemeClr val="tx1">
                  <a:lumMod val="95000"/>
                  <a:lumOff val="5000"/>
                </a:schemeClr>
              </a:solidFill>
            </a:endParaRPr>
          </a:p>
          <a:p>
            <a:r>
              <a:rPr lang="en-US" dirty="0" smtClean="0">
                <a:solidFill>
                  <a:schemeClr val="tx1">
                    <a:lumMod val="95000"/>
                    <a:lumOff val="5000"/>
                  </a:schemeClr>
                </a:solidFill>
              </a:rPr>
              <a:t>Having several books </a:t>
            </a:r>
            <a:r>
              <a:rPr lang="en-US" dirty="0">
                <a:solidFill>
                  <a:schemeClr val="tx1">
                    <a:lumMod val="95000"/>
                    <a:lumOff val="5000"/>
                  </a:schemeClr>
                </a:solidFill>
              </a:rPr>
              <a:t>on the desk in front of you saves time compared to having only one </a:t>
            </a:r>
            <a:r>
              <a:rPr lang="en-US" dirty="0" smtClean="0">
                <a:solidFill>
                  <a:schemeClr val="tx1">
                    <a:lumMod val="95000"/>
                    <a:lumOff val="5000"/>
                  </a:schemeClr>
                </a:solidFill>
              </a:rPr>
              <a:t>book there </a:t>
            </a:r>
            <a:r>
              <a:rPr lang="en-US" dirty="0">
                <a:solidFill>
                  <a:schemeClr val="tx1">
                    <a:lumMod val="95000"/>
                    <a:lumOff val="5000"/>
                  </a:schemeClr>
                </a:solidFill>
              </a:rPr>
              <a:t>and constantly having to go back to the shelves to return it and take </a:t>
            </a:r>
            <a:r>
              <a:rPr lang="en-US" dirty="0" smtClean="0">
                <a:solidFill>
                  <a:schemeClr val="tx1">
                    <a:lumMod val="95000"/>
                    <a:lumOff val="5000"/>
                  </a:schemeClr>
                </a:solidFill>
              </a:rPr>
              <a:t>out another</a:t>
            </a:r>
            <a:r>
              <a:rPr lang="en-US" dirty="0">
                <a:solidFill>
                  <a:schemeClr val="tx1">
                    <a:lumMod val="95000"/>
                    <a:lumOff val="5000"/>
                  </a:schemeClr>
                </a:solidFill>
              </a:rPr>
              <a:t>.</a:t>
            </a:r>
          </a:p>
        </p:txBody>
      </p:sp>
    </p:spTree>
    <p:extLst>
      <p:ext uri="{BB962C8B-B14F-4D97-AF65-F5344CB8AC3E}">
        <p14:creationId xmlns:p14="http://schemas.microsoft.com/office/powerpoint/2010/main" val="3135063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Once we have the address, we need to instruct the main </a:t>
            </a:r>
            <a:r>
              <a:rPr lang="en-US" dirty="0" smtClean="0"/>
              <a:t>memory </a:t>
            </a:r>
            <a:r>
              <a:rPr lang="en-US" dirty="0"/>
              <a:t>to perform a read</a:t>
            </a:r>
            <a:r>
              <a:rPr lang="en-US" dirty="0" smtClean="0"/>
              <a:t>. </a:t>
            </a:r>
          </a:p>
          <a:p>
            <a:r>
              <a:rPr lang="en-US" dirty="0"/>
              <a:t>We wait for the memory to respond (since the access will </a:t>
            </a:r>
            <a:r>
              <a:rPr lang="en-US" dirty="0" smtClean="0"/>
              <a:t>take multiple </a:t>
            </a:r>
            <a:r>
              <a:rPr lang="en-US" dirty="0"/>
              <a:t>cycles), and then write the words into the cache.</a:t>
            </a:r>
            <a:endParaRPr lang="en-US" dirty="0" smtClean="0"/>
          </a:p>
          <a:p>
            <a:endParaRPr lang="en-US" dirty="0"/>
          </a:p>
        </p:txBody>
      </p:sp>
      <p:pic>
        <p:nvPicPr>
          <p:cNvPr id="4" name="Picture 3"/>
          <p:cNvPicPr>
            <a:picLocks noChangeAspect="1"/>
          </p:cNvPicPr>
          <p:nvPr/>
        </p:nvPicPr>
        <p:blipFill>
          <a:blip r:embed="rId2">
            <a:duotone>
              <a:prstClr val="black"/>
              <a:schemeClr val="accent4">
                <a:tint val="45000"/>
                <a:satMod val="400000"/>
              </a:schemeClr>
            </a:duotone>
          </a:blip>
          <a:stretch>
            <a:fillRect/>
          </a:stretch>
        </p:blipFill>
        <p:spPr>
          <a:xfrm>
            <a:off x="2166725" y="3735861"/>
            <a:ext cx="7209288" cy="2845772"/>
          </a:xfrm>
          <a:prstGeom prst="rect">
            <a:avLst/>
          </a:prstGeom>
        </p:spPr>
      </p:pic>
    </p:spTree>
    <p:extLst>
      <p:ext uri="{BB962C8B-B14F-4D97-AF65-F5344CB8AC3E}">
        <p14:creationId xmlns:p14="http://schemas.microsoft.com/office/powerpoint/2010/main" val="3847412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Study </a:t>
            </a:r>
            <a:endParaRPr lang="en-US" dirty="0"/>
          </a:p>
        </p:txBody>
      </p:sp>
      <p:sp>
        <p:nvSpPr>
          <p:cNvPr id="3" name="Content Placeholder 2"/>
          <p:cNvSpPr>
            <a:spLocks noGrp="1"/>
          </p:cNvSpPr>
          <p:nvPr>
            <p:ph idx="1"/>
          </p:nvPr>
        </p:nvSpPr>
        <p:spPr/>
        <p:txBody>
          <a:bodyPr/>
          <a:lstStyle/>
          <a:p>
            <a:r>
              <a:rPr lang="en-US" dirty="0" smtClean="0"/>
              <a:t>Handling Cache Writes – Page 483 of the text book. </a:t>
            </a:r>
            <a:endParaRPr lang="en-US" dirty="0"/>
          </a:p>
        </p:txBody>
      </p:sp>
    </p:spTree>
    <p:extLst>
      <p:ext uri="{BB962C8B-B14F-4D97-AF65-F5344CB8AC3E}">
        <p14:creationId xmlns:p14="http://schemas.microsoft.com/office/powerpoint/2010/main" val="3040563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and Improving Cache</a:t>
            </a:r>
            <a:br>
              <a:rPr lang="en-US" dirty="0"/>
            </a:br>
            <a:r>
              <a:rPr lang="en-US" dirty="0"/>
              <a:t>Performance</a:t>
            </a:r>
          </a:p>
        </p:txBody>
      </p:sp>
      <p:sp>
        <p:nvSpPr>
          <p:cNvPr id="3" name="Content Placeholder 2"/>
          <p:cNvSpPr>
            <a:spLocks noGrp="1"/>
          </p:cNvSpPr>
          <p:nvPr>
            <p:ph idx="1"/>
          </p:nvPr>
        </p:nvSpPr>
        <p:spPr/>
        <p:txBody>
          <a:bodyPr/>
          <a:lstStyle/>
          <a:p>
            <a:r>
              <a:rPr lang="en-US" dirty="0"/>
              <a:t>W</a:t>
            </a:r>
            <a:r>
              <a:rPr lang="en-US" dirty="0" smtClean="0"/>
              <a:t>e explore </a:t>
            </a:r>
            <a:r>
              <a:rPr lang="en-US" dirty="0"/>
              <a:t>two different techniques for improving cache performance.</a:t>
            </a:r>
          </a:p>
          <a:p>
            <a:pPr lvl="1" algn="just"/>
            <a:r>
              <a:rPr lang="en-US" b="1" dirty="0">
                <a:solidFill>
                  <a:srgbClr val="C00000"/>
                </a:solidFill>
              </a:rPr>
              <a:t>One focuses on reducing the miss rate by reducing the probability </a:t>
            </a:r>
            <a:r>
              <a:rPr lang="en-US" b="1" dirty="0" smtClean="0">
                <a:solidFill>
                  <a:srgbClr val="C00000"/>
                </a:solidFill>
              </a:rPr>
              <a:t>that two </a:t>
            </a:r>
            <a:r>
              <a:rPr lang="en-US" b="1" dirty="0">
                <a:solidFill>
                  <a:srgbClr val="C00000"/>
                </a:solidFill>
              </a:rPr>
              <a:t>different memory blocks will contend for the same cache location. </a:t>
            </a:r>
            <a:endParaRPr lang="en-US" b="1" dirty="0" smtClean="0">
              <a:solidFill>
                <a:srgbClr val="C00000"/>
              </a:solidFill>
            </a:endParaRPr>
          </a:p>
          <a:p>
            <a:pPr lvl="1" algn="just"/>
            <a:r>
              <a:rPr lang="en-US" b="1" dirty="0" smtClean="0">
                <a:solidFill>
                  <a:srgbClr val="0070C0"/>
                </a:solidFill>
              </a:rPr>
              <a:t>The second technique </a:t>
            </a:r>
            <a:r>
              <a:rPr lang="en-US" b="1" dirty="0">
                <a:solidFill>
                  <a:srgbClr val="0070C0"/>
                </a:solidFill>
              </a:rPr>
              <a:t>reduces the miss penalty by adding an additional level to </a:t>
            </a:r>
            <a:r>
              <a:rPr lang="en-US" b="1" dirty="0" smtClean="0">
                <a:solidFill>
                  <a:srgbClr val="0070C0"/>
                </a:solidFill>
              </a:rPr>
              <a:t>the </a:t>
            </a:r>
            <a:r>
              <a:rPr lang="en-US" b="1" dirty="0">
                <a:solidFill>
                  <a:srgbClr val="0070C0"/>
                </a:solidFill>
              </a:rPr>
              <a:t>hierarchy</a:t>
            </a:r>
            <a:r>
              <a:rPr lang="en-US" dirty="0" smtClean="0">
                <a:solidFill>
                  <a:srgbClr val="0070C0"/>
                </a:solidFill>
              </a:rPr>
              <a:t>.</a:t>
            </a:r>
          </a:p>
          <a:p>
            <a:r>
              <a:rPr lang="en-US" dirty="0"/>
              <a:t>This technique, called </a:t>
            </a:r>
            <a:r>
              <a:rPr lang="en-US" i="1" dirty="0"/>
              <a:t>multilevel caching</a:t>
            </a:r>
            <a:r>
              <a:rPr lang="en-US" dirty="0"/>
              <a:t>, first appeared in </a:t>
            </a:r>
            <a:r>
              <a:rPr lang="en-US" dirty="0" smtClean="0"/>
              <a:t>high-end computers and now available even in “Dabba” computers!</a:t>
            </a:r>
            <a:endParaRPr lang="en-US" dirty="0">
              <a:solidFill>
                <a:srgbClr val="0070C0"/>
              </a:solidFill>
            </a:endParaRPr>
          </a:p>
        </p:txBody>
      </p:sp>
    </p:spTree>
    <p:extLst>
      <p:ext uri="{BB962C8B-B14F-4D97-AF65-F5344CB8AC3E}">
        <p14:creationId xmlns:p14="http://schemas.microsoft.com/office/powerpoint/2010/main" val="2035918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t>CPU time can be divided </a:t>
            </a:r>
            <a:r>
              <a:rPr lang="en-US" b="1" dirty="0">
                <a:solidFill>
                  <a:srgbClr val="0070C0"/>
                </a:solidFill>
              </a:rPr>
              <a:t>into the clock cycles that the CPU spends </a:t>
            </a:r>
            <a:r>
              <a:rPr lang="en-US" b="1" dirty="0" smtClean="0">
                <a:solidFill>
                  <a:srgbClr val="0070C0"/>
                </a:solidFill>
              </a:rPr>
              <a:t>executing the </a:t>
            </a:r>
            <a:r>
              <a:rPr lang="en-US" b="1" dirty="0">
                <a:solidFill>
                  <a:srgbClr val="0070C0"/>
                </a:solidFill>
              </a:rPr>
              <a:t>program</a:t>
            </a:r>
            <a:r>
              <a:rPr lang="en-US" dirty="0"/>
              <a:t> and the </a:t>
            </a:r>
            <a:r>
              <a:rPr lang="en-US" b="1" dirty="0">
                <a:solidFill>
                  <a:schemeClr val="accent2">
                    <a:lumMod val="50000"/>
                  </a:schemeClr>
                </a:solidFill>
              </a:rPr>
              <a:t>clock cycles that the CPU spends waiting for the </a:t>
            </a:r>
            <a:r>
              <a:rPr lang="en-US" b="1" dirty="0" smtClean="0">
                <a:solidFill>
                  <a:schemeClr val="accent2">
                    <a:lumMod val="50000"/>
                  </a:schemeClr>
                </a:solidFill>
              </a:rPr>
              <a:t>memory system</a:t>
            </a:r>
            <a:r>
              <a:rPr lang="en-US" b="1" dirty="0">
                <a:solidFill>
                  <a:schemeClr val="accent2">
                    <a:lumMod val="50000"/>
                  </a:schemeClr>
                </a:solidFill>
              </a:rPr>
              <a:t>. </a:t>
            </a:r>
            <a:endParaRPr lang="en-US" b="1" dirty="0" smtClean="0">
              <a:solidFill>
                <a:schemeClr val="accent2">
                  <a:lumMod val="50000"/>
                </a:schemeClr>
              </a:solidFill>
            </a:endParaRPr>
          </a:p>
          <a:p>
            <a:r>
              <a:rPr lang="en-US" dirty="0" smtClean="0"/>
              <a:t>Normally</a:t>
            </a:r>
            <a:r>
              <a:rPr lang="en-US" dirty="0"/>
              <a:t>, we assume that the costs of cache accesses that are hits are </a:t>
            </a:r>
            <a:r>
              <a:rPr lang="en-US" dirty="0" smtClean="0"/>
              <a:t>part of </a:t>
            </a:r>
            <a:r>
              <a:rPr lang="en-US" dirty="0"/>
              <a:t>the normal CPU execution </a:t>
            </a:r>
            <a:r>
              <a:rPr lang="en-US" dirty="0" smtClean="0"/>
              <a:t>cycles. </a:t>
            </a:r>
          </a:p>
          <a:p>
            <a:r>
              <a:rPr lang="en-US" dirty="0"/>
              <a:t>Thus</a:t>
            </a:r>
            <a:r>
              <a:rPr lang="en-US" dirty="0" smtClean="0"/>
              <a:t>, </a:t>
            </a:r>
            <a:endParaRPr lang="en-US" dirty="0"/>
          </a:p>
          <a:p>
            <a:pPr lvl="1"/>
            <a:r>
              <a:rPr lang="en-US" sz="2000" b="1" dirty="0">
                <a:solidFill>
                  <a:schemeClr val="accent2">
                    <a:lumMod val="50000"/>
                  </a:schemeClr>
                </a:solidFill>
              </a:rPr>
              <a:t>CPU time = (CPU execution clock cycles + Memory-stall clock cycles</a:t>
            </a:r>
            <a:r>
              <a:rPr lang="en-US" sz="2000" b="1" dirty="0" smtClean="0">
                <a:solidFill>
                  <a:schemeClr val="accent2">
                    <a:lumMod val="50000"/>
                  </a:schemeClr>
                </a:solidFill>
              </a:rPr>
              <a:t>) *  </a:t>
            </a:r>
            <a:r>
              <a:rPr lang="en-US" sz="2000" b="1" dirty="0">
                <a:solidFill>
                  <a:schemeClr val="accent2">
                    <a:lumMod val="50000"/>
                  </a:schemeClr>
                </a:solidFill>
              </a:rPr>
              <a:t>Clock cycle </a:t>
            </a:r>
            <a:r>
              <a:rPr lang="en-US" sz="2000" b="1" dirty="0" smtClean="0">
                <a:solidFill>
                  <a:schemeClr val="accent2">
                    <a:lumMod val="50000"/>
                  </a:schemeClr>
                </a:solidFill>
              </a:rPr>
              <a:t>time</a:t>
            </a:r>
          </a:p>
          <a:p>
            <a:r>
              <a:rPr lang="en-US" dirty="0" smtClean="0"/>
              <a:t>The </a:t>
            </a:r>
            <a:r>
              <a:rPr lang="en-US" dirty="0"/>
              <a:t>memory-stall clock cycles come primarily from cache misses, and we </a:t>
            </a:r>
            <a:r>
              <a:rPr lang="en-US" dirty="0" smtClean="0"/>
              <a:t>make that </a:t>
            </a:r>
            <a:r>
              <a:rPr lang="en-US" dirty="0"/>
              <a:t>assumption here. </a:t>
            </a:r>
            <a:endParaRPr lang="en-US" dirty="0" smtClean="0"/>
          </a:p>
        </p:txBody>
      </p:sp>
    </p:spTree>
    <p:extLst>
      <p:ext uri="{BB962C8B-B14F-4D97-AF65-F5344CB8AC3E}">
        <p14:creationId xmlns:p14="http://schemas.microsoft.com/office/powerpoint/2010/main" val="468066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t>Memory-stall clock cycles can be defined as the sum of the stall cycles </a:t>
            </a:r>
            <a:r>
              <a:rPr lang="en-US" dirty="0" smtClean="0"/>
              <a:t>coming from </a:t>
            </a:r>
            <a:r>
              <a:rPr lang="en-US" dirty="0"/>
              <a:t>reads plus those coming from writes:</a:t>
            </a:r>
          </a:p>
          <a:p>
            <a:r>
              <a:rPr lang="en-US" dirty="0"/>
              <a:t>The read-stall cycles can be defined in terms of the number of read accesses </a:t>
            </a:r>
            <a:r>
              <a:rPr lang="en-US" dirty="0" smtClean="0"/>
              <a:t>per program</a:t>
            </a:r>
            <a:r>
              <a:rPr lang="en-US" dirty="0"/>
              <a:t>, the miss penalty in clock cycles for a read, and the read miss rate</a:t>
            </a:r>
            <a:r>
              <a:rPr lang="en-US" dirty="0" smtClean="0"/>
              <a:t>:</a:t>
            </a:r>
          </a:p>
          <a:p>
            <a:pPr lvl="1"/>
            <a:r>
              <a:rPr lang="en-US" b="1" dirty="0">
                <a:solidFill>
                  <a:schemeClr val="accent2">
                    <a:lumMod val="50000"/>
                  </a:schemeClr>
                </a:solidFill>
              </a:rPr>
              <a:t>Memory-stall clock cycles = Read-stall cycles + Write-stall </a:t>
            </a:r>
            <a:r>
              <a:rPr lang="en-US" b="1" dirty="0" smtClean="0">
                <a:solidFill>
                  <a:schemeClr val="accent2">
                    <a:lumMod val="50000"/>
                  </a:schemeClr>
                </a:solidFill>
              </a:rPr>
              <a:t>cycles</a:t>
            </a:r>
          </a:p>
          <a:p>
            <a:r>
              <a:rPr lang="en-US" dirty="0"/>
              <a:t>The read-stall cycles can be defined in terms of the number of read accesses </a:t>
            </a:r>
            <a:r>
              <a:rPr lang="en-US" dirty="0" smtClean="0"/>
              <a:t>per program</a:t>
            </a:r>
            <a:r>
              <a:rPr lang="en-US" dirty="0"/>
              <a:t>, the miss </a:t>
            </a:r>
            <a:r>
              <a:rPr lang="en-US" dirty="0" smtClean="0"/>
              <a:t>penalty </a:t>
            </a:r>
            <a:r>
              <a:rPr lang="en-US" dirty="0"/>
              <a:t>in clock cycles for a read, and the read miss rate</a:t>
            </a:r>
            <a:r>
              <a:rPr lang="en-US" dirty="0" smtClean="0"/>
              <a:t>:</a:t>
            </a:r>
          </a:p>
          <a:p>
            <a:endParaRPr lang="en-US" b="1" dirty="0">
              <a:solidFill>
                <a:schemeClr val="accent2">
                  <a:lumMod val="50000"/>
                </a:schemeClr>
              </a:solidFill>
            </a:endParaRPr>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3486150" y="5598852"/>
            <a:ext cx="5219700" cy="819150"/>
          </a:xfrm>
          <a:prstGeom prst="rect">
            <a:avLst/>
          </a:prstGeom>
        </p:spPr>
      </p:pic>
    </p:spTree>
    <p:extLst>
      <p:ext uri="{BB962C8B-B14F-4D97-AF65-F5344CB8AC3E}">
        <p14:creationId xmlns:p14="http://schemas.microsoft.com/office/powerpoint/2010/main" val="29404516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Writes are more complicated. For a write-through scheme, we have two sources </a:t>
            </a:r>
            <a:r>
              <a:rPr lang="en-US" dirty="0" smtClean="0"/>
              <a:t>of stalls</a:t>
            </a:r>
            <a:r>
              <a:rPr lang="en-US" dirty="0"/>
              <a:t>: </a:t>
            </a:r>
            <a:endParaRPr lang="en-US" dirty="0" smtClean="0"/>
          </a:p>
          <a:p>
            <a:pPr lvl="1"/>
            <a:r>
              <a:rPr lang="en-US" b="1" dirty="0" smtClean="0">
                <a:solidFill>
                  <a:schemeClr val="accent2">
                    <a:lumMod val="50000"/>
                  </a:schemeClr>
                </a:solidFill>
              </a:rPr>
              <a:t>write </a:t>
            </a:r>
            <a:r>
              <a:rPr lang="en-US" b="1" dirty="0">
                <a:solidFill>
                  <a:schemeClr val="accent2">
                    <a:lumMod val="50000"/>
                  </a:schemeClr>
                </a:solidFill>
              </a:rPr>
              <a:t>misses</a:t>
            </a:r>
            <a:r>
              <a:rPr lang="en-US" dirty="0"/>
              <a:t>, which usually require that we fetch the block before </a:t>
            </a:r>
            <a:r>
              <a:rPr lang="en-US" dirty="0" smtClean="0"/>
              <a:t>continuing the write. </a:t>
            </a:r>
          </a:p>
          <a:p>
            <a:pPr lvl="1"/>
            <a:r>
              <a:rPr lang="en-US" b="1" dirty="0" smtClean="0">
                <a:solidFill>
                  <a:schemeClr val="accent2">
                    <a:lumMod val="50000"/>
                  </a:schemeClr>
                </a:solidFill>
              </a:rPr>
              <a:t>write </a:t>
            </a:r>
            <a:r>
              <a:rPr lang="en-US" b="1" dirty="0">
                <a:solidFill>
                  <a:schemeClr val="accent2">
                    <a:lumMod val="50000"/>
                  </a:schemeClr>
                </a:solidFill>
              </a:rPr>
              <a:t>buffer stalls</a:t>
            </a:r>
            <a:r>
              <a:rPr lang="en-US" dirty="0"/>
              <a:t>, which occur when the write buffer is full when a write </a:t>
            </a:r>
            <a:r>
              <a:rPr lang="en-US" dirty="0" smtClean="0"/>
              <a:t>occurs. </a:t>
            </a:r>
          </a:p>
          <a:p>
            <a:r>
              <a:rPr lang="en-US" dirty="0"/>
              <a:t>Thus, the cycles stalled for writes equals the sum of these two</a:t>
            </a:r>
            <a:r>
              <a:rPr lang="en-US" dirty="0" smtClean="0"/>
              <a:t>:</a:t>
            </a:r>
          </a:p>
          <a:p>
            <a:endParaRPr lang="en-US" dirty="0"/>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2483892" y="4945963"/>
            <a:ext cx="6624140" cy="1111664"/>
          </a:xfrm>
          <a:prstGeom prst="rect">
            <a:avLst/>
          </a:prstGeom>
        </p:spPr>
      </p:pic>
    </p:spTree>
    <p:extLst>
      <p:ext uri="{BB962C8B-B14F-4D97-AF65-F5344CB8AC3E}">
        <p14:creationId xmlns:p14="http://schemas.microsoft.com/office/powerpoint/2010/main" val="19697860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8081"/>
            <a:ext cx="10515600" cy="1325563"/>
          </a:xfrm>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duotone>
              <a:prstClr val="black"/>
              <a:schemeClr val="accent4">
                <a:tint val="45000"/>
                <a:satMod val="400000"/>
              </a:schemeClr>
            </a:duotone>
          </a:blip>
          <a:stretch>
            <a:fillRect/>
          </a:stretch>
        </p:blipFill>
        <p:spPr>
          <a:xfrm>
            <a:off x="102926" y="858174"/>
            <a:ext cx="12089074" cy="2185277"/>
          </a:xfrm>
          <a:prstGeom prst="rect">
            <a:avLst/>
          </a:prstGeom>
        </p:spPr>
      </p:pic>
      <p:pic>
        <p:nvPicPr>
          <p:cNvPr id="5" name="Picture 4"/>
          <p:cNvPicPr>
            <a:picLocks noChangeAspect="1"/>
          </p:cNvPicPr>
          <p:nvPr/>
        </p:nvPicPr>
        <p:blipFill>
          <a:blip r:embed="rId3"/>
          <a:stretch>
            <a:fillRect/>
          </a:stretch>
        </p:blipFill>
        <p:spPr>
          <a:xfrm>
            <a:off x="102926" y="614890"/>
            <a:ext cx="12089074" cy="6243110"/>
          </a:xfrm>
          <a:prstGeom prst="rect">
            <a:avLst/>
          </a:prstGeom>
        </p:spPr>
      </p:pic>
    </p:spTree>
    <p:extLst>
      <p:ext uri="{BB962C8B-B14F-4D97-AF65-F5344CB8AC3E}">
        <p14:creationId xmlns:p14="http://schemas.microsoft.com/office/powerpoint/2010/main" val="300187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Reducing Cache Misses by More Flexible </a:t>
            </a:r>
            <a:r>
              <a:rPr lang="en-US" b="1" dirty="0" smtClean="0"/>
              <a:t>Placement of </a:t>
            </a:r>
            <a:r>
              <a:rPr lang="en-US" b="1" dirty="0"/>
              <a:t>Blocks</a:t>
            </a:r>
          </a:p>
        </p:txBody>
      </p:sp>
      <p:sp>
        <p:nvSpPr>
          <p:cNvPr id="3" name="Content Placeholder 2"/>
          <p:cNvSpPr>
            <a:spLocks noGrp="1"/>
          </p:cNvSpPr>
          <p:nvPr>
            <p:ph idx="1"/>
          </p:nvPr>
        </p:nvSpPr>
        <p:spPr/>
        <p:txBody>
          <a:bodyPr>
            <a:normAutofit/>
          </a:bodyPr>
          <a:lstStyle/>
          <a:p>
            <a:r>
              <a:rPr lang="en-US" sz="3200" dirty="0"/>
              <a:t>So far, </a:t>
            </a:r>
            <a:r>
              <a:rPr lang="en-US" sz="3200" b="1" dirty="0"/>
              <a:t>when we </a:t>
            </a:r>
            <a:r>
              <a:rPr lang="en-US" sz="3200" b="1" dirty="0" smtClean="0"/>
              <a:t>place </a:t>
            </a:r>
            <a:r>
              <a:rPr lang="en-US" sz="3200" b="1" dirty="0"/>
              <a:t>a block in the cache, we have used a simple </a:t>
            </a:r>
            <a:r>
              <a:rPr lang="en-US" sz="3200" b="1" dirty="0" smtClean="0"/>
              <a:t>placement scheme</a:t>
            </a:r>
            <a:r>
              <a:rPr lang="en-US" sz="3200" b="1" dirty="0"/>
              <a:t>: A block can go in exactly one place in the cache.</a:t>
            </a:r>
            <a:r>
              <a:rPr lang="en-US" sz="3200" dirty="0"/>
              <a:t> </a:t>
            </a:r>
            <a:endParaRPr lang="en-US" sz="3200" dirty="0" smtClean="0"/>
          </a:p>
          <a:p>
            <a:r>
              <a:rPr lang="en-US" sz="3200" dirty="0" smtClean="0"/>
              <a:t>It is direct mapping! We have seen it already! </a:t>
            </a:r>
          </a:p>
          <a:p>
            <a:pPr algn="just"/>
            <a:r>
              <a:rPr lang="en-US" sz="3200" dirty="0">
                <a:solidFill>
                  <a:schemeClr val="accent2">
                    <a:lumMod val="50000"/>
                  </a:schemeClr>
                </a:solidFill>
              </a:rPr>
              <a:t>There is actually </a:t>
            </a:r>
            <a:r>
              <a:rPr lang="en-US" sz="3200" dirty="0" smtClean="0">
                <a:solidFill>
                  <a:schemeClr val="accent2">
                    <a:lumMod val="50000"/>
                  </a:schemeClr>
                </a:solidFill>
              </a:rPr>
              <a:t>a whole </a:t>
            </a:r>
            <a:r>
              <a:rPr lang="en-US" sz="3200" dirty="0">
                <a:solidFill>
                  <a:schemeClr val="accent2">
                    <a:lumMod val="50000"/>
                  </a:schemeClr>
                </a:solidFill>
              </a:rPr>
              <a:t>range of schemes for placing blocks. At one extreme is direct mapped</a:t>
            </a:r>
            <a:r>
              <a:rPr lang="en-US" sz="3200" dirty="0" smtClean="0">
                <a:solidFill>
                  <a:schemeClr val="accent2">
                    <a:lumMod val="50000"/>
                  </a:schemeClr>
                </a:solidFill>
              </a:rPr>
              <a:t>, where </a:t>
            </a:r>
            <a:r>
              <a:rPr lang="en-US" sz="3200" dirty="0">
                <a:solidFill>
                  <a:schemeClr val="accent2">
                    <a:lumMod val="50000"/>
                  </a:schemeClr>
                </a:solidFill>
              </a:rPr>
              <a:t>a block can be placed in exactly one location</a:t>
            </a:r>
            <a:r>
              <a:rPr lang="en-US" sz="3200" dirty="0" smtClean="0">
                <a:solidFill>
                  <a:schemeClr val="accent2">
                    <a:lumMod val="50000"/>
                  </a:schemeClr>
                </a:solidFill>
              </a:rPr>
              <a:t>.</a:t>
            </a:r>
          </a:p>
          <a:p>
            <a:pPr algn="just"/>
            <a:endParaRPr lang="en-US" sz="3200" dirty="0">
              <a:solidFill>
                <a:schemeClr val="accent2">
                  <a:lumMod val="50000"/>
                </a:schemeClr>
              </a:solidFill>
            </a:endParaRPr>
          </a:p>
        </p:txBody>
      </p:sp>
    </p:spTree>
    <p:extLst>
      <p:ext uri="{BB962C8B-B14F-4D97-AF65-F5344CB8AC3E}">
        <p14:creationId xmlns:p14="http://schemas.microsoft.com/office/powerpoint/2010/main" val="15737837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smtClean="0"/>
              <a:t>At </a:t>
            </a:r>
            <a:r>
              <a:rPr lang="en-US" dirty="0"/>
              <a:t>the other extreme is a scheme where a block can be placed in </a:t>
            </a:r>
            <a:r>
              <a:rPr lang="en-US" i="1" dirty="0"/>
              <a:t>any </a:t>
            </a:r>
            <a:r>
              <a:rPr lang="en-US" dirty="0"/>
              <a:t>location </a:t>
            </a:r>
            <a:r>
              <a:rPr lang="en-US" dirty="0" smtClean="0"/>
              <a:t>in the </a:t>
            </a:r>
            <a:r>
              <a:rPr lang="en-US" dirty="0"/>
              <a:t>cache. </a:t>
            </a:r>
            <a:endParaRPr lang="en-US" dirty="0" smtClean="0"/>
          </a:p>
          <a:p>
            <a:r>
              <a:rPr lang="en-US" dirty="0" smtClean="0"/>
              <a:t>Such </a:t>
            </a:r>
            <a:r>
              <a:rPr lang="en-US" dirty="0"/>
              <a:t>a scheme is called </a:t>
            </a:r>
            <a:r>
              <a:rPr lang="en-US" b="1" dirty="0"/>
              <a:t>fully associative </a:t>
            </a:r>
            <a:r>
              <a:rPr lang="en-US" dirty="0"/>
              <a:t>because a block in </a:t>
            </a:r>
            <a:r>
              <a:rPr lang="en-US" dirty="0" smtClean="0"/>
              <a:t>memory may </a:t>
            </a:r>
            <a:r>
              <a:rPr lang="en-US" dirty="0"/>
              <a:t>be associated with any entry in the cache. </a:t>
            </a:r>
            <a:endParaRPr lang="en-US" dirty="0" smtClean="0"/>
          </a:p>
          <a:p>
            <a:r>
              <a:rPr lang="en-US" dirty="0" smtClean="0"/>
              <a:t>To </a:t>
            </a:r>
            <a:r>
              <a:rPr lang="en-US" dirty="0"/>
              <a:t>find a given block in a fully </a:t>
            </a:r>
            <a:r>
              <a:rPr lang="en-US" dirty="0" smtClean="0"/>
              <a:t>associative cache</a:t>
            </a:r>
            <a:r>
              <a:rPr lang="en-US" dirty="0"/>
              <a:t>, all the entries in the cache </a:t>
            </a:r>
            <a:r>
              <a:rPr lang="en-US" dirty="0" smtClean="0"/>
              <a:t>must </a:t>
            </a:r>
            <a:r>
              <a:rPr lang="en-US" dirty="0"/>
              <a:t>be searched because a block can </a:t>
            </a:r>
            <a:r>
              <a:rPr lang="en-US" dirty="0" smtClean="0"/>
              <a:t>be  placed </a:t>
            </a:r>
            <a:r>
              <a:rPr lang="en-US" dirty="0"/>
              <a:t>in any one. </a:t>
            </a:r>
            <a:endParaRPr lang="en-US" dirty="0" smtClean="0"/>
          </a:p>
          <a:p>
            <a:pPr algn="just"/>
            <a:r>
              <a:rPr lang="en-US" dirty="0" smtClean="0">
                <a:solidFill>
                  <a:srgbClr val="0070C0"/>
                </a:solidFill>
              </a:rPr>
              <a:t>To </a:t>
            </a:r>
            <a:r>
              <a:rPr lang="en-US" dirty="0">
                <a:solidFill>
                  <a:srgbClr val="0070C0"/>
                </a:solidFill>
              </a:rPr>
              <a:t>make the search practical, it is done in parallel with a </a:t>
            </a:r>
            <a:r>
              <a:rPr lang="en-US" dirty="0" smtClean="0">
                <a:solidFill>
                  <a:srgbClr val="0070C0"/>
                </a:solidFill>
              </a:rPr>
              <a:t>comparator associated </a:t>
            </a:r>
            <a:r>
              <a:rPr lang="en-US" dirty="0">
                <a:solidFill>
                  <a:srgbClr val="0070C0"/>
                </a:solidFill>
              </a:rPr>
              <a:t>with each cache entry. These comparators significantly </a:t>
            </a:r>
            <a:r>
              <a:rPr lang="en-US" dirty="0" smtClean="0">
                <a:solidFill>
                  <a:srgbClr val="0070C0"/>
                </a:solidFill>
              </a:rPr>
              <a:t>increase the </a:t>
            </a:r>
            <a:r>
              <a:rPr lang="en-US" dirty="0">
                <a:solidFill>
                  <a:srgbClr val="0070C0"/>
                </a:solidFill>
              </a:rPr>
              <a:t>hardware cost, effectively making fully associative placement practical only </a:t>
            </a:r>
            <a:r>
              <a:rPr lang="en-US" dirty="0" smtClean="0">
                <a:solidFill>
                  <a:srgbClr val="0070C0"/>
                </a:solidFill>
              </a:rPr>
              <a:t>for caches </a:t>
            </a:r>
            <a:r>
              <a:rPr lang="en-US" dirty="0">
                <a:solidFill>
                  <a:srgbClr val="0070C0"/>
                </a:solidFill>
              </a:rPr>
              <a:t>with small numbers of blocks.</a:t>
            </a:r>
          </a:p>
        </p:txBody>
      </p:sp>
    </p:spTree>
    <p:extLst>
      <p:ext uri="{BB962C8B-B14F-4D97-AF65-F5344CB8AC3E}">
        <p14:creationId xmlns:p14="http://schemas.microsoft.com/office/powerpoint/2010/main" val="40738199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solidFill>
                  <a:srgbClr val="0070C0"/>
                </a:solidFill>
              </a:rPr>
              <a:t>The middle range of designs between direct mapped and fully associative </a:t>
            </a:r>
            <a:r>
              <a:rPr lang="en-US" b="1" dirty="0" smtClean="0">
                <a:solidFill>
                  <a:srgbClr val="0070C0"/>
                </a:solidFill>
              </a:rPr>
              <a:t>is called </a:t>
            </a:r>
            <a:r>
              <a:rPr lang="en-US" b="1" dirty="0">
                <a:solidFill>
                  <a:srgbClr val="0070C0"/>
                </a:solidFill>
              </a:rPr>
              <a:t>set associative. </a:t>
            </a:r>
            <a:endParaRPr lang="en-US" b="1" dirty="0" smtClean="0">
              <a:solidFill>
                <a:srgbClr val="0070C0"/>
              </a:solidFill>
            </a:endParaRPr>
          </a:p>
          <a:p>
            <a:pPr algn="just"/>
            <a:r>
              <a:rPr lang="en-US" b="1" dirty="0" smtClean="0">
                <a:solidFill>
                  <a:srgbClr val="FF0000"/>
                </a:solidFill>
              </a:rPr>
              <a:t>In </a:t>
            </a:r>
            <a:r>
              <a:rPr lang="en-US" b="1" dirty="0">
                <a:solidFill>
                  <a:srgbClr val="FF0000"/>
                </a:solidFill>
              </a:rPr>
              <a:t>a set-associative cache, there are a fixed number </a:t>
            </a:r>
            <a:r>
              <a:rPr lang="en-US" b="1" dirty="0" smtClean="0">
                <a:solidFill>
                  <a:srgbClr val="FF0000"/>
                </a:solidFill>
              </a:rPr>
              <a:t>of locations </a:t>
            </a:r>
            <a:r>
              <a:rPr lang="en-US" b="1" dirty="0">
                <a:solidFill>
                  <a:srgbClr val="FF0000"/>
                </a:solidFill>
              </a:rPr>
              <a:t>(at least two) where each block can be placed; </a:t>
            </a:r>
            <a:endParaRPr lang="en-US" b="1" dirty="0" smtClean="0">
              <a:solidFill>
                <a:srgbClr val="FF0000"/>
              </a:solidFill>
            </a:endParaRPr>
          </a:p>
          <a:p>
            <a:pPr algn="just"/>
            <a:r>
              <a:rPr lang="en-US" b="1" dirty="0">
                <a:solidFill>
                  <a:schemeClr val="accent6">
                    <a:lumMod val="50000"/>
                  </a:schemeClr>
                </a:solidFill>
              </a:rPr>
              <a:t>A</a:t>
            </a:r>
            <a:r>
              <a:rPr lang="en-US" b="1" dirty="0" smtClean="0">
                <a:solidFill>
                  <a:schemeClr val="accent6">
                    <a:lumMod val="50000"/>
                  </a:schemeClr>
                </a:solidFill>
              </a:rPr>
              <a:t> </a:t>
            </a:r>
            <a:r>
              <a:rPr lang="en-US" b="1" dirty="0">
                <a:solidFill>
                  <a:schemeClr val="accent6">
                    <a:lumMod val="50000"/>
                  </a:schemeClr>
                </a:solidFill>
              </a:rPr>
              <a:t>set-associative </a:t>
            </a:r>
            <a:r>
              <a:rPr lang="en-US" b="1" dirty="0" smtClean="0">
                <a:solidFill>
                  <a:schemeClr val="accent6">
                    <a:lumMod val="50000"/>
                  </a:schemeClr>
                </a:solidFill>
              </a:rPr>
              <a:t>cache with </a:t>
            </a:r>
            <a:r>
              <a:rPr lang="en-US" b="1" i="1" dirty="0">
                <a:solidFill>
                  <a:schemeClr val="accent6">
                    <a:lumMod val="50000"/>
                  </a:schemeClr>
                </a:solidFill>
              </a:rPr>
              <a:t>n </a:t>
            </a:r>
            <a:r>
              <a:rPr lang="en-US" b="1" dirty="0">
                <a:solidFill>
                  <a:schemeClr val="accent6">
                    <a:lumMod val="50000"/>
                  </a:schemeClr>
                </a:solidFill>
              </a:rPr>
              <a:t>locations for a block is called an </a:t>
            </a:r>
            <a:r>
              <a:rPr lang="en-US" b="1" i="1" dirty="0">
                <a:solidFill>
                  <a:schemeClr val="accent6">
                    <a:lumMod val="50000"/>
                  </a:schemeClr>
                </a:solidFill>
              </a:rPr>
              <a:t>n</a:t>
            </a:r>
            <a:r>
              <a:rPr lang="en-US" b="1" dirty="0">
                <a:solidFill>
                  <a:schemeClr val="accent6">
                    <a:lumMod val="50000"/>
                  </a:schemeClr>
                </a:solidFill>
              </a:rPr>
              <a:t>-way set-associative cache. </a:t>
            </a:r>
            <a:endParaRPr lang="en-US" b="1" dirty="0" smtClean="0">
              <a:solidFill>
                <a:schemeClr val="accent6">
                  <a:lumMod val="50000"/>
                </a:schemeClr>
              </a:solidFill>
            </a:endParaRPr>
          </a:p>
          <a:p>
            <a:pPr algn="just"/>
            <a:r>
              <a:rPr lang="en-US" b="1" dirty="0" smtClean="0">
                <a:solidFill>
                  <a:schemeClr val="accent1">
                    <a:lumMod val="50000"/>
                  </a:schemeClr>
                </a:solidFill>
              </a:rPr>
              <a:t>An </a:t>
            </a:r>
            <a:r>
              <a:rPr lang="en-US" b="1" i="1" dirty="0" smtClean="0">
                <a:solidFill>
                  <a:schemeClr val="accent1">
                    <a:lumMod val="50000"/>
                  </a:schemeClr>
                </a:solidFill>
              </a:rPr>
              <a:t>n</a:t>
            </a:r>
            <a:r>
              <a:rPr lang="en-US" b="1" dirty="0" smtClean="0">
                <a:solidFill>
                  <a:schemeClr val="accent1">
                    <a:lumMod val="50000"/>
                  </a:schemeClr>
                </a:solidFill>
              </a:rPr>
              <a:t>-way set-associative </a:t>
            </a:r>
            <a:r>
              <a:rPr lang="en-US" b="1" dirty="0">
                <a:solidFill>
                  <a:schemeClr val="accent1">
                    <a:lumMod val="50000"/>
                  </a:schemeClr>
                </a:solidFill>
              </a:rPr>
              <a:t>cache consists of a number of sets, each of which consists of </a:t>
            </a:r>
            <a:r>
              <a:rPr lang="en-US" b="1" i="1" dirty="0" smtClean="0">
                <a:solidFill>
                  <a:schemeClr val="accent1">
                    <a:lumMod val="50000"/>
                  </a:schemeClr>
                </a:solidFill>
              </a:rPr>
              <a:t>n </a:t>
            </a:r>
            <a:r>
              <a:rPr lang="en-US" b="1" dirty="0" smtClean="0">
                <a:solidFill>
                  <a:schemeClr val="accent1">
                    <a:lumMod val="50000"/>
                  </a:schemeClr>
                </a:solidFill>
              </a:rPr>
              <a:t>blocks</a:t>
            </a:r>
            <a:r>
              <a:rPr lang="en-US" b="1" dirty="0">
                <a:solidFill>
                  <a:schemeClr val="accent1">
                    <a:lumMod val="50000"/>
                  </a:schemeClr>
                </a:solidFill>
              </a:rPr>
              <a:t>. Each block in the memory maps to a unique </a:t>
            </a:r>
            <a:r>
              <a:rPr lang="en-US" b="1" i="1" dirty="0">
                <a:solidFill>
                  <a:schemeClr val="accent1">
                    <a:lumMod val="50000"/>
                  </a:schemeClr>
                </a:solidFill>
              </a:rPr>
              <a:t>set </a:t>
            </a:r>
            <a:r>
              <a:rPr lang="en-US" b="1" dirty="0">
                <a:solidFill>
                  <a:schemeClr val="accent1">
                    <a:lumMod val="50000"/>
                  </a:schemeClr>
                </a:solidFill>
              </a:rPr>
              <a:t>in the cache given by </a:t>
            </a:r>
            <a:r>
              <a:rPr lang="en-US" b="1" dirty="0" smtClean="0">
                <a:solidFill>
                  <a:schemeClr val="accent1">
                    <a:lumMod val="50000"/>
                  </a:schemeClr>
                </a:solidFill>
              </a:rPr>
              <a:t>the index </a:t>
            </a:r>
            <a:r>
              <a:rPr lang="en-US" b="1" dirty="0">
                <a:solidFill>
                  <a:schemeClr val="accent1">
                    <a:lumMod val="50000"/>
                  </a:schemeClr>
                </a:solidFill>
              </a:rPr>
              <a:t>field, and a block can be placed in </a:t>
            </a:r>
            <a:r>
              <a:rPr lang="en-US" b="1" i="1" dirty="0">
                <a:solidFill>
                  <a:schemeClr val="accent1">
                    <a:lumMod val="50000"/>
                  </a:schemeClr>
                </a:solidFill>
              </a:rPr>
              <a:t>any </a:t>
            </a:r>
            <a:r>
              <a:rPr lang="en-US" b="1" dirty="0">
                <a:solidFill>
                  <a:schemeClr val="accent1">
                    <a:lumMod val="50000"/>
                  </a:schemeClr>
                </a:solidFill>
              </a:rPr>
              <a:t>element of that set. </a:t>
            </a:r>
            <a:endParaRPr lang="en-US" b="1" dirty="0" smtClean="0">
              <a:solidFill>
                <a:schemeClr val="accent1">
                  <a:lumMod val="50000"/>
                </a:schemeClr>
              </a:solidFill>
            </a:endParaRPr>
          </a:p>
          <a:p>
            <a:r>
              <a:rPr lang="en-US" dirty="0" smtClean="0"/>
              <a:t>Thus</a:t>
            </a:r>
            <a:r>
              <a:rPr lang="en-US" dirty="0"/>
              <a:t>, a </a:t>
            </a:r>
            <a:r>
              <a:rPr lang="en-US" dirty="0" smtClean="0"/>
              <a:t>set associative placement </a:t>
            </a:r>
            <a:r>
              <a:rPr lang="en-US" dirty="0"/>
              <a:t>combines direct-mapped placement and fully </a:t>
            </a:r>
            <a:r>
              <a:rPr lang="en-US" dirty="0" smtClean="0"/>
              <a:t>associative placement</a:t>
            </a:r>
            <a:r>
              <a:rPr lang="en-US" dirty="0"/>
              <a:t>: </a:t>
            </a:r>
            <a:r>
              <a:rPr lang="en-US" b="1" dirty="0">
                <a:solidFill>
                  <a:schemeClr val="accent1">
                    <a:lumMod val="50000"/>
                  </a:schemeClr>
                </a:solidFill>
              </a:rPr>
              <a:t>a block is directly mapped into a set, and then all the blocks in </a:t>
            </a:r>
            <a:r>
              <a:rPr lang="en-US" b="1" dirty="0" smtClean="0">
                <a:solidFill>
                  <a:schemeClr val="accent1">
                    <a:lumMod val="50000"/>
                  </a:schemeClr>
                </a:solidFill>
              </a:rPr>
              <a:t>the set </a:t>
            </a:r>
            <a:r>
              <a:rPr lang="en-US" b="1" dirty="0">
                <a:solidFill>
                  <a:schemeClr val="accent1">
                    <a:lumMod val="50000"/>
                  </a:schemeClr>
                </a:solidFill>
              </a:rPr>
              <a:t>are searched for a match.</a:t>
            </a:r>
          </a:p>
        </p:txBody>
      </p:sp>
    </p:spTree>
    <p:extLst>
      <p:ext uri="{BB962C8B-B14F-4D97-AF65-F5344CB8AC3E}">
        <p14:creationId xmlns:p14="http://schemas.microsoft.com/office/powerpoint/2010/main" val="1946499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0070C0"/>
                </a:solidFill>
              </a:rPr>
              <a:t>The same principle allows us to create the illusion of a large memory that </a:t>
            </a:r>
            <a:r>
              <a:rPr lang="en-US" dirty="0" smtClean="0">
                <a:solidFill>
                  <a:srgbClr val="0070C0"/>
                </a:solidFill>
              </a:rPr>
              <a:t>we can </a:t>
            </a:r>
            <a:r>
              <a:rPr lang="en-US" dirty="0">
                <a:solidFill>
                  <a:srgbClr val="0070C0"/>
                </a:solidFill>
              </a:rPr>
              <a:t>access as fast as a very small memory</a:t>
            </a:r>
            <a:r>
              <a:rPr lang="en-US" dirty="0"/>
              <a:t>. </a:t>
            </a:r>
            <a:endParaRPr lang="en-US" dirty="0" smtClean="0"/>
          </a:p>
          <a:p>
            <a:r>
              <a:rPr lang="en-US" dirty="0" smtClean="0">
                <a:solidFill>
                  <a:schemeClr val="accent2">
                    <a:lumMod val="75000"/>
                  </a:schemeClr>
                </a:solidFill>
              </a:rPr>
              <a:t>Just </a:t>
            </a:r>
            <a:r>
              <a:rPr lang="en-US" dirty="0">
                <a:solidFill>
                  <a:schemeClr val="accent2">
                    <a:lumMod val="75000"/>
                  </a:schemeClr>
                </a:solidFill>
              </a:rPr>
              <a:t>as you did not need to access all </a:t>
            </a:r>
            <a:r>
              <a:rPr lang="en-US" dirty="0" smtClean="0">
                <a:solidFill>
                  <a:schemeClr val="accent2">
                    <a:lumMod val="75000"/>
                  </a:schemeClr>
                </a:solidFill>
              </a:rPr>
              <a:t>the books </a:t>
            </a:r>
            <a:r>
              <a:rPr lang="en-US" dirty="0">
                <a:solidFill>
                  <a:schemeClr val="accent2">
                    <a:lumMod val="75000"/>
                  </a:schemeClr>
                </a:solidFill>
              </a:rPr>
              <a:t>in the library at once with equal probability, a program does not access </a:t>
            </a:r>
            <a:r>
              <a:rPr lang="en-US" dirty="0" smtClean="0">
                <a:solidFill>
                  <a:schemeClr val="accent2">
                    <a:lumMod val="75000"/>
                  </a:schemeClr>
                </a:solidFill>
              </a:rPr>
              <a:t>all of </a:t>
            </a:r>
            <a:r>
              <a:rPr lang="en-US" dirty="0">
                <a:solidFill>
                  <a:schemeClr val="accent2">
                    <a:lumMod val="75000"/>
                  </a:schemeClr>
                </a:solidFill>
              </a:rPr>
              <a:t>its code or data at once with equal probability. </a:t>
            </a:r>
            <a:endParaRPr lang="en-US" dirty="0" smtClean="0">
              <a:solidFill>
                <a:schemeClr val="accent2">
                  <a:lumMod val="75000"/>
                </a:schemeClr>
              </a:solidFill>
            </a:endParaRPr>
          </a:p>
          <a:p>
            <a:r>
              <a:rPr lang="en-US" dirty="0" smtClean="0">
                <a:solidFill>
                  <a:srgbClr val="0070C0"/>
                </a:solidFill>
              </a:rPr>
              <a:t>Otherwise</a:t>
            </a:r>
            <a:r>
              <a:rPr lang="en-US" dirty="0">
                <a:solidFill>
                  <a:srgbClr val="0070C0"/>
                </a:solidFill>
              </a:rPr>
              <a:t>, it would be </a:t>
            </a:r>
            <a:r>
              <a:rPr lang="en-US" dirty="0" smtClean="0">
                <a:solidFill>
                  <a:srgbClr val="0070C0"/>
                </a:solidFill>
              </a:rPr>
              <a:t>impossible to </a:t>
            </a:r>
            <a:r>
              <a:rPr lang="en-US" dirty="0">
                <a:solidFill>
                  <a:srgbClr val="0070C0"/>
                </a:solidFill>
              </a:rPr>
              <a:t>make most memory accesses fast and still have large memory in computers</a:t>
            </a:r>
            <a:r>
              <a:rPr lang="en-US" dirty="0" smtClean="0">
                <a:solidFill>
                  <a:srgbClr val="0070C0"/>
                </a:solidFill>
              </a:rPr>
              <a:t>, just </a:t>
            </a:r>
            <a:r>
              <a:rPr lang="en-US" dirty="0">
                <a:solidFill>
                  <a:srgbClr val="0070C0"/>
                </a:solidFill>
              </a:rPr>
              <a:t>as it would be impossible for you to fit all the library books on your desk </a:t>
            </a:r>
            <a:r>
              <a:rPr lang="en-US" dirty="0" smtClean="0">
                <a:solidFill>
                  <a:srgbClr val="0070C0"/>
                </a:solidFill>
              </a:rPr>
              <a:t>and still </a:t>
            </a:r>
            <a:r>
              <a:rPr lang="en-US" dirty="0">
                <a:solidFill>
                  <a:srgbClr val="0070C0"/>
                </a:solidFill>
              </a:rPr>
              <a:t>find what you wanted quickly</a:t>
            </a:r>
          </a:p>
        </p:txBody>
      </p:sp>
    </p:spTree>
    <p:extLst>
      <p:ext uri="{BB962C8B-B14F-4D97-AF65-F5344CB8AC3E}">
        <p14:creationId xmlns:p14="http://schemas.microsoft.com/office/powerpoint/2010/main" val="7193130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Remember that in a direct-mapped cache, the position of a memory block </a:t>
            </a:r>
            <a:r>
              <a:rPr lang="en-US" dirty="0" smtClean="0"/>
              <a:t>is given </a:t>
            </a:r>
            <a:r>
              <a:rPr lang="en-US" dirty="0"/>
              <a:t>by</a:t>
            </a:r>
          </a:p>
          <a:p>
            <a:pPr lvl="1"/>
            <a:r>
              <a:rPr lang="en-US" b="1" dirty="0">
                <a:solidFill>
                  <a:schemeClr val="accent1">
                    <a:lumMod val="50000"/>
                  </a:schemeClr>
                </a:solidFill>
              </a:rPr>
              <a:t>(Block number) modulo (Number of cache blocks)</a:t>
            </a:r>
          </a:p>
          <a:p>
            <a:r>
              <a:rPr lang="en-US" dirty="0"/>
              <a:t>In a set-associative cache, the set containing a memory block is given by</a:t>
            </a:r>
          </a:p>
          <a:p>
            <a:pPr lvl="1"/>
            <a:r>
              <a:rPr lang="en-US" b="1" dirty="0">
                <a:solidFill>
                  <a:schemeClr val="accent1">
                    <a:lumMod val="50000"/>
                  </a:schemeClr>
                </a:solidFill>
              </a:rPr>
              <a:t>(Block number) modulo (Number of sets in the cache</a:t>
            </a:r>
            <a:r>
              <a:rPr lang="en-US" b="1" dirty="0" smtClean="0">
                <a:solidFill>
                  <a:schemeClr val="accent1">
                    <a:lumMod val="50000"/>
                  </a:schemeClr>
                </a:solidFill>
              </a:rPr>
              <a:t>)</a:t>
            </a:r>
          </a:p>
          <a:p>
            <a:pPr lvl="1"/>
            <a:endParaRPr lang="en-US" b="1" dirty="0">
              <a:solidFill>
                <a:schemeClr val="accent1">
                  <a:lumMod val="50000"/>
                </a:schemeClr>
              </a:solidFill>
            </a:endParaRPr>
          </a:p>
        </p:txBody>
      </p:sp>
    </p:spTree>
    <p:extLst>
      <p:ext uri="{BB962C8B-B14F-4D97-AF65-F5344CB8AC3E}">
        <p14:creationId xmlns:p14="http://schemas.microsoft.com/office/powerpoint/2010/main" val="1974162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Since the block may be placed in any element of the set, </a:t>
            </a:r>
            <a:r>
              <a:rPr lang="en-US" i="1" dirty="0"/>
              <a:t>all the tags of all the </a:t>
            </a:r>
            <a:r>
              <a:rPr lang="en-US" i="1" dirty="0" smtClean="0"/>
              <a:t>elements of </a:t>
            </a:r>
            <a:r>
              <a:rPr lang="en-US" i="1" dirty="0"/>
              <a:t>the set </a:t>
            </a:r>
            <a:r>
              <a:rPr lang="en-US" dirty="0"/>
              <a:t>must be searched. </a:t>
            </a:r>
            <a:endParaRPr lang="en-US" dirty="0" smtClean="0"/>
          </a:p>
          <a:p>
            <a:r>
              <a:rPr lang="en-US" dirty="0" smtClean="0"/>
              <a:t>In </a:t>
            </a:r>
            <a:r>
              <a:rPr lang="en-US" dirty="0"/>
              <a:t>a fully associative cache, the block can </a:t>
            </a:r>
            <a:r>
              <a:rPr lang="en-US" dirty="0" smtClean="0"/>
              <a:t>go anywhere </a:t>
            </a:r>
            <a:r>
              <a:rPr lang="en-US" dirty="0"/>
              <a:t>and </a:t>
            </a:r>
            <a:r>
              <a:rPr lang="en-US" i="1" dirty="0"/>
              <a:t>all tags of all the blocks in the cache </a:t>
            </a:r>
            <a:r>
              <a:rPr lang="en-US" dirty="0"/>
              <a:t>must be searched</a:t>
            </a:r>
            <a:r>
              <a:rPr lang="en-US" dirty="0" smtClean="0"/>
              <a:t>.</a:t>
            </a:r>
          </a:p>
          <a:p>
            <a:endParaRPr lang="en-US" dirty="0"/>
          </a:p>
        </p:txBody>
      </p:sp>
    </p:spTree>
    <p:extLst>
      <p:ext uri="{BB962C8B-B14F-4D97-AF65-F5344CB8AC3E}">
        <p14:creationId xmlns:p14="http://schemas.microsoft.com/office/powerpoint/2010/main" val="20815440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r>
              <a:rPr lang="en-US" dirty="0"/>
              <a:t>For example</a:t>
            </a:r>
            <a:r>
              <a:rPr lang="en-US" dirty="0" smtClean="0"/>
              <a:t>, Figure below shows </a:t>
            </a:r>
            <a:r>
              <a:rPr lang="en-US" dirty="0"/>
              <a:t>where block 12 may be placed in a cache with eight blocks </a:t>
            </a:r>
            <a:r>
              <a:rPr lang="en-US" dirty="0" smtClean="0"/>
              <a:t>total, according </a:t>
            </a:r>
            <a:r>
              <a:rPr lang="en-US" dirty="0"/>
              <a:t>to the block placement policy for direct-mapped, two-way set-associative</a:t>
            </a:r>
            <a:r>
              <a:rPr lang="en-US" dirty="0" smtClean="0"/>
              <a:t>, and </a:t>
            </a:r>
            <a:r>
              <a:rPr lang="en-US" dirty="0"/>
              <a:t>fully associative caches.</a:t>
            </a:r>
          </a:p>
        </p:txBody>
      </p:sp>
      <p:pic>
        <p:nvPicPr>
          <p:cNvPr id="4" name="Picture 3"/>
          <p:cNvPicPr>
            <a:picLocks noChangeAspect="1"/>
          </p:cNvPicPr>
          <p:nvPr/>
        </p:nvPicPr>
        <p:blipFill>
          <a:blip r:embed="rId2"/>
          <a:stretch>
            <a:fillRect/>
          </a:stretch>
        </p:blipFill>
        <p:spPr>
          <a:xfrm>
            <a:off x="2510051" y="3050558"/>
            <a:ext cx="7772400" cy="3752850"/>
          </a:xfrm>
          <a:prstGeom prst="rect">
            <a:avLst/>
          </a:prstGeom>
        </p:spPr>
      </p:pic>
    </p:spTree>
    <p:extLst>
      <p:ext uri="{BB962C8B-B14F-4D97-AF65-F5344CB8AC3E}">
        <p14:creationId xmlns:p14="http://schemas.microsoft.com/office/powerpoint/2010/main" val="24202363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half" idx="1"/>
          </p:nvPr>
        </p:nvSpPr>
        <p:spPr>
          <a:xfrm>
            <a:off x="251346" y="1852920"/>
            <a:ext cx="5181600" cy="4351338"/>
          </a:xfrm>
        </p:spPr>
        <p:txBody>
          <a:bodyPr>
            <a:normAutofit fontScale="70000" lnSpcReduction="20000"/>
          </a:bodyPr>
          <a:lstStyle/>
          <a:p>
            <a:pPr algn="just"/>
            <a:r>
              <a:rPr lang="en-US" b="1" dirty="0"/>
              <a:t>We can think of every block placement strategy as a variation on set associativity.</a:t>
            </a:r>
          </a:p>
          <a:p>
            <a:pPr algn="just"/>
            <a:r>
              <a:rPr lang="en-US" dirty="0">
                <a:solidFill>
                  <a:srgbClr val="FF0000"/>
                </a:solidFill>
              </a:rPr>
              <a:t>Figure </a:t>
            </a:r>
            <a:r>
              <a:rPr lang="en-US" dirty="0" smtClean="0">
                <a:solidFill>
                  <a:srgbClr val="FF0000"/>
                </a:solidFill>
              </a:rPr>
              <a:t>below </a:t>
            </a:r>
            <a:r>
              <a:rPr lang="en-US" dirty="0">
                <a:solidFill>
                  <a:srgbClr val="FF0000"/>
                </a:solidFill>
              </a:rPr>
              <a:t>shows the possible associativity structures for an </a:t>
            </a:r>
            <a:r>
              <a:rPr lang="en-US" dirty="0" smtClean="0">
                <a:solidFill>
                  <a:srgbClr val="FF0000"/>
                </a:solidFill>
              </a:rPr>
              <a:t>eight-block cache. </a:t>
            </a:r>
          </a:p>
          <a:p>
            <a:pPr algn="just"/>
            <a:r>
              <a:rPr lang="en-US" dirty="0">
                <a:solidFill>
                  <a:srgbClr val="00B050"/>
                </a:solidFill>
              </a:rPr>
              <a:t>A direct-mapped cache is simply a one-way set-associative cache: </a:t>
            </a:r>
            <a:r>
              <a:rPr lang="en-US" dirty="0" smtClean="0">
                <a:solidFill>
                  <a:srgbClr val="00B050"/>
                </a:solidFill>
              </a:rPr>
              <a:t>each cache </a:t>
            </a:r>
            <a:r>
              <a:rPr lang="en-US" dirty="0">
                <a:solidFill>
                  <a:srgbClr val="00B050"/>
                </a:solidFill>
              </a:rPr>
              <a:t>entry holds one block and each set has one element. </a:t>
            </a:r>
            <a:endParaRPr lang="en-US" dirty="0" smtClean="0">
              <a:solidFill>
                <a:srgbClr val="00B050"/>
              </a:solidFill>
            </a:endParaRPr>
          </a:p>
          <a:p>
            <a:pPr algn="just"/>
            <a:r>
              <a:rPr lang="en-US" b="1" dirty="0" smtClean="0">
                <a:solidFill>
                  <a:srgbClr val="002060"/>
                </a:solidFill>
              </a:rPr>
              <a:t>A </a:t>
            </a:r>
            <a:r>
              <a:rPr lang="en-US" b="1" dirty="0">
                <a:solidFill>
                  <a:srgbClr val="002060"/>
                </a:solidFill>
              </a:rPr>
              <a:t>fully </a:t>
            </a:r>
            <a:r>
              <a:rPr lang="en-US" b="1" dirty="0" smtClean="0">
                <a:solidFill>
                  <a:srgbClr val="002060"/>
                </a:solidFill>
              </a:rPr>
              <a:t>associative cache </a:t>
            </a:r>
            <a:r>
              <a:rPr lang="en-US" b="1" dirty="0">
                <a:solidFill>
                  <a:srgbClr val="002060"/>
                </a:solidFill>
              </a:rPr>
              <a:t>with </a:t>
            </a:r>
            <a:r>
              <a:rPr lang="en-US" b="1" i="1" dirty="0">
                <a:solidFill>
                  <a:srgbClr val="002060"/>
                </a:solidFill>
              </a:rPr>
              <a:t>m </a:t>
            </a:r>
            <a:r>
              <a:rPr lang="en-US" b="1" dirty="0">
                <a:solidFill>
                  <a:srgbClr val="002060"/>
                </a:solidFill>
              </a:rPr>
              <a:t>entries is simply an </a:t>
            </a:r>
            <a:r>
              <a:rPr lang="en-US" b="1" i="1" dirty="0">
                <a:solidFill>
                  <a:srgbClr val="002060"/>
                </a:solidFill>
              </a:rPr>
              <a:t>m</a:t>
            </a:r>
            <a:r>
              <a:rPr lang="en-US" b="1" dirty="0">
                <a:solidFill>
                  <a:srgbClr val="002060"/>
                </a:solidFill>
              </a:rPr>
              <a:t>-way set-associative cache; it has one set </a:t>
            </a:r>
            <a:r>
              <a:rPr lang="en-US" b="1" dirty="0" smtClean="0">
                <a:solidFill>
                  <a:srgbClr val="002060"/>
                </a:solidFill>
              </a:rPr>
              <a:t>with </a:t>
            </a:r>
            <a:r>
              <a:rPr lang="en-US" b="1" i="1" dirty="0" smtClean="0">
                <a:solidFill>
                  <a:srgbClr val="002060"/>
                </a:solidFill>
              </a:rPr>
              <a:t>m </a:t>
            </a:r>
            <a:r>
              <a:rPr lang="en-US" b="1" dirty="0">
                <a:solidFill>
                  <a:srgbClr val="002060"/>
                </a:solidFill>
              </a:rPr>
              <a:t>blocks, and an entry can reside in any block within that set.</a:t>
            </a:r>
          </a:p>
          <a:p>
            <a:pPr algn="just"/>
            <a:r>
              <a:rPr lang="en-US" b="1" dirty="0"/>
              <a:t>The advantage of increasing the degree of associativity is that it </a:t>
            </a:r>
            <a:r>
              <a:rPr lang="en-US" b="1" dirty="0" smtClean="0"/>
              <a:t>usually decreases </a:t>
            </a:r>
            <a:r>
              <a:rPr lang="en-US" b="1" dirty="0"/>
              <a:t>the miss rate, as the next example shows. The main </a:t>
            </a:r>
            <a:r>
              <a:rPr lang="en-US" b="1" dirty="0" smtClean="0"/>
              <a:t>disadvantage, is </a:t>
            </a:r>
            <a:r>
              <a:rPr lang="en-US" b="1" dirty="0"/>
              <a:t>an increase in the hit time.</a:t>
            </a:r>
          </a:p>
        </p:txBody>
      </p:sp>
      <p:pic>
        <p:nvPicPr>
          <p:cNvPr id="5" name="Content Placeholder 4"/>
          <p:cNvPicPr>
            <a:picLocks noGrp="1" noChangeAspect="1"/>
          </p:cNvPicPr>
          <p:nvPr>
            <p:ph sz="half" idx="2"/>
          </p:nvPr>
        </p:nvPicPr>
        <p:blipFill>
          <a:blip r:embed="rId2">
            <a:duotone>
              <a:prstClr val="black"/>
              <a:schemeClr val="accent4">
                <a:tint val="45000"/>
                <a:satMod val="400000"/>
              </a:schemeClr>
            </a:duotone>
          </a:blip>
          <a:stretch>
            <a:fillRect/>
          </a:stretch>
        </p:blipFill>
        <p:spPr>
          <a:xfrm>
            <a:off x="5754806" y="90062"/>
            <a:ext cx="6268872" cy="6767938"/>
          </a:xfrm>
          <a:prstGeom prst="rect">
            <a:avLst/>
          </a:prstGeom>
        </p:spPr>
      </p:pic>
    </p:spTree>
    <p:extLst>
      <p:ext uri="{BB962C8B-B14F-4D97-AF65-F5344CB8AC3E}">
        <p14:creationId xmlns:p14="http://schemas.microsoft.com/office/powerpoint/2010/main" val="1835318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6" name="Content Placeholder 5"/>
          <p:cNvPicPr>
            <a:picLocks noGrp="1" noChangeAspect="1"/>
          </p:cNvPicPr>
          <p:nvPr>
            <p:ph idx="1"/>
          </p:nvPr>
        </p:nvPicPr>
        <p:blipFill>
          <a:blip r:embed="rId2"/>
          <a:stretch>
            <a:fillRect/>
          </a:stretch>
        </p:blipFill>
        <p:spPr>
          <a:xfrm>
            <a:off x="338670" y="1232787"/>
            <a:ext cx="11241704" cy="2192800"/>
          </a:xfrm>
          <a:prstGeom prst="rect">
            <a:avLst/>
          </a:prstGeom>
        </p:spPr>
      </p:pic>
      <p:pic>
        <p:nvPicPr>
          <p:cNvPr id="7" name="Picture 6"/>
          <p:cNvPicPr>
            <a:picLocks noChangeAspect="1"/>
          </p:cNvPicPr>
          <p:nvPr/>
        </p:nvPicPr>
        <p:blipFill>
          <a:blip r:embed="rId3">
            <a:duotone>
              <a:prstClr val="black"/>
              <a:schemeClr val="accent2">
                <a:tint val="45000"/>
                <a:satMod val="400000"/>
              </a:schemeClr>
            </a:duotone>
          </a:blip>
          <a:stretch>
            <a:fillRect/>
          </a:stretch>
        </p:blipFill>
        <p:spPr>
          <a:xfrm>
            <a:off x="174897" y="3542020"/>
            <a:ext cx="6225903" cy="2770496"/>
          </a:xfrm>
          <a:prstGeom prst="rect">
            <a:avLst/>
          </a:prstGeom>
        </p:spPr>
      </p:pic>
      <p:pic>
        <p:nvPicPr>
          <p:cNvPr id="8" name="Picture 7"/>
          <p:cNvPicPr>
            <a:picLocks noChangeAspect="1"/>
          </p:cNvPicPr>
          <p:nvPr/>
        </p:nvPicPr>
        <p:blipFill>
          <a:blip r:embed="rId4"/>
          <a:stretch>
            <a:fillRect/>
          </a:stretch>
        </p:blipFill>
        <p:spPr>
          <a:xfrm>
            <a:off x="6591868" y="3412793"/>
            <a:ext cx="5391150" cy="3028950"/>
          </a:xfrm>
          <a:prstGeom prst="rect">
            <a:avLst/>
          </a:prstGeom>
        </p:spPr>
      </p:pic>
    </p:spTree>
    <p:extLst>
      <p:ext uri="{BB962C8B-B14F-4D97-AF65-F5344CB8AC3E}">
        <p14:creationId xmlns:p14="http://schemas.microsoft.com/office/powerpoint/2010/main" val="418861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Contd.,</a:t>
            </a:r>
            <a:endParaRPr lang="en-US" dirty="0"/>
          </a:p>
        </p:txBody>
      </p:sp>
      <p:pic>
        <p:nvPicPr>
          <p:cNvPr id="4" name="Content Placeholder 5"/>
          <p:cNvPicPr>
            <a:picLocks noGrp="1" noChangeAspect="1"/>
          </p:cNvPicPr>
          <p:nvPr>
            <p:ph idx="1"/>
          </p:nvPr>
        </p:nvPicPr>
        <p:blipFill>
          <a:blip r:embed="rId2"/>
          <a:stretch>
            <a:fillRect/>
          </a:stretch>
        </p:blipFill>
        <p:spPr>
          <a:xfrm>
            <a:off x="729018" y="1028070"/>
            <a:ext cx="10837318" cy="1756071"/>
          </a:xfrm>
          <a:prstGeom prst="rect">
            <a:avLst/>
          </a:prstGeom>
        </p:spPr>
      </p:pic>
      <p:pic>
        <p:nvPicPr>
          <p:cNvPr id="5" name="Picture 4"/>
          <p:cNvPicPr>
            <a:picLocks noChangeAspect="1"/>
          </p:cNvPicPr>
          <p:nvPr/>
        </p:nvPicPr>
        <p:blipFill>
          <a:blip r:embed="rId3">
            <a:duotone>
              <a:prstClr val="black"/>
              <a:schemeClr val="accent2">
                <a:tint val="45000"/>
                <a:satMod val="400000"/>
              </a:schemeClr>
            </a:duotone>
          </a:blip>
          <a:stretch>
            <a:fillRect/>
          </a:stretch>
        </p:blipFill>
        <p:spPr>
          <a:xfrm>
            <a:off x="362092" y="2784141"/>
            <a:ext cx="5400675" cy="1714500"/>
          </a:xfrm>
          <a:prstGeom prst="rect">
            <a:avLst/>
          </a:prstGeom>
        </p:spPr>
      </p:pic>
      <p:sp>
        <p:nvSpPr>
          <p:cNvPr id="6" name="Rectangle 5"/>
          <p:cNvSpPr/>
          <p:nvPr/>
        </p:nvSpPr>
        <p:spPr>
          <a:xfrm>
            <a:off x="197893" y="4805002"/>
            <a:ext cx="6096000" cy="1477328"/>
          </a:xfrm>
          <a:prstGeom prst="rect">
            <a:avLst/>
          </a:prstGeom>
        </p:spPr>
        <p:txBody>
          <a:bodyPr>
            <a:spAutoFit/>
          </a:bodyPr>
          <a:lstStyle/>
          <a:p>
            <a:pPr marL="285750" indent="-285750" algn="just">
              <a:buFont typeface="Arial" panose="020B0604020202020204" pitchFamily="34" charset="0"/>
              <a:buChar char="•"/>
            </a:pPr>
            <a:r>
              <a:rPr lang="en-US" dirty="0">
                <a:latin typeface="Minion-Regular"/>
              </a:rPr>
              <a:t>Because we have a choice of which entry in a set to replace on a miss, we </a:t>
            </a:r>
            <a:r>
              <a:rPr lang="en-US" dirty="0" smtClean="0">
                <a:latin typeface="Minion-Regular"/>
              </a:rPr>
              <a:t>need a </a:t>
            </a:r>
            <a:r>
              <a:rPr lang="en-US" dirty="0">
                <a:latin typeface="Minion-Regular"/>
              </a:rPr>
              <a:t>replacement rule. </a:t>
            </a:r>
            <a:endParaRPr lang="en-US" dirty="0" smtClean="0">
              <a:latin typeface="Minion-Regular"/>
            </a:endParaRPr>
          </a:p>
          <a:p>
            <a:pPr marL="285750" indent="-285750" algn="just">
              <a:buFont typeface="Arial" panose="020B0604020202020204" pitchFamily="34" charset="0"/>
              <a:buChar char="•"/>
            </a:pPr>
            <a:r>
              <a:rPr lang="en-US" dirty="0" smtClean="0">
                <a:latin typeface="Minion-Regular"/>
              </a:rPr>
              <a:t>Set-associative </a:t>
            </a:r>
            <a:r>
              <a:rPr lang="en-US" dirty="0">
                <a:latin typeface="Minion-Regular"/>
              </a:rPr>
              <a:t>caches usually replace the least </a:t>
            </a:r>
            <a:r>
              <a:rPr lang="en-US" dirty="0" smtClean="0">
                <a:latin typeface="Minion-Regular"/>
              </a:rPr>
              <a:t>recently used </a:t>
            </a:r>
            <a:r>
              <a:rPr lang="en-US" dirty="0">
                <a:latin typeface="Minion-Regular"/>
              </a:rPr>
              <a:t>block within a set; that is, the block that was used furthest in the past </a:t>
            </a:r>
            <a:r>
              <a:rPr lang="en-US" dirty="0" smtClean="0">
                <a:latin typeface="Minion-Regular"/>
              </a:rPr>
              <a:t>is replaced</a:t>
            </a:r>
            <a:r>
              <a:rPr lang="en-US" dirty="0">
                <a:latin typeface="Minion-Regular"/>
              </a:rPr>
              <a:t>.</a:t>
            </a:r>
            <a:endParaRPr lang="en-US" dirty="0"/>
          </a:p>
        </p:txBody>
      </p:sp>
      <p:pic>
        <p:nvPicPr>
          <p:cNvPr id="7" name="Picture 6"/>
          <p:cNvPicPr>
            <a:picLocks noChangeAspect="1"/>
          </p:cNvPicPr>
          <p:nvPr/>
        </p:nvPicPr>
        <p:blipFill>
          <a:blip r:embed="rId4"/>
          <a:stretch>
            <a:fillRect/>
          </a:stretch>
        </p:blipFill>
        <p:spPr>
          <a:xfrm>
            <a:off x="6293893" y="2784141"/>
            <a:ext cx="5429250" cy="2428875"/>
          </a:xfrm>
          <a:prstGeom prst="rect">
            <a:avLst/>
          </a:prstGeom>
        </p:spPr>
      </p:pic>
    </p:spTree>
    <p:extLst>
      <p:ext uri="{BB962C8B-B14F-4D97-AF65-F5344CB8AC3E}">
        <p14:creationId xmlns:p14="http://schemas.microsoft.com/office/powerpoint/2010/main" val="329880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0"/>
            <a:ext cx="10515600" cy="632283"/>
          </a:xfrm>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duotone>
              <a:prstClr val="black"/>
              <a:schemeClr val="accent4">
                <a:tint val="45000"/>
                <a:satMod val="400000"/>
              </a:schemeClr>
            </a:duotone>
          </a:blip>
          <a:stretch>
            <a:fillRect/>
          </a:stretch>
        </p:blipFill>
        <p:spPr>
          <a:xfrm>
            <a:off x="305582" y="2388354"/>
            <a:ext cx="11063003" cy="4258106"/>
          </a:xfrm>
          <a:prstGeom prst="rect">
            <a:avLst/>
          </a:prstGeom>
        </p:spPr>
      </p:pic>
      <p:pic>
        <p:nvPicPr>
          <p:cNvPr id="5" name="Content Placeholder 5"/>
          <p:cNvPicPr>
            <a:picLocks noChangeAspect="1"/>
          </p:cNvPicPr>
          <p:nvPr/>
        </p:nvPicPr>
        <p:blipFill>
          <a:blip r:embed="rId3"/>
          <a:stretch>
            <a:fillRect/>
          </a:stretch>
        </p:blipFill>
        <p:spPr>
          <a:xfrm>
            <a:off x="305582" y="632283"/>
            <a:ext cx="10837318" cy="1756071"/>
          </a:xfrm>
          <a:prstGeom prst="rect">
            <a:avLst/>
          </a:prstGeom>
        </p:spPr>
      </p:pic>
    </p:spTree>
    <p:extLst>
      <p:ext uri="{BB962C8B-B14F-4D97-AF65-F5344CB8AC3E}">
        <p14:creationId xmlns:p14="http://schemas.microsoft.com/office/powerpoint/2010/main" val="377402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Locating a Block in the Cache</a:t>
            </a:r>
          </a:p>
        </p:txBody>
      </p:sp>
      <p:sp>
        <p:nvSpPr>
          <p:cNvPr id="3" name="Content Placeholder 2"/>
          <p:cNvSpPr>
            <a:spLocks noGrp="1"/>
          </p:cNvSpPr>
          <p:nvPr>
            <p:ph idx="1"/>
          </p:nvPr>
        </p:nvSpPr>
        <p:spPr/>
        <p:txBody>
          <a:bodyPr>
            <a:normAutofit fontScale="92500" lnSpcReduction="20000"/>
          </a:bodyPr>
          <a:lstStyle/>
          <a:p>
            <a:pPr algn="just"/>
            <a:r>
              <a:rPr lang="en-US" b="1" dirty="0"/>
              <a:t>Now, let’s consider the task of finding a block in a cache that is set associative. </a:t>
            </a:r>
            <a:endParaRPr lang="en-US" b="1" dirty="0" smtClean="0"/>
          </a:p>
          <a:p>
            <a:pPr algn="just"/>
            <a:r>
              <a:rPr lang="en-US" dirty="0" smtClean="0">
                <a:solidFill>
                  <a:srgbClr val="FF0000"/>
                </a:solidFill>
              </a:rPr>
              <a:t>Just as </a:t>
            </a:r>
            <a:r>
              <a:rPr lang="en-US" dirty="0">
                <a:solidFill>
                  <a:srgbClr val="FF0000"/>
                </a:solidFill>
              </a:rPr>
              <a:t>in a direct-mapped cache, each block in a set-associative cache includes </a:t>
            </a:r>
            <a:r>
              <a:rPr lang="en-US" dirty="0" smtClean="0">
                <a:solidFill>
                  <a:srgbClr val="FF0000"/>
                </a:solidFill>
              </a:rPr>
              <a:t>an address </a:t>
            </a:r>
            <a:r>
              <a:rPr lang="en-US" dirty="0">
                <a:solidFill>
                  <a:srgbClr val="FF0000"/>
                </a:solidFill>
              </a:rPr>
              <a:t>tag that gives the block </a:t>
            </a:r>
            <a:r>
              <a:rPr lang="en-US" dirty="0" smtClean="0">
                <a:solidFill>
                  <a:srgbClr val="FF0000"/>
                </a:solidFill>
              </a:rPr>
              <a:t>address. </a:t>
            </a:r>
          </a:p>
          <a:p>
            <a:pPr algn="just"/>
            <a:r>
              <a:rPr lang="en-US" dirty="0">
                <a:solidFill>
                  <a:srgbClr val="00B0F0"/>
                </a:solidFill>
              </a:rPr>
              <a:t>The tag of every cache block within </a:t>
            </a:r>
            <a:r>
              <a:rPr lang="en-US" dirty="0" smtClean="0">
                <a:solidFill>
                  <a:srgbClr val="00B0F0"/>
                </a:solidFill>
              </a:rPr>
              <a:t>the appropriate </a:t>
            </a:r>
            <a:r>
              <a:rPr lang="en-US" dirty="0">
                <a:solidFill>
                  <a:srgbClr val="00B0F0"/>
                </a:solidFill>
              </a:rPr>
              <a:t>set is checked to see if it matches the block address from the processor.</a:t>
            </a:r>
          </a:p>
          <a:p>
            <a:pPr algn="just"/>
            <a:r>
              <a:rPr lang="en-US" dirty="0"/>
              <a:t>Figure </a:t>
            </a:r>
            <a:r>
              <a:rPr lang="en-US" dirty="0" smtClean="0"/>
              <a:t>below </a:t>
            </a:r>
            <a:r>
              <a:rPr lang="en-US" dirty="0"/>
              <a:t>shows how the address is decomposed. The index value is used </a:t>
            </a:r>
            <a:r>
              <a:rPr lang="en-US" dirty="0" smtClean="0"/>
              <a:t>to select </a:t>
            </a:r>
            <a:r>
              <a:rPr lang="en-US" dirty="0"/>
              <a:t>the set containing the address of interest, and the tags of all the blocks in </a:t>
            </a:r>
            <a:r>
              <a:rPr lang="en-US" dirty="0" smtClean="0"/>
              <a:t>the set </a:t>
            </a:r>
            <a:r>
              <a:rPr lang="en-US" dirty="0"/>
              <a:t>must be searched. </a:t>
            </a:r>
            <a:endParaRPr lang="en-US" dirty="0" smtClean="0"/>
          </a:p>
          <a:p>
            <a:pPr algn="just"/>
            <a:r>
              <a:rPr lang="en-US" dirty="0" smtClean="0">
                <a:solidFill>
                  <a:srgbClr val="00B0F0"/>
                </a:solidFill>
              </a:rPr>
              <a:t>Because </a:t>
            </a:r>
            <a:r>
              <a:rPr lang="en-US" dirty="0">
                <a:solidFill>
                  <a:srgbClr val="00B0F0"/>
                </a:solidFill>
              </a:rPr>
              <a:t>speed is of the essence, all the tags in the selected </a:t>
            </a:r>
            <a:r>
              <a:rPr lang="en-US" dirty="0" smtClean="0">
                <a:solidFill>
                  <a:srgbClr val="00B0F0"/>
                </a:solidFill>
              </a:rPr>
              <a:t>set are </a:t>
            </a:r>
            <a:r>
              <a:rPr lang="en-US" dirty="0">
                <a:solidFill>
                  <a:srgbClr val="00B0F0"/>
                </a:solidFill>
              </a:rPr>
              <a:t>searched in parallel. As in a fully associative cache, a sequential search </a:t>
            </a:r>
            <a:r>
              <a:rPr lang="en-US" dirty="0" smtClean="0">
                <a:solidFill>
                  <a:srgbClr val="00B0F0"/>
                </a:solidFill>
              </a:rPr>
              <a:t>would make </a:t>
            </a:r>
            <a:r>
              <a:rPr lang="en-US" dirty="0">
                <a:solidFill>
                  <a:srgbClr val="00B0F0"/>
                </a:solidFill>
              </a:rPr>
              <a:t>the hit time of a set-associative cache too slow.</a:t>
            </a:r>
          </a:p>
          <a:p>
            <a:endParaRPr lang="en-US" dirty="0"/>
          </a:p>
        </p:txBody>
      </p:sp>
      <p:pic>
        <p:nvPicPr>
          <p:cNvPr id="4" name="Picture 3"/>
          <p:cNvPicPr>
            <a:picLocks noChangeAspect="1"/>
          </p:cNvPicPr>
          <p:nvPr/>
        </p:nvPicPr>
        <p:blipFill>
          <a:blip r:embed="rId2"/>
          <a:stretch>
            <a:fillRect/>
          </a:stretch>
        </p:blipFill>
        <p:spPr>
          <a:xfrm>
            <a:off x="3171114" y="5724525"/>
            <a:ext cx="6286500" cy="1133475"/>
          </a:xfrm>
          <a:prstGeom prst="rect">
            <a:avLst/>
          </a:prstGeom>
        </p:spPr>
      </p:pic>
    </p:spTree>
    <p:extLst>
      <p:ext uri="{BB962C8B-B14F-4D97-AF65-F5344CB8AC3E}">
        <p14:creationId xmlns:p14="http://schemas.microsoft.com/office/powerpoint/2010/main" val="1346276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If the total cache size is kept the same, increasing the associativity </a:t>
            </a:r>
            <a:r>
              <a:rPr lang="en-US" dirty="0" smtClean="0"/>
              <a:t>increases the </a:t>
            </a:r>
            <a:r>
              <a:rPr lang="en-US" dirty="0"/>
              <a:t>number of blocks per set, which is the number of simultaneous </a:t>
            </a:r>
            <a:r>
              <a:rPr lang="en-US" dirty="0" smtClean="0"/>
              <a:t>compares needed </a:t>
            </a:r>
            <a:r>
              <a:rPr lang="en-US" dirty="0"/>
              <a:t>to perform the search in parallel: each increase by a factor of two </a:t>
            </a:r>
            <a:r>
              <a:rPr lang="en-US" dirty="0" smtClean="0"/>
              <a:t>in associativity </a:t>
            </a:r>
            <a:r>
              <a:rPr lang="en-US" dirty="0"/>
              <a:t>doubles the number of blocks per set and halves the number </a:t>
            </a:r>
            <a:r>
              <a:rPr lang="en-US" dirty="0" smtClean="0"/>
              <a:t>of sets</a:t>
            </a:r>
            <a:r>
              <a:rPr lang="en-US" dirty="0"/>
              <a:t>. </a:t>
            </a:r>
            <a:endParaRPr lang="en-US" dirty="0" smtClean="0"/>
          </a:p>
          <a:p>
            <a:pPr algn="just"/>
            <a:r>
              <a:rPr lang="en-US" dirty="0" smtClean="0"/>
              <a:t>Accordingly</a:t>
            </a:r>
            <a:r>
              <a:rPr lang="en-US" dirty="0"/>
              <a:t>, each factor-of-two increase in associativity decreases the </a:t>
            </a:r>
            <a:r>
              <a:rPr lang="en-US" dirty="0" smtClean="0"/>
              <a:t>size of </a:t>
            </a:r>
            <a:r>
              <a:rPr lang="en-US" dirty="0"/>
              <a:t>the index by 1 bit and increases the size of the tag by 1 bit. </a:t>
            </a:r>
            <a:endParaRPr lang="en-US" dirty="0" smtClean="0"/>
          </a:p>
          <a:p>
            <a:pPr algn="just"/>
            <a:r>
              <a:rPr lang="en-US" dirty="0" smtClean="0"/>
              <a:t>In </a:t>
            </a:r>
            <a:r>
              <a:rPr lang="en-US" dirty="0"/>
              <a:t>a fully </a:t>
            </a:r>
            <a:r>
              <a:rPr lang="en-US" dirty="0" smtClean="0"/>
              <a:t>associative cache</a:t>
            </a:r>
            <a:r>
              <a:rPr lang="en-US" dirty="0"/>
              <a:t>, there is effectively only one set, and all the blocks must be checked </a:t>
            </a:r>
            <a:r>
              <a:rPr lang="en-US" dirty="0" smtClean="0"/>
              <a:t>in parallel</a:t>
            </a:r>
            <a:r>
              <a:rPr lang="en-US" dirty="0"/>
              <a:t>. </a:t>
            </a:r>
            <a:endParaRPr lang="en-US" dirty="0" smtClean="0"/>
          </a:p>
          <a:p>
            <a:pPr algn="just"/>
            <a:r>
              <a:rPr lang="en-US" dirty="0" smtClean="0"/>
              <a:t>Thus</a:t>
            </a:r>
            <a:r>
              <a:rPr lang="en-US" dirty="0"/>
              <a:t>, there is no index, and the entire address, excluding the block offset</a:t>
            </a:r>
            <a:r>
              <a:rPr lang="en-US" dirty="0" smtClean="0"/>
              <a:t>, is </a:t>
            </a:r>
            <a:r>
              <a:rPr lang="en-US" dirty="0"/>
              <a:t>compared against the tag of every block. In other words, we search </a:t>
            </a:r>
            <a:r>
              <a:rPr lang="en-US" dirty="0" smtClean="0"/>
              <a:t>the entire </a:t>
            </a:r>
            <a:r>
              <a:rPr lang="en-US" dirty="0"/>
              <a:t>cache without any indexing.</a:t>
            </a:r>
          </a:p>
        </p:txBody>
      </p:sp>
    </p:spTree>
    <p:extLst>
      <p:ext uri="{BB962C8B-B14F-4D97-AF65-F5344CB8AC3E}">
        <p14:creationId xmlns:p14="http://schemas.microsoft.com/office/powerpoint/2010/main" val="924464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3"/>
          <p:cNvPicPr>
            <a:picLocks noChangeAspect="1"/>
          </p:cNvPicPr>
          <p:nvPr/>
        </p:nvPicPr>
        <p:blipFill>
          <a:blip r:embed="rId2"/>
          <a:stretch>
            <a:fillRect/>
          </a:stretch>
        </p:blipFill>
        <p:spPr>
          <a:xfrm>
            <a:off x="2646314" y="134506"/>
            <a:ext cx="8353781" cy="6489989"/>
          </a:xfrm>
          <a:prstGeom prst="rect">
            <a:avLst/>
          </a:prstGeom>
        </p:spPr>
      </p:pic>
    </p:spTree>
    <p:extLst>
      <p:ext uri="{BB962C8B-B14F-4D97-AF65-F5344CB8AC3E}">
        <p14:creationId xmlns:p14="http://schemas.microsoft.com/office/powerpoint/2010/main" val="2055848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7" y="-328753"/>
            <a:ext cx="10515600" cy="1325563"/>
          </a:xfrm>
        </p:spPr>
        <p:txBody>
          <a:bodyPr/>
          <a:lstStyle/>
          <a:p>
            <a:r>
              <a:rPr lang="en-US" dirty="0" smtClean="0"/>
              <a:t>Contd.,</a:t>
            </a:r>
            <a:endParaRPr lang="en-US" dirty="0"/>
          </a:p>
        </p:txBody>
      </p:sp>
      <p:sp>
        <p:nvSpPr>
          <p:cNvPr id="3" name="Content Placeholder 2"/>
          <p:cNvSpPr>
            <a:spLocks noGrp="1"/>
          </p:cNvSpPr>
          <p:nvPr>
            <p:ph idx="1"/>
          </p:nvPr>
        </p:nvSpPr>
        <p:spPr>
          <a:xfrm>
            <a:off x="729017" y="496616"/>
            <a:ext cx="10515600" cy="4351338"/>
          </a:xfrm>
        </p:spPr>
        <p:txBody>
          <a:bodyPr/>
          <a:lstStyle/>
          <a:p>
            <a:r>
              <a:rPr lang="en-US" dirty="0">
                <a:solidFill>
                  <a:srgbClr val="0070C0"/>
                </a:solidFill>
              </a:rPr>
              <a:t>This </a:t>
            </a:r>
            <a:r>
              <a:rPr lang="en-US" i="1" dirty="0">
                <a:solidFill>
                  <a:srgbClr val="0070C0"/>
                </a:solidFill>
              </a:rPr>
              <a:t>principle of locality </a:t>
            </a:r>
            <a:r>
              <a:rPr lang="en-US" dirty="0">
                <a:solidFill>
                  <a:srgbClr val="0070C0"/>
                </a:solidFill>
              </a:rPr>
              <a:t>underlies both the way in which you did your work </a:t>
            </a:r>
            <a:r>
              <a:rPr lang="en-US" dirty="0" smtClean="0">
                <a:solidFill>
                  <a:srgbClr val="0070C0"/>
                </a:solidFill>
              </a:rPr>
              <a:t>in the </a:t>
            </a:r>
            <a:r>
              <a:rPr lang="en-US" dirty="0">
                <a:solidFill>
                  <a:srgbClr val="0070C0"/>
                </a:solidFill>
              </a:rPr>
              <a:t>library and the way that programs operate. </a:t>
            </a:r>
            <a:endParaRPr lang="en-US" dirty="0" smtClean="0">
              <a:solidFill>
                <a:srgbClr val="0070C0"/>
              </a:solidFill>
            </a:endParaRPr>
          </a:p>
          <a:p>
            <a:r>
              <a:rPr lang="en-US" dirty="0" smtClean="0">
                <a:solidFill>
                  <a:srgbClr val="0070C0"/>
                </a:solidFill>
              </a:rPr>
              <a:t>The </a:t>
            </a:r>
            <a:r>
              <a:rPr lang="en-US" dirty="0">
                <a:solidFill>
                  <a:srgbClr val="0070C0"/>
                </a:solidFill>
              </a:rPr>
              <a:t>principle of locality states </a:t>
            </a:r>
            <a:r>
              <a:rPr lang="en-US" dirty="0" smtClean="0">
                <a:solidFill>
                  <a:srgbClr val="0070C0"/>
                </a:solidFill>
              </a:rPr>
              <a:t>that programs </a:t>
            </a:r>
            <a:r>
              <a:rPr lang="en-US" dirty="0">
                <a:solidFill>
                  <a:srgbClr val="0070C0"/>
                </a:solidFill>
              </a:rPr>
              <a:t>access a relatively small portion of their address space at any instant </a:t>
            </a:r>
            <a:r>
              <a:rPr lang="en-US" dirty="0" smtClean="0">
                <a:solidFill>
                  <a:srgbClr val="0070C0"/>
                </a:solidFill>
              </a:rPr>
              <a:t>of time</a:t>
            </a:r>
            <a:r>
              <a:rPr lang="en-US" dirty="0">
                <a:solidFill>
                  <a:srgbClr val="0070C0"/>
                </a:solidFill>
              </a:rPr>
              <a:t>, just as you accessed a very small portion of the library’s collection. </a:t>
            </a:r>
            <a:endParaRPr lang="en-US" dirty="0" smtClean="0">
              <a:solidFill>
                <a:srgbClr val="0070C0"/>
              </a:solidFill>
            </a:endParaRPr>
          </a:p>
          <a:p>
            <a:r>
              <a:rPr lang="en-US" dirty="0" smtClean="0"/>
              <a:t>There are two </a:t>
            </a:r>
            <a:r>
              <a:rPr lang="en-US" dirty="0"/>
              <a:t>different types of locality:</a:t>
            </a:r>
          </a:p>
        </p:txBody>
      </p:sp>
      <p:pic>
        <p:nvPicPr>
          <p:cNvPr id="5" name="Picture 4"/>
          <p:cNvPicPr>
            <a:picLocks noChangeAspect="1"/>
          </p:cNvPicPr>
          <p:nvPr/>
        </p:nvPicPr>
        <p:blipFill>
          <a:blip r:embed="rId3">
            <a:duotone>
              <a:prstClr val="black"/>
              <a:schemeClr val="accent4">
                <a:tint val="45000"/>
                <a:satMod val="400000"/>
              </a:schemeClr>
            </a:duotone>
          </a:blip>
          <a:stretch>
            <a:fillRect/>
          </a:stretch>
        </p:blipFill>
        <p:spPr>
          <a:xfrm>
            <a:off x="2640201" y="4022584"/>
            <a:ext cx="7322664" cy="1650739"/>
          </a:xfrm>
          <a:prstGeom prst="rect">
            <a:avLst/>
          </a:prstGeom>
        </p:spPr>
      </p:pic>
      <p:sp>
        <p:nvSpPr>
          <p:cNvPr id="6" name="Rectangle 5"/>
          <p:cNvSpPr/>
          <p:nvPr/>
        </p:nvSpPr>
        <p:spPr>
          <a:xfrm>
            <a:off x="-7465" y="4370901"/>
            <a:ext cx="2647666" cy="954107"/>
          </a:xfrm>
          <a:prstGeom prst="rect">
            <a:avLst/>
          </a:prstGeom>
        </p:spPr>
        <p:txBody>
          <a:bodyPr wrap="square">
            <a:spAutoFit/>
          </a:bodyPr>
          <a:lstStyle/>
          <a:p>
            <a:pPr algn="just"/>
            <a:r>
              <a:rPr lang="en-US" sz="1400" b="1" i="0" u="none" strike="noStrike" baseline="0" dirty="0" smtClean="0">
                <a:solidFill>
                  <a:srgbClr val="0070C0"/>
                </a:solidFill>
                <a:latin typeface="Minion-Regular"/>
              </a:rPr>
              <a:t>If you recently brought a book to your desk to look at, you will probably need to look at it again soon</a:t>
            </a:r>
            <a:endParaRPr lang="en-US" sz="1400" b="1" dirty="0">
              <a:solidFill>
                <a:srgbClr val="0070C0"/>
              </a:solidFill>
            </a:endParaRPr>
          </a:p>
        </p:txBody>
      </p:sp>
      <p:sp>
        <p:nvSpPr>
          <p:cNvPr id="7" name="Rectangle 6"/>
          <p:cNvSpPr/>
          <p:nvPr/>
        </p:nvSpPr>
        <p:spPr>
          <a:xfrm>
            <a:off x="10042696" y="3139794"/>
            <a:ext cx="1938403" cy="3416320"/>
          </a:xfrm>
          <a:prstGeom prst="rect">
            <a:avLst/>
          </a:prstGeom>
        </p:spPr>
        <p:txBody>
          <a:bodyPr wrap="square">
            <a:spAutoFit/>
          </a:bodyPr>
          <a:lstStyle/>
          <a:p>
            <a:pPr algn="just"/>
            <a:r>
              <a:rPr lang="en-US" sz="1200" b="1" dirty="0">
                <a:solidFill>
                  <a:srgbClr val="0070C0"/>
                </a:solidFill>
                <a:latin typeface="Minion-Regular"/>
              </a:rPr>
              <a:t>Y</a:t>
            </a:r>
            <a:r>
              <a:rPr lang="en-US" sz="1200" b="1" i="0" u="none" strike="noStrike" baseline="0" dirty="0" smtClean="0">
                <a:solidFill>
                  <a:srgbClr val="0070C0"/>
                </a:solidFill>
                <a:latin typeface="Minion-Regular"/>
              </a:rPr>
              <a:t>ou brought out the book on early English computers to find out about EDSAC, you also noticed that there was another book shelved next to it about early mechanical computers, so you also brought back that book too and, later on, found something useful in that book. </a:t>
            </a:r>
          </a:p>
          <a:p>
            <a:pPr algn="just"/>
            <a:r>
              <a:rPr lang="en-US" sz="1200" b="1" i="0" u="none" strike="noStrike" baseline="0" dirty="0" smtClean="0">
                <a:solidFill>
                  <a:srgbClr val="FF0000"/>
                </a:solidFill>
                <a:latin typeface="Minion-Regular"/>
              </a:rPr>
              <a:t>Books on the same topic are shelved together in the library to increase spatial locality</a:t>
            </a:r>
            <a:endParaRPr lang="en-US" sz="1200" b="1" dirty="0">
              <a:solidFill>
                <a:srgbClr val="FF0000"/>
              </a:solidFill>
            </a:endParaRPr>
          </a:p>
        </p:txBody>
      </p:sp>
    </p:spTree>
    <p:extLst>
      <p:ext uri="{BB962C8B-B14F-4D97-AF65-F5344CB8AC3E}">
        <p14:creationId xmlns:p14="http://schemas.microsoft.com/office/powerpoint/2010/main" val="22984124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Memory</a:t>
            </a:r>
          </a:p>
        </p:txBody>
      </p:sp>
      <p:sp>
        <p:nvSpPr>
          <p:cNvPr id="3" name="Content Placeholder 2"/>
          <p:cNvSpPr>
            <a:spLocks noGrp="1"/>
          </p:cNvSpPr>
          <p:nvPr>
            <p:ph idx="1"/>
          </p:nvPr>
        </p:nvSpPr>
        <p:spPr/>
        <p:txBody>
          <a:bodyPr/>
          <a:lstStyle/>
          <a:p>
            <a:r>
              <a:rPr lang="en-US" dirty="0" smtClean="0"/>
              <a:t>Very important topic of discussion! Our Last Topic!</a:t>
            </a:r>
          </a:p>
          <a:p>
            <a:r>
              <a:rPr lang="en-US" dirty="0"/>
              <a:t>In the previous section, we saw how caches provided fast access to recently </a:t>
            </a:r>
            <a:r>
              <a:rPr lang="en-US" dirty="0" smtClean="0"/>
              <a:t>used portions </a:t>
            </a:r>
            <a:r>
              <a:rPr lang="en-US" dirty="0"/>
              <a:t>of a program’s code and data. </a:t>
            </a:r>
            <a:endParaRPr lang="en-US" dirty="0" smtClean="0"/>
          </a:p>
          <a:p>
            <a:r>
              <a:rPr lang="en-US" dirty="0" smtClean="0">
                <a:solidFill>
                  <a:srgbClr val="00B0F0"/>
                </a:solidFill>
              </a:rPr>
              <a:t>Similarly</a:t>
            </a:r>
            <a:r>
              <a:rPr lang="en-US" dirty="0">
                <a:solidFill>
                  <a:srgbClr val="00B0F0"/>
                </a:solidFill>
              </a:rPr>
              <a:t>, the main memory can act as </a:t>
            </a:r>
            <a:r>
              <a:rPr lang="en-US" dirty="0" smtClean="0">
                <a:solidFill>
                  <a:srgbClr val="00B0F0"/>
                </a:solidFill>
              </a:rPr>
              <a:t>a “</a:t>
            </a:r>
            <a:r>
              <a:rPr lang="en-US" dirty="0">
                <a:solidFill>
                  <a:srgbClr val="00B0F0"/>
                </a:solidFill>
              </a:rPr>
              <a:t>cache” for the secondary storage, usually implemented with magnetic disks. </a:t>
            </a:r>
            <a:endParaRPr lang="en-US" dirty="0" smtClean="0">
              <a:solidFill>
                <a:srgbClr val="00B0F0"/>
              </a:solidFill>
            </a:endParaRPr>
          </a:p>
          <a:p>
            <a:r>
              <a:rPr lang="en-US" dirty="0" smtClean="0"/>
              <a:t>This technique </a:t>
            </a:r>
            <a:r>
              <a:rPr lang="en-US" dirty="0"/>
              <a:t>is called </a:t>
            </a:r>
            <a:r>
              <a:rPr lang="en-US" b="1" dirty="0"/>
              <a:t>virtual memory</a:t>
            </a:r>
            <a:r>
              <a:rPr lang="en-US" dirty="0"/>
              <a:t>.</a:t>
            </a:r>
            <a:r>
              <a:rPr lang="en-US" dirty="0" smtClean="0"/>
              <a:t> </a:t>
            </a:r>
            <a:endParaRPr lang="en-US" dirty="0"/>
          </a:p>
        </p:txBody>
      </p:sp>
      <p:pic>
        <p:nvPicPr>
          <p:cNvPr id="4" name="Picture 3"/>
          <p:cNvPicPr>
            <a:picLocks noChangeAspect="1"/>
          </p:cNvPicPr>
          <p:nvPr/>
        </p:nvPicPr>
        <p:blipFill>
          <a:blip r:embed="rId2"/>
          <a:stretch>
            <a:fillRect/>
          </a:stretch>
        </p:blipFill>
        <p:spPr>
          <a:xfrm>
            <a:off x="6961929" y="5217070"/>
            <a:ext cx="5034098" cy="13611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13048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Historically, there were two major </a:t>
            </a:r>
            <a:r>
              <a:rPr lang="en-US" dirty="0" smtClean="0"/>
              <a:t>motivations for </a:t>
            </a:r>
            <a:r>
              <a:rPr lang="en-US" dirty="0"/>
              <a:t>virtual memory: </a:t>
            </a:r>
            <a:endParaRPr lang="en-US" dirty="0" smtClean="0"/>
          </a:p>
          <a:p>
            <a:pPr lvl="1"/>
            <a:r>
              <a:rPr lang="en-US" dirty="0"/>
              <a:t>T</a:t>
            </a:r>
            <a:r>
              <a:rPr lang="en-US" dirty="0" smtClean="0"/>
              <a:t>o </a:t>
            </a:r>
            <a:r>
              <a:rPr lang="en-US" dirty="0"/>
              <a:t>allow efficient and safe sharing of memory </a:t>
            </a:r>
            <a:r>
              <a:rPr lang="en-US" dirty="0" smtClean="0"/>
              <a:t>among multiple programs</a:t>
            </a:r>
          </a:p>
          <a:p>
            <a:pPr lvl="1"/>
            <a:r>
              <a:rPr lang="en-US" dirty="0" smtClean="0"/>
              <a:t>To </a:t>
            </a:r>
            <a:r>
              <a:rPr lang="en-US" dirty="0"/>
              <a:t>remove the programming burdens of a small, </a:t>
            </a:r>
            <a:r>
              <a:rPr lang="en-US" dirty="0" smtClean="0"/>
              <a:t>limited amount </a:t>
            </a:r>
            <a:r>
              <a:rPr lang="en-US" dirty="0"/>
              <a:t>of main memory. </a:t>
            </a:r>
            <a:endParaRPr lang="en-US" dirty="0" smtClean="0"/>
          </a:p>
          <a:p>
            <a:r>
              <a:rPr lang="en-US" dirty="0" smtClean="0"/>
              <a:t>Four </a:t>
            </a:r>
            <a:r>
              <a:rPr lang="en-US" dirty="0"/>
              <a:t>decades after its invention, it’s the former </a:t>
            </a:r>
            <a:r>
              <a:rPr lang="en-US" dirty="0" smtClean="0"/>
              <a:t>reason that </a:t>
            </a:r>
            <a:r>
              <a:rPr lang="en-US" dirty="0"/>
              <a:t>reigns today</a:t>
            </a:r>
            <a:r>
              <a:rPr lang="en-US" dirty="0" smtClean="0"/>
              <a:t>.</a:t>
            </a:r>
          </a:p>
          <a:p>
            <a:endParaRPr lang="en-US" dirty="0"/>
          </a:p>
        </p:txBody>
      </p:sp>
    </p:spTree>
    <p:extLst>
      <p:ext uri="{BB962C8B-B14F-4D97-AF65-F5344CB8AC3E}">
        <p14:creationId xmlns:p14="http://schemas.microsoft.com/office/powerpoint/2010/main" val="28068926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Consider a collection of programs running at once on a computer. </a:t>
            </a:r>
            <a:endParaRPr lang="en-US" dirty="0" smtClean="0"/>
          </a:p>
          <a:p>
            <a:pPr algn="just"/>
            <a:r>
              <a:rPr lang="en-US" dirty="0" smtClean="0">
                <a:solidFill>
                  <a:srgbClr val="00B0F0"/>
                </a:solidFill>
              </a:rPr>
              <a:t>The total memory required </a:t>
            </a:r>
            <a:r>
              <a:rPr lang="en-US" dirty="0">
                <a:solidFill>
                  <a:srgbClr val="00B0F0"/>
                </a:solidFill>
              </a:rPr>
              <a:t>by all the programs may be much larger than the amount </a:t>
            </a:r>
            <a:r>
              <a:rPr lang="en-US" dirty="0" smtClean="0">
                <a:solidFill>
                  <a:srgbClr val="00B0F0"/>
                </a:solidFill>
              </a:rPr>
              <a:t>of main </a:t>
            </a:r>
            <a:r>
              <a:rPr lang="en-US" dirty="0">
                <a:solidFill>
                  <a:srgbClr val="00B0F0"/>
                </a:solidFill>
              </a:rPr>
              <a:t>memory available on the computer, but only a fraction of this memory </a:t>
            </a:r>
            <a:r>
              <a:rPr lang="en-US" dirty="0" smtClean="0">
                <a:solidFill>
                  <a:srgbClr val="00B0F0"/>
                </a:solidFill>
              </a:rPr>
              <a:t>is actively </a:t>
            </a:r>
            <a:r>
              <a:rPr lang="en-US" dirty="0">
                <a:solidFill>
                  <a:srgbClr val="00B0F0"/>
                </a:solidFill>
              </a:rPr>
              <a:t>being used at any point in time. </a:t>
            </a:r>
            <a:endParaRPr lang="en-US" dirty="0" smtClean="0">
              <a:solidFill>
                <a:srgbClr val="00B0F0"/>
              </a:solidFill>
            </a:endParaRPr>
          </a:p>
          <a:p>
            <a:pPr algn="just"/>
            <a:r>
              <a:rPr lang="en-US" dirty="0" smtClean="0"/>
              <a:t>Main </a:t>
            </a:r>
            <a:r>
              <a:rPr lang="en-US" dirty="0"/>
              <a:t>memory need contain only </a:t>
            </a:r>
            <a:r>
              <a:rPr lang="en-US" dirty="0" smtClean="0"/>
              <a:t>the active </a:t>
            </a:r>
            <a:r>
              <a:rPr lang="en-US" dirty="0"/>
              <a:t>portions of the many programs, just as a cache contains only the active </a:t>
            </a:r>
            <a:r>
              <a:rPr lang="en-US" dirty="0" smtClean="0"/>
              <a:t>portion of </a:t>
            </a:r>
            <a:r>
              <a:rPr lang="en-US" dirty="0"/>
              <a:t>one program. </a:t>
            </a:r>
            <a:endParaRPr lang="en-US" dirty="0" smtClean="0"/>
          </a:p>
          <a:p>
            <a:pPr algn="just"/>
            <a:r>
              <a:rPr lang="en-US" dirty="0" smtClean="0">
                <a:solidFill>
                  <a:srgbClr val="00B0F0"/>
                </a:solidFill>
              </a:rPr>
              <a:t>Thus</a:t>
            </a:r>
            <a:r>
              <a:rPr lang="en-US" dirty="0">
                <a:solidFill>
                  <a:srgbClr val="00B0F0"/>
                </a:solidFill>
              </a:rPr>
              <a:t>, the principle of locality enables virtual memory </a:t>
            </a:r>
            <a:r>
              <a:rPr lang="en-US" dirty="0" smtClean="0">
                <a:solidFill>
                  <a:srgbClr val="00B0F0"/>
                </a:solidFill>
              </a:rPr>
              <a:t>as well </a:t>
            </a:r>
            <a:r>
              <a:rPr lang="en-US" dirty="0">
                <a:solidFill>
                  <a:srgbClr val="00B0F0"/>
                </a:solidFill>
              </a:rPr>
              <a:t>as caches, and virtual memory allows us to efficiently share the processor </a:t>
            </a:r>
            <a:r>
              <a:rPr lang="en-US" dirty="0" smtClean="0">
                <a:solidFill>
                  <a:srgbClr val="00B0F0"/>
                </a:solidFill>
              </a:rPr>
              <a:t>as well </a:t>
            </a:r>
            <a:r>
              <a:rPr lang="en-US" dirty="0">
                <a:solidFill>
                  <a:srgbClr val="00B0F0"/>
                </a:solidFill>
              </a:rPr>
              <a:t>as the main memory. </a:t>
            </a:r>
            <a:endParaRPr lang="en-US" dirty="0" smtClean="0">
              <a:solidFill>
                <a:srgbClr val="00B0F0"/>
              </a:solidFill>
            </a:endParaRPr>
          </a:p>
          <a:p>
            <a:pPr algn="just"/>
            <a:r>
              <a:rPr lang="en-US" dirty="0" smtClean="0">
                <a:solidFill>
                  <a:schemeClr val="accent6">
                    <a:lumMod val="50000"/>
                  </a:schemeClr>
                </a:solidFill>
              </a:rPr>
              <a:t>Of </a:t>
            </a:r>
            <a:r>
              <a:rPr lang="en-US" dirty="0">
                <a:solidFill>
                  <a:schemeClr val="accent6">
                    <a:lumMod val="50000"/>
                  </a:schemeClr>
                </a:solidFill>
              </a:rPr>
              <a:t>course, to allow multiple programs to share the </a:t>
            </a:r>
            <a:r>
              <a:rPr lang="en-US" dirty="0" smtClean="0">
                <a:solidFill>
                  <a:schemeClr val="accent6">
                    <a:lumMod val="50000"/>
                  </a:schemeClr>
                </a:solidFill>
              </a:rPr>
              <a:t>same memory</a:t>
            </a:r>
            <a:r>
              <a:rPr lang="en-US" dirty="0">
                <a:solidFill>
                  <a:schemeClr val="accent6">
                    <a:lumMod val="50000"/>
                  </a:schemeClr>
                </a:solidFill>
              </a:rPr>
              <a:t>, we must be able to protect the programs from each other, ensuring </a:t>
            </a:r>
            <a:r>
              <a:rPr lang="en-US" dirty="0" smtClean="0">
                <a:solidFill>
                  <a:schemeClr val="accent6">
                    <a:lumMod val="50000"/>
                  </a:schemeClr>
                </a:solidFill>
              </a:rPr>
              <a:t>that a </a:t>
            </a:r>
            <a:r>
              <a:rPr lang="en-US" dirty="0">
                <a:solidFill>
                  <a:schemeClr val="accent6">
                    <a:lumMod val="50000"/>
                  </a:schemeClr>
                </a:solidFill>
              </a:rPr>
              <a:t>program can only read and write the portions of main memory that have </a:t>
            </a:r>
            <a:r>
              <a:rPr lang="en-US" dirty="0" smtClean="0">
                <a:solidFill>
                  <a:schemeClr val="accent6">
                    <a:lumMod val="50000"/>
                  </a:schemeClr>
                </a:solidFill>
              </a:rPr>
              <a:t>been assigned </a:t>
            </a:r>
            <a:r>
              <a:rPr lang="en-US" dirty="0">
                <a:solidFill>
                  <a:schemeClr val="accent6">
                    <a:lumMod val="50000"/>
                  </a:schemeClr>
                </a:solidFill>
              </a:rPr>
              <a:t>to it.</a:t>
            </a:r>
          </a:p>
        </p:txBody>
      </p:sp>
    </p:spTree>
    <p:extLst>
      <p:ext uri="{BB962C8B-B14F-4D97-AF65-F5344CB8AC3E}">
        <p14:creationId xmlns:p14="http://schemas.microsoft.com/office/powerpoint/2010/main" val="42126460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78893" y="2055813"/>
            <a:ext cx="10515600" cy="4351338"/>
          </a:xfrm>
        </p:spPr>
        <p:txBody>
          <a:bodyPr>
            <a:normAutofit fontScale="92500" lnSpcReduction="10000"/>
          </a:bodyPr>
          <a:lstStyle/>
          <a:p>
            <a:pPr algn="just"/>
            <a:r>
              <a:rPr lang="en-US" dirty="0"/>
              <a:t>We cannot know which programs will share the memory with other </a:t>
            </a:r>
            <a:r>
              <a:rPr lang="en-US" dirty="0" smtClean="0"/>
              <a:t>programs when </a:t>
            </a:r>
            <a:r>
              <a:rPr lang="en-US" dirty="0"/>
              <a:t>we compile them. </a:t>
            </a:r>
            <a:endParaRPr lang="en-US" dirty="0" smtClean="0"/>
          </a:p>
          <a:p>
            <a:pPr algn="just"/>
            <a:r>
              <a:rPr lang="en-US" dirty="0" smtClean="0"/>
              <a:t>In </a:t>
            </a:r>
            <a:r>
              <a:rPr lang="en-US" dirty="0"/>
              <a:t>fact, the programs sharing the </a:t>
            </a:r>
            <a:r>
              <a:rPr lang="en-US" dirty="0" smtClean="0"/>
              <a:t>memory change </a:t>
            </a:r>
            <a:r>
              <a:rPr lang="en-US" dirty="0"/>
              <a:t>dynamically while the programs are running. </a:t>
            </a:r>
            <a:endParaRPr lang="en-US" dirty="0" smtClean="0"/>
          </a:p>
          <a:p>
            <a:pPr algn="just"/>
            <a:r>
              <a:rPr lang="en-US" dirty="0" smtClean="0">
                <a:solidFill>
                  <a:srgbClr val="00B0F0"/>
                </a:solidFill>
              </a:rPr>
              <a:t>Because </a:t>
            </a:r>
            <a:r>
              <a:rPr lang="en-US" dirty="0">
                <a:solidFill>
                  <a:srgbClr val="00B0F0"/>
                </a:solidFill>
              </a:rPr>
              <a:t>of this </a:t>
            </a:r>
            <a:r>
              <a:rPr lang="en-US" dirty="0" smtClean="0">
                <a:solidFill>
                  <a:srgbClr val="00B0F0"/>
                </a:solidFill>
              </a:rPr>
              <a:t>dynamic interaction</a:t>
            </a:r>
            <a:r>
              <a:rPr lang="en-US" dirty="0">
                <a:solidFill>
                  <a:srgbClr val="00B0F0"/>
                </a:solidFill>
              </a:rPr>
              <a:t>, we would like to compile each program into its own </a:t>
            </a:r>
            <a:r>
              <a:rPr lang="en-US" i="1" dirty="0">
                <a:solidFill>
                  <a:srgbClr val="00B0F0"/>
                </a:solidFill>
              </a:rPr>
              <a:t>address space</a:t>
            </a:r>
            <a:r>
              <a:rPr lang="en-US" dirty="0" smtClean="0">
                <a:solidFill>
                  <a:srgbClr val="00B0F0"/>
                </a:solidFill>
              </a:rPr>
              <a:t>— separate </a:t>
            </a:r>
            <a:r>
              <a:rPr lang="en-US" dirty="0">
                <a:solidFill>
                  <a:srgbClr val="00B0F0"/>
                </a:solidFill>
              </a:rPr>
              <a:t>range of memory locations accessible only to this program. </a:t>
            </a:r>
            <a:endParaRPr lang="en-US" dirty="0" smtClean="0">
              <a:solidFill>
                <a:srgbClr val="00B0F0"/>
              </a:solidFill>
            </a:endParaRPr>
          </a:p>
          <a:p>
            <a:pPr algn="just"/>
            <a:r>
              <a:rPr lang="en-US" dirty="0" smtClean="0"/>
              <a:t>Virtual memory </a:t>
            </a:r>
            <a:r>
              <a:rPr lang="en-US" dirty="0"/>
              <a:t>implements the translation of a program’s address space to </a:t>
            </a:r>
            <a:r>
              <a:rPr lang="en-US" b="1" dirty="0" smtClean="0"/>
              <a:t>physical addresses</a:t>
            </a:r>
            <a:r>
              <a:rPr lang="en-US" dirty="0"/>
              <a:t>. </a:t>
            </a:r>
            <a:endParaRPr lang="en-US" dirty="0" smtClean="0"/>
          </a:p>
          <a:p>
            <a:pPr algn="just"/>
            <a:r>
              <a:rPr lang="en-US" dirty="0" smtClean="0"/>
              <a:t>This </a:t>
            </a:r>
            <a:r>
              <a:rPr lang="en-US" dirty="0"/>
              <a:t>translation process enforces </a:t>
            </a:r>
            <a:r>
              <a:rPr lang="en-US" b="1" dirty="0"/>
              <a:t>protection </a:t>
            </a:r>
            <a:r>
              <a:rPr lang="en-US" dirty="0"/>
              <a:t>of a program’s </a:t>
            </a:r>
            <a:r>
              <a:rPr lang="en-US" dirty="0" smtClean="0"/>
              <a:t>address space </a:t>
            </a:r>
            <a:r>
              <a:rPr lang="en-US" dirty="0"/>
              <a:t>from other programs.</a:t>
            </a:r>
          </a:p>
        </p:txBody>
      </p:sp>
      <p:pic>
        <p:nvPicPr>
          <p:cNvPr id="4" name="Picture 3"/>
          <p:cNvPicPr>
            <a:picLocks noChangeAspect="1"/>
          </p:cNvPicPr>
          <p:nvPr/>
        </p:nvPicPr>
        <p:blipFill>
          <a:blip r:embed="rId2"/>
          <a:stretch>
            <a:fillRect/>
          </a:stretch>
        </p:blipFill>
        <p:spPr>
          <a:xfrm>
            <a:off x="10304060" y="0"/>
            <a:ext cx="1887940" cy="21126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0727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212678" y="2246882"/>
            <a:ext cx="9921922" cy="4351338"/>
          </a:xfrm>
        </p:spPr>
        <p:txBody>
          <a:bodyPr>
            <a:normAutofit fontScale="85000" lnSpcReduction="20000"/>
          </a:bodyPr>
          <a:lstStyle/>
          <a:p>
            <a:pPr algn="just"/>
            <a:r>
              <a:rPr lang="en-US" dirty="0">
                <a:solidFill>
                  <a:srgbClr val="00B0F0"/>
                </a:solidFill>
              </a:rPr>
              <a:t>The second motivation for virtual memory is to allow a single user program </a:t>
            </a:r>
            <a:r>
              <a:rPr lang="en-US" dirty="0" smtClean="0">
                <a:solidFill>
                  <a:srgbClr val="00B0F0"/>
                </a:solidFill>
              </a:rPr>
              <a:t>to exceed </a:t>
            </a:r>
            <a:r>
              <a:rPr lang="en-US" dirty="0">
                <a:solidFill>
                  <a:srgbClr val="00B0F0"/>
                </a:solidFill>
              </a:rPr>
              <a:t>the size of primary memory. </a:t>
            </a:r>
            <a:endParaRPr lang="en-US" dirty="0" smtClean="0">
              <a:solidFill>
                <a:srgbClr val="00B0F0"/>
              </a:solidFill>
            </a:endParaRPr>
          </a:p>
          <a:p>
            <a:pPr algn="just"/>
            <a:r>
              <a:rPr lang="en-US" dirty="0" smtClean="0">
                <a:solidFill>
                  <a:srgbClr val="00B050"/>
                </a:solidFill>
              </a:rPr>
              <a:t>Formerly</a:t>
            </a:r>
            <a:r>
              <a:rPr lang="en-US" dirty="0">
                <a:solidFill>
                  <a:srgbClr val="00B050"/>
                </a:solidFill>
              </a:rPr>
              <a:t>, if a program became too large </a:t>
            </a:r>
            <a:r>
              <a:rPr lang="en-US" dirty="0" smtClean="0">
                <a:solidFill>
                  <a:srgbClr val="00B050"/>
                </a:solidFill>
              </a:rPr>
              <a:t>for memory</a:t>
            </a:r>
            <a:r>
              <a:rPr lang="en-US" dirty="0">
                <a:solidFill>
                  <a:srgbClr val="00B050"/>
                </a:solidFill>
              </a:rPr>
              <a:t>, it was up to the programmer to make it fit. </a:t>
            </a:r>
            <a:endParaRPr lang="en-US" dirty="0" smtClean="0">
              <a:solidFill>
                <a:srgbClr val="00B050"/>
              </a:solidFill>
            </a:endParaRPr>
          </a:p>
          <a:p>
            <a:pPr algn="just"/>
            <a:r>
              <a:rPr lang="en-US" dirty="0" smtClean="0"/>
              <a:t>Programmers </a:t>
            </a:r>
            <a:r>
              <a:rPr lang="en-US" dirty="0"/>
              <a:t>divided </a:t>
            </a:r>
            <a:r>
              <a:rPr lang="en-US" dirty="0" smtClean="0"/>
              <a:t>programs into </a:t>
            </a:r>
            <a:r>
              <a:rPr lang="en-US" dirty="0"/>
              <a:t>pieces and then identified the pieces that were mutually exclusive</a:t>
            </a:r>
            <a:r>
              <a:rPr lang="en-US" dirty="0" smtClean="0"/>
              <a:t>.</a:t>
            </a:r>
          </a:p>
          <a:p>
            <a:pPr algn="just"/>
            <a:r>
              <a:rPr lang="en-US" dirty="0">
                <a:solidFill>
                  <a:srgbClr val="00B050"/>
                </a:solidFill>
              </a:rPr>
              <a:t>These </a:t>
            </a:r>
            <a:r>
              <a:rPr lang="en-US" i="1" dirty="0">
                <a:solidFill>
                  <a:srgbClr val="00B050"/>
                </a:solidFill>
              </a:rPr>
              <a:t>overlays </a:t>
            </a:r>
            <a:r>
              <a:rPr lang="en-US" dirty="0">
                <a:solidFill>
                  <a:srgbClr val="00B050"/>
                </a:solidFill>
              </a:rPr>
              <a:t>were loaded or unloaded under user program control during execution</a:t>
            </a:r>
            <a:r>
              <a:rPr lang="en-US" dirty="0" smtClean="0">
                <a:solidFill>
                  <a:srgbClr val="00B050"/>
                </a:solidFill>
              </a:rPr>
              <a:t>, with </a:t>
            </a:r>
            <a:r>
              <a:rPr lang="en-US" dirty="0">
                <a:solidFill>
                  <a:srgbClr val="00B050"/>
                </a:solidFill>
              </a:rPr>
              <a:t>the programmer ensuring that the program never tried to access </a:t>
            </a:r>
            <a:r>
              <a:rPr lang="en-US" dirty="0" smtClean="0">
                <a:solidFill>
                  <a:srgbClr val="00B050"/>
                </a:solidFill>
              </a:rPr>
              <a:t>an </a:t>
            </a:r>
            <a:r>
              <a:rPr lang="en-US" dirty="0">
                <a:solidFill>
                  <a:srgbClr val="00B050"/>
                </a:solidFill>
              </a:rPr>
              <a:t>overlay that was not loaded and that the overlays loaded never exceeded the </a:t>
            </a:r>
            <a:r>
              <a:rPr lang="en-US" dirty="0" smtClean="0">
                <a:solidFill>
                  <a:srgbClr val="00B050"/>
                </a:solidFill>
              </a:rPr>
              <a:t>total size </a:t>
            </a:r>
            <a:r>
              <a:rPr lang="en-US" dirty="0">
                <a:solidFill>
                  <a:srgbClr val="00B050"/>
                </a:solidFill>
              </a:rPr>
              <a:t>of the memory. Overlays were traditionally organized as modules, each </a:t>
            </a:r>
            <a:r>
              <a:rPr lang="en-US" dirty="0" smtClean="0">
                <a:solidFill>
                  <a:srgbClr val="00B050"/>
                </a:solidFill>
              </a:rPr>
              <a:t>containing both </a:t>
            </a:r>
            <a:r>
              <a:rPr lang="en-US" dirty="0">
                <a:solidFill>
                  <a:srgbClr val="00B050"/>
                </a:solidFill>
              </a:rPr>
              <a:t>code and data. </a:t>
            </a:r>
            <a:endParaRPr lang="en-US" dirty="0" smtClean="0">
              <a:solidFill>
                <a:srgbClr val="00B050"/>
              </a:solidFill>
            </a:endParaRPr>
          </a:p>
          <a:p>
            <a:pPr algn="just"/>
            <a:r>
              <a:rPr lang="en-US" dirty="0" smtClean="0"/>
              <a:t>Calls </a:t>
            </a:r>
            <a:r>
              <a:rPr lang="en-US" dirty="0"/>
              <a:t>between procedures in different modules </a:t>
            </a:r>
            <a:r>
              <a:rPr lang="en-US" dirty="0" smtClean="0"/>
              <a:t>would lead </a:t>
            </a:r>
            <a:r>
              <a:rPr lang="en-US" dirty="0"/>
              <a:t>to overlaying of one module with another</a:t>
            </a:r>
            <a:r>
              <a:rPr lang="en-US" dirty="0" smtClean="0"/>
              <a:t>. </a:t>
            </a:r>
            <a:r>
              <a:rPr lang="en-US" dirty="0"/>
              <a:t>As you can well imagine, this responsibility was a substantial burden on programmers.</a:t>
            </a:r>
          </a:p>
          <a:p>
            <a:pPr algn="just"/>
            <a:endParaRPr lang="en-US" dirty="0"/>
          </a:p>
        </p:txBody>
      </p:sp>
    </p:spTree>
    <p:extLst>
      <p:ext uri="{BB962C8B-B14F-4D97-AF65-F5344CB8AC3E}">
        <p14:creationId xmlns:p14="http://schemas.microsoft.com/office/powerpoint/2010/main" val="2113559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solidFill>
                  <a:srgbClr val="00B050"/>
                </a:solidFill>
              </a:rPr>
              <a:t>Virtual </a:t>
            </a:r>
            <a:r>
              <a:rPr lang="en-US" dirty="0">
                <a:solidFill>
                  <a:srgbClr val="00B050"/>
                </a:solidFill>
              </a:rPr>
              <a:t>memory</a:t>
            </a:r>
            <a:r>
              <a:rPr lang="en-US" dirty="0"/>
              <a:t>, which was invented to relieve programmers of </a:t>
            </a:r>
            <a:r>
              <a:rPr lang="en-US" dirty="0" smtClean="0"/>
              <a:t>this difficulty</a:t>
            </a:r>
            <a:r>
              <a:rPr lang="en-US" dirty="0"/>
              <a:t>, automatically manages the two levels of the memory hierarchy </a:t>
            </a:r>
            <a:r>
              <a:rPr lang="en-US" dirty="0" smtClean="0"/>
              <a:t>represented by </a:t>
            </a:r>
            <a:r>
              <a:rPr lang="en-US" dirty="0"/>
              <a:t>main memory (sometimes called </a:t>
            </a:r>
            <a:r>
              <a:rPr lang="en-US" i="1" dirty="0"/>
              <a:t>physical memory </a:t>
            </a:r>
            <a:r>
              <a:rPr lang="en-US" dirty="0"/>
              <a:t>to distinguish it </a:t>
            </a:r>
            <a:r>
              <a:rPr lang="en-US" dirty="0" smtClean="0"/>
              <a:t>from virtual </a:t>
            </a:r>
            <a:r>
              <a:rPr lang="en-US" dirty="0"/>
              <a:t>memory) and secondary storage.</a:t>
            </a:r>
          </a:p>
        </p:txBody>
      </p:sp>
    </p:spTree>
    <p:extLst>
      <p:ext uri="{BB962C8B-B14F-4D97-AF65-F5344CB8AC3E}">
        <p14:creationId xmlns:p14="http://schemas.microsoft.com/office/powerpoint/2010/main" val="6931125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125" y="187704"/>
            <a:ext cx="3051412" cy="1325563"/>
          </a:xfrm>
        </p:spPr>
        <p:txBody>
          <a:bodyPr/>
          <a:lstStyle/>
          <a:p>
            <a:r>
              <a:rPr lang="en-US" dirty="0" smtClean="0"/>
              <a:t>Contd.,</a:t>
            </a:r>
            <a:endParaRPr lang="en-US" dirty="0"/>
          </a:p>
        </p:txBody>
      </p:sp>
      <p:sp>
        <p:nvSpPr>
          <p:cNvPr id="3" name="Content Placeholder 2"/>
          <p:cNvSpPr>
            <a:spLocks noGrp="1"/>
          </p:cNvSpPr>
          <p:nvPr>
            <p:ph sz="half" idx="1"/>
          </p:nvPr>
        </p:nvSpPr>
        <p:spPr>
          <a:xfrm>
            <a:off x="456063" y="1513267"/>
            <a:ext cx="5181600" cy="4351338"/>
          </a:xfrm>
        </p:spPr>
        <p:txBody>
          <a:bodyPr>
            <a:noAutofit/>
          </a:bodyPr>
          <a:lstStyle/>
          <a:p>
            <a:pPr algn="just"/>
            <a:r>
              <a:rPr lang="en-US" sz="2400" dirty="0" smtClean="0">
                <a:solidFill>
                  <a:srgbClr val="00B050"/>
                </a:solidFill>
              </a:rPr>
              <a:t>A </a:t>
            </a:r>
            <a:r>
              <a:rPr lang="en-US" sz="2400" dirty="0">
                <a:solidFill>
                  <a:srgbClr val="00B050"/>
                </a:solidFill>
              </a:rPr>
              <a:t>virtual memory block is called a </a:t>
            </a:r>
            <a:r>
              <a:rPr lang="en-US" sz="2400" i="1" dirty="0">
                <a:solidFill>
                  <a:srgbClr val="00B050"/>
                </a:solidFill>
              </a:rPr>
              <a:t>page</a:t>
            </a:r>
            <a:r>
              <a:rPr lang="en-US" sz="2400" dirty="0">
                <a:solidFill>
                  <a:srgbClr val="00B050"/>
                </a:solidFill>
              </a:rPr>
              <a:t>, and a virtual memory miss </a:t>
            </a:r>
            <a:r>
              <a:rPr lang="en-US" sz="2400" dirty="0" smtClean="0">
                <a:solidFill>
                  <a:srgbClr val="00B050"/>
                </a:solidFill>
              </a:rPr>
              <a:t>is called </a:t>
            </a:r>
            <a:r>
              <a:rPr lang="en-US" sz="2400" dirty="0">
                <a:solidFill>
                  <a:srgbClr val="00B050"/>
                </a:solidFill>
              </a:rPr>
              <a:t>a </a:t>
            </a:r>
            <a:r>
              <a:rPr lang="en-US" sz="2400" b="1" dirty="0">
                <a:solidFill>
                  <a:srgbClr val="00B050"/>
                </a:solidFill>
              </a:rPr>
              <a:t>page fault</a:t>
            </a:r>
            <a:r>
              <a:rPr lang="en-US" sz="2400" dirty="0">
                <a:solidFill>
                  <a:srgbClr val="00B050"/>
                </a:solidFill>
              </a:rPr>
              <a:t>. </a:t>
            </a:r>
            <a:endParaRPr lang="en-US" sz="2400" dirty="0" smtClean="0">
              <a:solidFill>
                <a:srgbClr val="00B050"/>
              </a:solidFill>
            </a:endParaRPr>
          </a:p>
          <a:p>
            <a:pPr algn="just"/>
            <a:r>
              <a:rPr lang="en-US" sz="2400" dirty="0" smtClean="0">
                <a:solidFill>
                  <a:srgbClr val="0070C0"/>
                </a:solidFill>
              </a:rPr>
              <a:t>With </a:t>
            </a:r>
            <a:r>
              <a:rPr lang="en-US" sz="2400" dirty="0">
                <a:solidFill>
                  <a:srgbClr val="0070C0"/>
                </a:solidFill>
              </a:rPr>
              <a:t>virtual memory, the processor produces a </a:t>
            </a:r>
            <a:r>
              <a:rPr lang="en-US" sz="2400" b="1" dirty="0" smtClean="0">
                <a:solidFill>
                  <a:srgbClr val="0070C0"/>
                </a:solidFill>
              </a:rPr>
              <a:t>virtual address</a:t>
            </a:r>
            <a:r>
              <a:rPr lang="en-US" sz="2400" dirty="0">
                <a:solidFill>
                  <a:srgbClr val="0070C0"/>
                </a:solidFill>
              </a:rPr>
              <a:t>, which is translated by a combination of hardware and software to </a:t>
            </a:r>
            <a:r>
              <a:rPr lang="en-US" sz="2400" dirty="0" smtClean="0">
                <a:solidFill>
                  <a:srgbClr val="0070C0"/>
                </a:solidFill>
              </a:rPr>
              <a:t>a </a:t>
            </a:r>
            <a:r>
              <a:rPr lang="en-US" sz="2400" i="1" dirty="0" smtClean="0">
                <a:solidFill>
                  <a:srgbClr val="0070C0"/>
                </a:solidFill>
              </a:rPr>
              <a:t>physical </a:t>
            </a:r>
            <a:r>
              <a:rPr lang="en-US" sz="2400" i="1" dirty="0">
                <a:solidFill>
                  <a:srgbClr val="0070C0"/>
                </a:solidFill>
              </a:rPr>
              <a:t>address</a:t>
            </a:r>
            <a:r>
              <a:rPr lang="en-US" sz="2400" dirty="0">
                <a:solidFill>
                  <a:srgbClr val="0070C0"/>
                </a:solidFill>
              </a:rPr>
              <a:t>, which in turn can be used to access main memory.</a:t>
            </a:r>
          </a:p>
          <a:p>
            <a:pPr algn="just"/>
            <a:r>
              <a:rPr lang="en-US" sz="2400" dirty="0"/>
              <a:t>Figure </a:t>
            </a:r>
            <a:r>
              <a:rPr lang="en-US" sz="2400" dirty="0" smtClean="0"/>
              <a:t>RHS </a:t>
            </a:r>
            <a:r>
              <a:rPr lang="en-US" sz="2400" dirty="0"/>
              <a:t>shows the virtually addressed memory with pages mapped to </a:t>
            </a:r>
            <a:r>
              <a:rPr lang="en-US" sz="2400" dirty="0" smtClean="0"/>
              <a:t>main memory</a:t>
            </a:r>
            <a:r>
              <a:rPr lang="en-US" sz="2400" dirty="0"/>
              <a:t>. This process is called </a:t>
            </a:r>
            <a:r>
              <a:rPr lang="en-US" sz="2400" i="1" dirty="0"/>
              <a:t>address mapping </a:t>
            </a:r>
            <a:r>
              <a:rPr lang="en-US" sz="2400" dirty="0"/>
              <a:t>or </a:t>
            </a:r>
            <a:r>
              <a:rPr lang="en-US" sz="2400" b="1" dirty="0"/>
              <a:t>address translation</a:t>
            </a:r>
            <a:endParaRPr lang="en-US" sz="2400" dirty="0"/>
          </a:p>
        </p:txBody>
      </p:sp>
      <p:pic>
        <p:nvPicPr>
          <p:cNvPr id="5" name="Picture 4"/>
          <p:cNvPicPr>
            <a:picLocks noChangeAspect="1"/>
          </p:cNvPicPr>
          <p:nvPr/>
        </p:nvPicPr>
        <p:blipFill>
          <a:blip r:embed="rId2"/>
          <a:stretch>
            <a:fillRect/>
          </a:stretch>
        </p:blipFill>
        <p:spPr>
          <a:xfrm>
            <a:off x="9711522" y="0"/>
            <a:ext cx="2466422" cy="3128702"/>
          </a:xfrm>
          <a:prstGeom prst="rect">
            <a:avLst/>
          </a:prstGeom>
        </p:spPr>
      </p:pic>
      <p:pic>
        <p:nvPicPr>
          <p:cNvPr id="6" name="Picture 5"/>
          <p:cNvPicPr>
            <a:picLocks noChangeAspect="1"/>
          </p:cNvPicPr>
          <p:nvPr/>
        </p:nvPicPr>
        <p:blipFill>
          <a:blip r:embed="rId3"/>
          <a:stretch>
            <a:fillRect/>
          </a:stretch>
        </p:blipFill>
        <p:spPr>
          <a:xfrm>
            <a:off x="5741017" y="1490012"/>
            <a:ext cx="3867150" cy="2619375"/>
          </a:xfrm>
          <a:prstGeom prst="rect">
            <a:avLst/>
          </a:prstGeom>
        </p:spPr>
      </p:pic>
      <p:sp>
        <p:nvSpPr>
          <p:cNvPr id="7" name="Rectangle 6"/>
          <p:cNvSpPr/>
          <p:nvPr/>
        </p:nvSpPr>
        <p:spPr>
          <a:xfrm>
            <a:off x="5741017" y="4180588"/>
            <a:ext cx="6096000" cy="954107"/>
          </a:xfrm>
          <a:prstGeom prst="rect">
            <a:avLst/>
          </a:prstGeom>
        </p:spPr>
        <p:txBody>
          <a:bodyPr>
            <a:spAutoFit/>
          </a:bodyPr>
          <a:lstStyle/>
          <a:p>
            <a:r>
              <a:rPr lang="en-US" sz="1400" dirty="0">
                <a:latin typeface="Minion-Regular"/>
              </a:rPr>
              <a:t>The processor generates virtual addresses while the memory is accessed using physical addresses. Both </a:t>
            </a:r>
            <a:r>
              <a:rPr lang="en-US" sz="1400" dirty="0" smtClean="0">
                <a:latin typeface="Minion-Regular"/>
              </a:rPr>
              <a:t>the virtual </a:t>
            </a:r>
            <a:r>
              <a:rPr lang="en-US" sz="1400" dirty="0">
                <a:latin typeface="Minion-Regular"/>
              </a:rPr>
              <a:t>memory and the physical memory are broken into pages, so that a virtual page is really mapped to a</a:t>
            </a:r>
          </a:p>
          <a:p>
            <a:r>
              <a:rPr lang="en-US" sz="1400" dirty="0">
                <a:latin typeface="Minion-Regular"/>
              </a:rPr>
              <a:t>physical page. </a:t>
            </a:r>
            <a:endParaRPr lang="en-US" sz="1400" dirty="0" smtClean="0">
              <a:latin typeface="Minion-Regular"/>
            </a:endParaRPr>
          </a:p>
        </p:txBody>
      </p:sp>
    </p:spTree>
    <p:extLst>
      <p:ext uri="{BB962C8B-B14F-4D97-AF65-F5344CB8AC3E}">
        <p14:creationId xmlns:p14="http://schemas.microsoft.com/office/powerpoint/2010/main" val="30536714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a:t>If we return to </a:t>
            </a:r>
            <a:r>
              <a:rPr lang="en-US" dirty="0" smtClean="0"/>
              <a:t>our library </a:t>
            </a:r>
            <a:r>
              <a:rPr lang="en-US" dirty="0"/>
              <a:t>analogy, we can think of a virtual address as the title of a book and </a:t>
            </a:r>
            <a:r>
              <a:rPr lang="en-US" dirty="0" smtClean="0"/>
              <a:t>a physical </a:t>
            </a:r>
            <a:r>
              <a:rPr lang="en-US" dirty="0"/>
              <a:t>address as the location of that book in the </a:t>
            </a:r>
            <a:r>
              <a:rPr lang="en-US" dirty="0" smtClean="0"/>
              <a:t>library </a:t>
            </a:r>
            <a:endParaRPr lang="en-US" dirty="0"/>
          </a:p>
        </p:txBody>
      </p:sp>
      <p:sp>
        <p:nvSpPr>
          <p:cNvPr id="4" name="Content Placeholder 3"/>
          <p:cNvSpPr>
            <a:spLocks noGrp="1"/>
          </p:cNvSpPr>
          <p:nvPr>
            <p:ph sz="half" idx="2"/>
          </p:nvPr>
        </p:nvSpPr>
        <p:spPr/>
        <p:txBody>
          <a:bodyPr>
            <a:normAutofit fontScale="62500" lnSpcReduction="20000"/>
          </a:bodyPr>
          <a:lstStyle/>
          <a:p>
            <a:r>
              <a:rPr lang="en-US" dirty="0"/>
              <a:t>Virtual memory also simplifies loading the program for execution by </a:t>
            </a:r>
            <a:r>
              <a:rPr lang="en-US" dirty="0" smtClean="0"/>
              <a:t>providing </a:t>
            </a:r>
            <a:r>
              <a:rPr lang="en-US" i="1" dirty="0" smtClean="0"/>
              <a:t>relocation</a:t>
            </a:r>
            <a:r>
              <a:rPr lang="en-US" dirty="0"/>
              <a:t>. </a:t>
            </a:r>
            <a:endParaRPr lang="en-US" dirty="0" smtClean="0"/>
          </a:p>
          <a:p>
            <a:r>
              <a:rPr lang="en-US" dirty="0" smtClean="0"/>
              <a:t>Relocation </a:t>
            </a:r>
            <a:r>
              <a:rPr lang="en-US" dirty="0"/>
              <a:t>maps the virtual addresses used by a program to </a:t>
            </a:r>
            <a:r>
              <a:rPr lang="en-US" dirty="0" smtClean="0"/>
              <a:t>different physical </a:t>
            </a:r>
            <a:r>
              <a:rPr lang="en-US" dirty="0"/>
              <a:t>addresses before the addresses are used to access memory. </a:t>
            </a:r>
            <a:endParaRPr lang="en-US" dirty="0" smtClean="0"/>
          </a:p>
          <a:p>
            <a:r>
              <a:rPr lang="en-US" dirty="0" smtClean="0"/>
              <a:t>This relocation </a:t>
            </a:r>
            <a:r>
              <a:rPr lang="en-US" dirty="0"/>
              <a:t>allows us to load the program anywhere in main memory. </a:t>
            </a:r>
            <a:endParaRPr lang="en-US" dirty="0" smtClean="0"/>
          </a:p>
          <a:p>
            <a:r>
              <a:rPr lang="en-US" dirty="0" smtClean="0"/>
              <a:t>Furthermore, all </a:t>
            </a:r>
            <a:r>
              <a:rPr lang="en-US" dirty="0"/>
              <a:t>virtual memory systems in use today relocate the program as a set </a:t>
            </a:r>
            <a:r>
              <a:rPr lang="en-US" dirty="0" smtClean="0"/>
              <a:t>of fixed-size </a:t>
            </a:r>
            <a:r>
              <a:rPr lang="en-US" dirty="0"/>
              <a:t>blocks (pages), thereby eliminating the need to find a </a:t>
            </a:r>
            <a:r>
              <a:rPr lang="en-US" dirty="0" smtClean="0"/>
              <a:t>contiguous block </a:t>
            </a:r>
            <a:r>
              <a:rPr lang="en-US" dirty="0"/>
              <a:t>of memory to allocate to a program; instead, the operating system </a:t>
            </a:r>
            <a:r>
              <a:rPr lang="en-US" dirty="0" smtClean="0"/>
              <a:t>need only </a:t>
            </a:r>
            <a:r>
              <a:rPr lang="en-US" dirty="0"/>
              <a:t>find a sufficient number of pages in main memory. </a:t>
            </a:r>
            <a:endParaRPr lang="en-US" dirty="0" smtClean="0"/>
          </a:p>
          <a:p>
            <a:r>
              <a:rPr lang="en-US" dirty="0" smtClean="0"/>
              <a:t>Formerly</a:t>
            </a:r>
            <a:r>
              <a:rPr lang="en-US" dirty="0"/>
              <a:t>, </a:t>
            </a:r>
            <a:r>
              <a:rPr lang="en-US" dirty="0" smtClean="0"/>
              <a:t>relocation problems </a:t>
            </a:r>
            <a:r>
              <a:rPr lang="en-US" dirty="0"/>
              <a:t>required special hardware and special support in the operating system</a:t>
            </a:r>
            <a:r>
              <a:rPr lang="en-US" dirty="0" smtClean="0"/>
              <a:t>; today</a:t>
            </a:r>
            <a:r>
              <a:rPr lang="en-US" dirty="0"/>
              <a:t>, virtual memory also provides this function.</a:t>
            </a:r>
          </a:p>
        </p:txBody>
      </p:sp>
    </p:spTree>
    <p:extLst>
      <p:ext uri="{BB962C8B-B14F-4D97-AF65-F5344CB8AC3E}">
        <p14:creationId xmlns:p14="http://schemas.microsoft.com/office/powerpoint/2010/main" val="1248608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Basic Paging – Basic Method. </a:t>
            </a:r>
            <a:endParaRPr lang="en-US" b="1" dirty="0">
              <a:solidFill>
                <a:srgbClr val="FF0000"/>
              </a:solidFill>
            </a:endParaRPr>
          </a:p>
        </p:txBody>
      </p:sp>
      <p:sp>
        <p:nvSpPr>
          <p:cNvPr id="3" name="Content Placeholder 2"/>
          <p:cNvSpPr>
            <a:spLocks noGrp="1"/>
          </p:cNvSpPr>
          <p:nvPr>
            <p:ph idx="1"/>
          </p:nvPr>
        </p:nvSpPr>
        <p:spPr/>
        <p:txBody>
          <a:bodyPr/>
          <a:lstStyle/>
          <a:p>
            <a:r>
              <a:rPr lang="en-US" dirty="0"/>
              <a:t>The basic method for implementing paging involves </a:t>
            </a:r>
            <a:endParaRPr lang="en-US" dirty="0" smtClean="0"/>
          </a:p>
          <a:p>
            <a:pPr lvl="1"/>
            <a:r>
              <a:rPr lang="en-US" b="1" dirty="0" smtClean="0"/>
              <a:t>Breaking </a:t>
            </a:r>
            <a:r>
              <a:rPr lang="en-US" b="1" dirty="0">
                <a:solidFill>
                  <a:srgbClr val="7030A0"/>
                </a:solidFill>
              </a:rPr>
              <a:t>physical </a:t>
            </a:r>
            <a:r>
              <a:rPr lang="en-US" b="1" dirty="0" smtClean="0">
                <a:solidFill>
                  <a:srgbClr val="7030A0"/>
                </a:solidFill>
              </a:rPr>
              <a:t>memory</a:t>
            </a:r>
            <a:r>
              <a:rPr lang="en-US" b="1" dirty="0" smtClean="0"/>
              <a:t> into </a:t>
            </a:r>
            <a:r>
              <a:rPr lang="en-US" b="1" dirty="0"/>
              <a:t>fixed-sized blocks called </a:t>
            </a:r>
            <a:r>
              <a:rPr lang="en-US" b="1" dirty="0" smtClean="0">
                <a:solidFill>
                  <a:srgbClr val="7030A0"/>
                </a:solidFill>
              </a:rPr>
              <a:t>FRAMES</a:t>
            </a:r>
            <a:r>
              <a:rPr lang="en-US" b="1" dirty="0" smtClean="0"/>
              <a:t>. </a:t>
            </a:r>
          </a:p>
          <a:p>
            <a:pPr lvl="1"/>
            <a:r>
              <a:rPr lang="en-US" b="1" dirty="0" smtClean="0"/>
              <a:t>Breaking </a:t>
            </a:r>
            <a:r>
              <a:rPr lang="en-US" b="1" dirty="0">
                <a:solidFill>
                  <a:srgbClr val="7030A0"/>
                </a:solidFill>
              </a:rPr>
              <a:t>logical memory</a:t>
            </a:r>
            <a:r>
              <a:rPr lang="en-US" b="1" dirty="0"/>
              <a:t> </a:t>
            </a:r>
            <a:r>
              <a:rPr lang="en-US" b="1" dirty="0" smtClean="0"/>
              <a:t>into blocks </a:t>
            </a:r>
            <a:r>
              <a:rPr lang="en-US" b="1" dirty="0"/>
              <a:t>of the same size </a:t>
            </a:r>
            <a:r>
              <a:rPr lang="en-US" b="1" dirty="0" smtClean="0"/>
              <a:t>called </a:t>
            </a:r>
            <a:r>
              <a:rPr lang="en-US" b="1" dirty="0" smtClean="0">
                <a:solidFill>
                  <a:srgbClr val="7030A0"/>
                </a:solidFill>
              </a:rPr>
              <a:t>PAGES</a:t>
            </a:r>
            <a:r>
              <a:rPr lang="en-US" b="1" dirty="0" smtClean="0"/>
              <a:t>.</a:t>
            </a:r>
          </a:p>
          <a:p>
            <a:r>
              <a:rPr lang="en-US" dirty="0"/>
              <a:t>When a process is to be executed, </a:t>
            </a:r>
            <a:r>
              <a:rPr lang="en-US" dirty="0" smtClean="0"/>
              <a:t>its pages </a:t>
            </a:r>
            <a:r>
              <a:rPr lang="en-US" dirty="0"/>
              <a:t>are loaded into any available memory frames from their source (a </a:t>
            </a:r>
            <a:r>
              <a:rPr lang="en-US" dirty="0" smtClean="0"/>
              <a:t>file system </a:t>
            </a:r>
            <a:r>
              <a:rPr lang="en-US" dirty="0"/>
              <a:t>or the backing store</a:t>
            </a:r>
            <a:r>
              <a:rPr lang="en-US" dirty="0" smtClean="0"/>
              <a:t>). </a:t>
            </a:r>
            <a:r>
              <a:rPr lang="en-US" b="1" dirty="0" smtClean="0">
                <a:solidFill>
                  <a:srgbClr val="7030A0"/>
                </a:solidFill>
              </a:rPr>
              <a:t>Can you understand this? If not, recollect what is physical and logical memory!!</a:t>
            </a:r>
          </a:p>
          <a:p>
            <a:r>
              <a:rPr lang="en-US" dirty="0"/>
              <a:t>The backing store is divided into </a:t>
            </a:r>
            <a:r>
              <a:rPr lang="en-US" dirty="0" smtClean="0"/>
              <a:t>fixed-sized blocks </a:t>
            </a:r>
            <a:r>
              <a:rPr lang="en-US" dirty="0"/>
              <a:t>that are of the </a:t>
            </a:r>
            <a:r>
              <a:rPr lang="en-US" dirty="0" smtClean="0"/>
              <a:t>same </a:t>
            </a:r>
            <a:r>
              <a:rPr lang="en-US" dirty="0"/>
              <a:t>size as the memory frames</a:t>
            </a:r>
            <a:r>
              <a:rPr lang="en-US" dirty="0" smtClean="0"/>
              <a:t>.</a:t>
            </a:r>
            <a:r>
              <a:rPr lang="en-US" b="1" dirty="0"/>
              <a:t> </a:t>
            </a:r>
            <a:r>
              <a:rPr lang="en-US" b="1" dirty="0" smtClean="0"/>
              <a:t>(Just to hold!)</a:t>
            </a:r>
            <a:endParaRPr lang="en-US" b="1" dirty="0">
              <a:solidFill>
                <a:srgbClr val="7030A0"/>
              </a:solidFill>
            </a:endParaRPr>
          </a:p>
        </p:txBody>
      </p:sp>
      <p:sp>
        <p:nvSpPr>
          <p:cNvPr id="4" name="Date Placeholder 3"/>
          <p:cNvSpPr>
            <a:spLocks noGrp="1"/>
          </p:cNvSpPr>
          <p:nvPr>
            <p:ph type="dt" sz="half" idx="10"/>
          </p:nvPr>
        </p:nvSpPr>
        <p:spPr/>
        <p:txBody>
          <a:bodyPr/>
          <a:lstStyle/>
          <a:p>
            <a:fld id="{A98F6581-DB58-4D94-BFEC-261D19146929}" type="datetime1">
              <a:rPr lang="en-US" smtClean="0"/>
              <a:t>9/13/2018</a:t>
            </a:fld>
            <a:endParaRPr lang="en-US"/>
          </a:p>
        </p:txBody>
      </p:sp>
      <p:sp>
        <p:nvSpPr>
          <p:cNvPr id="5" name="Footer Placeholder 4"/>
          <p:cNvSpPr>
            <a:spLocks noGrp="1"/>
          </p:cNvSpPr>
          <p:nvPr>
            <p:ph type="ftr" sz="quarter" idx="11"/>
          </p:nvPr>
        </p:nvSpPr>
        <p:spPr/>
        <p:txBody>
          <a:bodyPr/>
          <a:lstStyle/>
          <a:p>
            <a:r>
              <a:rPr lang="en-US" smtClean="0"/>
              <a:t>Memory Management - A Glance.</a:t>
            </a:r>
            <a:endParaRPr lang="en-US"/>
          </a:p>
        </p:txBody>
      </p:sp>
      <p:sp>
        <p:nvSpPr>
          <p:cNvPr id="6" name="Slide Number Placeholder 5"/>
          <p:cNvSpPr>
            <a:spLocks noGrp="1"/>
          </p:cNvSpPr>
          <p:nvPr>
            <p:ph type="sldNum" sz="quarter" idx="12"/>
          </p:nvPr>
        </p:nvSpPr>
        <p:spPr/>
        <p:txBody>
          <a:bodyPr/>
          <a:lstStyle/>
          <a:p>
            <a:fld id="{099275A2-15B0-483A-B635-2C0F9BCA452C}" type="slidenum">
              <a:rPr lang="en-US" smtClean="0"/>
              <a:t>58</a:t>
            </a:fld>
            <a:endParaRPr lang="en-US"/>
          </a:p>
        </p:txBody>
      </p:sp>
    </p:spTree>
    <p:extLst>
      <p:ext uri="{BB962C8B-B14F-4D97-AF65-F5344CB8AC3E}">
        <p14:creationId xmlns:p14="http://schemas.microsoft.com/office/powerpoint/2010/main" val="34911060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141561" y="26780"/>
            <a:ext cx="5050439" cy="3382416"/>
          </a:xfrm>
          <a:prstGeom prst="rect">
            <a:avLst/>
          </a:prstGeom>
        </p:spPr>
      </p:pic>
      <p:sp>
        <p:nvSpPr>
          <p:cNvPr id="4" name="Date Placeholder 3"/>
          <p:cNvSpPr>
            <a:spLocks noGrp="1"/>
          </p:cNvSpPr>
          <p:nvPr>
            <p:ph type="dt" sz="half" idx="10"/>
          </p:nvPr>
        </p:nvSpPr>
        <p:spPr/>
        <p:txBody>
          <a:bodyPr/>
          <a:lstStyle/>
          <a:p>
            <a:fld id="{A98F6581-DB58-4D94-BFEC-261D19146929}" type="datetime1">
              <a:rPr lang="en-US" smtClean="0"/>
              <a:t>9/13/2018</a:t>
            </a:fld>
            <a:endParaRPr lang="en-US"/>
          </a:p>
        </p:txBody>
      </p:sp>
      <p:sp>
        <p:nvSpPr>
          <p:cNvPr id="5" name="Footer Placeholder 4"/>
          <p:cNvSpPr>
            <a:spLocks noGrp="1"/>
          </p:cNvSpPr>
          <p:nvPr>
            <p:ph type="ftr" sz="quarter" idx="11"/>
          </p:nvPr>
        </p:nvSpPr>
        <p:spPr/>
        <p:txBody>
          <a:bodyPr/>
          <a:lstStyle/>
          <a:p>
            <a:r>
              <a:rPr lang="en-US" smtClean="0"/>
              <a:t>Memory Management - A Glance.</a:t>
            </a:r>
            <a:endParaRPr lang="en-US"/>
          </a:p>
        </p:txBody>
      </p:sp>
      <p:sp>
        <p:nvSpPr>
          <p:cNvPr id="6" name="Slide Number Placeholder 5"/>
          <p:cNvSpPr>
            <a:spLocks noGrp="1"/>
          </p:cNvSpPr>
          <p:nvPr>
            <p:ph type="sldNum" sz="quarter" idx="12"/>
          </p:nvPr>
        </p:nvSpPr>
        <p:spPr/>
        <p:txBody>
          <a:bodyPr/>
          <a:lstStyle/>
          <a:p>
            <a:fld id="{099275A2-15B0-483A-B635-2C0F9BCA452C}" type="slidenum">
              <a:rPr lang="en-US" smtClean="0"/>
              <a:t>59</a:t>
            </a:fld>
            <a:endParaRPr lang="en-US"/>
          </a:p>
        </p:txBody>
      </p:sp>
      <p:sp>
        <p:nvSpPr>
          <p:cNvPr id="8" name="Rectangle 7"/>
          <p:cNvSpPr/>
          <p:nvPr/>
        </p:nvSpPr>
        <p:spPr>
          <a:xfrm>
            <a:off x="331658" y="1690688"/>
            <a:ext cx="6983542" cy="4247317"/>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rPr>
              <a:t>Every </a:t>
            </a:r>
            <a:r>
              <a:rPr lang="en-US" dirty="0" smtClean="0">
                <a:latin typeface="Times New Roman" panose="02020603050405020304" pitchFamily="18" charset="0"/>
              </a:rPr>
              <a:t>address generated by the </a:t>
            </a:r>
            <a:r>
              <a:rPr lang="en-US" sz="1600" dirty="0">
                <a:latin typeface="Times New Roman" panose="02020603050405020304" pitchFamily="18" charset="0"/>
              </a:rPr>
              <a:t>CPU </a:t>
            </a:r>
            <a:r>
              <a:rPr lang="en-US" dirty="0">
                <a:latin typeface="Times New Roman" panose="02020603050405020304" pitchFamily="18" charset="0"/>
              </a:rPr>
              <a:t>is divided into two </a:t>
            </a:r>
            <a:r>
              <a:rPr lang="en-US" dirty="0" smtClean="0">
                <a:latin typeface="Times New Roman" panose="02020603050405020304" pitchFamily="18" charset="0"/>
              </a:rPr>
              <a:t>parts</a:t>
            </a:r>
          </a:p>
          <a:p>
            <a:pPr algn="just"/>
            <a:r>
              <a:rPr lang="en-US" b="1" dirty="0" smtClean="0">
                <a:latin typeface="Times New Roman" panose="02020603050405020304" pitchFamily="18" charset="0"/>
              </a:rPr>
              <a:t>		Page number (p) </a:t>
            </a:r>
          </a:p>
          <a:p>
            <a:pPr algn="just"/>
            <a:r>
              <a:rPr lang="en-US" b="1" dirty="0" smtClean="0">
                <a:latin typeface="Times New Roman" panose="02020603050405020304" pitchFamily="18" charset="0"/>
              </a:rPr>
              <a:t>		Page offset (d) </a:t>
            </a:r>
          </a:p>
          <a:p>
            <a:pPr marL="285750" indent="-285750" algn="just">
              <a:buFont typeface="Arial" panose="020B0604020202020204" pitchFamily="34" charset="0"/>
              <a:buChar char="•"/>
            </a:pPr>
            <a:endParaRPr lang="en-US" b="1" dirty="0">
              <a:latin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rPr>
              <a:t>The page number is used as an index into a </a:t>
            </a:r>
            <a:r>
              <a:rPr lang="en-US" b="1" dirty="0">
                <a:latin typeface="Times New Roman" panose="02020603050405020304" pitchFamily="18" charset="0"/>
              </a:rPr>
              <a:t>page table</a:t>
            </a:r>
            <a:r>
              <a:rPr lang="en-US" dirty="0">
                <a:latin typeface="Times New Roman" panose="02020603050405020304" pitchFamily="18" charset="0"/>
              </a:rPr>
              <a:t>. </a:t>
            </a:r>
            <a:r>
              <a:rPr lang="en-US" dirty="0" smtClean="0">
                <a:latin typeface="Times New Roman" panose="02020603050405020304" pitchFamily="18" charset="0"/>
              </a:rPr>
              <a:t> </a:t>
            </a:r>
            <a:endParaRPr lang="en-US" dirty="0">
              <a:latin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rPr>
              <a:t>The page table contains the </a:t>
            </a:r>
            <a:r>
              <a:rPr lang="en-US" b="1" dirty="0">
                <a:solidFill>
                  <a:srgbClr val="7030A0"/>
                </a:solidFill>
                <a:latin typeface="Times New Roman" panose="02020603050405020304" pitchFamily="18" charset="0"/>
              </a:rPr>
              <a:t>base address of each page in physical memory</a:t>
            </a:r>
            <a:r>
              <a:rPr lang="en-US" b="1" dirty="0" smtClean="0">
                <a:solidFill>
                  <a:srgbClr val="7030A0"/>
                </a:solidFill>
                <a:latin typeface="Times New Roman" panose="02020603050405020304" pitchFamily="18" charset="0"/>
              </a:rPr>
              <a:t>.</a:t>
            </a:r>
          </a:p>
          <a:p>
            <a:pPr marL="285750" indent="-285750" algn="just">
              <a:buFont typeface="Arial" panose="020B0604020202020204" pitchFamily="34" charset="0"/>
              <a:buChar char="•"/>
            </a:pPr>
            <a:endParaRPr lang="en-US" b="1" dirty="0">
              <a:solidFill>
                <a:srgbClr val="7030A0"/>
              </a:solidFill>
              <a:latin typeface="Times New Roman" panose="02020603050405020304" pitchFamily="18" charset="0"/>
            </a:endParaRPr>
          </a:p>
          <a:p>
            <a:pPr marL="285750" indent="-285750" algn="just">
              <a:buFont typeface="Arial" panose="020B0604020202020204" pitchFamily="34" charset="0"/>
              <a:buChar char="•"/>
            </a:pPr>
            <a:r>
              <a:rPr lang="en-US" dirty="0" smtClean="0">
                <a:latin typeface="Times" panose="02020603050405020304" pitchFamily="18" charset="0"/>
                <a:cs typeface="Times" panose="02020603050405020304" pitchFamily="18" charset="0"/>
              </a:rPr>
              <a:t>This base </a:t>
            </a:r>
            <a:r>
              <a:rPr lang="en-US" dirty="0">
                <a:latin typeface="Times" panose="02020603050405020304" pitchFamily="18" charset="0"/>
                <a:cs typeface="Times" panose="02020603050405020304" pitchFamily="18" charset="0"/>
              </a:rPr>
              <a:t>address is combined with the page offset to define the physical </a:t>
            </a:r>
            <a:r>
              <a:rPr lang="en-US" dirty="0" smtClean="0">
                <a:latin typeface="Times" panose="02020603050405020304" pitchFamily="18" charset="0"/>
                <a:cs typeface="Times" panose="02020603050405020304" pitchFamily="18" charset="0"/>
              </a:rPr>
              <a:t>memory address </a:t>
            </a:r>
            <a:r>
              <a:rPr lang="en-US" dirty="0">
                <a:latin typeface="Times" panose="02020603050405020304" pitchFamily="18" charset="0"/>
                <a:cs typeface="Times" panose="02020603050405020304" pitchFamily="18" charset="0"/>
              </a:rPr>
              <a:t>that is sent to the memory </a:t>
            </a:r>
            <a:r>
              <a:rPr lang="en-US" dirty="0" smtClean="0">
                <a:latin typeface="Times" panose="02020603050405020304" pitchFamily="18" charset="0"/>
                <a:cs typeface="Times" panose="02020603050405020304" pitchFamily="18" charset="0"/>
              </a:rPr>
              <a:t>unit. </a:t>
            </a:r>
            <a:endParaRPr lang="en-US" b="1" dirty="0">
              <a:solidFill>
                <a:srgbClr val="7030A0"/>
              </a:solidFill>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a:p>
            <a:endParaRPr lang="en-US" b="1" dirty="0" smtClean="0">
              <a:latin typeface="Times New Roman" panose="02020603050405020304" pitchFamily="18" charset="0"/>
            </a:endParaRPr>
          </a:p>
          <a:p>
            <a:pPr marL="342900" indent="-342900">
              <a:buAutoNum type="alphaLcPeriod"/>
            </a:pPr>
            <a:endParaRPr lang="en-US" b="1" dirty="0">
              <a:latin typeface="Times New Roman" panose="02020603050405020304" pitchFamily="18" charset="0"/>
            </a:endParaRPr>
          </a:p>
          <a:p>
            <a:endParaRPr lang="en-US" b="1" dirty="0"/>
          </a:p>
        </p:txBody>
      </p:sp>
      <p:pic>
        <p:nvPicPr>
          <p:cNvPr id="9" name="Picture 8"/>
          <p:cNvPicPr>
            <a:picLocks noChangeAspect="1"/>
          </p:cNvPicPr>
          <p:nvPr/>
        </p:nvPicPr>
        <p:blipFill>
          <a:blip r:embed="rId3"/>
          <a:stretch>
            <a:fillRect/>
          </a:stretch>
        </p:blipFill>
        <p:spPr>
          <a:xfrm>
            <a:off x="8153400" y="3822491"/>
            <a:ext cx="3406966" cy="2904657"/>
          </a:xfrm>
          <a:prstGeom prst="rect">
            <a:avLst/>
          </a:prstGeom>
        </p:spPr>
      </p:pic>
    </p:spTree>
    <p:extLst>
      <p:ext uri="{BB962C8B-B14F-4D97-AF65-F5344CB8AC3E}">
        <p14:creationId xmlns:p14="http://schemas.microsoft.com/office/powerpoint/2010/main" val="297048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rPr>
              <a:t>Just as accesses to books on the desk naturally exhibit locality, locality in </a:t>
            </a:r>
            <a:r>
              <a:rPr lang="en-US" dirty="0" smtClean="0">
                <a:solidFill>
                  <a:srgbClr val="FF0000"/>
                </a:solidFill>
              </a:rPr>
              <a:t>programs arises </a:t>
            </a:r>
            <a:r>
              <a:rPr lang="en-US" dirty="0">
                <a:solidFill>
                  <a:srgbClr val="FF0000"/>
                </a:solidFill>
              </a:rPr>
              <a:t>from simple and natural program structures. </a:t>
            </a:r>
            <a:endParaRPr lang="en-US" dirty="0" smtClean="0">
              <a:solidFill>
                <a:srgbClr val="FF0000"/>
              </a:solidFill>
            </a:endParaRPr>
          </a:p>
          <a:p>
            <a:r>
              <a:rPr lang="en-US" dirty="0" smtClean="0"/>
              <a:t>For </a:t>
            </a:r>
            <a:r>
              <a:rPr lang="en-US" dirty="0"/>
              <a:t>example, most </a:t>
            </a:r>
            <a:r>
              <a:rPr lang="en-US" dirty="0" smtClean="0"/>
              <a:t>programs contain </a:t>
            </a:r>
            <a:r>
              <a:rPr lang="en-US" dirty="0"/>
              <a:t>loops, so instructions and data are likely to be accessed repeatedly</a:t>
            </a:r>
            <a:r>
              <a:rPr lang="en-US" dirty="0" smtClean="0"/>
              <a:t>, showing </a:t>
            </a:r>
            <a:r>
              <a:rPr lang="en-US" dirty="0"/>
              <a:t>high amounts of </a:t>
            </a:r>
            <a:r>
              <a:rPr lang="en-US" b="1" u="sng" dirty="0"/>
              <a:t>temporal locality</a:t>
            </a:r>
            <a:r>
              <a:rPr lang="en-US" dirty="0"/>
              <a:t>. </a:t>
            </a:r>
            <a:endParaRPr lang="en-US" dirty="0" smtClean="0"/>
          </a:p>
          <a:p>
            <a:r>
              <a:rPr lang="en-US" dirty="0" smtClean="0"/>
              <a:t>Since </a:t>
            </a:r>
            <a:r>
              <a:rPr lang="en-US" dirty="0"/>
              <a:t>instructions are </a:t>
            </a:r>
            <a:r>
              <a:rPr lang="en-US" dirty="0" smtClean="0"/>
              <a:t>normally accessed </a:t>
            </a:r>
            <a:r>
              <a:rPr lang="en-US" dirty="0"/>
              <a:t>sequentially, programs show high </a:t>
            </a:r>
            <a:r>
              <a:rPr lang="en-US" b="1" u="sng" dirty="0"/>
              <a:t>spatial locality. </a:t>
            </a:r>
            <a:endParaRPr lang="en-US" b="1" u="sng" dirty="0" smtClean="0"/>
          </a:p>
          <a:p>
            <a:r>
              <a:rPr lang="en-US" b="1" i="1" dirty="0" smtClean="0">
                <a:solidFill>
                  <a:srgbClr val="0070C0"/>
                </a:solidFill>
              </a:rPr>
              <a:t>Accesses </a:t>
            </a:r>
            <a:r>
              <a:rPr lang="en-US" b="1" i="1" dirty="0">
                <a:solidFill>
                  <a:srgbClr val="0070C0"/>
                </a:solidFill>
              </a:rPr>
              <a:t>to data </a:t>
            </a:r>
            <a:r>
              <a:rPr lang="en-US" b="1" i="1" dirty="0" smtClean="0">
                <a:solidFill>
                  <a:srgbClr val="0070C0"/>
                </a:solidFill>
              </a:rPr>
              <a:t>also exhibit </a:t>
            </a:r>
            <a:r>
              <a:rPr lang="en-US" b="1" i="1" dirty="0">
                <a:solidFill>
                  <a:srgbClr val="0070C0"/>
                </a:solidFill>
              </a:rPr>
              <a:t>a natural spatial locality. For example, accesses to elements of an array or </a:t>
            </a:r>
            <a:r>
              <a:rPr lang="en-US" b="1" i="1" dirty="0" smtClean="0">
                <a:solidFill>
                  <a:srgbClr val="0070C0"/>
                </a:solidFill>
              </a:rPr>
              <a:t>a record </a:t>
            </a:r>
            <a:r>
              <a:rPr lang="en-US" b="1" i="1" dirty="0">
                <a:solidFill>
                  <a:srgbClr val="0070C0"/>
                </a:solidFill>
              </a:rPr>
              <a:t>will naturally have high degrees of spatial locality.</a:t>
            </a:r>
          </a:p>
        </p:txBody>
      </p:sp>
      <p:pic>
        <p:nvPicPr>
          <p:cNvPr id="4" name="Picture 3"/>
          <p:cNvPicPr>
            <a:picLocks noChangeAspect="1"/>
          </p:cNvPicPr>
          <p:nvPr/>
        </p:nvPicPr>
        <p:blipFill>
          <a:blip r:embed="rId2">
            <a:duotone>
              <a:prstClr val="black"/>
              <a:schemeClr val="accent4">
                <a:tint val="45000"/>
                <a:satMod val="400000"/>
              </a:schemeClr>
            </a:duotone>
          </a:blip>
          <a:stretch>
            <a:fillRect/>
          </a:stretch>
        </p:blipFill>
        <p:spPr>
          <a:xfrm>
            <a:off x="4031136" y="107417"/>
            <a:ext cx="7322664" cy="1650739"/>
          </a:xfrm>
          <a:prstGeom prst="rect">
            <a:avLst/>
          </a:prstGeom>
        </p:spPr>
      </p:pic>
    </p:spTree>
    <p:extLst>
      <p:ext uri="{BB962C8B-B14F-4D97-AF65-F5344CB8AC3E}">
        <p14:creationId xmlns:p14="http://schemas.microsoft.com/office/powerpoint/2010/main" val="10672577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t>The page size (like the frame size) is defined by the hardware. </a:t>
            </a:r>
            <a:endParaRPr lang="en-US" dirty="0" smtClean="0"/>
          </a:p>
          <a:p>
            <a:r>
              <a:rPr lang="en-US" dirty="0" smtClean="0"/>
              <a:t>The size of </a:t>
            </a:r>
            <a:r>
              <a:rPr lang="en-US" dirty="0"/>
              <a:t>a page is typically a power of 2, varying between 512 bytes and 16 MB </a:t>
            </a:r>
            <a:r>
              <a:rPr lang="en-US" dirty="0" smtClean="0"/>
              <a:t>per page</a:t>
            </a:r>
            <a:r>
              <a:rPr lang="en-US" dirty="0"/>
              <a:t>, depending on the computer architecture</a:t>
            </a:r>
            <a:r>
              <a:rPr lang="en-US" dirty="0" smtClean="0"/>
              <a:t>.</a:t>
            </a:r>
          </a:p>
          <a:p>
            <a:r>
              <a:rPr lang="en-US" dirty="0"/>
              <a:t>The selection of a power of 2 </a:t>
            </a:r>
            <a:r>
              <a:rPr lang="en-US" dirty="0" smtClean="0"/>
              <a:t>as a </a:t>
            </a:r>
            <a:r>
              <a:rPr lang="en-US" dirty="0"/>
              <a:t>page size makes the translation of a logical address into a page number </a:t>
            </a:r>
            <a:r>
              <a:rPr lang="en-US" dirty="0" smtClean="0"/>
              <a:t>and page </a:t>
            </a:r>
            <a:r>
              <a:rPr lang="en-US" dirty="0"/>
              <a:t>offset particularly easy</a:t>
            </a:r>
            <a:r>
              <a:rPr lang="en-US" dirty="0" smtClean="0"/>
              <a:t>.</a:t>
            </a:r>
          </a:p>
          <a:p>
            <a:r>
              <a:rPr lang="en-US" b="1" dirty="0" smtClean="0">
                <a:solidFill>
                  <a:srgbClr val="7030A0"/>
                </a:solidFill>
              </a:rPr>
              <a:t>If the size of the logical address space is 2^m, and a page size is 2^n addressing units (bytes or words) then the high-order </a:t>
            </a:r>
            <a:r>
              <a:rPr lang="en-US" b="1" i="1" dirty="0" smtClean="0">
                <a:solidFill>
                  <a:srgbClr val="7030A0"/>
                </a:solidFill>
              </a:rPr>
              <a:t>m- n </a:t>
            </a:r>
            <a:r>
              <a:rPr lang="en-US" b="1" dirty="0" smtClean="0">
                <a:solidFill>
                  <a:srgbClr val="7030A0"/>
                </a:solidFill>
              </a:rPr>
              <a:t>bits of a logical address designate the page number, and the </a:t>
            </a:r>
            <a:r>
              <a:rPr lang="en-US" b="1" i="1" dirty="0" smtClean="0">
                <a:solidFill>
                  <a:srgbClr val="7030A0"/>
                </a:solidFill>
              </a:rPr>
              <a:t>n </a:t>
            </a:r>
            <a:r>
              <a:rPr lang="en-US" b="1" dirty="0" smtClean="0">
                <a:solidFill>
                  <a:srgbClr val="7030A0"/>
                </a:solidFill>
              </a:rPr>
              <a:t>low-order bits designate the page offset.</a:t>
            </a:r>
            <a:endParaRPr lang="en-US" b="1" dirty="0">
              <a:solidFill>
                <a:srgbClr val="7030A0"/>
              </a:solidFill>
            </a:endParaRPr>
          </a:p>
        </p:txBody>
      </p:sp>
      <p:sp>
        <p:nvSpPr>
          <p:cNvPr id="4" name="Date Placeholder 3"/>
          <p:cNvSpPr>
            <a:spLocks noGrp="1"/>
          </p:cNvSpPr>
          <p:nvPr>
            <p:ph type="dt" sz="half" idx="10"/>
          </p:nvPr>
        </p:nvSpPr>
        <p:spPr/>
        <p:txBody>
          <a:bodyPr/>
          <a:lstStyle/>
          <a:p>
            <a:fld id="{A98F6581-DB58-4D94-BFEC-261D19146929}" type="datetime1">
              <a:rPr lang="en-US" smtClean="0"/>
              <a:t>9/13/2018</a:t>
            </a:fld>
            <a:endParaRPr lang="en-US"/>
          </a:p>
        </p:txBody>
      </p:sp>
      <p:sp>
        <p:nvSpPr>
          <p:cNvPr id="5" name="Footer Placeholder 4"/>
          <p:cNvSpPr>
            <a:spLocks noGrp="1"/>
          </p:cNvSpPr>
          <p:nvPr>
            <p:ph type="ftr" sz="quarter" idx="11"/>
          </p:nvPr>
        </p:nvSpPr>
        <p:spPr/>
        <p:txBody>
          <a:bodyPr/>
          <a:lstStyle/>
          <a:p>
            <a:r>
              <a:rPr lang="en-US" smtClean="0"/>
              <a:t>Memory Management - A Glance.</a:t>
            </a:r>
            <a:endParaRPr lang="en-US"/>
          </a:p>
        </p:txBody>
      </p:sp>
      <p:sp>
        <p:nvSpPr>
          <p:cNvPr id="6" name="Slide Number Placeholder 5"/>
          <p:cNvSpPr>
            <a:spLocks noGrp="1"/>
          </p:cNvSpPr>
          <p:nvPr>
            <p:ph type="sldNum" sz="quarter" idx="12"/>
          </p:nvPr>
        </p:nvSpPr>
        <p:spPr/>
        <p:txBody>
          <a:bodyPr/>
          <a:lstStyle/>
          <a:p>
            <a:fld id="{099275A2-15B0-483A-B635-2C0F9BCA452C}" type="slidenum">
              <a:rPr lang="en-US" smtClean="0"/>
              <a:t>60</a:t>
            </a:fld>
            <a:endParaRPr lang="en-US"/>
          </a:p>
        </p:txBody>
      </p:sp>
    </p:spTree>
    <p:extLst>
      <p:ext uri="{BB962C8B-B14F-4D97-AF65-F5344CB8AC3E}">
        <p14:creationId xmlns:p14="http://schemas.microsoft.com/office/powerpoint/2010/main" val="15859800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3" y="-107870"/>
            <a:ext cx="10515600" cy="1325563"/>
          </a:xfrm>
        </p:spPr>
        <p:txBody>
          <a:bodyPr/>
          <a:lstStyle/>
          <a:p>
            <a:r>
              <a:rPr lang="en-US" dirty="0" smtClean="0"/>
              <a:t>Example</a:t>
            </a:r>
            <a:endParaRPr lang="en-US" dirty="0"/>
          </a:p>
        </p:txBody>
      </p:sp>
      <p:pic>
        <p:nvPicPr>
          <p:cNvPr id="7" name="Content Placeholder 6"/>
          <p:cNvPicPr>
            <a:picLocks noGrp="1" noChangeAspect="1"/>
          </p:cNvPicPr>
          <p:nvPr>
            <p:ph idx="1"/>
          </p:nvPr>
        </p:nvPicPr>
        <p:blipFill>
          <a:blip r:embed="rId2"/>
          <a:stretch>
            <a:fillRect/>
          </a:stretch>
        </p:blipFill>
        <p:spPr>
          <a:xfrm>
            <a:off x="8326826" y="152292"/>
            <a:ext cx="3957144" cy="6378117"/>
          </a:xfrm>
          <a:prstGeom prst="rect">
            <a:avLst/>
          </a:prstGeom>
        </p:spPr>
      </p:pic>
      <p:sp>
        <p:nvSpPr>
          <p:cNvPr id="4" name="Date Placeholder 3"/>
          <p:cNvSpPr>
            <a:spLocks noGrp="1"/>
          </p:cNvSpPr>
          <p:nvPr>
            <p:ph type="dt" sz="half" idx="10"/>
          </p:nvPr>
        </p:nvSpPr>
        <p:spPr/>
        <p:txBody>
          <a:bodyPr/>
          <a:lstStyle/>
          <a:p>
            <a:fld id="{A98F6581-DB58-4D94-BFEC-261D19146929}" type="datetime1">
              <a:rPr lang="en-US" smtClean="0"/>
              <a:t>9/13/2018</a:t>
            </a:fld>
            <a:endParaRPr lang="en-US"/>
          </a:p>
        </p:txBody>
      </p:sp>
      <p:sp>
        <p:nvSpPr>
          <p:cNvPr id="5" name="Footer Placeholder 4"/>
          <p:cNvSpPr>
            <a:spLocks noGrp="1"/>
          </p:cNvSpPr>
          <p:nvPr>
            <p:ph type="ftr" sz="quarter" idx="11"/>
          </p:nvPr>
        </p:nvSpPr>
        <p:spPr/>
        <p:txBody>
          <a:bodyPr/>
          <a:lstStyle/>
          <a:p>
            <a:r>
              <a:rPr lang="en-US" smtClean="0"/>
              <a:t>Memory Management - A Glance.</a:t>
            </a:r>
            <a:endParaRPr lang="en-US"/>
          </a:p>
        </p:txBody>
      </p:sp>
      <p:sp>
        <p:nvSpPr>
          <p:cNvPr id="6" name="Slide Number Placeholder 5"/>
          <p:cNvSpPr>
            <a:spLocks noGrp="1"/>
          </p:cNvSpPr>
          <p:nvPr>
            <p:ph type="sldNum" sz="quarter" idx="12"/>
          </p:nvPr>
        </p:nvSpPr>
        <p:spPr/>
        <p:txBody>
          <a:bodyPr/>
          <a:lstStyle/>
          <a:p>
            <a:fld id="{099275A2-15B0-483A-B635-2C0F9BCA452C}" type="slidenum">
              <a:rPr lang="en-US" smtClean="0"/>
              <a:t>61</a:t>
            </a:fld>
            <a:endParaRPr lang="en-US"/>
          </a:p>
        </p:txBody>
      </p:sp>
      <p:sp>
        <p:nvSpPr>
          <p:cNvPr id="8" name="Rectangle 7"/>
          <p:cNvSpPr/>
          <p:nvPr/>
        </p:nvSpPr>
        <p:spPr>
          <a:xfrm>
            <a:off x="246992" y="1217693"/>
            <a:ext cx="8565931" cy="5355312"/>
          </a:xfrm>
          <a:prstGeom prst="rect">
            <a:avLst/>
          </a:prstGeom>
        </p:spPr>
        <p:txBody>
          <a:bodyPr wrap="square">
            <a:spAutoFit/>
          </a:bodyPr>
          <a:lstStyle/>
          <a:p>
            <a:r>
              <a:rPr lang="en-US" dirty="0" smtClean="0">
                <a:latin typeface="Times New Roman" panose="02020603050405020304" pitchFamily="18" charset="0"/>
              </a:rPr>
              <a:t>Assume </a:t>
            </a:r>
            <a:r>
              <a:rPr lang="en-US" i="1" dirty="0">
                <a:latin typeface="Times New Roman" panose="02020603050405020304" pitchFamily="18" charset="0"/>
              </a:rPr>
              <a:t>n= </a:t>
            </a:r>
            <a:r>
              <a:rPr lang="en-US" dirty="0">
                <a:latin typeface="Times New Roman" panose="02020603050405020304" pitchFamily="18" charset="0"/>
              </a:rPr>
              <a:t>2 and </a:t>
            </a:r>
            <a:r>
              <a:rPr lang="en-US" i="1" dirty="0">
                <a:latin typeface="Times New Roman" panose="02020603050405020304" pitchFamily="18" charset="0"/>
              </a:rPr>
              <a:t>m </a:t>
            </a:r>
            <a:r>
              <a:rPr lang="en-US" sz="1600" dirty="0">
                <a:latin typeface="Arial" panose="020B0604020202020204" pitchFamily="34" charset="0"/>
              </a:rPr>
              <a:t>= </a:t>
            </a:r>
            <a:r>
              <a:rPr lang="en-US" dirty="0">
                <a:latin typeface="Times New Roman" panose="02020603050405020304" pitchFamily="18" charset="0"/>
              </a:rPr>
              <a:t>4. </a:t>
            </a:r>
            <a:endParaRPr lang="en-US" dirty="0" smtClean="0">
              <a:latin typeface="Times New Roman" panose="02020603050405020304" pitchFamily="18" charset="0"/>
            </a:endParaRPr>
          </a:p>
          <a:p>
            <a:endParaRPr lang="en-US" dirty="0">
              <a:latin typeface="Times New Roman" panose="02020603050405020304" pitchFamily="18" charset="0"/>
            </a:endParaRPr>
          </a:p>
          <a:p>
            <a:r>
              <a:rPr lang="en-US" dirty="0" smtClean="0">
                <a:latin typeface="Times New Roman" panose="02020603050405020304" pitchFamily="18" charset="0"/>
              </a:rPr>
              <a:t>Using </a:t>
            </a:r>
            <a:r>
              <a:rPr lang="en-US" dirty="0">
                <a:latin typeface="Times New Roman" panose="02020603050405020304" pitchFamily="18" charset="0"/>
              </a:rPr>
              <a:t>a page </a:t>
            </a:r>
            <a:r>
              <a:rPr lang="en-US" dirty="0" smtClean="0">
                <a:latin typeface="Times New Roman" panose="02020603050405020304" pitchFamily="18" charset="0"/>
              </a:rPr>
              <a:t>size of </a:t>
            </a:r>
            <a:r>
              <a:rPr lang="en-US" b="1" dirty="0">
                <a:latin typeface="Times New Roman" panose="02020603050405020304" pitchFamily="18" charset="0"/>
              </a:rPr>
              <a:t>4 bytes </a:t>
            </a:r>
            <a:r>
              <a:rPr lang="en-US" dirty="0">
                <a:latin typeface="Times New Roman" panose="02020603050405020304" pitchFamily="18" charset="0"/>
              </a:rPr>
              <a:t>and a physical memory of 32 bytes (8 pages), we show how </a:t>
            </a:r>
            <a:r>
              <a:rPr lang="en-US" dirty="0" smtClean="0">
                <a:latin typeface="Times New Roman" panose="02020603050405020304" pitchFamily="18" charset="0"/>
              </a:rPr>
              <a:t>the user's </a:t>
            </a:r>
            <a:r>
              <a:rPr lang="en-US" dirty="0">
                <a:latin typeface="Times New Roman" panose="02020603050405020304" pitchFamily="18" charset="0"/>
              </a:rPr>
              <a:t>view of memory can be mapped into physical memory</a:t>
            </a:r>
            <a:r>
              <a:rPr lang="en-US" dirty="0" smtClean="0">
                <a:latin typeface="Times New Roman" panose="02020603050405020304" pitchFamily="18" charset="0"/>
              </a:rPr>
              <a:t>.</a:t>
            </a:r>
          </a:p>
          <a:p>
            <a:endParaRPr lang="en-US" dirty="0" smtClean="0">
              <a:latin typeface="Times New Roman" panose="02020603050405020304" pitchFamily="18" charset="0"/>
            </a:endParaRPr>
          </a:p>
          <a:p>
            <a:r>
              <a:rPr lang="en-US" dirty="0" smtClean="0">
                <a:latin typeface="Times New Roman" panose="02020603050405020304" pitchFamily="18" charset="0"/>
              </a:rPr>
              <a:t>Steps: </a:t>
            </a:r>
            <a:endParaRPr lang="en-US" dirty="0">
              <a:latin typeface="Times New Roman" panose="02020603050405020304" pitchFamily="18" charset="0"/>
            </a:endParaRPr>
          </a:p>
          <a:p>
            <a:pPr marL="285750" indent="-285750">
              <a:buFont typeface="Arial" panose="020B0604020202020204" pitchFamily="34" charset="0"/>
              <a:buChar char="•"/>
            </a:pPr>
            <a:r>
              <a:rPr lang="en-US" b="1" dirty="0" smtClean="0">
                <a:solidFill>
                  <a:srgbClr val="7030A0"/>
                </a:solidFill>
              </a:rPr>
              <a:t>Logical address 0 is page 0, offset 0</a:t>
            </a:r>
          </a:p>
          <a:p>
            <a:pPr marL="285750" indent="-285750">
              <a:buFont typeface="Arial" panose="020B0604020202020204" pitchFamily="34" charset="0"/>
              <a:buChar char="•"/>
            </a:pPr>
            <a:r>
              <a:rPr lang="en-US" b="1" dirty="0">
                <a:solidFill>
                  <a:srgbClr val="7030A0"/>
                </a:solidFill>
              </a:rPr>
              <a:t>Indexing into the page table, we find that page 0 is in frame</a:t>
            </a:r>
          </a:p>
          <a:p>
            <a:r>
              <a:rPr lang="en-US" b="1" dirty="0" smtClean="0">
                <a:solidFill>
                  <a:srgbClr val="7030A0"/>
                </a:solidFill>
              </a:rPr>
              <a:t>5.</a:t>
            </a:r>
          </a:p>
          <a:p>
            <a:pPr marL="285750" indent="-285750">
              <a:buFont typeface="Arial" panose="020B0604020202020204" pitchFamily="34" charset="0"/>
              <a:buChar char="•"/>
            </a:pPr>
            <a:r>
              <a:rPr lang="en-US" b="1" dirty="0" smtClean="0">
                <a:solidFill>
                  <a:srgbClr val="7030A0"/>
                </a:solidFill>
              </a:rPr>
              <a:t> </a:t>
            </a:r>
            <a:r>
              <a:rPr lang="en-US" dirty="0">
                <a:solidFill>
                  <a:srgbClr val="7030A0"/>
                </a:solidFill>
              </a:rPr>
              <a:t>Thus, logical address 0 maps to physical address 20 [= (5 x 4) + 0</a:t>
            </a:r>
            <a:r>
              <a:rPr lang="en-US" dirty="0" smtClean="0">
                <a:solidFill>
                  <a:srgbClr val="7030A0"/>
                </a:solidFill>
              </a:rPr>
              <a:t>].</a:t>
            </a:r>
          </a:p>
          <a:p>
            <a:pPr marL="285750" indent="-285750">
              <a:buFont typeface="Arial" panose="020B0604020202020204" pitchFamily="34" charset="0"/>
              <a:buChar char="•"/>
            </a:pPr>
            <a:r>
              <a:rPr lang="en-US" dirty="0">
                <a:solidFill>
                  <a:srgbClr val="7030A0"/>
                </a:solidFill>
              </a:rPr>
              <a:t> </a:t>
            </a:r>
            <a:r>
              <a:rPr lang="en-US" b="1" dirty="0" smtClean="0">
                <a:solidFill>
                  <a:srgbClr val="7030A0"/>
                </a:solidFill>
              </a:rPr>
              <a:t>Logical address </a:t>
            </a:r>
            <a:r>
              <a:rPr lang="en-US" b="1" dirty="0">
                <a:solidFill>
                  <a:srgbClr val="7030A0"/>
                </a:solidFill>
              </a:rPr>
              <a:t>3 (page 0, offset 3) maps to physical address 23 [ = (5 x 4) + 3</a:t>
            </a:r>
            <a:r>
              <a:rPr lang="en-US" b="1" dirty="0" smtClean="0">
                <a:solidFill>
                  <a:srgbClr val="7030A0"/>
                </a:solidFill>
              </a:rPr>
              <a:t>]. </a:t>
            </a:r>
          </a:p>
          <a:p>
            <a:pPr marL="285750" indent="-285750">
              <a:buFont typeface="Arial" panose="020B0604020202020204" pitchFamily="34" charset="0"/>
              <a:buChar char="•"/>
            </a:pPr>
            <a:r>
              <a:rPr lang="en-US" b="1" dirty="0">
                <a:solidFill>
                  <a:srgbClr val="7030A0"/>
                </a:solidFill>
              </a:rPr>
              <a:t> </a:t>
            </a:r>
            <a:r>
              <a:rPr lang="en-US" b="1" dirty="0" smtClean="0">
                <a:solidFill>
                  <a:srgbClr val="7030A0"/>
                </a:solidFill>
              </a:rPr>
              <a:t>Logical address </a:t>
            </a:r>
            <a:r>
              <a:rPr lang="en-US" b="1" dirty="0">
                <a:solidFill>
                  <a:srgbClr val="7030A0"/>
                </a:solidFill>
              </a:rPr>
              <a:t>4 is page 1, offset 0; according to the page table, page 1 is mapped to</a:t>
            </a:r>
          </a:p>
          <a:p>
            <a:r>
              <a:rPr lang="en-US" b="1" dirty="0">
                <a:solidFill>
                  <a:srgbClr val="7030A0"/>
                </a:solidFill>
              </a:rPr>
              <a:t>frame 6. Thus, logical address 4 maps to physical address 24 [ = ( 6 x 4) + O</a:t>
            </a:r>
            <a:r>
              <a:rPr lang="en-US" b="1" dirty="0" smtClean="0">
                <a:solidFill>
                  <a:srgbClr val="7030A0"/>
                </a:solidFill>
              </a:rPr>
              <a:t>].  </a:t>
            </a:r>
          </a:p>
          <a:p>
            <a:pPr marL="285750" indent="-285750">
              <a:buFont typeface="Arial" panose="020B0604020202020204" pitchFamily="34" charset="0"/>
              <a:buChar char="•"/>
            </a:pPr>
            <a:r>
              <a:rPr lang="en-US" dirty="0" smtClean="0"/>
              <a:t>Logical </a:t>
            </a:r>
            <a:r>
              <a:rPr lang="en-US" dirty="0"/>
              <a:t>address </a:t>
            </a:r>
            <a:r>
              <a:rPr lang="en-US" dirty="0" smtClean="0"/>
              <a:t>13 is page 3, offset 1. </a:t>
            </a:r>
            <a:r>
              <a:rPr lang="en-US" b="1" dirty="0">
                <a:solidFill>
                  <a:srgbClr val="7030A0"/>
                </a:solidFill>
              </a:rPr>
              <a:t>according to the page table, page </a:t>
            </a:r>
            <a:r>
              <a:rPr lang="en-US" b="1" dirty="0" smtClean="0">
                <a:solidFill>
                  <a:srgbClr val="7030A0"/>
                </a:solidFill>
              </a:rPr>
              <a:t>3 </a:t>
            </a:r>
            <a:r>
              <a:rPr lang="en-US" b="1" dirty="0">
                <a:solidFill>
                  <a:srgbClr val="7030A0"/>
                </a:solidFill>
              </a:rPr>
              <a:t>is mapped to</a:t>
            </a:r>
          </a:p>
          <a:p>
            <a:r>
              <a:rPr lang="en-US" b="1" dirty="0">
                <a:solidFill>
                  <a:srgbClr val="7030A0"/>
                </a:solidFill>
              </a:rPr>
              <a:t>frame </a:t>
            </a:r>
            <a:r>
              <a:rPr lang="en-US" b="1" dirty="0" smtClean="0">
                <a:solidFill>
                  <a:srgbClr val="7030A0"/>
                </a:solidFill>
              </a:rPr>
              <a:t>2. Thus, logical address 13 maps to physical address 9 = [=(2*4) + 1)</a:t>
            </a:r>
            <a:endParaRPr lang="en-US" dirty="0" smtClean="0"/>
          </a:p>
          <a:p>
            <a:endParaRPr lang="en-US" b="1" dirty="0" smtClean="0">
              <a:latin typeface="Times New Roman" panose="02020603050405020304" pitchFamily="18" charset="0"/>
            </a:endParaRPr>
          </a:p>
          <a:p>
            <a:endParaRPr lang="en-US" b="1" dirty="0" smtClean="0">
              <a:latin typeface="Times New Roman" panose="02020603050405020304" pitchFamily="18" charset="0"/>
            </a:endParaRPr>
          </a:p>
          <a:p>
            <a:endParaRPr lang="en-US" dirty="0" smtClean="0">
              <a:latin typeface="Times New Roman" panose="02020603050405020304" pitchFamily="18" charset="0"/>
            </a:endParaRPr>
          </a:p>
          <a:p>
            <a:endParaRPr lang="en-US" dirty="0"/>
          </a:p>
        </p:txBody>
      </p:sp>
      <p:cxnSp>
        <p:nvCxnSpPr>
          <p:cNvPr id="10" name="Straight Arrow Connector 9"/>
          <p:cNvCxnSpPr/>
          <p:nvPr/>
        </p:nvCxnSpPr>
        <p:spPr>
          <a:xfrm>
            <a:off x="6999890" y="3783084"/>
            <a:ext cx="3310758" cy="24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8008883" y="4177862"/>
            <a:ext cx="2916620" cy="14189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p:nvPr/>
        </p:nvCxnSpPr>
        <p:spPr>
          <a:xfrm flipV="1">
            <a:off x="7346731" y="1923393"/>
            <a:ext cx="3689131" cy="33265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652382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We take advantage of the principle of locality by implementing the memory </a:t>
            </a:r>
            <a:r>
              <a:rPr lang="en-US" dirty="0" smtClean="0"/>
              <a:t>of a </a:t>
            </a:r>
            <a:r>
              <a:rPr lang="en-US" dirty="0"/>
              <a:t>computer as a </a:t>
            </a:r>
            <a:r>
              <a:rPr lang="en-US" b="1" dirty="0">
                <a:solidFill>
                  <a:srgbClr val="0070C0"/>
                </a:solidFill>
              </a:rPr>
              <a:t>memory hierarchy</a:t>
            </a:r>
            <a:r>
              <a:rPr lang="en-US" dirty="0"/>
              <a:t>. </a:t>
            </a:r>
            <a:endParaRPr lang="en-US" dirty="0" smtClean="0"/>
          </a:p>
          <a:p>
            <a:r>
              <a:rPr lang="en-US" dirty="0" smtClean="0"/>
              <a:t>A </a:t>
            </a:r>
            <a:r>
              <a:rPr lang="en-US" dirty="0"/>
              <a:t>memory hierarchy consists of multiple </a:t>
            </a:r>
            <a:r>
              <a:rPr lang="en-US" dirty="0" smtClean="0"/>
              <a:t>levels of </a:t>
            </a:r>
            <a:r>
              <a:rPr lang="en-US" dirty="0"/>
              <a:t>memory with different speeds and sizes. </a:t>
            </a:r>
            <a:endParaRPr lang="en-US" dirty="0" smtClean="0"/>
          </a:p>
          <a:p>
            <a:r>
              <a:rPr lang="en-US" b="1" dirty="0" smtClean="0">
                <a:solidFill>
                  <a:srgbClr val="0070C0"/>
                </a:solidFill>
              </a:rPr>
              <a:t>The </a:t>
            </a:r>
            <a:r>
              <a:rPr lang="en-US" b="1" dirty="0">
                <a:solidFill>
                  <a:srgbClr val="0070C0"/>
                </a:solidFill>
              </a:rPr>
              <a:t>faster memories are </a:t>
            </a:r>
            <a:r>
              <a:rPr lang="en-US" b="1" dirty="0" smtClean="0">
                <a:solidFill>
                  <a:srgbClr val="0070C0"/>
                </a:solidFill>
              </a:rPr>
              <a:t>more expensive </a:t>
            </a:r>
            <a:r>
              <a:rPr lang="en-US" b="1" dirty="0">
                <a:solidFill>
                  <a:srgbClr val="0070C0"/>
                </a:solidFill>
              </a:rPr>
              <a:t>per bit than the slower memories and thus smaller.</a:t>
            </a:r>
          </a:p>
        </p:txBody>
      </p:sp>
    </p:spTree>
    <p:extLst>
      <p:ext uri="{BB962C8B-B14F-4D97-AF65-F5344CB8AC3E}">
        <p14:creationId xmlns:p14="http://schemas.microsoft.com/office/powerpoint/2010/main" val="1848506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t>Today, there are three primary technologies used in building memory hierarchies.</a:t>
            </a:r>
          </a:p>
          <a:p>
            <a:pPr algn="just"/>
            <a:r>
              <a:rPr lang="en-US" dirty="0">
                <a:solidFill>
                  <a:srgbClr val="0070C0"/>
                </a:solidFill>
              </a:rPr>
              <a:t>Main memory is implemented from DRAM (dynamic random </a:t>
            </a:r>
            <a:r>
              <a:rPr lang="en-US" dirty="0" smtClean="0">
                <a:solidFill>
                  <a:srgbClr val="0070C0"/>
                </a:solidFill>
              </a:rPr>
              <a:t>access memory</a:t>
            </a:r>
            <a:r>
              <a:rPr lang="en-US" dirty="0">
                <a:solidFill>
                  <a:srgbClr val="0070C0"/>
                </a:solidFill>
              </a:rPr>
              <a:t>), while levels closer to the processor (caches) use SRAM (static </a:t>
            </a:r>
            <a:r>
              <a:rPr lang="en-US" dirty="0" smtClean="0">
                <a:solidFill>
                  <a:srgbClr val="0070C0"/>
                </a:solidFill>
              </a:rPr>
              <a:t>random access </a:t>
            </a:r>
            <a:r>
              <a:rPr lang="en-US" dirty="0">
                <a:solidFill>
                  <a:srgbClr val="0070C0"/>
                </a:solidFill>
              </a:rPr>
              <a:t>memory). </a:t>
            </a:r>
            <a:endParaRPr lang="en-US" dirty="0" smtClean="0">
              <a:solidFill>
                <a:srgbClr val="0070C0"/>
              </a:solidFill>
            </a:endParaRPr>
          </a:p>
          <a:p>
            <a:r>
              <a:rPr lang="en-US" b="1" dirty="0" smtClean="0">
                <a:solidFill>
                  <a:schemeClr val="accent6">
                    <a:lumMod val="50000"/>
                  </a:schemeClr>
                </a:solidFill>
              </a:rPr>
              <a:t>The </a:t>
            </a:r>
            <a:r>
              <a:rPr lang="en-US" b="1" dirty="0">
                <a:solidFill>
                  <a:schemeClr val="accent6">
                    <a:lumMod val="50000"/>
                  </a:schemeClr>
                </a:solidFill>
              </a:rPr>
              <a:t>third technology, used to implement the </a:t>
            </a:r>
            <a:r>
              <a:rPr lang="en-US" b="1" dirty="0" smtClean="0">
                <a:solidFill>
                  <a:schemeClr val="accent6">
                    <a:lumMod val="50000"/>
                  </a:schemeClr>
                </a:solidFill>
              </a:rPr>
              <a:t>largest and </a:t>
            </a:r>
            <a:r>
              <a:rPr lang="en-US" b="1" dirty="0">
                <a:solidFill>
                  <a:schemeClr val="accent6">
                    <a:lumMod val="50000"/>
                  </a:schemeClr>
                </a:solidFill>
              </a:rPr>
              <a:t>slowest level in the hierarchy, is magnetic disk.</a:t>
            </a:r>
          </a:p>
        </p:txBody>
      </p:sp>
    </p:spTree>
    <p:extLst>
      <p:ext uri="{BB962C8B-B14F-4D97-AF65-F5344CB8AC3E}">
        <p14:creationId xmlns:p14="http://schemas.microsoft.com/office/powerpoint/2010/main" val="379940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838200" y="1320658"/>
            <a:ext cx="10515600" cy="4351338"/>
          </a:xfrm>
        </p:spPr>
        <p:txBody>
          <a:bodyPr>
            <a:normAutofit/>
          </a:bodyPr>
          <a:lstStyle/>
          <a:p>
            <a:r>
              <a:rPr lang="en-US" sz="2400" dirty="0">
                <a:solidFill>
                  <a:schemeClr val="accent2">
                    <a:lumMod val="50000"/>
                  </a:schemeClr>
                </a:solidFill>
              </a:rPr>
              <a:t>Figure </a:t>
            </a:r>
            <a:r>
              <a:rPr lang="en-US" sz="2400" dirty="0" smtClean="0">
                <a:solidFill>
                  <a:schemeClr val="accent2">
                    <a:lumMod val="50000"/>
                  </a:schemeClr>
                </a:solidFill>
              </a:rPr>
              <a:t>below shows </a:t>
            </a:r>
            <a:r>
              <a:rPr lang="en-US" sz="2400" dirty="0">
                <a:solidFill>
                  <a:schemeClr val="accent2">
                    <a:lumMod val="50000"/>
                  </a:schemeClr>
                </a:solidFill>
              </a:rPr>
              <a:t>the faster memory is close to </a:t>
            </a:r>
            <a:r>
              <a:rPr lang="en-US" sz="2400" dirty="0" smtClean="0">
                <a:solidFill>
                  <a:schemeClr val="accent2">
                    <a:lumMod val="50000"/>
                  </a:schemeClr>
                </a:solidFill>
              </a:rPr>
              <a:t>the processor </a:t>
            </a:r>
            <a:r>
              <a:rPr lang="en-US" sz="2400" dirty="0">
                <a:solidFill>
                  <a:schemeClr val="accent2">
                    <a:lumMod val="50000"/>
                  </a:schemeClr>
                </a:solidFill>
              </a:rPr>
              <a:t>and the slower, less expensive memory is below it. </a:t>
            </a:r>
            <a:endParaRPr lang="en-US" sz="2400" dirty="0" smtClean="0">
              <a:solidFill>
                <a:schemeClr val="accent2">
                  <a:lumMod val="50000"/>
                </a:schemeClr>
              </a:solidFill>
            </a:endParaRPr>
          </a:p>
          <a:p>
            <a:r>
              <a:rPr lang="en-US" sz="2400" dirty="0" smtClean="0">
                <a:solidFill>
                  <a:schemeClr val="accent6">
                    <a:lumMod val="50000"/>
                  </a:schemeClr>
                </a:solidFill>
              </a:rPr>
              <a:t>The </a:t>
            </a:r>
            <a:r>
              <a:rPr lang="en-US" sz="2400" dirty="0">
                <a:solidFill>
                  <a:schemeClr val="accent6">
                    <a:lumMod val="50000"/>
                  </a:schemeClr>
                </a:solidFill>
              </a:rPr>
              <a:t>goal is to </a:t>
            </a:r>
            <a:r>
              <a:rPr lang="en-US" sz="2400" dirty="0" smtClean="0">
                <a:solidFill>
                  <a:schemeClr val="accent6">
                    <a:lumMod val="50000"/>
                  </a:schemeClr>
                </a:solidFill>
              </a:rPr>
              <a:t>present the </a:t>
            </a:r>
            <a:r>
              <a:rPr lang="en-US" sz="2400" dirty="0">
                <a:solidFill>
                  <a:schemeClr val="accent6">
                    <a:lumMod val="50000"/>
                  </a:schemeClr>
                </a:solidFill>
              </a:rPr>
              <a:t>user with as much memory as is available in the cheapest technology, </a:t>
            </a:r>
            <a:r>
              <a:rPr lang="en-US" sz="2400" dirty="0" smtClean="0">
                <a:solidFill>
                  <a:schemeClr val="accent6">
                    <a:lumMod val="50000"/>
                  </a:schemeClr>
                </a:solidFill>
              </a:rPr>
              <a:t>while providing </a:t>
            </a:r>
            <a:r>
              <a:rPr lang="en-US" sz="2400" dirty="0">
                <a:solidFill>
                  <a:schemeClr val="accent6">
                    <a:lumMod val="50000"/>
                  </a:schemeClr>
                </a:solidFill>
              </a:rPr>
              <a:t>access at the speed offered by the fastest memory.</a:t>
            </a:r>
          </a:p>
        </p:txBody>
      </p:sp>
      <p:pic>
        <p:nvPicPr>
          <p:cNvPr id="4" name="Picture 3"/>
          <p:cNvPicPr>
            <a:picLocks noChangeAspect="1"/>
          </p:cNvPicPr>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2458505" y="2915338"/>
            <a:ext cx="7586248" cy="3712191"/>
          </a:xfrm>
          <a:prstGeom prst="rect">
            <a:avLst/>
          </a:prstGeom>
        </p:spPr>
      </p:pic>
    </p:spTree>
    <p:extLst>
      <p:ext uri="{BB962C8B-B14F-4D97-AF65-F5344CB8AC3E}">
        <p14:creationId xmlns:p14="http://schemas.microsoft.com/office/powerpoint/2010/main" val="394882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3791</TotalTime>
  <Words>5719</Words>
  <Application>Microsoft Office PowerPoint</Application>
  <PresentationFormat>Widescreen</PresentationFormat>
  <Paragraphs>346</Paragraphs>
  <Slides>61</Slides>
  <Notes>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Arial</vt:lpstr>
      <vt:lpstr>Calibri</vt:lpstr>
      <vt:lpstr>Calibri Light</vt:lpstr>
      <vt:lpstr>Minion-Bold</vt:lpstr>
      <vt:lpstr>Minion-Regular</vt:lpstr>
      <vt:lpstr>Palatino-Italic</vt:lpstr>
      <vt:lpstr>Palatino-Roman</vt:lpstr>
      <vt:lpstr>Symbol</vt:lpstr>
      <vt:lpstr>Times</vt:lpstr>
      <vt:lpstr>Times New Roman</vt:lpstr>
      <vt:lpstr>Office Theme</vt:lpstr>
      <vt:lpstr> Memory Hierarchy</vt:lpstr>
      <vt:lpstr>Introduction</vt:lpstr>
      <vt:lpstr>Contd.,</vt:lpstr>
      <vt:lpstr>Contd.,</vt:lpstr>
      <vt:lpstr>Contd.,</vt:lpstr>
      <vt:lpstr>Contd.,</vt:lpstr>
      <vt:lpstr>Contd.,</vt:lpstr>
      <vt:lpstr>Contd.,</vt:lpstr>
      <vt:lpstr>Contd.,</vt:lpstr>
      <vt:lpstr>Contd.,</vt:lpstr>
      <vt:lpstr>Contd., </vt:lpstr>
      <vt:lpstr>Contd.,</vt:lpstr>
      <vt:lpstr>Cond., </vt:lpstr>
      <vt:lpstr>Contd.,</vt:lpstr>
      <vt:lpstr>Contd.,</vt:lpstr>
      <vt:lpstr>PowerPoint Presentation</vt:lpstr>
      <vt:lpstr>The basics of cache!</vt:lpstr>
      <vt:lpstr>Contd., </vt:lpstr>
      <vt:lpstr>Contd.,</vt:lpstr>
      <vt:lpstr>Contd.,</vt:lpstr>
      <vt:lpstr>Contd.,</vt:lpstr>
      <vt:lpstr>Contd.,</vt:lpstr>
      <vt:lpstr>Accessing a Cache</vt:lpstr>
      <vt:lpstr>PowerPoint Presentation</vt:lpstr>
      <vt:lpstr>Contd.,</vt:lpstr>
      <vt:lpstr>Contd.,</vt:lpstr>
      <vt:lpstr>Contd.,</vt:lpstr>
      <vt:lpstr>Handling Cache Misses</vt:lpstr>
      <vt:lpstr>Contd.,</vt:lpstr>
      <vt:lpstr>Contd.,</vt:lpstr>
      <vt:lpstr>Self Study </vt:lpstr>
      <vt:lpstr>Measuring and Improving Cache Performance</vt:lpstr>
      <vt:lpstr>Contd.,</vt:lpstr>
      <vt:lpstr>Contd.,</vt:lpstr>
      <vt:lpstr>Contd.,</vt:lpstr>
      <vt:lpstr>Contd.,</vt:lpstr>
      <vt:lpstr>Reducing Cache Misses by More Flexible Placement of Blocks</vt:lpstr>
      <vt:lpstr>Contd.,</vt:lpstr>
      <vt:lpstr>Contd.,</vt:lpstr>
      <vt:lpstr>Contd.,</vt:lpstr>
      <vt:lpstr>Contd.,</vt:lpstr>
      <vt:lpstr>Contd.,</vt:lpstr>
      <vt:lpstr>Contd.,</vt:lpstr>
      <vt:lpstr>Contd.,</vt:lpstr>
      <vt:lpstr>Contd.,</vt:lpstr>
      <vt:lpstr>Contd.,</vt:lpstr>
      <vt:lpstr>Locating a Block in the Cache</vt:lpstr>
      <vt:lpstr>Contd.,</vt:lpstr>
      <vt:lpstr>Contd.,</vt:lpstr>
      <vt:lpstr>Virtual Memory</vt:lpstr>
      <vt:lpstr>Contd.,</vt:lpstr>
      <vt:lpstr>Contd.,</vt:lpstr>
      <vt:lpstr>Contd.,</vt:lpstr>
      <vt:lpstr>Contd.,</vt:lpstr>
      <vt:lpstr>Contd.,</vt:lpstr>
      <vt:lpstr>Contd.,</vt:lpstr>
      <vt:lpstr>Contd.,</vt:lpstr>
      <vt:lpstr>Basic Paging – Basic Method. </vt:lpstr>
      <vt:lpstr>PowerPoint Presentation</vt:lpstr>
      <vt:lpstr>Contd.,</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Memory Hierarchy</dc:title>
  <dc:creator>Shriram Kris Vasudevan</dc:creator>
  <cp:lastModifiedBy>Shriram Vasudevan</cp:lastModifiedBy>
  <cp:revision>109</cp:revision>
  <dcterms:created xsi:type="dcterms:W3CDTF">2016-04-12T01:37:44Z</dcterms:created>
  <dcterms:modified xsi:type="dcterms:W3CDTF">2018-09-13T05:14:01Z</dcterms:modified>
</cp:coreProperties>
</file>