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6A91-5ACF-4FCA-AC1E-8A0F12BA2375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05A2-1F49-48E9-9319-3F2515FE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9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6A91-5ACF-4FCA-AC1E-8A0F12BA2375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05A2-1F49-48E9-9319-3F2515FE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9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6A91-5ACF-4FCA-AC1E-8A0F12BA2375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05A2-1F49-48E9-9319-3F2515FE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6A91-5ACF-4FCA-AC1E-8A0F12BA2375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05A2-1F49-48E9-9319-3F2515FE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5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6A91-5ACF-4FCA-AC1E-8A0F12BA2375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05A2-1F49-48E9-9319-3F2515FE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3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6A91-5ACF-4FCA-AC1E-8A0F12BA2375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05A2-1F49-48E9-9319-3F2515FE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6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6A91-5ACF-4FCA-AC1E-8A0F12BA2375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05A2-1F49-48E9-9319-3F2515FE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6A91-5ACF-4FCA-AC1E-8A0F12BA2375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05A2-1F49-48E9-9319-3F2515FE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6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6A91-5ACF-4FCA-AC1E-8A0F12BA2375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05A2-1F49-48E9-9319-3F2515FE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1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6A91-5ACF-4FCA-AC1E-8A0F12BA2375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05A2-1F49-48E9-9319-3F2515FE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4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6A91-5ACF-4FCA-AC1E-8A0F12BA2375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05A2-1F49-48E9-9319-3F2515FE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0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16A91-5ACF-4FCA-AC1E-8A0F12BA2375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805A2-1F49-48E9-9319-3F2515FE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8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microsoft.com/office/2007/relationships/hdphoto" Target="../media/hdphoto6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6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Arithmetic Operations.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Lets work on little math… It is fun!</a:t>
            </a:r>
          </a:p>
          <a:p>
            <a:r>
              <a:rPr lang="en-US" dirty="0" smtClean="0"/>
              <a:t>Shriram K Vasudevan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5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Given that there was no obvious better alternative, </a:t>
            </a:r>
            <a:r>
              <a:rPr lang="en-US" b="1" dirty="0">
                <a:solidFill>
                  <a:srgbClr val="FF0000"/>
                </a:solidFill>
              </a:rPr>
              <a:t>the final solution was </a:t>
            </a:r>
            <a:r>
              <a:rPr lang="en-US" b="1" dirty="0" smtClean="0">
                <a:solidFill>
                  <a:srgbClr val="FF0000"/>
                </a:solidFill>
              </a:rPr>
              <a:t>to pick </a:t>
            </a:r>
            <a:r>
              <a:rPr lang="en-US" b="1" dirty="0">
                <a:solidFill>
                  <a:srgbClr val="FF0000"/>
                </a:solidFill>
              </a:rPr>
              <a:t>the representation that made the hardware simple: leading 0s mean positive</a:t>
            </a:r>
            <a:r>
              <a:rPr lang="en-US" b="1" dirty="0" smtClean="0">
                <a:solidFill>
                  <a:srgbClr val="FF0000"/>
                </a:solidFill>
              </a:rPr>
              <a:t>, and </a:t>
            </a:r>
            <a:r>
              <a:rPr lang="en-US" b="1" dirty="0">
                <a:solidFill>
                  <a:srgbClr val="FF0000"/>
                </a:solidFill>
              </a:rPr>
              <a:t>leading 1s mean negative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77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0" y="139320"/>
            <a:ext cx="10515600" cy="13255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Refer this.. </a:t>
            </a:r>
            <a:br>
              <a:rPr lang="en-US" dirty="0" smtClean="0"/>
            </a:br>
            <a:r>
              <a:rPr lang="en-US" dirty="0" smtClean="0"/>
              <a:t>Signed arithmetic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I took 8051 as sample. </a:t>
            </a:r>
            <a:endParaRPr lang="en-US" dirty="0" smtClean="0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417395" y="1690688"/>
            <a:ext cx="5313528" cy="4572000"/>
          </a:xfrm>
        </p:spPr>
        <p:txBody>
          <a:bodyPr/>
          <a:lstStyle/>
          <a:p>
            <a:pPr eaLnBrk="1" hangingPunct="1"/>
            <a:r>
              <a:rPr lang="en-US" sz="1800" b="1" dirty="0">
                <a:solidFill>
                  <a:srgbClr val="0070C0"/>
                </a:solidFill>
              </a:rPr>
              <a:t>D7 (MSB) is the sign and D0 to D6 are the magnitude of the number</a:t>
            </a:r>
          </a:p>
          <a:p>
            <a:pPr eaLnBrk="1" hangingPunct="1"/>
            <a:r>
              <a:rPr lang="en-US" sz="1800" b="1" dirty="0">
                <a:solidFill>
                  <a:srgbClr val="0070C0"/>
                </a:solidFill>
              </a:rPr>
              <a:t>If D7=0, the operand is positive, and if D7=1, it is negative</a:t>
            </a:r>
          </a:p>
          <a:p>
            <a:pPr eaLnBrk="1" hangingPunct="1"/>
            <a:r>
              <a:rPr lang="en-US" sz="1800" b="1" dirty="0">
                <a:solidFill>
                  <a:srgbClr val="0070C0"/>
                </a:solidFill>
              </a:rPr>
              <a:t>Positive numbers are 0 to +127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sz="1800" b="1" u="sng" dirty="0"/>
              <a:t>Negative number representation(2’s complement)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sz="1800" b="1" dirty="0"/>
              <a:t>1. Write the magnitude of the number in 8-bit binary (no sign)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sz="1800" b="1" dirty="0"/>
              <a:t>2. Invert each bit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sz="1800" b="1" dirty="0"/>
              <a:t>3. Add 1 to it</a:t>
            </a:r>
          </a:p>
          <a:p>
            <a:pPr eaLnBrk="1" hangingPunct="1"/>
            <a:endParaRPr lang="en-US" sz="1800" b="1" dirty="0"/>
          </a:p>
        </p:txBody>
      </p:sp>
      <p:pic>
        <p:nvPicPr>
          <p:cNvPr id="2662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18663" y="365125"/>
            <a:ext cx="5622877" cy="2151655"/>
          </a:xfrm>
        </p:spPr>
      </p:pic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673" y="2560140"/>
            <a:ext cx="4010025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687CE3-898A-4AB2-87AC-42D532FE526F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4/6/2016</a:t>
            </a:fld>
            <a:endParaRPr lang="en-US" smtClean="0"/>
          </a:p>
        </p:txBody>
      </p:sp>
      <p:sp>
        <p:nvSpPr>
          <p:cNvPr id="25607" name="Footer Placeholder 7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Microcontroller and Applications -Shriram K V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6476" y="27296"/>
            <a:ext cx="12342124" cy="682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introduction.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865" y="1825625"/>
            <a:ext cx="11717743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MIPS offers two versions of the set on less than comparison to handle </a:t>
            </a:r>
            <a:r>
              <a:rPr lang="en-US" dirty="0" smtClean="0"/>
              <a:t>these alternatives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i="1" dirty="0" smtClean="0">
                <a:solidFill>
                  <a:srgbClr val="FF0000"/>
                </a:solidFill>
              </a:rPr>
              <a:t>Set </a:t>
            </a:r>
            <a:r>
              <a:rPr lang="en-US" i="1" dirty="0">
                <a:solidFill>
                  <a:srgbClr val="FF0000"/>
                </a:solidFill>
              </a:rPr>
              <a:t>on less than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slt</a:t>
            </a:r>
            <a:r>
              <a:rPr lang="en-US" dirty="0">
                <a:solidFill>
                  <a:srgbClr val="FF0000"/>
                </a:solidFill>
              </a:rPr>
              <a:t>) and </a:t>
            </a:r>
            <a:r>
              <a:rPr lang="en-US" i="1" dirty="0">
                <a:solidFill>
                  <a:srgbClr val="FF0000"/>
                </a:solidFill>
              </a:rPr>
              <a:t>set on less than immediate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slti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 smtClean="0">
                <a:solidFill>
                  <a:srgbClr val="FF0000"/>
                </a:solidFill>
              </a:rPr>
              <a:t>work with </a:t>
            </a:r>
            <a:r>
              <a:rPr lang="en-US" dirty="0">
                <a:solidFill>
                  <a:srgbClr val="FF0000"/>
                </a:solidFill>
              </a:rPr>
              <a:t>signed integers. 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>
                <a:solidFill>
                  <a:srgbClr val="0070C0"/>
                </a:solidFill>
              </a:rPr>
              <a:t>Unsigned </a:t>
            </a:r>
            <a:r>
              <a:rPr lang="en-US" dirty="0">
                <a:solidFill>
                  <a:srgbClr val="0070C0"/>
                </a:solidFill>
              </a:rPr>
              <a:t>integers are compared using </a:t>
            </a:r>
            <a:r>
              <a:rPr lang="en-US" i="1" dirty="0">
                <a:solidFill>
                  <a:srgbClr val="0070C0"/>
                </a:solidFill>
              </a:rPr>
              <a:t>set on less </a:t>
            </a:r>
            <a:r>
              <a:rPr lang="en-US" i="1" dirty="0" smtClean="0">
                <a:solidFill>
                  <a:srgbClr val="0070C0"/>
                </a:solidFill>
              </a:rPr>
              <a:t>than unsigned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sltu</a:t>
            </a:r>
            <a:r>
              <a:rPr lang="en-US" dirty="0">
                <a:solidFill>
                  <a:srgbClr val="0070C0"/>
                </a:solidFill>
              </a:rPr>
              <a:t>) and </a:t>
            </a:r>
            <a:r>
              <a:rPr lang="en-US" i="1" dirty="0">
                <a:solidFill>
                  <a:srgbClr val="0070C0"/>
                </a:solidFill>
              </a:rPr>
              <a:t>set on less than immediate unsigned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sltiu</a:t>
            </a:r>
            <a:r>
              <a:rPr lang="en-US" dirty="0">
                <a:solidFill>
                  <a:srgbClr val="0070C0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8034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Negation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93365" y="0"/>
            <a:ext cx="8820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Addition and Subtraction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Addition is just what you would expect in computers</a:t>
            </a:r>
            <a:r>
              <a:rPr lang="en-US" b="1" dirty="0" smtClean="0">
                <a:solidFill>
                  <a:srgbClr val="7030A0"/>
                </a:solidFill>
              </a:rPr>
              <a:t>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Digits </a:t>
            </a:r>
            <a:r>
              <a:rPr lang="en-US" b="1" dirty="0">
                <a:solidFill>
                  <a:srgbClr val="0070C0"/>
                </a:solidFill>
              </a:rPr>
              <a:t>are added bit by </a:t>
            </a:r>
            <a:r>
              <a:rPr lang="en-US" b="1" dirty="0" smtClean="0">
                <a:solidFill>
                  <a:srgbClr val="0070C0"/>
                </a:solidFill>
              </a:rPr>
              <a:t>bit from </a:t>
            </a:r>
            <a:r>
              <a:rPr lang="en-US" b="1" dirty="0">
                <a:solidFill>
                  <a:srgbClr val="0070C0"/>
                </a:solidFill>
              </a:rPr>
              <a:t>right to left, with carries passed to the next digit to the left, just as you </a:t>
            </a:r>
            <a:r>
              <a:rPr lang="en-US" b="1" dirty="0" smtClean="0">
                <a:solidFill>
                  <a:srgbClr val="0070C0"/>
                </a:solidFill>
              </a:rPr>
              <a:t>would do </a:t>
            </a:r>
            <a:r>
              <a:rPr lang="en-US" b="1" dirty="0">
                <a:solidFill>
                  <a:srgbClr val="0070C0"/>
                </a:solidFill>
              </a:rPr>
              <a:t>by hand. 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</a:p>
          <a:p>
            <a:r>
              <a:rPr lang="en-US" b="1" dirty="0" smtClean="0"/>
              <a:t>Subtraction </a:t>
            </a:r>
            <a:r>
              <a:rPr lang="en-US" b="1" dirty="0"/>
              <a:t>uses addition: The appropriate operand is simply </a:t>
            </a:r>
            <a:r>
              <a:rPr lang="en-US" b="1" dirty="0" smtClean="0"/>
              <a:t>negated before </a:t>
            </a:r>
            <a:r>
              <a:rPr lang="en-US" b="1" dirty="0"/>
              <a:t>being added</a:t>
            </a:r>
            <a:r>
              <a:rPr lang="en-US" b="1" dirty="0" smtClean="0"/>
              <a:t>. (This is tricky, right) </a:t>
            </a:r>
            <a:r>
              <a:rPr lang="en-US" b="1" dirty="0" smtClean="0">
                <a:sym typeface="Wingdings" panose="05000000000000000000" pitchFamily="2" charset="2"/>
              </a:rPr>
              <a:t> 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957248" y="1220849"/>
            <a:ext cx="6179024" cy="12095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57248" y="2546412"/>
            <a:ext cx="6179024" cy="39635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957248" y="2551689"/>
            <a:ext cx="6179024" cy="394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3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1445" y="1825625"/>
            <a:ext cx="5378355" cy="435133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>
                <a:solidFill>
                  <a:srgbClr val="7030A0"/>
                </a:solidFill>
              </a:rPr>
              <a:t>Overflow </a:t>
            </a:r>
            <a:r>
              <a:rPr lang="en-US" dirty="0">
                <a:solidFill>
                  <a:srgbClr val="7030A0"/>
                </a:solidFill>
              </a:rPr>
              <a:t>occurs when the result from an operation </a:t>
            </a:r>
            <a:r>
              <a:rPr lang="en-US" dirty="0" smtClean="0">
                <a:solidFill>
                  <a:srgbClr val="7030A0"/>
                </a:solidFill>
              </a:rPr>
              <a:t>cannot be </a:t>
            </a:r>
            <a:r>
              <a:rPr lang="en-US" dirty="0">
                <a:solidFill>
                  <a:srgbClr val="7030A0"/>
                </a:solidFill>
              </a:rPr>
              <a:t>represented with the available hardware, in this case a 32-bit word. </a:t>
            </a:r>
            <a:r>
              <a:rPr lang="en-US" dirty="0" smtClean="0">
                <a:solidFill>
                  <a:srgbClr val="7030A0"/>
                </a:solidFill>
              </a:rPr>
              <a:t> (Example of keeping many laddus in hand)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When can overflow </a:t>
            </a:r>
            <a:r>
              <a:rPr lang="en-US" dirty="0">
                <a:solidFill>
                  <a:srgbClr val="FF0000"/>
                </a:solidFill>
              </a:rPr>
              <a:t>occur in addition?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When </a:t>
            </a:r>
            <a:r>
              <a:rPr lang="en-US" b="1" dirty="0">
                <a:solidFill>
                  <a:srgbClr val="002060"/>
                </a:solidFill>
              </a:rPr>
              <a:t>adding operands with different signs, </a:t>
            </a:r>
            <a:r>
              <a:rPr lang="en-US" b="1" dirty="0" smtClean="0">
                <a:solidFill>
                  <a:srgbClr val="002060"/>
                </a:solidFill>
              </a:rPr>
              <a:t>overflow cannot </a:t>
            </a:r>
            <a:r>
              <a:rPr lang="en-US" b="1" dirty="0">
                <a:solidFill>
                  <a:srgbClr val="002060"/>
                </a:solidFill>
              </a:rPr>
              <a:t>occur. </a:t>
            </a:r>
            <a:endParaRPr lang="en-US" b="1" dirty="0" smtClean="0">
              <a:solidFill>
                <a:srgbClr val="002060"/>
              </a:solidFill>
            </a:endParaRP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The </a:t>
            </a:r>
            <a:r>
              <a:rPr lang="en-US" b="1" dirty="0">
                <a:solidFill>
                  <a:srgbClr val="002060"/>
                </a:solidFill>
              </a:rPr>
              <a:t>reason is the sum must be no larger than one of the operands.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For example, –10 + 4 = –6.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Since the operands fit in 32 bits and the sum is </a:t>
            </a:r>
            <a:r>
              <a:rPr lang="en-US" dirty="0" smtClean="0"/>
              <a:t>no larger </a:t>
            </a:r>
            <a:r>
              <a:rPr lang="en-US" dirty="0"/>
              <a:t>than an operand, the sum must fit in 32 bits as well. </a:t>
            </a:r>
            <a:endParaRPr lang="en-US" dirty="0" smtClean="0"/>
          </a:p>
          <a:p>
            <a:r>
              <a:rPr lang="en-US" b="1" u="sng" dirty="0" smtClean="0"/>
              <a:t>So Let’s understand: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Therefore </a:t>
            </a:r>
            <a:r>
              <a:rPr lang="en-US" dirty="0">
                <a:solidFill>
                  <a:srgbClr val="00B050"/>
                </a:solidFill>
              </a:rPr>
              <a:t>no </a:t>
            </a:r>
            <a:r>
              <a:rPr lang="en-US" dirty="0" smtClean="0">
                <a:solidFill>
                  <a:srgbClr val="00B050"/>
                </a:solidFill>
              </a:rPr>
              <a:t>overflow can </a:t>
            </a:r>
            <a:r>
              <a:rPr lang="en-US" dirty="0">
                <a:solidFill>
                  <a:srgbClr val="00B050"/>
                </a:solidFill>
              </a:rPr>
              <a:t>occur when adding positive and negative operands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r>
              <a:rPr lang="en-US" dirty="0"/>
              <a:t>There are similar restrictions to the occurrence of overflow during subtract, </a:t>
            </a:r>
            <a:r>
              <a:rPr lang="en-US" dirty="0" smtClean="0"/>
              <a:t>but it’s </a:t>
            </a:r>
            <a:r>
              <a:rPr lang="en-US" dirty="0"/>
              <a:t>just the opposite principle: </a:t>
            </a:r>
            <a:endParaRPr lang="en-US" b="1" i="1" dirty="0" smtClean="0">
              <a:solidFill>
                <a:srgbClr val="00B050"/>
              </a:solidFill>
            </a:endParaRPr>
          </a:p>
          <a:p>
            <a:r>
              <a:rPr lang="en-US" b="1" i="1" dirty="0" smtClean="0">
                <a:solidFill>
                  <a:srgbClr val="00B050"/>
                </a:solidFill>
              </a:rPr>
              <a:t>When </a:t>
            </a:r>
            <a:r>
              <a:rPr lang="en-US" b="1" i="1" dirty="0">
                <a:solidFill>
                  <a:srgbClr val="00B050"/>
                </a:solidFill>
              </a:rPr>
              <a:t>the signs of the operands are the same, </a:t>
            </a:r>
            <a:r>
              <a:rPr lang="en-US" b="1" i="1" dirty="0" smtClean="0">
                <a:solidFill>
                  <a:srgbClr val="00B050"/>
                </a:solidFill>
              </a:rPr>
              <a:t>overflow cannot </a:t>
            </a:r>
            <a:r>
              <a:rPr lang="en-US" b="1" i="1" dirty="0">
                <a:solidFill>
                  <a:srgbClr val="00B050"/>
                </a:solidFill>
              </a:rPr>
              <a:t>occur.</a:t>
            </a:r>
          </a:p>
        </p:txBody>
      </p:sp>
    </p:spTree>
    <p:extLst>
      <p:ext uri="{BB962C8B-B14F-4D97-AF65-F5344CB8AC3E}">
        <p14:creationId xmlns:p14="http://schemas.microsoft.com/office/powerpoint/2010/main" val="200600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does overflow occur?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b="1" u="sng" dirty="0" smtClean="0"/>
              <a:t>ADDITION: </a:t>
            </a:r>
          </a:p>
          <a:p>
            <a:pPr algn="just"/>
            <a:r>
              <a:rPr lang="en-US" dirty="0" smtClean="0"/>
              <a:t>Overflow </a:t>
            </a:r>
            <a:r>
              <a:rPr lang="en-US" dirty="0"/>
              <a:t>occurs </a:t>
            </a:r>
            <a:r>
              <a:rPr lang="en-US" b="1" dirty="0" smtClean="0"/>
              <a:t>when adding </a:t>
            </a:r>
            <a:r>
              <a:rPr lang="en-US" b="1" dirty="0"/>
              <a:t>two positive numbers and the sum is negative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or vice versa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</a:rPr>
              <a:t>Clearly, </a:t>
            </a:r>
            <a:r>
              <a:rPr lang="en-US" b="1" dirty="0" smtClean="0">
                <a:solidFill>
                  <a:srgbClr val="00B050"/>
                </a:solidFill>
              </a:rPr>
              <a:t>adding or </a:t>
            </a:r>
            <a:r>
              <a:rPr lang="en-US" b="1" dirty="0">
                <a:solidFill>
                  <a:srgbClr val="00B050"/>
                </a:solidFill>
              </a:rPr>
              <a:t>subtracting two 32-bit numbers can yield a result that needs 33 bits to </a:t>
            </a:r>
            <a:r>
              <a:rPr lang="en-US" b="1" dirty="0" smtClean="0">
                <a:solidFill>
                  <a:srgbClr val="00B050"/>
                </a:solidFill>
              </a:rPr>
              <a:t>be fully </a:t>
            </a:r>
            <a:r>
              <a:rPr lang="en-US" b="1" dirty="0">
                <a:solidFill>
                  <a:srgbClr val="00B050"/>
                </a:solidFill>
              </a:rPr>
              <a:t>expressed. </a:t>
            </a:r>
            <a:endParaRPr lang="en-US" b="1" dirty="0" smtClean="0">
              <a:solidFill>
                <a:srgbClr val="00B050"/>
              </a:solidFill>
            </a:endParaRP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dirty="0">
                <a:solidFill>
                  <a:srgbClr val="002060"/>
                </a:solidFill>
              </a:rPr>
              <a:t>lack of a 33rd bit means that when overflow occurs the </a:t>
            </a:r>
            <a:r>
              <a:rPr lang="en-US" dirty="0" smtClean="0">
                <a:solidFill>
                  <a:srgbClr val="002060"/>
                </a:solidFill>
              </a:rPr>
              <a:t>sign bit </a:t>
            </a:r>
            <a:r>
              <a:rPr lang="en-US" dirty="0">
                <a:solidFill>
                  <a:srgbClr val="002060"/>
                </a:solidFill>
              </a:rPr>
              <a:t>is being set with the </a:t>
            </a:r>
            <a:r>
              <a:rPr lang="en-US" i="1" dirty="0">
                <a:solidFill>
                  <a:srgbClr val="002060"/>
                </a:solidFill>
              </a:rPr>
              <a:t>value </a:t>
            </a:r>
            <a:r>
              <a:rPr lang="en-US" dirty="0">
                <a:solidFill>
                  <a:srgbClr val="002060"/>
                </a:solidFill>
              </a:rPr>
              <a:t>of the result instead of the proper sign of the result.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Since we need just one extra bit, only the sign bit can be wrong. </a:t>
            </a:r>
            <a:endParaRPr lang="en-US" dirty="0" smtClean="0">
              <a:solidFill>
                <a:srgbClr val="002060"/>
              </a:solidFill>
            </a:endParaRPr>
          </a:p>
          <a:p>
            <a:pPr algn="just"/>
            <a:r>
              <a:rPr lang="en-US" dirty="0" smtClean="0"/>
              <a:t>This </a:t>
            </a:r>
            <a:r>
              <a:rPr lang="en-US" dirty="0"/>
              <a:t>means </a:t>
            </a:r>
            <a:r>
              <a:rPr lang="en-US" dirty="0" smtClean="0"/>
              <a:t>a carry </a:t>
            </a:r>
            <a:r>
              <a:rPr lang="en-US" dirty="0"/>
              <a:t>out occurred into the sign bit.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0" y="182562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u="sng" dirty="0" smtClean="0">
                <a:latin typeface="Minion-Regular"/>
              </a:rPr>
              <a:t>SUBTRACTION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Minion-Regular"/>
              </a:rPr>
              <a:t>Overflow </a:t>
            </a:r>
            <a:r>
              <a:rPr lang="en-US" dirty="0">
                <a:latin typeface="Minion-Regular"/>
              </a:rPr>
              <a:t>occurs in subtraction </a:t>
            </a:r>
            <a:r>
              <a:rPr lang="en-US" b="1" dirty="0">
                <a:latin typeface="Minion-Regular"/>
              </a:rPr>
              <a:t>when we subtract a negative number from </a:t>
            </a:r>
            <a:r>
              <a:rPr lang="en-US" b="1" dirty="0" smtClean="0">
                <a:latin typeface="Minion-Regular"/>
              </a:rPr>
              <a:t>a positive </a:t>
            </a:r>
            <a:r>
              <a:rPr lang="en-US" b="1" dirty="0">
                <a:latin typeface="Minion-Regular"/>
              </a:rPr>
              <a:t>number and get a negative result</a:t>
            </a:r>
            <a:r>
              <a:rPr lang="en-US" dirty="0">
                <a:latin typeface="Minion-Regular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Minion-Regular"/>
              </a:rPr>
              <a:t>or when we subtract a positive </a:t>
            </a:r>
            <a:r>
              <a:rPr lang="en-US" b="1" dirty="0" smtClean="0">
                <a:solidFill>
                  <a:srgbClr val="00B050"/>
                </a:solidFill>
                <a:latin typeface="Minion-Regular"/>
              </a:rPr>
              <a:t>number from </a:t>
            </a:r>
            <a:r>
              <a:rPr lang="en-US" b="1" dirty="0">
                <a:solidFill>
                  <a:srgbClr val="00B050"/>
                </a:solidFill>
                <a:latin typeface="Minion-Regular"/>
              </a:rPr>
              <a:t>a negative number and get a positive result</a:t>
            </a:r>
            <a:r>
              <a:rPr lang="en-US" b="1" dirty="0" smtClean="0">
                <a:solidFill>
                  <a:srgbClr val="00B050"/>
                </a:solidFill>
                <a:latin typeface="Minion-Regular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means a borrow </a:t>
            </a:r>
            <a:r>
              <a:rPr lang="en-US" dirty="0" smtClean="0"/>
              <a:t>occurred from </a:t>
            </a:r>
            <a:r>
              <a:rPr lang="en-US" dirty="0"/>
              <a:t>the sign </a:t>
            </a:r>
            <a:r>
              <a:rPr lang="en-US" dirty="0" smtClean="0"/>
              <a:t>bit. </a:t>
            </a:r>
            <a:endParaRPr lang="en-US" b="1" dirty="0" smtClean="0">
              <a:solidFill>
                <a:srgbClr val="00B050"/>
              </a:solidFill>
              <a:latin typeface="Minion-Regular"/>
            </a:endParaRPr>
          </a:p>
          <a:p>
            <a:endParaRPr lang="en-US" dirty="0">
              <a:latin typeface="Minion-Regular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607" y="3832048"/>
            <a:ext cx="5876393" cy="234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711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000" dirty="0" smtClean="0"/>
              <a:t>First </a:t>
            </a:r>
            <a:r>
              <a:rPr lang="en-US" sz="2000" dirty="0"/>
              <a:t>let’s review the </a:t>
            </a:r>
            <a:r>
              <a:rPr lang="en-US" sz="2000" dirty="0" smtClean="0"/>
              <a:t> </a:t>
            </a:r>
            <a:r>
              <a:rPr lang="en-US" sz="2000" b="1" dirty="0" smtClean="0"/>
              <a:t>multiplication </a:t>
            </a:r>
            <a:r>
              <a:rPr lang="en-US" sz="2000" b="1" dirty="0"/>
              <a:t>of decimal numbers in longhand </a:t>
            </a:r>
            <a:r>
              <a:rPr lang="en-US" sz="2000" b="1" dirty="0" smtClean="0"/>
              <a:t>to remind </a:t>
            </a:r>
            <a:r>
              <a:rPr lang="en-US" sz="2000" b="1" dirty="0"/>
              <a:t>ourselves of the steps and the names of the </a:t>
            </a:r>
            <a:r>
              <a:rPr lang="en-US" sz="2000" b="1" dirty="0" smtClean="0"/>
              <a:t>operands</a:t>
            </a:r>
            <a:r>
              <a:rPr lang="en-US" sz="2000" dirty="0" smtClean="0"/>
              <a:t>. ( I mean basic multiplication!) </a:t>
            </a:r>
          </a:p>
          <a:p>
            <a:pPr algn="just"/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The first operand is called the </a:t>
            </a:r>
            <a:r>
              <a:rPr lang="en-US" b="1" i="1" dirty="0"/>
              <a:t>multiplicand </a:t>
            </a:r>
            <a:r>
              <a:rPr lang="en-US" b="1" dirty="0"/>
              <a:t>and the second the </a:t>
            </a:r>
            <a:r>
              <a:rPr lang="en-US" b="1" i="1" dirty="0"/>
              <a:t>multiplier</a:t>
            </a:r>
            <a:r>
              <a:rPr lang="en-US" b="1" dirty="0"/>
              <a:t>. </a:t>
            </a:r>
            <a:endParaRPr lang="en-US" b="1" dirty="0" smtClean="0"/>
          </a:p>
          <a:p>
            <a:r>
              <a:rPr lang="en-US" dirty="0" smtClean="0"/>
              <a:t>The final </a:t>
            </a:r>
            <a:r>
              <a:rPr lang="en-US" dirty="0"/>
              <a:t>result is called the </a:t>
            </a:r>
            <a:r>
              <a:rPr lang="en-US" i="1" dirty="0"/>
              <a:t>product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As </a:t>
            </a:r>
            <a:r>
              <a:rPr lang="en-US" dirty="0">
                <a:solidFill>
                  <a:srgbClr val="FF0000"/>
                </a:solidFill>
              </a:rPr>
              <a:t>you may recall, the algorithm learned in </a:t>
            </a:r>
            <a:r>
              <a:rPr lang="en-US" dirty="0" smtClean="0">
                <a:solidFill>
                  <a:srgbClr val="FF0000"/>
                </a:solidFill>
              </a:rPr>
              <a:t>grammar school </a:t>
            </a:r>
            <a:r>
              <a:rPr lang="en-US" dirty="0">
                <a:solidFill>
                  <a:srgbClr val="FF0000"/>
                </a:solidFill>
              </a:rPr>
              <a:t>is to take the digits of the multiplier one at a time from right to </a:t>
            </a:r>
            <a:r>
              <a:rPr lang="en-US" dirty="0" smtClean="0">
                <a:solidFill>
                  <a:srgbClr val="FF0000"/>
                </a:solidFill>
              </a:rPr>
              <a:t>left, multiplying </a:t>
            </a:r>
            <a:r>
              <a:rPr lang="en-US" dirty="0">
                <a:solidFill>
                  <a:srgbClr val="FF0000"/>
                </a:solidFill>
              </a:rPr>
              <a:t>the multiplicand by the single digit of the multiplier and shifting </a:t>
            </a:r>
            <a:r>
              <a:rPr lang="en-US" dirty="0" smtClean="0">
                <a:solidFill>
                  <a:srgbClr val="FF0000"/>
                </a:solidFill>
              </a:rPr>
              <a:t>the intermediate </a:t>
            </a:r>
            <a:r>
              <a:rPr lang="en-US" dirty="0">
                <a:solidFill>
                  <a:srgbClr val="FF0000"/>
                </a:solidFill>
              </a:rPr>
              <a:t>product one digit to the left of the earlier intermediate products.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4440" y="3738003"/>
            <a:ext cx="5137315" cy="212655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10304060" y="5172501"/>
            <a:ext cx="1610436" cy="100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594376" y="6176963"/>
            <a:ext cx="259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God’s sake! I won’t explain this!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0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observation is that the number of digits in the product is </a:t>
            </a:r>
            <a:r>
              <a:rPr lang="en-US" dirty="0" smtClean="0"/>
              <a:t>considerably larger </a:t>
            </a:r>
            <a:r>
              <a:rPr lang="en-US" dirty="0"/>
              <a:t>than the number in either the multiplicand or the multiplier.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Hence</a:t>
            </a:r>
            <a:r>
              <a:rPr lang="en-US" dirty="0">
                <a:solidFill>
                  <a:srgbClr val="FF0000"/>
                </a:solidFill>
              </a:rPr>
              <a:t>, like add, multiply must </a:t>
            </a:r>
            <a:r>
              <a:rPr lang="en-US" dirty="0" smtClean="0">
                <a:solidFill>
                  <a:srgbClr val="FF0000"/>
                </a:solidFill>
              </a:rPr>
              <a:t>cope with </a:t>
            </a:r>
            <a:r>
              <a:rPr lang="en-US" dirty="0">
                <a:solidFill>
                  <a:srgbClr val="FF0000"/>
                </a:solidFill>
              </a:rPr>
              <a:t>overflow because we frequently want a 32-bit product as the result of </a:t>
            </a:r>
            <a:r>
              <a:rPr lang="en-US" dirty="0" smtClean="0">
                <a:solidFill>
                  <a:srgbClr val="FF0000"/>
                </a:solidFill>
              </a:rPr>
              <a:t>multiplying two </a:t>
            </a:r>
            <a:r>
              <a:rPr lang="en-US" dirty="0">
                <a:solidFill>
                  <a:srgbClr val="FF0000"/>
                </a:solidFill>
              </a:rPr>
              <a:t>32-bit numbers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Let’s get better.. Move out of legacy!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41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Sequential Version of the Multiplication Algorithm</a:t>
            </a:r>
            <a:br>
              <a:rPr lang="en-US" b="1" dirty="0"/>
            </a:br>
            <a:r>
              <a:rPr lang="en-US" b="1" dirty="0"/>
              <a:t>and 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design mimics the algorithm we learned in grammar school; the hardware </a:t>
            </a:r>
            <a:r>
              <a:rPr lang="en-US" dirty="0" smtClean="0"/>
              <a:t>is shown </a:t>
            </a:r>
            <a:r>
              <a:rPr lang="en-US" dirty="0"/>
              <a:t>in </a:t>
            </a:r>
            <a:r>
              <a:rPr lang="en-US" dirty="0" smtClean="0"/>
              <a:t>Figure. LHS. </a:t>
            </a:r>
          </a:p>
          <a:p>
            <a:r>
              <a:rPr lang="en-US" dirty="0">
                <a:solidFill>
                  <a:srgbClr val="FF0000"/>
                </a:solidFill>
              </a:rPr>
              <a:t>data flows from top </a:t>
            </a:r>
            <a:r>
              <a:rPr lang="en-US" dirty="0" smtClean="0">
                <a:solidFill>
                  <a:srgbClr val="FF0000"/>
                </a:solidFill>
              </a:rPr>
              <a:t>to bottom </a:t>
            </a:r>
            <a:r>
              <a:rPr lang="en-US" dirty="0">
                <a:solidFill>
                  <a:srgbClr val="FF0000"/>
                </a:solidFill>
              </a:rPr>
              <a:t>to more closely resemble the paper-and-pencil method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5275" y="3821042"/>
            <a:ext cx="4962525" cy="2695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30670" y="400129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inion-Regular"/>
              </a:rPr>
              <a:t>The Multiplicand register, ALU, </a:t>
            </a:r>
            <a:r>
              <a:rPr lang="en-US" sz="1600" dirty="0" smtClean="0">
                <a:latin typeface="Minion-Regular"/>
              </a:rPr>
              <a:t>and Product </a:t>
            </a:r>
            <a:r>
              <a:rPr lang="en-US" sz="1600" dirty="0">
                <a:latin typeface="Minion-Regular"/>
              </a:rPr>
              <a:t>register are all 64 bits wide, with only the Multiplier register containing 32 bits. </a:t>
            </a:r>
            <a:endParaRPr lang="en-US" sz="1600" dirty="0" smtClean="0">
              <a:latin typeface="Minion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Minion-Regular"/>
              </a:rPr>
              <a:t>The </a:t>
            </a:r>
            <a:r>
              <a:rPr lang="en-US" sz="1600" dirty="0">
                <a:latin typeface="Minion-Regular"/>
              </a:rPr>
              <a:t>32-bit </a:t>
            </a:r>
            <a:r>
              <a:rPr lang="en-US" sz="1600" dirty="0" smtClean="0">
                <a:latin typeface="Minion-Regular"/>
              </a:rPr>
              <a:t>multiplicand starts </a:t>
            </a:r>
            <a:r>
              <a:rPr lang="en-US" sz="1600" dirty="0">
                <a:latin typeface="Minion-Regular"/>
              </a:rPr>
              <a:t>in the right half of the Multiplicand register and is shifted left 1 bit on each step. The </a:t>
            </a:r>
            <a:r>
              <a:rPr lang="en-US" sz="1600" dirty="0" smtClean="0">
                <a:latin typeface="Minion-Regular"/>
              </a:rPr>
              <a:t>multiplier is </a:t>
            </a:r>
            <a:r>
              <a:rPr lang="en-US" sz="1600" dirty="0">
                <a:latin typeface="Minion-Regular"/>
              </a:rPr>
              <a:t>shifted in the opposite direction at each step. The algorithm starts with the product initialized to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inion-Regular"/>
              </a:rPr>
              <a:t>Control decides when to shift the Multiplicand and Multiplier registers and when to write new values </a:t>
            </a:r>
            <a:r>
              <a:rPr lang="en-US" sz="1600" dirty="0" smtClean="0">
                <a:latin typeface="Minion-Regular"/>
              </a:rPr>
              <a:t>into the </a:t>
            </a:r>
            <a:r>
              <a:rPr lang="en-US" sz="1600" dirty="0">
                <a:latin typeface="Minion-Regular"/>
              </a:rPr>
              <a:t>Product register.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468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Questions.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words are composed of bits; thus words can be represented as </a:t>
            </a:r>
            <a:r>
              <a:rPr lang="en-US" dirty="0" smtClean="0"/>
              <a:t>binary numbers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■ </a:t>
            </a:r>
            <a:r>
              <a:rPr lang="en-US" dirty="0">
                <a:solidFill>
                  <a:srgbClr val="FF0000"/>
                </a:solidFill>
              </a:rPr>
              <a:t>How are negative numbers represented?</a:t>
            </a:r>
          </a:p>
          <a:p>
            <a:pPr marL="0" indent="0">
              <a:buNone/>
            </a:pPr>
            <a:r>
              <a:rPr lang="en-US" dirty="0"/>
              <a:t>■ </a:t>
            </a:r>
            <a:r>
              <a:rPr lang="en-US" dirty="0">
                <a:solidFill>
                  <a:srgbClr val="00B050"/>
                </a:solidFill>
              </a:rPr>
              <a:t>What is the largest number that can be represented in a computer word?</a:t>
            </a:r>
          </a:p>
          <a:p>
            <a:pPr marL="0" indent="0">
              <a:buNone/>
            </a:pPr>
            <a:r>
              <a:rPr lang="en-US" dirty="0"/>
              <a:t>■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What happens if an operation creates a number bigger than can be represented?</a:t>
            </a:r>
          </a:p>
          <a:p>
            <a:pPr marL="0" indent="0">
              <a:buNone/>
            </a:pPr>
            <a:r>
              <a:rPr lang="en-US" dirty="0"/>
              <a:t>■ </a:t>
            </a:r>
            <a:r>
              <a:rPr lang="en-US" dirty="0">
                <a:solidFill>
                  <a:schemeClr val="accent2"/>
                </a:solidFill>
              </a:rPr>
              <a:t>What about fractions and real numbers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These are the mystical questions to be answered!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55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5374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b="1" dirty="0"/>
              <a:t>Let’s assume that the multiplier is in the 32-bit Multiplier register and that </a:t>
            </a:r>
            <a:r>
              <a:rPr lang="en-US" sz="1600" b="1" dirty="0" smtClean="0"/>
              <a:t>the  64-bit </a:t>
            </a:r>
            <a:r>
              <a:rPr lang="en-US" sz="1600" b="1" dirty="0"/>
              <a:t>Product register is initialized to 0. </a:t>
            </a:r>
            <a:endParaRPr lang="en-US" sz="1600" b="1" dirty="0" smtClean="0"/>
          </a:p>
          <a:p>
            <a:r>
              <a:rPr lang="en-US" sz="1600" b="1" dirty="0" smtClean="0"/>
              <a:t>From </a:t>
            </a:r>
            <a:r>
              <a:rPr lang="en-US" sz="1600" b="1" dirty="0"/>
              <a:t>the paper-and-pencil </a:t>
            </a:r>
            <a:r>
              <a:rPr lang="en-US" sz="1600" b="1" dirty="0" smtClean="0"/>
              <a:t>example below, </a:t>
            </a:r>
            <a:r>
              <a:rPr lang="en-US" sz="1600" b="1" dirty="0"/>
              <a:t>it’s clear that we will need to move the multiplicand left one digit each </a:t>
            </a:r>
            <a:r>
              <a:rPr lang="en-US" sz="1600" b="1" dirty="0" smtClean="0"/>
              <a:t>step as </a:t>
            </a:r>
            <a:r>
              <a:rPr lang="en-US" sz="1600" b="1" dirty="0"/>
              <a:t>it may be added to the intermediate products. Over 32 steps a 32-bit </a:t>
            </a:r>
            <a:r>
              <a:rPr lang="en-US" sz="1600" b="1" dirty="0" smtClean="0"/>
              <a:t>multiplicand would </a:t>
            </a:r>
            <a:r>
              <a:rPr lang="en-US" sz="1600" b="1" dirty="0"/>
              <a:t>move 32 bits to the left. </a:t>
            </a:r>
            <a:endParaRPr lang="en-US" sz="1600" b="1" dirty="0" smtClean="0"/>
          </a:p>
          <a:p>
            <a:r>
              <a:rPr lang="en-US" sz="1600" b="1" dirty="0" smtClean="0"/>
              <a:t>Hence </a:t>
            </a:r>
            <a:r>
              <a:rPr lang="en-US" sz="1600" b="1" dirty="0"/>
              <a:t>we need a 64-bit Multiplicand register</a:t>
            </a:r>
            <a:r>
              <a:rPr lang="en-US" sz="1600" b="1" dirty="0" smtClean="0"/>
              <a:t>, initialized </a:t>
            </a:r>
            <a:r>
              <a:rPr lang="en-US" sz="1600" b="1" dirty="0"/>
              <a:t>with the 32-bit multiplicand in the right half and 0 in the left half. </a:t>
            </a:r>
            <a:r>
              <a:rPr lang="en-US" sz="1600" b="1" dirty="0" smtClean="0"/>
              <a:t>This register </a:t>
            </a:r>
            <a:r>
              <a:rPr lang="en-US" sz="1600" b="1" dirty="0"/>
              <a:t>is then shifted left 1 bit each step to align the multiplicand with the </a:t>
            </a:r>
            <a:r>
              <a:rPr lang="en-US" sz="1600" b="1" dirty="0" smtClean="0"/>
              <a:t>sum being </a:t>
            </a:r>
            <a:r>
              <a:rPr lang="en-US" sz="1600" b="1" dirty="0"/>
              <a:t>accumulated in the 64-bit Product register.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92" y="3372947"/>
            <a:ext cx="4962525" cy="2695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1939" y="3394769"/>
            <a:ext cx="6063334" cy="267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/>
              <a:t>T</a:t>
            </a:r>
            <a:r>
              <a:rPr lang="en-US" sz="1800" dirty="0" smtClean="0"/>
              <a:t>hree </a:t>
            </a:r>
            <a:r>
              <a:rPr lang="en-US" sz="1800" dirty="0"/>
              <a:t>basic </a:t>
            </a:r>
            <a:r>
              <a:rPr lang="en-US" sz="1800" dirty="0" smtClean="0"/>
              <a:t>steps are </a:t>
            </a:r>
            <a:r>
              <a:rPr lang="en-US" sz="1800" dirty="0"/>
              <a:t>needed for each bit. </a:t>
            </a:r>
            <a:endParaRPr lang="en-US" sz="1800" dirty="0" smtClean="0"/>
          </a:p>
          <a:p>
            <a:pPr algn="just"/>
            <a:r>
              <a:rPr lang="en-US" sz="1800" b="1" dirty="0" smtClean="0">
                <a:solidFill>
                  <a:srgbClr val="FF0000"/>
                </a:solidFill>
              </a:rPr>
              <a:t>The </a:t>
            </a:r>
            <a:r>
              <a:rPr lang="en-US" sz="1800" b="1" dirty="0">
                <a:solidFill>
                  <a:srgbClr val="FF0000"/>
                </a:solidFill>
              </a:rPr>
              <a:t>least </a:t>
            </a:r>
            <a:r>
              <a:rPr lang="en-US" sz="1800" b="1" dirty="0" smtClean="0">
                <a:solidFill>
                  <a:srgbClr val="FF0000"/>
                </a:solidFill>
              </a:rPr>
              <a:t>significant bit </a:t>
            </a:r>
            <a:r>
              <a:rPr lang="en-US" sz="1800" b="1" dirty="0">
                <a:solidFill>
                  <a:srgbClr val="FF0000"/>
                </a:solidFill>
              </a:rPr>
              <a:t>of the multiplier (Multiplier0) </a:t>
            </a:r>
            <a:r>
              <a:rPr lang="en-US" sz="1800" b="1" dirty="0" smtClean="0">
                <a:solidFill>
                  <a:srgbClr val="FF0000"/>
                </a:solidFill>
              </a:rPr>
              <a:t> determines </a:t>
            </a:r>
            <a:r>
              <a:rPr lang="en-US" sz="1800" b="1" dirty="0">
                <a:solidFill>
                  <a:srgbClr val="FF0000"/>
                </a:solidFill>
              </a:rPr>
              <a:t>whether the multiplicand is </a:t>
            </a:r>
            <a:r>
              <a:rPr lang="en-US" sz="1800" b="1" dirty="0" smtClean="0">
                <a:solidFill>
                  <a:srgbClr val="FF0000"/>
                </a:solidFill>
              </a:rPr>
              <a:t>added to </a:t>
            </a:r>
            <a:r>
              <a:rPr lang="en-US" sz="1800" b="1" dirty="0">
                <a:solidFill>
                  <a:srgbClr val="FF0000"/>
                </a:solidFill>
              </a:rPr>
              <a:t>the Product </a:t>
            </a:r>
            <a:r>
              <a:rPr lang="en-US" sz="1800" b="1" dirty="0" smtClean="0">
                <a:solidFill>
                  <a:srgbClr val="FF0000"/>
                </a:solidFill>
              </a:rPr>
              <a:t>register. </a:t>
            </a:r>
          </a:p>
          <a:p>
            <a:pPr algn="just"/>
            <a:r>
              <a:rPr lang="en-US" sz="1800" b="1" dirty="0">
                <a:solidFill>
                  <a:srgbClr val="002060"/>
                </a:solidFill>
              </a:rPr>
              <a:t>The left shift in step 2 has the effect of moving the </a:t>
            </a:r>
            <a:r>
              <a:rPr lang="en-US" sz="1800" b="1" dirty="0" smtClean="0">
                <a:solidFill>
                  <a:srgbClr val="002060"/>
                </a:solidFill>
              </a:rPr>
              <a:t>intermediate operands </a:t>
            </a:r>
            <a:r>
              <a:rPr lang="en-US" sz="1800" b="1" dirty="0">
                <a:solidFill>
                  <a:srgbClr val="002060"/>
                </a:solidFill>
              </a:rPr>
              <a:t>to the left, just as when multiplying by </a:t>
            </a:r>
            <a:r>
              <a:rPr lang="en-US" sz="1800" b="1" dirty="0" smtClean="0">
                <a:solidFill>
                  <a:srgbClr val="002060"/>
                </a:solidFill>
              </a:rPr>
              <a:t>hand. </a:t>
            </a:r>
          </a:p>
          <a:p>
            <a:r>
              <a:rPr lang="en-US" sz="1800" b="1" dirty="0">
                <a:solidFill>
                  <a:srgbClr val="0070C0"/>
                </a:solidFill>
              </a:rPr>
              <a:t>The shift right </a:t>
            </a:r>
            <a:r>
              <a:rPr lang="en-US" sz="1800" b="1" dirty="0" smtClean="0">
                <a:solidFill>
                  <a:srgbClr val="0070C0"/>
                </a:solidFill>
              </a:rPr>
              <a:t>in step </a:t>
            </a:r>
            <a:r>
              <a:rPr lang="en-US" sz="1800" b="1" dirty="0">
                <a:solidFill>
                  <a:srgbClr val="0070C0"/>
                </a:solidFill>
              </a:rPr>
              <a:t>3 gives us the next bit of the multiplier to examine in the following iteration</a:t>
            </a:r>
            <a:r>
              <a:rPr lang="en-US" sz="1800" b="1" dirty="0" smtClean="0">
                <a:solidFill>
                  <a:srgbClr val="0070C0"/>
                </a:solidFill>
              </a:rPr>
              <a:t>. These </a:t>
            </a:r>
            <a:r>
              <a:rPr lang="en-US" sz="1800" b="1" dirty="0">
                <a:solidFill>
                  <a:srgbClr val="0070C0"/>
                </a:solidFill>
              </a:rPr>
              <a:t>three steps are repeated 32 times to obtain the </a:t>
            </a:r>
            <a:r>
              <a:rPr lang="en-US" sz="1800" b="1" dirty="0" smtClean="0">
                <a:solidFill>
                  <a:srgbClr val="0070C0"/>
                </a:solidFill>
              </a:rPr>
              <a:t>product. </a:t>
            </a:r>
            <a:endParaRPr lang="en-US" sz="1800" b="1" dirty="0">
              <a:solidFill>
                <a:srgbClr val="0070C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84158" y="136477"/>
            <a:ext cx="5362098" cy="652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4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24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One simple example..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6458" y="876797"/>
            <a:ext cx="5181600" cy="4351338"/>
          </a:xfrm>
        </p:spPr>
        <p:txBody>
          <a:bodyPr/>
          <a:lstStyle/>
          <a:p>
            <a:r>
              <a:rPr lang="en-US" dirty="0"/>
              <a:t>Using 4-bit numbers to save space, multiply 2</a:t>
            </a:r>
            <a:r>
              <a:rPr lang="en-US" sz="2000" dirty="0"/>
              <a:t>ten</a:t>
            </a:r>
            <a:r>
              <a:rPr lang="en-US" dirty="0"/>
              <a:t> </a:t>
            </a:r>
            <a:r>
              <a:rPr lang="en-US" dirty="0" smtClean="0"/>
              <a:t>* 3</a:t>
            </a:r>
            <a:r>
              <a:rPr lang="en-US" sz="2000" dirty="0" smtClean="0"/>
              <a:t>ten</a:t>
            </a:r>
            <a:r>
              <a:rPr lang="en-US" dirty="0"/>
              <a:t>, or </a:t>
            </a:r>
            <a:r>
              <a:rPr lang="en-US" dirty="0" smtClean="0"/>
              <a:t>0010</a:t>
            </a:r>
            <a:r>
              <a:rPr lang="en-US" sz="2000" dirty="0" smtClean="0"/>
              <a:t>two</a:t>
            </a:r>
            <a:r>
              <a:rPr lang="en-US" dirty="0" smtClean="0"/>
              <a:t> * </a:t>
            </a:r>
            <a:r>
              <a:rPr lang="en-US" dirty="0"/>
              <a:t>0011</a:t>
            </a:r>
            <a:r>
              <a:rPr lang="en-US" sz="2000" dirty="0"/>
              <a:t>two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286683"/>
            <a:ext cx="113424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Minion-Regular"/>
              </a:rPr>
              <a:t>Figure </a:t>
            </a:r>
            <a:r>
              <a:rPr lang="en-US" dirty="0" smtClean="0">
                <a:latin typeface="Minion-Regular"/>
              </a:rPr>
              <a:t>RHS </a:t>
            </a:r>
            <a:r>
              <a:rPr lang="en-US" dirty="0">
                <a:latin typeface="Minion-Regular"/>
              </a:rPr>
              <a:t>shows the value of each register for each of the steps labeled </a:t>
            </a:r>
            <a:r>
              <a:rPr lang="en-US" dirty="0" smtClean="0">
                <a:latin typeface="Minion-Regular"/>
              </a:rPr>
              <a:t>according to </a:t>
            </a:r>
            <a:r>
              <a:rPr lang="en-US" dirty="0">
                <a:latin typeface="Minion-Regular"/>
              </a:rPr>
              <a:t>Figure </a:t>
            </a:r>
            <a:r>
              <a:rPr lang="en-US" dirty="0" err="1" smtClean="0">
                <a:latin typeface="Minion-Regular"/>
              </a:rPr>
              <a:t>RHS_top</a:t>
            </a:r>
            <a:r>
              <a:rPr lang="en-US" dirty="0" smtClean="0">
                <a:latin typeface="Minion-Regular"/>
              </a:rPr>
              <a:t>, </a:t>
            </a:r>
            <a:r>
              <a:rPr lang="en-US" dirty="0">
                <a:latin typeface="Minion-Regular"/>
              </a:rPr>
              <a:t>with the final value of 0000 0110</a:t>
            </a:r>
            <a:r>
              <a:rPr lang="en-US" sz="1400" dirty="0">
                <a:latin typeface="Minion-Regular"/>
              </a:rPr>
              <a:t>two </a:t>
            </a:r>
            <a:r>
              <a:rPr lang="en-US" dirty="0">
                <a:latin typeface="Minion-Regular"/>
              </a:rPr>
              <a:t>or 6</a:t>
            </a:r>
            <a:r>
              <a:rPr lang="en-US" sz="1400" dirty="0">
                <a:latin typeface="Minion-Regular"/>
              </a:rPr>
              <a:t>ten</a:t>
            </a:r>
            <a:r>
              <a:rPr lang="en-US" dirty="0">
                <a:latin typeface="Minion-Regular"/>
              </a:rPr>
              <a:t>. </a:t>
            </a:r>
            <a:endParaRPr lang="en-US" dirty="0" smtClean="0">
              <a:latin typeface="Minion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Minion-Regular"/>
              </a:rPr>
              <a:t>Color is used </a:t>
            </a:r>
            <a:r>
              <a:rPr lang="en-US" dirty="0">
                <a:latin typeface="Minion-Regular"/>
              </a:rPr>
              <a:t>to indicate the register values that change on that step, and the bit </a:t>
            </a:r>
            <a:r>
              <a:rPr lang="en-US" dirty="0" smtClean="0">
                <a:latin typeface="Minion-Regular"/>
              </a:rPr>
              <a:t>circled is </a:t>
            </a:r>
            <a:r>
              <a:rPr lang="en-US" dirty="0">
                <a:latin typeface="Minion-Regular"/>
              </a:rPr>
              <a:t>the one examined to determine the operation of the next step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77667" y="0"/>
            <a:ext cx="4271217" cy="67531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67" y="3487012"/>
            <a:ext cx="6445084" cy="315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8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Multiplication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So far we have dealt with positive numbers. The easiest way to understand how </a:t>
            </a:r>
            <a:r>
              <a:rPr lang="en-US" sz="2400" dirty="0" smtClean="0"/>
              <a:t>to deal </a:t>
            </a:r>
            <a:r>
              <a:rPr lang="en-US" sz="2400" dirty="0"/>
              <a:t>with signed numbers is to first convert the multiplier and multiplicand </a:t>
            </a:r>
            <a:r>
              <a:rPr lang="en-US" sz="2400" dirty="0" smtClean="0"/>
              <a:t>to positive </a:t>
            </a:r>
            <a:r>
              <a:rPr lang="en-US" sz="2400" dirty="0"/>
              <a:t>numbers and then remember the original signs.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algorithms </a:t>
            </a:r>
            <a:r>
              <a:rPr lang="en-US" sz="2400" dirty="0" smtClean="0"/>
              <a:t>should then </a:t>
            </a:r>
            <a:r>
              <a:rPr lang="en-US" sz="2400" dirty="0"/>
              <a:t>be run for 31 iterations, leaving the signs out of the calculation. As </a:t>
            </a:r>
            <a:r>
              <a:rPr lang="en-US" sz="2400" dirty="0" smtClean="0"/>
              <a:t>we learned </a:t>
            </a:r>
            <a:r>
              <a:rPr lang="en-US" sz="2400" dirty="0"/>
              <a:t>in grammar school, we need negate the product only if the original </a:t>
            </a:r>
            <a:r>
              <a:rPr lang="en-US" sz="2400" dirty="0" smtClean="0"/>
              <a:t>signs disagree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It turns out that the last algorithm will work for signed numbers provided </a:t>
            </a:r>
            <a:r>
              <a:rPr lang="en-US" sz="2400" dirty="0" smtClean="0"/>
              <a:t>that we </a:t>
            </a:r>
            <a:r>
              <a:rPr lang="en-US" sz="2400" dirty="0"/>
              <a:t>remember that the numbers we are dealing with have infinite digits, and </a:t>
            </a:r>
            <a:r>
              <a:rPr lang="en-US" sz="2400" dirty="0" smtClean="0"/>
              <a:t>that we </a:t>
            </a:r>
            <a:r>
              <a:rPr lang="en-US" sz="2400" dirty="0"/>
              <a:t>are only representing them with 32 bits. Hence, the shifting steps would </a:t>
            </a:r>
            <a:r>
              <a:rPr lang="en-US" sz="2400" dirty="0" smtClean="0"/>
              <a:t>need to </a:t>
            </a:r>
            <a:r>
              <a:rPr lang="en-US" sz="2400" dirty="0"/>
              <a:t>extend the sign of the product for signed numbers. </a:t>
            </a:r>
            <a:endParaRPr lang="en-US" sz="2400" dirty="0" smtClean="0"/>
          </a:p>
          <a:p>
            <a:pPr algn="just"/>
            <a:r>
              <a:rPr lang="en-US" sz="2400" dirty="0" smtClean="0"/>
              <a:t>When </a:t>
            </a:r>
            <a:r>
              <a:rPr lang="en-US" sz="2400" dirty="0"/>
              <a:t>the algorithm </a:t>
            </a:r>
            <a:r>
              <a:rPr lang="en-US" sz="2400" dirty="0" smtClean="0"/>
              <a:t>completes, the </a:t>
            </a:r>
            <a:r>
              <a:rPr lang="en-US" sz="2400" dirty="0"/>
              <a:t>lower word would have the 32-bit product</a:t>
            </a:r>
          </a:p>
        </p:txBody>
      </p:sp>
    </p:spTree>
    <p:extLst>
      <p:ext uri="{BB962C8B-B14F-4D97-AF65-F5344CB8AC3E}">
        <p14:creationId xmlns:p14="http://schemas.microsoft.com/office/powerpoint/2010/main" val="164548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8773"/>
            <a:ext cx="10515600" cy="1325563"/>
          </a:xfrm>
        </p:spPr>
        <p:txBody>
          <a:bodyPr/>
          <a:lstStyle/>
          <a:p>
            <a:r>
              <a:rPr lang="en-US" dirty="0" smtClean="0"/>
              <a:t>Multiplication in MIPS.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MIPS provides a separate pair of 32-bit registers to contain the 64-bit product</a:t>
            </a:r>
            <a:r>
              <a:rPr lang="en-US" dirty="0" smtClean="0"/>
              <a:t>, called </a:t>
            </a:r>
            <a:r>
              <a:rPr lang="en-US" i="1" dirty="0"/>
              <a:t>Hi </a:t>
            </a:r>
            <a:r>
              <a:rPr lang="en-US" dirty="0"/>
              <a:t>and </a:t>
            </a:r>
            <a:r>
              <a:rPr lang="en-US" i="1" dirty="0"/>
              <a:t>Lo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produce a properly signed or unsigned product, MIPS </a:t>
            </a:r>
            <a:r>
              <a:rPr lang="en-US" dirty="0" smtClean="0"/>
              <a:t>has two </a:t>
            </a:r>
            <a:r>
              <a:rPr lang="en-US" dirty="0"/>
              <a:t>instructions: multiply (</a:t>
            </a:r>
            <a:r>
              <a:rPr lang="en-US" dirty="0" err="1"/>
              <a:t>mult</a:t>
            </a:r>
            <a:r>
              <a:rPr lang="en-US" dirty="0"/>
              <a:t>) and multiply unsigned (</a:t>
            </a:r>
            <a:r>
              <a:rPr lang="en-US" dirty="0" err="1"/>
              <a:t>multu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fetch </a:t>
            </a:r>
            <a:r>
              <a:rPr lang="en-US" dirty="0" smtClean="0"/>
              <a:t>the integer </a:t>
            </a:r>
            <a:r>
              <a:rPr lang="en-US" dirty="0"/>
              <a:t>32-bit product, the programmer uses </a:t>
            </a:r>
            <a:r>
              <a:rPr lang="en-US" i="1" dirty="0"/>
              <a:t>move from lo </a:t>
            </a:r>
            <a:r>
              <a:rPr lang="en-US" dirty="0"/>
              <a:t>(</a:t>
            </a:r>
            <a:r>
              <a:rPr lang="en-US" dirty="0" err="1"/>
              <a:t>mflo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/>
              <a:t>The MIPS assembler </a:t>
            </a:r>
            <a:r>
              <a:rPr lang="en-US" dirty="0"/>
              <a:t>generates a </a:t>
            </a:r>
            <a:r>
              <a:rPr lang="en-US" dirty="0" smtClean="0"/>
              <a:t>pseudo instruction </a:t>
            </a:r>
            <a:r>
              <a:rPr lang="en-US" dirty="0"/>
              <a:t>for multiply that specifies three </a:t>
            </a:r>
            <a:r>
              <a:rPr lang="en-US" dirty="0" smtClean="0"/>
              <a:t>general purpose registers</a:t>
            </a:r>
            <a:r>
              <a:rPr lang="en-US" dirty="0"/>
              <a:t>, generating </a:t>
            </a:r>
            <a:r>
              <a:rPr lang="en-US" dirty="0" err="1"/>
              <a:t>mflo</a:t>
            </a:r>
            <a:r>
              <a:rPr lang="en-US" dirty="0"/>
              <a:t> and </a:t>
            </a:r>
            <a:r>
              <a:rPr lang="en-US" dirty="0" err="1"/>
              <a:t>mfhi</a:t>
            </a:r>
            <a:r>
              <a:rPr lang="en-US" dirty="0"/>
              <a:t> instructions to place the </a:t>
            </a:r>
            <a:r>
              <a:rPr lang="en-US" dirty="0" smtClean="0"/>
              <a:t>product into </a:t>
            </a:r>
            <a:r>
              <a:rPr lang="en-US" dirty="0"/>
              <a:t>registers.</a:t>
            </a:r>
          </a:p>
        </p:txBody>
      </p:sp>
    </p:spTree>
    <p:extLst>
      <p:ext uri="{BB962C8B-B14F-4D97-AF65-F5344CB8AC3E}">
        <p14:creationId xmlns:p14="http://schemas.microsoft.com/office/powerpoint/2010/main" val="117001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reciprocal operation of multiply is divide, an operation that is even less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frequent 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even more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peculiar. </a:t>
            </a:r>
          </a:p>
          <a:p>
            <a:r>
              <a:rPr lang="en-US" dirty="0" smtClean="0"/>
              <a:t>It </a:t>
            </a:r>
            <a:r>
              <a:rPr lang="en-US" dirty="0"/>
              <a:t>even offers the opportunity to perform a </a:t>
            </a:r>
            <a:r>
              <a:rPr lang="en-US" dirty="0" smtClean="0"/>
              <a:t>mathematically invalid </a:t>
            </a:r>
            <a:r>
              <a:rPr lang="en-US" dirty="0"/>
              <a:t>operation: </a:t>
            </a:r>
            <a:r>
              <a:rPr lang="en-US" dirty="0">
                <a:solidFill>
                  <a:srgbClr val="0070C0"/>
                </a:solidFill>
              </a:rPr>
              <a:t>dividing by 0</a:t>
            </a:r>
            <a:r>
              <a:rPr lang="en-US" dirty="0"/>
              <a:t>.</a:t>
            </a:r>
          </a:p>
          <a:p>
            <a:r>
              <a:rPr lang="en-US" dirty="0"/>
              <a:t>Let’s start with an example of long division using decimal numbers to recall </a:t>
            </a:r>
            <a:r>
              <a:rPr lang="en-US" dirty="0" smtClean="0"/>
              <a:t>the names </a:t>
            </a:r>
            <a:r>
              <a:rPr lang="en-US" dirty="0"/>
              <a:t>of the operands and the grammar school division algorithm. </a:t>
            </a:r>
            <a:endParaRPr lang="en-US" dirty="0" smtClean="0"/>
          </a:p>
          <a:p>
            <a:r>
              <a:rPr lang="en-US" dirty="0" smtClean="0"/>
              <a:t>For reasons similar </a:t>
            </a:r>
            <a:r>
              <a:rPr lang="en-US" dirty="0"/>
              <a:t>to those in the previous section, we limit the decimal digits to just 0 or 1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06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163" y="1552670"/>
            <a:ext cx="10515600" cy="4351338"/>
          </a:xfrm>
        </p:spPr>
        <p:txBody>
          <a:bodyPr/>
          <a:lstStyle/>
          <a:p>
            <a:r>
              <a:rPr lang="en-US" dirty="0"/>
              <a:t>The example is dividing 1,001,010ten by 1000ten: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2163" y="2262462"/>
            <a:ext cx="6040273" cy="36800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82436" y="239171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inion-Regular"/>
              </a:rPr>
              <a:t>The two operands </a:t>
            </a:r>
            <a:r>
              <a:rPr lang="en-US" sz="1400" b="1" i="1" dirty="0">
                <a:solidFill>
                  <a:schemeClr val="accent2">
                    <a:lumMod val="75000"/>
                  </a:schemeClr>
                </a:solidFill>
                <a:latin typeface="Minion-Italic"/>
              </a:rPr>
              <a:t>(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inion-Bold"/>
              </a:rPr>
              <a:t>dividend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inion-Regular"/>
              </a:rPr>
              <a:t>and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inion-Bold"/>
              </a:rPr>
              <a:t>divisor</a:t>
            </a:r>
            <a:r>
              <a:rPr lang="en-US" sz="1400" b="1" i="1" dirty="0">
                <a:solidFill>
                  <a:schemeClr val="accent2">
                    <a:lumMod val="75000"/>
                  </a:schemeClr>
                </a:solidFill>
                <a:latin typeface="Minion-Italic"/>
              </a:rPr>
              <a:t>)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inion-Regular"/>
              </a:rPr>
              <a:t>and the result </a:t>
            </a:r>
            <a:r>
              <a:rPr lang="en-US" sz="1400" b="1" i="1" dirty="0">
                <a:solidFill>
                  <a:schemeClr val="accent2">
                    <a:lumMod val="75000"/>
                  </a:schemeClr>
                </a:solidFill>
                <a:latin typeface="Minion-Italic"/>
              </a:rPr>
              <a:t>(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inion-Bold"/>
              </a:rPr>
              <a:t>quotient</a:t>
            </a:r>
            <a:r>
              <a:rPr lang="en-US" sz="1400" b="1" i="1" dirty="0">
                <a:solidFill>
                  <a:schemeClr val="accent2">
                    <a:lumMod val="75000"/>
                  </a:schemeClr>
                </a:solidFill>
                <a:latin typeface="Minion-Italic"/>
              </a:rPr>
              <a:t>)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inion-Regular"/>
              </a:rPr>
              <a:t>of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Minion-Regular"/>
              </a:rPr>
              <a:t>divide are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inion-Regular"/>
              </a:rPr>
              <a:t>accompanied by a second result called the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inion-Bold"/>
              </a:rPr>
              <a:t>remainder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82436" y="2979099"/>
            <a:ext cx="566268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inion-Regular"/>
              </a:rPr>
              <a:t>The basic grammar school division algorithm tries to see how big a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Minion-Regular"/>
              </a:rPr>
              <a:t>number can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inion-Regular"/>
              </a:rPr>
              <a:t>be subtracted, creating a digit of the quotient on each attempt. </a:t>
            </a:r>
            <a:endParaRPr lang="en-US" sz="1400" b="1" dirty="0" smtClean="0">
              <a:solidFill>
                <a:schemeClr val="accent2">
                  <a:lumMod val="75000"/>
                </a:schemeClr>
              </a:solidFill>
              <a:latin typeface="Minion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Minion-Regular"/>
              </a:rPr>
              <a:t>Our carefully selected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inion-Regular"/>
              </a:rPr>
              <a:t>decimal example uses only the numbers 0 and 1, so it’s easy to figure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Minion-Regular"/>
              </a:rPr>
              <a:t>out how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inion-Regular"/>
              </a:rPr>
              <a:t>many times the divisor goes into the portion of the dividend: it’s either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Minion-Regular"/>
              </a:rPr>
              <a:t>0 times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inion-Regular"/>
              </a:rPr>
              <a:t>or 1 time. </a:t>
            </a:r>
            <a:endParaRPr lang="en-US" sz="1400" b="1" dirty="0" smtClean="0">
              <a:solidFill>
                <a:schemeClr val="accent2">
                  <a:lumMod val="75000"/>
                </a:schemeClr>
              </a:solidFill>
              <a:latin typeface="Minion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Minion-Regular"/>
              </a:rPr>
              <a:t>Binary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inion-Regular"/>
              </a:rPr>
              <a:t>numbers contain only 0 or 1, so binary division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Minion-Regular"/>
              </a:rPr>
              <a:t>is restricted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inion-Regular"/>
              </a:rPr>
              <a:t>to these two choices, thereby simplifying binary division.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1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Division Algorithm and 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Figure </a:t>
            </a:r>
            <a:r>
              <a:rPr lang="en-US" dirty="0" smtClean="0"/>
              <a:t>below </a:t>
            </a:r>
            <a:r>
              <a:rPr lang="en-US" dirty="0"/>
              <a:t>shows hardware to mimic our grammar school algorithm. </a:t>
            </a:r>
            <a:endParaRPr lang="en-US" dirty="0" smtClean="0"/>
          </a:p>
          <a:p>
            <a:pPr algn="just"/>
            <a:r>
              <a:rPr lang="en-US" dirty="0" smtClean="0"/>
              <a:t>We start with </a:t>
            </a:r>
            <a:r>
              <a:rPr lang="en-US" dirty="0"/>
              <a:t>the 32-bit Quotient register set to 0. </a:t>
            </a:r>
            <a:endParaRPr lang="en-US" dirty="0" smtClean="0"/>
          </a:p>
          <a:p>
            <a:pPr algn="just"/>
            <a:r>
              <a:rPr lang="en-US" dirty="0" smtClean="0"/>
              <a:t>Each </a:t>
            </a:r>
            <a:r>
              <a:rPr lang="en-US" dirty="0"/>
              <a:t>iteration of the algorithm needs </a:t>
            </a:r>
            <a:r>
              <a:rPr lang="en-US" dirty="0" smtClean="0"/>
              <a:t>to move </a:t>
            </a:r>
            <a:r>
              <a:rPr lang="en-US" dirty="0"/>
              <a:t>the divisor to the right one digit, so we start with the divisor placed in </a:t>
            </a:r>
            <a:r>
              <a:rPr lang="en-US" dirty="0" smtClean="0"/>
              <a:t>the left </a:t>
            </a:r>
            <a:r>
              <a:rPr lang="en-US" dirty="0"/>
              <a:t>half of the 64-bit Divisor register and shift it right 1 bit each step to align </a:t>
            </a:r>
            <a:r>
              <a:rPr lang="en-US" dirty="0" smtClean="0"/>
              <a:t>it with </a:t>
            </a:r>
            <a:r>
              <a:rPr lang="en-US" dirty="0"/>
              <a:t>the dividend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The Remainder register is initialized with the dividend.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71123" y="0"/>
            <a:ext cx="2720877" cy="165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2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901" y="1218663"/>
            <a:ext cx="5178045" cy="2702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7647" y="1156074"/>
            <a:ext cx="5440622" cy="28278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0" y="414458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Minion-Regular"/>
              </a:rPr>
              <a:t>The Divisor register, ALU, and </a:t>
            </a:r>
            <a:r>
              <a:rPr lang="en-US" b="1" dirty="0" smtClean="0">
                <a:latin typeface="Minion-Regular"/>
              </a:rPr>
              <a:t>Remainder register </a:t>
            </a:r>
            <a:r>
              <a:rPr lang="en-US" b="1" dirty="0">
                <a:latin typeface="Minion-Regular"/>
              </a:rPr>
              <a:t>are all 64 bits wide, with only the Quotient register being 32 bits. </a:t>
            </a:r>
            <a:endParaRPr lang="en-US" b="1" dirty="0" smtClean="0">
              <a:latin typeface="Minion-Regular"/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Minion-Regular"/>
              </a:rPr>
              <a:t>The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Minion-Regular"/>
              </a:rPr>
              <a:t>32-bit divisor starts in the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Minion-Regular"/>
              </a:rPr>
              <a:t>left half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Minion-Regular"/>
              </a:rPr>
              <a:t>of the Divisor register and is shifted right 1 bit on each iteration. 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latin typeface="Minion-Regular"/>
            </a:endParaRPr>
          </a:p>
          <a:p>
            <a:r>
              <a:rPr lang="en-US" b="1" dirty="0" smtClean="0">
                <a:latin typeface="Minion-Regular"/>
              </a:rPr>
              <a:t>The </a:t>
            </a:r>
            <a:r>
              <a:rPr lang="en-US" b="1" dirty="0">
                <a:latin typeface="Minion-Regular"/>
              </a:rPr>
              <a:t>remainder is initialized with </a:t>
            </a:r>
            <a:r>
              <a:rPr lang="en-US" b="1" dirty="0" smtClean="0">
                <a:latin typeface="Minion-Regular"/>
              </a:rPr>
              <a:t>the dividend</a:t>
            </a:r>
            <a:r>
              <a:rPr lang="en-US" b="1" dirty="0">
                <a:latin typeface="Minion-Regular"/>
              </a:rPr>
              <a:t>. </a:t>
            </a:r>
            <a:endParaRPr lang="en-US" b="1" dirty="0" smtClean="0">
              <a:latin typeface="Minion-Regular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Minion-Regular"/>
              </a:rPr>
              <a:t>Control </a:t>
            </a:r>
            <a:r>
              <a:rPr lang="en-US" b="1" dirty="0">
                <a:solidFill>
                  <a:srgbClr val="0070C0"/>
                </a:solidFill>
                <a:latin typeface="Minion-Regular"/>
              </a:rPr>
              <a:t>decides when to shift the Divisor and Quotient registers and when to write the new </a:t>
            </a:r>
            <a:r>
              <a:rPr lang="en-US" b="1" dirty="0" smtClean="0">
                <a:solidFill>
                  <a:srgbClr val="0070C0"/>
                </a:solidFill>
                <a:latin typeface="Minion-Regular"/>
              </a:rPr>
              <a:t>value into </a:t>
            </a:r>
            <a:r>
              <a:rPr lang="en-US" b="1" dirty="0">
                <a:solidFill>
                  <a:srgbClr val="0070C0"/>
                </a:solidFill>
                <a:latin typeface="Minion-Regular"/>
              </a:rPr>
              <a:t>the Remainder register.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86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425" y="1463040"/>
            <a:ext cx="8067822" cy="51901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Figure </a:t>
            </a:r>
            <a:r>
              <a:rPr lang="en-US" sz="2400" dirty="0"/>
              <a:t>shows three steps of the first division algorithm. </a:t>
            </a:r>
            <a:endParaRPr lang="en-US" sz="2400" dirty="0" smtClean="0"/>
          </a:p>
          <a:p>
            <a:r>
              <a:rPr lang="en-US" sz="2400" dirty="0" smtClean="0"/>
              <a:t>Unlike </a:t>
            </a:r>
            <a:r>
              <a:rPr lang="en-US" sz="2400" dirty="0"/>
              <a:t>a </a:t>
            </a:r>
            <a:r>
              <a:rPr lang="en-US" sz="2400" dirty="0" smtClean="0"/>
              <a:t>human, the </a:t>
            </a:r>
            <a:r>
              <a:rPr lang="en-US" sz="2400" dirty="0"/>
              <a:t>computer isn’t smart enough to know in advance whether the divisor </a:t>
            </a:r>
            <a:r>
              <a:rPr lang="en-US" sz="2400" dirty="0" smtClean="0"/>
              <a:t>is smaller </a:t>
            </a:r>
            <a:r>
              <a:rPr lang="en-US" sz="2400" dirty="0"/>
              <a:t>than the dividend.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must first subtract the divisor in step 1; </a:t>
            </a:r>
            <a:r>
              <a:rPr lang="en-US" sz="2400" dirty="0" smtClean="0"/>
              <a:t>remember that </a:t>
            </a:r>
            <a:r>
              <a:rPr lang="en-US" sz="2400" dirty="0"/>
              <a:t>this is how we performed the comparison in the set on less than instruction.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If the result is positive, the divisor was smaller or equal to the dividend, so we </a:t>
            </a:r>
            <a:r>
              <a:rPr lang="en-US" sz="2000" dirty="0" smtClean="0">
                <a:solidFill>
                  <a:srgbClr val="0070C0"/>
                </a:solidFill>
              </a:rPr>
              <a:t>generate a </a:t>
            </a:r>
            <a:r>
              <a:rPr lang="en-US" sz="2000" dirty="0">
                <a:solidFill>
                  <a:srgbClr val="0070C0"/>
                </a:solidFill>
              </a:rPr>
              <a:t>1 in the quotient (step 2a). 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If </a:t>
            </a:r>
            <a:r>
              <a:rPr lang="en-US" sz="2000" dirty="0">
                <a:solidFill>
                  <a:srgbClr val="0070C0"/>
                </a:solidFill>
              </a:rPr>
              <a:t>the result is negative, the next step is </a:t>
            </a:r>
            <a:r>
              <a:rPr lang="en-US" sz="2000" dirty="0" smtClean="0">
                <a:solidFill>
                  <a:srgbClr val="0070C0"/>
                </a:solidFill>
              </a:rPr>
              <a:t>to restore </a:t>
            </a:r>
            <a:r>
              <a:rPr lang="en-US" sz="2000" dirty="0">
                <a:solidFill>
                  <a:srgbClr val="0070C0"/>
                </a:solidFill>
              </a:rPr>
              <a:t>the original value by adding the divisor back to the remainder and </a:t>
            </a:r>
            <a:r>
              <a:rPr lang="en-US" sz="2000" dirty="0" smtClean="0">
                <a:solidFill>
                  <a:srgbClr val="0070C0"/>
                </a:solidFill>
              </a:rPr>
              <a:t>generate a </a:t>
            </a:r>
            <a:r>
              <a:rPr lang="en-US" sz="2000" dirty="0">
                <a:solidFill>
                  <a:srgbClr val="0070C0"/>
                </a:solidFill>
              </a:rPr>
              <a:t>0 in the quotient (step 2b). 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The </a:t>
            </a:r>
            <a:r>
              <a:rPr lang="en-US" sz="2400" dirty="0"/>
              <a:t>divisor is shifted right and then we </a:t>
            </a:r>
            <a:r>
              <a:rPr lang="en-US" sz="2400" dirty="0" smtClean="0"/>
              <a:t>iterate again</a:t>
            </a:r>
            <a:r>
              <a:rPr lang="en-US" sz="2400" dirty="0"/>
              <a:t>. The remainder and quotient will be found in their namesake registers </a:t>
            </a:r>
            <a:r>
              <a:rPr lang="en-US" sz="2400" dirty="0" smtClean="0"/>
              <a:t>after the </a:t>
            </a:r>
            <a:r>
              <a:rPr lang="en-US" sz="2400" dirty="0"/>
              <a:t>iterations are complete.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367" y="1421802"/>
            <a:ext cx="3971925" cy="4962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76397" y="0"/>
            <a:ext cx="2915603" cy="151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0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Questions…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How does hardware really </a:t>
            </a:r>
            <a:r>
              <a:rPr lang="en-US" b="1" dirty="0" smtClean="0"/>
              <a:t>multiply or </a:t>
            </a:r>
            <a:r>
              <a:rPr lang="en-US" b="1" dirty="0"/>
              <a:t>divide numbers?</a:t>
            </a:r>
          </a:p>
          <a:p>
            <a:pPr algn="just"/>
            <a:r>
              <a:rPr lang="en-US" dirty="0"/>
              <a:t>The goal of this </a:t>
            </a:r>
            <a:r>
              <a:rPr lang="en-US" dirty="0" smtClean="0"/>
              <a:t>discussion </a:t>
            </a:r>
            <a:r>
              <a:rPr lang="en-US" dirty="0"/>
              <a:t>is to unravel this mystery, including representation </a:t>
            </a:r>
            <a:r>
              <a:rPr lang="en-US" dirty="0" smtClean="0"/>
              <a:t>of numbers</a:t>
            </a:r>
            <a:r>
              <a:rPr lang="en-US" dirty="0"/>
              <a:t>, arithmetic algorithms, hardware that follows these algorithms, and </a:t>
            </a:r>
            <a:r>
              <a:rPr lang="en-US" dirty="0" smtClean="0"/>
              <a:t>the implications </a:t>
            </a:r>
            <a:r>
              <a:rPr lang="en-US" dirty="0"/>
              <a:t>of all this for instruction </a:t>
            </a:r>
            <a:r>
              <a:rPr lang="en-US" dirty="0" smtClean="0"/>
              <a:t>sets.  (I mean, u have to study a lot! </a:t>
            </a:r>
            <a:r>
              <a:rPr lang="en-US" dirty="0" smtClean="0">
                <a:sym typeface="Wingdings" panose="05000000000000000000" pitchFamily="2" charset="2"/>
              </a:rPr>
              <a:t>)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0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Divide </a:t>
            </a:r>
            <a:r>
              <a:rPr lang="en-US" dirty="0" smtClean="0"/>
              <a:t>Algorithm – An Example.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4-bit version of the algorithm to save pages, let’s try dividing 7</a:t>
            </a:r>
            <a:r>
              <a:rPr lang="en-US" sz="1800" dirty="0"/>
              <a:t>ten</a:t>
            </a:r>
            <a:r>
              <a:rPr lang="en-US" dirty="0"/>
              <a:t> </a:t>
            </a:r>
            <a:r>
              <a:rPr lang="en-US" dirty="0" smtClean="0"/>
              <a:t>by 2</a:t>
            </a:r>
            <a:r>
              <a:rPr lang="en-US" sz="2000" dirty="0" smtClean="0"/>
              <a:t>ten</a:t>
            </a:r>
            <a:r>
              <a:rPr lang="en-US" dirty="0"/>
              <a:t>, or 0000 0111</a:t>
            </a:r>
            <a:r>
              <a:rPr lang="en-US" sz="2000" dirty="0"/>
              <a:t>two</a:t>
            </a:r>
            <a:r>
              <a:rPr lang="en-US" dirty="0"/>
              <a:t> by </a:t>
            </a:r>
            <a:r>
              <a:rPr lang="en-US" dirty="0" smtClean="0"/>
              <a:t>0010</a:t>
            </a:r>
            <a:r>
              <a:rPr lang="en-US" sz="2000" dirty="0" smtClean="0"/>
              <a:t>two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691783"/>
            <a:ext cx="115596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Minion-Regular"/>
              </a:rPr>
              <a:t>The surprising requirement of </a:t>
            </a:r>
            <a:r>
              <a:rPr lang="en-US" b="1" dirty="0" smtClean="0">
                <a:solidFill>
                  <a:srgbClr val="0070C0"/>
                </a:solidFill>
                <a:latin typeface="Minion-Regular"/>
              </a:rPr>
              <a:t>this algorithm </a:t>
            </a:r>
            <a:r>
              <a:rPr lang="en-US" b="1" dirty="0">
                <a:solidFill>
                  <a:srgbClr val="0070C0"/>
                </a:solidFill>
                <a:latin typeface="Minion-Regular"/>
              </a:rPr>
              <a:t>is that it takes </a:t>
            </a:r>
            <a:r>
              <a:rPr lang="en-US" b="1" i="1" dirty="0">
                <a:solidFill>
                  <a:srgbClr val="0070C0"/>
                </a:solidFill>
                <a:latin typeface="Minion-Italic"/>
              </a:rPr>
              <a:t>n </a:t>
            </a:r>
            <a:r>
              <a:rPr lang="en-US" b="1" dirty="0">
                <a:solidFill>
                  <a:srgbClr val="0070C0"/>
                </a:solidFill>
                <a:latin typeface="Minion-Regular"/>
              </a:rPr>
              <a:t>+ 1 steps to get the proper quotient and</a:t>
            </a:r>
          </a:p>
          <a:p>
            <a:r>
              <a:rPr lang="en-US" b="1" dirty="0">
                <a:solidFill>
                  <a:srgbClr val="0070C0"/>
                </a:solidFill>
                <a:latin typeface="Minion-Regular"/>
              </a:rPr>
              <a:t>remainder.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063" y="3014948"/>
            <a:ext cx="62579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5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>
                <a:solidFill>
                  <a:srgbClr val="00B0F0"/>
                </a:solidFill>
              </a:rPr>
              <a:t>Going beyond signed and unsigned integers, programming languages </a:t>
            </a:r>
            <a:r>
              <a:rPr lang="en-US" sz="2000" b="1" dirty="0" smtClean="0">
                <a:solidFill>
                  <a:srgbClr val="00B0F0"/>
                </a:solidFill>
              </a:rPr>
              <a:t>support numbers </a:t>
            </a:r>
            <a:r>
              <a:rPr lang="en-US" sz="2000" b="1" dirty="0">
                <a:solidFill>
                  <a:srgbClr val="00B0F0"/>
                </a:solidFill>
              </a:rPr>
              <a:t>with fractions, which are called </a:t>
            </a:r>
            <a:r>
              <a:rPr lang="en-US" sz="2000" b="1" i="1" dirty="0">
                <a:solidFill>
                  <a:srgbClr val="00B0F0"/>
                </a:solidFill>
              </a:rPr>
              <a:t>reals </a:t>
            </a:r>
            <a:r>
              <a:rPr lang="en-US" sz="2000" b="1" dirty="0">
                <a:solidFill>
                  <a:srgbClr val="00B0F0"/>
                </a:solidFill>
              </a:rPr>
              <a:t>in </a:t>
            </a:r>
            <a:r>
              <a:rPr lang="en-US" sz="2000" b="1" dirty="0" smtClean="0">
                <a:solidFill>
                  <a:srgbClr val="00B0F0"/>
                </a:solidFill>
              </a:rPr>
              <a:t>mathematics</a:t>
            </a:r>
            <a:r>
              <a:rPr lang="en-US" sz="2000" b="1" dirty="0">
                <a:solidFill>
                  <a:srgbClr val="00B0F0"/>
                </a:solidFill>
              </a:rPr>
              <a:t>. </a:t>
            </a:r>
            <a:endParaRPr lang="en-US" sz="2000" b="1" dirty="0" smtClean="0">
              <a:solidFill>
                <a:srgbClr val="00B0F0"/>
              </a:solidFill>
            </a:endParaRPr>
          </a:p>
          <a:p>
            <a:pPr algn="just"/>
            <a:r>
              <a:rPr lang="en-US" sz="2000" b="1" dirty="0" smtClean="0">
                <a:solidFill>
                  <a:srgbClr val="00B0F0"/>
                </a:solidFill>
              </a:rPr>
              <a:t>Here </a:t>
            </a:r>
            <a:r>
              <a:rPr lang="en-US" sz="2000" b="1" dirty="0">
                <a:solidFill>
                  <a:srgbClr val="00B0F0"/>
                </a:solidFill>
              </a:rPr>
              <a:t>are </a:t>
            </a:r>
            <a:r>
              <a:rPr lang="en-US" sz="2000" b="1" dirty="0" smtClean="0">
                <a:solidFill>
                  <a:srgbClr val="00B0F0"/>
                </a:solidFill>
              </a:rPr>
              <a:t>some examples </a:t>
            </a:r>
            <a:r>
              <a:rPr lang="en-US" sz="2000" b="1" dirty="0">
                <a:solidFill>
                  <a:srgbClr val="00B0F0"/>
                </a:solidFill>
              </a:rPr>
              <a:t>of reals</a:t>
            </a:r>
            <a:r>
              <a:rPr lang="en-US" sz="2000" b="1" dirty="0" smtClean="0">
                <a:solidFill>
                  <a:srgbClr val="00B0F0"/>
                </a:solidFill>
              </a:rPr>
              <a:t>:</a:t>
            </a:r>
          </a:p>
          <a:p>
            <a:pPr algn="just"/>
            <a:endParaRPr lang="en-US" sz="2000" b="1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27387" y="2975436"/>
            <a:ext cx="5966488" cy="152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0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79674" y="530626"/>
            <a:ext cx="2175965" cy="8278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19307" y="2467616"/>
            <a:ext cx="8215313" cy="26289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6097937" y="1357952"/>
            <a:ext cx="1470123" cy="1596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650173" y="1351127"/>
            <a:ext cx="276791" cy="1460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657034" y="1357952"/>
            <a:ext cx="750626" cy="1460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012639" y="1357952"/>
            <a:ext cx="1890214" cy="1596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19307" y="5278771"/>
            <a:ext cx="7968612" cy="118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2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37" y="1690688"/>
            <a:ext cx="10515600" cy="4351338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Why the concept of LSB and MSB came? Any idea? </a:t>
            </a:r>
          </a:p>
          <a:p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241" y="2139664"/>
            <a:ext cx="4619625" cy="4076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5308" y="5785181"/>
            <a:ext cx="2133600" cy="971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1541" y="2294999"/>
            <a:ext cx="7240138" cy="349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9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Why Base</a:t>
            </a:r>
            <a:r>
              <a:rPr lang="en-US" b="1" dirty="0" smtClean="0">
                <a:solidFill>
                  <a:srgbClr val="00B0F0"/>
                </a:solidFill>
              </a:rPr>
              <a:t> 2 </a:t>
            </a:r>
            <a:r>
              <a:rPr lang="en-US" b="1" dirty="0" smtClean="0">
                <a:solidFill>
                  <a:srgbClr val="002060"/>
                </a:solidFill>
              </a:rPr>
              <a:t>is not easy for us? </a:t>
            </a:r>
          </a:p>
          <a:p>
            <a:pPr lvl="1"/>
            <a:r>
              <a:rPr lang="en-US" dirty="0"/>
              <a:t>Base 2 is not natural to human beings; we have 10 fingers and so find base 10 natural</a:t>
            </a:r>
            <a:r>
              <a:rPr lang="en-US" dirty="0" smtClean="0"/>
              <a:t>.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Why didn’t computers use decimal? </a:t>
            </a:r>
            <a:endParaRPr lang="en-US" b="1" dirty="0" smtClean="0">
              <a:solidFill>
                <a:srgbClr val="002060"/>
              </a:solidFill>
            </a:endParaRPr>
          </a:p>
          <a:p>
            <a:pPr algn="just"/>
            <a:r>
              <a:rPr lang="en-US" dirty="0" smtClean="0">
                <a:solidFill>
                  <a:srgbClr val="0070C0"/>
                </a:solidFill>
              </a:rPr>
              <a:t>In </a:t>
            </a:r>
            <a:r>
              <a:rPr lang="en-US" dirty="0">
                <a:solidFill>
                  <a:srgbClr val="0070C0"/>
                </a:solidFill>
              </a:rPr>
              <a:t>fact, the first commercial </a:t>
            </a:r>
            <a:r>
              <a:rPr lang="en-US" dirty="0" smtClean="0">
                <a:solidFill>
                  <a:srgbClr val="0070C0"/>
                </a:solidFill>
              </a:rPr>
              <a:t>computer </a:t>
            </a:r>
            <a:r>
              <a:rPr lang="en-US" i="1" dirty="0" smtClean="0">
                <a:solidFill>
                  <a:srgbClr val="0070C0"/>
                </a:solidFill>
              </a:rPr>
              <a:t>did </a:t>
            </a:r>
            <a:r>
              <a:rPr lang="en-US" dirty="0">
                <a:solidFill>
                  <a:srgbClr val="0070C0"/>
                </a:solidFill>
              </a:rPr>
              <a:t>offer decimal arithmetic. </a:t>
            </a:r>
            <a:r>
              <a:rPr lang="en-US" dirty="0" smtClean="0">
                <a:solidFill>
                  <a:srgbClr val="0070C0"/>
                </a:solidFill>
              </a:rPr>
              <a:t>(Surprising!!)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problem was that the computer still used on </a:t>
            </a:r>
            <a:r>
              <a:rPr lang="en-US" dirty="0" smtClean="0"/>
              <a:t>and off </a:t>
            </a:r>
            <a:r>
              <a:rPr lang="en-US" dirty="0"/>
              <a:t>signals, so a decimal digit was simply represented by several binary digits. </a:t>
            </a:r>
            <a:endParaRPr lang="en-US" dirty="0" smtClean="0"/>
          </a:p>
          <a:p>
            <a:pPr algn="just"/>
            <a:r>
              <a:rPr lang="en-US" dirty="0" smtClean="0"/>
              <a:t>Decimal proved </a:t>
            </a:r>
            <a:r>
              <a:rPr lang="en-US" dirty="0"/>
              <a:t>so inefficient that subsequent computers reverted to all binary, </a:t>
            </a:r>
            <a:r>
              <a:rPr lang="en-US" dirty="0" smtClean="0"/>
              <a:t>converting to </a:t>
            </a:r>
            <a:r>
              <a:rPr lang="en-US" dirty="0"/>
              <a:t>base 10 only for the relatively infrequent input/output events.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94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Note: </a:t>
            </a:r>
            <a:r>
              <a:rPr lang="en-US" dirty="0">
                <a:solidFill>
                  <a:srgbClr val="00B0F0"/>
                </a:solidFill>
              </a:rPr>
              <a:t>Numbers really have an infinite number of digits, with almost all </a:t>
            </a:r>
            <a:r>
              <a:rPr lang="en-US" dirty="0" smtClean="0">
                <a:solidFill>
                  <a:srgbClr val="00B0F0"/>
                </a:solidFill>
              </a:rPr>
              <a:t>being 0 </a:t>
            </a:r>
            <a:r>
              <a:rPr lang="en-US" dirty="0">
                <a:solidFill>
                  <a:srgbClr val="00B0F0"/>
                </a:solidFill>
              </a:rPr>
              <a:t>except for a few of the rightmost digits. </a:t>
            </a:r>
            <a:r>
              <a:rPr lang="en-US" dirty="0" smtClean="0">
                <a:solidFill>
                  <a:srgbClr val="00B0F0"/>
                </a:solidFill>
              </a:rPr>
              <a:t>We </a:t>
            </a:r>
            <a:r>
              <a:rPr lang="en-US" dirty="0">
                <a:solidFill>
                  <a:srgbClr val="00B0F0"/>
                </a:solidFill>
              </a:rPr>
              <a:t>just don’t normally show leading 0s</a:t>
            </a:r>
            <a:r>
              <a:rPr lang="en-US" dirty="0" smtClean="0">
                <a:solidFill>
                  <a:srgbClr val="00B0F0"/>
                </a:solidFill>
              </a:rPr>
              <a:t>. 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Hardware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can be designed to add, subtract, multiply, and divide these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binary bit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patterns. 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If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the number that is the proper result of such operations cannot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be represented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by these rightmost hardware bits, 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overflow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is said to have occurred.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(An example please, idly helps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)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It’s up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the operating system and program to determine what to do if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overflow occurs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4436" y="39310"/>
            <a:ext cx="1437564" cy="183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8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programs calculate both positive and negative numbers, so we </a:t>
            </a:r>
            <a:r>
              <a:rPr lang="en-US" dirty="0" smtClean="0"/>
              <a:t>need a </a:t>
            </a:r>
            <a:r>
              <a:rPr lang="en-US" dirty="0"/>
              <a:t>representation that distinguishes the positive from the negative.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most </a:t>
            </a:r>
            <a:r>
              <a:rPr lang="en-US" dirty="0" smtClean="0"/>
              <a:t>obvious solution </a:t>
            </a:r>
            <a:r>
              <a:rPr lang="en-US" dirty="0"/>
              <a:t>is to add a separate sign, which conveniently can be represented in </a:t>
            </a:r>
            <a:r>
              <a:rPr lang="en-US" dirty="0" smtClean="0"/>
              <a:t>a single </a:t>
            </a:r>
            <a:r>
              <a:rPr lang="en-US" dirty="0"/>
              <a:t>bit; the name for this representation is </a:t>
            </a:r>
            <a:r>
              <a:rPr lang="en-US" b="1" i="1" dirty="0">
                <a:solidFill>
                  <a:schemeClr val="accent5">
                    <a:lumMod val="50000"/>
                  </a:schemeClr>
                </a:solidFill>
              </a:rPr>
              <a:t>sign and magnitude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There are problems here in this approach!!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 Let’s get to know them too! 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825" y="0"/>
            <a:ext cx="2924175" cy="176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</a:t>
            </a:r>
            <a:r>
              <a:rPr lang="en-US" dirty="0"/>
              <a:t>, </a:t>
            </a:r>
            <a:r>
              <a:rPr lang="en-US" dirty="0" smtClean="0"/>
              <a:t>it’s not </a:t>
            </a:r>
            <a:r>
              <a:rPr lang="en-US" dirty="0"/>
              <a:t>obvious where to put the sign bit.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the right? To the left? </a:t>
            </a:r>
            <a:r>
              <a:rPr lang="en-US" dirty="0">
                <a:solidFill>
                  <a:srgbClr val="0070C0"/>
                </a:solidFill>
              </a:rPr>
              <a:t>Early </a:t>
            </a:r>
            <a:r>
              <a:rPr lang="en-US" dirty="0" smtClean="0">
                <a:solidFill>
                  <a:srgbClr val="0070C0"/>
                </a:solidFill>
              </a:rPr>
              <a:t>computers tried </a:t>
            </a:r>
            <a:r>
              <a:rPr lang="en-US" dirty="0">
                <a:solidFill>
                  <a:srgbClr val="0070C0"/>
                </a:solidFill>
              </a:rPr>
              <a:t>both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Second</a:t>
            </a:r>
            <a:r>
              <a:rPr lang="en-US" dirty="0"/>
              <a:t>, adders for sign and magnitude may need an extra step to </a:t>
            </a:r>
            <a:r>
              <a:rPr lang="en-US" dirty="0" smtClean="0"/>
              <a:t>set the </a:t>
            </a:r>
            <a:r>
              <a:rPr lang="en-US" dirty="0"/>
              <a:t>sign because we can’t know in advance what the proper sign will be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As </a:t>
            </a:r>
            <a:r>
              <a:rPr lang="en-US" dirty="0">
                <a:solidFill>
                  <a:srgbClr val="0070C0"/>
                </a:solidFill>
              </a:rPr>
              <a:t>a result of </a:t>
            </a:r>
            <a:r>
              <a:rPr lang="en-US" dirty="0" smtClean="0">
                <a:solidFill>
                  <a:srgbClr val="0070C0"/>
                </a:solidFill>
              </a:rPr>
              <a:t>these shortcomings</a:t>
            </a:r>
            <a:r>
              <a:rPr lang="en-US" dirty="0">
                <a:solidFill>
                  <a:srgbClr val="0070C0"/>
                </a:solidFill>
              </a:rPr>
              <a:t>, sign and magnitude was soon abandoned.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002" y="131717"/>
            <a:ext cx="1715282" cy="169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4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2499</Words>
  <Application>Microsoft Office PowerPoint</Application>
  <PresentationFormat>Widescreen</PresentationFormat>
  <Paragraphs>153</Paragraphs>
  <Slides>31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Minion-Bold</vt:lpstr>
      <vt:lpstr>Minion-Italic</vt:lpstr>
      <vt:lpstr>Minion-Regular</vt:lpstr>
      <vt:lpstr>Wingdings</vt:lpstr>
      <vt:lpstr>Wingdings 2</vt:lpstr>
      <vt:lpstr>Office Theme</vt:lpstr>
      <vt:lpstr>Arithmetic Operations.</vt:lpstr>
      <vt:lpstr>Few Questions. </vt:lpstr>
      <vt:lpstr>More Questions… </vt:lpstr>
      <vt:lpstr>Contd.,</vt:lpstr>
      <vt:lpstr>Contd.,</vt:lpstr>
      <vt:lpstr>Contd.,</vt:lpstr>
      <vt:lpstr>Contd.,</vt:lpstr>
      <vt:lpstr>Contd.,</vt:lpstr>
      <vt:lpstr>Contd.,</vt:lpstr>
      <vt:lpstr>Contd.,</vt:lpstr>
      <vt:lpstr>Refer this..  Signed arithmetic  I took 8051 as sample. </vt:lpstr>
      <vt:lpstr>New introduction. </vt:lpstr>
      <vt:lpstr>Negation</vt:lpstr>
      <vt:lpstr>Addition and Subtraction</vt:lpstr>
      <vt:lpstr>Overflow..</vt:lpstr>
      <vt:lpstr>When does overflow occur? </vt:lpstr>
      <vt:lpstr>Multiplication</vt:lpstr>
      <vt:lpstr>Contd.,</vt:lpstr>
      <vt:lpstr>Sequential Version of the Multiplication Algorithm and Hardware</vt:lpstr>
      <vt:lpstr>Contd.,</vt:lpstr>
      <vt:lpstr>Contd., </vt:lpstr>
      <vt:lpstr>One simple example.. </vt:lpstr>
      <vt:lpstr>Signed Multiplication</vt:lpstr>
      <vt:lpstr>Multiplication in MIPS.</vt:lpstr>
      <vt:lpstr>Division</vt:lpstr>
      <vt:lpstr>Contd.,</vt:lpstr>
      <vt:lpstr>A Division Algorithm and Hardware</vt:lpstr>
      <vt:lpstr>Contd.,</vt:lpstr>
      <vt:lpstr>Contd.,</vt:lpstr>
      <vt:lpstr>A Divide Algorithm – An Example. </vt:lpstr>
      <vt:lpstr>Floating Point.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Operations.</dc:title>
  <dc:creator>Shriram Kris Vasudevan</dc:creator>
  <cp:lastModifiedBy>Shriram Kris Vasudevan</cp:lastModifiedBy>
  <cp:revision>72</cp:revision>
  <dcterms:created xsi:type="dcterms:W3CDTF">2016-02-04T05:09:19Z</dcterms:created>
  <dcterms:modified xsi:type="dcterms:W3CDTF">2016-04-06T08:38:26Z</dcterms:modified>
</cp:coreProperties>
</file>