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7" r:id="rId5"/>
    <p:sldId id="276" r:id="rId6"/>
    <p:sldId id="278" r:id="rId7"/>
    <p:sldId id="272" r:id="rId8"/>
    <p:sldId id="279" r:id="rId9"/>
    <p:sldId id="280" r:id="rId10"/>
    <p:sldId id="271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0F7D-FCD0-4CF6-97FE-A7572A3616F7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E97D-A5A4-483B-93A0-130887751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6F1238E-CE9B-4DE3-BDD5-919A6C3F169E}" type="slidenum">
              <a:rPr lang="en-US" sz="1200">
                <a:latin typeface="Times New Roman" pitchFamily="71" charset="0"/>
              </a:rPr>
              <a:pPr/>
              <a:t>11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5776713-AEAF-424A-8D75-6632B3044616}" type="slidenum">
              <a:rPr lang="en-US" sz="1200">
                <a:latin typeface="Times New Roman" pitchFamily="71" charset="0"/>
              </a:rPr>
              <a:pPr/>
              <a:t>12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B6CD5CF-C731-42A0-88F5-CCC4DB1F76B2}" type="slidenum">
              <a:rPr lang="en-US" sz="1200">
                <a:latin typeface="Times New Roman" pitchFamily="71" charset="0"/>
              </a:rPr>
              <a:pPr/>
              <a:t>13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77646AD-C333-47AD-9863-F84CEA8C5827}" type="slidenum">
              <a:rPr lang="en-US" sz="1200">
                <a:latin typeface="Times New Roman" pitchFamily="71" charset="0"/>
              </a:rPr>
              <a:pPr/>
              <a:t>18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E9BE882-4D30-43B7-A461-3906B2275E1B}" type="slidenum">
              <a:rPr lang="en-US" sz="1200">
                <a:latin typeface="Times New Roman" pitchFamily="71" charset="0"/>
              </a:rPr>
              <a:pPr/>
              <a:t>19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959F95-9EEF-4264-897D-A77D6412DE16}" type="slidenum">
              <a:rPr lang="en-US" sz="1200">
                <a:latin typeface="Times New Roman" pitchFamily="71" charset="0"/>
              </a:rPr>
              <a:pPr/>
              <a:t>20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946A069-E733-41E9-85CF-2B1A093E159B}" type="slidenum">
              <a:rPr lang="en-US" sz="1200">
                <a:latin typeface="Times New Roman" pitchFamily="71" charset="0"/>
              </a:rPr>
              <a:pPr/>
              <a:t>21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959F95-9EEF-4264-897D-A77D6412DE16}" type="slidenum">
              <a:rPr lang="en-US" sz="1200">
                <a:latin typeface="Times New Roman" pitchFamily="71" charset="0"/>
              </a:rPr>
              <a:pPr/>
              <a:t>22</a:t>
            </a:fld>
            <a:endParaRPr lang="en-US" sz="1200">
              <a:latin typeface="Times New Roman" pitchFamily="71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71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Concurrency Control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A lock is a mechanism to control concurrent access to a data item</a:t>
            </a: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sz="2400" i="1" dirty="0" smtClean="0">
                <a:ea typeface="ＭＳ Ｐゴシック" pitchFamily="34" charset="-128"/>
              </a:rPr>
              <a:t>    </a:t>
            </a:r>
            <a:r>
              <a:rPr lang="en-US" sz="2400" dirty="0" smtClean="0">
                <a:ea typeface="ＭＳ Ｐゴシック" pitchFamily="34" charset="-128"/>
              </a:rPr>
              <a:t>1</a:t>
            </a:r>
            <a:r>
              <a:rPr lang="en-US" sz="2400" b="1" i="1" dirty="0" smtClean="0">
                <a:ea typeface="ＭＳ Ｐゴシック" pitchFamily="34" charset="-128"/>
              </a:rPr>
              <a:t>.  </a:t>
            </a:r>
            <a:r>
              <a:rPr lang="en-US" sz="2400" b="1" i="1" dirty="0" smtClean="0">
                <a:solidFill>
                  <a:srgbClr val="000099"/>
                </a:solidFill>
                <a:ea typeface="ＭＳ Ｐゴシック" pitchFamily="34" charset="-128"/>
              </a:rPr>
              <a:t>exclusive</a:t>
            </a:r>
            <a:r>
              <a:rPr lang="en-US" sz="2400" b="1" i="1" dirty="0" smtClean="0">
                <a:ea typeface="ＭＳ Ｐゴシック" pitchFamily="34" charset="-128"/>
              </a:rPr>
              <a:t> (X) mode</a:t>
            </a:r>
            <a:r>
              <a:rPr lang="en-US" sz="2400" dirty="0" smtClean="0">
                <a:ea typeface="ＭＳ Ｐゴシック" pitchFamily="34" charset="-128"/>
              </a:rPr>
              <a:t>. Data item can be both read as well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     written. X-lock is requested using </a:t>
            </a:r>
            <a:r>
              <a:rPr lang="en-US" sz="2400" b="1" dirty="0" smtClean="0">
                <a:ea typeface="ＭＳ Ｐゴシック" pitchFamily="34" charset="-128"/>
              </a:rPr>
              <a:t> lock-X(A)</a:t>
            </a:r>
            <a:r>
              <a:rPr lang="en-US" sz="2400" dirty="0" smtClean="0">
                <a:ea typeface="ＭＳ Ｐゴシック" pitchFamily="34" charset="-128"/>
              </a:rPr>
              <a:t> instruction.</a:t>
            </a:r>
          </a:p>
          <a:p>
            <a:pPr>
              <a:buFont typeface="Monotype Sorts" charset="2"/>
              <a:buNone/>
            </a:pPr>
            <a:r>
              <a:rPr lang="en-US" sz="2400" i="1" dirty="0" smtClean="0">
                <a:ea typeface="ＭＳ Ｐゴシック" pitchFamily="34" charset="-128"/>
              </a:rPr>
              <a:t>    </a:t>
            </a:r>
            <a:r>
              <a:rPr lang="en-US" sz="2400" dirty="0" smtClean="0">
                <a:ea typeface="ＭＳ Ｐゴシック" pitchFamily="34" charset="-128"/>
              </a:rPr>
              <a:t>2</a:t>
            </a:r>
            <a:r>
              <a:rPr lang="en-US" sz="2400" b="1" i="1" dirty="0" smtClean="0">
                <a:ea typeface="ＭＳ Ｐゴシック" pitchFamily="34" charset="-128"/>
              </a:rPr>
              <a:t>.  </a:t>
            </a:r>
            <a:r>
              <a:rPr lang="en-US" sz="2400" b="1" i="1" dirty="0" smtClean="0">
                <a:solidFill>
                  <a:srgbClr val="000099"/>
                </a:solidFill>
                <a:ea typeface="ＭＳ Ｐゴシック" pitchFamily="34" charset="-128"/>
              </a:rPr>
              <a:t>shared</a:t>
            </a:r>
            <a:r>
              <a:rPr lang="en-US" sz="2400" b="1" i="1" dirty="0" smtClean="0">
                <a:ea typeface="ＭＳ Ｐゴシック" pitchFamily="34" charset="-128"/>
              </a:rPr>
              <a:t> (S) mode</a:t>
            </a:r>
            <a:r>
              <a:rPr lang="en-US" sz="2400" b="1" dirty="0" smtClean="0">
                <a:ea typeface="ＭＳ Ｐゴシック" pitchFamily="34" charset="-128"/>
              </a:rPr>
              <a:t>. </a:t>
            </a:r>
            <a:r>
              <a:rPr lang="en-US" sz="2400" dirty="0" smtClean="0">
                <a:ea typeface="ＭＳ Ｐゴシック" pitchFamily="34" charset="-128"/>
              </a:rPr>
              <a:t>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     requested using </a:t>
            </a:r>
            <a:r>
              <a:rPr lang="en-US" sz="2400" b="1" dirty="0" smtClean="0">
                <a:ea typeface="ＭＳ Ｐゴシック" pitchFamily="34" charset="-128"/>
              </a:rPr>
              <a:t> lock-S(A)</a:t>
            </a:r>
            <a:r>
              <a:rPr lang="en-US" sz="2400" dirty="0" smtClean="0">
                <a:ea typeface="ＭＳ Ｐゴシック" pitchFamily="34" charset="-128"/>
              </a:rPr>
              <a:t> instruction.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ea typeface="ＭＳ Ｐゴシック" pitchFamily="34" charset="-128"/>
              </a:rPr>
              <a:t>Lock requests are made to concurrency-control manager. Transaction can proceed only after request is granted.</a:t>
            </a:r>
          </a:p>
        </p:txBody>
      </p:sp>
    </p:spTree>
    <p:extLst>
      <p:ext uri="{BB962C8B-B14F-4D97-AF65-F5344CB8AC3E}">
        <p14:creationId xmlns:p14="http://schemas.microsoft.com/office/powerpoint/2010/main" val="29016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533400"/>
            <a:ext cx="7848600" cy="5422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  <a:ea typeface="ＭＳ Ｐゴシック" pitchFamily="34" charset="-128"/>
              </a:rPr>
              <a:t>Lock-compatibility</a:t>
            </a:r>
            <a:r>
              <a:rPr lang="en-US" sz="4000" b="1" dirty="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ea typeface="ＭＳ Ｐゴシック" pitchFamily="34" charset="-128"/>
              </a:rPr>
              <a:t>matrix</a:t>
            </a:r>
          </a:p>
          <a:p>
            <a:endParaRPr lang="en-US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 transaction may be granted a lock on an item if the requested lock is </a:t>
            </a:r>
            <a:r>
              <a:rPr lang="en-US" b="1" dirty="0" smtClean="0">
                <a:ea typeface="ＭＳ Ｐゴシック" pitchFamily="34" charset="-128"/>
              </a:rPr>
              <a:t>compatible </a:t>
            </a:r>
            <a:r>
              <a:rPr lang="en-US" dirty="0" smtClean="0">
                <a:ea typeface="ＭＳ Ｐゴシック" pitchFamily="34" charset="-128"/>
              </a:rPr>
              <a:t>with locks already held on the item by other transactions</a:t>
            </a: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Any number of transactions can hold </a:t>
            </a:r>
            <a:r>
              <a:rPr lang="en-US" b="1" dirty="0" smtClean="0">
                <a:ea typeface="ＭＳ Ｐゴシック" pitchFamily="34" charset="-128"/>
              </a:rPr>
              <a:t>shared locks on </a:t>
            </a:r>
            <a:r>
              <a:rPr lang="en-US" dirty="0" smtClean="0">
                <a:ea typeface="ＭＳ Ｐゴシック" pitchFamily="34" charset="-128"/>
              </a:rPr>
              <a:t>an item,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but if any transaction holds an exclusive on the item no other transaction may hold any lock on the item.</a:t>
            </a:r>
          </a:p>
          <a:p>
            <a:pPr marL="457200" lvl="1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1126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Two-Phase Locking Protocol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This is a protocol which ensures conflict-</a:t>
            </a:r>
            <a:r>
              <a:rPr lang="en-US" sz="2400" dirty="0" err="1" smtClean="0">
                <a:ea typeface="ＭＳ Ｐゴシック" pitchFamily="34" charset="-128"/>
              </a:rPr>
              <a:t>serializable</a:t>
            </a:r>
            <a:r>
              <a:rPr lang="en-US" sz="2400" dirty="0" smtClean="0">
                <a:ea typeface="ＭＳ Ｐゴシック" pitchFamily="34" charset="-128"/>
              </a:rPr>
              <a:t> schedules.</a:t>
            </a: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b="1" dirty="0" smtClean="0">
                <a:ea typeface="ＭＳ Ｐゴシック" pitchFamily="34" charset="-128"/>
              </a:rPr>
              <a:t>Phase 1: Growing Phase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transaction may obtain locks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transaction may not release locks</a:t>
            </a:r>
          </a:p>
          <a:p>
            <a:pPr marL="457200" lvl="1" indent="0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b="1" dirty="0" smtClean="0">
                <a:ea typeface="ＭＳ Ｐゴシック" pitchFamily="34" charset="-128"/>
              </a:rPr>
              <a:t>Phase 2: Shrinking Phase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transaction may release locks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transaction may not obtain locks</a:t>
            </a:r>
          </a:p>
        </p:txBody>
      </p:sp>
    </p:spTree>
    <p:extLst>
      <p:ext uri="{BB962C8B-B14F-4D97-AF65-F5344CB8AC3E}">
        <p14:creationId xmlns:p14="http://schemas.microsoft.com/office/powerpoint/2010/main" val="8088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 smtClean="0"/>
              <a:t>T1 follows 2PL protocol</a:t>
            </a:r>
          </a:p>
          <a:p>
            <a:pPr lvl="1"/>
            <a:r>
              <a:rPr lang="en-GB" sz="2000" dirty="0" smtClean="0"/>
              <a:t>All of its locks are acquired before it releases any of them</a:t>
            </a:r>
          </a:p>
          <a:p>
            <a:r>
              <a:rPr lang="en-GB" sz="2400" dirty="0" smtClean="0"/>
              <a:t>T2 does not</a:t>
            </a:r>
          </a:p>
          <a:p>
            <a:pPr lvl="1"/>
            <a:r>
              <a:rPr lang="en-GB" sz="2000" dirty="0" smtClean="0"/>
              <a:t>It releases its lock on X and then goes on to later acquire a lock on Y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859338" y="2286000"/>
            <a:ext cx="39608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T1		T2</a:t>
            </a:r>
          </a:p>
          <a:p>
            <a:endParaRPr lang="en-GB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Lock-s(X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lock-s(X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Read(X)	Read(X)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Lock-x(Y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unlock-s(X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Unlock-s(X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lock-x(Y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Read(Y)	Read(Y)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Y = Y + X	Y = Y + X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Write(Y)	Write(Y)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Unlock-x(Y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b="1" dirty="0" smtClean="0">
                <a:solidFill>
                  <a:srgbClr val="C00000"/>
                </a:solidFill>
                <a:latin typeface="Arial" charset="0"/>
              </a:rPr>
              <a:t>unlock-x(Y)</a:t>
            </a:r>
            <a:endParaRPr lang="en-GB" b="1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>Lost Update can’t happen with 2PL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667000" y="2133600"/>
            <a:ext cx="3857625" cy="3762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X = X + 5</a:t>
            </a:r>
          </a:p>
          <a:p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</a:t>
            </a:r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COMMIT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COMMIT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572000" y="21336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36613" y="2819400"/>
            <a:ext cx="184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read-lock(X)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5288" y="4076700"/>
            <a:ext cx="23764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>
                <a:solidFill>
                  <a:schemeClr val="tx2"/>
                </a:solidFill>
                <a:latin typeface="Arial" charset="0"/>
              </a:rPr>
              <a:t>cannot  acquire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write-lock(X):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T2 has read-lock(X)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537325" y="3468688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>
                <a:solidFill>
                  <a:schemeClr val="tx2"/>
                </a:solidFill>
                <a:latin typeface="Arial" charset="0"/>
              </a:rPr>
              <a:t>read-lock(X)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613525" y="4459288"/>
            <a:ext cx="21859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>
                <a:solidFill>
                  <a:schemeClr val="tx2"/>
                </a:solidFill>
                <a:latin typeface="Arial" charset="0"/>
              </a:rPr>
              <a:t>cannot acquire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write-lock(X):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T1 has 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read-lock(X)</a:t>
            </a:r>
          </a:p>
        </p:txBody>
      </p:sp>
    </p:spTree>
    <p:extLst>
      <p:ext uri="{BB962C8B-B14F-4D97-AF65-F5344CB8AC3E}">
        <p14:creationId xmlns:p14="http://schemas.microsoft.com/office/powerpoint/2010/main" val="41135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39" grpId="0" autoUpdateAnimBg="0"/>
      <p:bldP spid="184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>Uncommitted Update cannot happen with 2PL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667000" y="2133600"/>
            <a:ext cx="3857625" cy="3762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</a:t>
            </a:r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		 X = X + 5</a:t>
            </a:r>
          </a:p>
          <a:p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		 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ROLLBACK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COMMIT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572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36613" y="2819400"/>
            <a:ext cx="184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read-lock(X)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27075" y="35814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write-lock(X)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613525" y="3697288"/>
            <a:ext cx="187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>
                <a:solidFill>
                  <a:schemeClr val="tx2"/>
                </a:solidFill>
                <a:latin typeface="Arial" charset="0"/>
              </a:rPr>
              <a:t>Waits till T1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releases 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write-lock(X)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69888" y="4992688"/>
            <a:ext cx="223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Locks released</a:t>
            </a:r>
          </a:p>
        </p:txBody>
      </p:sp>
    </p:spTree>
    <p:extLst>
      <p:ext uri="{BB962C8B-B14F-4D97-AF65-F5344CB8AC3E}">
        <p14:creationId xmlns:p14="http://schemas.microsoft.com/office/powerpoint/2010/main" val="31421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4" grpId="0" autoUpdateAnimBg="0"/>
      <p:bldP spid="73735" grpId="0" autoUpdateAnimBg="0"/>
      <p:bldP spid="737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>Inconsistent analysis cannot happen with 2PL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667000" y="2133600"/>
            <a:ext cx="3857625" cy="4127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</a:t>
            </a:r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		 Read(Y)</a:t>
            </a:r>
          </a:p>
          <a:p>
            <a:r>
              <a:rPr lang="en-GB" b="1">
                <a:solidFill>
                  <a:schemeClr val="folHlink"/>
                </a:solidFill>
                <a:latin typeface="Courier New" pitchFamily="49" charset="0"/>
              </a:rPr>
              <a:t>		 Sum = X+Y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Read(Y)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Y = Y + 5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Write(Y)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648200" y="2133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6613" y="2895600"/>
            <a:ext cx="184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read-lock(X)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3275" y="35814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write-lock(X)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36613" y="5029200"/>
            <a:ext cx="184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read-lock(Y)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03275" y="5791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pPr algn="r"/>
            <a:r>
              <a:rPr lang="en-GB">
                <a:solidFill>
                  <a:schemeClr val="tx2"/>
                </a:solidFill>
                <a:latin typeface="Arial" charset="0"/>
              </a:rPr>
              <a:t>write-lock(Y)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537325" y="3773488"/>
            <a:ext cx="2049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71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71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71" charset="0"/>
              </a:defRPr>
            </a:lvl9pPr>
          </a:lstStyle>
          <a:p>
            <a:r>
              <a:rPr lang="en-GB">
                <a:solidFill>
                  <a:schemeClr val="tx2"/>
                </a:solidFill>
                <a:latin typeface="Arial" charset="0"/>
              </a:rPr>
              <a:t>Waits till T1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releases 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write-locks on</a:t>
            </a:r>
          </a:p>
          <a:p>
            <a:r>
              <a:rPr lang="en-GB">
                <a:solidFill>
                  <a:schemeClr val="tx2"/>
                </a:solidFill>
                <a:latin typeface="Arial" charset="0"/>
              </a:rPr>
              <a:t>X and Y</a:t>
            </a:r>
          </a:p>
        </p:txBody>
      </p:sp>
    </p:spTree>
    <p:extLst>
      <p:ext uri="{BB962C8B-B14F-4D97-AF65-F5344CB8AC3E}">
        <p14:creationId xmlns:p14="http://schemas.microsoft.com/office/powerpoint/2010/main" val="34474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Pitfalls of Lock-Based Protocols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79500"/>
            <a:ext cx="8610600" cy="5143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Neither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 nor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4</a:t>
            </a:r>
            <a:r>
              <a:rPr lang="en-US" dirty="0" smtClean="0">
                <a:ea typeface="ＭＳ Ｐゴシック" pitchFamily="34" charset="-128"/>
              </a:rPr>
              <a:t> can make progress — executing  </a:t>
            </a:r>
            <a:r>
              <a:rPr lang="en-US" b="1" dirty="0" smtClean="0">
                <a:ea typeface="ＭＳ Ｐゴシック" pitchFamily="34" charset="-128"/>
              </a:rPr>
              <a:t>lock-S</a:t>
            </a:r>
            <a:r>
              <a:rPr lang="en-US" i="1" dirty="0" smtClean="0">
                <a:ea typeface="ＭＳ Ｐゴシック" pitchFamily="34" charset="-128"/>
              </a:rPr>
              <a:t>(B)</a:t>
            </a:r>
            <a:r>
              <a:rPr lang="en-US" dirty="0" smtClean="0">
                <a:ea typeface="ＭＳ Ｐゴシック" pitchFamily="34" charset="-128"/>
              </a:rPr>
              <a:t> causes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4</a:t>
            </a:r>
            <a:r>
              <a:rPr lang="en-US" dirty="0" smtClean="0">
                <a:ea typeface="ＭＳ Ｐゴシック" pitchFamily="34" charset="-128"/>
              </a:rPr>
              <a:t> to wait for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 to release its lock on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dirty="0" smtClean="0">
                <a:ea typeface="ＭＳ Ｐゴシック" pitchFamily="34" charset="-128"/>
              </a:rPr>
              <a:t>, while executing  </a:t>
            </a:r>
            <a:r>
              <a:rPr lang="en-US" b="1" dirty="0" smtClean="0">
                <a:ea typeface="ＭＳ Ｐゴシック" pitchFamily="34" charset="-128"/>
              </a:rPr>
              <a:t>lock-X</a:t>
            </a:r>
            <a:r>
              <a:rPr lang="en-US" i="1" dirty="0" smtClean="0">
                <a:ea typeface="ＭＳ Ｐゴシック" pitchFamily="34" charset="-128"/>
              </a:rPr>
              <a:t>(A)</a:t>
            </a:r>
            <a:r>
              <a:rPr lang="en-US" dirty="0" smtClean="0">
                <a:ea typeface="ＭＳ Ｐゴシック" pitchFamily="34" charset="-128"/>
              </a:rPr>
              <a:t> causes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3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 to wait for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4</a:t>
            </a:r>
            <a:r>
              <a:rPr lang="en-US" dirty="0" smtClean="0">
                <a:ea typeface="ＭＳ Ｐゴシック" pitchFamily="34" charset="-128"/>
              </a:rPr>
              <a:t> to release its lock on </a:t>
            </a:r>
            <a:r>
              <a:rPr lang="en-US" i="1" dirty="0" smtClean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Such a situation is called a </a:t>
            </a:r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deadlock</a:t>
            </a:r>
            <a:r>
              <a:rPr lang="en-US" dirty="0" smtClean="0">
                <a:ea typeface="ＭＳ Ｐゴシック" pitchFamily="34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To handle a deadlock one of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 or 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4</a:t>
            </a:r>
            <a:r>
              <a:rPr lang="en-US" dirty="0" smtClean="0">
                <a:ea typeface="ＭＳ Ｐゴシック" pitchFamily="34" charset="-128"/>
              </a:rPr>
              <a:t> must be rolled back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and its locks released.</a:t>
            </a:r>
          </a:p>
        </p:txBody>
      </p:sp>
      <p:pic>
        <p:nvPicPr>
          <p:cNvPr id="15363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Consider the following two transactions:</a:t>
            </a: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         </a:t>
            </a:r>
            <a:r>
              <a:rPr lang="en-US" sz="2400" i="1" dirty="0" smtClean="0">
                <a:ea typeface="ＭＳ Ｐゴシック" pitchFamily="34" charset="-128"/>
              </a:rPr>
              <a:t>T</a:t>
            </a:r>
            <a:r>
              <a:rPr lang="en-US" sz="2400" baseline="-25000" dirty="0" smtClean="0">
                <a:ea typeface="ＭＳ Ｐゴシック" pitchFamily="34" charset="-128"/>
              </a:rPr>
              <a:t>1</a:t>
            </a:r>
            <a:r>
              <a:rPr lang="en-US" sz="2400" dirty="0" smtClean="0">
                <a:ea typeface="ＭＳ Ｐゴシック" pitchFamily="34" charset="-128"/>
              </a:rPr>
              <a:t>:     write (</a:t>
            </a:r>
            <a:r>
              <a:rPr lang="en-US" sz="2400" i="1" dirty="0" smtClean="0">
                <a:ea typeface="ＭＳ Ｐゴシック" pitchFamily="34" charset="-128"/>
              </a:rPr>
              <a:t>A</a:t>
            </a:r>
            <a:r>
              <a:rPr lang="en-US" sz="2400" dirty="0" smtClean="0">
                <a:ea typeface="ＭＳ Ｐゴシック" pitchFamily="34" charset="-128"/>
              </a:rPr>
              <a:t>)               </a:t>
            </a:r>
            <a:r>
              <a:rPr lang="en-US" sz="2400" i="1" dirty="0" smtClean="0">
                <a:ea typeface="ＭＳ Ｐゴシック" pitchFamily="34" charset="-128"/>
              </a:rPr>
              <a:t>T</a:t>
            </a:r>
            <a:r>
              <a:rPr lang="en-US" sz="2400" baseline="-25000" dirty="0" smtClean="0">
                <a:ea typeface="ＭＳ Ｐゴシック" pitchFamily="34" charset="-128"/>
              </a:rPr>
              <a:t>2</a:t>
            </a:r>
            <a:r>
              <a:rPr lang="en-US" sz="2400" dirty="0" smtClean="0">
                <a:ea typeface="ＭＳ Ｐゴシック" pitchFamily="34" charset="-128"/>
              </a:rPr>
              <a:t>:    write(</a:t>
            </a:r>
            <a:r>
              <a:rPr lang="en-US" sz="2400" i="1" dirty="0">
                <a:ea typeface="ＭＳ Ｐゴシック" pitchFamily="34" charset="-128"/>
              </a:rPr>
              <a:t>B</a:t>
            </a:r>
            <a:r>
              <a:rPr lang="en-US" sz="2400" dirty="0" smtClean="0">
                <a:ea typeface="ＭＳ Ｐゴシック" pitchFamily="34" charset="-128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                  write(</a:t>
            </a:r>
            <a:r>
              <a:rPr lang="en-US" sz="2400" i="1" dirty="0">
                <a:ea typeface="ＭＳ Ｐゴシック" pitchFamily="34" charset="-128"/>
              </a:rPr>
              <a:t>B</a:t>
            </a:r>
            <a:r>
              <a:rPr lang="en-US" sz="2400" dirty="0" smtClean="0">
                <a:ea typeface="ＭＳ Ｐゴシック" pitchFamily="34" charset="-128"/>
              </a:rPr>
              <a:t>)                         write(</a:t>
            </a:r>
            <a:r>
              <a:rPr lang="en-US" sz="2400" i="1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Schedule with deadlock</a:t>
            </a:r>
          </a:p>
        </p:txBody>
      </p:sp>
      <p:pic>
        <p:nvPicPr>
          <p:cNvPr id="419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41973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8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www.gatevidyalay.com/wp-content/uploads/2018/05/Types-of-Schedules-in-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295400"/>
            <a:ext cx="78486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a typeface="ＭＳ Ｐゴシック" pitchFamily="34" charset="-128"/>
              </a:rPr>
              <a:t>Wait for Graph</a:t>
            </a:r>
          </a:p>
          <a:p>
            <a:pPr lvl="1"/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smtClean="0">
                <a:ea typeface="ＭＳ Ｐゴシック" pitchFamily="34" charset="-128"/>
              </a:rPr>
              <a:t> 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 is a set of vertices (all the transactions in the system)</a:t>
            </a:r>
          </a:p>
          <a:p>
            <a:pPr lvl="1"/>
            <a:r>
              <a:rPr lang="en-US" sz="2000" i="1" dirty="0">
                <a:ea typeface="ＭＳ Ｐゴシック" pitchFamily="34" charset="-128"/>
              </a:rPr>
              <a:t>E</a:t>
            </a:r>
            <a:r>
              <a:rPr lang="en-US" sz="2000" dirty="0">
                <a:ea typeface="ＭＳ Ｐゴシック" pitchFamily="34" charset="-128"/>
              </a:rPr>
              <a:t> is a set of edges; each element is an ordered pair </a:t>
            </a:r>
            <a:r>
              <a:rPr lang="en-US" sz="2000" i="1" dirty="0">
                <a:ea typeface="ＭＳ Ｐゴシック" pitchFamily="34" charset="-128"/>
              </a:rPr>
              <a:t>T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  <a:sym typeface="Symbol" pitchFamily="71" charset="2"/>
              </a:rPr>
              <a:t></a:t>
            </a:r>
            <a:r>
              <a:rPr lang="en-US" sz="2000" i="1" dirty="0" err="1">
                <a:ea typeface="ＭＳ Ｐゴシック" pitchFamily="34" charset="-128"/>
              </a:rPr>
              <a:t>T</a:t>
            </a:r>
            <a:r>
              <a:rPr lang="en-US" sz="2000" i="1" baseline="-25000" dirty="0" err="1"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.  </a:t>
            </a:r>
            <a:endParaRPr lang="en-US" sz="2000" dirty="0" smtClean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If </a:t>
            </a:r>
            <a:r>
              <a:rPr lang="en-US" sz="2000" i="1" dirty="0">
                <a:ea typeface="ＭＳ Ｐゴシック" pitchFamily="34" charset="-128"/>
              </a:rPr>
              <a:t>T</a:t>
            </a:r>
            <a:r>
              <a:rPr lang="en-US" sz="2000" i="1" baseline="-25000" dirty="0">
                <a:ea typeface="ＭＳ Ｐゴシック" pitchFamily="34" charset="-128"/>
              </a:rPr>
              <a:t>i </a:t>
            </a:r>
            <a:r>
              <a:rPr lang="en-US" sz="2000" i="1" dirty="0">
                <a:ea typeface="ＭＳ Ｐゴシック" pitchFamily="34" charset="-128"/>
                <a:sym typeface="Symbol" pitchFamily="71" charset="2"/>
              </a:rPr>
              <a:t></a:t>
            </a:r>
            <a:r>
              <a:rPr lang="en-US" sz="2000" dirty="0">
                <a:ea typeface="ＭＳ Ｐゴシック" pitchFamily="34" charset="-128"/>
              </a:rPr>
              <a:t>  </a:t>
            </a:r>
            <a:r>
              <a:rPr lang="en-US" sz="2000" i="1" dirty="0" err="1">
                <a:ea typeface="ＭＳ Ｐゴシック" pitchFamily="34" charset="-128"/>
              </a:rPr>
              <a:t>T</a:t>
            </a:r>
            <a:r>
              <a:rPr lang="en-US" sz="2000" i="1" baseline="-25000" dirty="0" err="1">
                <a:ea typeface="ＭＳ Ｐゴシック" pitchFamily="34" charset="-128"/>
              </a:rPr>
              <a:t>j</a:t>
            </a:r>
            <a:r>
              <a:rPr lang="en-US" sz="2000" baseline="-25000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is in </a:t>
            </a:r>
            <a:r>
              <a:rPr lang="en-US" sz="2000" i="1" dirty="0">
                <a:ea typeface="ＭＳ Ｐゴシック" pitchFamily="34" charset="-128"/>
              </a:rPr>
              <a:t>E</a:t>
            </a:r>
            <a:r>
              <a:rPr lang="en-US" sz="2000" dirty="0">
                <a:ea typeface="ＭＳ Ｐゴシック" pitchFamily="34" charset="-128"/>
              </a:rPr>
              <a:t>, then there is a directed edge from </a:t>
            </a:r>
            <a:r>
              <a:rPr lang="en-US" sz="2000" i="1" dirty="0">
                <a:ea typeface="ＭＳ Ｐゴシック" pitchFamily="34" charset="-128"/>
              </a:rPr>
              <a:t>T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to </a:t>
            </a:r>
            <a:r>
              <a:rPr lang="en-US" sz="2000" i="1" dirty="0" err="1">
                <a:ea typeface="ＭＳ Ｐゴシック" pitchFamily="34" charset="-128"/>
              </a:rPr>
              <a:t>T</a:t>
            </a:r>
            <a:r>
              <a:rPr lang="en-US" sz="2000" i="1" baseline="-25000" dirty="0" err="1"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, implying that </a:t>
            </a:r>
            <a:r>
              <a:rPr lang="en-US" sz="2000" i="1" dirty="0">
                <a:ea typeface="ＭＳ Ｐゴシック" pitchFamily="34" charset="-128"/>
              </a:rPr>
              <a:t>T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is waiting for </a:t>
            </a:r>
            <a:r>
              <a:rPr lang="en-US" sz="2000" i="1" dirty="0" err="1">
                <a:ea typeface="ＭＳ Ｐゴシック" pitchFamily="34" charset="-128"/>
              </a:rPr>
              <a:t>T</a:t>
            </a:r>
            <a:r>
              <a:rPr lang="en-US" sz="2000" i="1" baseline="-25000" dirty="0" err="1"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 to release a data item</a:t>
            </a:r>
            <a:r>
              <a:rPr lang="en-US" sz="2000" dirty="0" smtClean="0">
                <a:ea typeface="ＭＳ Ｐゴシック" pitchFamily="34" charset="-128"/>
              </a:rPr>
              <a:t>. </a:t>
            </a:r>
          </a:p>
          <a:p>
            <a:endParaRPr lang="en-US" sz="2000" dirty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The </a:t>
            </a:r>
            <a:r>
              <a:rPr lang="en-US" sz="2000" dirty="0">
                <a:ea typeface="ＭＳ Ｐゴシック" pitchFamily="34" charset="-128"/>
              </a:rPr>
              <a:t>system is in a deadlock state if and only if the wait-for graph has a cycle</a:t>
            </a:r>
            <a:endParaRPr lang="en-US" sz="20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(Cont.)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without a cycle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 a cycle</a:t>
            </a:r>
          </a:p>
        </p:txBody>
      </p:sp>
      <p:pic>
        <p:nvPicPr>
          <p:cNvPr id="5222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6088"/>
            <a:ext cx="360838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25613"/>
            <a:ext cx="3765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3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Prevention 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295400"/>
            <a:ext cx="7848600" cy="487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  <a:ea typeface="ＭＳ Ｐゴシック" pitchFamily="34" charset="-128"/>
              </a:rPr>
              <a:t>wait-die</a:t>
            </a:r>
            <a:r>
              <a:rPr lang="en-US" sz="2800" dirty="0" smtClean="0">
                <a:ea typeface="ＭＳ Ｐゴシック" pitchFamily="34" charset="-128"/>
              </a:rPr>
              <a:t> scheme — non-preemptive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older transaction may wait for younger one to release data item. Younger transactions never wait for older ones; they are rolled back instead.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a transaction may die several times before acquiring needed data item</a:t>
            </a:r>
          </a:p>
          <a:p>
            <a:r>
              <a:rPr lang="en-US" sz="2800" b="1" dirty="0" smtClean="0">
                <a:solidFill>
                  <a:srgbClr val="000099"/>
                </a:solidFill>
                <a:ea typeface="ＭＳ Ｐゴシック" pitchFamily="34" charset="-128"/>
              </a:rPr>
              <a:t>wound-wait</a:t>
            </a:r>
            <a:r>
              <a:rPr lang="en-US" sz="2800" dirty="0" smtClean="0">
                <a:ea typeface="ＭＳ Ｐゴシック" pitchFamily="34" charset="-128"/>
              </a:rPr>
              <a:t> scheme — preemptive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older transaction </a:t>
            </a:r>
            <a:r>
              <a:rPr lang="en-US" sz="2400" i="1" dirty="0" smtClean="0">
                <a:ea typeface="ＭＳ Ｐゴシック" pitchFamily="34" charset="-128"/>
              </a:rPr>
              <a:t>wounds</a:t>
            </a:r>
            <a:r>
              <a:rPr lang="en-US" sz="2400" dirty="0" smtClean="0">
                <a:ea typeface="ＭＳ Ｐゴシック" pitchFamily="34" charset="-128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may be fewer rollbacks than </a:t>
            </a:r>
            <a:r>
              <a:rPr lang="en-US" sz="2400" i="1" dirty="0" smtClean="0">
                <a:ea typeface="ＭＳ Ｐゴシック" pitchFamily="34" charset="-128"/>
              </a:rPr>
              <a:t>wait-die</a:t>
            </a:r>
            <a:r>
              <a:rPr lang="en-US" sz="2400" dirty="0" smtClean="0">
                <a:ea typeface="ＭＳ Ｐゴシック" pitchFamily="34" charset="-128"/>
              </a:rPr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val="29394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Irrecoverable </a:t>
            </a:r>
            <a:r>
              <a:rPr lang="en-IN" b="1" dirty="0" smtClean="0">
                <a:solidFill>
                  <a:srgbClr val="C00000"/>
                </a:solidFill>
              </a:rPr>
              <a:t>Schedules</a:t>
            </a:r>
            <a:r>
              <a:rPr lang="en-IN" b="1" dirty="0">
                <a:solidFill>
                  <a:srgbClr val="C00000"/>
                </a:solidFill>
              </a:rPr>
              <a:t/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If in a schedule,</a:t>
            </a:r>
          </a:p>
          <a:p>
            <a:pPr fontAlgn="base"/>
            <a:r>
              <a:rPr lang="en-IN" sz="2000" dirty="0"/>
              <a:t>A transaction performs a </a:t>
            </a:r>
            <a:r>
              <a:rPr lang="en-IN" sz="2000" b="1" dirty="0"/>
              <a:t>dirty read operation </a:t>
            </a:r>
            <a:r>
              <a:rPr lang="en-IN" sz="2000" dirty="0"/>
              <a:t>from an uncommitted transaction</a:t>
            </a:r>
          </a:p>
          <a:p>
            <a:pPr fontAlgn="base"/>
            <a:r>
              <a:rPr lang="en-IN" sz="2000" dirty="0"/>
              <a:t>And commits before the transaction from which it has read the value</a:t>
            </a:r>
          </a:p>
          <a:p>
            <a:pPr marL="0" indent="0" fontAlgn="base">
              <a:buNone/>
            </a:pPr>
            <a:r>
              <a:rPr lang="en-IN" sz="2000" dirty="0" smtClean="0"/>
              <a:t>      then </a:t>
            </a:r>
            <a:r>
              <a:rPr lang="en-IN" sz="2000" dirty="0"/>
              <a:t>such a schedule is known as an </a:t>
            </a:r>
            <a:r>
              <a:rPr lang="en-IN" sz="2000" b="1" dirty="0"/>
              <a:t>Irrecoverable Schedule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pic>
        <p:nvPicPr>
          <p:cNvPr id="23554" name="Picture 2" descr="https://www.gatevidyalay.com/wp-content/uploads/2018/06/Ir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486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Irrecoverable </a:t>
            </a:r>
            <a:r>
              <a:rPr lang="en-IN" b="1" dirty="0" smtClean="0">
                <a:solidFill>
                  <a:srgbClr val="C00000"/>
                </a:solidFill>
              </a:rPr>
              <a:t>Schedules</a:t>
            </a:r>
            <a:r>
              <a:rPr lang="en-IN" b="1" dirty="0">
                <a:solidFill>
                  <a:srgbClr val="C00000"/>
                </a:solidFill>
              </a:rPr>
              <a:t/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fontAlgn="base"/>
            <a:endParaRPr lang="en-IN" sz="2000" dirty="0" smtClean="0"/>
          </a:p>
          <a:p>
            <a:pPr fontAlgn="base"/>
            <a:endParaRPr lang="en-IN" sz="2000" dirty="0"/>
          </a:p>
          <a:p>
            <a:pPr fontAlgn="base"/>
            <a:endParaRPr lang="en-IN" sz="2000" dirty="0" smtClean="0"/>
          </a:p>
          <a:p>
            <a:pPr fontAlgn="base"/>
            <a:endParaRPr lang="en-IN" sz="2000" dirty="0"/>
          </a:p>
          <a:p>
            <a:pPr fontAlgn="base"/>
            <a:endParaRPr lang="en-IN" sz="2000" dirty="0" smtClean="0"/>
          </a:p>
          <a:p>
            <a:pPr fontAlgn="base"/>
            <a:endParaRPr lang="en-IN" sz="2000" dirty="0"/>
          </a:p>
          <a:p>
            <a:pPr fontAlgn="base"/>
            <a:endParaRPr lang="en-IN" sz="2000" dirty="0" smtClean="0"/>
          </a:p>
          <a:p>
            <a:pPr fontAlgn="base"/>
            <a:endParaRPr lang="en-IN" sz="2000" dirty="0"/>
          </a:p>
          <a:p>
            <a:pPr fontAlgn="base"/>
            <a:endParaRPr lang="en-IN" sz="2000" dirty="0" smtClean="0"/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T2 performs a dirty read operation.</a:t>
            </a:r>
          </a:p>
          <a:p>
            <a:pPr fontAlgn="base"/>
            <a:r>
              <a:rPr lang="en-IN" sz="2000" dirty="0"/>
              <a:t>T2 commits before T1.</a:t>
            </a:r>
          </a:p>
          <a:p>
            <a:pPr fontAlgn="base"/>
            <a:r>
              <a:rPr lang="en-IN" sz="2000" dirty="0"/>
              <a:t>T1 fails later and roll backs.</a:t>
            </a:r>
          </a:p>
          <a:p>
            <a:pPr fontAlgn="base"/>
            <a:r>
              <a:rPr lang="en-IN" sz="2000" dirty="0"/>
              <a:t>The value that </a:t>
            </a:r>
            <a:r>
              <a:rPr lang="en-IN" sz="2000" b="1" dirty="0"/>
              <a:t>T2 read </a:t>
            </a:r>
            <a:r>
              <a:rPr lang="en-IN" sz="2000" dirty="0"/>
              <a:t>now stands to </a:t>
            </a:r>
            <a:r>
              <a:rPr lang="en-IN" sz="2000" b="1" dirty="0"/>
              <a:t>be incorrect</a:t>
            </a:r>
            <a:r>
              <a:rPr lang="en-IN" sz="2000" dirty="0"/>
              <a:t>.</a:t>
            </a:r>
          </a:p>
          <a:p>
            <a:pPr fontAlgn="base"/>
            <a:r>
              <a:rPr lang="en-IN" sz="2000" dirty="0"/>
              <a:t>T2 can not recover since it has already committed.</a:t>
            </a:r>
          </a:p>
          <a:p>
            <a:pPr fontAlgn="base"/>
            <a:endParaRPr lang="en-IN" sz="2000" dirty="0"/>
          </a:p>
        </p:txBody>
      </p:sp>
      <p:pic>
        <p:nvPicPr>
          <p:cNvPr id="23554" name="Picture 2" descr="https://www.gatevidyalay.com/wp-content/uploads/2018/06/Ir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486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IN" sz="4000" b="1" dirty="0">
                <a:solidFill>
                  <a:srgbClr val="C00000"/>
                </a:solidFill>
              </a:rPr>
              <a:t>Recoverable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/>
              <a:t>If in a schedule,</a:t>
            </a:r>
          </a:p>
          <a:p>
            <a:pPr fontAlgn="base"/>
            <a:r>
              <a:rPr lang="en-IN" sz="2000" dirty="0"/>
              <a:t>A transaction performs a dirty read operation from an uncommitted transaction</a:t>
            </a:r>
          </a:p>
          <a:p>
            <a:pPr fontAlgn="base"/>
            <a:r>
              <a:rPr lang="en-IN" sz="2000" dirty="0"/>
              <a:t>And its commit operation is delayed till the uncommitted transaction either commits or roll backs</a:t>
            </a:r>
          </a:p>
          <a:p>
            <a:pPr marL="0" indent="0" fontAlgn="base">
              <a:buNone/>
            </a:pPr>
            <a:r>
              <a:rPr lang="en-IN" sz="2000" dirty="0" smtClean="0"/>
              <a:t>      then </a:t>
            </a:r>
            <a:r>
              <a:rPr lang="en-IN" sz="2000" dirty="0"/>
              <a:t>such a schedule is known as a </a:t>
            </a:r>
            <a:r>
              <a:rPr lang="en-IN" sz="2000" b="1" dirty="0"/>
              <a:t>Recoverable Schedule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pic>
        <p:nvPicPr>
          <p:cNvPr id="24578" name="Picture 2" descr="https://www.gatevidyalay.com/wp-content/uploads/2018/06/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9053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IN" sz="4000" b="1" dirty="0">
                <a:solidFill>
                  <a:srgbClr val="C00000"/>
                </a:solidFill>
              </a:rPr>
              <a:t>Recoverable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fontAlgn="base"/>
            <a:r>
              <a:rPr lang="en-IN" sz="2000" dirty="0"/>
              <a:t>T2 performs a dirty read operation.</a:t>
            </a:r>
          </a:p>
          <a:p>
            <a:pPr fontAlgn="base"/>
            <a:r>
              <a:rPr lang="en-IN" sz="2000" dirty="0"/>
              <a:t>The commit operation of T2 is delayed till T1 commits or roll backs.</a:t>
            </a:r>
          </a:p>
          <a:p>
            <a:pPr fontAlgn="base"/>
            <a:r>
              <a:rPr lang="en-IN" sz="2000" dirty="0"/>
              <a:t>T1 commits later.</a:t>
            </a:r>
          </a:p>
          <a:p>
            <a:pPr fontAlgn="base"/>
            <a:r>
              <a:rPr lang="en-IN" sz="2000" dirty="0"/>
              <a:t>T2 is now allowed to commit.</a:t>
            </a:r>
          </a:p>
          <a:p>
            <a:pPr fontAlgn="base"/>
            <a:r>
              <a:rPr lang="en-IN" sz="2000" dirty="0"/>
              <a:t>In case, T1 would have failed, T2 has a chance to recover by rolling back.</a:t>
            </a:r>
          </a:p>
          <a:p>
            <a:pPr marL="0" indent="0" fontAlgn="base">
              <a:buNone/>
            </a:pPr>
            <a:endParaRPr lang="en-IN" sz="2000" dirty="0"/>
          </a:p>
        </p:txBody>
      </p:sp>
      <p:pic>
        <p:nvPicPr>
          <p:cNvPr id="24578" name="Picture 2" descr="https://www.gatevidyalay.com/wp-content/uploads/2018/06/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5562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4000" b="1" dirty="0">
                <a:solidFill>
                  <a:srgbClr val="C00000"/>
                </a:solidFill>
              </a:rPr>
              <a:t>Cascading </a:t>
            </a:r>
            <a:r>
              <a:rPr lang="en-IN" sz="4000" b="1" dirty="0" smtClean="0">
                <a:solidFill>
                  <a:srgbClr val="C00000"/>
                </a:solidFill>
              </a:rPr>
              <a:t>Schedule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If in a schedule, failure of one transaction causes several other dependent transactions to rollback or abort, then such a schedule is called as a </a:t>
            </a:r>
            <a:r>
              <a:rPr lang="en-IN" sz="2400" b="1" dirty="0"/>
              <a:t>Cascading Schedule</a:t>
            </a:r>
            <a:r>
              <a:rPr lang="en-IN" sz="2400" dirty="0"/>
              <a:t> or </a:t>
            </a:r>
            <a:r>
              <a:rPr lang="en-IN" sz="2400" b="1" dirty="0"/>
              <a:t>Cascading r</a:t>
            </a:r>
            <a:r>
              <a:rPr lang="en-IN" sz="2400" b="1" dirty="0" smtClean="0"/>
              <a:t>ollback</a:t>
            </a:r>
            <a:r>
              <a:rPr lang="en-IN" sz="2400" dirty="0"/>
              <a:t> </a:t>
            </a:r>
            <a:r>
              <a:rPr lang="en-IN" sz="2400" dirty="0" smtClean="0"/>
              <a:t> or</a:t>
            </a:r>
            <a:r>
              <a:rPr lang="en-IN" sz="2400" dirty="0"/>
              <a:t> </a:t>
            </a:r>
            <a:r>
              <a:rPr lang="en-IN" sz="2400" b="1" dirty="0"/>
              <a:t>Cascading Abort</a:t>
            </a:r>
            <a:r>
              <a:rPr lang="en-IN" sz="2400" dirty="0"/>
              <a:t>.</a:t>
            </a:r>
          </a:p>
        </p:txBody>
      </p:sp>
      <p:pic>
        <p:nvPicPr>
          <p:cNvPr id="1026" name="Picture 2" descr="https://www.gatevidyalay.com/wp-content/uploads/2018/06/Cascading-Schedule-Cascading-Rollback-Cascading-Abo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75163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Cascadeless</a:t>
            </a:r>
            <a:r>
              <a:rPr lang="en-IN" b="1" dirty="0">
                <a:solidFill>
                  <a:srgbClr val="C00000"/>
                </a:solidFill>
              </a:rPr>
              <a:t> Schedule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If in a schedule, a transaction is not allowed to read a data item until the last transaction that has written it is committed or </a:t>
            </a:r>
            <a:r>
              <a:rPr lang="en-IN" sz="2400" dirty="0" smtClean="0"/>
              <a:t>aborted: </a:t>
            </a:r>
            <a:r>
              <a:rPr lang="en-IN" sz="2400" dirty="0"/>
              <a:t> </a:t>
            </a:r>
            <a:r>
              <a:rPr lang="en-IN" sz="2400" b="1" dirty="0" err="1"/>
              <a:t>Cascadeless</a:t>
            </a:r>
            <a:r>
              <a:rPr lang="en-IN" sz="2400" b="1" dirty="0"/>
              <a:t> Schedule</a:t>
            </a:r>
            <a:r>
              <a:rPr lang="en-IN" sz="2400" dirty="0" smtClean="0"/>
              <a:t>.</a:t>
            </a:r>
          </a:p>
          <a:p>
            <a:pPr fontAlgn="base"/>
            <a:r>
              <a:rPr lang="en-IN" sz="2400" b="1" dirty="0" err="1"/>
              <a:t>Cascadeless</a:t>
            </a:r>
            <a:r>
              <a:rPr lang="en-IN" sz="2400" b="1" dirty="0"/>
              <a:t> schedule </a:t>
            </a:r>
            <a:r>
              <a:rPr lang="en-IN" sz="2400" dirty="0"/>
              <a:t>allows </a:t>
            </a:r>
            <a:r>
              <a:rPr lang="en-IN" sz="2400" b="1" dirty="0"/>
              <a:t>only committed read </a:t>
            </a:r>
            <a:r>
              <a:rPr lang="en-IN" sz="2400" dirty="0"/>
              <a:t>operations.</a:t>
            </a:r>
          </a:p>
          <a:p>
            <a:pPr fontAlgn="base"/>
            <a:r>
              <a:rPr lang="en-IN" sz="2400" dirty="0"/>
              <a:t>Therefore, it avoids cascading roll back </a:t>
            </a:r>
          </a:p>
          <a:p>
            <a:endParaRPr lang="en-IN" sz="2400" dirty="0"/>
          </a:p>
        </p:txBody>
      </p:sp>
      <p:pic>
        <p:nvPicPr>
          <p:cNvPr id="26626" name="Picture 2" descr="https://www.gatevidyalay.com/wp-content/uploads/2018/06/Cascadeless-Schedul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54864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Strict Schedule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in a schedule, a transaction is neither allowed to read nor write a data item until the last transaction that has written it is committed or </a:t>
            </a:r>
            <a:r>
              <a:rPr lang="en-IN" sz="2400" dirty="0" smtClean="0"/>
              <a:t>aborted</a:t>
            </a:r>
          </a:p>
          <a:p>
            <a:r>
              <a:rPr lang="en-IN" sz="2400" dirty="0"/>
              <a:t>Strict schedule allows only committed read and write operations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8674" name="Picture 2" descr="https://www.gatevidyalay.com/wp-content/uploads/2018/06/Strict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33432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837</Words>
  <Application>Microsoft Office PowerPoint</Application>
  <PresentationFormat>On-screen Show (4:3)</PresentationFormat>
  <Paragraphs>204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Irrecoverable Schedules </vt:lpstr>
      <vt:lpstr>Irrecoverable Schedules </vt:lpstr>
      <vt:lpstr>Recoverable Schedules</vt:lpstr>
      <vt:lpstr>Recoverable Schedules</vt:lpstr>
      <vt:lpstr>Cascading Schedule</vt:lpstr>
      <vt:lpstr>Cascadeless Schedule </vt:lpstr>
      <vt:lpstr>Strict Schedule </vt:lpstr>
      <vt:lpstr>Concurrency Control </vt:lpstr>
      <vt:lpstr>Lock-Based Protocols</vt:lpstr>
      <vt:lpstr>PowerPoint Presentation</vt:lpstr>
      <vt:lpstr>The Two-Phase Locking Protocol</vt:lpstr>
      <vt:lpstr>Example</vt:lpstr>
      <vt:lpstr>Lost Update can’t happen with 2PL</vt:lpstr>
      <vt:lpstr>Uncommitted Update cannot happen with 2PL</vt:lpstr>
      <vt:lpstr>Inconsistent analysis cannot happen with 2PL</vt:lpstr>
      <vt:lpstr>Pitfalls of Lock-Based Protocols</vt:lpstr>
      <vt:lpstr>Deadlock Handling</vt:lpstr>
      <vt:lpstr>Deadlock Detection </vt:lpstr>
      <vt:lpstr>Deadlock Detection (Cont.)</vt:lpstr>
      <vt:lpstr>Deadlock Prevention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</dc:title>
  <dc:creator>USER</dc:creator>
  <cp:lastModifiedBy>ismail - [2010]</cp:lastModifiedBy>
  <cp:revision>30</cp:revision>
  <dcterms:created xsi:type="dcterms:W3CDTF">2006-08-16T00:00:00Z</dcterms:created>
  <dcterms:modified xsi:type="dcterms:W3CDTF">2019-09-20T04:14:41Z</dcterms:modified>
</cp:coreProperties>
</file>