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EXCEPTION,INDEXING,SEQUENCE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01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1800" b="1" u="sng" dirty="0"/>
              <a:t>Indexing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An indexing is an ordered list of contents of a column or group of columns in a table.</a:t>
            </a:r>
            <a:endParaRPr lang="en-IN" sz="1800" dirty="0"/>
          </a:p>
          <a:p>
            <a:endParaRPr lang="en-IN" sz="1800" dirty="0"/>
          </a:p>
          <a:p>
            <a:pPr marL="457200" lvl="1" indent="0">
              <a:buNone/>
            </a:pPr>
            <a:r>
              <a:rPr lang="en-IN" sz="1600" b="1" u="sng" dirty="0"/>
              <a:t>Creating</a:t>
            </a: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 </a:t>
            </a:r>
            <a:endParaRPr lang="en-IN" sz="1800" dirty="0"/>
          </a:p>
          <a:p>
            <a:pPr lvl="2"/>
            <a:r>
              <a:rPr lang="en-IN" sz="1400" b="1" u="sng" dirty="0"/>
              <a:t>Simple </a:t>
            </a:r>
            <a:r>
              <a:rPr lang="en-IN" sz="1400" b="1" u="sng" dirty="0" smtClean="0"/>
              <a:t>Index</a:t>
            </a:r>
            <a:r>
              <a:rPr lang="en-IN" sz="1400" b="1" dirty="0"/>
              <a:t> </a:t>
            </a:r>
            <a:endParaRPr lang="en-IN" sz="1400" dirty="0"/>
          </a:p>
          <a:p>
            <a:pPr marL="0" indent="0">
              <a:buNone/>
            </a:pPr>
            <a:r>
              <a:rPr lang="en-IN" sz="1800" i="1" dirty="0" smtClean="0"/>
              <a:t>    	SQL&gt;create </a:t>
            </a:r>
            <a:r>
              <a:rPr lang="en-IN" sz="1800" i="1" dirty="0"/>
              <a:t>index </a:t>
            </a:r>
            <a:r>
              <a:rPr lang="en-IN" sz="1800" i="1" dirty="0" err="1"/>
              <a:t>indexfile_name</a:t>
            </a:r>
            <a:r>
              <a:rPr lang="en-IN" sz="1800" i="1" dirty="0"/>
              <a:t> on </a:t>
            </a:r>
            <a:r>
              <a:rPr lang="en-IN" sz="1800" i="1" dirty="0" err="1"/>
              <a:t>table_name</a:t>
            </a:r>
            <a:r>
              <a:rPr lang="en-IN" sz="1800" i="1" dirty="0"/>
              <a:t>(</a:t>
            </a:r>
            <a:r>
              <a:rPr lang="en-IN" sz="1800" i="1" dirty="0" err="1"/>
              <a:t>column_name</a:t>
            </a:r>
            <a:r>
              <a:rPr lang="en-IN" sz="1800" i="1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b="1" i="1" dirty="0"/>
              <a:t> </a:t>
            </a:r>
            <a:endParaRPr lang="en-IN" sz="1800" dirty="0"/>
          </a:p>
          <a:p>
            <a:pPr lvl="2"/>
            <a:r>
              <a:rPr lang="en-IN" sz="1400" b="1" u="sng" dirty="0"/>
              <a:t>Composite index</a:t>
            </a:r>
            <a:endParaRPr lang="en-IN" sz="1400" dirty="0"/>
          </a:p>
          <a:p>
            <a:pPr marL="0" indent="0">
              <a:buNone/>
            </a:pPr>
            <a:r>
              <a:rPr lang="en-IN" sz="1800" b="1" dirty="0"/>
              <a:t> </a:t>
            </a:r>
            <a:endParaRPr lang="en-IN" sz="1800" dirty="0"/>
          </a:p>
          <a:p>
            <a:pPr marL="0" indent="0">
              <a:buNone/>
            </a:pPr>
            <a:r>
              <a:rPr lang="en-IN" sz="1800" i="1" dirty="0" smtClean="0"/>
              <a:t>	SQL&gt;create </a:t>
            </a:r>
            <a:r>
              <a:rPr lang="en-IN" sz="1800" i="1" dirty="0"/>
              <a:t>index </a:t>
            </a:r>
            <a:r>
              <a:rPr lang="en-IN" sz="1800" i="1" dirty="0" err="1"/>
              <a:t>indexfile_name</a:t>
            </a:r>
            <a:r>
              <a:rPr lang="en-IN" sz="1800" i="1" dirty="0"/>
              <a:t> on </a:t>
            </a:r>
            <a:r>
              <a:rPr lang="en-IN" sz="1800" i="1" dirty="0" err="1"/>
              <a:t>table_name</a:t>
            </a:r>
            <a:r>
              <a:rPr lang="en-IN" sz="1800" i="1" dirty="0"/>
              <a:t>(column_name1, column_name2)</a:t>
            </a:r>
            <a:endParaRPr lang="en-IN" sz="1800" dirty="0"/>
          </a:p>
          <a:p>
            <a:pPr marL="0" indent="0">
              <a:buNone/>
            </a:pPr>
            <a:r>
              <a:rPr lang="en-IN" sz="1800" b="1" i="1" dirty="0"/>
              <a:t> </a:t>
            </a:r>
            <a:endParaRPr lang="en-IN" sz="18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4695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u="sng" dirty="0"/>
              <a:t>Unique index </a:t>
            </a:r>
            <a:endParaRPr lang="en-IN" sz="1800" dirty="0"/>
          </a:p>
          <a:p>
            <a:pPr marL="0" indent="0">
              <a:buNone/>
            </a:pPr>
            <a:r>
              <a:rPr lang="en-IN" sz="1800" b="1" i="1" dirty="0"/>
              <a:t> </a:t>
            </a:r>
            <a:endParaRPr lang="en-IN" sz="1800" dirty="0"/>
          </a:p>
          <a:p>
            <a:pPr marL="0" indent="0">
              <a:buNone/>
            </a:pPr>
            <a:r>
              <a:rPr lang="en-IN" sz="1800" i="1" dirty="0"/>
              <a:t>SQL&gt; create unique  index </a:t>
            </a:r>
            <a:r>
              <a:rPr lang="en-IN" sz="1800" i="1" dirty="0" err="1"/>
              <a:t>indexfile_name</a:t>
            </a:r>
            <a:r>
              <a:rPr lang="en-IN" sz="1800" i="1" dirty="0"/>
              <a:t> on </a:t>
            </a:r>
            <a:r>
              <a:rPr lang="en-IN" sz="1800" i="1" dirty="0" err="1"/>
              <a:t>table_name</a:t>
            </a:r>
            <a:r>
              <a:rPr lang="en-IN" sz="1800" i="1" dirty="0"/>
              <a:t>(</a:t>
            </a:r>
            <a:r>
              <a:rPr lang="en-IN" sz="1800" i="1" dirty="0" err="1"/>
              <a:t>column_name</a:t>
            </a:r>
            <a:r>
              <a:rPr lang="en-IN" sz="1800" i="1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i="1" dirty="0"/>
              <a:t> </a:t>
            </a:r>
            <a:endParaRPr lang="en-IN" sz="1800" dirty="0"/>
          </a:p>
          <a:p>
            <a:pPr marL="0" indent="0">
              <a:buNone/>
            </a:pPr>
            <a:r>
              <a:rPr lang="en-IN" sz="1800" i="1" dirty="0"/>
              <a:t>SQL&gt;create unique  index </a:t>
            </a:r>
            <a:r>
              <a:rPr lang="en-IN" sz="1800" i="1" dirty="0" err="1"/>
              <a:t>indexfile_name</a:t>
            </a:r>
            <a:r>
              <a:rPr lang="en-IN" sz="1800" i="1" dirty="0"/>
              <a:t> on </a:t>
            </a:r>
            <a:r>
              <a:rPr lang="en-IN" sz="1800" i="1" dirty="0" err="1"/>
              <a:t>table_name</a:t>
            </a:r>
            <a:r>
              <a:rPr lang="en-IN" sz="1800" i="1" dirty="0"/>
              <a:t>(column_name1, </a:t>
            </a:r>
            <a:r>
              <a:rPr lang="en-IN" sz="1800" i="1" dirty="0" err="1" smtClean="0"/>
              <a:t>column_name</a:t>
            </a:r>
            <a:endParaRPr lang="en-IN" sz="1800" i="1" dirty="0" smtClean="0"/>
          </a:p>
          <a:p>
            <a:pPr marL="0" indent="0">
              <a:buNone/>
            </a:pPr>
            <a:endParaRPr lang="en-IN" sz="1800" b="1" u="sng" dirty="0" smtClean="0"/>
          </a:p>
          <a:p>
            <a:pPr lvl="1"/>
            <a:r>
              <a:rPr lang="en-IN" sz="1800" b="1" u="sng" dirty="0" smtClean="0"/>
              <a:t>Dropping</a:t>
            </a:r>
            <a:endParaRPr lang="en-IN" sz="1800" dirty="0"/>
          </a:p>
          <a:p>
            <a:pPr marL="0" indent="0">
              <a:buNone/>
            </a:pPr>
            <a:r>
              <a:rPr lang="en-IN" sz="1800" b="1" i="1" dirty="0"/>
              <a:t> </a:t>
            </a:r>
            <a:endParaRPr lang="en-IN" sz="1800" dirty="0"/>
          </a:p>
          <a:p>
            <a:r>
              <a:rPr lang="en-IN" sz="1800" i="1" dirty="0"/>
              <a:t>SQL&gt;drop index </a:t>
            </a:r>
            <a:r>
              <a:rPr lang="en-IN" sz="1800" i="1" dirty="0" err="1"/>
              <a:t>indexfile_name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4808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Most applications require the automatic generation of a numeric value. Oracle provides an automatic sequence generator of numeric values</a:t>
            </a:r>
            <a:r>
              <a:rPr lang="en-IN" sz="2000" dirty="0" smtClean="0"/>
              <a:t>.</a:t>
            </a:r>
          </a:p>
          <a:p>
            <a:pPr lvl="1"/>
            <a:r>
              <a:rPr lang="en-IN" sz="2000" b="1" u="sng" dirty="0" smtClean="0"/>
              <a:t>Creating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To create a sequence </a:t>
            </a:r>
            <a:r>
              <a:rPr lang="en-IN" sz="2000" dirty="0" err="1"/>
              <a:t>order_seq</a:t>
            </a:r>
            <a:r>
              <a:rPr lang="en-IN" sz="2000" dirty="0"/>
              <a:t> which will start generating numbers from 1 to 9999 in ascending order with an interval of 1.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SQL&gt;create sequence </a:t>
            </a:r>
            <a:r>
              <a:rPr lang="en-IN" sz="2000" i="1" dirty="0" err="1"/>
              <a:t>order_seq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/>
              <a:t>	increment </a:t>
            </a:r>
            <a:r>
              <a:rPr lang="en-IN" sz="2000" i="1" dirty="0"/>
              <a:t>by 1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/>
              <a:t>	start </a:t>
            </a:r>
            <a:r>
              <a:rPr lang="en-IN" sz="2000" i="1" dirty="0"/>
              <a:t>with </a:t>
            </a:r>
            <a:r>
              <a:rPr lang="en-IN" sz="2000" i="1" dirty="0" smtClean="0"/>
              <a:t>1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i="1" dirty="0" smtClean="0"/>
              <a:t>	</a:t>
            </a:r>
            <a:r>
              <a:rPr lang="en-IN" sz="2000" i="1" dirty="0" err="1" smtClean="0"/>
              <a:t>maxvalue</a:t>
            </a:r>
            <a:r>
              <a:rPr lang="en-IN" sz="2000" i="1" dirty="0" smtClean="0"/>
              <a:t> </a:t>
            </a:r>
            <a:r>
              <a:rPr lang="en-IN" sz="2000" i="1" dirty="0"/>
              <a:t>9999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/>
              <a:t>	cycle</a:t>
            </a:r>
            <a:r>
              <a:rPr lang="en-IN" sz="2000" i="1" dirty="0"/>
              <a:t>;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364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IN" sz="2900" b="1" u="sng" dirty="0"/>
              <a:t>Referencing a sequence</a:t>
            </a:r>
            <a:endParaRPr lang="en-IN" sz="29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can be done by using select </a:t>
            </a:r>
            <a:r>
              <a:rPr lang="en-IN" dirty="0" smtClean="0"/>
              <a:t>statement.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To </a:t>
            </a:r>
            <a:r>
              <a:rPr lang="en-IN" dirty="0"/>
              <a:t>refer to the next value</a:t>
            </a:r>
          </a:p>
          <a:p>
            <a:pPr marL="0" indent="0">
              <a:buNone/>
            </a:pPr>
            <a:r>
              <a:rPr lang="en-IN" i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		SQL&gt;select </a:t>
            </a:r>
            <a:r>
              <a:rPr lang="en-IN" i="1" dirty="0" err="1"/>
              <a:t>order_seq.nextval</a:t>
            </a:r>
            <a:r>
              <a:rPr lang="en-IN" i="1" dirty="0"/>
              <a:t> from dual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	To </a:t>
            </a:r>
            <a:r>
              <a:rPr lang="en-IN" dirty="0"/>
              <a:t>refer to the current value</a:t>
            </a:r>
          </a:p>
          <a:p>
            <a:pPr marL="0" indent="0">
              <a:buNone/>
            </a:pPr>
            <a:r>
              <a:rPr lang="en-IN" i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		SQL&gt;select </a:t>
            </a:r>
            <a:r>
              <a:rPr lang="en-IN" i="1" dirty="0" err="1"/>
              <a:t>order_seq.currval</a:t>
            </a:r>
            <a:r>
              <a:rPr lang="en-IN" i="1" dirty="0"/>
              <a:t> from dual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lvl="1"/>
            <a:r>
              <a:rPr lang="en-IN" sz="2900" b="1" u="sng" dirty="0"/>
              <a:t>Using a sequence</a:t>
            </a:r>
            <a:endParaRPr lang="en-IN" sz="2900" dirty="0"/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Insert values in the </a:t>
            </a:r>
            <a:r>
              <a:rPr lang="en-IN" dirty="0" err="1"/>
              <a:t>sales_order</a:t>
            </a:r>
            <a:r>
              <a:rPr lang="en-IN" dirty="0"/>
              <a:t> table, the </a:t>
            </a:r>
            <a:r>
              <a:rPr lang="en-IN" dirty="0" err="1"/>
              <a:t>s_order_no</a:t>
            </a:r>
            <a:r>
              <a:rPr lang="en-IN" dirty="0"/>
              <a:t> must be generated by using the </a:t>
            </a:r>
            <a:r>
              <a:rPr lang="en-IN" dirty="0" err="1"/>
              <a:t>order_seq</a:t>
            </a:r>
            <a:r>
              <a:rPr lang="en-IN" dirty="0"/>
              <a:t> sequence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i="1" dirty="0"/>
              <a:t>SQL&gt;insert into </a:t>
            </a:r>
            <a:r>
              <a:rPr lang="en-IN" i="1" dirty="0" err="1"/>
              <a:t>sales_order</a:t>
            </a:r>
            <a:r>
              <a:rPr lang="en-IN" i="1" dirty="0"/>
              <a:t>(</a:t>
            </a:r>
            <a:r>
              <a:rPr lang="en-IN" i="1" dirty="0" err="1"/>
              <a:t>s_order_no,s_order_date,client_no</a:t>
            </a:r>
            <a:r>
              <a:rPr lang="en-IN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values(</a:t>
            </a:r>
            <a:r>
              <a:rPr lang="en-IN" i="1" dirty="0" err="1"/>
              <a:t>order_seq.nextval,sysdate</a:t>
            </a:r>
            <a:r>
              <a:rPr lang="en-IN" i="1" dirty="0"/>
              <a:t>,</a:t>
            </a:r>
            <a:r>
              <a:rPr lang="zh-CN" altLang="en-US" i="1" dirty="0"/>
              <a:t>’</a:t>
            </a:r>
            <a:r>
              <a:rPr lang="en-IN" i="1" dirty="0"/>
              <a:t>c0001</a:t>
            </a:r>
            <a:r>
              <a:rPr lang="zh-CN" altLang="en-US" i="1" dirty="0"/>
              <a:t>’</a:t>
            </a:r>
            <a:r>
              <a:rPr lang="en-IN" i="1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/>
            <a:r>
              <a:rPr lang="en-IN" sz="2000" b="1" u="sng" dirty="0"/>
              <a:t>Altering a sequence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SQL&gt;alter sequence </a:t>
            </a:r>
            <a:r>
              <a:rPr lang="en-IN" sz="2000" i="1" dirty="0" err="1"/>
              <a:t>order_seq</a:t>
            </a:r>
            <a:r>
              <a:rPr lang="en-IN" sz="2000" i="1" dirty="0"/>
              <a:t> increment by 2</a:t>
            </a: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 </a:t>
            </a:r>
            <a:endParaRPr lang="en-IN" sz="2000" dirty="0"/>
          </a:p>
          <a:p>
            <a:pPr lvl="1"/>
            <a:r>
              <a:rPr lang="en-IN" sz="2000" b="1" u="sng" dirty="0"/>
              <a:t>Dropping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 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SQL&gt;drop sequence </a:t>
            </a:r>
            <a:r>
              <a:rPr lang="en-IN" sz="2000" i="1" dirty="0" err="1"/>
              <a:t>order_seq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4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 exception is an error condition during a program execution. PL/SQL supports programmers to catch such conditions using </a:t>
            </a:r>
            <a:r>
              <a:rPr lang="en-IN" sz="2400" b="1" dirty="0"/>
              <a:t>EXCEPTION</a:t>
            </a:r>
            <a:r>
              <a:rPr lang="en-IN" sz="2400" dirty="0"/>
              <a:t> block in the program and an appropriate action is taken against the error condition. There are two types of exceptions </a:t>
            </a:r>
          </a:p>
          <a:p>
            <a:r>
              <a:rPr lang="en-IN" sz="2400" dirty="0"/>
              <a:t>System-defined exceptions</a:t>
            </a:r>
          </a:p>
          <a:p>
            <a:r>
              <a:rPr lang="en-IN" sz="2400" dirty="0"/>
              <a:t>User-defined </a:t>
            </a:r>
            <a:r>
              <a:rPr lang="en-IN" sz="2400" dirty="0" smtClean="0"/>
              <a:t>exceptions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00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DECLARE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&lt;</a:t>
            </a:r>
            <a:r>
              <a:rPr lang="en-IN" sz="2400" dirty="0"/>
              <a:t>declarations section</a:t>
            </a:r>
            <a:r>
              <a:rPr lang="en-IN" sz="2400" dirty="0" smtClean="0"/>
              <a:t>&gt;</a:t>
            </a:r>
          </a:p>
          <a:p>
            <a:pPr marL="0" indent="0">
              <a:buNone/>
            </a:pPr>
            <a:r>
              <a:rPr lang="en-IN" sz="2400" dirty="0" smtClean="0"/>
              <a:t> BEGIN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&lt;executable command(s)&gt;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EXCEPTION </a:t>
            </a:r>
          </a:p>
          <a:p>
            <a:pPr marL="0" indent="0">
              <a:buNone/>
            </a:pPr>
            <a:r>
              <a:rPr lang="en-IN" sz="2400" dirty="0" smtClean="0"/>
              <a:t>&lt;</a:t>
            </a:r>
            <a:r>
              <a:rPr lang="en-IN" sz="2400" dirty="0"/>
              <a:t>exception handling goes here &gt;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WHEN </a:t>
            </a:r>
            <a:r>
              <a:rPr lang="en-IN" sz="2400" b="1" dirty="0"/>
              <a:t>exception1 THEN exception1-handling-statements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WHEN </a:t>
            </a:r>
            <a:r>
              <a:rPr lang="en-IN" sz="2400" b="1" dirty="0"/>
              <a:t>exception2 THEN exception2-handling-statements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WHEN </a:t>
            </a:r>
            <a:r>
              <a:rPr lang="en-IN" sz="2400" b="1" dirty="0"/>
              <a:t>exception3 THEN exception3-handling-statements ........ WHEN others THEN exception3-handling-statements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END</a:t>
            </a:r>
            <a:r>
              <a:rPr lang="en-IN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31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83820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System Defined Exceptions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DECLARE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c_id</a:t>
            </a:r>
            <a:r>
              <a:rPr lang="en-IN" dirty="0"/>
              <a:t> </a:t>
            </a:r>
            <a:r>
              <a:rPr lang="en-IN" dirty="0" err="1"/>
              <a:t>customers.id%type</a:t>
            </a:r>
            <a:r>
              <a:rPr lang="en-IN" dirty="0"/>
              <a:t> := 8;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c_name</a:t>
            </a:r>
            <a:r>
              <a:rPr lang="en-IN" dirty="0"/>
              <a:t> </a:t>
            </a:r>
            <a:r>
              <a:rPr lang="en-IN" dirty="0" err="1"/>
              <a:t>customerS.Name%type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c_addr</a:t>
            </a:r>
            <a:r>
              <a:rPr lang="en-IN" dirty="0"/>
              <a:t> </a:t>
            </a:r>
            <a:r>
              <a:rPr lang="en-IN" dirty="0" err="1"/>
              <a:t>customers.address%type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BEGIN </a:t>
            </a:r>
          </a:p>
          <a:p>
            <a:pPr marL="0" indent="0">
              <a:buNone/>
            </a:pPr>
            <a:r>
              <a:rPr lang="en-IN" dirty="0"/>
              <a:t>   SELECT  name, address INTO  </a:t>
            </a:r>
            <a:r>
              <a:rPr lang="en-IN" dirty="0" err="1"/>
              <a:t>c_name</a:t>
            </a:r>
            <a:r>
              <a:rPr lang="en-IN" dirty="0"/>
              <a:t>, </a:t>
            </a:r>
            <a:r>
              <a:rPr lang="en-IN" dirty="0" err="1"/>
              <a:t>c_addr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FROM customers </a:t>
            </a:r>
          </a:p>
          <a:p>
            <a:pPr marL="0" indent="0">
              <a:buNone/>
            </a:pPr>
            <a:r>
              <a:rPr lang="en-IN" dirty="0"/>
              <a:t>   WHERE id = </a:t>
            </a:r>
            <a:r>
              <a:rPr lang="en-IN" dirty="0" err="1"/>
              <a:t>c_id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  DBMS_OUTPUT.PUT_LINE ('Name: '||  </a:t>
            </a:r>
            <a:r>
              <a:rPr lang="en-IN" dirty="0" err="1"/>
              <a:t>c_name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   DBMS_OUTPUT.PUT_LINE ('Address: ' || </a:t>
            </a:r>
            <a:r>
              <a:rPr lang="en-IN" dirty="0" err="1"/>
              <a:t>c_addr</a:t>
            </a:r>
            <a:r>
              <a:rPr lang="en-IN" dirty="0"/>
              <a:t>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EXCEPTION </a:t>
            </a:r>
          </a:p>
          <a:p>
            <a:pPr marL="0" indent="0">
              <a:buNone/>
            </a:pPr>
            <a:r>
              <a:rPr lang="en-IN" b="1" dirty="0"/>
              <a:t>   WHEN </a:t>
            </a:r>
            <a:r>
              <a:rPr lang="en-IN" b="1" dirty="0" err="1"/>
              <a:t>no_data_found</a:t>
            </a:r>
            <a:r>
              <a:rPr lang="en-IN" b="1" dirty="0"/>
              <a:t> THEN </a:t>
            </a:r>
          </a:p>
          <a:p>
            <a:pPr marL="0" indent="0">
              <a:buNone/>
            </a:pPr>
            <a:r>
              <a:rPr lang="en-IN" b="1" dirty="0"/>
              <a:t>      </a:t>
            </a:r>
            <a:r>
              <a:rPr lang="en-IN" b="1" dirty="0" err="1"/>
              <a:t>dbms_output.put_line</a:t>
            </a:r>
            <a:r>
              <a:rPr lang="en-IN" b="1" dirty="0"/>
              <a:t>('No such customer!'); </a:t>
            </a:r>
          </a:p>
          <a:p>
            <a:pPr marL="0" indent="0">
              <a:buNone/>
            </a:pPr>
            <a:r>
              <a:rPr lang="en-IN" b="1" dirty="0"/>
              <a:t>   WHEN others THEN </a:t>
            </a:r>
          </a:p>
          <a:p>
            <a:pPr marL="0" indent="0">
              <a:buNone/>
            </a:pPr>
            <a:r>
              <a:rPr lang="en-IN" b="1" dirty="0"/>
              <a:t>      </a:t>
            </a:r>
            <a:r>
              <a:rPr lang="en-IN" b="1" dirty="0" err="1"/>
              <a:t>dbms_output.put_line</a:t>
            </a:r>
            <a:r>
              <a:rPr lang="en-IN" b="1" dirty="0"/>
              <a:t>('Error!');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  <a:p>
            <a:pPr marL="0" indent="0">
              <a:buNone/>
            </a:pP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951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User-defined Exceptions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user-defined exception must be declared and then raised </a:t>
            </a:r>
            <a:r>
              <a:rPr lang="en-IN" sz="2800" dirty="0" smtClean="0"/>
              <a:t>explicitly.</a:t>
            </a:r>
          </a:p>
          <a:p>
            <a:r>
              <a:rPr lang="en-IN" sz="2800" dirty="0"/>
              <a:t>The syntax for declaring an exception is −</a:t>
            </a:r>
          </a:p>
          <a:p>
            <a:pPr marL="0" indent="0">
              <a:buNone/>
            </a:pPr>
            <a:r>
              <a:rPr lang="en-IN" sz="2800" dirty="0" smtClean="0"/>
              <a:t>        </a:t>
            </a:r>
            <a:r>
              <a:rPr lang="en-IN" sz="2400" b="1" dirty="0" smtClean="0"/>
              <a:t>DECLARE 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</a:t>
            </a:r>
            <a:r>
              <a:rPr lang="en-IN" sz="2400" b="1" dirty="0" smtClean="0"/>
              <a:t>            my-exception </a:t>
            </a:r>
            <a:r>
              <a:rPr lang="en-IN" sz="2400" b="1" dirty="0"/>
              <a:t>EXCEPTION;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532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IN" sz="1400" dirty="0" smtClean="0"/>
              <a:t>Get a customer id from the user. When ever the user enters an invalid customer id raise an </a:t>
            </a:r>
            <a:r>
              <a:rPr lang="en-IN" sz="1400" b="1" dirty="0" err="1" smtClean="0"/>
              <a:t>invalid_id</a:t>
            </a:r>
            <a:r>
              <a:rPr lang="en-IN" sz="1400" b="1" dirty="0" smtClean="0"/>
              <a:t> </a:t>
            </a:r>
            <a:r>
              <a:rPr lang="en-IN" sz="1400" dirty="0" smtClean="0"/>
              <a:t>exception</a:t>
            </a:r>
          </a:p>
          <a:p>
            <a:pPr marL="0" indent="0">
              <a:buNone/>
            </a:pPr>
            <a:r>
              <a:rPr lang="en-IN" sz="1400" dirty="0"/>
              <a:t>DECLARE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c_id</a:t>
            </a:r>
            <a:r>
              <a:rPr lang="en-IN" sz="1400" dirty="0"/>
              <a:t> </a:t>
            </a:r>
            <a:r>
              <a:rPr lang="en-IN" sz="1400" dirty="0" err="1"/>
              <a:t>customers.id%type</a:t>
            </a:r>
            <a:r>
              <a:rPr lang="en-IN" sz="1400" dirty="0"/>
              <a:t> := &amp;</a:t>
            </a:r>
            <a:r>
              <a:rPr lang="en-IN" sz="1400" dirty="0" err="1"/>
              <a:t>cc_id</a:t>
            </a:r>
            <a:r>
              <a:rPr lang="en-IN" sz="1400" dirty="0"/>
              <a:t>;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c_name</a:t>
            </a:r>
            <a:r>
              <a:rPr lang="en-IN" sz="1400" dirty="0"/>
              <a:t> </a:t>
            </a:r>
            <a:r>
              <a:rPr lang="en-IN" sz="1400" dirty="0" err="1"/>
              <a:t>customerS.Name%type</a:t>
            </a:r>
            <a:r>
              <a:rPr lang="en-IN" sz="1400" dirty="0"/>
              <a:t>;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c_addr</a:t>
            </a:r>
            <a:r>
              <a:rPr lang="en-IN" sz="1400" dirty="0"/>
              <a:t> </a:t>
            </a:r>
            <a:r>
              <a:rPr lang="en-IN" sz="1400" dirty="0" err="1"/>
              <a:t>customers.address%type</a:t>
            </a:r>
            <a:r>
              <a:rPr lang="en-IN" sz="1400" dirty="0"/>
              <a:t>;  </a:t>
            </a:r>
          </a:p>
          <a:p>
            <a:pPr marL="0" indent="0">
              <a:buNone/>
            </a:pPr>
            <a:r>
              <a:rPr lang="en-IN" sz="1400" b="1" dirty="0"/>
              <a:t>   -- user defined exception </a:t>
            </a:r>
          </a:p>
          <a:p>
            <a:pPr marL="0" indent="0">
              <a:buNone/>
            </a:pPr>
            <a:r>
              <a:rPr lang="en-IN" sz="1400" b="1" dirty="0"/>
              <a:t>   </a:t>
            </a:r>
            <a:r>
              <a:rPr lang="en-IN" sz="1400" b="1" dirty="0" err="1"/>
              <a:t>ex_invalid_id</a:t>
            </a:r>
            <a:r>
              <a:rPr lang="en-IN" sz="1400" b="1" dirty="0"/>
              <a:t>  EXCEPTION; </a:t>
            </a:r>
          </a:p>
          <a:p>
            <a:pPr marL="0" indent="0">
              <a:buNone/>
            </a:pPr>
            <a:r>
              <a:rPr lang="en-IN" sz="1400" dirty="0"/>
              <a:t>BEGIN </a:t>
            </a:r>
          </a:p>
          <a:p>
            <a:pPr marL="0" indent="0">
              <a:buNone/>
            </a:pPr>
            <a:r>
              <a:rPr lang="en-IN" sz="1400" dirty="0"/>
              <a:t>   IF </a:t>
            </a:r>
            <a:r>
              <a:rPr lang="en-IN" sz="1400" dirty="0" err="1"/>
              <a:t>c_id</a:t>
            </a:r>
            <a:r>
              <a:rPr lang="en-IN" sz="1400" dirty="0"/>
              <a:t> &lt;= 0 THEN </a:t>
            </a:r>
          </a:p>
          <a:p>
            <a:pPr marL="0" indent="0">
              <a:buNone/>
            </a:pPr>
            <a:r>
              <a:rPr lang="en-IN" sz="1400" b="1" dirty="0"/>
              <a:t>      RAISE </a:t>
            </a:r>
            <a:r>
              <a:rPr lang="en-IN" sz="1400" b="1" dirty="0" err="1"/>
              <a:t>ex_invalid_id</a:t>
            </a:r>
            <a:r>
              <a:rPr lang="en-IN" sz="1400" b="1" dirty="0"/>
              <a:t>; </a:t>
            </a:r>
          </a:p>
          <a:p>
            <a:pPr marL="0" indent="0">
              <a:buNone/>
            </a:pPr>
            <a:r>
              <a:rPr lang="en-IN" sz="1400" dirty="0"/>
              <a:t>   ELSE </a:t>
            </a:r>
          </a:p>
          <a:p>
            <a:pPr marL="0" indent="0">
              <a:buNone/>
            </a:pPr>
            <a:r>
              <a:rPr lang="en-IN" sz="1400" dirty="0"/>
              <a:t>      SELECT  name, address INTO  </a:t>
            </a:r>
            <a:r>
              <a:rPr lang="en-IN" sz="1400" dirty="0" err="1"/>
              <a:t>c_name</a:t>
            </a:r>
            <a:r>
              <a:rPr lang="en-IN" sz="1400" dirty="0"/>
              <a:t>, </a:t>
            </a:r>
            <a:r>
              <a:rPr lang="en-IN" sz="1400" dirty="0" err="1"/>
              <a:t>c_addr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      FROM customers </a:t>
            </a:r>
          </a:p>
          <a:p>
            <a:pPr marL="0" indent="0">
              <a:buNone/>
            </a:pPr>
            <a:r>
              <a:rPr lang="en-IN" sz="1400" dirty="0"/>
              <a:t>      WHERE id = </a:t>
            </a:r>
            <a:r>
              <a:rPr lang="en-IN" sz="1400" dirty="0" err="1"/>
              <a:t>c_id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      DBMS_OUTPUT.PUT_LINE ('Name: '||  </a:t>
            </a:r>
            <a:r>
              <a:rPr lang="en-IN" sz="1400" dirty="0" err="1"/>
              <a:t>c_name</a:t>
            </a:r>
            <a:r>
              <a:rPr lang="en-IN" sz="1400" dirty="0"/>
              <a:t>);  </a:t>
            </a:r>
          </a:p>
          <a:p>
            <a:pPr marL="0" indent="0">
              <a:buNone/>
            </a:pPr>
            <a:r>
              <a:rPr lang="en-IN" sz="1400" dirty="0"/>
              <a:t>      DBMS_OUTPUT.PUT_LINE ('Address: ' || </a:t>
            </a:r>
            <a:r>
              <a:rPr lang="en-IN" sz="1400" dirty="0" err="1"/>
              <a:t>c_addr</a:t>
            </a:r>
            <a:r>
              <a:rPr lang="en-IN" sz="1400" dirty="0"/>
              <a:t>); </a:t>
            </a:r>
          </a:p>
          <a:p>
            <a:pPr marL="0" indent="0">
              <a:buNone/>
            </a:pPr>
            <a:r>
              <a:rPr lang="en-IN" sz="1400" dirty="0"/>
              <a:t>   END IF; </a:t>
            </a:r>
          </a:p>
          <a:p>
            <a:pPr marL="0" indent="0">
              <a:buNone/>
            </a:pPr>
            <a:r>
              <a:rPr lang="en-IN" sz="1400" b="1" dirty="0" smtClean="0"/>
              <a:t>EXCEPTION </a:t>
            </a: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  WHEN </a:t>
            </a:r>
            <a:r>
              <a:rPr lang="en-IN" sz="1400" b="1" dirty="0" err="1"/>
              <a:t>ex_invalid_id</a:t>
            </a:r>
            <a:r>
              <a:rPr lang="en-IN" sz="1400" b="1" dirty="0"/>
              <a:t> THEN </a:t>
            </a:r>
          </a:p>
          <a:p>
            <a:pPr marL="0" indent="0">
              <a:buNone/>
            </a:pPr>
            <a:r>
              <a:rPr lang="en-IN" sz="1400" b="1" dirty="0"/>
              <a:t>      </a:t>
            </a:r>
            <a:r>
              <a:rPr lang="en-IN" sz="1400" b="1" dirty="0" err="1"/>
              <a:t>dbms_output.put_line</a:t>
            </a:r>
            <a:r>
              <a:rPr lang="en-IN" sz="1400" b="1" dirty="0"/>
              <a:t>('ID must be greater than zero!'); </a:t>
            </a:r>
          </a:p>
          <a:p>
            <a:pPr marL="0" indent="0">
              <a:buNone/>
            </a:pPr>
            <a:r>
              <a:rPr lang="en-IN" sz="1400" dirty="0"/>
              <a:t>   WHEN </a:t>
            </a:r>
            <a:r>
              <a:rPr lang="en-IN" sz="1400" dirty="0" err="1"/>
              <a:t>no_data_found</a:t>
            </a:r>
            <a:r>
              <a:rPr lang="en-IN" sz="1400" dirty="0"/>
              <a:t> THEN 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lang="en-IN" sz="1400" dirty="0" err="1"/>
              <a:t>dbms_output.put_line</a:t>
            </a:r>
            <a:r>
              <a:rPr lang="en-IN" sz="1400" dirty="0"/>
              <a:t>('No such customer!'); </a:t>
            </a:r>
          </a:p>
          <a:p>
            <a:pPr marL="0" indent="0">
              <a:buNone/>
            </a:pPr>
            <a:r>
              <a:rPr lang="en-IN" sz="1400" dirty="0"/>
              <a:t>   WHEN others THEN </a:t>
            </a:r>
          </a:p>
          <a:p>
            <a:pPr marL="0" indent="0">
              <a:buNone/>
            </a:pPr>
            <a:r>
              <a:rPr lang="en-IN" sz="1400" dirty="0"/>
              <a:t>      </a:t>
            </a:r>
            <a:r>
              <a:rPr lang="en-IN" sz="1400" dirty="0" err="1"/>
              <a:t>dbms_output.put_line</a:t>
            </a:r>
            <a:r>
              <a:rPr lang="en-IN" sz="1400" dirty="0"/>
              <a:t>('Error!');  </a:t>
            </a:r>
          </a:p>
          <a:p>
            <a:pPr marL="0" indent="0">
              <a:buNone/>
            </a:pPr>
            <a:r>
              <a:rPr lang="en-IN" sz="14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4028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EXERCISE 1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Create the following tables</a:t>
            </a:r>
          </a:p>
          <a:p>
            <a:pPr marL="0" indent="0">
              <a:buNone/>
            </a:pPr>
            <a:r>
              <a:rPr lang="en-IN" sz="2400" dirty="0" err="1" smtClean="0"/>
              <a:t>student_info</a:t>
            </a:r>
            <a:r>
              <a:rPr lang="en-IN" sz="2400" dirty="0" smtClean="0"/>
              <a:t>(</a:t>
            </a:r>
            <a:r>
              <a:rPr lang="en-IN" sz="2400" dirty="0" err="1" smtClean="0"/>
              <a:t>rollno</a:t>
            </a:r>
            <a:r>
              <a:rPr lang="en-IN" sz="2400" dirty="0" smtClean="0"/>
              <a:t> </a:t>
            </a:r>
            <a:r>
              <a:rPr lang="en-IN" sz="2400" dirty="0" err="1"/>
              <a:t>varchar</a:t>
            </a:r>
            <a:r>
              <a:rPr lang="en-IN" sz="2400" dirty="0"/>
              <a:t>(10),name </a:t>
            </a:r>
            <a:r>
              <a:rPr lang="en-IN" sz="2400" dirty="0" err="1"/>
              <a:t>varchar</a:t>
            </a:r>
            <a:r>
              <a:rPr lang="en-IN" sz="2400" dirty="0"/>
              <a:t>(10),</a:t>
            </a:r>
            <a:r>
              <a:rPr lang="en-IN" sz="2400" dirty="0" err="1"/>
              <a:t>no_of_arrears</a:t>
            </a:r>
            <a:r>
              <a:rPr lang="en-IN" sz="2400" dirty="0"/>
              <a:t> numeric(2,0</a:t>
            </a:r>
            <a:r>
              <a:rPr lang="en-IN" sz="2400" dirty="0" smtClean="0"/>
              <a:t>));</a:t>
            </a:r>
          </a:p>
          <a:p>
            <a:pPr marL="0" indent="0">
              <a:buNone/>
            </a:pPr>
            <a:r>
              <a:rPr lang="en-IN" sz="2400" dirty="0" err="1" smtClean="0"/>
              <a:t>Scholarshp</a:t>
            </a:r>
            <a:r>
              <a:rPr lang="en-IN" sz="2400" dirty="0" smtClean="0"/>
              <a:t>(</a:t>
            </a:r>
            <a:r>
              <a:rPr lang="en-IN" sz="2400" dirty="0" err="1" smtClean="0"/>
              <a:t>rollno.name.no_of_arrears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Create an </a:t>
            </a:r>
            <a:r>
              <a:rPr lang="en-IN" sz="2400" b="1" dirty="0"/>
              <a:t>exception when a student has more than ten arrears, else add his name for scholarship </a:t>
            </a:r>
          </a:p>
        </p:txBody>
      </p:sp>
    </p:spTree>
    <p:extLst>
      <p:ext uri="{BB962C8B-B14F-4D97-AF65-F5344CB8AC3E}">
        <p14:creationId xmlns:p14="http://schemas.microsoft.com/office/powerpoint/2010/main" val="40734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EXERCISE 2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Create the following tables</a:t>
            </a:r>
          </a:p>
          <a:p>
            <a:pPr marL="0" indent="0">
              <a:buNone/>
            </a:pPr>
            <a:r>
              <a:rPr lang="en-IN" sz="2400" dirty="0" err="1"/>
              <a:t>inst_commission</a:t>
            </a:r>
            <a:r>
              <a:rPr lang="en-IN" sz="2400" dirty="0"/>
              <a:t>(id </a:t>
            </a:r>
            <a:r>
              <a:rPr lang="en-IN" sz="2400" dirty="0" err="1"/>
              <a:t>varchar</a:t>
            </a:r>
            <a:r>
              <a:rPr lang="en-IN" sz="2400" dirty="0"/>
              <a:t>(10), commission numeric(12,2));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smtClean="0"/>
              <a:t>To add </a:t>
            </a:r>
            <a:r>
              <a:rPr lang="en-IN" sz="2400" b="1" dirty="0"/>
              <a:t>commission to the instructors based on the number of subjects they have offered till </a:t>
            </a:r>
            <a:r>
              <a:rPr lang="en-IN" sz="2400" b="1" dirty="0" smtClean="0"/>
              <a:t>now. If the number of courses offered by the instructor is zero raise an exception, else insert the data into </a:t>
            </a:r>
            <a:r>
              <a:rPr lang="en-IN" sz="2400" b="1" dirty="0" err="1" smtClean="0"/>
              <a:t>i</a:t>
            </a:r>
            <a:r>
              <a:rPr lang="en-IN" sz="2400" b="1" dirty="0" err="1" smtClean="0">
                <a:solidFill>
                  <a:srgbClr val="FF0000"/>
                </a:solidFill>
              </a:rPr>
              <a:t>nst_commision</a:t>
            </a:r>
            <a:r>
              <a:rPr lang="en-IN" sz="2400" b="1" dirty="0" smtClean="0"/>
              <a:t> table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50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459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EXCEPTION,INDEXING,SEQUENCE</vt:lpstr>
      <vt:lpstr>PowerPoint Presentation</vt:lpstr>
      <vt:lpstr>PowerPoint Presentation</vt:lpstr>
      <vt:lpstr>PowerPoint Presentation</vt:lpstr>
      <vt:lpstr>System Defined Exceptions</vt:lpstr>
      <vt:lpstr>User-defined Exceptions </vt:lpstr>
      <vt:lpstr>PowerPoint Presentation</vt:lpstr>
      <vt:lpstr>EXERCISE 1</vt:lpstr>
      <vt:lpstr>EXERCISE 2</vt:lpstr>
      <vt:lpstr>INDEXING</vt:lpstr>
      <vt:lpstr>PowerPoint Presentation</vt:lpstr>
      <vt:lpstr>Sequence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ismail - [2010]</cp:lastModifiedBy>
  <cp:revision>12</cp:revision>
  <dcterms:created xsi:type="dcterms:W3CDTF">2006-08-16T00:00:00Z</dcterms:created>
  <dcterms:modified xsi:type="dcterms:W3CDTF">2019-10-01T03:36:54Z</dcterms:modified>
</cp:coreProperties>
</file>