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65D1E-1743-4D1F-900D-434C95FA65DA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70370-5351-473E-9D10-1C9AA2EF9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98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7050B141-886B-47C2-8DEB-E5BFB1F1B425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7DFA-31B7-4D4B-B736-249B319427AF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67F-9CB0-4D19-B656-91CC77C6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06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7DFA-31B7-4D4B-B736-249B319427AF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67F-9CB0-4D19-B656-91CC77C6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47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7DFA-31B7-4D4B-B736-249B319427AF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67F-9CB0-4D19-B656-91CC77C6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88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7DFA-31B7-4D4B-B736-249B319427AF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67F-9CB0-4D19-B656-91CC77C6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6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7DFA-31B7-4D4B-B736-249B319427AF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67F-9CB0-4D19-B656-91CC77C6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98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7DFA-31B7-4D4B-B736-249B319427AF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67F-9CB0-4D19-B656-91CC77C6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28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7DFA-31B7-4D4B-B736-249B319427AF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67F-9CB0-4D19-B656-91CC77C6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02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7DFA-31B7-4D4B-B736-249B319427AF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67F-9CB0-4D19-B656-91CC77C6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44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7DFA-31B7-4D4B-B736-249B319427AF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67F-9CB0-4D19-B656-91CC77C6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07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7DFA-31B7-4D4B-B736-249B319427AF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67F-9CB0-4D19-B656-91CC77C6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92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7DFA-31B7-4D4B-B736-249B319427AF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467F-9CB0-4D19-B656-91CC77C6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23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D7DFA-31B7-4D4B-B736-249B319427AF}" type="datetimeFigureOut">
              <a:rPr lang="en-IN" smtClean="0"/>
              <a:t>02-07-2018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467F-9CB0-4D19-B656-91CC77C6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96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Relational Algebra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Lecture -5</a:t>
            </a:r>
          </a:p>
          <a:p>
            <a:r>
              <a:rPr lang="en-IN" sz="2400" dirty="0" err="1" smtClean="0"/>
              <a:t>Sikha</a:t>
            </a:r>
            <a:r>
              <a:rPr lang="en-IN" sz="2400" dirty="0" smtClean="0"/>
              <a:t> O K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664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78368"/>
              </p:ext>
            </p:extLst>
          </p:nvPr>
        </p:nvGraphicFramePr>
        <p:xfrm>
          <a:off x="251520" y="1556792"/>
          <a:ext cx="2736304" cy="16127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862531"/>
                <a:gridCol w="1873773"/>
              </a:tblGrid>
              <a:tr h="443335">
                <a:tc>
                  <a:txBody>
                    <a:bodyPr/>
                    <a:lstStyle/>
                    <a:p>
                      <a:pPr marL="25400" algn="ctr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IN" sz="1600" b="1" u="sng" dirty="0" smtClean="0">
                          <a:effectLst/>
                          <a:latin typeface="Times New Roman"/>
                          <a:ea typeface="Times New Roman"/>
                          <a:cs typeface="Kartika"/>
                        </a:rPr>
                        <a:t>ID</a:t>
                      </a:r>
                      <a:endParaRPr lang="en-IN" sz="1600" b="1" u="sng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algn="ctr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effectLst/>
                          <a:latin typeface="Times New Roman"/>
                          <a:ea typeface="Times New Roman"/>
                          <a:cs typeface="Kartika"/>
                        </a:rPr>
                        <a:t>Name</a:t>
                      </a:r>
                      <a:endParaRPr lang="en-IN" sz="1600" b="1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</a:tr>
              <a:tr h="443335">
                <a:tc>
                  <a:txBody>
                    <a:bodyPr/>
                    <a:lstStyle/>
                    <a:p>
                      <a:pPr marL="25400" algn="ctr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1234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algn="ctr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joe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</a:tr>
              <a:tr h="363021">
                <a:tc>
                  <a:txBody>
                    <a:bodyPr/>
                    <a:lstStyle/>
                    <a:p>
                      <a:pPr marL="2540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2540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4000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3810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Hector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</a:tr>
              <a:tr h="363021">
                <a:tc>
                  <a:txBody>
                    <a:bodyPr/>
                    <a:lstStyle/>
                    <a:p>
                      <a:pPr marL="2540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2540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2000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11430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Ling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82666"/>
              </p:ext>
            </p:extLst>
          </p:nvPr>
        </p:nvGraphicFramePr>
        <p:xfrm>
          <a:off x="5652120" y="1511931"/>
          <a:ext cx="2448272" cy="184228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107552"/>
                <a:gridCol w="1340720"/>
              </a:tblGrid>
              <a:tr h="312342">
                <a:tc>
                  <a:txBody>
                    <a:bodyPr/>
                    <a:lstStyle/>
                    <a:p>
                      <a:pPr marL="304800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IN" sz="1400" b="1" u="none" dirty="0" smtClean="0">
                          <a:effectLst/>
                          <a:latin typeface="Times New Roman"/>
                          <a:ea typeface="Times New Roman"/>
                          <a:cs typeface="Kartika"/>
                        </a:rPr>
                        <a:t>ID</a:t>
                      </a:r>
                      <a:endParaRPr lang="en-IN" sz="1400" b="1" u="none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IN" sz="1400" b="1" u="sng" dirty="0" smtClean="0">
                          <a:effectLst/>
                          <a:latin typeface="Times New Roman"/>
                          <a:ea typeface="Times New Roman"/>
                          <a:cs typeface="Kartika"/>
                        </a:rPr>
                        <a:t>Code</a:t>
                      </a:r>
                      <a:endParaRPr lang="en-IN" sz="1400" b="1" u="sng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</a:tr>
              <a:tr h="312342">
                <a:tc>
                  <a:txBody>
                    <a:bodyPr/>
                    <a:lstStyle/>
                    <a:p>
                      <a:pPr marL="304800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1234</a:t>
                      </a:r>
                      <a:endParaRPr lang="en-IN" sz="14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cs1500</a:t>
                      </a:r>
                      <a:endParaRPr lang="en-IN" sz="14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</a:tr>
              <a:tr h="273072">
                <a:tc>
                  <a:txBody>
                    <a:bodyPr/>
                    <a:lstStyle/>
                    <a:p>
                      <a:pPr marL="3048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3048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1234</a:t>
                      </a:r>
                      <a:endParaRPr lang="en-IN" sz="14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1143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cs1200</a:t>
                      </a:r>
                      <a:endParaRPr lang="en-IN" sz="14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</a:tr>
              <a:tr h="273072">
                <a:tc>
                  <a:txBody>
                    <a:bodyPr/>
                    <a:lstStyle/>
                    <a:p>
                      <a:pPr marL="3048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3048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1234</a:t>
                      </a:r>
                      <a:endParaRPr lang="en-IN" sz="14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1143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cs2001</a:t>
                      </a:r>
                      <a:endParaRPr lang="en-IN" sz="14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</a:tr>
              <a:tr h="274280">
                <a:tc>
                  <a:txBody>
                    <a:bodyPr/>
                    <a:lstStyle/>
                    <a:p>
                      <a:pPr marL="3048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3048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4000</a:t>
                      </a:r>
                      <a:endParaRPr lang="en-IN" sz="14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1143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cs3010</a:t>
                      </a:r>
                      <a:endParaRPr lang="en-IN" sz="14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</a:tr>
              <a:tr h="379402">
                <a:tc>
                  <a:txBody>
                    <a:bodyPr/>
                    <a:lstStyle/>
                    <a:p>
                      <a:pPr marL="3048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3048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4000</a:t>
                      </a:r>
                      <a:endParaRPr lang="en-IN" sz="14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1143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ma3000</a:t>
                      </a:r>
                      <a:endParaRPr lang="en-IN" sz="14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41426"/>
              </p:ext>
            </p:extLst>
          </p:nvPr>
        </p:nvGraphicFramePr>
        <p:xfrm>
          <a:off x="2902285" y="4158372"/>
          <a:ext cx="2736304" cy="207915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595439"/>
                <a:gridCol w="1140865"/>
              </a:tblGrid>
              <a:tr h="457741">
                <a:tc>
                  <a:txBody>
                    <a:bodyPr/>
                    <a:lstStyle/>
                    <a:p>
                      <a:pPr marL="304800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IN" sz="1600" b="1" u="sng" dirty="0" smtClean="0">
                          <a:effectLst/>
                          <a:latin typeface="Times New Roman"/>
                          <a:ea typeface="Times New Roman"/>
                          <a:cs typeface="Kartika"/>
                        </a:rPr>
                        <a:t>Code</a:t>
                      </a:r>
                      <a:endParaRPr lang="en-IN" sz="1600" b="1" u="sng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IN" sz="1600" b="1" u="sng" dirty="0" smtClean="0">
                          <a:effectLst/>
                          <a:latin typeface="Times New Roman"/>
                          <a:ea typeface="Times New Roman"/>
                          <a:cs typeface="Kartika"/>
                        </a:rPr>
                        <a:t>Lecturer</a:t>
                      </a:r>
                      <a:endParaRPr lang="en-IN" sz="1600" b="1" u="sng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</a:tr>
              <a:tr h="457741">
                <a:tc>
                  <a:txBody>
                    <a:bodyPr/>
                    <a:lstStyle/>
                    <a:p>
                      <a:pPr marL="304800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cs1500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curtis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</a:tr>
              <a:tr h="234260">
                <a:tc>
                  <a:txBody>
                    <a:bodyPr/>
                    <a:lstStyle/>
                    <a:p>
                      <a:pPr marL="3048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3048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cs2001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762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dave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</a:tr>
              <a:tr h="234260">
                <a:tc>
                  <a:txBody>
                    <a:bodyPr/>
                    <a:lstStyle/>
                    <a:p>
                      <a:pPr marL="3048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3048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cs3010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762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curtis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</a:tr>
              <a:tr h="235297">
                <a:tc>
                  <a:txBody>
                    <a:bodyPr/>
                    <a:lstStyle/>
                    <a:p>
                      <a:pPr marL="3048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3048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cs2001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762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olivier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</a:tr>
              <a:tr h="325477">
                <a:tc>
                  <a:txBody>
                    <a:bodyPr/>
                    <a:lstStyle/>
                    <a:p>
                      <a:pPr marL="3048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3048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ma3000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7620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roger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80112" y="106355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ENROLLED IN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91952" y="12051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STUDENT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902285" y="37680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1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b="1" dirty="0"/>
              <a:t>Figure out which relational algebra operations were used to obtain each of the following tables.</a:t>
            </a:r>
            <a:r>
              <a:rPr lang="en-IN" sz="2000" b="1" dirty="0"/>
              <a:t/>
            </a:r>
            <a:br>
              <a:rPr lang="en-IN" sz="2000" b="1" dirty="0"/>
            </a:br>
            <a:endParaRPr lang="en-IN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39552" y="1645236"/>
            <a:ext cx="989856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lecturer</a:t>
            </a:r>
            <a:endParaRPr lang="en-IN" dirty="0"/>
          </a:p>
          <a:p>
            <a:r>
              <a:rPr lang="en-US" dirty="0"/>
              <a:t>--------- </a:t>
            </a:r>
            <a:endParaRPr lang="en-IN" dirty="0"/>
          </a:p>
          <a:p>
            <a:r>
              <a:rPr lang="en-US" dirty="0"/>
              <a:t>Curtis</a:t>
            </a:r>
            <a:endParaRPr lang="en-IN" dirty="0"/>
          </a:p>
          <a:p>
            <a:r>
              <a:rPr lang="en-US" dirty="0" err="1"/>
              <a:t>dave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Curtis</a:t>
            </a:r>
            <a:endParaRPr lang="en-IN" dirty="0"/>
          </a:p>
          <a:p>
            <a:r>
              <a:rPr lang="en-US" dirty="0" err="1" smtClean="0"/>
              <a:t>olivier</a:t>
            </a:r>
            <a:r>
              <a:rPr lang="en-US" dirty="0" smtClean="0"/>
              <a:t> </a:t>
            </a:r>
            <a:endParaRPr lang="en-IN" dirty="0"/>
          </a:p>
          <a:p>
            <a:r>
              <a:rPr lang="en-US" dirty="0"/>
              <a:t>roger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88730"/>
              </p:ext>
            </p:extLst>
          </p:nvPr>
        </p:nvGraphicFramePr>
        <p:xfrm>
          <a:off x="2538611" y="1551420"/>
          <a:ext cx="2482602" cy="179666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92088"/>
                <a:gridCol w="672505"/>
                <a:gridCol w="1018009"/>
              </a:tblGrid>
              <a:tr h="170815">
                <a:tc>
                  <a:txBody>
                    <a:bodyPr/>
                    <a:lstStyle/>
                    <a:p>
                      <a:pPr marL="323850" algn="ctr">
                        <a:lnSpc>
                          <a:spcPct val="115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effectLst/>
                          <a:latin typeface="Times New Roman"/>
                          <a:ea typeface="Times New Roman"/>
                          <a:cs typeface="Kartika"/>
                        </a:rPr>
                        <a:t>ID</a:t>
                      </a:r>
                      <a:endParaRPr lang="en-IN" sz="1600" b="1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15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effectLst/>
                          <a:latin typeface="Times New Roman"/>
                          <a:ea typeface="Times New Roman"/>
                          <a:cs typeface="Kartika"/>
                        </a:rPr>
                        <a:t>Name</a:t>
                      </a:r>
                      <a:endParaRPr lang="en-IN" sz="1600" b="1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algn="ctr">
                        <a:lnSpc>
                          <a:spcPct val="115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effectLst/>
                          <a:latin typeface="Times New Roman"/>
                          <a:ea typeface="Times New Roman"/>
                          <a:cs typeface="Kartika"/>
                        </a:rPr>
                        <a:t>Code</a:t>
                      </a:r>
                      <a:endParaRPr lang="en-IN" sz="1600" b="1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</a:tr>
              <a:tr h="170815">
                <a:tc>
                  <a:txBody>
                    <a:bodyPr/>
                    <a:lstStyle/>
                    <a:p>
                      <a:pPr marL="323850" algn="ctr">
                        <a:lnSpc>
                          <a:spcPct val="115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323850" algn="ctr">
                        <a:lnSpc>
                          <a:spcPct val="115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1234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15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76200" algn="ctr">
                        <a:lnSpc>
                          <a:spcPct val="115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joe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algn="ctr">
                        <a:lnSpc>
                          <a:spcPct val="115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114300" algn="ctr">
                        <a:lnSpc>
                          <a:spcPct val="115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cs1500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</a:tr>
              <a:tr h="161925">
                <a:tc>
                  <a:txBody>
                    <a:bodyPr/>
                    <a:lstStyle/>
                    <a:p>
                      <a:pPr marL="32385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32385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1234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7620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joe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11430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cs1200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</a:tr>
              <a:tr h="179705">
                <a:tc>
                  <a:txBody>
                    <a:bodyPr/>
                    <a:lstStyle/>
                    <a:p>
                      <a:pPr marL="32385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32385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1234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7620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joe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11430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cs2001</a:t>
                      </a:r>
                      <a:endParaRPr lang="en-IN" sz="1600" dirty="0">
                        <a:effectLst/>
                      </a:endParaRPr>
                    </a:p>
                    <a:p>
                      <a:pPr marL="11430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marL="11430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marL="114300"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Kartik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92924" y="1710100"/>
            <a:ext cx="208823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   ID	Code</a:t>
            </a:r>
          </a:p>
          <a:p>
            <a:r>
              <a:rPr lang="en-US" dirty="0" smtClean="0"/>
              <a:t>--------------------------</a:t>
            </a:r>
          </a:p>
          <a:p>
            <a:r>
              <a:rPr lang="en-US" dirty="0" smtClean="0"/>
              <a:t>1234 </a:t>
            </a:r>
            <a:r>
              <a:rPr lang="en-US" dirty="0"/>
              <a:t>|  cs1500</a:t>
            </a:r>
            <a:endParaRPr lang="en-IN" dirty="0"/>
          </a:p>
          <a:p>
            <a:r>
              <a:rPr lang="en-US" dirty="0"/>
              <a:t>1234 |  cs1200</a:t>
            </a:r>
            <a:endParaRPr lang="en-IN" dirty="0"/>
          </a:p>
          <a:p>
            <a:r>
              <a:rPr lang="en-US" dirty="0"/>
              <a:t>1234 |  cs2001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25860" y="5143163"/>
            <a:ext cx="252028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      </a:t>
            </a:r>
            <a:r>
              <a:rPr lang="en-US" dirty="0" err="1" smtClean="0"/>
              <a:t>joe</a:t>
            </a:r>
            <a:r>
              <a:rPr lang="en-US" dirty="0"/>
              <a:t>	|   </a:t>
            </a:r>
            <a:r>
              <a:rPr lang="en-US" dirty="0" err="1"/>
              <a:t>curtis</a:t>
            </a:r>
            <a:endParaRPr lang="en-IN" dirty="0"/>
          </a:p>
          <a:p>
            <a:r>
              <a:rPr lang="en-US" dirty="0"/>
              <a:t>     hector |   Curtis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025860" y="4773831"/>
            <a:ext cx="252028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Name      </a:t>
            </a:r>
            <a:r>
              <a:rPr lang="en-US" dirty="0"/>
              <a:t>|   </a:t>
            </a:r>
            <a:r>
              <a:rPr lang="en-US" dirty="0" smtClean="0"/>
              <a:t>Lecturer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13407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035435" y="431971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285656" y="12060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635052" y="114062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537856" y="4404499"/>
            <a:ext cx="351013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id  </a:t>
            </a:r>
            <a:r>
              <a:rPr lang="en-US" dirty="0" smtClean="0"/>
              <a:t>    |  </a:t>
            </a:r>
            <a:r>
              <a:rPr lang="en-US" dirty="0"/>
              <a:t>name  |   code    | lecturer</a:t>
            </a:r>
            <a:endParaRPr lang="en-IN" dirty="0"/>
          </a:p>
          <a:p>
            <a:r>
              <a:rPr lang="en-US" dirty="0" smtClean="0"/>
              <a:t>----------------------------------------------</a:t>
            </a:r>
            <a:endParaRPr lang="en-IN" dirty="0"/>
          </a:p>
          <a:p>
            <a:r>
              <a:rPr lang="en-US" dirty="0"/>
              <a:t>4000 | hector |   cs3010  </a:t>
            </a:r>
            <a:r>
              <a:rPr lang="en-US" dirty="0" smtClean="0"/>
              <a:t> |  </a:t>
            </a:r>
            <a:r>
              <a:rPr lang="en-US" dirty="0" err="1"/>
              <a:t>curtis</a:t>
            </a:r>
            <a:endParaRPr lang="en-IN" dirty="0"/>
          </a:p>
          <a:p>
            <a:r>
              <a:rPr lang="en-US" dirty="0"/>
              <a:t>4000 | hector |   ma3000  |  roger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537856" y="37890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70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Set Operations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n-US" sz="2000" dirty="0" smtClean="0"/>
              <a:t>Set operations </a:t>
            </a:r>
            <a:r>
              <a:rPr lang="en-US" sz="2000" b="1" dirty="0" smtClean="0">
                <a:solidFill>
                  <a:srgbClr val="000099"/>
                </a:solidFill>
              </a:rPr>
              <a:t>union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000099"/>
                </a:solidFill>
              </a:rPr>
              <a:t>intersect</a:t>
            </a:r>
            <a:r>
              <a:rPr lang="en-US" sz="2000" b="1" dirty="0" smtClean="0"/>
              <a:t>,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000099"/>
                </a:solidFill>
              </a:rPr>
              <a:t>except</a:t>
            </a:r>
            <a:r>
              <a:rPr lang="en-US" sz="1800" b="1" dirty="0" smtClean="0"/>
              <a:t> 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Each of the above operations automatically eliminates duplicates</a:t>
            </a:r>
            <a:endParaRPr lang="en-US" sz="1800" dirty="0" smtClean="0">
              <a:sym typeface="Symbol" pitchFamily="18" charset="2"/>
            </a:endParaRPr>
          </a:p>
          <a:p>
            <a:r>
              <a:rPr lang="en-US" sz="2000" dirty="0" smtClean="0">
                <a:sym typeface="Symbol" pitchFamily="18" charset="2"/>
              </a:rPr>
              <a:t>To retain all duplicates use the corresponding </a:t>
            </a:r>
            <a:r>
              <a:rPr lang="en-US" sz="2000" dirty="0" err="1" smtClean="0">
                <a:sym typeface="Symbol" pitchFamily="18" charset="2"/>
              </a:rPr>
              <a:t>multiset</a:t>
            </a:r>
            <a:r>
              <a:rPr lang="en-US" sz="2000" dirty="0" smtClean="0">
                <a:sym typeface="Symbol" pitchFamily="18" charset="2"/>
              </a:rPr>
              <a:t> versions </a:t>
            </a:r>
            <a:r>
              <a:rPr lang="en-US" sz="2000" b="1" dirty="0" smtClean="0">
                <a:solidFill>
                  <a:srgbClr val="000099"/>
                </a:solidFill>
                <a:sym typeface="Symbol" pitchFamily="18" charset="2"/>
              </a:rPr>
              <a:t>union all, intersect all</a:t>
            </a:r>
            <a:r>
              <a:rPr lang="en-US" sz="2000" b="1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and </a:t>
            </a:r>
            <a:r>
              <a:rPr lang="en-US" sz="2000" b="1" dirty="0" smtClean="0">
                <a:solidFill>
                  <a:srgbClr val="000099"/>
                </a:solidFill>
                <a:sym typeface="Symbol" pitchFamily="18" charset="2"/>
              </a:rPr>
              <a:t>except all</a:t>
            </a:r>
            <a:r>
              <a:rPr lang="en-US" sz="2000" b="1" dirty="0" smtClean="0">
                <a:sym typeface="Symbol" pitchFamily="18" charset="2"/>
              </a:rPr>
              <a:t>.</a:t>
            </a:r>
            <a:br>
              <a:rPr lang="en-US" sz="2000" b="1" dirty="0" smtClean="0">
                <a:sym typeface="Symbol" pitchFamily="18" charset="2"/>
              </a:rPr>
            </a:br>
            <a:r>
              <a:rPr lang="en-US" sz="2000" dirty="0" smtClean="0">
                <a:sym typeface="Symbol" pitchFamily="18" charset="2"/>
              </a:rPr>
              <a:t/>
            </a:r>
            <a:br>
              <a:rPr lang="en-US" sz="2000" dirty="0" smtClean="0">
                <a:sym typeface="Symbol" pitchFamily="18" charset="2"/>
              </a:rPr>
            </a:br>
            <a:r>
              <a:rPr lang="en-US" sz="2000" dirty="0" smtClean="0">
                <a:sym typeface="Symbol" pitchFamily="18" charset="2"/>
              </a:rPr>
              <a:t>Suppose a tuple occurs </a:t>
            </a:r>
            <a:r>
              <a:rPr lang="en-US" sz="2000" i="1" dirty="0" smtClean="0">
                <a:sym typeface="Symbol" pitchFamily="18" charset="2"/>
              </a:rPr>
              <a:t>m</a:t>
            </a:r>
            <a:r>
              <a:rPr lang="en-US" sz="2000" dirty="0" smtClean="0">
                <a:sym typeface="Symbol" pitchFamily="18" charset="2"/>
              </a:rPr>
              <a:t> times in </a:t>
            </a:r>
            <a:r>
              <a:rPr lang="en-US" sz="2000" i="1" dirty="0" smtClean="0">
                <a:sym typeface="Symbol" pitchFamily="18" charset="2"/>
              </a:rPr>
              <a:t>r</a:t>
            </a:r>
            <a:r>
              <a:rPr lang="en-US" sz="2000" dirty="0" smtClean="0">
                <a:sym typeface="Symbol" pitchFamily="18" charset="2"/>
              </a:rPr>
              <a:t> and </a:t>
            </a:r>
            <a:r>
              <a:rPr lang="en-US" sz="2000" i="1" dirty="0" smtClean="0">
                <a:sym typeface="Symbol" pitchFamily="18" charset="2"/>
              </a:rPr>
              <a:t>n </a:t>
            </a:r>
            <a:r>
              <a:rPr lang="en-US" sz="2000" dirty="0" smtClean="0">
                <a:sym typeface="Symbol" pitchFamily="18" charset="2"/>
              </a:rPr>
              <a:t>times in </a:t>
            </a:r>
            <a:r>
              <a:rPr lang="en-US" sz="2000" i="1" dirty="0" smtClean="0">
                <a:sym typeface="Symbol" pitchFamily="18" charset="2"/>
              </a:rPr>
              <a:t>s, </a:t>
            </a:r>
            <a:r>
              <a:rPr lang="en-US" sz="2000" dirty="0" smtClean="0">
                <a:sym typeface="Symbol" pitchFamily="18" charset="2"/>
              </a:rPr>
              <a:t>then, it occurs:</a:t>
            </a:r>
            <a:endParaRPr lang="en-US" sz="1800" dirty="0" smtClean="0">
              <a:sym typeface="Symbol" pitchFamily="18" charset="2"/>
            </a:endParaRPr>
          </a:p>
          <a:p>
            <a:pPr lvl="1"/>
            <a:r>
              <a:rPr lang="en-US" sz="2000" i="1" dirty="0" smtClean="0"/>
              <a:t>m </a:t>
            </a:r>
            <a:r>
              <a:rPr lang="en-US" sz="2000" i="1" baseline="-25000" dirty="0" smtClean="0"/>
              <a:t> </a:t>
            </a:r>
            <a:r>
              <a:rPr lang="en-US" sz="2000" i="1" dirty="0" smtClean="0"/>
              <a:t>+ n </a:t>
            </a:r>
            <a:r>
              <a:rPr lang="en-US" sz="2000" dirty="0" smtClean="0"/>
              <a:t>times in </a:t>
            </a:r>
            <a:r>
              <a:rPr lang="en-US" sz="2000" i="1" dirty="0" smtClean="0"/>
              <a:t>r </a:t>
            </a:r>
            <a:r>
              <a:rPr lang="en-US" sz="2000" b="1" dirty="0" smtClean="0"/>
              <a:t>union all </a:t>
            </a:r>
            <a:r>
              <a:rPr lang="en-US" sz="2000" i="1" dirty="0" smtClean="0"/>
              <a:t>s</a:t>
            </a:r>
            <a:endParaRPr lang="en-US" sz="1800" i="1" dirty="0" smtClean="0"/>
          </a:p>
          <a:p>
            <a:pPr lvl="1"/>
            <a:r>
              <a:rPr lang="en-US" sz="2000" dirty="0" smtClean="0"/>
              <a:t>min(</a:t>
            </a:r>
            <a:r>
              <a:rPr lang="en-US" sz="2000" i="1" dirty="0" err="1" smtClean="0"/>
              <a:t>m,n</a:t>
            </a:r>
            <a:r>
              <a:rPr lang="en-US" sz="2000" i="1" dirty="0" smtClean="0"/>
              <a:t>)</a:t>
            </a:r>
            <a:r>
              <a:rPr lang="en-US" sz="2000" dirty="0" smtClean="0"/>
              <a:t> times in </a:t>
            </a:r>
            <a:r>
              <a:rPr lang="en-US" sz="2000" i="1" dirty="0" smtClean="0"/>
              <a:t>r</a:t>
            </a:r>
            <a:r>
              <a:rPr lang="en-US" sz="2000" dirty="0" smtClean="0"/>
              <a:t> </a:t>
            </a:r>
            <a:r>
              <a:rPr lang="en-US" sz="2000" b="1" dirty="0" smtClean="0"/>
              <a:t>intersect all </a:t>
            </a:r>
            <a:r>
              <a:rPr lang="en-US" sz="2000" i="1" dirty="0" smtClean="0"/>
              <a:t>s</a:t>
            </a:r>
            <a:endParaRPr lang="en-US" sz="1800" i="1" dirty="0" smtClean="0"/>
          </a:p>
          <a:p>
            <a:pPr lvl="1"/>
            <a:r>
              <a:rPr lang="en-US" sz="2000" dirty="0" smtClean="0"/>
              <a:t>max(0, </a:t>
            </a:r>
            <a:r>
              <a:rPr lang="en-US" sz="2000" i="1" dirty="0" smtClean="0"/>
              <a:t>m – n)</a:t>
            </a:r>
            <a:r>
              <a:rPr lang="en-US" sz="2000" dirty="0" smtClean="0"/>
              <a:t> times in </a:t>
            </a:r>
            <a:r>
              <a:rPr lang="en-US" sz="2000" i="1" dirty="0" smtClean="0"/>
              <a:t>r</a:t>
            </a:r>
            <a:r>
              <a:rPr lang="en-US" sz="2000" dirty="0" smtClean="0"/>
              <a:t> </a:t>
            </a:r>
            <a:r>
              <a:rPr lang="en-US" sz="2000" b="1" dirty="0" smtClean="0"/>
              <a:t>except all </a:t>
            </a:r>
            <a:r>
              <a:rPr lang="en-US" sz="2000" i="1" dirty="0" smtClean="0"/>
              <a:t>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567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156</Words>
  <Application>Microsoft Office PowerPoint</Application>
  <PresentationFormat>On-screen Show (4:3)</PresentationFormat>
  <Paragraphs>115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Relational Algebra</vt:lpstr>
      <vt:lpstr>PowerPoint Presentation</vt:lpstr>
      <vt:lpstr>Figure out which relational algebra operations were used to obtain each of the following tables. </vt:lpstr>
      <vt:lpstr>Set Operations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>ismail - [2010]</dc:creator>
  <cp:lastModifiedBy>ismail - [2010]</cp:lastModifiedBy>
  <cp:revision>8</cp:revision>
  <dcterms:created xsi:type="dcterms:W3CDTF">2018-07-02T05:27:42Z</dcterms:created>
  <dcterms:modified xsi:type="dcterms:W3CDTF">2018-07-02T07:13:26Z</dcterms:modified>
</cp:coreProperties>
</file>