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SQL </a:t>
            </a:r>
            <a:r>
              <a:rPr lang="en-IN" dirty="0" err="1" smtClean="0"/>
              <a:t>Rename,Having,Like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Aliases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SQL </a:t>
            </a:r>
            <a:r>
              <a:rPr lang="en-IN" sz="2800" dirty="0"/>
              <a:t>aliases are used to give </a:t>
            </a:r>
            <a:r>
              <a:rPr lang="en-IN" sz="2800" b="1" dirty="0"/>
              <a:t>a table</a:t>
            </a:r>
            <a:r>
              <a:rPr lang="en-IN" sz="2800" dirty="0"/>
              <a:t>, or a </a:t>
            </a:r>
            <a:r>
              <a:rPr lang="en-IN" sz="2800" b="1" dirty="0"/>
              <a:t>column</a:t>
            </a:r>
            <a:r>
              <a:rPr lang="en-IN" sz="2800" dirty="0"/>
              <a:t> in a table, a </a:t>
            </a:r>
            <a:r>
              <a:rPr lang="en-IN" sz="2800" b="1" dirty="0"/>
              <a:t>temporary name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Aliases are often used to make column names more readable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An alias </a:t>
            </a:r>
            <a:r>
              <a:rPr lang="en-IN" sz="2800" b="1" dirty="0"/>
              <a:t>only exists for the duration </a:t>
            </a:r>
            <a:r>
              <a:rPr lang="en-IN" sz="2800" dirty="0"/>
              <a:t>of the query.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727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838200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Alias Column </a:t>
            </a:r>
            <a:r>
              <a:rPr lang="en-IN" sz="2400" b="1" dirty="0" smtClean="0">
                <a:solidFill>
                  <a:srgbClr val="FF0000"/>
                </a:solidFill>
              </a:rPr>
              <a:t>Syntax: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dirty="0"/>
              <a:t>SELECT </a:t>
            </a:r>
            <a:r>
              <a:rPr lang="en-IN" sz="2400" i="1" dirty="0" err="1"/>
              <a:t>column_name</a:t>
            </a:r>
            <a:r>
              <a:rPr lang="en-IN" sz="2400" dirty="0"/>
              <a:t> AS </a:t>
            </a:r>
            <a:r>
              <a:rPr lang="en-IN" sz="2400" i="1" dirty="0" err="1"/>
              <a:t>alias_name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FROM </a:t>
            </a:r>
            <a:r>
              <a:rPr lang="en-IN" sz="2400" i="1" dirty="0" err="1"/>
              <a:t>table_name</a:t>
            </a:r>
            <a:r>
              <a:rPr lang="en-IN" sz="2400" i="1" dirty="0"/>
              <a:t>;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3657600" y="29673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Alias Table </a:t>
            </a:r>
            <a:r>
              <a:rPr lang="en-IN" sz="2400" b="1" dirty="0" smtClean="0">
                <a:solidFill>
                  <a:srgbClr val="FF0000"/>
                </a:solidFill>
              </a:rPr>
              <a:t>Syntax: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dirty="0"/>
              <a:t>SELECT </a:t>
            </a:r>
            <a:r>
              <a:rPr lang="en-IN" sz="2400" i="1" dirty="0" err="1"/>
              <a:t>column_name</a:t>
            </a:r>
            <a:r>
              <a:rPr lang="en-IN" sz="2400" i="1" dirty="0"/>
              <a:t>(s)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FROM </a:t>
            </a:r>
            <a:r>
              <a:rPr lang="en-IN" sz="2400" i="1" dirty="0" err="1"/>
              <a:t>table_name</a:t>
            </a:r>
            <a:r>
              <a:rPr lang="en-IN" sz="2400" i="1" dirty="0"/>
              <a:t> </a:t>
            </a:r>
            <a:r>
              <a:rPr lang="en-IN" sz="2400" dirty="0"/>
              <a:t>AS </a:t>
            </a:r>
            <a:r>
              <a:rPr lang="en-IN" sz="2400" i="1" dirty="0" err="1"/>
              <a:t>alias_name</a:t>
            </a:r>
            <a:r>
              <a:rPr lang="en-IN" sz="2400" i="1" dirty="0"/>
              <a:t>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98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98242"/>
            <a:ext cx="4125923" cy="22801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533400"/>
            <a:ext cx="4000827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33800"/>
            <a:ext cx="3276600" cy="2705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259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9370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order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3200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a)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Having Clause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25780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/>
              <a:t>HAVING Clause</a:t>
            </a:r>
            <a:r>
              <a:rPr lang="en-IN" sz="2800" dirty="0"/>
              <a:t> </a:t>
            </a:r>
            <a:r>
              <a:rPr lang="en-IN" sz="2800" dirty="0" smtClean="0"/>
              <a:t>: To </a:t>
            </a:r>
            <a:r>
              <a:rPr lang="en-IN" sz="2800" dirty="0"/>
              <a:t>specify conditions that filter which group results appear in the results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</a:t>
            </a:r>
            <a:r>
              <a:rPr lang="en-IN" sz="2800" b="1" dirty="0">
                <a:solidFill>
                  <a:srgbClr val="C00000"/>
                </a:solidFill>
              </a:rPr>
              <a:t>WHERE</a:t>
            </a:r>
            <a:r>
              <a:rPr lang="en-IN" sz="2800" dirty="0"/>
              <a:t> clause places conditions on the selected </a:t>
            </a:r>
            <a:r>
              <a:rPr lang="en-IN" sz="2800" dirty="0" smtClean="0"/>
              <a:t>columns</a:t>
            </a:r>
          </a:p>
          <a:p>
            <a:r>
              <a:rPr lang="en-IN" sz="2800" b="1" dirty="0">
                <a:solidFill>
                  <a:srgbClr val="C00000"/>
                </a:solidFill>
              </a:rPr>
              <a:t>HAVING clause </a:t>
            </a:r>
            <a:r>
              <a:rPr lang="en-IN" sz="2800" dirty="0"/>
              <a:t>places conditions on groups created by the GROUP BY </a:t>
            </a:r>
            <a:r>
              <a:rPr lang="en-IN" sz="2800" dirty="0" smtClean="0"/>
              <a:t>clause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3000" dirty="0" smtClean="0"/>
              <a:t>SELECT </a:t>
            </a:r>
            <a:r>
              <a:rPr lang="en-IN" sz="3000" dirty="0"/>
              <a:t>column1, column2 </a:t>
            </a:r>
            <a:endParaRPr lang="en-IN" sz="3000" dirty="0" smtClean="0"/>
          </a:p>
          <a:p>
            <a:pPr marL="0" indent="0">
              <a:buNone/>
            </a:pPr>
            <a:r>
              <a:rPr lang="en-IN" sz="3000" dirty="0" smtClean="0"/>
              <a:t>		  FROM </a:t>
            </a:r>
            <a:r>
              <a:rPr lang="en-IN" sz="3000" dirty="0"/>
              <a:t>table1, table2 </a:t>
            </a:r>
            <a:endParaRPr lang="en-IN" sz="3000" dirty="0" smtClean="0"/>
          </a:p>
          <a:p>
            <a:pPr marL="0" indent="0">
              <a:buNone/>
            </a:pPr>
            <a:r>
              <a:rPr lang="en-IN" sz="3000" dirty="0"/>
              <a:t> </a:t>
            </a:r>
            <a:r>
              <a:rPr lang="en-IN" sz="3000" dirty="0" smtClean="0"/>
              <a:t>			 WHERE </a:t>
            </a:r>
            <a:r>
              <a:rPr lang="en-IN" sz="3000" dirty="0"/>
              <a:t>[ conditions </a:t>
            </a:r>
            <a:r>
              <a:rPr lang="en-IN" sz="3000" dirty="0" smtClean="0"/>
              <a:t>]</a:t>
            </a:r>
          </a:p>
          <a:p>
            <a:pPr marL="0" indent="0">
              <a:buNone/>
            </a:pPr>
            <a:r>
              <a:rPr lang="en-IN" sz="3000" dirty="0"/>
              <a:t> </a:t>
            </a:r>
            <a:r>
              <a:rPr lang="en-IN" sz="3000" dirty="0" smtClean="0"/>
              <a:t>			  </a:t>
            </a:r>
            <a:r>
              <a:rPr lang="en-IN" sz="3000" dirty="0"/>
              <a:t>GROUP BY column1, column2 </a:t>
            </a:r>
            <a:endParaRPr lang="en-IN" sz="3000" dirty="0" smtClean="0"/>
          </a:p>
          <a:p>
            <a:pPr marL="0" indent="0">
              <a:buNone/>
            </a:pPr>
            <a:r>
              <a:rPr lang="en-IN" sz="3000" dirty="0"/>
              <a:t> </a:t>
            </a:r>
            <a:r>
              <a:rPr lang="en-IN" sz="3000" dirty="0" smtClean="0"/>
              <a:t> 				  HAVING </a:t>
            </a:r>
            <a:r>
              <a:rPr lang="en-IN" sz="3000" dirty="0"/>
              <a:t>[ conditions </a:t>
            </a:r>
            <a:r>
              <a:rPr lang="en-IN" sz="3000" dirty="0" smtClean="0"/>
              <a:t>]</a:t>
            </a:r>
          </a:p>
          <a:p>
            <a:pPr marL="0" indent="0">
              <a:buNone/>
            </a:pPr>
            <a:r>
              <a:rPr lang="en-IN" sz="3000" dirty="0" smtClean="0"/>
              <a:t> 				      ORDER </a:t>
            </a:r>
            <a:r>
              <a:rPr lang="en-IN" sz="3000" dirty="0"/>
              <a:t>BY column1, column2</a:t>
            </a:r>
          </a:p>
        </p:txBody>
      </p:sp>
    </p:spTree>
    <p:extLst>
      <p:ext uri="{BB962C8B-B14F-4D97-AF65-F5344CB8AC3E}">
        <p14:creationId xmlns:p14="http://schemas.microsoft.com/office/powerpoint/2010/main" val="9938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"/>
            <a:ext cx="2286000" cy="2970373"/>
          </a:xfrm>
        </p:spPr>
      </p:pic>
      <p:sp>
        <p:nvSpPr>
          <p:cNvPr id="5" name="Rectangle 4"/>
          <p:cNvSpPr/>
          <p:nvPr/>
        </p:nvSpPr>
        <p:spPr>
          <a:xfrm>
            <a:off x="228600" y="3429000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/>
              <a:t>List </a:t>
            </a:r>
            <a:r>
              <a:rPr lang="en-IN" b="1" dirty="0"/>
              <a:t>the number of customers in each country. Only include countries with more </a:t>
            </a:r>
            <a:r>
              <a:rPr lang="en-IN" b="1" dirty="0" smtClean="0"/>
              <a:t>than</a:t>
            </a:r>
          </a:p>
          <a:p>
            <a:r>
              <a:rPr lang="en-IN" b="1" dirty="0" smtClean="0"/>
              <a:t>      </a:t>
            </a:r>
            <a:r>
              <a:rPr lang="en-IN" b="1" dirty="0"/>
              <a:t>10 customers. 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2. </a:t>
            </a:r>
            <a:r>
              <a:rPr lang="en-IN" dirty="0"/>
              <a:t> </a:t>
            </a:r>
            <a:r>
              <a:rPr lang="en-IN" b="1" dirty="0"/>
              <a:t>List the number of customers in each country, except the USA, sorted high to low. </a:t>
            </a:r>
            <a:endParaRPr lang="en-IN" b="1" dirty="0" smtClean="0"/>
          </a:p>
          <a:p>
            <a:r>
              <a:rPr lang="en-IN" b="1" dirty="0" smtClean="0"/>
              <a:t>      Only </a:t>
            </a:r>
            <a:r>
              <a:rPr lang="en-IN" b="1" dirty="0"/>
              <a:t>include countries with 9 or more customers. 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3. </a:t>
            </a:r>
            <a:r>
              <a:rPr lang="en-IN" b="1" dirty="0"/>
              <a:t>List all customer with average </a:t>
            </a:r>
            <a:r>
              <a:rPr lang="en-IN" b="1" dirty="0" smtClean="0"/>
              <a:t>order amount </a:t>
            </a:r>
            <a:r>
              <a:rPr lang="en-IN" b="1" dirty="0"/>
              <a:t>between </a:t>
            </a:r>
            <a:r>
              <a:rPr lang="en-IN" b="1" dirty="0" smtClean="0"/>
              <a:t> 10000 </a:t>
            </a:r>
            <a:r>
              <a:rPr lang="en-IN" b="1" dirty="0"/>
              <a:t>and </a:t>
            </a:r>
            <a:r>
              <a:rPr lang="en-IN" b="1" dirty="0" smtClean="0"/>
              <a:t>12000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8" y="457200"/>
            <a:ext cx="239069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 LIKE 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LIKE </a:t>
            </a:r>
            <a:r>
              <a:rPr lang="en-IN" sz="2800" b="1" dirty="0"/>
              <a:t>operator </a:t>
            </a:r>
            <a:r>
              <a:rPr lang="en-IN" sz="2800" dirty="0"/>
              <a:t>is used in </a:t>
            </a:r>
            <a:r>
              <a:rPr lang="en-IN" sz="2800" b="1" dirty="0"/>
              <a:t>a WHERE </a:t>
            </a:r>
            <a:r>
              <a:rPr lang="en-IN" sz="2800" dirty="0"/>
              <a:t>clause to search for a specified pattern in a </a:t>
            </a:r>
            <a:r>
              <a:rPr lang="en-IN" sz="2800" dirty="0" smtClean="0"/>
              <a:t>column.</a:t>
            </a:r>
          </a:p>
          <a:p>
            <a:pPr marL="895350"/>
            <a:r>
              <a:rPr lang="en-IN" sz="2400" b="1" dirty="0">
                <a:solidFill>
                  <a:srgbClr val="C00000"/>
                </a:solidFill>
              </a:rPr>
              <a:t>% - The </a:t>
            </a:r>
            <a:r>
              <a:rPr lang="en-IN" sz="2400" b="1" dirty="0" err="1">
                <a:solidFill>
                  <a:srgbClr val="C00000"/>
                </a:solidFill>
              </a:rPr>
              <a:t>percent</a:t>
            </a:r>
            <a:r>
              <a:rPr lang="en-IN" sz="2400" b="1" dirty="0">
                <a:solidFill>
                  <a:srgbClr val="C00000"/>
                </a:solidFill>
              </a:rPr>
              <a:t> sign represents zero, one, or multiple characters</a:t>
            </a:r>
          </a:p>
          <a:p>
            <a:pPr marL="895350"/>
            <a:r>
              <a:rPr lang="en-IN" sz="2400" b="1" dirty="0">
                <a:solidFill>
                  <a:srgbClr val="C00000"/>
                </a:solidFill>
              </a:rPr>
              <a:t>_ - The underscore represents a single </a:t>
            </a:r>
            <a:r>
              <a:rPr lang="en-IN" sz="2400" b="1" dirty="0" smtClean="0">
                <a:solidFill>
                  <a:srgbClr val="C00000"/>
                </a:solidFill>
              </a:rPr>
              <a:t>character</a:t>
            </a:r>
          </a:p>
          <a:p>
            <a:pPr marL="55245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marL="55245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marL="628650" indent="0">
              <a:buNone/>
            </a:pPr>
            <a:r>
              <a:rPr lang="en-IN" sz="2400" b="1" dirty="0"/>
              <a:t>SELECT </a:t>
            </a:r>
            <a:r>
              <a:rPr lang="en-IN" sz="2400" b="1" i="1" dirty="0"/>
              <a:t>column1, column2, ...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>FROM </a:t>
            </a:r>
            <a:r>
              <a:rPr lang="en-IN" sz="2400" b="1" i="1" dirty="0" err="1"/>
              <a:t>table_name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>WHERE </a:t>
            </a:r>
            <a:r>
              <a:rPr lang="en-IN" sz="2400" b="1" i="1" dirty="0" err="1"/>
              <a:t>columnN</a:t>
            </a:r>
            <a:r>
              <a:rPr lang="en-IN" sz="2400" b="1" dirty="0"/>
              <a:t> LIKE </a:t>
            </a:r>
            <a:r>
              <a:rPr lang="en-IN" sz="2400" b="1" i="1" dirty="0"/>
              <a:t>pattern</a:t>
            </a:r>
            <a:r>
              <a:rPr lang="en-IN" sz="2400" b="1" dirty="0"/>
              <a:t>;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73531"/>
              </p:ext>
            </p:extLst>
          </p:nvPr>
        </p:nvGraphicFramePr>
        <p:xfrm>
          <a:off x="457200" y="990598"/>
          <a:ext cx="8077200" cy="51355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38600"/>
                <a:gridCol w="4038600"/>
              </a:tblGrid>
              <a:tr h="4335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dirty="0">
                          <a:effectLst/>
                        </a:rPr>
                        <a:t>LIKE Operator</a:t>
                      </a:r>
                    </a:p>
                  </a:txBody>
                  <a:tcPr marL="117557" marR="58779" marT="58779" marB="5877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dirty="0">
                          <a:effectLst/>
                        </a:rPr>
                        <a:t>Description</a:t>
                      </a:r>
                    </a:p>
                  </a:txBody>
                  <a:tcPr marL="58779" marR="58779" marT="58779" marB="58779"/>
                </a:tc>
              </a:tr>
              <a:tr h="73365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WHERE </a:t>
                      </a:r>
                      <a:r>
                        <a:rPr lang="en-IN" sz="1700" dirty="0" err="1" smtClean="0">
                          <a:effectLst/>
                        </a:rPr>
                        <a:t>CustomerName</a:t>
                      </a:r>
                      <a:r>
                        <a:rPr lang="en-IN" sz="1700" dirty="0" smtClean="0">
                          <a:effectLst/>
                        </a:rPr>
                        <a:t>  LIKE  </a:t>
                      </a:r>
                      <a:r>
                        <a:rPr lang="en-IN" sz="1700" dirty="0">
                          <a:effectLst/>
                        </a:rPr>
                        <a:t>'a%'</a:t>
                      </a:r>
                    </a:p>
                  </a:txBody>
                  <a:tcPr marL="117557" marR="58779" marT="58779" marB="58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Finds any values that start with "a"</a:t>
                      </a:r>
                    </a:p>
                  </a:txBody>
                  <a:tcPr marL="58779" marR="58779" marT="58779" marB="58779"/>
                </a:tc>
              </a:tr>
              <a:tr h="73365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'%a'</a:t>
                      </a:r>
                    </a:p>
                  </a:txBody>
                  <a:tcPr marL="117557" marR="58779" marT="58779" marB="58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Finds any values that end with "a"</a:t>
                      </a:r>
                    </a:p>
                  </a:txBody>
                  <a:tcPr marL="58779" marR="58779" marT="58779" marB="58779"/>
                </a:tc>
              </a:tr>
              <a:tr h="73365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'%or%'</a:t>
                      </a:r>
                    </a:p>
                  </a:txBody>
                  <a:tcPr marL="117557" marR="58779" marT="58779" marB="58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58779" marR="58779" marT="58779" marB="58779"/>
                </a:tc>
              </a:tr>
              <a:tr h="73365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'_r%'</a:t>
                      </a:r>
                    </a:p>
                  </a:txBody>
                  <a:tcPr marL="117557" marR="58779" marT="58779" marB="58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58779" marR="58779" marT="58779" marB="58779"/>
                </a:tc>
              </a:tr>
              <a:tr h="103378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'a_%_%'</a:t>
                      </a:r>
                    </a:p>
                  </a:txBody>
                  <a:tcPr marL="117557" marR="58779" marT="58779" marB="58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58779" marR="58779" marT="58779" marB="58779"/>
                </a:tc>
              </a:tr>
              <a:tr h="73365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ContactName LIKE 'a%o'</a:t>
                      </a:r>
                    </a:p>
                  </a:txBody>
                  <a:tcPr marL="117557" marR="58779" marT="58779" marB="587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58779" marR="58779" marT="58779" marB="58779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306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233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SQL Rename,Having,Like</vt:lpstr>
      <vt:lpstr>SQL Aliases </vt:lpstr>
      <vt:lpstr>PowerPoint Presentation</vt:lpstr>
      <vt:lpstr>PowerPoint Presentation</vt:lpstr>
      <vt:lpstr>Having Clause </vt:lpstr>
      <vt:lpstr>PowerPoint Presentation</vt:lpstr>
      <vt:lpstr>SQL LIKE Operator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ismail - [2010]</cp:lastModifiedBy>
  <cp:revision>19</cp:revision>
  <dcterms:created xsi:type="dcterms:W3CDTF">2006-08-16T00:00:00Z</dcterms:created>
  <dcterms:modified xsi:type="dcterms:W3CDTF">2018-07-06T05:29:20Z</dcterms:modified>
</cp:coreProperties>
</file>