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  <p:embeddedFont>
      <p:font typeface="IBM Plex Sans Condensed" charset="1" panose="020B0506050203000203"/>
      <p:regular r:id="rId18"/>
    </p:embeddedFont>
    <p:embeddedFont>
      <p:font typeface="IBM Plex Sans Condensed Bold" charset="1" panose="020B0806050203000203"/>
      <p:regular r:id="rId19"/>
    </p:embeddedFont>
    <p:embeddedFont>
      <p:font typeface="IBM Plex Sans Condensed Italics" charset="1" panose="020B0506050203000203"/>
      <p:regular r:id="rId20"/>
    </p:embeddedFont>
    <p:embeddedFont>
      <p:font typeface="IBM Plex Sans Condensed Bold Italics" charset="1" panose="020B0806050203000203"/>
      <p:regular r:id="rId21"/>
    </p:embeddedFont>
    <p:embeddedFont>
      <p:font typeface="IBM Plex Sans Condensed Thin" charset="1" panose="020B0206050203000203"/>
      <p:regular r:id="rId22"/>
    </p:embeddedFont>
    <p:embeddedFont>
      <p:font typeface="IBM Plex Sans Condensed Thin Italics" charset="1" panose="020B0206050203000203"/>
      <p:regular r:id="rId23"/>
    </p:embeddedFont>
    <p:embeddedFont>
      <p:font typeface="IBM Plex Sans Condensed Medium" charset="1" panose="020B0606050203000203"/>
      <p:regular r:id="rId24"/>
    </p:embeddedFont>
    <p:embeddedFont>
      <p:font typeface="IBM Plex Sans Condensed Medium Italics" charset="1" panose="020B06060502030002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jpe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svg" Type="http://schemas.openxmlformats.org/officeDocument/2006/relationships/image"/><Relationship Id="rId23" Target="../media/image22.svg" Type="http://schemas.openxmlformats.org/officeDocument/2006/relationships/image"/><Relationship Id="rId24" Target="../media/image23.sv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11" Target="../media/image48.svg" Type="http://schemas.openxmlformats.org/officeDocument/2006/relationships/image"/><Relationship Id="rId12" Target="../media/image49.sv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1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24" Target="../media/image61.png" Type="http://schemas.openxmlformats.org/officeDocument/2006/relationships/image"/><Relationship Id="rId25" Target="../media/image6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jpeg" Type="http://schemas.openxmlformats.org/officeDocument/2006/relationships/image"/><Relationship Id="rId8" Target="../media/image46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svg" Type="http://schemas.openxmlformats.org/officeDocument/2006/relationships/image"/><Relationship Id="rId12" Target="../media/image70.png" Type="http://schemas.openxmlformats.org/officeDocument/2006/relationships/image"/><Relationship Id="rId13" Target="../media/image71.svg" Type="http://schemas.openxmlformats.org/officeDocument/2006/relationships/image"/><Relationship Id="rId14" Target="../media/image72.png" Type="http://schemas.openxmlformats.org/officeDocument/2006/relationships/image"/><Relationship Id="rId15" Target="../media/image73.svg" Type="http://schemas.openxmlformats.org/officeDocument/2006/relationships/image"/><Relationship Id="rId16" Target="../media/image74.png" Type="http://schemas.openxmlformats.org/officeDocument/2006/relationships/image"/><Relationship Id="rId17" Target="../media/image75.svg" Type="http://schemas.openxmlformats.org/officeDocument/2006/relationships/image"/><Relationship Id="rId18" Target="../media/image76.jpeg" Type="http://schemas.openxmlformats.org/officeDocument/2006/relationships/image"/><Relationship Id="rId19" Target="../media/image77.png" Type="http://schemas.openxmlformats.org/officeDocument/2006/relationships/image"/><Relationship Id="rId2" Target="../media/image1.png" Type="http://schemas.openxmlformats.org/officeDocument/2006/relationships/image"/><Relationship Id="rId20" Target="../media/image78.svg" Type="http://schemas.openxmlformats.org/officeDocument/2006/relationships/image"/><Relationship Id="rId21" Target="../media/image79.svg" Type="http://schemas.openxmlformats.org/officeDocument/2006/relationships/image"/><Relationship Id="rId22" Target="../media/image80.svg" Type="http://schemas.openxmlformats.org/officeDocument/2006/relationships/image"/><Relationship Id="rId23" Target="../media/image81.svg" Type="http://schemas.openxmlformats.org/officeDocument/2006/relationships/image"/><Relationship Id="rId24" Target="../media/image82.png" Type="http://schemas.openxmlformats.org/officeDocument/2006/relationships/image"/><Relationship Id="rId25" Target="../media/image83.svg" Type="http://schemas.openxmlformats.org/officeDocument/2006/relationships/image"/><Relationship Id="rId26" Target="../media/image84.png" Type="http://schemas.openxmlformats.org/officeDocument/2006/relationships/image"/><Relationship Id="rId27" Target="../media/image85.svg" Type="http://schemas.openxmlformats.org/officeDocument/2006/relationships/image"/><Relationship Id="rId28" Target="../media/image86.png" Type="http://schemas.openxmlformats.org/officeDocument/2006/relationships/image"/><Relationship Id="rId29" Target="../media/image87.svg" Type="http://schemas.openxmlformats.org/officeDocument/2006/relationships/image"/><Relationship Id="rId3" Target="../media/image2.svg" Type="http://schemas.openxmlformats.org/officeDocument/2006/relationships/image"/><Relationship Id="rId30" Target="../media/image88.png" Type="http://schemas.openxmlformats.org/officeDocument/2006/relationships/image"/><Relationship Id="rId31" Target="../media/image89.svg" Type="http://schemas.openxmlformats.org/officeDocument/2006/relationships/image"/><Relationship Id="rId32" Target="../media/image90.png" Type="http://schemas.openxmlformats.org/officeDocument/2006/relationships/image"/><Relationship Id="rId33" Target="../media/image91.svg" Type="http://schemas.openxmlformats.org/officeDocument/2006/relationships/image"/><Relationship Id="rId34" Target="../media/image92.png" Type="http://schemas.openxmlformats.org/officeDocument/2006/relationships/image"/><Relationship Id="rId35" Target="../media/image93.svg" Type="http://schemas.openxmlformats.org/officeDocument/2006/relationships/image"/><Relationship Id="rId4" Target="../media/image3.png" Type="http://schemas.openxmlformats.org/officeDocument/2006/relationships/image"/><Relationship Id="rId5" Target="../media/image63.png" Type="http://schemas.openxmlformats.org/officeDocument/2006/relationships/image"/><Relationship Id="rId6" Target="../media/image64.svg" Type="http://schemas.openxmlformats.org/officeDocument/2006/relationships/image"/><Relationship Id="rId7" Target="../media/image65.jpe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sv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97.png" Type="http://schemas.openxmlformats.org/officeDocument/2006/relationships/image"/><Relationship Id="rId16" Target="../media/image98.svg" Type="http://schemas.openxmlformats.org/officeDocument/2006/relationships/image"/><Relationship Id="rId17" Target="../media/image99.png" Type="http://schemas.openxmlformats.org/officeDocument/2006/relationships/image"/><Relationship Id="rId18" Target="../media/image100.svg" Type="http://schemas.openxmlformats.org/officeDocument/2006/relationships/image"/><Relationship Id="rId19" Target="../media/image101.png" Type="http://schemas.openxmlformats.org/officeDocument/2006/relationships/image"/><Relationship Id="rId2" Target="../media/image1.png" Type="http://schemas.openxmlformats.org/officeDocument/2006/relationships/image"/><Relationship Id="rId20" Target="../media/image102.svg" Type="http://schemas.openxmlformats.org/officeDocument/2006/relationships/image"/><Relationship Id="rId21" Target="../media/image103.png" Type="http://schemas.openxmlformats.org/officeDocument/2006/relationships/image"/><Relationship Id="rId22" Target="../media/image104.svg" Type="http://schemas.openxmlformats.org/officeDocument/2006/relationships/image"/><Relationship Id="rId23" Target="../media/image105.png" Type="http://schemas.openxmlformats.org/officeDocument/2006/relationships/image"/><Relationship Id="rId24" Target="../media/image106.svg" Type="http://schemas.openxmlformats.org/officeDocument/2006/relationships/image"/><Relationship Id="rId25" Target="../media/image107.png" Type="http://schemas.openxmlformats.org/officeDocument/2006/relationships/image"/><Relationship Id="rId26" Target="../media/image108.svg" Type="http://schemas.openxmlformats.org/officeDocument/2006/relationships/image"/><Relationship Id="rId27" Target="../media/image109.png" Type="http://schemas.openxmlformats.org/officeDocument/2006/relationships/image"/><Relationship Id="rId28" Target="../media/image110.svg" Type="http://schemas.openxmlformats.org/officeDocument/2006/relationships/image"/><Relationship Id="rId29" Target="../media/image111.png" Type="http://schemas.openxmlformats.org/officeDocument/2006/relationships/image"/><Relationship Id="rId3" Target="../media/image2.svg" Type="http://schemas.openxmlformats.org/officeDocument/2006/relationships/image"/><Relationship Id="rId30" Target="../media/image112.svg" Type="http://schemas.openxmlformats.org/officeDocument/2006/relationships/image"/><Relationship Id="rId31" Target="../media/image113.png" Type="http://schemas.openxmlformats.org/officeDocument/2006/relationships/image"/><Relationship Id="rId32" Target="../media/image114.svg" Type="http://schemas.openxmlformats.org/officeDocument/2006/relationships/image"/><Relationship Id="rId33" Target="../media/image115.png" Type="http://schemas.openxmlformats.org/officeDocument/2006/relationships/image"/><Relationship Id="rId34" Target="../media/image116.svg" Type="http://schemas.openxmlformats.org/officeDocument/2006/relationships/image"/><Relationship Id="rId4" Target="../media/image3.png" Type="http://schemas.openxmlformats.org/officeDocument/2006/relationships/image"/><Relationship Id="rId5" Target="../media/image94.png" Type="http://schemas.openxmlformats.org/officeDocument/2006/relationships/image"/><Relationship Id="rId6" Target="../media/image95.svg" Type="http://schemas.openxmlformats.org/officeDocument/2006/relationships/image"/><Relationship Id="rId7" Target="../media/image96.jpe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7.png" Type="http://schemas.openxmlformats.org/officeDocument/2006/relationships/image"/><Relationship Id="rId6" Target="../media/image1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4.png" Type="http://schemas.openxmlformats.org/officeDocument/2006/relationships/image"/><Relationship Id="rId11" Target="../media/image125.svg" Type="http://schemas.openxmlformats.org/officeDocument/2006/relationships/image"/><Relationship Id="rId12" Target="../media/image126.png" Type="http://schemas.openxmlformats.org/officeDocument/2006/relationships/image"/><Relationship Id="rId13" Target="../media/image127.svg" Type="http://schemas.openxmlformats.org/officeDocument/2006/relationships/image"/><Relationship Id="rId14" Target="../media/image128.jpeg" Type="http://schemas.openxmlformats.org/officeDocument/2006/relationships/image"/><Relationship Id="rId15" Target="../media/image129.png" Type="http://schemas.openxmlformats.org/officeDocument/2006/relationships/image"/><Relationship Id="rId16" Target="../media/image1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9.png" Type="http://schemas.openxmlformats.org/officeDocument/2006/relationships/image"/><Relationship Id="rId6" Target="../media/image120.svg" Type="http://schemas.openxmlformats.org/officeDocument/2006/relationships/image"/><Relationship Id="rId7" Target="../media/image121.jpeg" Type="http://schemas.openxmlformats.org/officeDocument/2006/relationships/image"/><Relationship Id="rId8" Target="../media/image122.png" Type="http://schemas.openxmlformats.org/officeDocument/2006/relationships/image"/><Relationship Id="rId9" Target="../media/image1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1" y="801877"/>
            <a:ext cx="3295055" cy="1647527"/>
          </a:xfrm>
          <a:custGeom>
            <a:avLst/>
            <a:gdLst/>
            <a:ahLst/>
            <a:cxnLst/>
            <a:rect r="r" b="b" t="t" l="l"/>
            <a:pathLst>
              <a:path h="1647527" w="3295055">
                <a:moveTo>
                  <a:pt x="0" y="0"/>
                </a:moveTo>
                <a:lnTo>
                  <a:pt x="3295055" y="0"/>
                </a:lnTo>
                <a:lnTo>
                  <a:pt x="3295055" y="1647527"/>
                </a:lnTo>
                <a:lnTo>
                  <a:pt x="0" y="16475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1513" y="321469"/>
            <a:ext cx="602754" cy="9644062"/>
          </a:xfrm>
          <a:custGeom>
            <a:avLst/>
            <a:gdLst/>
            <a:ahLst/>
            <a:cxnLst/>
            <a:rect r="r" b="b" t="t" l="l"/>
            <a:pathLst>
              <a:path h="9644062" w="602754">
                <a:moveTo>
                  <a:pt x="0" y="0"/>
                </a:moveTo>
                <a:lnTo>
                  <a:pt x="602754" y="0"/>
                </a:lnTo>
                <a:lnTo>
                  <a:pt x="602754" y="9644062"/>
                </a:lnTo>
                <a:lnTo>
                  <a:pt x="0" y="96440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5864" y="957213"/>
            <a:ext cx="3013770" cy="1339453"/>
          </a:xfrm>
          <a:custGeom>
            <a:avLst/>
            <a:gdLst/>
            <a:ahLst/>
            <a:cxnLst/>
            <a:rect r="r" b="b" t="t" l="l"/>
            <a:pathLst>
              <a:path h="1339453" w="3013770">
                <a:moveTo>
                  <a:pt x="0" y="0"/>
                </a:moveTo>
                <a:lnTo>
                  <a:pt x="3013769" y="0"/>
                </a:lnTo>
                <a:lnTo>
                  <a:pt x="3013769" y="1339454"/>
                </a:lnTo>
                <a:lnTo>
                  <a:pt x="0" y="1339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7795" y="2607205"/>
            <a:ext cx="8670722" cy="4772914"/>
          </a:xfrm>
          <a:custGeom>
            <a:avLst/>
            <a:gdLst/>
            <a:ahLst/>
            <a:cxnLst/>
            <a:rect r="r" b="b" t="t" l="l"/>
            <a:pathLst>
              <a:path h="4772914" w="8670722">
                <a:moveTo>
                  <a:pt x="0" y="0"/>
                </a:moveTo>
                <a:lnTo>
                  <a:pt x="8670722" y="0"/>
                </a:lnTo>
                <a:lnTo>
                  <a:pt x="8670722" y="4772914"/>
                </a:lnTo>
                <a:lnTo>
                  <a:pt x="0" y="4772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52553" y="957213"/>
            <a:ext cx="3013770" cy="1339453"/>
          </a:xfrm>
          <a:custGeom>
            <a:avLst/>
            <a:gdLst/>
            <a:ahLst/>
            <a:cxnLst/>
            <a:rect r="r" b="b" t="t" l="l"/>
            <a:pathLst>
              <a:path h="1339453" w="3013770">
                <a:moveTo>
                  <a:pt x="0" y="0"/>
                </a:moveTo>
                <a:lnTo>
                  <a:pt x="3013769" y="0"/>
                </a:lnTo>
                <a:lnTo>
                  <a:pt x="3013769" y="1339454"/>
                </a:lnTo>
                <a:lnTo>
                  <a:pt x="0" y="1339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79228" y="957213"/>
            <a:ext cx="3013770" cy="1339453"/>
          </a:xfrm>
          <a:custGeom>
            <a:avLst/>
            <a:gdLst/>
            <a:ahLst/>
            <a:cxnLst/>
            <a:rect r="r" b="b" t="t" l="l"/>
            <a:pathLst>
              <a:path h="1339453" w="3013770">
                <a:moveTo>
                  <a:pt x="0" y="0"/>
                </a:moveTo>
                <a:lnTo>
                  <a:pt x="3013770" y="0"/>
                </a:lnTo>
                <a:lnTo>
                  <a:pt x="3013770" y="1339454"/>
                </a:lnTo>
                <a:lnTo>
                  <a:pt x="0" y="13394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305917" y="957213"/>
            <a:ext cx="3013770" cy="1339453"/>
          </a:xfrm>
          <a:custGeom>
            <a:avLst/>
            <a:gdLst/>
            <a:ahLst/>
            <a:cxnLst/>
            <a:rect r="r" b="b" t="t" l="l"/>
            <a:pathLst>
              <a:path h="1339453" w="3013770">
                <a:moveTo>
                  <a:pt x="0" y="0"/>
                </a:moveTo>
                <a:lnTo>
                  <a:pt x="3013770" y="0"/>
                </a:lnTo>
                <a:lnTo>
                  <a:pt x="3013770" y="1339454"/>
                </a:lnTo>
                <a:lnTo>
                  <a:pt x="0" y="13394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363782" y="7116689"/>
            <a:ext cx="7407176" cy="53578"/>
            <a:chOff x="0" y="0"/>
            <a:chExt cx="7023100" cy="50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23100" cy="50800"/>
            </a:xfrm>
            <a:custGeom>
              <a:avLst/>
              <a:gdLst/>
              <a:ahLst/>
              <a:cxnLst/>
              <a:rect r="r" b="b" t="t" l="l"/>
              <a:pathLst>
                <a:path h="50800" w="7023100">
                  <a:moveTo>
                    <a:pt x="25400" y="0"/>
                  </a:moveTo>
                  <a:cubicBezTo>
                    <a:pt x="18415" y="0"/>
                    <a:pt x="12446" y="2540"/>
                    <a:pt x="2540" y="12446"/>
                  </a:cubicBezTo>
                  <a:lnTo>
                    <a:pt x="0" y="25400"/>
                  </a:lnTo>
                  <a:lnTo>
                    <a:pt x="0" y="32385"/>
                  </a:lnTo>
                  <a:lnTo>
                    <a:pt x="12446" y="48260"/>
                  </a:lnTo>
                  <a:lnTo>
                    <a:pt x="25400" y="50800"/>
                  </a:lnTo>
                  <a:lnTo>
                    <a:pt x="7004685" y="50800"/>
                  </a:lnTo>
                  <a:lnTo>
                    <a:pt x="7015607" y="43307"/>
                  </a:lnTo>
                  <a:cubicBezTo>
                    <a:pt x="7020560" y="38354"/>
                    <a:pt x="7023100" y="32385"/>
                    <a:pt x="7023100" y="18288"/>
                  </a:cubicBezTo>
                  <a:lnTo>
                    <a:pt x="7015607" y="7366"/>
                  </a:lnTo>
                  <a:cubicBezTo>
                    <a:pt x="7010654" y="2540"/>
                    <a:pt x="7004685" y="0"/>
                    <a:pt x="6997700" y="0"/>
                  </a:cubicBezTo>
                  <a:close/>
                </a:path>
              </a:pathLst>
            </a:custGeom>
            <a:blipFill>
              <a:blip r:embed="rId19"/>
              <a:stretch>
                <a:fillRect l="-297" t="-42825" r="-331" b="-41175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661083" y="7296229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3084" y="1096155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73084" y="7919972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73084" y="8555703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3084" y="9191448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5696" y="370144"/>
            <a:ext cx="501170" cy="532339"/>
          </a:xfrm>
          <a:custGeom>
            <a:avLst/>
            <a:gdLst/>
            <a:ahLst/>
            <a:cxnLst/>
            <a:rect r="r" b="b" t="t" l="l"/>
            <a:pathLst>
              <a:path h="532339" w="501170">
                <a:moveTo>
                  <a:pt x="0" y="0"/>
                </a:moveTo>
                <a:lnTo>
                  <a:pt x="501170" y="0"/>
                </a:lnTo>
                <a:lnTo>
                  <a:pt x="501170" y="532339"/>
                </a:lnTo>
                <a:lnTo>
                  <a:pt x="0" y="53233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173540" y="7669133"/>
            <a:ext cx="2522632" cy="1973456"/>
          </a:xfrm>
          <a:custGeom>
            <a:avLst/>
            <a:gdLst/>
            <a:ahLst/>
            <a:cxnLst/>
            <a:rect r="r" b="b" t="t" l="l"/>
            <a:pathLst>
              <a:path h="1973456" w="2522632">
                <a:moveTo>
                  <a:pt x="0" y="0"/>
                </a:moveTo>
                <a:lnTo>
                  <a:pt x="2522632" y="0"/>
                </a:lnTo>
                <a:lnTo>
                  <a:pt x="2522632" y="1973456"/>
                </a:lnTo>
                <a:lnTo>
                  <a:pt x="0" y="197345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788460" y="7669133"/>
            <a:ext cx="2522632" cy="1973456"/>
          </a:xfrm>
          <a:custGeom>
            <a:avLst/>
            <a:gdLst/>
            <a:ahLst/>
            <a:cxnLst/>
            <a:rect r="r" b="b" t="t" l="l"/>
            <a:pathLst>
              <a:path h="1973456" w="2522632">
                <a:moveTo>
                  <a:pt x="0" y="0"/>
                </a:moveTo>
                <a:lnTo>
                  <a:pt x="2522632" y="0"/>
                </a:lnTo>
                <a:lnTo>
                  <a:pt x="2522632" y="1973456"/>
                </a:lnTo>
                <a:lnTo>
                  <a:pt x="0" y="197345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91406" y="7669133"/>
            <a:ext cx="2522632" cy="1973456"/>
          </a:xfrm>
          <a:custGeom>
            <a:avLst/>
            <a:gdLst/>
            <a:ahLst/>
            <a:cxnLst/>
            <a:rect r="r" b="b" t="t" l="l"/>
            <a:pathLst>
              <a:path h="1973456" w="2522632">
                <a:moveTo>
                  <a:pt x="0" y="0"/>
                </a:moveTo>
                <a:lnTo>
                  <a:pt x="2522632" y="0"/>
                </a:lnTo>
                <a:lnTo>
                  <a:pt x="2522632" y="1973456"/>
                </a:lnTo>
                <a:lnTo>
                  <a:pt x="0" y="197345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140763" y="3022637"/>
            <a:ext cx="7829934" cy="3767614"/>
          </a:xfrm>
          <a:custGeom>
            <a:avLst/>
            <a:gdLst/>
            <a:ahLst/>
            <a:cxnLst/>
            <a:rect r="r" b="b" t="t" l="l"/>
            <a:pathLst>
              <a:path h="3767614" w="7829934">
                <a:moveTo>
                  <a:pt x="0" y="0"/>
                </a:moveTo>
                <a:lnTo>
                  <a:pt x="7829934" y="0"/>
                </a:lnTo>
                <a:lnTo>
                  <a:pt x="7829934" y="3767613"/>
                </a:lnTo>
                <a:lnTo>
                  <a:pt x="0" y="376761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171946" y="6947033"/>
            <a:ext cx="7795483" cy="392902"/>
          </a:xfrm>
          <a:custGeom>
            <a:avLst/>
            <a:gdLst/>
            <a:ahLst/>
            <a:cxnLst/>
            <a:rect r="r" b="b" t="t" l="l"/>
            <a:pathLst>
              <a:path h="392902" w="7795483">
                <a:moveTo>
                  <a:pt x="0" y="0"/>
                </a:moveTo>
                <a:lnTo>
                  <a:pt x="7795483" y="0"/>
                </a:lnTo>
                <a:lnTo>
                  <a:pt x="7795483" y="392902"/>
                </a:lnTo>
                <a:lnTo>
                  <a:pt x="0" y="392902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378186" y="2607205"/>
            <a:ext cx="7023195" cy="2469054"/>
          </a:xfrm>
          <a:custGeom>
            <a:avLst/>
            <a:gdLst/>
            <a:ahLst/>
            <a:cxnLst/>
            <a:rect r="r" b="b" t="t" l="l"/>
            <a:pathLst>
              <a:path h="2469054" w="7023195">
                <a:moveTo>
                  <a:pt x="0" y="0"/>
                </a:moveTo>
                <a:lnTo>
                  <a:pt x="7023194" y="0"/>
                </a:lnTo>
                <a:lnTo>
                  <a:pt x="7023194" y="2469054"/>
                </a:lnTo>
                <a:lnTo>
                  <a:pt x="0" y="2469054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582104" y="8724702"/>
            <a:ext cx="6753308" cy="834921"/>
          </a:xfrm>
          <a:custGeom>
            <a:avLst/>
            <a:gdLst/>
            <a:ahLst/>
            <a:cxnLst/>
            <a:rect r="r" b="b" t="t" l="l"/>
            <a:pathLst>
              <a:path h="834921" w="6753308">
                <a:moveTo>
                  <a:pt x="0" y="0"/>
                </a:moveTo>
                <a:lnTo>
                  <a:pt x="6753308" y="0"/>
                </a:lnTo>
                <a:lnTo>
                  <a:pt x="6753308" y="834921"/>
                </a:lnTo>
                <a:lnTo>
                  <a:pt x="0" y="834921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582104" y="5174160"/>
            <a:ext cx="7023195" cy="3232542"/>
          </a:xfrm>
          <a:custGeom>
            <a:avLst/>
            <a:gdLst/>
            <a:ahLst/>
            <a:cxnLst/>
            <a:rect r="r" b="b" t="t" l="l"/>
            <a:pathLst>
              <a:path h="3232542" w="7023195">
                <a:moveTo>
                  <a:pt x="0" y="0"/>
                </a:moveTo>
                <a:lnTo>
                  <a:pt x="7023195" y="0"/>
                </a:lnTo>
                <a:lnTo>
                  <a:pt x="7023195" y="3232542"/>
                </a:lnTo>
                <a:lnTo>
                  <a:pt x="0" y="323254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733516" y="8929446"/>
            <a:ext cx="1838158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18">
                <a:solidFill>
                  <a:srgbClr val="252423"/>
                </a:solidFill>
                <a:latin typeface="IBM Plex Sans Condensed"/>
              </a:rPr>
              <a:t>Prev Month: 169(+1.78%)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18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52315" y="1519772"/>
            <a:ext cx="2392103" cy="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$24.9M</a:t>
            </a:r>
          </a:p>
          <a:p>
            <a:pPr algn="ctr">
              <a:lnSpc>
                <a:spcPts val="3164"/>
              </a:lnSpc>
            </a:pPr>
            <a:r>
              <a:rPr lang="en-US" sz="1265" spc="18">
                <a:solidFill>
                  <a:srgbClr val="FFFFFF"/>
                </a:solidFill>
                <a:latin typeface="IBM Plex Sans Condensed"/>
              </a:rPr>
              <a:t>REVENUE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178991" y="1519772"/>
            <a:ext cx="2392103" cy="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$10.5M</a:t>
            </a:r>
          </a:p>
          <a:p>
            <a:pPr algn="ctr">
              <a:lnSpc>
                <a:spcPts val="3164"/>
              </a:lnSpc>
            </a:pPr>
            <a:r>
              <a:rPr lang="en-US" sz="1265" spc="18">
                <a:solidFill>
                  <a:srgbClr val="FFFFFF"/>
                </a:solidFill>
                <a:latin typeface="IBM Plex Sans Condensed"/>
              </a:rPr>
              <a:t>PROFIT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705075" y="1519772"/>
            <a:ext cx="1793327" cy="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25.2K</a:t>
            </a:r>
          </a:p>
          <a:p>
            <a:pPr algn="ctr">
              <a:lnSpc>
                <a:spcPts val="3164"/>
              </a:lnSpc>
            </a:pPr>
            <a:r>
              <a:rPr lang="en-US" sz="1265" spc="18">
                <a:solidFill>
                  <a:srgbClr val="FFFFFF"/>
                </a:solidFill>
                <a:latin typeface="IBM Plex Sans Condensed"/>
              </a:rPr>
              <a:t>ORDERS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52810" y="1519772"/>
            <a:ext cx="1551368" cy="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2.2%</a:t>
            </a:r>
          </a:p>
          <a:p>
            <a:pPr algn="ctr">
              <a:lnSpc>
                <a:spcPts val="3164"/>
              </a:lnSpc>
            </a:pPr>
            <a:r>
              <a:rPr lang="en-US" sz="1265" spc="18">
                <a:solidFill>
                  <a:srgbClr val="FFFFFF"/>
                </a:solidFill>
                <a:latin typeface="IBM Plex Sans Condensed"/>
              </a:rPr>
              <a:t>RETURN RATE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47120" y="7762019"/>
            <a:ext cx="1375391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Monthly Revenue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167646" y="2700079"/>
            <a:ext cx="1407296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Revenue Trending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430072" y="7762019"/>
            <a:ext cx="1239115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Monthly Orders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001835" y="7762019"/>
            <a:ext cx="1301453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Monthly Returns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805337" y="5261289"/>
            <a:ext cx="1902398" cy="2718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333333"/>
                </a:solidFill>
                <a:latin typeface="IBM Plex Sans Condensed Bold"/>
              </a:rPr>
              <a:t>Top 10 Products</a:t>
            </a:r>
          </a:p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Water Bottle - 30 oz.</a:t>
            </a:r>
          </a:p>
          <a:p>
            <a:pPr algn="l">
              <a:lnSpc>
                <a:spcPts val="843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Patch Kit/8 Patches</a:t>
            </a:r>
          </a:p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Mountain Tire Tube</a:t>
            </a:r>
          </a:p>
          <a:p>
            <a:pPr algn="l">
              <a:lnSpc>
                <a:spcPts val="843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Road Tire Tube</a:t>
            </a:r>
          </a:p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Sport-100 Helmet, Red</a:t>
            </a:r>
          </a:p>
          <a:p>
            <a:pPr algn="l">
              <a:lnSpc>
                <a:spcPts val="843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AWC Logo Cap</a:t>
            </a:r>
          </a:p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Sport-100 Helmet, Blue</a:t>
            </a:r>
          </a:p>
          <a:p>
            <a:pPr algn="l">
              <a:lnSpc>
                <a:spcPts val="843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Fender Set - Mountain</a:t>
            </a:r>
          </a:p>
          <a:p>
            <a:pPr algn="l">
              <a:lnSpc>
                <a:spcPts val="2741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Sport-100 Helmet, Black</a:t>
            </a:r>
          </a:p>
          <a:p>
            <a:pPr algn="l">
              <a:lnSpc>
                <a:spcPts val="843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"/>
              </a:rPr>
              <a:t>Mountain Bottle Cage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702387" y="8488713"/>
            <a:ext cx="2226720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Most Ordered Product Type: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23569" y="2700079"/>
            <a:ext cx="1535710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Orders by Category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061012" y="8500714"/>
            <a:ext cx="2289058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Most Returned Product Type: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669892" y="5375589"/>
            <a:ext cx="3541554" cy="26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4"/>
              </a:lnSpc>
            </a:pPr>
            <a:r>
              <a:rPr lang="en-US" sz="1405" spc="21">
                <a:solidFill>
                  <a:srgbClr val="333333"/>
                </a:solidFill>
                <a:latin typeface="IBM Plex Sans Condensed Bold"/>
              </a:rPr>
              <a:t>OrdersRevenueReturn %</a:t>
            </a:r>
          </a:p>
          <a:p>
            <a:pPr algn="l">
              <a:lnSpc>
                <a:spcPts val="1131"/>
              </a:lnSpc>
            </a:pPr>
            <a:r>
              <a:rPr lang="en-US" sz="997" spc="0">
                <a:solidFill>
                  <a:srgbClr val="333333"/>
                </a:solidFill>
                <a:ea typeface="Arimo"/>
              </a:rPr>
              <a:t> </a:t>
            </a:r>
          </a:p>
          <a:p>
            <a:pPr algn="r">
              <a:lnSpc>
                <a:spcPts val="1594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3,983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$39,755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1.95%</a:t>
            </a:r>
          </a:p>
          <a:p>
            <a:pPr algn="r">
              <a:lnSpc>
                <a:spcPts val="2017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2,952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$13,506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1.61%</a:t>
            </a:r>
          </a:p>
          <a:p>
            <a:pPr algn="r">
              <a:lnSpc>
                <a:spcPts val="15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2,846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$28,333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1.64%</a:t>
            </a:r>
          </a:p>
          <a:p>
            <a:pPr algn="r">
              <a:lnSpc>
                <a:spcPts val="2017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2,173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$17,265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1.55%</a:t>
            </a:r>
          </a:p>
          <a:p>
            <a:pPr algn="r">
              <a:lnSpc>
                <a:spcPts val="15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2,099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$73,444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3.33%</a:t>
            </a:r>
          </a:p>
          <a:p>
            <a:pPr algn="r">
              <a:lnSpc>
                <a:spcPts val="2017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2,062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$35,882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1.11%</a:t>
            </a:r>
          </a:p>
          <a:p>
            <a:pPr algn="r">
              <a:lnSpc>
                <a:spcPts val="15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1,995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$67,120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3.31%</a:t>
            </a:r>
          </a:p>
          <a:p>
            <a:pPr algn="r">
              <a:lnSpc>
                <a:spcPts val="2017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1,975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$87,041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1.36%</a:t>
            </a:r>
          </a:p>
          <a:p>
            <a:pPr algn="r">
              <a:lnSpc>
                <a:spcPts val="1568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1,940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$65,270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2.68%</a:t>
            </a:r>
          </a:p>
          <a:p>
            <a:pPr algn="r">
              <a:lnSpc>
                <a:spcPts val="2017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1,896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$38,062</a:t>
            </a:r>
            <a:r>
              <a:rPr lang="en-US" sz="1405" spc="21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"/>
              </a:rPr>
              <a:t>2.02%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05789" y="3021040"/>
            <a:ext cx="39023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$2.0M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705789" y="3914951"/>
            <a:ext cx="39023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$1.5M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05789" y="4808848"/>
            <a:ext cx="39023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$1.0M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705789" y="5702745"/>
            <a:ext cx="39023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$0.5M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05789" y="6634743"/>
            <a:ext cx="940859" cy="30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$0.0M</a:t>
            </a:r>
          </a:p>
          <a:p>
            <a:pPr algn="r">
              <a:lnSpc>
                <a:spcPts val="1134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Jan 2020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642451" y="6740674"/>
            <a:ext cx="51354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Jul 2020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168583" y="6740674"/>
            <a:ext cx="551627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Jan 2021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707615" y="6740674"/>
            <a:ext cx="513546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Jul 2021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233748" y="6740674"/>
            <a:ext cx="551627" cy="1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16">
                <a:solidFill>
                  <a:srgbClr val="605E5C"/>
                </a:solidFill>
                <a:latin typeface="IBM Plex Sans Condensed"/>
              </a:rPr>
              <a:t>Jan 2022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382749" y="8637065"/>
            <a:ext cx="2104174" cy="50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9"/>
              </a:lnSpc>
            </a:pPr>
            <a:r>
              <a:rPr lang="en-US" sz="4218" spc="63">
                <a:solidFill>
                  <a:srgbClr val="333333"/>
                </a:solidFill>
                <a:latin typeface="IBM Plex Sans Condensed Bold"/>
              </a:rPr>
              <a:t>$1.83M</a:t>
            </a:r>
            <a:r>
              <a:rPr lang="en-US" sz="4218" spc="63">
                <a:solidFill>
                  <a:srgbClr val="333333"/>
                </a:solidFill>
                <a:ea typeface="IBM Plex Sans Condensed"/>
              </a:rPr>
              <a:t></a:t>
            </a:r>
          </a:p>
          <a:p>
            <a:pPr algn="l">
              <a:lnSpc>
                <a:spcPts val="3164"/>
              </a:lnSpc>
            </a:pPr>
            <a:r>
              <a:rPr lang="en-US" sz="1265" spc="18">
                <a:solidFill>
                  <a:srgbClr val="252423"/>
                </a:solidFill>
                <a:latin typeface="IBM Plex Sans Condensed"/>
              </a:rPr>
              <a:t>Prev Month: $1.77M(+3.31%)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110076" y="8637065"/>
            <a:ext cx="1879132" cy="50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9"/>
              </a:lnSpc>
            </a:pPr>
            <a:r>
              <a:rPr lang="en-US" sz="4218" spc="63">
                <a:solidFill>
                  <a:srgbClr val="D64554"/>
                </a:solidFill>
                <a:latin typeface="IBM Plex Sans Condensed Bold"/>
              </a:rPr>
              <a:t>2,146</a:t>
            </a:r>
            <a:r>
              <a:rPr lang="en-US" sz="4218" spc="63">
                <a:solidFill>
                  <a:srgbClr val="D64554"/>
                </a:solidFill>
                <a:ea typeface="IBM Plex Sans Condensed"/>
              </a:rPr>
              <a:t></a:t>
            </a:r>
          </a:p>
          <a:p>
            <a:pPr algn="l">
              <a:lnSpc>
                <a:spcPts val="3164"/>
              </a:lnSpc>
            </a:pPr>
            <a:r>
              <a:rPr lang="en-US" sz="1265" spc="18">
                <a:solidFill>
                  <a:srgbClr val="252423"/>
                </a:solidFill>
                <a:latin typeface="IBM Plex Sans Condensed"/>
              </a:rPr>
              <a:t>Prev Month: 2165(-0.88%)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110036" y="8275115"/>
            <a:ext cx="1085372" cy="74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6"/>
              </a:lnSpc>
            </a:pPr>
            <a:r>
              <a:rPr lang="en-US" sz="4218" spc="63">
                <a:solidFill>
                  <a:srgbClr val="333333"/>
                </a:solidFill>
                <a:latin typeface="IBM Plex Sans Condensed Bold"/>
              </a:rPr>
              <a:t>166</a:t>
            </a:r>
            <a:r>
              <a:rPr lang="en-US" sz="4218" spc="63">
                <a:solidFill>
                  <a:srgbClr val="333333"/>
                </a:solidFill>
                <a:ea typeface="IBM Plex Sans Condensed"/>
              </a:rPr>
              <a:t>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815597" y="4398331"/>
            <a:ext cx="602298" cy="22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263" spc="18">
                <a:solidFill>
                  <a:srgbClr val="605E5C"/>
                </a:solidFill>
                <a:latin typeface="IBM Plex Sans Condensed"/>
              </a:rPr>
              <a:t>Clothing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054904" y="3892272"/>
            <a:ext cx="363045" cy="22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263" spc="18">
                <a:solidFill>
                  <a:srgbClr val="605E5C"/>
                </a:solidFill>
                <a:latin typeface="IBM Plex Sans Condensed"/>
              </a:rPr>
              <a:t>Bikes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604526" y="3386200"/>
            <a:ext cx="813463" cy="22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263" spc="18">
                <a:solidFill>
                  <a:srgbClr val="605E5C"/>
                </a:solidFill>
                <a:latin typeface="IBM Plex Sans Condensed"/>
              </a:rPr>
              <a:t>Accessories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789773" y="4431604"/>
            <a:ext cx="267596" cy="1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1"/>
              </a:lnSpc>
            </a:pPr>
            <a:r>
              <a:rPr lang="en-US" sz="1122" spc="16">
                <a:solidFill>
                  <a:srgbClr val="605E5C"/>
                </a:solidFill>
                <a:latin typeface="IBM Plex Sans Condensed"/>
              </a:rPr>
              <a:t>7.0K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927098" y="3925532"/>
            <a:ext cx="344521" cy="1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1"/>
              </a:lnSpc>
            </a:pPr>
            <a:r>
              <a:rPr lang="en-US" sz="1122" spc="16">
                <a:solidFill>
                  <a:srgbClr val="605E5C"/>
                </a:solidFill>
                <a:latin typeface="IBM Plex Sans Condensed"/>
              </a:rPr>
              <a:t>13.9K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865800" y="3419460"/>
            <a:ext cx="344521" cy="1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1"/>
              </a:lnSpc>
            </a:pPr>
            <a:r>
              <a:rPr lang="en-US" sz="1122" spc="16">
                <a:solidFill>
                  <a:srgbClr val="605E5C"/>
                </a:solidFill>
                <a:latin typeface="IBM Plex Sans Condensed"/>
              </a:rPr>
              <a:t>17.0K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376935" y="8970661"/>
            <a:ext cx="1817182" cy="34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</a:pPr>
            <a:r>
              <a:rPr lang="en-US" sz="1993" spc="29">
                <a:solidFill>
                  <a:srgbClr val="20E2D7"/>
                </a:solidFill>
                <a:latin typeface="IBM Plex Sans Condensed Bold"/>
              </a:rPr>
              <a:t>Tires and Tubes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5254090" y="8970661"/>
            <a:ext cx="756041" cy="34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</a:pPr>
            <a:r>
              <a:rPr lang="en-US" sz="1993" spc="41">
                <a:solidFill>
                  <a:srgbClr val="20E2D7"/>
                </a:solidFill>
                <a:latin typeface="IBM Plex Sans Condensed Bold"/>
              </a:rPr>
              <a:t>Shorts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140" y="1491990"/>
            <a:ext cx="15818941" cy="8210848"/>
          </a:xfrm>
          <a:custGeom>
            <a:avLst/>
            <a:gdLst/>
            <a:ahLst/>
            <a:cxnLst/>
            <a:rect r="r" b="b" t="t" l="l"/>
            <a:pathLst>
              <a:path h="8210848" w="15818941">
                <a:moveTo>
                  <a:pt x="0" y="0"/>
                </a:moveTo>
                <a:lnTo>
                  <a:pt x="15818942" y="0"/>
                </a:lnTo>
                <a:lnTo>
                  <a:pt x="15818942" y="8210848"/>
                </a:lnTo>
                <a:lnTo>
                  <a:pt x="0" y="82108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140" y="1491990"/>
            <a:ext cx="15818941" cy="8210848"/>
          </a:xfrm>
          <a:custGeom>
            <a:avLst/>
            <a:gdLst/>
            <a:ahLst/>
            <a:cxnLst/>
            <a:rect r="r" b="b" t="t" l="l"/>
            <a:pathLst>
              <a:path h="8210848" w="15818941">
                <a:moveTo>
                  <a:pt x="0" y="0"/>
                </a:moveTo>
                <a:lnTo>
                  <a:pt x="15818942" y="0"/>
                </a:lnTo>
                <a:lnTo>
                  <a:pt x="15818942" y="8210848"/>
                </a:lnTo>
                <a:lnTo>
                  <a:pt x="0" y="8210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5402" t="-48939" r="-25402" b="-4893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1083" y="7296229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3084" y="7919972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3084" y="8555703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3084" y="9191448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1811" y="9350495"/>
            <a:ext cx="1025767" cy="310807"/>
          </a:xfrm>
          <a:custGeom>
            <a:avLst/>
            <a:gdLst/>
            <a:ahLst/>
            <a:cxnLst/>
            <a:rect r="r" b="b" t="t" l="l"/>
            <a:pathLst>
              <a:path h="310807" w="1025767">
                <a:moveTo>
                  <a:pt x="0" y="0"/>
                </a:moveTo>
                <a:lnTo>
                  <a:pt x="1025767" y="0"/>
                </a:lnTo>
                <a:lnTo>
                  <a:pt x="1025767" y="310806"/>
                </a:lnTo>
                <a:lnTo>
                  <a:pt x="0" y="3108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57782" y="4056253"/>
            <a:ext cx="1437514" cy="1455986"/>
          </a:xfrm>
          <a:custGeom>
            <a:avLst/>
            <a:gdLst/>
            <a:ahLst/>
            <a:cxnLst/>
            <a:rect r="r" b="b" t="t" l="l"/>
            <a:pathLst>
              <a:path h="1455986" w="1437514">
                <a:moveTo>
                  <a:pt x="0" y="0"/>
                </a:moveTo>
                <a:lnTo>
                  <a:pt x="1437515" y="0"/>
                </a:lnTo>
                <a:lnTo>
                  <a:pt x="1437515" y="1455985"/>
                </a:lnTo>
                <a:lnTo>
                  <a:pt x="0" y="14559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577389" y="2882637"/>
            <a:ext cx="981953" cy="925495"/>
          </a:xfrm>
          <a:custGeom>
            <a:avLst/>
            <a:gdLst/>
            <a:ahLst/>
            <a:cxnLst/>
            <a:rect r="r" b="b" t="t" l="l"/>
            <a:pathLst>
              <a:path h="925495" w="981953">
                <a:moveTo>
                  <a:pt x="0" y="0"/>
                </a:moveTo>
                <a:lnTo>
                  <a:pt x="981953" y="0"/>
                </a:lnTo>
                <a:lnTo>
                  <a:pt x="981953" y="925495"/>
                </a:lnTo>
                <a:lnTo>
                  <a:pt x="0" y="92549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10226" y="3523873"/>
            <a:ext cx="1884597" cy="1466500"/>
          </a:xfrm>
          <a:custGeom>
            <a:avLst/>
            <a:gdLst/>
            <a:ahLst/>
            <a:cxnLst/>
            <a:rect r="r" b="b" t="t" l="l"/>
            <a:pathLst>
              <a:path h="1466500" w="1884597">
                <a:moveTo>
                  <a:pt x="0" y="0"/>
                </a:moveTo>
                <a:lnTo>
                  <a:pt x="1884597" y="0"/>
                </a:lnTo>
                <a:lnTo>
                  <a:pt x="1884597" y="1466501"/>
                </a:lnTo>
                <a:lnTo>
                  <a:pt x="0" y="14665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7989" y="412096"/>
            <a:ext cx="16707441" cy="1062628"/>
          </a:xfrm>
          <a:custGeom>
            <a:avLst/>
            <a:gdLst/>
            <a:ahLst/>
            <a:cxnLst/>
            <a:rect r="r" b="b" t="t" l="l"/>
            <a:pathLst>
              <a:path h="1062628" w="16707441">
                <a:moveTo>
                  <a:pt x="0" y="0"/>
                </a:moveTo>
                <a:lnTo>
                  <a:pt x="16707441" y="0"/>
                </a:lnTo>
                <a:lnTo>
                  <a:pt x="16707441" y="1062628"/>
                </a:lnTo>
                <a:lnTo>
                  <a:pt x="0" y="10626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333059" y="6836328"/>
            <a:ext cx="1075380" cy="1209245"/>
          </a:xfrm>
          <a:custGeom>
            <a:avLst/>
            <a:gdLst/>
            <a:ahLst/>
            <a:cxnLst/>
            <a:rect r="r" b="b" t="t" l="l"/>
            <a:pathLst>
              <a:path h="1209245" w="1075380">
                <a:moveTo>
                  <a:pt x="0" y="0"/>
                </a:moveTo>
                <a:lnTo>
                  <a:pt x="1075380" y="0"/>
                </a:lnTo>
                <a:lnTo>
                  <a:pt x="1075380" y="1209245"/>
                </a:lnTo>
                <a:lnTo>
                  <a:pt x="0" y="12092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10">
                <a:solidFill>
                  <a:srgbClr val="FFFFFF"/>
                </a:solidFill>
                <a:latin typeface="IBM Plex Sans"/>
              </a:rPr>
              <a:t>Power BI Desktop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73766" y="3024722"/>
            <a:ext cx="589105" cy="24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Canada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54307" y="4198337"/>
            <a:ext cx="1044680" cy="24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United States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06711" y="3513558"/>
            <a:ext cx="1491749" cy="13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United Kingdom</a:t>
            </a:r>
          </a:p>
          <a:p>
            <a:pPr algn="l">
              <a:lnSpc>
                <a:spcPts val="3516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France</a:t>
            </a:r>
          </a:p>
          <a:p>
            <a:pPr algn="r">
              <a:lnSpc>
                <a:spcPts val="3516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Germany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29490" y="6978412"/>
            <a:ext cx="682532" cy="24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11">
                <a:solidFill>
                  <a:srgbClr val="FFFFFF"/>
                </a:solidFill>
                <a:latin typeface="IBM Plex Sans"/>
              </a:rPr>
              <a:t>Australia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99447" y="9463957"/>
            <a:ext cx="1576349" cy="17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"/>
              </a:lnSpc>
            </a:pP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© 2023 Mi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i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cr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r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osof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f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t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t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 Cor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r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por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r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at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t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i</a:t>
            </a:r>
            <a:r>
              <a:rPr lang="en-US" sz="949" spc="16">
                <a:solidFill>
                  <a:srgbClr val="FFFFFF"/>
                </a:solidFill>
                <a:latin typeface="IBM Plex Sans Condensed"/>
              </a:rPr>
              <a:t>i</a:t>
            </a:r>
            <a:r>
              <a:rPr lang="en-US" sz="949" spc="16">
                <a:solidFill>
                  <a:srgbClr val="000000"/>
                </a:solidFill>
                <a:latin typeface="IBM Plex Sans Condensed"/>
              </a:rPr>
              <a:t>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46123" y="795992"/>
            <a:ext cx="1044318" cy="33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8" spc="29">
                <a:solidFill>
                  <a:srgbClr val="FFFFFF"/>
                </a:solidFill>
                <a:latin typeface="IBM Plex Sans Condensed Bold"/>
              </a:rPr>
              <a:t>Select all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27905" y="795992"/>
            <a:ext cx="825733" cy="33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8" spc="29">
                <a:solidFill>
                  <a:srgbClr val="FFFFFF"/>
                </a:solidFill>
                <a:latin typeface="IBM Plex Sans Condensed Bold"/>
              </a:rPr>
              <a:t>Europe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43554" y="795992"/>
            <a:ext cx="1739467" cy="33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8" spc="35">
                <a:solidFill>
                  <a:srgbClr val="FFFFFF"/>
                </a:solidFill>
                <a:latin typeface="IBM Plex Sans Condensed Bold"/>
              </a:rPr>
              <a:t>North America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006023" y="795992"/>
            <a:ext cx="759590" cy="33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8" spc="29">
                <a:solidFill>
                  <a:srgbClr val="FFFFFF"/>
                </a:solidFill>
                <a:latin typeface="IBM Plex Sans Condensed Bold"/>
              </a:rPr>
              <a:t>Pacific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100874" y="6299622"/>
            <a:ext cx="11733609" cy="53578"/>
            <a:chOff x="0" y="0"/>
            <a:chExt cx="11125200" cy="50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25200" cy="50800"/>
            </a:xfrm>
            <a:custGeom>
              <a:avLst/>
              <a:gdLst/>
              <a:ahLst/>
              <a:cxnLst/>
              <a:rect r="r" b="b" t="t" l="l"/>
              <a:pathLst>
                <a:path h="50800" w="11125200">
                  <a:moveTo>
                    <a:pt x="25400" y="0"/>
                  </a:moveTo>
                  <a:cubicBezTo>
                    <a:pt x="18415" y="0"/>
                    <a:pt x="12446" y="2540"/>
                    <a:pt x="2540" y="12446"/>
                  </a:cubicBezTo>
                  <a:lnTo>
                    <a:pt x="0" y="25400"/>
                  </a:lnTo>
                  <a:lnTo>
                    <a:pt x="0" y="32385"/>
                  </a:lnTo>
                  <a:lnTo>
                    <a:pt x="12446" y="48260"/>
                  </a:lnTo>
                  <a:lnTo>
                    <a:pt x="25400" y="50800"/>
                  </a:lnTo>
                  <a:lnTo>
                    <a:pt x="11106785" y="50800"/>
                  </a:lnTo>
                  <a:lnTo>
                    <a:pt x="11117707" y="43307"/>
                  </a:lnTo>
                  <a:cubicBezTo>
                    <a:pt x="11122660" y="38354"/>
                    <a:pt x="11125200" y="32385"/>
                    <a:pt x="11125200" y="18288"/>
                  </a:cubicBezTo>
                  <a:lnTo>
                    <a:pt x="11117707" y="7366"/>
                  </a:lnTo>
                  <a:cubicBezTo>
                    <a:pt x="11112754" y="2540"/>
                    <a:pt x="11106785" y="0"/>
                    <a:pt x="11099800" y="0"/>
                  </a:cubicBezTo>
                  <a:close/>
                </a:path>
              </a:pathLst>
            </a:custGeom>
            <a:blipFill>
              <a:blip r:embed="rId7"/>
              <a:stretch>
                <a:fillRect l="-209" t="-45850" r="-211" b="-4615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536000" y="3695190"/>
            <a:ext cx="138633" cy="133945"/>
          </a:xfrm>
          <a:custGeom>
            <a:avLst/>
            <a:gdLst/>
            <a:ahLst/>
            <a:cxnLst/>
            <a:rect r="r" b="b" t="t" l="l"/>
            <a:pathLst>
              <a:path h="133945" w="138633">
                <a:moveTo>
                  <a:pt x="0" y="0"/>
                </a:moveTo>
                <a:lnTo>
                  <a:pt x="138633" y="0"/>
                </a:lnTo>
                <a:lnTo>
                  <a:pt x="138633" y="133945"/>
                </a:lnTo>
                <a:lnTo>
                  <a:pt x="0" y="1339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39666" y="3695190"/>
            <a:ext cx="127087" cy="133945"/>
          </a:xfrm>
          <a:custGeom>
            <a:avLst/>
            <a:gdLst/>
            <a:ahLst/>
            <a:cxnLst/>
            <a:rect r="r" b="b" t="t" l="l"/>
            <a:pathLst>
              <a:path h="133945" w="127087">
                <a:moveTo>
                  <a:pt x="0" y="0"/>
                </a:moveTo>
                <a:lnTo>
                  <a:pt x="127087" y="0"/>
                </a:lnTo>
                <a:lnTo>
                  <a:pt x="127087" y="133945"/>
                </a:lnTo>
                <a:lnTo>
                  <a:pt x="0" y="1339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68635" y="6541594"/>
            <a:ext cx="9675312" cy="3152175"/>
          </a:xfrm>
          <a:custGeom>
            <a:avLst/>
            <a:gdLst/>
            <a:ahLst/>
            <a:cxnLst/>
            <a:rect r="r" b="b" t="t" l="l"/>
            <a:pathLst>
              <a:path h="3152175" w="9675312">
                <a:moveTo>
                  <a:pt x="0" y="0"/>
                </a:moveTo>
                <a:lnTo>
                  <a:pt x="9675312" y="0"/>
                </a:lnTo>
                <a:lnTo>
                  <a:pt x="9675312" y="3152176"/>
                </a:lnTo>
                <a:lnTo>
                  <a:pt x="0" y="31521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07350" y="6129967"/>
            <a:ext cx="12123591" cy="392902"/>
          </a:xfrm>
          <a:custGeom>
            <a:avLst/>
            <a:gdLst/>
            <a:ahLst/>
            <a:cxnLst/>
            <a:rect r="r" b="b" t="t" l="l"/>
            <a:pathLst>
              <a:path h="392902" w="12123591">
                <a:moveTo>
                  <a:pt x="0" y="0"/>
                </a:moveTo>
                <a:lnTo>
                  <a:pt x="12123591" y="0"/>
                </a:lnTo>
                <a:lnTo>
                  <a:pt x="12123591" y="392902"/>
                </a:lnTo>
                <a:lnTo>
                  <a:pt x="0" y="3929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77708" y="3973689"/>
            <a:ext cx="12168891" cy="1999254"/>
          </a:xfrm>
          <a:custGeom>
            <a:avLst/>
            <a:gdLst/>
            <a:ahLst/>
            <a:cxnLst/>
            <a:rect r="r" b="b" t="t" l="l"/>
            <a:pathLst>
              <a:path h="1999254" w="12168891">
                <a:moveTo>
                  <a:pt x="0" y="0"/>
                </a:moveTo>
                <a:lnTo>
                  <a:pt x="12168891" y="0"/>
                </a:lnTo>
                <a:lnTo>
                  <a:pt x="12168891" y="1999254"/>
                </a:lnTo>
                <a:lnTo>
                  <a:pt x="0" y="199925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100874" y="9430353"/>
            <a:ext cx="8465344" cy="53578"/>
            <a:chOff x="0" y="0"/>
            <a:chExt cx="8026400" cy="50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26400" cy="50800"/>
            </a:xfrm>
            <a:custGeom>
              <a:avLst/>
              <a:gdLst/>
              <a:ahLst/>
              <a:cxnLst/>
              <a:rect r="r" b="b" t="t" l="l"/>
              <a:pathLst>
                <a:path h="50800" w="8026400">
                  <a:moveTo>
                    <a:pt x="25400" y="0"/>
                  </a:moveTo>
                  <a:cubicBezTo>
                    <a:pt x="18415" y="0"/>
                    <a:pt x="12446" y="2540"/>
                    <a:pt x="2540" y="12446"/>
                  </a:cubicBezTo>
                  <a:lnTo>
                    <a:pt x="0" y="25400"/>
                  </a:lnTo>
                  <a:lnTo>
                    <a:pt x="0" y="32385"/>
                  </a:lnTo>
                  <a:lnTo>
                    <a:pt x="12446" y="48260"/>
                  </a:lnTo>
                  <a:lnTo>
                    <a:pt x="25400" y="50800"/>
                  </a:lnTo>
                  <a:lnTo>
                    <a:pt x="8007985" y="50800"/>
                  </a:lnTo>
                  <a:lnTo>
                    <a:pt x="8018907" y="43307"/>
                  </a:lnTo>
                  <a:cubicBezTo>
                    <a:pt x="8023860" y="38354"/>
                    <a:pt x="8026400" y="32385"/>
                    <a:pt x="8026400" y="18288"/>
                  </a:cubicBezTo>
                  <a:lnTo>
                    <a:pt x="8018907" y="7366"/>
                  </a:lnTo>
                  <a:cubicBezTo>
                    <a:pt x="8013954" y="2540"/>
                    <a:pt x="8007985" y="0"/>
                    <a:pt x="8001000" y="0"/>
                  </a:cubicBezTo>
                  <a:close/>
                </a:path>
              </a:pathLst>
            </a:custGeom>
            <a:blipFill>
              <a:blip r:embed="rId18"/>
              <a:stretch>
                <a:fillRect l="-289" t="-41125" r="-267" b="-42875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661083" y="7296229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3084" y="7919972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73084" y="8555703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73084" y="9191448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87064" y="6714853"/>
            <a:ext cx="2585145" cy="2424410"/>
          </a:xfrm>
          <a:custGeom>
            <a:avLst/>
            <a:gdLst/>
            <a:ahLst/>
            <a:cxnLst/>
            <a:rect r="r" b="b" t="t" l="l"/>
            <a:pathLst>
              <a:path h="2424410" w="2585145">
                <a:moveTo>
                  <a:pt x="0" y="0"/>
                </a:moveTo>
                <a:lnTo>
                  <a:pt x="2585144" y="0"/>
                </a:lnTo>
                <a:lnTo>
                  <a:pt x="2585144" y="2424410"/>
                </a:lnTo>
                <a:lnTo>
                  <a:pt x="0" y="242441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97762" y="3518824"/>
            <a:ext cx="2763734" cy="1826117"/>
          </a:xfrm>
          <a:custGeom>
            <a:avLst/>
            <a:gdLst/>
            <a:ahLst/>
            <a:cxnLst/>
            <a:rect r="r" b="b" t="t" l="l"/>
            <a:pathLst>
              <a:path h="1826117" w="2763734">
                <a:moveTo>
                  <a:pt x="0" y="0"/>
                </a:moveTo>
                <a:lnTo>
                  <a:pt x="2763734" y="0"/>
                </a:lnTo>
                <a:lnTo>
                  <a:pt x="2763734" y="1826116"/>
                </a:lnTo>
                <a:lnTo>
                  <a:pt x="0" y="182611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87064" y="1137142"/>
            <a:ext cx="3147715" cy="1808262"/>
          </a:xfrm>
          <a:custGeom>
            <a:avLst/>
            <a:gdLst/>
            <a:ahLst/>
            <a:cxnLst/>
            <a:rect r="r" b="b" t="t" l="l"/>
            <a:pathLst>
              <a:path h="1808262" w="3147715">
                <a:moveTo>
                  <a:pt x="0" y="0"/>
                </a:moveTo>
                <a:lnTo>
                  <a:pt x="3147714" y="0"/>
                </a:lnTo>
                <a:lnTo>
                  <a:pt x="3147714" y="1808262"/>
                </a:lnTo>
                <a:lnTo>
                  <a:pt x="0" y="180826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877828" y="6736646"/>
            <a:ext cx="8875538" cy="2367135"/>
          </a:xfrm>
          <a:custGeom>
            <a:avLst/>
            <a:gdLst/>
            <a:ahLst/>
            <a:cxnLst/>
            <a:rect r="r" b="b" t="t" l="l"/>
            <a:pathLst>
              <a:path h="2367135" w="8875538">
                <a:moveTo>
                  <a:pt x="0" y="0"/>
                </a:moveTo>
                <a:lnTo>
                  <a:pt x="8875538" y="0"/>
                </a:lnTo>
                <a:lnTo>
                  <a:pt x="8875538" y="2367135"/>
                </a:lnTo>
                <a:lnTo>
                  <a:pt x="0" y="236713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910283" y="9260684"/>
            <a:ext cx="8852392" cy="392902"/>
          </a:xfrm>
          <a:custGeom>
            <a:avLst/>
            <a:gdLst/>
            <a:ahLst/>
            <a:cxnLst/>
            <a:rect r="r" b="b" t="t" l="l"/>
            <a:pathLst>
              <a:path h="392902" w="8852392">
                <a:moveTo>
                  <a:pt x="0" y="0"/>
                </a:moveTo>
                <a:lnTo>
                  <a:pt x="8852392" y="0"/>
                </a:lnTo>
                <a:lnTo>
                  <a:pt x="8852392" y="392902"/>
                </a:lnTo>
                <a:lnTo>
                  <a:pt x="0" y="39290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868760" y="6637553"/>
            <a:ext cx="3567406" cy="2964652"/>
          </a:xfrm>
          <a:custGeom>
            <a:avLst/>
            <a:gdLst/>
            <a:ahLst/>
            <a:cxnLst/>
            <a:rect r="r" b="b" t="t" l="l"/>
            <a:pathLst>
              <a:path h="2964652" w="3567406">
                <a:moveTo>
                  <a:pt x="0" y="0"/>
                </a:moveTo>
                <a:lnTo>
                  <a:pt x="3567406" y="0"/>
                </a:lnTo>
                <a:lnTo>
                  <a:pt x="3567406" y="2964652"/>
                </a:lnTo>
                <a:lnTo>
                  <a:pt x="0" y="296465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861192" y="3566486"/>
            <a:ext cx="1478555" cy="71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2"/>
              </a:lnSpc>
            </a:pPr>
            <a:r>
              <a:rPr lang="en-US" sz="1265" spc="22">
                <a:solidFill>
                  <a:srgbClr val="252423"/>
                </a:solidFill>
                <a:latin typeface="IBM Plex Sans Condensed"/>
              </a:rPr>
              <a:t>Price Adjustment (%)</a:t>
            </a:r>
          </a:p>
          <a:p>
            <a:pPr algn="l">
              <a:lnSpc>
                <a:spcPts val="2952"/>
              </a:lnSpc>
            </a:pPr>
            <a:r>
              <a:rPr lang="en-US" sz="1265" spc="22">
                <a:solidFill>
                  <a:srgbClr val="252423"/>
                </a:solidFill>
                <a:latin typeface="IBM Plex Sans Condensed"/>
              </a:rPr>
              <a:t>0.10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93600" y="3653193"/>
            <a:ext cx="765685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Total Profit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92323" y="3653193"/>
            <a:ext cx="105740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Adjusted Profit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4036" y="835841"/>
            <a:ext cx="1369805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Selected Product: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61192" y="6728261"/>
            <a:ext cx="1857714" cy="195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0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Product Metric Selecti…</a:t>
            </a:r>
          </a:p>
          <a:p>
            <a:pPr algn="l">
              <a:lnSpc>
                <a:spcPts val="2530"/>
              </a:lnSpc>
            </a:pPr>
            <a:r>
              <a:rPr lang="en-US" sz="1405">
                <a:solidFill>
                  <a:srgbClr val="797775"/>
                </a:solidFill>
                <a:ea typeface="Arimo"/>
              </a:rPr>
              <a:t>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Orders</a:t>
            </a:r>
          </a:p>
          <a:p>
            <a:pPr algn="l">
              <a:lnSpc>
                <a:spcPts val="3514"/>
              </a:lnSpc>
            </a:pPr>
            <a:r>
              <a:rPr lang="en-US" sz="1405">
                <a:solidFill>
                  <a:srgbClr val="797775"/>
                </a:solidFill>
                <a:ea typeface="Arimo"/>
              </a:rPr>
              <a:t>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Revenue</a:t>
            </a:r>
          </a:p>
          <a:p>
            <a:pPr algn="l">
              <a:lnSpc>
                <a:spcPts val="3514"/>
              </a:lnSpc>
            </a:pPr>
            <a:r>
              <a:rPr lang="en-US" sz="1405">
                <a:solidFill>
                  <a:srgbClr val="212121"/>
                </a:solidFill>
                <a:ea typeface="Arimo"/>
              </a:rPr>
              <a:t>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Profit</a:t>
            </a:r>
          </a:p>
          <a:p>
            <a:pPr algn="l">
              <a:lnSpc>
                <a:spcPts val="3514"/>
              </a:lnSpc>
            </a:pPr>
            <a:r>
              <a:rPr lang="en-US" sz="1405">
                <a:solidFill>
                  <a:srgbClr val="797775"/>
                </a:solidFill>
                <a:ea typeface="Arimo"/>
              </a:rPr>
              <a:t>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Returns</a:t>
            </a:r>
          </a:p>
          <a:p>
            <a:pPr algn="l">
              <a:lnSpc>
                <a:spcPts val="3514"/>
              </a:lnSpc>
            </a:pPr>
            <a:r>
              <a:rPr lang="en-US" sz="1405">
                <a:solidFill>
                  <a:srgbClr val="797775"/>
                </a:solidFill>
                <a:ea typeface="Arimo"/>
              </a:rPr>
              <a:t>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Return 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280557" y="876828"/>
            <a:ext cx="2022360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Monthly Orders vs. Target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30685" y="876828"/>
            <a:ext cx="2158622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Monthly Revenue vs. Target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66246" y="888816"/>
            <a:ext cx="1915646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Monthly Profit vs. Target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078612" y="6749400"/>
            <a:ext cx="3083823" cy="270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9"/>
              </a:lnSpc>
            </a:pPr>
            <a:r>
              <a:rPr lang="en-US" sz="1405" spc="29">
                <a:solidFill>
                  <a:srgbClr val="FFFFFF"/>
                </a:solidFill>
                <a:latin typeface="IBM Plex Sans Condensed Bold"/>
              </a:rPr>
              <a:t>Report Summary</a:t>
            </a:r>
          </a:p>
          <a:p>
            <a:pPr algn="l">
              <a:lnSpc>
                <a:spcPts val="231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Total orders for Water Bottle - 30 oz. </a:t>
            </a:r>
          </a:p>
          <a:p>
            <a:pPr algn="l">
              <a:lnSpc>
                <a:spcPts val="147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were 404 </a:t>
            </a:r>
          </a:p>
          <a:p>
            <a:pPr algn="r">
              <a:lnSpc>
                <a:spcPts val="1196"/>
              </a:lnSpc>
            </a:pPr>
          </a:p>
          <a:p>
            <a:pPr algn="l">
              <a:lnSpc>
                <a:spcPts val="351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Adjusted Profit (230.30% increase) and 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Total Profit (230.30% increase) both </a:t>
            </a:r>
          </a:p>
          <a:p>
            <a:pPr algn="l">
              <a:lnSpc>
                <a:spcPts val="309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trended up between 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Monday, June 28, 2021 and </a:t>
            </a:r>
          </a:p>
          <a:p>
            <a:pPr algn="l">
              <a:lnSpc>
                <a:spcPts val="309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Monday, June 27, 2022. </a:t>
            </a:r>
          </a:p>
          <a:p>
            <a:pPr algn="l">
              <a:lnSpc>
                <a:spcPts val="351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Profit experienced the longest period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72396" y="2994973"/>
            <a:ext cx="96307" cy="24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"/>
              </a:lnSpc>
            </a:pPr>
            <a:r>
              <a:rPr lang="en-US" sz="1408" spc="25">
                <a:solidFill>
                  <a:srgbClr val="605E5C"/>
                </a:solidFill>
                <a:latin typeface="IBM Plex Sans Condensed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23954" y="2994973"/>
            <a:ext cx="288920" cy="24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"/>
              </a:lnSpc>
            </a:pPr>
            <a:r>
              <a:rPr lang="en-US" sz="1408" spc="25">
                <a:solidFill>
                  <a:srgbClr val="605E5C"/>
                </a:solidFill>
                <a:latin typeface="IBM Plex Sans Condensed"/>
              </a:rPr>
              <a:t>438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90755" y="2994973"/>
            <a:ext cx="192613" cy="24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"/>
              </a:lnSpc>
            </a:pPr>
            <a:r>
              <a:rPr lang="en-US" sz="1408" spc="25">
                <a:solidFill>
                  <a:srgbClr val="605E5C"/>
                </a:solidFill>
                <a:latin typeface="IBM Plex Sans Condensed"/>
              </a:rPr>
              <a:t>$0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310909" y="2994973"/>
            <a:ext cx="520270" cy="24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"/>
              </a:lnSpc>
            </a:pPr>
            <a:r>
              <a:rPr lang="en-US" sz="1408" spc="25">
                <a:solidFill>
                  <a:srgbClr val="605E5C"/>
                </a:solidFill>
                <a:latin typeface="IBM Plex Sans Condensed"/>
              </a:rPr>
              <a:t>$4,292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07056" y="2273293"/>
            <a:ext cx="971358" cy="78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2"/>
              </a:lnSpc>
            </a:pPr>
            <a:r>
              <a:rPr lang="en-US" sz="4437" spc="79">
                <a:solidFill>
                  <a:srgbClr val="DE6A73"/>
                </a:solidFill>
                <a:latin typeface="IBM Plex Sans Condensed Bold"/>
              </a:rPr>
              <a:t>404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593583" y="2320363"/>
            <a:ext cx="1434903" cy="63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2"/>
              </a:lnSpc>
            </a:pPr>
            <a:r>
              <a:rPr lang="en-US" sz="3594" spc="64">
                <a:solidFill>
                  <a:srgbClr val="DE6A73"/>
                </a:solidFill>
                <a:latin typeface="IBM Plex Sans Condensed Bold"/>
              </a:rPr>
              <a:t>$4,067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809114" y="2995173"/>
            <a:ext cx="192305" cy="24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3"/>
              </a:lnSpc>
            </a:pPr>
            <a:r>
              <a:rPr lang="en-US" sz="1402" spc="25">
                <a:solidFill>
                  <a:srgbClr val="605E5C"/>
                </a:solidFill>
                <a:latin typeface="IBM Plex Sans Condensed"/>
              </a:rPr>
              <a:t>$0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316705" y="2995173"/>
            <a:ext cx="519453" cy="24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3"/>
              </a:lnSpc>
            </a:pPr>
            <a:r>
              <a:rPr lang="en-US" sz="1402" spc="25">
                <a:solidFill>
                  <a:srgbClr val="605E5C"/>
                </a:solidFill>
                <a:latin typeface="IBM Plex Sans Condensed"/>
              </a:rPr>
              <a:t>$2,687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623596" y="2337643"/>
            <a:ext cx="1398523" cy="61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1"/>
              </a:lnSpc>
            </a:pPr>
            <a:r>
              <a:rPr lang="en-US" sz="3493" spc="62">
                <a:solidFill>
                  <a:srgbClr val="DE6A73"/>
                </a:solidFill>
                <a:latin typeface="IBM Plex Sans Condensed Bold"/>
              </a:rPr>
              <a:t>$2,546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24909" y="4666531"/>
            <a:ext cx="307940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$500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678973" y="5779242"/>
            <a:ext cx="153970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$0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947748" y="5923420"/>
            <a:ext cx="513439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Jul 2021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912203" y="5923420"/>
            <a:ext cx="581564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Sep 2021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866412" y="5923420"/>
            <a:ext cx="605969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Nov 2021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859973" y="5923420"/>
            <a:ext cx="551506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Jan 2022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738824" y="5923420"/>
            <a:ext cx="597610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Mar 2022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695337" y="5923420"/>
            <a:ext cx="617059" cy="19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20">
                <a:solidFill>
                  <a:srgbClr val="605E5C"/>
                </a:solidFill>
                <a:latin typeface="IBM Plex Sans Condensed"/>
              </a:rPr>
              <a:t>May 2022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24909" y="7091490"/>
            <a:ext cx="308021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$600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524909" y="7818947"/>
            <a:ext cx="308021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$400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524909" y="8546391"/>
            <a:ext cx="308021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$200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920892" y="9054245"/>
            <a:ext cx="513573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Jul 2021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328617" y="9054245"/>
            <a:ext cx="581724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Sep 2021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735069" y="9054245"/>
            <a:ext cx="606129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Nov 2021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180889" y="9054245"/>
            <a:ext cx="551654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Jan 2022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529932" y="9054245"/>
            <a:ext cx="597758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Mar 2022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938689" y="9054245"/>
            <a:ext cx="617220" cy="1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May 2022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903251" y="1604363"/>
            <a:ext cx="2715527" cy="105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3105" spc="55">
                <a:solidFill>
                  <a:srgbClr val="FFFFFF"/>
                </a:solidFill>
                <a:latin typeface="IBM Plex Sans Condensed Bold"/>
              </a:rPr>
              <a:t>Water Bottle - 30 oz.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3981091" y="3664270"/>
            <a:ext cx="120551" cy="16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"/>
              </a:lnSpc>
            </a:pPr>
            <a:r>
              <a:rPr lang="en-US" sz="949">
                <a:solidFill>
                  <a:srgbClr val="605E5C"/>
                </a:solidFill>
                <a:ea typeface="Arimo"/>
              </a:rPr>
              <a:t>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777593" y="3530557"/>
            <a:ext cx="11117461" cy="53578"/>
            <a:chOff x="0" y="0"/>
            <a:chExt cx="10541000" cy="50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41000" cy="50800"/>
            </a:xfrm>
            <a:custGeom>
              <a:avLst/>
              <a:gdLst/>
              <a:ahLst/>
              <a:cxnLst/>
              <a:rect r="r" b="b" t="t" l="l"/>
              <a:pathLst>
                <a:path h="50800" w="10541000">
                  <a:moveTo>
                    <a:pt x="25400" y="0"/>
                  </a:moveTo>
                  <a:cubicBezTo>
                    <a:pt x="18415" y="0"/>
                    <a:pt x="12446" y="2540"/>
                    <a:pt x="2540" y="12446"/>
                  </a:cubicBezTo>
                  <a:lnTo>
                    <a:pt x="0" y="25400"/>
                  </a:lnTo>
                  <a:lnTo>
                    <a:pt x="0" y="32385"/>
                  </a:lnTo>
                  <a:lnTo>
                    <a:pt x="12446" y="48260"/>
                  </a:lnTo>
                  <a:lnTo>
                    <a:pt x="25400" y="50800"/>
                  </a:lnTo>
                  <a:lnTo>
                    <a:pt x="10522585" y="50800"/>
                  </a:lnTo>
                  <a:lnTo>
                    <a:pt x="10533507" y="43307"/>
                  </a:lnTo>
                  <a:cubicBezTo>
                    <a:pt x="10538460" y="38354"/>
                    <a:pt x="10541000" y="32385"/>
                    <a:pt x="10541000" y="18288"/>
                  </a:cubicBezTo>
                  <a:lnTo>
                    <a:pt x="10533507" y="7366"/>
                  </a:lnTo>
                  <a:cubicBezTo>
                    <a:pt x="10528554" y="2540"/>
                    <a:pt x="10522585" y="0"/>
                    <a:pt x="10515600" y="0"/>
                  </a:cubicBezTo>
                  <a:close/>
                </a:path>
              </a:pathLst>
            </a:custGeom>
            <a:blipFill>
              <a:blip r:embed="rId7"/>
              <a:stretch>
                <a:fillRect l="-216" t="-45550" r="-217" b="-46449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61083" y="7296229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3084" y="7919972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3084" y="8555703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3084" y="9191448"/>
            <a:ext cx="401836" cy="401836"/>
          </a:xfrm>
          <a:custGeom>
            <a:avLst/>
            <a:gdLst/>
            <a:ahLst/>
            <a:cxnLst/>
            <a:rect r="r" b="b" t="t" l="l"/>
            <a:pathLst>
              <a:path h="401836" w="401836">
                <a:moveTo>
                  <a:pt x="0" y="0"/>
                </a:moveTo>
                <a:lnTo>
                  <a:pt x="401836" y="0"/>
                </a:lnTo>
                <a:lnTo>
                  <a:pt x="401836" y="401836"/>
                </a:lnTo>
                <a:lnTo>
                  <a:pt x="0" y="40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696" y="370144"/>
            <a:ext cx="501170" cy="532339"/>
          </a:xfrm>
          <a:custGeom>
            <a:avLst/>
            <a:gdLst/>
            <a:ahLst/>
            <a:cxnLst/>
            <a:rect r="r" b="b" t="t" l="l"/>
            <a:pathLst>
              <a:path h="532339" w="501170">
                <a:moveTo>
                  <a:pt x="0" y="0"/>
                </a:moveTo>
                <a:lnTo>
                  <a:pt x="501170" y="0"/>
                </a:lnTo>
                <a:lnTo>
                  <a:pt x="501170" y="532339"/>
                </a:lnTo>
                <a:lnTo>
                  <a:pt x="0" y="5323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3877" y="3878681"/>
            <a:ext cx="3634378" cy="5906252"/>
          </a:xfrm>
          <a:custGeom>
            <a:avLst/>
            <a:gdLst/>
            <a:ahLst/>
            <a:cxnLst/>
            <a:rect r="r" b="b" t="t" l="l"/>
            <a:pathLst>
              <a:path h="5906252" w="3634378">
                <a:moveTo>
                  <a:pt x="0" y="0"/>
                </a:moveTo>
                <a:lnTo>
                  <a:pt x="3634378" y="0"/>
                </a:lnTo>
                <a:lnTo>
                  <a:pt x="3634378" y="5906252"/>
                </a:lnTo>
                <a:lnTo>
                  <a:pt x="0" y="59062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12450" y="592025"/>
            <a:ext cx="5750714" cy="660792"/>
          </a:xfrm>
          <a:custGeom>
            <a:avLst/>
            <a:gdLst/>
            <a:ahLst/>
            <a:cxnLst/>
            <a:rect r="r" b="b" t="t" l="l"/>
            <a:pathLst>
              <a:path h="660792" w="5750714">
                <a:moveTo>
                  <a:pt x="0" y="0"/>
                </a:moveTo>
                <a:lnTo>
                  <a:pt x="5750714" y="0"/>
                </a:lnTo>
                <a:lnTo>
                  <a:pt x="5750714" y="660792"/>
                </a:lnTo>
                <a:lnTo>
                  <a:pt x="0" y="6607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12326" y="3890683"/>
            <a:ext cx="6192734" cy="5777503"/>
          </a:xfrm>
          <a:custGeom>
            <a:avLst/>
            <a:gdLst/>
            <a:ahLst/>
            <a:cxnLst/>
            <a:rect r="r" b="b" t="t" l="l"/>
            <a:pathLst>
              <a:path h="5777503" w="6192734">
                <a:moveTo>
                  <a:pt x="0" y="0"/>
                </a:moveTo>
                <a:lnTo>
                  <a:pt x="6192734" y="0"/>
                </a:lnTo>
                <a:lnTo>
                  <a:pt x="6192734" y="5777503"/>
                </a:lnTo>
                <a:lnTo>
                  <a:pt x="0" y="57775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86309" y="8173584"/>
            <a:ext cx="772838" cy="772838"/>
          </a:xfrm>
          <a:custGeom>
            <a:avLst/>
            <a:gdLst/>
            <a:ahLst/>
            <a:cxnLst/>
            <a:rect r="r" b="b" t="t" l="l"/>
            <a:pathLst>
              <a:path h="772838" w="772838">
                <a:moveTo>
                  <a:pt x="0" y="0"/>
                </a:moveTo>
                <a:lnTo>
                  <a:pt x="772837" y="0"/>
                </a:lnTo>
                <a:lnTo>
                  <a:pt x="772837" y="772838"/>
                </a:lnTo>
                <a:lnTo>
                  <a:pt x="0" y="77283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78982" y="6846802"/>
            <a:ext cx="2558355" cy="870645"/>
          </a:xfrm>
          <a:custGeom>
            <a:avLst/>
            <a:gdLst/>
            <a:ahLst/>
            <a:cxnLst/>
            <a:rect r="r" b="b" t="t" l="l"/>
            <a:pathLst>
              <a:path h="870645" w="2558355">
                <a:moveTo>
                  <a:pt x="0" y="0"/>
                </a:moveTo>
                <a:lnTo>
                  <a:pt x="2558355" y="0"/>
                </a:lnTo>
                <a:lnTo>
                  <a:pt x="2558355" y="870645"/>
                </a:lnTo>
                <a:lnTo>
                  <a:pt x="0" y="8706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78982" y="5551337"/>
            <a:ext cx="5558730" cy="870645"/>
          </a:xfrm>
          <a:custGeom>
            <a:avLst/>
            <a:gdLst/>
            <a:ahLst/>
            <a:cxnLst/>
            <a:rect r="r" b="b" t="t" l="l"/>
            <a:pathLst>
              <a:path h="870645" w="5558730">
                <a:moveTo>
                  <a:pt x="0" y="0"/>
                </a:moveTo>
                <a:lnTo>
                  <a:pt x="5558730" y="0"/>
                </a:lnTo>
                <a:lnTo>
                  <a:pt x="5558730" y="870644"/>
                </a:lnTo>
                <a:lnTo>
                  <a:pt x="0" y="87064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617782" y="6846802"/>
            <a:ext cx="2611934" cy="870645"/>
          </a:xfrm>
          <a:custGeom>
            <a:avLst/>
            <a:gdLst/>
            <a:ahLst/>
            <a:cxnLst/>
            <a:rect r="r" b="b" t="t" l="l"/>
            <a:pathLst>
              <a:path h="870645" w="2611934">
                <a:moveTo>
                  <a:pt x="0" y="0"/>
                </a:moveTo>
                <a:lnTo>
                  <a:pt x="2611934" y="0"/>
                </a:lnTo>
                <a:lnTo>
                  <a:pt x="2611934" y="870645"/>
                </a:lnTo>
                <a:lnTo>
                  <a:pt x="0" y="8706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54534" y="1321973"/>
            <a:ext cx="11529155" cy="1882307"/>
          </a:xfrm>
          <a:custGeom>
            <a:avLst/>
            <a:gdLst/>
            <a:ahLst/>
            <a:cxnLst/>
            <a:rect r="r" b="b" t="t" l="l"/>
            <a:pathLst>
              <a:path h="1882307" w="11529155">
                <a:moveTo>
                  <a:pt x="0" y="0"/>
                </a:moveTo>
                <a:lnTo>
                  <a:pt x="11529155" y="0"/>
                </a:lnTo>
                <a:lnTo>
                  <a:pt x="11529155" y="1882307"/>
                </a:lnTo>
                <a:lnTo>
                  <a:pt x="0" y="188230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349785" y="3878681"/>
            <a:ext cx="5978421" cy="1250152"/>
          </a:xfrm>
          <a:custGeom>
            <a:avLst/>
            <a:gdLst/>
            <a:ahLst/>
            <a:cxnLst/>
            <a:rect r="r" b="b" t="t" l="l"/>
            <a:pathLst>
              <a:path h="1250152" w="5978421">
                <a:moveTo>
                  <a:pt x="0" y="0"/>
                </a:moveTo>
                <a:lnTo>
                  <a:pt x="5978421" y="0"/>
                </a:lnTo>
                <a:lnTo>
                  <a:pt x="5978421" y="1250152"/>
                </a:lnTo>
                <a:lnTo>
                  <a:pt x="0" y="1250152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587417" y="3360889"/>
            <a:ext cx="11504094" cy="392902"/>
          </a:xfrm>
          <a:custGeom>
            <a:avLst/>
            <a:gdLst/>
            <a:ahLst/>
            <a:cxnLst/>
            <a:rect r="r" b="b" t="t" l="l"/>
            <a:pathLst>
              <a:path h="392902" w="11504094">
                <a:moveTo>
                  <a:pt x="0" y="0"/>
                </a:moveTo>
                <a:lnTo>
                  <a:pt x="11504094" y="0"/>
                </a:lnTo>
                <a:lnTo>
                  <a:pt x="11504094" y="392902"/>
                </a:lnTo>
                <a:lnTo>
                  <a:pt x="0" y="39290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06977" y="4174589"/>
            <a:ext cx="34658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252423"/>
                </a:solidFill>
                <a:latin typeface="IBM Plex Sans Condensed"/>
              </a:rPr>
              <a:t>2020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77280" y="4174589"/>
            <a:ext cx="34658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252423"/>
                </a:solidFill>
                <a:latin typeface="IBM Plex Sans Condensed"/>
              </a:rPr>
              <a:t>2022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94954" y="1279862"/>
            <a:ext cx="2133267" cy="222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17.4K</a:t>
            </a:r>
          </a:p>
          <a:p>
            <a:pPr algn="ctr">
              <a:lnSpc>
                <a:spcPts val="3164"/>
              </a:lnSpc>
            </a:pPr>
            <a:r>
              <a:rPr lang="en-US" sz="1265" spc="22">
                <a:solidFill>
                  <a:srgbClr val="FFFFFF"/>
                </a:solidFill>
                <a:latin typeface="IBM Plex Sans Condensed"/>
              </a:rPr>
              <a:t>UNIQUE CUSTOMERS</a:t>
            </a:r>
          </a:p>
          <a:p>
            <a:pPr algn="l">
              <a:lnSpc>
                <a:spcPts val="13357"/>
              </a:lnSpc>
            </a:pPr>
            <a:r>
              <a:rPr lang="en-US" sz="5343" spc="80">
                <a:solidFill>
                  <a:srgbClr val="20E2D7"/>
                </a:solidFill>
                <a:latin typeface="IBM Plex Sans Condensed Bold"/>
              </a:rPr>
              <a:t>$1,431</a:t>
            </a:r>
          </a:p>
          <a:p>
            <a:pPr algn="ctr">
              <a:lnSpc>
                <a:spcPts val="632"/>
              </a:lnSpc>
            </a:pPr>
            <a:r>
              <a:rPr lang="en-US" sz="1265" spc="22">
                <a:solidFill>
                  <a:srgbClr val="FFFFFF"/>
                </a:solidFill>
                <a:latin typeface="IBM Plex Sans Condensed"/>
              </a:rPr>
              <a:t>REVENUE PER CUSTOMER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78660" y="1560071"/>
            <a:ext cx="231015" cy="1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500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32764" y="3048799"/>
            <a:ext cx="652113" cy="30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0</a:t>
            </a:r>
          </a:p>
          <a:p>
            <a:pPr algn="r">
              <a:lnSpc>
                <a:spcPts val="1133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Jan 2020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75695" y="3154704"/>
            <a:ext cx="513587" cy="1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Jul 2020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04518" y="3154704"/>
            <a:ext cx="551667" cy="1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Jan 2021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34801" y="3154704"/>
            <a:ext cx="513587" cy="1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Jul 2021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63625" y="3154704"/>
            <a:ext cx="551667" cy="1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"/>
              </a:lnSpc>
            </a:pPr>
            <a:r>
              <a:rPr lang="en-US" sz="1126" spc="20">
                <a:solidFill>
                  <a:srgbClr val="605E5C"/>
                </a:solidFill>
                <a:latin typeface="IBM Plex Sans Condensed"/>
              </a:rPr>
              <a:t>Jan 2022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83562" y="6886365"/>
            <a:ext cx="1728042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Orders by Occupation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20769" y="3971568"/>
            <a:ext cx="1853495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Orders by Income Level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37694" y="845632"/>
            <a:ext cx="1261698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FFFFFF"/>
                </a:solidFill>
                <a:latin typeface="IBM Plex Sans Condensed"/>
              </a:rPr>
              <a:t>Total Customers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38161" y="845632"/>
            <a:ext cx="1789241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605E5C"/>
                </a:solidFill>
                <a:latin typeface="IBM Plex Sans Condensed"/>
              </a:rPr>
              <a:t>Revenue per Customer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48968" y="3945456"/>
            <a:ext cx="5493512" cy="559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Top 100 Customers</a:t>
            </a:r>
          </a:p>
          <a:p>
            <a:pPr algn="l">
              <a:lnSpc>
                <a:spcPts val="2319"/>
              </a:lnSpc>
            </a:pPr>
            <a:r>
              <a:rPr lang="en-US" sz="1405" spc="21">
                <a:solidFill>
                  <a:srgbClr val="605E5C"/>
                </a:solidFill>
                <a:latin typeface="IBM Plex Sans Condensed Bold"/>
              </a:rPr>
              <a:t>Customer KeyFull NameOrdersRevenue</a:t>
            </a:r>
          </a:p>
          <a:p>
            <a:pPr algn="l">
              <a:lnSpc>
                <a:spcPts val="498"/>
              </a:lnSpc>
            </a:pPr>
            <a:r>
              <a:rPr lang="en-US" sz="997" spc="0">
                <a:solidFill>
                  <a:srgbClr val="605E5C"/>
                </a:solidFill>
                <a:ea typeface="Arimo"/>
              </a:rPr>
              <a:t> 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11433Mr. Maurice Shan6$12,408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11439Mrs. Janet Munoz6$12,015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11241Mrs. Lisa Cai7$11,330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11417Mrs. Lacey Zheng7$11,086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11420Mr. Jordan Turner7$11,022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11242Mr. Larry Munoz7$10,852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13263Mrs. Kate Anand4$10,437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12655Mr. Larry Vazquez4$10,395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11425Mrs. Ariana Gray6$10,391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12631Mr. Clarence Gao4$10,332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12650Mr. Aaron Wright4$10,329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13405Mr. Ethan Bryant4$10,309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11429Mr. Marco Lopez6$10,290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12632Mrs. Bonnie Nath4$10,283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11245Mr. Ricky Vazquez4$10,166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11237Mr. Clarence Anand4$10,065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11428Mrs. Deanna Perez4$9,762</a:t>
            </a:r>
          </a:p>
          <a:p>
            <a:pPr algn="r">
              <a:lnSpc>
                <a:spcPts val="1539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11427Mrs. Desiree Dominguez4$9,718</a:t>
            </a:r>
          </a:p>
          <a:p>
            <a:pPr algn="r">
              <a:lnSpc>
                <a:spcPts val="2256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11423Mrs. Jasmine Stewart4$9,717</a:t>
            </a:r>
          </a:p>
          <a:p>
            <a:pPr algn="r">
              <a:lnSpc>
                <a:spcPts val="2806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 Bold"/>
              </a:rPr>
              <a:t>Total </a:t>
            </a:r>
            <a:r>
              <a:rPr lang="en-US" sz="1405" spc="21">
                <a:solidFill>
                  <a:srgbClr val="FFFFFF"/>
                </a:solidFill>
                <a:latin typeface="IBM Plex Sans Condensed Bold"/>
              </a:rPr>
              <a:t> </a:t>
            </a:r>
            <a:r>
              <a:rPr lang="en-US" sz="1405" spc="21">
                <a:solidFill>
                  <a:srgbClr val="252423"/>
                </a:solidFill>
                <a:latin typeface="IBM Plex Sans Condensed Bold"/>
              </a:rPr>
              <a:t>1,272$615,329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745955" y="6533513"/>
            <a:ext cx="571746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Orders: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745955" y="5238048"/>
            <a:ext cx="2201257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Top Customer (by Revenue):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684755" y="6533513"/>
            <a:ext cx="708008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Revenue: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588417" y="8321994"/>
            <a:ext cx="4366952" cy="45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2"/>
              </a:lnSpc>
            </a:pPr>
            <a:r>
              <a:rPr lang="en-US" sz="1405" spc="19">
                <a:solidFill>
                  <a:srgbClr val="605E5C"/>
                </a:solidFill>
                <a:latin typeface="IBM Plex Sans Condensed Italics"/>
              </a:rPr>
              <a:t>Among customers in skilled manual roles in 2022, Ruben Suarez drove the most revenue at $4,683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851026" y="6301454"/>
            <a:ext cx="639147" cy="19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Low 10.3K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975850" y="4477025"/>
            <a:ext cx="608902" cy="19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High 2.8K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27167" y="7297512"/>
            <a:ext cx="841619" cy="3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81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Management 4.4K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18695" y="9215997"/>
            <a:ext cx="919990" cy="3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81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Skilled Manual 6.0K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037603" y="4572033"/>
            <a:ext cx="514457" cy="3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81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Average 11.6K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995129" y="7450424"/>
            <a:ext cx="761613" cy="3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81"/>
              </a:lnSpc>
            </a:pPr>
            <a:r>
              <a:rPr lang="en-US" sz="1124" spc="20">
                <a:solidFill>
                  <a:srgbClr val="605E5C"/>
                </a:solidFill>
                <a:latin typeface="IBM Plex Sans Condensed"/>
              </a:rPr>
              <a:t>Professional 7.9K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96739" y="5716655"/>
            <a:ext cx="3523552" cy="59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4"/>
              </a:lnSpc>
            </a:pPr>
            <a:r>
              <a:rPr lang="en-US" sz="3367" spc="50">
                <a:solidFill>
                  <a:srgbClr val="FFFFFF"/>
                </a:solidFill>
                <a:latin typeface="IBM Plex Sans Condensed Bold"/>
              </a:rPr>
              <a:t>Mr. Maurice Shan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814142" y="6987180"/>
            <a:ext cx="288130" cy="68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3928" spc="58">
                <a:solidFill>
                  <a:srgbClr val="20E2D7"/>
                </a:solidFill>
                <a:latin typeface="IBM Plex Sans Condensed Bold"/>
              </a:rPr>
              <a:t>6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120412" y="6987180"/>
            <a:ext cx="1606875" cy="68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3928" spc="58">
                <a:solidFill>
                  <a:srgbClr val="20E2D7"/>
                </a:solidFill>
                <a:latin typeface="IBM Plex Sans Condensed Bold"/>
              </a:rPr>
              <a:t>$12.4K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94610" y="3456829"/>
            <a:ext cx="381436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2,000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4610" y="4552743"/>
            <a:ext cx="381436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1,500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4610" y="5648670"/>
            <a:ext cx="381436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1,000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6206" y="6744584"/>
            <a:ext cx="25993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500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9491" y="7888123"/>
            <a:ext cx="671588" cy="33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8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0</a:t>
            </a:r>
          </a:p>
          <a:p>
            <a:pPr algn="l">
              <a:lnSpc>
                <a:spcPts val="1228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Jan 2020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45935" y="7996624"/>
            <a:ext cx="577880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Jul 2020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25147" y="7996624"/>
            <a:ext cx="620729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Jan 2021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21644" y="1460093"/>
            <a:ext cx="4126748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323130"/>
                </a:solidFill>
                <a:latin typeface="IBM Plex Sans Condensed"/>
              </a:rPr>
              <a:t>Help Q&amp;A understand people better by adding synonyms.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39441" y="2387477"/>
            <a:ext cx="5159279" cy="250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11">
                <a:solidFill>
                  <a:srgbClr val="252423"/>
                </a:solidFill>
                <a:latin typeface="IBM Plex Sans Condensed"/>
              </a:rPr>
              <a:t>Showing results for</a:t>
            </a:r>
            <a:r>
              <a:rPr lang="en-US" sz="1265" spc="11">
                <a:solidFill>
                  <a:srgbClr val="252423"/>
                </a:solidFill>
                <a:latin typeface="IBM Plex Sans Condensed Bold Italics"/>
              </a:rPr>
              <a:t>Total orders</a:t>
            </a:r>
            <a:r>
              <a:rPr lang="en-US" sz="1265" spc="11">
                <a:solidFill>
                  <a:srgbClr val="252423"/>
                </a:solidFill>
                <a:latin typeface="IBM Plex Sans Condensed Italics"/>
              </a:rPr>
              <a:t> </a:t>
            </a:r>
            <a:r>
              <a:rPr lang="en-US" sz="1265" spc="11">
                <a:solidFill>
                  <a:srgbClr val="252423"/>
                </a:solidFill>
                <a:latin typeface="IBM Plex Sans Condensed Bold Italics"/>
              </a:rPr>
              <a:t>sorted</a:t>
            </a:r>
            <a:r>
              <a:rPr lang="en-US" sz="1265" spc="11">
                <a:solidFill>
                  <a:srgbClr val="252423"/>
                </a:solidFill>
                <a:latin typeface="IBM Plex Sans Condensed Italics"/>
              </a:rPr>
              <a:t> </a:t>
            </a:r>
            <a:r>
              <a:rPr lang="en-US" sz="1265" spc="11">
                <a:solidFill>
                  <a:srgbClr val="252423"/>
                </a:solidFill>
                <a:latin typeface="IBM Plex Sans Condensed Bold Italics"/>
              </a:rPr>
              <a:t>by</a:t>
            </a:r>
            <a:r>
              <a:rPr lang="en-US" sz="1265" spc="11">
                <a:solidFill>
                  <a:srgbClr val="252423"/>
                </a:solidFill>
                <a:latin typeface="IBM Plex Sans Condensed Italics"/>
              </a:rPr>
              <a:t> calendar lookup start of month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2575" y="7996624"/>
            <a:ext cx="577880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Jul 2021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01787" y="7996624"/>
            <a:ext cx="620729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605E5C"/>
                </a:solidFill>
                <a:latin typeface="IBM Plex Sans Condensed"/>
              </a:rPr>
              <a:t>Jan 2022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22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00175" y="1390707"/>
            <a:ext cx="214312" cy="29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323130"/>
                </a:solidFill>
                <a:ea typeface="Arimo"/>
              </a:rPr>
              <a:t>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63971" y="2609609"/>
            <a:ext cx="214312" cy="29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52423"/>
                </a:solidFill>
                <a:ea typeface="Arimo"/>
              </a:rPr>
              <a:t>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93598" y="1462640"/>
            <a:ext cx="1667472" cy="25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13">
                <a:solidFill>
                  <a:srgbClr val="323130"/>
                </a:solidFill>
                <a:latin typeface="IBM Plex Sans Condensed Bold"/>
              </a:rPr>
              <a:t>Add synonyms now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3237" y="1431039"/>
            <a:ext cx="160734" cy="22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323130"/>
                </a:solidFill>
                <a:ea typeface="Arimo"/>
              </a:rPr>
              <a:t>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60089" y="1924747"/>
            <a:ext cx="464442" cy="25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844">
                <a:solidFill>
                  <a:srgbClr val="252423"/>
                </a:solidFill>
                <a:ea typeface="Arimo"/>
              </a:rPr>
              <a:t>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81460" y="1980377"/>
            <a:ext cx="1343512" cy="2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Orders</a:t>
            </a:r>
            <a:r>
              <a:rPr lang="en-US" sz="1405" spc="25">
                <a:solidFill>
                  <a:srgbClr val="A19F9D"/>
                </a:solidFill>
                <a:latin typeface="IBM Plex Sans Condensed"/>
              </a:rPr>
              <a:t> </a:t>
            </a: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by</a:t>
            </a:r>
            <a:r>
              <a:rPr lang="en-US" sz="1405" spc="25">
                <a:solidFill>
                  <a:srgbClr val="A19F9D"/>
                </a:solidFill>
                <a:latin typeface="IBM Plex Sans Condensed"/>
              </a:rPr>
              <a:t> </a:t>
            </a: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month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00570" y="1133247"/>
            <a:ext cx="1198529" cy="278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CategoryName</a:t>
            </a:r>
          </a:p>
          <a:p>
            <a:pPr algn="l">
              <a:lnSpc>
                <a:spcPts val="2810"/>
              </a:lnSpc>
            </a:pPr>
            <a:r>
              <a:rPr lang="en-US" sz="1124">
                <a:solidFill>
                  <a:srgbClr val="000000">
                    <a:alpha val="64706"/>
                  </a:srgbClr>
                </a:solidFill>
                <a:ea typeface="Arimo"/>
              </a:rPr>
              <a:t></a:t>
            </a:r>
          </a:p>
          <a:p>
            <a:pPr algn="r">
              <a:lnSpc>
                <a:spcPts val="702"/>
              </a:lnSpc>
            </a:pPr>
            <a:r>
              <a:rPr lang="en-US" sz="1405" spc="21">
                <a:solidFill>
                  <a:srgbClr val="252423">
                    <a:alpha val="64706"/>
                  </a:srgbClr>
                </a:solidFill>
                <a:latin typeface="IBM Plex Sans Condensed Bold"/>
              </a:rPr>
              <a:t>Accessories</a:t>
            </a:r>
          </a:p>
          <a:p>
            <a:pPr algn="l">
              <a:lnSpc>
                <a:spcPts val="2810"/>
              </a:lnSpc>
            </a:pPr>
            <a:r>
              <a:rPr lang="en-US" sz="1124">
                <a:solidFill>
                  <a:srgbClr val="000000">
                    <a:alpha val="64706"/>
                  </a:srgbClr>
                </a:solidFill>
                <a:ea typeface="Arimo"/>
              </a:rPr>
              <a:t></a:t>
            </a:r>
          </a:p>
          <a:p>
            <a:pPr algn="l">
              <a:lnSpc>
                <a:spcPts val="702"/>
              </a:lnSpc>
            </a:pPr>
            <a:r>
              <a:rPr lang="en-US" sz="1405" spc="21">
                <a:solidFill>
                  <a:srgbClr val="252423">
                    <a:alpha val="64706"/>
                  </a:srgbClr>
                </a:solidFill>
                <a:latin typeface="IBM Plex Sans Condensed Bold"/>
              </a:rPr>
              <a:t>Bikes</a:t>
            </a:r>
          </a:p>
          <a:p>
            <a:pPr algn="ctr">
              <a:lnSpc>
                <a:spcPts val="3305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Black</a:t>
            </a:r>
          </a:p>
          <a:p>
            <a:pPr algn="l">
              <a:lnSpc>
                <a:spcPts val="702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Blue</a:t>
            </a:r>
          </a:p>
          <a:p>
            <a:pPr algn="l">
              <a:lnSpc>
                <a:spcPts val="3305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Red</a:t>
            </a:r>
          </a:p>
          <a:p>
            <a:pPr algn="ctr">
              <a:lnSpc>
                <a:spcPts val="702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Silver</a:t>
            </a:r>
          </a:p>
          <a:p>
            <a:pPr algn="ctr">
              <a:lnSpc>
                <a:spcPts val="3305"/>
              </a:lnSpc>
            </a:pPr>
            <a:r>
              <a:rPr lang="en-US" sz="1405" spc="25">
                <a:solidFill>
                  <a:srgbClr val="252423">
                    <a:alpha val="64706"/>
                  </a:srgbClr>
                </a:solidFill>
                <a:latin typeface="IBM Plex Sans Condensed"/>
              </a:rPr>
              <a:t>Yellow</a:t>
            </a:r>
          </a:p>
          <a:p>
            <a:pPr algn="l">
              <a:lnSpc>
                <a:spcPts val="1195"/>
              </a:lnSpc>
            </a:pPr>
            <a:r>
              <a:rPr lang="en-US" sz="1124">
                <a:solidFill>
                  <a:srgbClr val="000000">
                    <a:alpha val="64706"/>
                  </a:srgbClr>
                </a:solidFill>
                <a:ea typeface="Arimo"/>
              </a:rPr>
              <a:t></a:t>
            </a:r>
          </a:p>
          <a:p>
            <a:pPr algn="ctr">
              <a:lnSpc>
                <a:spcPts val="702"/>
              </a:lnSpc>
            </a:pPr>
            <a:r>
              <a:rPr lang="en-US" sz="1405" spc="21">
                <a:solidFill>
                  <a:srgbClr val="252423">
                    <a:alpha val="64706"/>
                  </a:srgbClr>
                </a:solidFill>
                <a:latin typeface="IBM Plex Sans Condensed Bold"/>
              </a:rPr>
              <a:t>Clothing</a:t>
            </a:r>
          </a:p>
          <a:p>
            <a:pPr algn="l">
              <a:lnSpc>
                <a:spcPts val="3305"/>
              </a:lnSpc>
            </a:pPr>
            <a:r>
              <a:rPr lang="en-US" sz="1405" spc="21">
                <a:solidFill>
                  <a:srgbClr val="252423">
                    <a:alpha val="64706"/>
                  </a:srgbClr>
                </a:solidFill>
                <a:latin typeface="IBM Plex Sans Condensed Bold"/>
              </a:rPr>
              <a:t>Total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53417" y="1161822"/>
            <a:ext cx="964353" cy="275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53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Total Orders </a:t>
            </a:r>
            <a:r>
              <a:rPr lang="en-US" sz="1405" spc="25">
                <a:solidFill>
                  <a:srgbClr val="252423"/>
                </a:solidFill>
                <a:latin typeface="IBM Plex Sans Condensed Bold"/>
              </a:rPr>
              <a:t>16,983</a:t>
            </a:r>
          </a:p>
          <a:p>
            <a:pPr algn="r">
              <a:lnSpc>
                <a:spcPts val="1054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 Bold"/>
              </a:rPr>
              <a:t>13,929</a:t>
            </a:r>
          </a:p>
          <a:p>
            <a:pPr algn="r">
              <a:lnSpc>
                <a:spcPts val="2953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5,062</a:t>
            </a:r>
          </a:p>
          <a:p>
            <a:pPr algn="r">
              <a:lnSpc>
                <a:spcPts val="105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1,263</a:t>
            </a:r>
          </a:p>
          <a:p>
            <a:pPr algn="r">
              <a:lnSpc>
                <a:spcPts val="2953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1,912</a:t>
            </a:r>
          </a:p>
          <a:p>
            <a:pPr algn="r">
              <a:lnSpc>
                <a:spcPts val="1054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2,562</a:t>
            </a:r>
          </a:p>
          <a:p>
            <a:pPr algn="r">
              <a:lnSpc>
                <a:spcPts val="2953"/>
              </a:lnSpc>
            </a:pPr>
            <a:r>
              <a:rPr lang="en-US" sz="1405" spc="25">
                <a:solidFill>
                  <a:srgbClr val="252423"/>
                </a:solidFill>
                <a:latin typeface="IBM Plex Sans Condensed"/>
              </a:rPr>
              <a:t>3,130</a:t>
            </a:r>
          </a:p>
          <a:p>
            <a:pPr algn="r">
              <a:lnSpc>
                <a:spcPts val="1054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 Bold"/>
              </a:rPr>
              <a:t>6,976</a:t>
            </a:r>
          </a:p>
          <a:p>
            <a:pPr algn="r">
              <a:lnSpc>
                <a:spcPts val="2953"/>
              </a:lnSpc>
            </a:pPr>
            <a:r>
              <a:rPr lang="en-US" sz="1405" spc="21">
                <a:solidFill>
                  <a:srgbClr val="252423"/>
                </a:solidFill>
                <a:latin typeface="IBM Plex Sans Condensed Bold"/>
              </a:rPr>
              <a:t>25,164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13570" y="1967131"/>
            <a:ext cx="187523" cy="28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26">
                <a:solidFill>
                  <a:srgbClr val="252423"/>
                </a:solidFill>
                <a:latin typeface="IBM Plex Sans Condensed"/>
              </a:rPr>
              <a:t> 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30167" y="8230386"/>
            <a:ext cx="1220684" cy="26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11">
                <a:solidFill>
                  <a:srgbClr val="252423"/>
                </a:solidFill>
                <a:latin typeface="IBM Plex Sans Condensed"/>
              </a:rPr>
              <a:t>Start of Month</a:t>
            </a:r>
          </a:p>
        </p:txBody>
      </p:sp>
      <p:sp>
        <p:nvSpPr>
          <p:cNvPr name="TextBox 29" id="29"/>
          <p:cNvSpPr txBox="true"/>
          <p:nvPr/>
        </p:nvSpPr>
        <p:spPr>
          <a:xfrm rot="-5400000">
            <a:off x="1896197" y="5406868"/>
            <a:ext cx="1055864" cy="26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11">
                <a:solidFill>
                  <a:srgbClr val="252423"/>
                </a:solidFill>
                <a:latin typeface="IBM Plex Sans Condensed"/>
              </a:rPr>
              <a:t>Total Orders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199" y="232167"/>
            <a:ext cx="17323589" cy="9822652"/>
          </a:xfrm>
          <a:custGeom>
            <a:avLst/>
            <a:gdLst/>
            <a:ahLst/>
            <a:cxnLst/>
            <a:rect r="r" b="b" t="t" l="l"/>
            <a:pathLst>
              <a:path h="9822652" w="17323589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2928" y="771525"/>
            <a:ext cx="17162145" cy="1718786"/>
            <a:chOff x="0" y="0"/>
            <a:chExt cx="12204192" cy="1222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1500" y="771525"/>
            <a:ext cx="17145000" cy="1795939"/>
          </a:xfrm>
          <a:custGeom>
            <a:avLst/>
            <a:gdLst/>
            <a:ahLst/>
            <a:cxnLst/>
            <a:rect r="r" b="b" t="t" l="l"/>
            <a:pathLst>
              <a:path h="1795939" w="17145000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9336" y="232167"/>
            <a:ext cx="17409314" cy="9822652"/>
          </a:xfrm>
          <a:custGeom>
            <a:avLst/>
            <a:gdLst/>
            <a:ahLst/>
            <a:cxnLst/>
            <a:rect r="r" b="b" t="t" l="l"/>
            <a:pathLst>
              <a:path h="9822652" w="17409314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436394" y="2408872"/>
            <a:ext cx="3733324" cy="6210776"/>
            <a:chOff x="0" y="0"/>
            <a:chExt cx="3539744" cy="58887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39744" cy="5888736"/>
            </a:xfrm>
            <a:custGeom>
              <a:avLst/>
              <a:gdLst/>
              <a:ahLst/>
              <a:cxnLst/>
              <a:rect r="r" b="b" t="t" l="l"/>
              <a:pathLst>
                <a:path h="5888736" w="3539744">
                  <a:moveTo>
                    <a:pt x="3452241" y="86233"/>
                  </a:moveTo>
                  <a:lnTo>
                    <a:pt x="3452241" y="5801233"/>
                  </a:lnTo>
                  <a:lnTo>
                    <a:pt x="86741" y="5801233"/>
                  </a:lnTo>
                  <a:lnTo>
                    <a:pt x="86741" y="86233"/>
                  </a:lnTo>
                  <a:close/>
                  <a:moveTo>
                    <a:pt x="0" y="0"/>
                  </a:moveTo>
                  <a:lnTo>
                    <a:pt x="0" y="5888736"/>
                  </a:lnTo>
                  <a:lnTo>
                    <a:pt x="3539744" y="5888736"/>
                  </a:lnTo>
                  <a:lnTo>
                    <a:pt x="3539744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295595" y="1736293"/>
            <a:ext cx="2076152" cy="348258"/>
          </a:xfrm>
          <a:custGeom>
            <a:avLst/>
            <a:gdLst/>
            <a:ahLst/>
            <a:cxnLst/>
            <a:rect r="r" b="b" t="t" l="l"/>
            <a:pathLst>
              <a:path h="348258" w="2076152">
                <a:moveTo>
                  <a:pt x="0" y="0"/>
                </a:moveTo>
                <a:lnTo>
                  <a:pt x="2076152" y="0"/>
                </a:lnTo>
                <a:lnTo>
                  <a:pt x="2076152" y="348258"/>
                </a:lnTo>
                <a:lnTo>
                  <a:pt x="0" y="348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8409" y="2319571"/>
            <a:ext cx="8240610" cy="6417588"/>
          </a:xfrm>
          <a:custGeom>
            <a:avLst/>
            <a:gdLst/>
            <a:ahLst/>
            <a:cxnLst/>
            <a:rect r="r" b="b" t="t" l="l"/>
            <a:pathLst>
              <a:path h="6417588" w="8240610">
                <a:moveTo>
                  <a:pt x="0" y="0"/>
                </a:moveTo>
                <a:lnTo>
                  <a:pt x="8240610" y="0"/>
                </a:lnTo>
                <a:lnTo>
                  <a:pt x="8240610" y="6417588"/>
                </a:lnTo>
                <a:lnTo>
                  <a:pt x="0" y="6417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70595" y="963870"/>
            <a:ext cx="8201914" cy="7840261"/>
          </a:xfrm>
          <a:custGeom>
            <a:avLst/>
            <a:gdLst/>
            <a:ahLst/>
            <a:cxnLst/>
            <a:rect r="r" b="b" t="t" l="l"/>
            <a:pathLst>
              <a:path h="7840261" w="8201914">
                <a:moveTo>
                  <a:pt x="0" y="0"/>
                </a:moveTo>
                <a:lnTo>
                  <a:pt x="8201914" y="0"/>
                </a:lnTo>
                <a:lnTo>
                  <a:pt x="8201914" y="7840262"/>
                </a:lnTo>
                <a:lnTo>
                  <a:pt x="0" y="7840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721715" y="2408872"/>
            <a:ext cx="3609022" cy="6210776"/>
            <a:chOff x="0" y="0"/>
            <a:chExt cx="3421888" cy="58887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21888" cy="5888736"/>
            </a:xfrm>
            <a:custGeom>
              <a:avLst/>
              <a:gdLst/>
              <a:ahLst/>
              <a:cxnLst/>
              <a:rect r="r" b="b" t="t" l="l"/>
              <a:pathLst>
                <a:path h="5888736" w="3421888">
                  <a:moveTo>
                    <a:pt x="3337814" y="86233"/>
                  </a:moveTo>
                  <a:lnTo>
                    <a:pt x="3337814" y="5801233"/>
                  </a:lnTo>
                  <a:lnTo>
                    <a:pt x="86614" y="5801233"/>
                  </a:lnTo>
                  <a:lnTo>
                    <a:pt x="86614" y="86233"/>
                  </a:lnTo>
                  <a:close/>
                  <a:moveTo>
                    <a:pt x="0" y="0"/>
                  </a:moveTo>
                  <a:lnTo>
                    <a:pt x="0" y="5888736"/>
                  </a:lnTo>
                  <a:lnTo>
                    <a:pt x="3421888" y="5888736"/>
                  </a:lnTo>
                  <a:lnTo>
                    <a:pt x="3421888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450962" y="2319571"/>
            <a:ext cx="7969076" cy="6417588"/>
          </a:xfrm>
          <a:custGeom>
            <a:avLst/>
            <a:gdLst/>
            <a:ahLst/>
            <a:cxnLst/>
            <a:rect r="r" b="b" t="t" l="l"/>
            <a:pathLst>
              <a:path h="6417588" w="7969076">
                <a:moveTo>
                  <a:pt x="0" y="0"/>
                </a:moveTo>
                <a:lnTo>
                  <a:pt x="7969077" y="0"/>
                </a:lnTo>
                <a:lnTo>
                  <a:pt x="7969077" y="6417588"/>
                </a:lnTo>
                <a:lnTo>
                  <a:pt x="0" y="64175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55036" y="2492075"/>
            <a:ext cx="520659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When...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5771" y="4394098"/>
            <a:ext cx="110088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Is Parent? is Yes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5771" y="3539353"/>
            <a:ext cx="1312168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 Bold"/>
              </a:rPr>
              <a:t>MaritalStatus is 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5771" y="5153717"/>
            <a:ext cx="1758662" cy="43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AnnualIncome is 30000 - 120000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2376" y="7725467"/>
            <a:ext cx="1794653" cy="75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Occupation is Skilled Manual</a:t>
            </a:r>
          </a:p>
          <a:p>
            <a:pPr algn="l">
              <a:lnSpc>
                <a:spcPts val="3164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Sort by:</a:t>
            </a:r>
            <a:r>
              <a:rPr lang="en-US" sz="1265" spc="-20">
                <a:solidFill>
                  <a:srgbClr val="252423"/>
                </a:solidFill>
                <a:latin typeface="IBM Plex Sans Bold"/>
              </a:rPr>
              <a:t>Impact</a:t>
            </a:r>
            <a:r>
              <a:rPr lang="en-US" sz="1265" spc="-20">
                <a:solidFill>
                  <a:srgbClr val="252423"/>
                </a:solidFill>
                <a:latin typeface="IBM Plex Sans"/>
              </a:rPr>
              <a:t>Count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5771" y="6010967"/>
            <a:ext cx="1910207" cy="43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EducationLevel is Graduate Degree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5771" y="6965848"/>
            <a:ext cx="195612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Occupation is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75962" y="1822348"/>
            <a:ext cx="88846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0375" y="782309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333333"/>
                </a:solidFill>
                <a:latin typeface="IBM Plex Sans"/>
              </a:rPr>
              <a:t>1.09x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17073" y="696584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333333"/>
                </a:solidFill>
                <a:latin typeface="IBM Plex Sans"/>
              </a:rPr>
              <a:t>1.10x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91787" y="610859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333333"/>
                </a:solidFill>
                <a:latin typeface="IBM Plex Sans"/>
              </a:rPr>
              <a:t>1.19x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27162" y="525134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333333"/>
                </a:solidFill>
                <a:latin typeface="IBM Plex Sans"/>
              </a:rPr>
              <a:t>1.23x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215875" y="2501600"/>
            <a:ext cx="1479024" cy="64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....the likelihood of HomeOwner being Y increases by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527079" y="439409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333333"/>
                </a:solidFill>
                <a:latin typeface="IBM Plex Sans"/>
              </a:rPr>
              <a:t>1.59x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52810" y="3536848"/>
            <a:ext cx="368564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EAEAEA"/>
                </a:solidFill>
                <a:latin typeface="IBM Plex Sans"/>
              </a:rPr>
              <a:t>1.62x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972617" y="3976042"/>
            <a:ext cx="30424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80%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72617" y="4871975"/>
            <a:ext cx="30424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60%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72617" y="5767922"/>
            <a:ext cx="30424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40%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72617" y="6663869"/>
            <a:ext cx="30424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20%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059092" y="7559815"/>
            <a:ext cx="217768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0%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96285" y="7725507"/>
            <a:ext cx="2630297" cy="64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265" spc="1012">
                <a:solidFill>
                  <a:srgbClr val="605E5C"/>
                </a:solidFill>
                <a:latin typeface="IBM Plex Sans"/>
              </a:rPr>
              <a:t>MS</a:t>
            </a:r>
          </a:p>
          <a:p>
            <a:pPr algn="l">
              <a:lnSpc>
                <a:spcPts val="1687"/>
              </a:lnSpc>
            </a:pPr>
            <a:r>
              <a:rPr lang="en-US" sz="1265" spc="-8">
                <a:solidFill>
                  <a:srgbClr val="252423"/>
                </a:solidFill>
                <a:latin typeface="IBM Plex Sans Condensed"/>
              </a:rPr>
              <a:t>MaritalStatus</a:t>
            </a:r>
          </a:p>
          <a:p>
            <a:pPr algn="l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Only show values that are influencers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942707" y="2662334"/>
            <a:ext cx="2843619" cy="64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HomeOwner is more likely to be Y when MaritalStatus is M than otherwise (on average).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21154" y="447708"/>
            <a:ext cx="1245303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FFFFFF"/>
                </a:solidFill>
                <a:latin typeface="IBM Plex Sans"/>
              </a:rPr>
              <a:t>Power BI Desktop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687604" y="2492075"/>
            <a:ext cx="520659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When...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48338" y="3227409"/>
            <a:ext cx="1847977" cy="43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 Bold"/>
              </a:rPr>
              <a:t>Sum of ProductCost goes up 8570.61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85705" y="3322536"/>
            <a:ext cx="468072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EAEAEA"/>
                </a:solidFill>
                <a:latin typeface="IBM Plex Sans"/>
              </a:rPr>
              <a:t>$478.6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613898" y="2501600"/>
            <a:ext cx="1782598" cy="43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....the average of Average Retail Price increases by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91690" y="1849137"/>
            <a:ext cx="581952" cy="22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Increase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255474" y="4200025"/>
            <a:ext cx="46748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$1,500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255474" y="5319955"/>
            <a:ext cx="467483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$1,000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376922" y="6439885"/>
            <a:ext cx="346141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$500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549993" y="7607440"/>
            <a:ext cx="446587" cy="33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$0</a:t>
            </a:r>
          </a:p>
          <a:p>
            <a:pPr algn="r">
              <a:lnSpc>
                <a:spcPts val="1229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$0K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184018" y="7715982"/>
            <a:ext cx="352732" cy="2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20">
                <a:solidFill>
                  <a:srgbClr val="605E5C"/>
                </a:solidFill>
                <a:latin typeface="IBM Plex Sans"/>
              </a:rPr>
              <a:t>$50K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225416" y="2662334"/>
            <a:ext cx="2703686" cy="64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265" spc="-20">
                <a:solidFill>
                  <a:srgbClr val="252423"/>
                </a:solidFill>
                <a:latin typeface="IBM Plex Sans"/>
              </a:rPr>
              <a:t>On average when Sum of ProductCost increases, Average Retail Price also increases.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5036" y="1243289"/>
            <a:ext cx="1472662" cy="29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27">
                <a:solidFill>
                  <a:srgbClr val="252423"/>
                </a:solidFill>
                <a:latin typeface="IBM Plex Sans Bold"/>
              </a:rPr>
              <a:t>Key influencers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42118" y="1243289"/>
            <a:ext cx="1347409" cy="29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27">
                <a:solidFill>
                  <a:srgbClr val="252423"/>
                </a:solidFill>
                <a:latin typeface="IBM Plex Sans Bold"/>
              </a:rPr>
              <a:t>Top segments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687604" y="1243289"/>
            <a:ext cx="1472662" cy="29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27">
                <a:solidFill>
                  <a:srgbClr val="252423"/>
                </a:solidFill>
                <a:latin typeface="IBM Plex Sans Bold"/>
              </a:rPr>
              <a:t>Key influencers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374685" y="1243289"/>
            <a:ext cx="1347409" cy="29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-27">
                <a:solidFill>
                  <a:srgbClr val="252423"/>
                </a:solidFill>
                <a:latin typeface="IBM Plex Sans Bold"/>
              </a:rPr>
              <a:t>Top segments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55036" y="1781778"/>
            <a:ext cx="2906520" cy="25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-23">
                <a:solidFill>
                  <a:srgbClr val="252423"/>
                </a:solidFill>
                <a:latin typeface="IBM Plex Sans"/>
              </a:rPr>
              <a:t>What influences HomeOwner to be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505693" y="1781778"/>
            <a:ext cx="84051" cy="25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-23">
                <a:solidFill>
                  <a:srgbClr val="252423"/>
                </a:solidFill>
                <a:latin typeface="IBM Plex Sans"/>
              </a:rPr>
              <a:t>?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687604" y="1848750"/>
            <a:ext cx="3229837" cy="25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-23">
                <a:solidFill>
                  <a:srgbClr val="252423"/>
                </a:solidFill>
                <a:latin typeface="IBM Plex Sans"/>
              </a:rPr>
              <a:t>What influences Average Retail Price to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167842" y="1848750"/>
            <a:ext cx="84051" cy="25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476" spc="-23">
                <a:solidFill>
                  <a:srgbClr val="252423"/>
                </a:solidFill>
                <a:latin typeface="IBM Plex Sans"/>
              </a:rPr>
              <a:t>?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560293" y="1203786"/>
            <a:ext cx="535781" cy="29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43">
                <a:solidFill>
                  <a:srgbClr val="252423">
                    <a:alpha val="60000"/>
                  </a:srgbClr>
                </a:solidFill>
                <a:ea typeface="Arimo"/>
              </a:rPr>
              <a:t>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6720362" y="1203786"/>
            <a:ext cx="535781" cy="29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43">
                <a:solidFill>
                  <a:srgbClr val="252423">
                    <a:alpha val="60000"/>
                  </a:srgbClr>
                </a:solidFill>
                <a:ea typeface="Arimo"/>
              </a:rPr>
              <a:t>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674816" y="2650544"/>
            <a:ext cx="160734" cy="22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252423"/>
                </a:solidFill>
                <a:ea typeface="Arimo"/>
              </a:rPr>
              <a:t>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957526" y="2650544"/>
            <a:ext cx="160734" cy="22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252423"/>
                </a:solidFill>
                <a:ea typeface="Arimo"/>
              </a:rPr>
              <a:t>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130646" y="1793455"/>
            <a:ext cx="160734" cy="22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605E5C"/>
                </a:solidFill>
                <a:ea typeface="Arimo"/>
              </a:rPr>
              <a:t>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832979" y="1820244"/>
            <a:ext cx="160734" cy="22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252423"/>
                </a:solidFill>
                <a:ea typeface="Arimo"/>
              </a:rPr>
              <a:t>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5116621" y="7949757"/>
            <a:ext cx="1276807" cy="20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265" spc="-8">
                <a:solidFill>
                  <a:srgbClr val="252423"/>
                </a:solidFill>
                <a:latin typeface="IBM Plex Sans Condensed"/>
              </a:rPr>
              <a:t>Sum of ProductCost</a:t>
            </a:r>
          </a:p>
        </p:txBody>
      </p:sp>
      <p:sp>
        <p:nvSpPr>
          <p:cNvPr name="TextBox 64" id="64"/>
          <p:cNvSpPr txBox="true"/>
          <p:nvPr/>
        </p:nvSpPr>
        <p:spPr>
          <a:xfrm rot="-5400000">
            <a:off x="5225246" y="5551194"/>
            <a:ext cx="1182938" cy="20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263" spc="-8">
                <a:solidFill>
                  <a:srgbClr val="252423"/>
                </a:solidFill>
                <a:latin typeface="IBM Plex Sans Condensed Italics"/>
              </a:rPr>
              <a:t>%HomeOwner is Y</a:t>
            </a:r>
          </a:p>
        </p:txBody>
      </p:sp>
      <p:sp>
        <p:nvSpPr>
          <p:cNvPr name="TextBox 65" id="65"/>
          <p:cNvSpPr txBox="true"/>
          <p:nvPr/>
        </p:nvSpPr>
        <p:spPr>
          <a:xfrm rot="-5400000">
            <a:off x="13449168" y="5551114"/>
            <a:ext cx="1305632" cy="20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9"/>
              </a:lnSpc>
            </a:pPr>
            <a:r>
              <a:rPr lang="en-US" sz="1264" spc="-8">
                <a:solidFill>
                  <a:srgbClr val="252423"/>
                </a:solidFill>
                <a:latin typeface="IBM Plex Sans Condensed Italics"/>
              </a:rPr>
              <a:t>Average Retail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DAFpWmZu01k</dc:identifier>
  <dcterms:modified xsi:type="dcterms:W3CDTF">2011-08-01T06:04:30Z</dcterms:modified>
  <cp:revision>1</cp:revision>
</cp:coreProperties>
</file>