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IBM Plex Sans" panose="020B0503050203000203" pitchFamily="34" charset="0"/>
      <p:regular r:id="rId9"/>
      <p:bold r:id="rId10"/>
      <p:italic r:id="rId11"/>
      <p:boldItalic r:id="rId12"/>
    </p:embeddedFont>
    <p:embeddedFont>
      <p:font typeface="IBM Plex Sans Condensed" panose="020B0506050203000203" pitchFamily="34" charset="0"/>
      <p:regular r:id="rId13"/>
    </p:embeddedFont>
    <p:embeddedFont>
      <p:font typeface="IBM Plex Sans Condensed Bold" panose="020B0806050203000203" charset="0"/>
      <p:regular r:id="rId14"/>
    </p:embeddedFont>
    <p:embeddedFont>
      <p:font typeface="IBM Plex Sans Condensed Italics" panose="020B0604020202020204" charset="0"/>
      <p:regular r:id="rId15"/>
    </p:embeddedFont>
    <p:embeddedFont>
      <p:font typeface="Open Sans Condense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BE500-BBB0-4BCB-A46C-C9799DD78F9F}" v="1" dt="2023-07-23T13:25:01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Mahmud Manna" userId="ed758862e8bf41fc" providerId="LiveId" clId="{3A9BE500-BBB0-4BCB-A46C-C9799DD78F9F}"/>
    <pc:docChg chg="undo custSel addSld delSld modSld sldOrd">
      <pc:chgData name="Hasan Mahmud Manna" userId="ed758862e8bf41fc" providerId="LiveId" clId="{3A9BE500-BBB0-4BCB-A46C-C9799DD78F9F}" dt="2023-07-23T13:25:42.683" v="185" actId="1076"/>
      <pc:docMkLst>
        <pc:docMk/>
      </pc:docMkLst>
      <pc:sldChg chg="addSp delSp modSp mod">
        <pc:chgData name="Hasan Mahmud Manna" userId="ed758862e8bf41fc" providerId="LiveId" clId="{3A9BE500-BBB0-4BCB-A46C-C9799DD78F9F}" dt="2023-07-23T13:25:42.683" v="185" actId="1076"/>
        <pc:sldMkLst>
          <pc:docMk/>
          <pc:sldMk cId="0" sldId="257"/>
        </pc:sldMkLst>
        <pc:spChg chg="add del mod">
          <ac:chgData name="Hasan Mahmud Manna" userId="ed758862e8bf41fc" providerId="LiveId" clId="{3A9BE500-BBB0-4BCB-A46C-C9799DD78F9F}" dt="2023-07-23T13:24:17.789" v="161" actId="478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Hasan Mahmud Manna" userId="ed758862e8bf41fc" providerId="LiveId" clId="{3A9BE500-BBB0-4BCB-A46C-C9799DD78F9F}" dt="2023-07-23T13:24:08.744" v="158" actId="478"/>
          <ac:spMkLst>
            <pc:docMk/>
            <pc:sldMk cId="0" sldId="257"/>
            <ac:spMk id="5" creationId="{00000000-0000-0000-0000-000000000000}"/>
          </ac:spMkLst>
        </pc:spChg>
        <pc:spChg chg="del mod">
          <ac:chgData name="Hasan Mahmud Manna" userId="ed758862e8bf41fc" providerId="LiveId" clId="{3A9BE500-BBB0-4BCB-A46C-C9799DD78F9F}" dt="2023-07-23T13:24:04.446" v="157" actId="478"/>
          <ac:spMkLst>
            <pc:docMk/>
            <pc:sldMk cId="0" sldId="257"/>
            <ac:spMk id="6" creationId="{00000000-0000-0000-0000-000000000000}"/>
          </ac:spMkLst>
        </pc:spChg>
        <pc:spChg chg="mod">
          <ac:chgData name="Hasan Mahmud Manna" userId="ed758862e8bf41fc" providerId="LiveId" clId="{3A9BE500-BBB0-4BCB-A46C-C9799DD78F9F}" dt="2023-07-23T13:23:00.577" v="152" actId="1036"/>
          <ac:spMkLst>
            <pc:docMk/>
            <pc:sldMk cId="0" sldId="257"/>
            <ac:spMk id="8" creationId="{00000000-0000-0000-0000-000000000000}"/>
          </ac:spMkLst>
        </pc:spChg>
        <pc:spChg chg="mod">
          <ac:chgData name="Hasan Mahmud Manna" userId="ed758862e8bf41fc" providerId="LiveId" clId="{3A9BE500-BBB0-4BCB-A46C-C9799DD78F9F}" dt="2023-07-23T13:16:59.429" v="7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Hasan Mahmud Manna" userId="ed758862e8bf41fc" providerId="LiveId" clId="{3A9BE500-BBB0-4BCB-A46C-C9799DD78F9F}" dt="2023-07-23T13:22:54.859" v="141" actId="1076"/>
          <ac:spMkLst>
            <pc:docMk/>
            <pc:sldMk cId="0" sldId="257"/>
            <ac:spMk id="10" creationId="{00000000-0000-0000-0000-000000000000}"/>
          </ac:spMkLst>
        </pc:spChg>
        <pc:spChg chg="del mod">
          <ac:chgData name="Hasan Mahmud Manna" userId="ed758862e8bf41fc" providerId="LiveId" clId="{3A9BE500-BBB0-4BCB-A46C-C9799DD78F9F}" dt="2023-07-23T13:16:32.788" v="1" actId="478"/>
          <ac:spMkLst>
            <pc:docMk/>
            <pc:sldMk cId="0" sldId="257"/>
            <ac:spMk id="11" creationId="{00000000-0000-0000-0000-000000000000}"/>
          </ac:spMkLst>
        </pc:spChg>
        <pc:spChg chg="add mod">
          <ac:chgData name="Hasan Mahmud Manna" userId="ed758862e8bf41fc" providerId="LiveId" clId="{3A9BE500-BBB0-4BCB-A46C-C9799DD78F9F}" dt="2023-07-23T13:25:42.683" v="185" actId="1076"/>
          <ac:spMkLst>
            <pc:docMk/>
            <pc:sldMk cId="0" sldId="257"/>
            <ac:spMk id="12" creationId="{8E8C7436-F52E-7761-0DF7-956DFFA02FCC}"/>
          </ac:spMkLst>
        </pc:spChg>
        <pc:grpChg chg="add del">
          <ac:chgData name="Hasan Mahmud Manna" userId="ed758862e8bf41fc" providerId="LiveId" clId="{3A9BE500-BBB0-4BCB-A46C-C9799DD78F9F}" dt="2023-07-23T13:24:10.410" v="159" actId="478"/>
          <ac:grpSpMkLst>
            <pc:docMk/>
            <pc:sldMk cId="0" sldId="257"/>
            <ac:grpSpMk id="3" creationId="{00000000-0000-0000-0000-000000000000}"/>
          </ac:grpSpMkLst>
        </pc:grpChg>
      </pc:sldChg>
      <pc:sldChg chg="new del ord">
        <pc:chgData name="Hasan Mahmud Manna" userId="ed758862e8bf41fc" providerId="LiveId" clId="{3A9BE500-BBB0-4BCB-A46C-C9799DD78F9F}" dt="2023-07-23T13:24:24.281" v="162" actId="2696"/>
        <pc:sldMkLst>
          <pc:docMk/>
          <pc:sldMk cId="307287900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sv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svg"/><Relationship Id="rId47" Type="http://schemas.openxmlformats.org/officeDocument/2006/relationships/hyperlink" Target="https://www.openstreetmap.org/copyright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png"/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svg"/><Relationship Id="rId20" Type="http://schemas.openxmlformats.org/officeDocument/2006/relationships/image" Target="../media/image19.sv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2199" y="232167"/>
            <a:ext cx="17323589" cy="9822652"/>
          </a:xfrm>
          <a:custGeom>
            <a:avLst/>
            <a:gdLst/>
            <a:ahLst/>
            <a:cxnLst/>
            <a:rect l="l" t="t" r="r" b="b"/>
            <a:pathLst>
              <a:path w="17323589" h="9822652">
                <a:moveTo>
                  <a:pt x="0" y="0"/>
                </a:moveTo>
                <a:lnTo>
                  <a:pt x="17323589" y="0"/>
                </a:lnTo>
                <a:lnTo>
                  <a:pt x="17323589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562928" y="771525"/>
            <a:ext cx="17162145" cy="1718786"/>
            <a:chOff x="0" y="0"/>
            <a:chExt cx="12204192" cy="12222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04192" cy="1222248"/>
            </a:xfrm>
            <a:custGeom>
              <a:avLst/>
              <a:gdLst/>
              <a:ahLst/>
              <a:cxnLst/>
              <a:rect l="l" t="t" r="r" b="b"/>
              <a:pathLst>
                <a:path w="12204192" h="1222248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439336" y="232167"/>
            <a:ext cx="17409314" cy="9822652"/>
          </a:xfrm>
          <a:custGeom>
            <a:avLst/>
            <a:gdLst/>
            <a:ahLst/>
            <a:cxnLst/>
            <a:rect l="l" t="t" r="r" b="b"/>
            <a:pathLst>
              <a:path w="17409314" h="9822652">
                <a:moveTo>
                  <a:pt x="0" y="0"/>
                </a:moveTo>
                <a:lnTo>
                  <a:pt x="17409314" y="0"/>
                </a:lnTo>
                <a:lnTo>
                  <a:pt x="17409314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1500" y="741870"/>
            <a:ext cx="17145000" cy="1825594"/>
          </a:xfrm>
          <a:custGeom>
            <a:avLst/>
            <a:gdLst/>
            <a:ahLst/>
            <a:cxnLst/>
            <a:rect l="l" t="t" r="r" b="b"/>
            <a:pathLst>
              <a:path w="17145000" h="1825594">
                <a:moveTo>
                  <a:pt x="0" y="0"/>
                </a:moveTo>
                <a:lnTo>
                  <a:pt x="17145000" y="0"/>
                </a:lnTo>
                <a:lnTo>
                  <a:pt x="17145000" y="1825594"/>
                </a:lnTo>
                <a:lnTo>
                  <a:pt x="0" y="18255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39331" y="2656859"/>
            <a:ext cx="5291121" cy="7038773"/>
          </a:xfrm>
          <a:custGeom>
            <a:avLst/>
            <a:gdLst/>
            <a:ahLst/>
            <a:cxnLst/>
            <a:rect l="l" t="t" r="r" b="b"/>
            <a:pathLst>
              <a:path w="5291121" h="7038773">
                <a:moveTo>
                  <a:pt x="0" y="0"/>
                </a:moveTo>
                <a:lnTo>
                  <a:pt x="5291121" y="0"/>
                </a:lnTo>
                <a:lnTo>
                  <a:pt x="5291121" y="7038772"/>
                </a:lnTo>
                <a:lnTo>
                  <a:pt x="0" y="70387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517627" y="726908"/>
            <a:ext cx="3308717" cy="1743646"/>
          </a:xfrm>
          <a:custGeom>
            <a:avLst/>
            <a:gdLst/>
            <a:ahLst/>
            <a:cxnLst/>
            <a:rect l="l" t="t" r="r" b="b"/>
            <a:pathLst>
              <a:path w="3308717" h="1743646">
                <a:moveTo>
                  <a:pt x="0" y="0"/>
                </a:moveTo>
                <a:lnTo>
                  <a:pt x="3308717" y="0"/>
                </a:lnTo>
                <a:lnTo>
                  <a:pt x="3308717" y="1743646"/>
                </a:lnTo>
                <a:lnTo>
                  <a:pt x="0" y="17436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145643" y="726908"/>
            <a:ext cx="3347843" cy="1743646"/>
          </a:xfrm>
          <a:custGeom>
            <a:avLst/>
            <a:gdLst/>
            <a:ahLst/>
            <a:cxnLst/>
            <a:rect l="l" t="t" r="r" b="b"/>
            <a:pathLst>
              <a:path w="3347843" h="1743646">
                <a:moveTo>
                  <a:pt x="0" y="0"/>
                </a:moveTo>
                <a:lnTo>
                  <a:pt x="3347843" y="0"/>
                </a:lnTo>
                <a:lnTo>
                  <a:pt x="3347843" y="1743646"/>
                </a:lnTo>
                <a:lnTo>
                  <a:pt x="0" y="174364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786357" y="726908"/>
            <a:ext cx="3347843" cy="1743646"/>
          </a:xfrm>
          <a:custGeom>
            <a:avLst/>
            <a:gdLst/>
            <a:ahLst/>
            <a:cxnLst/>
            <a:rect l="l" t="t" r="r" b="b"/>
            <a:pathLst>
              <a:path w="3347843" h="1743646">
                <a:moveTo>
                  <a:pt x="0" y="0"/>
                </a:moveTo>
                <a:lnTo>
                  <a:pt x="3347843" y="0"/>
                </a:lnTo>
                <a:lnTo>
                  <a:pt x="3347843" y="1743646"/>
                </a:lnTo>
                <a:lnTo>
                  <a:pt x="0" y="174364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813816" y="3025235"/>
            <a:ext cx="5647255" cy="3351834"/>
          </a:xfrm>
          <a:custGeom>
            <a:avLst/>
            <a:gdLst/>
            <a:ahLst/>
            <a:cxnLst/>
            <a:rect l="l" t="t" r="r" b="b"/>
            <a:pathLst>
              <a:path w="5647255" h="3351834">
                <a:moveTo>
                  <a:pt x="0" y="0"/>
                </a:moveTo>
                <a:lnTo>
                  <a:pt x="5647255" y="0"/>
                </a:lnTo>
                <a:lnTo>
                  <a:pt x="5647255" y="3351834"/>
                </a:lnTo>
                <a:lnTo>
                  <a:pt x="0" y="335183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813816" y="3025235"/>
            <a:ext cx="5647255" cy="3351834"/>
          </a:xfrm>
          <a:custGeom>
            <a:avLst/>
            <a:gdLst/>
            <a:ahLst/>
            <a:cxnLst/>
            <a:rect l="l" t="t" r="r" b="b"/>
            <a:pathLst>
              <a:path w="5647255" h="3351834">
                <a:moveTo>
                  <a:pt x="0" y="0"/>
                </a:moveTo>
                <a:lnTo>
                  <a:pt x="5647255" y="0"/>
                </a:lnTo>
                <a:lnTo>
                  <a:pt x="5647255" y="3351834"/>
                </a:lnTo>
                <a:lnTo>
                  <a:pt x="0" y="335183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69284" t="-75097" r="-69284" b="-7509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789733" y="6031651"/>
            <a:ext cx="1003478" cy="307338"/>
          </a:xfrm>
          <a:custGeom>
            <a:avLst/>
            <a:gdLst/>
            <a:ahLst/>
            <a:cxnLst/>
            <a:rect l="l" t="t" r="r" b="b"/>
            <a:pathLst>
              <a:path w="1003478" h="307338">
                <a:moveTo>
                  <a:pt x="0" y="0"/>
                </a:moveTo>
                <a:lnTo>
                  <a:pt x="1003478" y="0"/>
                </a:lnTo>
                <a:lnTo>
                  <a:pt x="1003478" y="307338"/>
                </a:lnTo>
                <a:lnTo>
                  <a:pt x="0" y="30733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9070719" y="3695538"/>
            <a:ext cx="553087" cy="588757"/>
          </a:xfrm>
          <a:custGeom>
            <a:avLst/>
            <a:gdLst/>
            <a:ahLst/>
            <a:cxnLst/>
            <a:rect l="l" t="t" r="r" b="b"/>
            <a:pathLst>
              <a:path w="553087" h="588757">
                <a:moveTo>
                  <a:pt x="0" y="0"/>
                </a:moveTo>
                <a:lnTo>
                  <a:pt x="553087" y="0"/>
                </a:lnTo>
                <a:lnTo>
                  <a:pt x="553087" y="588756"/>
                </a:lnTo>
                <a:lnTo>
                  <a:pt x="0" y="58875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8950918" y="3010890"/>
            <a:ext cx="668655" cy="661891"/>
          </a:xfrm>
          <a:custGeom>
            <a:avLst/>
            <a:gdLst/>
            <a:ahLst/>
            <a:cxnLst/>
            <a:rect l="l" t="t" r="r" b="b"/>
            <a:pathLst>
              <a:path w="668655" h="661891">
                <a:moveTo>
                  <a:pt x="0" y="0"/>
                </a:moveTo>
                <a:lnTo>
                  <a:pt x="668655" y="0"/>
                </a:lnTo>
                <a:lnTo>
                  <a:pt x="668655" y="661890"/>
                </a:lnTo>
                <a:lnTo>
                  <a:pt x="0" y="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9778566" y="4083068"/>
            <a:ext cx="1193855" cy="1049689"/>
          </a:xfrm>
          <a:custGeom>
            <a:avLst/>
            <a:gdLst/>
            <a:ahLst/>
            <a:cxnLst/>
            <a:rect l="l" t="t" r="r" b="b"/>
            <a:pathLst>
              <a:path w="1193855" h="1049689">
                <a:moveTo>
                  <a:pt x="0" y="0"/>
                </a:moveTo>
                <a:lnTo>
                  <a:pt x="1193854" y="0"/>
                </a:lnTo>
                <a:lnTo>
                  <a:pt x="1193854" y="1049690"/>
                </a:lnTo>
                <a:lnTo>
                  <a:pt x="0" y="104969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0892428" y="3373654"/>
            <a:ext cx="482391" cy="482726"/>
          </a:xfrm>
          <a:custGeom>
            <a:avLst/>
            <a:gdLst/>
            <a:ahLst/>
            <a:cxnLst/>
            <a:rect l="l" t="t" r="r" b="b"/>
            <a:pathLst>
              <a:path w="482391" h="482726">
                <a:moveTo>
                  <a:pt x="0" y="0"/>
                </a:moveTo>
                <a:lnTo>
                  <a:pt x="482391" y="0"/>
                </a:lnTo>
                <a:lnTo>
                  <a:pt x="482391" y="482725"/>
                </a:lnTo>
                <a:lnTo>
                  <a:pt x="0" y="48272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1883074" y="5941720"/>
            <a:ext cx="412498" cy="412752"/>
          </a:xfrm>
          <a:custGeom>
            <a:avLst/>
            <a:gdLst/>
            <a:ahLst/>
            <a:cxnLst/>
            <a:rect l="l" t="t" r="r" b="b"/>
            <a:pathLst>
              <a:path w="412498" h="412752">
                <a:moveTo>
                  <a:pt x="0" y="0"/>
                </a:moveTo>
                <a:lnTo>
                  <a:pt x="412498" y="0"/>
                </a:lnTo>
                <a:lnTo>
                  <a:pt x="412498" y="412753"/>
                </a:lnTo>
                <a:lnTo>
                  <a:pt x="0" y="412753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9615488" y="6129338"/>
            <a:ext cx="3519534" cy="182527"/>
          </a:xfrm>
          <a:custGeom>
            <a:avLst/>
            <a:gdLst/>
            <a:ahLst/>
            <a:cxnLst/>
            <a:rect l="l" t="t" r="r" b="b"/>
            <a:pathLst>
              <a:path w="3519534" h="182527">
                <a:moveTo>
                  <a:pt x="0" y="0"/>
                </a:moveTo>
                <a:lnTo>
                  <a:pt x="3519533" y="0"/>
                </a:lnTo>
                <a:lnTo>
                  <a:pt x="3519533" y="182527"/>
                </a:lnTo>
                <a:lnTo>
                  <a:pt x="0" y="182527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r="-106" b="-9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6526896" y="2911288"/>
            <a:ext cx="1156752" cy="3517391"/>
          </a:xfrm>
          <a:custGeom>
            <a:avLst/>
            <a:gdLst/>
            <a:ahLst/>
            <a:cxnLst/>
            <a:rect l="l" t="t" r="r" b="b"/>
            <a:pathLst>
              <a:path w="1156752" h="3517391">
                <a:moveTo>
                  <a:pt x="0" y="0"/>
                </a:moveTo>
                <a:lnTo>
                  <a:pt x="1156752" y="0"/>
                </a:lnTo>
                <a:lnTo>
                  <a:pt x="1156752" y="3517390"/>
                </a:lnTo>
                <a:lnTo>
                  <a:pt x="0" y="3517390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9993066" y="743423"/>
            <a:ext cx="13395" cy="1839471"/>
          </a:xfrm>
          <a:custGeom>
            <a:avLst/>
            <a:gdLst/>
            <a:ahLst/>
            <a:cxnLst/>
            <a:rect l="l" t="t" r="r" b="b"/>
            <a:pathLst>
              <a:path w="13395" h="1839471">
                <a:moveTo>
                  <a:pt x="0" y="0"/>
                </a:moveTo>
                <a:lnTo>
                  <a:pt x="13394" y="0"/>
                </a:lnTo>
                <a:lnTo>
                  <a:pt x="13394" y="1839471"/>
                </a:lnTo>
                <a:lnTo>
                  <a:pt x="0" y="1839471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2156859" y="6272739"/>
            <a:ext cx="947797" cy="13395"/>
          </a:xfrm>
          <a:custGeom>
            <a:avLst/>
            <a:gdLst/>
            <a:ahLst/>
            <a:cxnLst/>
            <a:rect l="l" t="t" r="r" b="b"/>
            <a:pathLst>
              <a:path w="947797" h="13395">
                <a:moveTo>
                  <a:pt x="0" y="0"/>
                </a:moveTo>
                <a:lnTo>
                  <a:pt x="947797" y="0"/>
                </a:lnTo>
                <a:lnTo>
                  <a:pt x="947797" y="13395"/>
                </a:lnTo>
                <a:lnTo>
                  <a:pt x="0" y="13395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7026043" y="7559673"/>
            <a:ext cx="6204467" cy="1637642"/>
          </a:xfrm>
          <a:custGeom>
            <a:avLst/>
            <a:gdLst/>
            <a:ahLst/>
            <a:cxnLst/>
            <a:rect l="l" t="t" r="r" b="b"/>
            <a:pathLst>
              <a:path w="6204467" h="1637642">
                <a:moveTo>
                  <a:pt x="0" y="0"/>
                </a:moveTo>
                <a:lnTo>
                  <a:pt x="6204468" y="0"/>
                </a:lnTo>
                <a:lnTo>
                  <a:pt x="6204468" y="1637642"/>
                </a:lnTo>
                <a:lnTo>
                  <a:pt x="0" y="1637642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6606928" y="6968612"/>
            <a:ext cx="6847137" cy="208673"/>
          </a:xfrm>
          <a:custGeom>
            <a:avLst/>
            <a:gdLst/>
            <a:ahLst/>
            <a:cxnLst/>
            <a:rect l="l" t="t" r="r" b="b"/>
            <a:pathLst>
              <a:path w="6847137" h="208673">
                <a:moveTo>
                  <a:pt x="0" y="0"/>
                </a:moveTo>
                <a:lnTo>
                  <a:pt x="6847137" y="0"/>
                </a:lnTo>
                <a:lnTo>
                  <a:pt x="6847137" y="208673"/>
                </a:lnTo>
                <a:lnTo>
                  <a:pt x="0" y="208673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3621082" y="743423"/>
            <a:ext cx="13395" cy="1839471"/>
          </a:xfrm>
          <a:custGeom>
            <a:avLst/>
            <a:gdLst/>
            <a:ahLst/>
            <a:cxnLst/>
            <a:rect l="l" t="t" r="r" b="b"/>
            <a:pathLst>
              <a:path w="13395" h="1839471">
                <a:moveTo>
                  <a:pt x="0" y="0"/>
                </a:moveTo>
                <a:lnTo>
                  <a:pt x="13394" y="0"/>
                </a:lnTo>
                <a:lnTo>
                  <a:pt x="13394" y="1839471"/>
                </a:lnTo>
                <a:lnTo>
                  <a:pt x="0" y="1839471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3723430" y="6968612"/>
            <a:ext cx="3312709" cy="208673"/>
          </a:xfrm>
          <a:custGeom>
            <a:avLst/>
            <a:gdLst/>
            <a:ahLst/>
            <a:cxnLst/>
            <a:rect l="l" t="t" r="r" b="b"/>
            <a:pathLst>
              <a:path w="3312709" h="208673">
                <a:moveTo>
                  <a:pt x="0" y="0"/>
                </a:moveTo>
                <a:lnTo>
                  <a:pt x="3312708" y="0"/>
                </a:lnTo>
                <a:lnTo>
                  <a:pt x="3312708" y="208673"/>
                </a:lnTo>
                <a:lnTo>
                  <a:pt x="0" y="208673"/>
                </a:lnTo>
                <a:lnTo>
                  <a:pt x="0" y="0"/>
                </a:lnTo>
                <a:close/>
              </a:path>
            </a:pathLst>
          </a:custGeom>
          <a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3699333" y="7443368"/>
            <a:ext cx="3360875" cy="1777012"/>
          </a:xfrm>
          <a:custGeom>
            <a:avLst/>
            <a:gdLst/>
            <a:ahLst/>
            <a:cxnLst/>
            <a:rect l="l" t="t" r="r" b="b"/>
            <a:pathLst>
              <a:path w="3360875" h="1777012">
                <a:moveTo>
                  <a:pt x="0" y="0"/>
                </a:moveTo>
                <a:lnTo>
                  <a:pt x="3360875" y="0"/>
                </a:lnTo>
                <a:lnTo>
                  <a:pt x="3360875" y="1777012"/>
                </a:lnTo>
                <a:lnTo>
                  <a:pt x="0" y="1777012"/>
                </a:lnTo>
                <a:lnTo>
                  <a:pt x="0" y="0"/>
                </a:lnTo>
                <a:close/>
              </a:path>
            </a:pathLst>
          </a:custGeom>
          <a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3635910" y="2910565"/>
            <a:ext cx="3465219" cy="3569549"/>
          </a:xfrm>
          <a:custGeom>
            <a:avLst/>
            <a:gdLst/>
            <a:ahLst/>
            <a:cxnLst/>
            <a:rect l="l" t="t" r="r" b="b"/>
            <a:pathLst>
              <a:path w="3465219" h="3569549">
                <a:moveTo>
                  <a:pt x="0" y="0"/>
                </a:moveTo>
                <a:lnTo>
                  <a:pt x="3465218" y="0"/>
                </a:lnTo>
                <a:lnTo>
                  <a:pt x="3465218" y="3569548"/>
                </a:lnTo>
                <a:lnTo>
                  <a:pt x="0" y="3569548"/>
                </a:lnTo>
                <a:lnTo>
                  <a:pt x="0" y="0"/>
                </a:lnTo>
                <a:close/>
              </a:path>
            </a:pathLst>
          </a:custGeom>
          <a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8521154" y="447708"/>
            <a:ext cx="1245303" cy="22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8">
                <a:solidFill>
                  <a:srgbClr val="FFFFFF"/>
                </a:solidFill>
                <a:latin typeface="IBM Plex Sans Condensed"/>
              </a:rPr>
              <a:t>Power BI Desktop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93837" y="2680429"/>
            <a:ext cx="876940" cy="6926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Product Brand Hermanos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Ebony</a:t>
            </a:r>
          </a:p>
          <a:p>
            <a:pPr algn="l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Tell Tale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Tri-State</a:t>
            </a:r>
          </a:p>
          <a:p>
            <a:pPr algn="l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High Top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Nationeel</a:t>
            </a:r>
          </a:p>
          <a:p>
            <a:pPr algn="l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Best Choice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Horatio</a:t>
            </a:r>
          </a:p>
          <a:p>
            <a:pPr algn="l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Fort West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Fast</a:t>
            </a:r>
          </a:p>
          <a:p>
            <a:pPr algn="l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Sunset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Carrington</a:t>
            </a:r>
          </a:p>
          <a:p>
            <a:pPr algn="l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Red Wing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Big Time</a:t>
            </a:r>
          </a:p>
          <a:p>
            <a:pPr algn="l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Cormorant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Imagine</a:t>
            </a:r>
          </a:p>
          <a:p>
            <a:pPr algn="l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Super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Denny</a:t>
            </a:r>
          </a:p>
          <a:p>
            <a:pPr algn="l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High Quality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Golden</a:t>
            </a:r>
          </a:p>
          <a:p>
            <a:pPr algn="l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BBB Best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PigTail</a:t>
            </a:r>
          </a:p>
          <a:p>
            <a:pPr algn="l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Plato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Landslide</a:t>
            </a:r>
          </a:p>
          <a:p>
            <a:pPr algn="l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CDR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Better</a:t>
            </a:r>
          </a:p>
          <a:p>
            <a:pPr algn="l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Carlson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Pleasant</a:t>
            </a:r>
          </a:p>
          <a:p>
            <a:pPr algn="r">
              <a:lnSpc>
                <a:spcPts val="565"/>
              </a:lnSpc>
            </a:pPr>
            <a:endParaRPr lang="en-US" sz="1094" spc="7">
              <a:solidFill>
                <a:srgbClr val="333333"/>
              </a:solidFill>
              <a:latin typeface="IBM Plex Sans Condensed"/>
            </a:endParaRPr>
          </a:p>
          <a:p>
            <a:pPr algn="l">
              <a:lnSpc>
                <a:spcPts val="273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 Bold"/>
              </a:rPr>
              <a:t>Total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211125" y="2785204"/>
            <a:ext cx="1095539" cy="6822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Total Transactions</a:t>
            </a:r>
          </a:p>
          <a:p>
            <a:pPr algn="l">
              <a:lnSpc>
                <a:spcPts val="996"/>
              </a:lnSpc>
            </a:pPr>
            <a:r>
              <a:rPr lang="en-US" sz="777" spc="1">
                <a:solidFill>
                  <a:srgbClr val="333333"/>
                </a:solidFill>
                <a:ea typeface="Arimo"/>
              </a:rPr>
              <a:t> 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5,342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5,238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5,112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5,099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4,940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4,408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4,218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4,195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4,108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4,097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3,953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3,891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3,870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3,816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3,744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3,634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3,618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3,584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3,577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3,550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3,514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3,467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3,352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3,270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3,078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2,823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2,564</a:t>
            </a:r>
          </a:p>
          <a:p>
            <a:pPr algn="r">
              <a:lnSpc>
                <a:spcPts val="174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2,564</a:t>
            </a:r>
          </a:p>
          <a:p>
            <a:pPr algn="r">
              <a:lnSpc>
                <a:spcPts val="273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 Bold"/>
              </a:rPr>
              <a:t>113,668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437086" y="2680429"/>
            <a:ext cx="678152" cy="6926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Total Profit $21,753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$20,354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$19,982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$19,980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$19,810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$18,617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$18,355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$17,737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$15,834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$16,469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$14,018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$14,883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$15,870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$15,560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$15,749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$15,102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$13,868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$16,015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$16,139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$13,256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$12,991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$11,617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$12,748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$10,647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$12,062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$9,179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$10,534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$10,187</a:t>
            </a:r>
          </a:p>
          <a:p>
            <a:pPr algn="l">
              <a:lnSpc>
                <a:spcPts val="565"/>
              </a:lnSpc>
            </a:pPr>
            <a:endParaRPr lang="en-US" sz="1094" spc="7">
              <a:solidFill>
                <a:srgbClr val="333333"/>
              </a:solidFill>
              <a:latin typeface="IBM Plex Sans Condensed"/>
            </a:endParaRPr>
          </a:p>
          <a:p>
            <a:pPr algn="r">
              <a:lnSpc>
                <a:spcPts val="273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 Bold"/>
              </a:rPr>
              <a:t>$449,627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245700" y="2680429"/>
            <a:ext cx="1682393" cy="6926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Profit MarginReturn Rate 58.64%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0.95%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59.81%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0.96%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58.05%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0.99%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58.91%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1.10%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60.42%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1.01%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60.44%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1.18%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60.64%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0.81%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58.42%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1.26%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59.80%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0.97%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61.03%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1.07%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60.45%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1.03%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59.52%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0.78%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59.36%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1.06%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60.20%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1.05%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61.60%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0.87%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61.40%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1.06%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60.59%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0.96%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58.02%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0.99%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59.98%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1.13%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58.72%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0.88%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62.12%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0.80%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60.68%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1.04%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63.55%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1.06%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58.65%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0.98%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58.98%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1.11%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61.15%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1.07%</a:t>
            </a:r>
          </a:p>
          <a:p>
            <a:pPr algn="r">
              <a:lnSpc>
                <a:spcPts val="2567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61.20%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0.97%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60.18%</a:t>
            </a:r>
            <a:r>
              <a:rPr lang="en-US" sz="1094" spc="7">
                <a:solidFill>
                  <a:srgbClr val="FFFFFF"/>
                </a:solidFill>
                <a:latin typeface="IBM Plex Sans Condense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"/>
              </a:rPr>
              <a:t>0.92%</a:t>
            </a:r>
          </a:p>
          <a:p>
            <a:pPr algn="l">
              <a:lnSpc>
                <a:spcPts val="565"/>
              </a:lnSpc>
            </a:pPr>
            <a:endParaRPr lang="en-US" sz="1094" spc="7">
              <a:solidFill>
                <a:srgbClr val="333333"/>
              </a:solidFill>
              <a:latin typeface="IBM Plex Sans Condensed"/>
            </a:endParaRPr>
          </a:p>
          <a:p>
            <a:pPr algn="r">
              <a:lnSpc>
                <a:spcPts val="273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 Bold"/>
              </a:rPr>
              <a:t>59.94%</a:t>
            </a:r>
            <a:r>
              <a:rPr lang="en-US" sz="1094" spc="7">
                <a:solidFill>
                  <a:srgbClr val="FFFFFF"/>
                </a:solidFill>
                <a:latin typeface="IBM Plex Sans Condensed Bold"/>
              </a:rPr>
              <a:t> </a:t>
            </a:r>
            <a:r>
              <a:rPr lang="en-US" sz="1094" spc="7">
                <a:solidFill>
                  <a:srgbClr val="333333"/>
                </a:solidFill>
                <a:latin typeface="IBM Plex Sans Condensed Bold"/>
              </a:rPr>
              <a:t>1.00%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679621" y="7560098"/>
            <a:ext cx="305342" cy="190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1"/>
              </a:lnSpc>
            </a:pPr>
            <a:r>
              <a:rPr lang="en-US" sz="1093" spc="7">
                <a:solidFill>
                  <a:srgbClr val="777777"/>
                </a:solidFill>
                <a:latin typeface="IBM Plex Sans Condensed"/>
              </a:rPr>
              <a:t>$50K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754496" y="9044205"/>
            <a:ext cx="746491" cy="292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1"/>
              </a:lnSpc>
            </a:pPr>
            <a:r>
              <a:rPr lang="en-US" sz="1093" spc="7">
                <a:solidFill>
                  <a:srgbClr val="777777"/>
                </a:solidFill>
                <a:latin typeface="IBM Plex Sans Condensed"/>
              </a:rPr>
              <a:t>$0K</a:t>
            </a:r>
          </a:p>
          <a:p>
            <a:pPr algn="r">
              <a:lnSpc>
                <a:spcPts val="1101"/>
              </a:lnSpc>
            </a:pPr>
            <a:r>
              <a:rPr lang="en-US" sz="1093" spc="7">
                <a:solidFill>
                  <a:srgbClr val="777777"/>
                </a:solidFill>
                <a:latin typeface="IBM Plex Sans Condensed"/>
              </a:rPr>
              <a:t>Jan 1998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421432" y="9146024"/>
            <a:ext cx="557346" cy="190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1"/>
              </a:lnSpc>
            </a:pPr>
            <a:r>
              <a:rPr lang="en-US" sz="1093" spc="7">
                <a:solidFill>
                  <a:srgbClr val="777777"/>
                </a:solidFill>
                <a:latin typeface="IBM Plex Sans Condensed"/>
              </a:rPr>
              <a:t>Apr 1998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933942" y="9146024"/>
            <a:ext cx="499603" cy="190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1"/>
              </a:lnSpc>
            </a:pPr>
            <a:r>
              <a:rPr lang="en-US" sz="1093" spc="7">
                <a:solidFill>
                  <a:srgbClr val="777777"/>
                </a:solidFill>
                <a:latin typeface="IBM Plex Sans Condensed"/>
              </a:rPr>
              <a:t>Jul 1998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406698" y="9146024"/>
            <a:ext cx="553757" cy="190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1"/>
              </a:lnSpc>
            </a:pPr>
            <a:r>
              <a:rPr lang="en-US" sz="1093" spc="7">
                <a:solidFill>
                  <a:srgbClr val="777777"/>
                </a:solidFill>
                <a:latin typeface="IBM Plex Sans Condensed"/>
              </a:rPr>
              <a:t>Oct 1998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957329" y="5835524"/>
            <a:ext cx="291612" cy="221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232" spc="8">
                <a:solidFill>
                  <a:srgbClr val="666666"/>
                </a:solidFill>
                <a:latin typeface="IBM Plex Sans Condensed"/>
              </a:rPr>
              <a:t>USA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855035" y="4987784"/>
            <a:ext cx="496107" cy="221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232" spc="8">
                <a:solidFill>
                  <a:srgbClr val="666666"/>
                </a:solidFill>
                <a:latin typeface="IBM Plex Sans Condensed"/>
              </a:rPr>
              <a:t>Mexico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844842" y="4140031"/>
            <a:ext cx="516520" cy="221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232" spc="8">
                <a:solidFill>
                  <a:srgbClr val="666666"/>
                </a:solidFill>
                <a:latin typeface="IBM Plex Sans Condensed"/>
              </a:rPr>
              <a:t>Canada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798792" y="3292291"/>
            <a:ext cx="608366" cy="221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232" spc="8">
                <a:solidFill>
                  <a:srgbClr val="666666"/>
                </a:solidFill>
                <a:latin typeface="IBM Plex Sans Condensed"/>
              </a:rPr>
              <a:t>Select all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146277" y="6973403"/>
            <a:ext cx="1771614" cy="221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232" spc="8">
                <a:solidFill>
                  <a:srgbClr val="E6E6E6"/>
                </a:solidFill>
                <a:latin typeface="IBM Plex Sans Condensed"/>
              </a:rPr>
              <a:t>Weekly Revenue Trending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790308" y="3056815"/>
            <a:ext cx="291586" cy="221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4"/>
              </a:lnSpc>
            </a:pPr>
            <a:r>
              <a:rPr lang="en-US" sz="1232" spc="8">
                <a:solidFill>
                  <a:srgbClr val="FFFFFF"/>
                </a:solidFill>
                <a:latin typeface="IBM Plex Sans Condensed"/>
              </a:rPr>
              <a:t>USA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3790308" y="6149411"/>
            <a:ext cx="516453" cy="221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4"/>
              </a:lnSpc>
            </a:pPr>
            <a:r>
              <a:rPr lang="en-US" sz="1232" spc="8">
                <a:solidFill>
                  <a:srgbClr val="FFFFFF"/>
                </a:solidFill>
                <a:latin typeface="IBM Plex Sans Condensed"/>
              </a:rPr>
              <a:t>Canada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745606" y="6973403"/>
            <a:ext cx="1273217" cy="221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232" spc="8">
                <a:solidFill>
                  <a:srgbClr val="E6E6E6"/>
                </a:solidFill>
                <a:latin typeface="IBM Plex Sans Condensed"/>
              </a:rPr>
              <a:t>Revenue vs. Target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5642357" y="3056815"/>
            <a:ext cx="496053" cy="221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4"/>
              </a:lnSpc>
            </a:pPr>
            <a:r>
              <a:rPr lang="en-US" sz="1232" spc="8">
                <a:solidFill>
                  <a:srgbClr val="FFFFFF"/>
                </a:solidFill>
                <a:latin typeface="IBM Plex Sans Condensed"/>
              </a:rPr>
              <a:t>Mexico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208490" y="859087"/>
            <a:ext cx="1929429" cy="129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4"/>
              </a:lnSpc>
            </a:pPr>
            <a:r>
              <a:rPr lang="en-US" sz="1232" spc="8">
                <a:solidFill>
                  <a:srgbClr val="E6E6E6"/>
                </a:solidFill>
                <a:latin typeface="IBM Plex Sans Condensed"/>
              </a:rPr>
              <a:t>Current Month Transactions</a:t>
            </a:r>
          </a:p>
          <a:p>
            <a:pPr algn="l">
              <a:lnSpc>
                <a:spcPts val="6870"/>
              </a:lnSpc>
            </a:pPr>
            <a:r>
              <a:rPr lang="en-US" sz="6161" spc="-18">
                <a:solidFill>
                  <a:srgbClr val="3BB44A"/>
                </a:solidFill>
                <a:latin typeface="Open Sans Condensed"/>
              </a:rPr>
              <a:t>18,325</a:t>
            </a:r>
          </a:p>
          <a:p>
            <a:pPr algn="ctr">
              <a:lnSpc>
                <a:spcPts val="273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 Bold"/>
              </a:rPr>
              <a:t>Goal: 17,339(+5.69%)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684893" y="859087"/>
            <a:ext cx="2262618" cy="129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4"/>
              </a:lnSpc>
            </a:pPr>
            <a:r>
              <a:rPr lang="en-US" sz="1232" spc="8">
                <a:solidFill>
                  <a:srgbClr val="E6E6E6"/>
                </a:solidFill>
                <a:latin typeface="IBM Plex Sans Condensed"/>
              </a:rPr>
              <a:t>Current Month Profit</a:t>
            </a:r>
          </a:p>
          <a:p>
            <a:pPr algn="l">
              <a:lnSpc>
                <a:spcPts val="6870"/>
              </a:lnSpc>
            </a:pPr>
            <a:r>
              <a:rPr lang="en-US" sz="6161" spc="-18">
                <a:solidFill>
                  <a:srgbClr val="3BB44A"/>
                </a:solidFill>
                <a:latin typeface="Open Sans Condensed"/>
              </a:rPr>
              <a:t>$71,682</a:t>
            </a:r>
          </a:p>
          <a:p>
            <a:pPr algn="ctr">
              <a:lnSpc>
                <a:spcPts val="273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 Bold"/>
              </a:rPr>
              <a:t>Goal: 67.87K(+5.61%)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4663069" y="859087"/>
            <a:ext cx="1587761" cy="129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4"/>
              </a:lnSpc>
            </a:pPr>
            <a:r>
              <a:rPr lang="en-US" sz="1232" spc="8">
                <a:solidFill>
                  <a:srgbClr val="E6E6E6"/>
                </a:solidFill>
                <a:latin typeface="IBM Plex Sans Condensed"/>
              </a:rPr>
              <a:t>Current Month Returns</a:t>
            </a:r>
          </a:p>
          <a:p>
            <a:pPr algn="l">
              <a:lnSpc>
                <a:spcPts val="6870"/>
              </a:lnSpc>
            </a:pPr>
            <a:r>
              <a:rPr lang="en-US" sz="6161" spc="-18">
                <a:solidFill>
                  <a:srgbClr val="E81123"/>
                </a:solidFill>
                <a:latin typeface="Open Sans Condensed"/>
              </a:rPr>
              <a:t>496</a:t>
            </a:r>
          </a:p>
          <a:p>
            <a:pPr algn="ctr">
              <a:lnSpc>
                <a:spcPts val="2736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 Bold"/>
              </a:rPr>
              <a:t>Goal: 482(-2.9%)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637280" y="6153500"/>
            <a:ext cx="3467335" cy="16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3"/>
              </a:lnSpc>
            </a:pPr>
            <a:r>
              <a:rPr lang="en-US" sz="924" spc="-14">
                <a:solidFill>
                  <a:srgbClr val="000000"/>
                </a:solidFill>
                <a:latin typeface="IBM Plex Sans"/>
              </a:rPr>
              <a:t>© 2023 TomTom,</a:t>
            </a:r>
            <a:r>
              <a:rPr lang="en-US" sz="924" spc="-14">
                <a:solidFill>
                  <a:srgbClr val="FFFFFF"/>
                </a:solidFill>
                <a:latin typeface="IBM Plex Sans"/>
              </a:rPr>
              <a:t>,</a:t>
            </a:r>
            <a:r>
              <a:rPr lang="en-US" sz="924" spc="-14">
                <a:solidFill>
                  <a:srgbClr val="000000"/>
                </a:solidFill>
                <a:latin typeface="IBM Plex Sans"/>
              </a:rPr>
              <a:t> © 2023 Mi</a:t>
            </a:r>
            <a:r>
              <a:rPr lang="en-US" sz="924" spc="-14">
                <a:solidFill>
                  <a:srgbClr val="FFFFFF"/>
                </a:solidFill>
                <a:latin typeface="IBM Plex Sans"/>
              </a:rPr>
              <a:t>i</a:t>
            </a:r>
            <a:r>
              <a:rPr lang="en-US" sz="924" spc="-14">
                <a:solidFill>
                  <a:srgbClr val="000000"/>
                </a:solidFill>
                <a:latin typeface="IBM Plex Sans"/>
              </a:rPr>
              <a:t>cr</a:t>
            </a:r>
            <a:r>
              <a:rPr lang="en-US" sz="924" spc="-14">
                <a:solidFill>
                  <a:srgbClr val="FFFFFF"/>
                </a:solidFill>
                <a:latin typeface="IBM Plex Sans"/>
              </a:rPr>
              <a:t>r</a:t>
            </a:r>
            <a:r>
              <a:rPr lang="en-US" sz="924" spc="-14">
                <a:solidFill>
                  <a:srgbClr val="000000"/>
                </a:solidFill>
                <a:latin typeface="IBM Plex Sans"/>
              </a:rPr>
              <a:t>osof</a:t>
            </a:r>
            <a:r>
              <a:rPr lang="en-US" sz="924" spc="-14">
                <a:solidFill>
                  <a:srgbClr val="FFFFFF"/>
                </a:solidFill>
                <a:latin typeface="IBM Plex Sans"/>
              </a:rPr>
              <a:t>f</a:t>
            </a:r>
            <a:r>
              <a:rPr lang="en-US" sz="924" spc="-14">
                <a:solidFill>
                  <a:srgbClr val="000000"/>
                </a:solidFill>
                <a:latin typeface="IBM Plex Sans"/>
              </a:rPr>
              <a:t>t</a:t>
            </a:r>
            <a:r>
              <a:rPr lang="en-US" sz="924" spc="-14">
                <a:solidFill>
                  <a:srgbClr val="FFFFFF"/>
                </a:solidFill>
                <a:latin typeface="IBM Plex Sans"/>
              </a:rPr>
              <a:t>t</a:t>
            </a:r>
            <a:r>
              <a:rPr lang="en-US" sz="924" spc="-14">
                <a:solidFill>
                  <a:srgbClr val="000000"/>
                </a:solidFill>
                <a:latin typeface="IBM Plex Sans"/>
              </a:rPr>
              <a:t> Cor</a:t>
            </a:r>
            <a:r>
              <a:rPr lang="en-US" sz="924" spc="-14">
                <a:solidFill>
                  <a:srgbClr val="FFFFFF"/>
                </a:solidFill>
                <a:latin typeface="IBM Plex Sans"/>
              </a:rPr>
              <a:t>r</a:t>
            </a:r>
            <a:r>
              <a:rPr lang="en-US" sz="924" spc="-14">
                <a:solidFill>
                  <a:srgbClr val="000000"/>
                </a:solidFill>
                <a:latin typeface="IBM Plex Sans"/>
              </a:rPr>
              <a:t>por</a:t>
            </a:r>
            <a:r>
              <a:rPr lang="en-US" sz="924" spc="-14">
                <a:solidFill>
                  <a:srgbClr val="FFFFFF"/>
                </a:solidFill>
                <a:latin typeface="IBM Plex Sans"/>
              </a:rPr>
              <a:t>r</a:t>
            </a:r>
            <a:r>
              <a:rPr lang="en-US" sz="924" spc="-14">
                <a:solidFill>
                  <a:srgbClr val="000000"/>
                </a:solidFill>
                <a:latin typeface="IBM Plex Sans"/>
              </a:rPr>
              <a:t>at</a:t>
            </a:r>
            <a:r>
              <a:rPr lang="en-US" sz="924" spc="-14">
                <a:solidFill>
                  <a:srgbClr val="FFFFFF"/>
                </a:solidFill>
                <a:latin typeface="IBM Plex Sans"/>
              </a:rPr>
              <a:t>t</a:t>
            </a:r>
            <a:r>
              <a:rPr lang="en-US" sz="924" spc="-14">
                <a:solidFill>
                  <a:srgbClr val="000000"/>
                </a:solidFill>
                <a:latin typeface="IBM Plex Sans"/>
              </a:rPr>
              <a:t>i</a:t>
            </a:r>
            <a:r>
              <a:rPr lang="en-US" sz="924" spc="-14">
                <a:solidFill>
                  <a:srgbClr val="FFFFFF"/>
                </a:solidFill>
                <a:latin typeface="IBM Plex Sans"/>
              </a:rPr>
              <a:t>i</a:t>
            </a:r>
            <a:r>
              <a:rPr lang="en-US" sz="924" spc="-14">
                <a:solidFill>
                  <a:srgbClr val="000000"/>
                </a:solidFill>
                <a:latin typeface="IBM Plex Sans"/>
              </a:rPr>
              <a:t>on,</a:t>
            </a:r>
            <a:r>
              <a:rPr lang="en-US" sz="924" spc="-14">
                <a:solidFill>
                  <a:srgbClr val="FFFFFF"/>
                </a:solidFill>
                <a:latin typeface="IBM Plex Sans"/>
              </a:rPr>
              <a:t>,</a:t>
            </a:r>
            <a:r>
              <a:rPr lang="en-US" sz="924" spc="-14">
                <a:solidFill>
                  <a:srgbClr val="000000"/>
                </a:solidFill>
                <a:latin typeface="IBM Plex Sans"/>
              </a:rPr>
              <a:t> </a:t>
            </a:r>
            <a:r>
              <a:rPr lang="en-US" sz="924" spc="-14">
                <a:solidFill>
                  <a:srgbClr val="1F3A93"/>
                </a:solidFill>
                <a:latin typeface="IBM Plex Sans"/>
                <a:hlinkClick r:id="rId47" tooltip="https://www.openstreetmap.org/copyright"/>
              </a:rPr>
              <a:t>© OpenSt</a:t>
            </a:r>
            <a:r>
              <a:rPr lang="en-US" sz="924" spc="-14">
                <a:solidFill>
                  <a:srgbClr val="FFFFFF"/>
                </a:solidFill>
                <a:latin typeface="IBM Plex Sans"/>
                <a:hlinkClick r:id="rId47" tooltip="https://www.openstreetmap.org/copyright"/>
              </a:rPr>
              <a:t>t</a:t>
            </a:r>
            <a:r>
              <a:rPr lang="en-US" sz="924" spc="-14">
                <a:solidFill>
                  <a:srgbClr val="1F3A93"/>
                </a:solidFill>
                <a:latin typeface="IBM Plex Sans"/>
                <a:hlinkClick r:id="rId47" tooltip="https://www.openstreetmap.org/copyright"/>
              </a:rPr>
              <a:t>r</a:t>
            </a:r>
            <a:r>
              <a:rPr lang="en-US" sz="924" spc="-14">
                <a:solidFill>
                  <a:srgbClr val="FFFFFF"/>
                </a:solidFill>
                <a:latin typeface="IBM Plex Sans"/>
                <a:hlinkClick r:id="rId47" tooltip="https://www.openstreetmap.org/copyright"/>
              </a:rPr>
              <a:t>r</a:t>
            </a:r>
            <a:r>
              <a:rPr lang="en-US" sz="924" spc="-14">
                <a:solidFill>
                  <a:srgbClr val="1F3A93"/>
                </a:solidFill>
                <a:latin typeface="IBM Plex Sans"/>
                <a:hlinkClick r:id="rId47" tooltip="https://www.openstreetmap.org/copyright"/>
              </a:rPr>
              <a:t>eet</a:t>
            </a:r>
            <a:r>
              <a:rPr lang="en-US" sz="924" spc="-14">
                <a:solidFill>
                  <a:srgbClr val="FFFFFF"/>
                </a:solidFill>
                <a:latin typeface="IBM Plex Sans"/>
                <a:hlinkClick r:id="rId47" tooltip="https://www.openstreetmap.org/copyright"/>
              </a:rPr>
              <a:t>t</a:t>
            </a:r>
            <a:r>
              <a:rPr lang="en-US" sz="924" spc="-14">
                <a:solidFill>
                  <a:srgbClr val="1F3A93"/>
                </a:solidFill>
                <a:latin typeface="IBM Plex Sans"/>
                <a:hlinkClick r:id="rId47" tooltip="https://www.openstreetmap.org/copyright"/>
              </a:rPr>
              <a:t>Map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4852629" y="7343750"/>
            <a:ext cx="512274" cy="173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7"/>
              </a:lnSpc>
            </a:pPr>
            <a:r>
              <a:rPr lang="en-US" sz="1097" spc="-50">
                <a:solidFill>
                  <a:srgbClr val="777777"/>
                </a:solidFill>
                <a:latin typeface="IBM Plex Sans Condensed"/>
              </a:rPr>
              <a:t>$119.48K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4726211" y="8497316"/>
            <a:ext cx="1307346" cy="736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7"/>
              </a:lnSpc>
            </a:pPr>
            <a:r>
              <a:rPr lang="en-US" sz="4633" spc="-13">
                <a:solidFill>
                  <a:srgbClr val="333333"/>
                </a:solidFill>
                <a:latin typeface="Open Sans Condensed"/>
              </a:rPr>
              <a:t>$120K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8521154" y="447708"/>
            <a:ext cx="1245303" cy="22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1">
                <a:solidFill>
                  <a:srgbClr val="FFFFFF"/>
                </a:solidFill>
                <a:latin typeface="IBM Plex Sans Condensed"/>
              </a:rPr>
              <a:t>Power BI Desktop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09505" y="2857500"/>
            <a:ext cx="9420695" cy="507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5"/>
              </a:lnSpc>
            </a:pPr>
            <a:r>
              <a:rPr lang="en-US" sz="2875" spc="-2" dirty="0">
                <a:solidFill>
                  <a:srgbClr val="000000"/>
                </a:solidFill>
                <a:latin typeface="IBM Plex Sans Condensed Italics"/>
              </a:rPr>
              <a:t>Portland </a:t>
            </a:r>
            <a:r>
              <a:rPr lang="en-US" sz="2875" spc="-2" dirty="0">
                <a:solidFill>
                  <a:srgbClr val="333333"/>
                </a:solidFill>
                <a:latin typeface="IBM Plex Sans Condensed Italics"/>
              </a:rPr>
              <a:t>reached </a:t>
            </a:r>
            <a:r>
              <a:rPr lang="en-US" sz="2875" spc="-2" dirty="0">
                <a:solidFill>
                  <a:srgbClr val="000000"/>
                </a:solidFill>
                <a:latin typeface="IBM Plex Sans Condensed Italics"/>
              </a:rPr>
              <a:t>1,000 sales</a:t>
            </a:r>
            <a:r>
              <a:rPr lang="en-US" sz="2875" spc="-2" dirty="0">
                <a:solidFill>
                  <a:srgbClr val="333333"/>
                </a:solidFill>
                <a:latin typeface="IBM Plex Sans Condensed Italics"/>
              </a:rPr>
              <a:t> in December to close out the year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02267" y="6007036"/>
            <a:ext cx="10950391" cy="507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5"/>
              </a:lnSpc>
            </a:pPr>
            <a:r>
              <a:rPr lang="en-US" sz="2875" spc="-2" dirty="0">
                <a:solidFill>
                  <a:srgbClr val="000000"/>
                </a:solidFill>
                <a:latin typeface="IBM Plex Sans Condensed Italics"/>
              </a:rPr>
              <a:t>Plato </a:t>
            </a:r>
            <a:r>
              <a:rPr lang="en-US" sz="2875" spc="-2" dirty="0">
                <a:solidFill>
                  <a:srgbClr val="333333"/>
                </a:solidFill>
                <a:latin typeface="IBM Plex Sans Condensed Italics"/>
              </a:rPr>
              <a:t>products drove the strongest overall profit margin (</a:t>
            </a:r>
            <a:r>
              <a:rPr lang="en-US" sz="2875" spc="-2" dirty="0">
                <a:solidFill>
                  <a:srgbClr val="000000"/>
                </a:solidFill>
                <a:latin typeface="IBM Plex Sans Condensed Italics"/>
              </a:rPr>
              <a:t>63.55%</a:t>
            </a:r>
            <a:r>
              <a:rPr lang="en-US" sz="2875" spc="-2" dirty="0">
                <a:solidFill>
                  <a:srgbClr val="333333"/>
                </a:solidFill>
                <a:latin typeface="IBM Plex Sans Condensed Italics"/>
              </a:rPr>
              <a:t>) in 1998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02267" y="4421365"/>
            <a:ext cx="11408404" cy="507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5"/>
              </a:lnSpc>
            </a:pPr>
            <a:r>
              <a:rPr lang="en-US" sz="2875" spc="-2" dirty="0">
                <a:solidFill>
                  <a:srgbClr val="000000"/>
                </a:solidFill>
                <a:latin typeface="IBM Plex Sans Condensed Italics"/>
              </a:rPr>
              <a:t>High Top </a:t>
            </a:r>
            <a:r>
              <a:rPr lang="en-US" sz="2875" spc="-2" dirty="0">
                <a:solidFill>
                  <a:srgbClr val="333333"/>
                </a:solidFill>
                <a:latin typeface="IBM Plex Sans Condensed Italics"/>
              </a:rPr>
              <a:t>product returns doubled in Mexico (</a:t>
            </a:r>
            <a:r>
              <a:rPr lang="en-US" sz="2875" spc="-2" dirty="0">
                <a:solidFill>
                  <a:srgbClr val="000000"/>
                </a:solidFill>
                <a:latin typeface="IBM Plex Sans Condensed Italics"/>
              </a:rPr>
              <a:t>4</a:t>
            </a:r>
            <a:r>
              <a:rPr lang="en-US" sz="2875" spc="-2" dirty="0">
                <a:solidFill>
                  <a:srgbClr val="333333"/>
                </a:solidFill>
                <a:latin typeface="IBM Plex Sans Condensed Italics"/>
              </a:rPr>
              <a:t> to </a:t>
            </a:r>
            <a:r>
              <a:rPr lang="en-US" sz="2875" spc="-2" dirty="0">
                <a:solidFill>
                  <a:srgbClr val="000000"/>
                </a:solidFill>
                <a:latin typeface="IBM Plex Sans Condensed Italics"/>
              </a:rPr>
              <a:t>8</a:t>
            </a:r>
            <a:r>
              <a:rPr lang="en-US" sz="2875" spc="-2" dirty="0">
                <a:solidFill>
                  <a:srgbClr val="333333"/>
                </a:solidFill>
                <a:latin typeface="IBM Plex Sans Condensed Italics"/>
              </a:rPr>
              <a:t>), at a return rate of </a:t>
            </a:r>
            <a:r>
              <a:rPr lang="en-US" sz="2875" spc="-2" dirty="0">
                <a:solidFill>
                  <a:srgbClr val="000000"/>
                </a:solidFill>
                <a:latin typeface="IBM Plex Sans Condensed Italics"/>
              </a:rPr>
              <a:t>1.2%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C7436-F52E-7761-0DF7-956DFFA02FCC}"/>
              </a:ext>
            </a:extLst>
          </p:cNvPr>
          <p:cNvSpPr txBox="1"/>
          <p:nvPr/>
        </p:nvSpPr>
        <p:spPr>
          <a:xfrm>
            <a:off x="3602267" y="1270927"/>
            <a:ext cx="549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solidFill>
                  <a:schemeClr val="accent5">
                    <a:lumMod val="50000"/>
                  </a:schemeClr>
                </a:solidFill>
              </a:rPr>
              <a:t>Performance Notes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2199" y="232167"/>
            <a:ext cx="17323589" cy="9822652"/>
          </a:xfrm>
          <a:custGeom>
            <a:avLst/>
            <a:gdLst/>
            <a:ahLst/>
            <a:cxnLst/>
            <a:rect l="l" t="t" r="r" b="b"/>
            <a:pathLst>
              <a:path w="17323589" h="9822652">
                <a:moveTo>
                  <a:pt x="0" y="0"/>
                </a:moveTo>
                <a:lnTo>
                  <a:pt x="17323589" y="0"/>
                </a:lnTo>
                <a:lnTo>
                  <a:pt x="17323589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562928" y="771525"/>
            <a:ext cx="17162145" cy="1718786"/>
            <a:chOff x="0" y="0"/>
            <a:chExt cx="12204192" cy="12222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04192" cy="1222248"/>
            </a:xfrm>
            <a:custGeom>
              <a:avLst/>
              <a:gdLst/>
              <a:ahLst/>
              <a:cxnLst/>
              <a:rect l="l" t="t" r="r" b="b"/>
              <a:pathLst>
                <a:path w="12204192" h="1222248">
                  <a:moveTo>
                    <a:pt x="0" y="0"/>
                  </a:moveTo>
                  <a:lnTo>
                    <a:pt x="12204192" y="0"/>
                  </a:lnTo>
                  <a:lnTo>
                    <a:pt x="12204192" y="1222248"/>
                  </a:lnTo>
                  <a:lnTo>
                    <a:pt x="0" y="1222248"/>
                  </a:lnTo>
                  <a:close/>
                </a:path>
              </a:pathLst>
            </a:custGeom>
            <a:solidFill>
              <a:srgbClr val="3B3A3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571500" y="771525"/>
            <a:ext cx="17145000" cy="1795939"/>
          </a:xfrm>
          <a:custGeom>
            <a:avLst/>
            <a:gdLst/>
            <a:ahLst/>
            <a:cxnLst/>
            <a:rect l="l" t="t" r="r" b="b"/>
            <a:pathLst>
              <a:path w="17145000" h="1795939">
                <a:moveTo>
                  <a:pt x="0" y="0"/>
                </a:moveTo>
                <a:lnTo>
                  <a:pt x="17145000" y="0"/>
                </a:lnTo>
                <a:lnTo>
                  <a:pt x="17145000" y="1795939"/>
                </a:lnTo>
                <a:lnTo>
                  <a:pt x="0" y="1795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39336" y="232167"/>
            <a:ext cx="17409314" cy="9822652"/>
          </a:xfrm>
          <a:custGeom>
            <a:avLst/>
            <a:gdLst/>
            <a:ahLst/>
            <a:cxnLst/>
            <a:rect l="l" t="t" r="r" b="b"/>
            <a:pathLst>
              <a:path w="17409314" h="9822652">
                <a:moveTo>
                  <a:pt x="0" y="0"/>
                </a:moveTo>
                <a:lnTo>
                  <a:pt x="17409314" y="0"/>
                </a:lnTo>
                <a:lnTo>
                  <a:pt x="17409314" y="9822652"/>
                </a:lnTo>
                <a:lnTo>
                  <a:pt x="0" y="9822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521154" y="447708"/>
            <a:ext cx="1245303" cy="22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 spc="-1">
                <a:solidFill>
                  <a:srgbClr val="FFFFFF"/>
                </a:solidFill>
                <a:latin typeface="IBM Plex Sans Condensed"/>
              </a:rPr>
              <a:t>Power BI Desktop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6977" y="828367"/>
            <a:ext cx="832068" cy="1279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67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store_country Canada</a:t>
            </a:r>
          </a:p>
          <a:p>
            <a:pPr algn="l">
              <a:lnSpc>
                <a:spcPts val="923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Mexico</a:t>
            </a:r>
          </a:p>
          <a:p>
            <a:pPr algn="l">
              <a:lnSpc>
                <a:spcPts val="2567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USA</a:t>
            </a:r>
          </a:p>
          <a:p>
            <a:pPr algn="l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 Bold"/>
              </a:rPr>
              <a:t>Total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45140" y="828367"/>
            <a:ext cx="860746" cy="1279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67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Total Revenue $9,629</a:t>
            </a:r>
          </a:p>
          <a:p>
            <a:pPr algn="r">
              <a:lnSpc>
                <a:spcPts val="923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$48,622</a:t>
            </a:r>
          </a:p>
          <a:p>
            <a:pPr algn="r">
              <a:lnSpc>
                <a:spcPts val="2567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$61,910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 Bold"/>
              </a:rPr>
              <a:t>$120,161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36348" y="828367"/>
            <a:ext cx="1095539" cy="1279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67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Total Transactions 1,459</a:t>
            </a:r>
          </a:p>
          <a:p>
            <a:pPr algn="r">
              <a:lnSpc>
                <a:spcPts val="923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7,350</a:t>
            </a:r>
          </a:p>
          <a:p>
            <a:pPr algn="r">
              <a:lnSpc>
                <a:spcPts val="2567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9,516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 Bold"/>
              </a:rPr>
              <a:t>18,325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2310" y="828367"/>
            <a:ext cx="808521" cy="1279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67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Total Returns 42</a:t>
            </a:r>
          </a:p>
          <a:p>
            <a:pPr algn="r">
              <a:lnSpc>
                <a:spcPts val="923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198</a:t>
            </a:r>
          </a:p>
          <a:p>
            <a:pPr algn="r">
              <a:lnSpc>
                <a:spcPts val="2567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256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 Bold"/>
              </a:rPr>
              <a:t>496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01347" y="828367"/>
            <a:ext cx="678138" cy="1279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67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Total Profit $5,798</a:t>
            </a:r>
          </a:p>
          <a:p>
            <a:pPr algn="r">
              <a:lnSpc>
                <a:spcPts val="923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$28,976</a:t>
            </a:r>
          </a:p>
          <a:p>
            <a:pPr algn="r">
              <a:lnSpc>
                <a:spcPts val="2567"/>
              </a:lnSpc>
            </a:pPr>
            <a:r>
              <a:rPr lang="en-US" sz="1094" spc="-1">
                <a:solidFill>
                  <a:srgbClr val="333333"/>
                </a:solidFill>
                <a:latin typeface="IBM Plex Sans Condensed"/>
              </a:rPr>
              <a:t>$36,909</a:t>
            </a:r>
          </a:p>
          <a:p>
            <a:pPr algn="r">
              <a:lnSpc>
                <a:spcPts val="923"/>
              </a:lnSpc>
            </a:pPr>
            <a:r>
              <a:rPr lang="en-US" sz="1094" spc="7">
                <a:solidFill>
                  <a:srgbClr val="333333"/>
                </a:solidFill>
                <a:latin typeface="IBM Plex Sans Condensed Bold"/>
              </a:rPr>
              <a:t>$71,682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419</Words>
  <Application>Microsoft Office PowerPoint</Application>
  <PresentationFormat>Custom</PresentationFormat>
  <Paragraphs>175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IBM Plex Sans Condensed</vt:lpstr>
      <vt:lpstr>Open Sans Condensed</vt:lpstr>
      <vt:lpstr>IBM Plex Sans</vt:lpstr>
      <vt:lpstr>IBM Plex Sans Condensed Bold</vt:lpstr>
      <vt:lpstr>Calibri</vt:lpstr>
      <vt:lpstr>IBM Plex Sans Condensed Italics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Hasan Mahmud Manna</cp:lastModifiedBy>
  <cp:revision>1</cp:revision>
  <dcterms:created xsi:type="dcterms:W3CDTF">2006-08-16T00:00:00Z</dcterms:created>
  <dcterms:modified xsi:type="dcterms:W3CDTF">2023-07-23T13:25:47Z</dcterms:modified>
  <dc:identifier>DAFpdV6MZ70</dc:identifier>
</cp:coreProperties>
</file>