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58" r:id="rId2"/>
    <p:sldId id="334" r:id="rId3"/>
    <p:sldId id="335" r:id="rId4"/>
    <p:sldId id="336" r:id="rId5"/>
    <p:sldId id="337" r:id="rId6"/>
    <p:sldId id="339" r:id="rId7"/>
    <p:sldId id="340" r:id="rId8"/>
    <p:sldId id="33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2" r:id="rId22"/>
    <p:sldId id="341" r:id="rId23"/>
    <p:sldId id="313" r:id="rId24"/>
    <p:sldId id="314" r:id="rId25"/>
    <p:sldId id="315" r:id="rId26"/>
    <p:sldId id="316" r:id="rId27"/>
    <p:sldId id="317" r:id="rId28"/>
    <p:sldId id="342" r:id="rId29"/>
    <p:sldId id="318" r:id="rId30"/>
    <p:sldId id="319" r:id="rId31"/>
    <p:sldId id="328" r:id="rId32"/>
    <p:sldId id="343" r:id="rId33"/>
    <p:sldId id="344" r:id="rId34"/>
    <p:sldId id="330" r:id="rId35"/>
    <p:sldId id="331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2" r:id="rId45"/>
    <p:sldId id="373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582" autoAdjust="0"/>
  </p:normalViewPr>
  <p:slideViewPr>
    <p:cSldViewPr snapToGrid="0" showGuides="1">
      <p:cViewPr varScale="1">
        <p:scale>
          <a:sx n="62" d="100"/>
          <a:sy n="62" d="100"/>
        </p:scale>
        <p:origin x="1512" y="4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-1137" y="-51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34.xml"/><Relationship Id="rId3" Type="http://schemas.openxmlformats.org/officeDocument/2006/relationships/slide" Target="slides/slide4.xml"/><Relationship Id="rId21" Type="http://schemas.openxmlformats.org/officeDocument/2006/relationships/slide" Target="slides/slide27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32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20" Type="http://schemas.openxmlformats.org/officeDocument/2006/relationships/slide" Target="slides/slide24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31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23" Type="http://schemas.openxmlformats.org/officeDocument/2006/relationships/slide" Target="slides/slide30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9.xml"/><Relationship Id="rId27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5" y="0"/>
            <a:ext cx="32115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8" tIns="48304" rIns="96608" bIns="48304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5" y="9142413"/>
            <a:ext cx="321151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8" tIns="48304" rIns="96608" bIns="48304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defRPr sz="1200" smtClean="0"/>
            </a:lvl1pPr>
          </a:lstStyle>
          <a:p>
            <a:pPr>
              <a:defRPr/>
            </a:pPr>
            <a:fld id="{BCF3D02B-B9CE-4F02-B240-85D1204D2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62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2" tIns="50981" rIns="101962" bIns="50981" numCol="1" anchor="t" anchorCtr="0" compatLnSpc="1">
            <a:prstTxWarp prst="textNoShape">
              <a:avLst/>
            </a:prstTxWarp>
          </a:bodyPr>
          <a:lstStyle>
            <a:lvl1pPr defTabSz="1020763">
              <a:spcBef>
                <a:spcPct val="0"/>
              </a:spcBef>
              <a:buClrTx/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2" tIns="50981" rIns="101962" bIns="50981" numCol="1" anchor="t" anchorCtr="0" compatLnSpc="1">
            <a:prstTxWarp prst="textNoShape">
              <a:avLst/>
            </a:prstTxWarp>
          </a:bodyPr>
          <a:lstStyle>
            <a:lvl1pPr algn="r" defTabSz="1020763">
              <a:spcBef>
                <a:spcPct val="0"/>
              </a:spcBef>
              <a:buClrTx/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2" tIns="50981" rIns="101962" bIns="509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2" tIns="50981" rIns="101962" bIns="50981" numCol="1" anchor="b" anchorCtr="0" compatLnSpc="1">
            <a:prstTxWarp prst="textNoShape">
              <a:avLst/>
            </a:prstTxWarp>
          </a:bodyPr>
          <a:lstStyle>
            <a:lvl1pPr defTabSz="1020763">
              <a:spcBef>
                <a:spcPct val="0"/>
              </a:spcBef>
              <a:buClrTx/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2" tIns="50981" rIns="101962" bIns="50981" numCol="1" anchor="b" anchorCtr="0" compatLnSpc="1">
            <a:prstTxWarp prst="textNoShape">
              <a:avLst/>
            </a:prstTxWarp>
          </a:bodyPr>
          <a:lstStyle>
            <a:lvl1pPr algn="r" defTabSz="1020763">
              <a:spcBef>
                <a:spcPct val="0"/>
              </a:spcBef>
              <a:buClrTx/>
              <a:defRPr sz="1400" smtClean="0"/>
            </a:lvl1pPr>
          </a:lstStyle>
          <a:p>
            <a:pPr>
              <a:defRPr/>
            </a:pPr>
            <a:fld id="{5D426A38-ACC6-45F9-B9F7-40D954811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53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fld id="{7CB0E894-8238-440A-BCF9-CCFB2A810622}" type="slidenum">
              <a:rPr lang="en-US" sz="1400"/>
              <a:pPr>
                <a:spcBef>
                  <a:spcPct val="0"/>
                </a:spcBef>
                <a:buClrTx/>
              </a:pPr>
              <a:t>4</a:t>
            </a:fld>
            <a:endParaRPr lang="en-US" sz="14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686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26A38-ACC6-45F9-B9F7-40D95481180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60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26A38-ACC6-45F9-B9F7-40D95481180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3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26A38-ACC6-45F9-B9F7-40D95481180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4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26A38-ACC6-45F9-B9F7-40D95481180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9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26A38-ACC6-45F9-B9F7-40D95481180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64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26A38-ACC6-45F9-B9F7-40D95481180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0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26A38-ACC6-45F9-B9F7-40D95481180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49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26A38-ACC6-45F9-B9F7-40D95481180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7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fld id="{012400E6-770E-49BF-9D5C-6B916F01940E}" type="slidenum">
              <a:rPr lang="en-US" sz="1400"/>
              <a:pPr>
                <a:spcBef>
                  <a:spcPct val="0"/>
                </a:spcBef>
                <a:buClrTx/>
              </a:pPr>
              <a:t>5</a:t>
            </a:fld>
            <a:endParaRPr lang="en-US" sz="14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298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fld id="{561DD740-C8FD-4673-9268-72E01C95D21E}" type="slidenum">
              <a:rPr lang="en-US" sz="1400"/>
              <a:pPr>
                <a:spcBef>
                  <a:spcPct val="0"/>
                </a:spcBef>
                <a:buClrTx/>
              </a:pPr>
              <a:t>8</a:t>
            </a:fld>
            <a:endParaRPr lang="en-US" sz="14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6125"/>
            <a:ext cx="5365750" cy="43243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07" tIns="47654" rIns="95307" bIns="47654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733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fld id="{02BCAFD5-F688-45B9-806F-94D786900F72}" type="slidenum">
              <a:rPr lang="en-US" sz="1400"/>
              <a:pPr>
                <a:spcBef>
                  <a:spcPct val="0"/>
                </a:spcBef>
                <a:buClrTx/>
              </a:pPr>
              <a:t>24</a:t>
            </a:fld>
            <a:endParaRPr lang="en-US" sz="14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671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fld id="{C4E2484B-115A-4137-9E6F-7646C6492C1E}" type="slidenum">
              <a:rPr lang="en-US" sz="1400"/>
              <a:pPr>
                <a:spcBef>
                  <a:spcPct val="0"/>
                </a:spcBef>
                <a:buClrTx/>
              </a:pPr>
              <a:t>29</a:t>
            </a:fld>
            <a:endParaRPr lang="en-US" sz="1400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3379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fld id="{0D9C27C0-5682-42DA-A8CD-871961F2B58D}" type="slidenum">
              <a:rPr lang="en-US" sz="1400"/>
              <a:pPr>
                <a:spcBef>
                  <a:spcPct val="0"/>
                </a:spcBef>
                <a:buClrTx/>
              </a:pPr>
              <a:t>30</a:t>
            </a:fld>
            <a:endParaRPr lang="en-US" sz="14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499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fld id="{BC576531-AB4A-4176-B673-6D8EAF04016A}" type="slidenum">
              <a:rPr lang="en-US" sz="1400"/>
              <a:pPr>
                <a:spcBef>
                  <a:spcPct val="0"/>
                </a:spcBef>
                <a:buClrTx/>
              </a:pPr>
              <a:t>35</a:t>
            </a:fld>
            <a:endParaRPr lang="en-US" sz="14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9692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26A38-ACC6-45F9-B9F7-40D95481180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4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26A38-ACC6-45F9-B9F7-40D95481180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9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51"/>
          <p:cNvSpPr txBox="1">
            <a:spLocks noChangeArrowheads="1"/>
          </p:cNvSpPr>
          <p:nvPr userDrawn="1"/>
        </p:nvSpPr>
        <p:spPr bwMode="auto">
          <a:xfrm>
            <a:off x="1833563" y="5167313"/>
            <a:ext cx="5913437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Font typeface="Wingdings" panose="05000000000000000000" pitchFamily="2" charset="2"/>
              <a:buNone/>
            </a:pPr>
            <a:r>
              <a:rPr lang="en-US" sz="2200" b="1"/>
              <a:t>Charles Kime &amp; Thomas Kaminski</a:t>
            </a:r>
          </a:p>
          <a:p>
            <a:pPr algn="ctr">
              <a:buClrTx/>
              <a:buFont typeface="Wingdings" panose="05000000000000000000" pitchFamily="2" charset="2"/>
              <a:buNone/>
            </a:pPr>
            <a:r>
              <a:rPr lang="en-US" sz="2200">
                <a:cs typeface="Times New Roman" panose="02020603050405020304" pitchFamily="18" charset="0"/>
              </a:rPr>
              <a:t>© 2004 Pearson Education, Inc.</a:t>
            </a:r>
            <a:br>
              <a:rPr lang="en-US" sz="2200">
                <a:cs typeface="Times New Roman" panose="02020603050405020304" pitchFamily="18" charset="0"/>
              </a:rPr>
            </a:br>
            <a:r>
              <a:rPr lang="en-US" sz="2200">
                <a:cs typeface="Times New Roman" panose="02020603050405020304" pitchFamily="18" charset="0"/>
                <a:hlinkClick r:id="" action="ppaction://hlinkshowjump?jump=lastslide"/>
              </a:rPr>
              <a:t>Terms of Use</a:t>
            </a:r>
            <a:r>
              <a:rPr lang="en-US" sz="2200">
                <a:cs typeface="Times New Roman" panose="02020603050405020304" pitchFamily="18" charset="0"/>
              </a:rPr>
              <a:t/>
            </a:r>
            <a:br>
              <a:rPr lang="en-US" sz="2200">
                <a:cs typeface="Times New Roman" panose="02020603050405020304" pitchFamily="18" charset="0"/>
              </a:rPr>
            </a:br>
            <a:r>
              <a:rPr lang="en-US" sz="1800">
                <a:cs typeface="Times New Roman" panose="02020603050405020304" pitchFamily="18" charset="0"/>
              </a:rPr>
              <a:t>(Hyperlinks are active in View Show mode)</a:t>
            </a:r>
          </a:p>
        </p:txBody>
      </p:sp>
      <p:sp>
        <p:nvSpPr>
          <p:cNvPr id="3" name="Text Box 1052"/>
          <p:cNvSpPr txBox="1">
            <a:spLocks noChangeArrowheads="1"/>
          </p:cNvSpPr>
          <p:nvPr userDrawn="1"/>
        </p:nvSpPr>
        <p:spPr bwMode="auto">
          <a:xfrm>
            <a:off x="1301750" y="2847975"/>
            <a:ext cx="6978650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Font typeface="Wingdings" panose="05000000000000000000" pitchFamily="2" charset="2"/>
              <a:buNone/>
            </a:pPr>
            <a:r>
              <a:rPr lang="en-US" sz="4000" b="1">
                <a:solidFill>
                  <a:schemeClr val="hlink"/>
                </a:solidFill>
                <a:latin typeface="Helvetica" panose="020B0604020202020204" pitchFamily="34" charset="0"/>
              </a:rPr>
              <a:t>Chapter 2 – Combinational Logic Circuits</a:t>
            </a:r>
          </a:p>
          <a:p>
            <a:pPr algn="ctr">
              <a:buClrTx/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hlink"/>
                </a:solidFill>
                <a:latin typeface="Helvetica" panose="020B0604020202020204" pitchFamily="34" charset="0"/>
              </a:rPr>
              <a:t>Part 2 – Circuit Optimization</a:t>
            </a:r>
            <a:endParaRPr lang="en-US" sz="4000" b="1">
              <a:solidFill>
                <a:schemeClr val="hlink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Text Box 1053"/>
          <p:cNvSpPr txBox="1">
            <a:spLocks noChangeArrowheads="1"/>
          </p:cNvSpPr>
          <p:nvPr userDrawn="1"/>
        </p:nvSpPr>
        <p:spPr bwMode="auto">
          <a:xfrm>
            <a:off x="904875" y="2179638"/>
            <a:ext cx="777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Font typeface="Wingdings" panose="05000000000000000000" pitchFamily="2" charset="2"/>
              <a:buNone/>
            </a:pPr>
            <a:r>
              <a:rPr lang="en-US" sz="3200" b="1"/>
              <a:t>Logic and Computer Design Fundamentals</a:t>
            </a:r>
          </a:p>
        </p:txBody>
      </p:sp>
      <p:sp>
        <p:nvSpPr>
          <p:cNvPr id="5" name="Line 1054"/>
          <p:cNvSpPr>
            <a:spLocks noChangeShapeType="1"/>
          </p:cNvSpPr>
          <p:nvPr userDrawn="1"/>
        </p:nvSpPr>
        <p:spPr bwMode="auto">
          <a:xfrm>
            <a:off x="579438" y="1935163"/>
            <a:ext cx="80152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020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Chapter 2 - Part 2         </a:t>
            </a:r>
            <a:fld id="{448A69D6-E31D-4B44-888C-F23991439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1015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0"/>
            <a:ext cx="1944688" cy="6330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6438" y="0"/>
            <a:ext cx="5684837" cy="6330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Chapter 2 - Part 2         </a:t>
            </a:r>
            <a:fld id="{9A3BB8E1-2E37-4C21-AE18-4D135631A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106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Chapter 2 - Part 2         </a:t>
            </a:r>
            <a:fld id="{B413B069-1304-4330-9DCC-EFC0CF2A0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474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Chapter 2 - Part 2         </a:t>
            </a:r>
            <a:fld id="{F0DC0892-D28C-4F4B-8614-7B8D8F67C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412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6438" y="1303338"/>
            <a:ext cx="3810000" cy="5027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303338"/>
            <a:ext cx="3810000" cy="5027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Chapter 2 - Part 2         </a:t>
            </a:r>
            <a:fld id="{127E5CB0-6A19-4F54-8886-57F3E92BE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368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Chapter 2 - Part 2         </a:t>
            </a:r>
            <a:fld id="{EEC3FDE0-5033-46FB-B8E9-5954941BB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359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Chapter 2 - Part 2         </a:t>
            </a:r>
            <a:fld id="{733D0728-BC58-4A8F-8FAB-93722D142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64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Chapter 2 - Part 2         </a:t>
            </a:r>
            <a:fld id="{E0E5854E-6A2F-48C8-8D09-5F1264C25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95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Chapter 2 - Part 2         </a:t>
            </a:r>
            <a:fld id="{5867D563-3891-4033-8BAD-CB9C597EB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8479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Chapter 2 - Part 2         </a:t>
            </a:r>
            <a:fld id="{B7C15BBE-94E6-491E-9C0E-81BCAAF25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13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7" descr="C:\Documents and Settings\Charles R Kime\My Documents\Texts\Website\PowerPoint_Slides\Work_Area\Chapter_01\watermark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45"/>
          <a:stretch>
            <a:fillRect/>
          </a:stretch>
        </p:blipFill>
        <p:spPr bwMode="auto">
          <a:xfrm>
            <a:off x="693738" y="6353175"/>
            <a:ext cx="22304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48"/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Font typeface="Wingdings" panose="05000000000000000000" pitchFamily="2" charset="2"/>
              <a:buNone/>
            </a:pP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74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7350" y="6489700"/>
            <a:ext cx="23812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600" smtClean="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Chapter 2 - Part 2         </a:t>
            </a:r>
            <a:fld id="{E1609642-0B2B-42A5-BC52-2477A8EB67AD}" type="slidenum">
              <a:rPr lang="en-US">
                <a:cs typeface="+mn-cs"/>
              </a:rPr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  <p:sp>
        <p:nvSpPr>
          <p:cNvPr id="1029" name="Line 51"/>
          <p:cNvSpPr>
            <a:spLocks noChangeShapeType="1"/>
          </p:cNvSpPr>
          <p:nvPr userDrawn="1"/>
        </p:nvSpPr>
        <p:spPr bwMode="auto">
          <a:xfrm>
            <a:off x="581025" y="1173163"/>
            <a:ext cx="80152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6438" y="1303338"/>
            <a:ext cx="7772400" cy="502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Digital Logic Design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 smtClean="0"/>
              <a:t>CSE- </a:t>
            </a:r>
            <a:r>
              <a:rPr lang="en-US" sz="2400" b="1" dirty="0" smtClean="0"/>
              <a:t>209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b="1" dirty="0" smtClean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b="1" dirty="0" smtClean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b="1" dirty="0" smtClean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b="1" dirty="0" smtClean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 smtClean="0">
                <a:solidFill>
                  <a:srgbClr val="002060"/>
                </a:solidFill>
              </a:rPr>
              <a:t>Simplification of Boolean Functions</a:t>
            </a: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411163" y="6242050"/>
            <a:ext cx="2597150" cy="615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9999"/>
              </a:buClr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99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460" y="2234565"/>
            <a:ext cx="2613660" cy="2596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0568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	</a:t>
            </a:r>
            <a:fld id="{9A1ED698-128C-410D-9144-FD2D6B5792B6}" type="slidenum">
              <a:rPr lang="en-US" sz="1600" smtClean="0"/>
              <a:pPr>
                <a:spcBef>
                  <a:spcPct val="0"/>
                </a:spcBef>
                <a:buClrTx/>
              </a:pPr>
              <a:t>10</a:t>
            </a:fld>
            <a:endParaRPr lang="en-US" sz="16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64515" y="426720"/>
            <a:ext cx="7772400" cy="838200"/>
          </a:xfrm>
        </p:spPr>
        <p:txBody>
          <a:bodyPr/>
          <a:lstStyle/>
          <a:p>
            <a:r>
              <a:rPr lang="en-US" sz="3400" b="1" dirty="0" smtClean="0"/>
              <a:t>Some Uses of K-Maps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322388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Provide a means for: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Finding optimum or near optimum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SOP and POS standard forms, and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two-level AND/OR and OR/AND circuit implementations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/>
              <a:t>   for functions with small numbers of variables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Visualizing concepts related to manipulating Boolean expressions, and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Demonstrating concepts used by computer-aided design programs to simplify large circuits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fld id="{30131944-4885-4960-83D8-FB79BB243BF3}" type="slidenum">
              <a:rPr lang="en-US" sz="1600"/>
              <a:pPr>
                <a:spcBef>
                  <a:spcPct val="0"/>
                </a:spcBef>
                <a:buClrTx/>
              </a:pPr>
              <a:t>11</a:t>
            </a:fld>
            <a:endParaRPr lang="en-US" sz="1600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04800"/>
            <a:ext cx="7772400" cy="1020763"/>
          </a:xfrm>
        </p:spPr>
        <p:txBody>
          <a:bodyPr/>
          <a:lstStyle/>
          <a:p>
            <a:r>
              <a:rPr lang="en-US" sz="3600" b="1" smtClean="0">
                <a:solidFill>
                  <a:schemeClr val="tx1"/>
                </a:solidFill>
              </a:rPr>
              <a:t>Two Variable Maps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550" y="1249363"/>
            <a:ext cx="7772400" cy="51958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6125" algn="l"/>
              </a:tabLst>
            </a:pPr>
            <a:r>
              <a:rPr lang="en-US" sz="2400" smtClean="0"/>
              <a:t>A 2-variable Karnaugh Map:</a:t>
            </a:r>
          </a:p>
          <a:p>
            <a:pPr lvl="1">
              <a:lnSpc>
                <a:spcPct val="90000"/>
              </a:lnSpc>
              <a:buSzPct val="125000"/>
              <a:tabLst>
                <a:tab pos="746125" algn="l"/>
              </a:tabLst>
            </a:pPr>
            <a:r>
              <a:rPr lang="en-US" sz="2400" smtClean="0">
                <a:cs typeface="Times New Roman" panose="02020603050405020304" pitchFamily="18" charset="0"/>
              </a:rPr>
              <a:t>Note that minterm m0 and</a:t>
            </a:r>
          </a:p>
          <a:p>
            <a:pPr lvl="1">
              <a:lnSpc>
                <a:spcPct val="90000"/>
              </a:lnSpc>
              <a:buSzPct val="125000"/>
              <a:buFontTx/>
              <a:buNone/>
              <a:tabLst>
                <a:tab pos="746125" algn="l"/>
              </a:tabLst>
            </a:pPr>
            <a:r>
              <a:rPr lang="en-US" sz="2400" smtClean="0">
                <a:cs typeface="Times New Roman" panose="02020603050405020304" pitchFamily="18" charset="0"/>
              </a:rPr>
              <a:t>	minterm m1 are “adjacent”</a:t>
            </a:r>
          </a:p>
          <a:p>
            <a:pPr lvl="1">
              <a:lnSpc>
                <a:spcPct val="90000"/>
              </a:lnSpc>
              <a:buSzPct val="125000"/>
              <a:buFontTx/>
              <a:buNone/>
              <a:tabLst>
                <a:tab pos="746125" algn="l"/>
              </a:tabLst>
            </a:pPr>
            <a:r>
              <a:rPr lang="en-US" sz="2400" smtClean="0">
                <a:cs typeface="Times New Roman" panose="02020603050405020304" pitchFamily="18" charset="0"/>
              </a:rPr>
              <a:t>	and differ in the value of the</a:t>
            </a:r>
          </a:p>
          <a:p>
            <a:pPr lvl="1">
              <a:lnSpc>
                <a:spcPct val="90000"/>
              </a:lnSpc>
              <a:buSzPct val="125000"/>
              <a:buFontTx/>
              <a:buNone/>
              <a:tabLst>
                <a:tab pos="746125" algn="l"/>
              </a:tabLst>
            </a:pPr>
            <a:r>
              <a:rPr lang="en-US" sz="2400" smtClean="0">
                <a:cs typeface="Times New Roman" panose="02020603050405020304" pitchFamily="18" charset="0"/>
              </a:rPr>
              <a:t>	variable y</a:t>
            </a:r>
          </a:p>
          <a:p>
            <a:pPr lvl="1">
              <a:lnSpc>
                <a:spcPct val="90000"/>
              </a:lnSpc>
              <a:buSzPct val="125000"/>
              <a:buFontTx/>
              <a:buNone/>
              <a:tabLst>
                <a:tab pos="746125" algn="l"/>
              </a:tabLst>
            </a:pPr>
            <a:endParaRPr lang="en-US" sz="2400" smtClean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SzPct val="125000"/>
              <a:buFontTx/>
              <a:buNone/>
              <a:tabLst>
                <a:tab pos="746125" algn="l"/>
              </a:tabLst>
            </a:pPr>
            <a:endParaRPr lang="en-US" sz="2400" smtClean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SzPct val="125000"/>
              <a:tabLst>
                <a:tab pos="746125" algn="l"/>
              </a:tabLst>
            </a:pPr>
            <a:r>
              <a:rPr lang="en-US" sz="2400" smtClean="0">
                <a:cs typeface="Times New Roman" panose="02020603050405020304" pitchFamily="18" charset="0"/>
              </a:rPr>
              <a:t>Similarly, minterm m0 and minterm m2 differ in the x variable.</a:t>
            </a:r>
          </a:p>
          <a:p>
            <a:pPr lvl="1">
              <a:lnSpc>
                <a:spcPct val="90000"/>
              </a:lnSpc>
              <a:buSzPct val="125000"/>
              <a:tabLst>
                <a:tab pos="746125" algn="l"/>
              </a:tabLst>
            </a:pPr>
            <a:r>
              <a:rPr lang="en-US" sz="2400" smtClean="0">
                <a:cs typeface="Times New Roman" panose="02020603050405020304" pitchFamily="18" charset="0"/>
              </a:rPr>
              <a:t>Also, m1 and m3 differ in the x variable as well.  </a:t>
            </a:r>
          </a:p>
          <a:p>
            <a:pPr lvl="1">
              <a:lnSpc>
                <a:spcPct val="90000"/>
              </a:lnSpc>
              <a:buSzPct val="125000"/>
              <a:tabLst>
                <a:tab pos="746125" algn="l"/>
              </a:tabLst>
            </a:pPr>
            <a:r>
              <a:rPr lang="en-US" sz="2400" smtClean="0">
                <a:cs typeface="Times New Roman" panose="02020603050405020304" pitchFamily="18" charset="0"/>
              </a:rPr>
              <a:t>Finally, m2 and m3 differ in the value of the variable y</a:t>
            </a:r>
            <a:endParaRPr lang="en-US" sz="2400" smtClean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5568950" y="4456113"/>
            <a:ext cx="8572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000">
                <a:solidFill>
                  <a:srgbClr val="000000"/>
                </a:solidFill>
              </a:rPr>
              <a:t> </a:t>
            </a:r>
            <a:endParaRPr lang="en-US" b="1"/>
          </a:p>
        </p:txBody>
      </p:sp>
      <p:grpSp>
        <p:nvGrpSpPr>
          <p:cNvPr id="28678" name="Group 5"/>
          <p:cNvGrpSpPr>
            <a:grpSpLocks/>
          </p:cNvGrpSpPr>
          <p:nvPr/>
        </p:nvGrpSpPr>
        <p:grpSpPr bwMode="auto">
          <a:xfrm>
            <a:off x="5886450" y="1566863"/>
            <a:ext cx="2620963" cy="2776537"/>
            <a:chOff x="3708" y="987"/>
            <a:chExt cx="1651" cy="1749"/>
          </a:xfrm>
        </p:grpSpPr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3816" y="987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8680" name="Rectangle 7"/>
            <p:cNvSpPr>
              <a:spLocks noChangeArrowheads="1"/>
            </p:cNvSpPr>
            <p:nvPr/>
          </p:nvSpPr>
          <p:spPr bwMode="auto">
            <a:xfrm>
              <a:off x="4293" y="997"/>
              <a:ext cx="3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 = 0</a:t>
              </a:r>
              <a:endParaRPr lang="en-US" b="1"/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4623" y="987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8682" name="Rectangle 9"/>
            <p:cNvSpPr>
              <a:spLocks noChangeArrowheads="1"/>
            </p:cNvSpPr>
            <p:nvPr/>
          </p:nvSpPr>
          <p:spPr bwMode="auto">
            <a:xfrm>
              <a:off x="4877" y="987"/>
              <a:ext cx="3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 = 1</a:t>
              </a:r>
              <a:endParaRPr lang="en-US" b="1"/>
            </a:p>
          </p:txBody>
        </p:sp>
        <p:sp>
          <p:nvSpPr>
            <p:cNvPr id="28683" name="Rectangle 10"/>
            <p:cNvSpPr>
              <a:spLocks noChangeArrowheads="1"/>
            </p:cNvSpPr>
            <p:nvPr/>
          </p:nvSpPr>
          <p:spPr bwMode="auto">
            <a:xfrm>
              <a:off x="5196" y="987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3730" y="1519"/>
              <a:ext cx="3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 = 0</a:t>
              </a:r>
              <a:endParaRPr lang="en-US" b="1"/>
            </a:p>
          </p:txBody>
        </p:sp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4117" y="1394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8686" name="Rectangle 13"/>
            <p:cNvSpPr>
              <a:spLocks noChangeArrowheads="1"/>
            </p:cNvSpPr>
            <p:nvPr/>
          </p:nvSpPr>
          <p:spPr bwMode="auto">
            <a:xfrm>
              <a:off x="4269" y="1394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endParaRPr lang="en-US" b="1"/>
            </a:p>
          </p:txBody>
        </p:sp>
        <p:sp>
          <p:nvSpPr>
            <p:cNvPr id="28687" name="Rectangle 14"/>
            <p:cNvSpPr>
              <a:spLocks noChangeArrowheads="1"/>
            </p:cNvSpPr>
            <p:nvPr/>
          </p:nvSpPr>
          <p:spPr bwMode="auto">
            <a:xfrm>
              <a:off x="4426" y="1419"/>
              <a:ext cx="22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 baseline="-25000">
                  <a:solidFill>
                    <a:srgbClr val="000000"/>
                  </a:solidFill>
                </a:rPr>
                <a:t>0</a:t>
              </a:r>
              <a:r>
                <a:rPr lang="en-US" sz="2400" b="1">
                  <a:solidFill>
                    <a:srgbClr val="000000"/>
                  </a:solidFill>
                </a:rPr>
                <a:t> =</a:t>
              </a:r>
              <a:endParaRPr lang="en-US" b="1"/>
            </a:p>
          </p:txBody>
        </p:sp>
        <p:sp>
          <p:nvSpPr>
            <p:cNvPr id="28688" name="Rectangle 15"/>
            <p:cNvSpPr>
              <a:spLocks noChangeArrowheads="1"/>
            </p:cNvSpPr>
            <p:nvPr/>
          </p:nvSpPr>
          <p:spPr bwMode="auto">
            <a:xfrm>
              <a:off x="4679" y="1419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8689" name="Rectangle 16"/>
            <p:cNvSpPr>
              <a:spLocks noChangeArrowheads="1"/>
            </p:cNvSpPr>
            <p:nvPr/>
          </p:nvSpPr>
          <p:spPr bwMode="auto">
            <a:xfrm>
              <a:off x="4842" y="1394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endParaRPr lang="en-US" b="1"/>
            </a:p>
          </p:txBody>
        </p:sp>
        <p:sp>
          <p:nvSpPr>
            <p:cNvPr id="28690" name="Rectangle 17"/>
            <p:cNvSpPr>
              <a:spLocks noChangeArrowheads="1"/>
            </p:cNvSpPr>
            <p:nvPr/>
          </p:nvSpPr>
          <p:spPr bwMode="auto">
            <a:xfrm>
              <a:off x="4999" y="1419"/>
              <a:ext cx="22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 baseline="-25000">
                  <a:solidFill>
                    <a:srgbClr val="000000"/>
                  </a:solidFill>
                </a:rPr>
                <a:t>1</a:t>
              </a:r>
              <a:r>
                <a:rPr lang="en-US" sz="2400" b="1">
                  <a:solidFill>
                    <a:srgbClr val="000000"/>
                  </a:solidFill>
                </a:rPr>
                <a:t> =</a:t>
              </a:r>
              <a:endParaRPr lang="en-US" b="1"/>
            </a:p>
          </p:txBody>
        </p:sp>
        <p:sp>
          <p:nvSpPr>
            <p:cNvPr id="28691" name="Rectangle 18"/>
            <p:cNvSpPr>
              <a:spLocks noChangeArrowheads="1"/>
            </p:cNvSpPr>
            <p:nvPr/>
          </p:nvSpPr>
          <p:spPr bwMode="auto">
            <a:xfrm>
              <a:off x="5252" y="1419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8692" name="Rectangle 19"/>
            <p:cNvSpPr>
              <a:spLocks noChangeArrowheads="1"/>
            </p:cNvSpPr>
            <p:nvPr/>
          </p:nvSpPr>
          <p:spPr bwMode="auto">
            <a:xfrm>
              <a:off x="3768" y="2040"/>
              <a:ext cx="3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 = 1</a:t>
              </a:r>
              <a:endParaRPr lang="en-US" b="1"/>
            </a:p>
          </p:txBody>
        </p:sp>
        <p:sp>
          <p:nvSpPr>
            <p:cNvPr id="28693" name="Rectangle 20"/>
            <p:cNvSpPr>
              <a:spLocks noChangeArrowheads="1"/>
            </p:cNvSpPr>
            <p:nvPr/>
          </p:nvSpPr>
          <p:spPr bwMode="auto">
            <a:xfrm>
              <a:off x="4117" y="1973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grpSp>
          <p:nvGrpSpPr>
            <p:cNvPr id="28694" name="Group 21"/>
            <p:cNvGrpSpPr>
              <a:grpSpLocks/>
            </p:cNvGrpSpPr>
            <p:nvPr/>
          </p:nvGrpSpPr>
          <p:grpSpPr bwMode="auto">
            <a:xfrm>
              <a:off x="4271" y="1973"/>
              <a:ext cx="411" cy="255"/>
              <a:chOff x="4347" y="1887"/>
              <a:chExt cx="411" cy="255"/>
            </a:xfrm>
          </p:grpSpPr>
          <p:sp>
            <p:nvSpPr>
              <p:cNvPr id="28717" name="Rectangle 22"/>
              <p:cNvSpPr>
                <a:spLocks noChangeArrowheads="1"/>
              </p:cNvSpPr>
              <p:nvPr/>
            </p:nvSpPr>
            <p:spPr bwMode="auto">
              <a:xfrm>
                <a:off x="4347" y="1887"/>
                <a:ext cx="16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ClrTx/>
                </a:pPr>
                <a:r>
                  <a:rPr lang="en-US" sz="2400" b="1">
                    <a:solidFill>
                      <a:srgbClr val="000000"/>
                    </a:solidFill>
                  </a:rPr>
                  <a:t>m</a:t>
                </a:r>
                <a:endParaRPr lang="en-US" b="1"/>
              </a:p>
            </p:txBody>
          </p:sp>
          <p:sp>
            <p:nvSpPr>
              <p:cNvPr id="28718" name="Rectangle 23"/>
              <p:cNvSpPr>
                <a:spLocks noChangeArrowheads="1"/>
              </p:cNvSpPr>
              <p:nvPr/>
            </p:nvSpPr>
            <p:spPr bwMode="auto">
              <a:xfrm>
                <a:off x="4505" y="1912"/>
                <a:ext cx="25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ClrTx/>
                </a:pPr>
                <a:r>
                  <a:rPr lang="en-US" sz="2400" b="1" baseline="-25000">
                    <a:solidFill>
                      <a:srgbClr val="000000"/>
                    </a:solidFill>
                  </a:rPr>
                  <a:t>2 </a:t>
                </a:r>
                <a:r>
                  <a:rPr lang="en-US" sz="2400" b="1">
                    <a:solidFill>
                      <a:srgbClr val="000000"/>
                    </a:solidFill>
                  </a:rPr>
                  <a:t>= </a:t>
                </a:r>
                <a:endParaRPr lang="en-US" b="1"/>
              </a:p>
            </p:txBody>
          </p:sp>
        </p:grpSp>
        <p:sp>
          <p:nvSpPr>
            <p:cNvPr id="28695" name="Rectangle 24"/>
            <p:cNvSpPr>
              <a:spLocks noChangeArrowheads="1"/>
            </p:cNvSpPr>
            <p:nvPr/>
          </p:nvSpPr>
          <p:spPr bwMode="auto">
            <a:xfrm>
              <a:off x="4671" y="2206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8696" name="Rectangle 25"/>
            <p:cNvSpPr>
              <a:spLocks noChangeArrowheads="1"/>
            </p:cNvSpPr>
            <p:nvPr/>
          </p:nvSpPr>
          <p:spPr bwMode="auto">
            <a:xfrm>
              <a:off x="4794" y="1973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endParaRPr lang="en-US" b="1"/>
            </a:p>
          </p:txBody>
        </p:sp>
        <p:sp>
          <p:nvSpPr>
            <p:cNvPr id="28697" name="Rectangle 26"/>
            <p:cNvSpPr>
              <a:spLocks noChangeArrowheads="1"/>
            </p:cNvSpPr>
            <p:nvPr/>
          </p:nvSpPr>
          <p:spPr bwMode="auto">
            <a:xfrm>
              <a:off x="4951" y="1998"/>
              <a:ext cx="22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 baseline="-25000">
                  <a:solidFill>
                    <a:srgbClr val="000000"/>
                  </a:solidFill>
                </a:rPr>
                <a:t>3</a:t>
              </a:r>
              <a:r>
                <a:rPr lang="en-US" sz="2400" b="1">
                  <a:solidFill>
                    <a:srgbClr val="000000"/>
                  </a:solidFill>
                </a:rPr>
                <a:t> =</a:t>
              </a:r>
              <a:endParaRPr lang="en-US" b="1"/>
            </a:p>
          </p:txBody>
        </p:sp>
        <p:sp>
          <p:nvSpPr>
            <p:cNvPr id="28698" name="Line 27"/>
            <p:cNvSpPr>
              <a:spLocks noChangeShapeType="1"/>
            </p:cNvSpPr>
            <p:nvPr/>
          </p:nvSpPr>
          <p:spPr bwMode="auto">
            <a:xfrm>
              <a:off x="4177" y="996"/>
              <a:ext cx="3" cy="14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Rectangle 28"/>
            <p:cNvSpPr>
              <a:spLocks noChangeArrowheads="1"/>
            </p:cNvSpPr>
            <p:nvPr/>
          </p:nvSpPr>
          <p:spPr bwMode="auto">
            <a:xfrm>
              <a:off x="3816" y="2506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8700" name="Line 29"/>
            <p:cNvSpPr>
              <a:spLocks noChangeShapeType="1"/>
            </p:cNvSpPr>
            <p:nvPr/>
          </p:nvSpPr>
          <p:spPr bwMode="auto">
            <a:xfrm>
              <a:off x="4326" y="1679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Line 30"/>
            <p:cNvSpPr>
              <a:spLocks noChangeShapeType="1"/>
            </p:cNvSpPr>
            <p:nvPr/>
          </p:nvSpPr>
          <p:spPr bwMode="auto">
            <a:xfrm>
              <a:off x="4470" y="1679"/>
              <a:ext cx="11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Rectangle 31"/>
            <p:cNvSpPr>
              <a:spLocks noChangeArrowheads="1"/>
            </p:cNvSpPr>
            <p:nvPr/>
          </p:nvSpPr>
          <p:spPr bwMode="auto">
            <a:xfrm>
              <a:off x="4470" y="1670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28703" name="Rectangle 32"/>
            <p:cNvSpPr>
              <a:spLocks noChangeArrowheads="1"/>
            </p:cNvSpPr>
            <p:nvPr/>
          </p:nvSpPr>
          <p:spPr bwMode="auto">
            <a:xfrm>
              <a:off x="4321" y="1670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28704" name="Line 33"/>
            <p:cNvSpPr>
              <a:spLocks noChangeShapeType="1"/>
            </p:cNvSpPr>
            <p:nvPr/>
          </p:nvSpPr>
          <p:spPr bwMode="auto">
            <a:xfrm>
              <a:off x="4941" y="1689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Rectangle 34"/>
            <p:cNvSpPr>
              <a:spLocks noChangeArrowheads="1"/>
            </p:cNvSpPr>
            <p:nvPr/>
          </p:nvSpPr>
          <p:spPr bwMode="auto">
            <a:xfrm>
              <a:off x="5085" y="1680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28706" name="Rectangle 35"/>
            <p:cNvSpPr>
              <a:spLocks noChangeArrowheads="1"/>
            </p:cNvSpPr>
            <p:nvPr/>
          </p:nvSpPr>
          <p:spPr bwMode="auto">
            <a:xfrm>
              <a:off x="4936" y="1680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28707" name="Line 36"/>
            <p:cNvSpPr>
              <a:spLocks noChangeShapeType="1"/>
            </p:cNvSpPr>
            <p:nvPr/>
          </p:nvSpPr>
          <p:spPr bwMode="auto">
            <a:xfrm>
              <a:off x="4519" y="2218"/>
              <a:ext cx="11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Rectangle 37"/>
            <p:cNvSpPr>
              <a:spLocks noChangeArrowheads="1"/>
            </p:cNvSpPr>
            <p:nvPr/>
          </p:nvSpPr>
          <p:spPr bwMode="auto">
            <a:xfrm>
              <a:off x="4519" y="2209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28709" name="Rectangle 38"/>
            <p:cNvSpPr>
              <a:spLocks noChangeArrowheads="1"/>
            </p:cNvSpPr>
            <p:nvPr/>
          </p:nvSpPr>
          <p:spPr bwMode="auto">
            <a:xfrm>
              <a:off x="4370" y="2209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28710" name="Rectangle 39"/>
            <p:cNvSpPr>
              <a:spLocks noChangeArrowheads="1"/>
            </p:cNvSpPr>
            <p:nvPr/>
          </p:nvSpPr>
          <p:spPr bwMode="auto">
            <a:xfrm>
              <a:off x="5056" y="2151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28711" name="Rectangle 40"/>
            <p:cNvSpPr>
              <a:spLocks noChangeArrowheads="1"/>
            </p:cNvSpPr>
            <p:nvPr/>
          </p:nvSpPr>
          <p:spPr bwMode="auto">
            <a:xfrm>
              <a:off x="4907" y="2151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28712" name="Line 41"/>
            <p:cNvSpPr>
              <a:spLocks noChangeShapeType="1"/>
            </p:cNvSpPr>
            <p:nvPr/>
          </p:nvSpPr>
          <p:spPr bwMode="auto">
            <a:xfrm>
              <a:off x="4753" y="996"/>
              <a:ext cx="3" cy="14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Line 42"/>
            <p:cNvSpPr>
              <a:spLocks noChangeShapeType="1"/>
            </p:cNvSpPr>
            <p:nvPr/>
          </p:nvSpPr>
          <p:spPr bwMode="auto">
            <a:xfrm>
              <a:off x="5348" y="996"/>
              <a:ext cx="3" cy="14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43"/>
            <p:cNvSpPr>
              <a:spLocks noChangeShapeType="1"/>
            </p:cNvSpPr>
            <p:nvPr/>
          </p:nvSpPr>
          <p:spPr bwMode="auto">
            <a:xfrm rot="-5400000">
              <a:off x="4517" y="1654"/>
              <a:ext cx="3" cy="16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Line 44"/>
            <p:cNvSpPr>
              <a:spLocks noChangeShapeType="1"/>
            </p:cNvSpPr>
            <p:nvPr/>
          </p:nvSpPr>
          <p:spPr bwMode="auto">
            <a:xfrm rot="-5400000">
              <a:off x="4536" y="541"/>
              <a:ext cx="3" cy="16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Line 45"/>
            <p:cNvSpPr>
              <a:spLocks noChangeShapeType="1"/>
            </p:cNvSpPr>
            <p:nvPr/>
          </p:nvSpPr>
          <p:spPr bwMode="auto">
            <a:xfrm rot="-5400000">
              <a:off x="4546" y="1126"/>
              <a:ext cx="3" cy="16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	</a:t>
            </a:r>
            <a:fld id="{8B67C031-C1F2-43E4-A121-3BEE48530198}" type="slidenum">
              <a:rPr lang="en-US" sz="1600" smtClean="0"/>
              <a:pPr>
                <a:spcBef>
                  <a:spcPct val="0"/>
                </a:spcBef>
                <a:buClrTx/>
              </a:pPr>
              <a:t>12</a:t>
            </a:fld>
            <a:endParaRPr lang="en-US" sz="1600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20763"/>
          </a:xfrm>
        </p:spPr>
        <p:txBody>
          <a:bodyPr/>
          <a:lstStyle/>
          <a:p>
            <a:r>
              <a:rPr lang="en-US" sz="3400" b="1" smtClean="0">
                <a:solidFill>
                  <a:schemeClr val="tx1"/>
                </a:solidFill>
              </a:rPr>
              <a:t>K-Map and Truth Tables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>
                <a:cs typeface="Times New Roman" panose="02020603050405020304" pitchFamily="18" charset="0"/>
              </a:rPr>
              <a:t>The K-Map is just a different form of the truth table. </a:t>
            </a:r>
          </a:p>
          <a:p>
            <a:r>
              <a:rPr lang="en-US" sz="2400" smtClean="0">
                <a:cs typeface="Times New Roman" panose="02020603050405020304" pitchFamily="18" charset="0"/>
              </a:rPr>
              <a:t>Example – Two variable function:</a:t>
            </a:r>
          </a:p>
          <a:p>
            <a:pPr lvl="1">
              <a:buSzPct val="125000"/>
            </a:pPr>
            <a:r>
              <a:rPr lang="en-US" sz="2400" smtClean="0">
                <a:cs typeface="Times New Roman" panose="02020603050405020304" pitchFamily="18" charset="0"/>
              </a:rPr>
              <a:t>We choose a,b,c and d from the set {0,1} to implement a particular function, F(x,y).</a:t>
            </a:r>
            <a:r>
              <a:rPr lang="en-US" sz="2400" smtClean="0"/>
              <a:t> 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325563" y="288131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b="1"/>
              <a:t>Function Table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5837238" y="287972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b="1"/>
              <a:t>K-Map</a:t>
            </a:r>
          </a:p>
        </p:txBody>
      </p:sp>
      <p:grpSp>
        <p:nvGrpSpPr>
          <p:cNvPr id="29703" name="Group 6"/>
          <p:cNvGrpSpPr>
            <a:grpSpLocks/>
          </p:cNvGrpSpPr>
          <p:nvPr/>
        </p:nvGrpSpPr>
        <p:grpSpPr bwMode="auto">
          <a:xfrm>
            <a:off x="852805" y="3367088"/>
            <a:ext cx="3497263" cy="3062287"/>
            <a:chOff x="518" y="2083"/>
            <a:chExt cx="2203" cy="1929"/>
          </a:xfrm>
        </p:grpSpPr>
        <p:sp>
          <p:nvSpPr>
            <p:cNvPr id="29730" name="Rectangle 7"/>
            <p:cNvSpPr>
              <a:spLocks noChangeArrowheads="1"/>
            </p:cNvSpPr>
            <p:nvPr/>
          </p:nvSpPr>
          <p:spPr bwMode="auto">
            <a:xfrm>
              <a:off x="846" y="2109"/>
              <a:ext cx="52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Input </a:t>
              </a:r>
              <a:endParaRPr lang="en-US" b="1"/>
            </a:p>
          </p:txBody>
        </p:sp>
        <p:sp>
          <p:nvSpPr>
            <p:cNvPr id="29731" name="Rectangle 8"/>
            <p:cNvSpPr>
              <a:spLocks noChangeArrowheads="1"/>
            </p:cNvSpPr>
            <p:nvPr/>
          </p:nvSpPr>
          <p:spPr bwMode="auto">
            <a:xfrm>
              <a:off x="798" y="2346"/>
              <a:ext cx="57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Values</a:t>
              </a:r>
              <a:endParaRPr lang="en-US" b="1"/>
            </a:p>
          </p:txBody>
        </p:sp>
        <p:sp>
          <p:nvSpPr>
            <p:cNvPr id="29732" name="Rectangle 9"/>
            <p:cNvSpPr>
              <a:spLocks noChangeArrowheads="1"/>
            </p:cNvSpPr>
            <p:nvPr/>
          </p:nvSpPr>
          <p:spPr bwMode="auto">
            <a:xfrm>
              <a:off x="1381" y="2346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733" name="Rectangle 10"/>
            <p:cNvSpPr>
              <a:spLocks noChangeArrowheads="1"/>
            </p:cNvSpPr>
            <p:nvPr/>
          </p:nvSpPr>
          <p:spPr bwMode="auto">
            <a:xfrm>
              <a:off x="897" y="2584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(x,y)</a:t>
              </a:r>
              <a:endParaRPr lang="en-US" b="1"/>
            </a:p>
          </p:txBody>
        </p:sp>
        <p:sp>
          <p:nvSpPr>
            <p:cNvPr id="29734" name="Rectangle 11"/>
            <p:cNvSpPr>
              <a:spLocks noChangeArrowheads="1"/>
            </p:cNvSpPr>
            <p:nvPr/>
          </p:nvSpPr>
          <p:spPr bwMode="auto">
            <a:xfrm>
              <a:off x="1282" y="2584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735" name="Rectangle 12"/>
            <p:cNvSpPr>
              <a:spLocks noChangeArrowheads="1"/>
            </p:cNvSpPr>
            <p:nvPr/>
          </p:nvSpPr>
          <p:spPr bwMode="auto">
            <a:xfrm>
              <a:off x="1664" y="2109"/>
              <a:ext cx="8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Function </a:t>
              </a:r>
              <a:endParaRPr lang="en-US" b="1"/>
            </a:p>
          </p:txBody>
        </p:sp>
        <p:sp>
          <p:nvSpPr>
            <p:cNvPr id="29736" name="Rectangle 13"/>
            <p:cNvSpPr>
              <a:spLocks noChangeArrowheads="1"/>
            </p:cNvSpPr>
            <p:nvPr/>
          </p:nvSpPr>
          <p:spPr bwMode="auto">
            <a:xfrm>
              <a:off x="1797" y="2346"/>
              <a:ext cx="5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Value</a:t>
              </a:r>
              <a:endParaRPr lang="en-US" b="1"/>
            </a:p>
          </p:txBody>
        </p:sp>
        <p:sp>
          <p:nvSpPr>
            <p:cNvPr id="29737" name="Rectangle 14"/>
            <p:cNvSpPr>
              <a:spLocks noChangeArrowheads="1"/>
            </p:cNvSpPr>
            <p:nvPr/>
          </p:nvSpPr>
          <p:spPr bwMode="auto">
            <a:xfrm>
              <a:off x="2302" y="2346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738" name="Rectangle 15"/>
            <p:cNvSpPr>
              <a:spLocks noChangeArrowheads="1"/>
            </p:cNvSpPr>
            <p:nvPr/>
          </p:nvSpPr>
          <p:spPr bwMode="auto">
            <a:xfrm>
              <a:off x="1797" y="2584"/>
              <a:ext cx="50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 dirty="0">
                  <a:solidFill>
                    <a:srgbClr val="000000"/>
                  </a:solidFill>
                </a:rPr>
                <a:t>F(</a:t>
              </a:r>
              <a:r>
                <a:rPr lang="en-US" sz="2500" b="1" dirty="0" err="1">
                  <a:solidFill>
                    <a:srgbClr val="000000"/>
                  </a:solidFill>
                </a:rPr>
                <a:t>x,y</a:t>
              </a:r>
              <a:r>
                <a:rPr lang="en-US" sz="2500" b="1" dirty="0">
                  <a:solidFill>
                    <a:srgbClr val="000000"/>
                  </a:solidFill>
                </a:rPr>
                <a:t>)</a:t>
              </a:r>
              <a:endParaRPr lang="en-US" b="1" dirty="0"/>
            </a:p>
          </p:txBody>
        </p:sp>
        <p:sp>
          <p:nvSpPr>
            <p:cNvPr id="29739" name="Rectangle 16"/>
            <p:cNvSpPr>
              <a:spLocks noChangeArrowheads="1"/>
            </p:cNvSpPr>
            <p:nvPr/>
          </p:nvSpPr>
          <p:spPr bwMode="auto">
            <a:xfrm>
              <a:off x="2304" y="2584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740" name="Rectangle 17"/>
            <p:cNvSpPr>
              <a:spLocks noChangeArrowheads="1"/>
            </p:cNvSpPr>
            <p:nvPr/>
          </p:nvSpPr>
          <p:spPr bwMode="auto">
            <a:xfrm>
              <a:off x="620" y="2083"/>
              <a:ext cx="19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41" name="Line 18"/>
            <p:cNvSpPr>
              <a:spLocks noChangeShapeType="1"/>
            </p:cNvSpPr>
            <p:nvPr/>
          </p:nvSpPr>
          <p:spPr bwMode="auto">
            <a:xfrm>
              <a:off x="620" y="2083"/>
              <a:ext cx="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Line 19"/>
            <p:cNvSpPr>
              <a:spLocks noChangeShapeType="1"/>
            </p:cNvSpPr>
            <p:nvPr/>
          </p:nvSpPr>
          <p:spPr bwMode="auto">
            <a:xfrm>
              <a:off x="620" y="2083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Rectangle 20"/>
            <p:cNvSpPr>
              <a:spLocks noChangeArrowheads="1"/>
            </p:cNvSpPr>
            <p:nvPr/>
          </p:nvSpPr>
          <p:spPr bwMode="auto">
            <a:xfrm>
              <a:off x="620" y="2083"/>
              <a:ext cx="19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44" name="Line 21"/>
            <p:cNvSpPr>
              <a:spLocks noChangeShapeType="1"/>
            </p:cNvSpPr>
            <p:nvPr/>
          </p:nvSpPr>
          <p:spPr bwMode="auto">
            <a:xfrm>
              <a:off x="620" y="2083"/>
              <a:ext cx="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5" name="Line 22"/>
            <p:cNvSpPr>
              <a:spLocks noChangeShapeType="1"/>
            </p:cNvSpPr>
            <p:nvPr/>
          </p:nvSpPr>
          <p:spPr bwMode="auto">
            <a:xfrm>
              <a:off x="620" y="2083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6" name="Rectangle 23"/>
            <p:cNvSpPr>
              <a:spLocks noChangeArrowheads="1"/>
            </p:cNvSpPr>
            <p:nvPr/>
          </p:nvSpPr>
          <p:spPr bwMode="auto">
            <a:xfrm>
              <a:off x="639" y="2083"/>
              <a:ext cx="89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47" name="Line 24"/>
            <p:cNvSpPr>
              <a:spLocks noChangeShapeType="1"/>
            </p:cNvSpPr>
            <p:nvPr/>
          </p:nvSpPr>
          <p:spPr bwMode="auto">
            <a:xfrm>
              <a:off x="639" y="2083"/>
              <a:ext cx="8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8" name="Rectangle 25"/>
            <p:cNvSpPr>
              <a:spLocks noChangeArrowheads="1"/>
            </p:cNvSpPr>
            <p:nvPr/>
          </p:nvSpPr>
          <p:spPr bwMode="auto">
            <a:xfrm>
              <a:off x="1537" y="2083"/>
              <a:ext cx="1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49" name="Line 26"/>
            <p:cNvSpPr>
              <a:spLocks noChangeShapeType="1"/>
            </p:cNvSpPr>
            <p:nvPr/>
          </p:nvSpPr>
          <p:spPr bwMode="auto">
            <a:xfrm>
              <a:off x="1537" y="208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Line 27"/>
            <p:cNvSpPr>
              <a:spLocks noChangeShapeType="1"/>
            </p:cNvSpPr>
            <p:nvPr/>
          </p:nvSpPr>
          <p:spPr bwMode="auto">
            <a:xfrm>
              <a:off x="1537" y="2083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Rectangle 28"/>
            <p:cNvSpPr>
              <a:spLocks noChangeArrowheads="1"/>
            </p:cNvSpPr>
            <p:nvPr/>
          </p:nvSpPr>
          <p:spPr bwMode="auto">
            <a:xfrm>
              <a:off x="1555" y="2083"/>
              <a:ext cx="987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52" name="Line 29"/>
            <p:cNvSpPr>
              <a:spLocks noChangeShapeType="1"/>
            </p:cNvSpPr>
            <p:nvPr/>
          </p:nvSpPr>
          <p:spPr bwMode="auto">
            <a:xfrm>
              <a:off x="1555" y="2083"/>
              <a:ext cx="9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Rectangle 30"/>
            <p:cNvSpPr>
              <a:spLocks noChangeArrowheads="1"/>
            </p:cNvSpPr>
            <p:nvPr/>
          </p:nvSpPr>
          <p:spPr bwMode="auto">
            <a:xfrm>
              <a:off x="2542" y="2083"/>
              <a:ext cx="1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54" name="Line 31"/>
            <p:cNvSpPr>
              <a:spLocks noChangeShapeType="1"/>
            </p:cNvSpPr>
            <p:nvPr/>
          </p:nvSpPr>
          <p:spPr bwMode="auto">
            <a:xfrm>
              <a:off x="2542" y="208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Line 32"/>
            <p:cNvSpPr>
              <a:spLocks noChangeShapeType="1"/>
            </p:cNvSpPr>
            <p:nvPr/>
          </p:nvSpPr>
          <p:spPr bwMode="auto">
            <a:xfrm>
              <a:off x="2542" y="2083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Rectangle 33"/>
            <p:cNvSpPr>
              <a:spLocks noChangeArrowheads="1"/>
            </p:cNvSpPr>
            <p:nvPr/>
          </p:nvSpPr>
          <p:spPr bwMode="auto">
            <a:xfrm>
              <a:off x="2542" y="2083"/>
              <a:ext cx="1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57" name="Line 34"/>
            <p:cNvSpPr>
              <a:spLocks noChangeShapeType="1"/>
            </p:cNvSpPr>
            <p:nvPr/>
          </p:nvSpPr>
          <p:spPr bwMode="auto">
            <a:xfrm>
              <a:off x="2542" y="208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Line 35"/>
            <p:cNvSpPr>
              <a:spLocks noChangeShapeType="1"/>
            </p:cNvSpPr>
            <p:nvPr/>
          </p:nvSpPr>
          <p:spPr bwMode="auto">
            <a:xfrm>
              <a:off x="2542" y="2083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Rectangle 36"/>
            <p:cNvSpPr>
              <a:spLocks noChangeArrowheads="1"/>
            </p:cNvSpPr>
            <p:nvPr/>
          </p:nvSpPr>
          <p:spPr bwMode="auto">
            <a:xfrm>
              <a:off x="620" y="2101"/>
              <a:ext cx="19" cy="7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60" name="Line 37"/>
            <p:cNvSpPr>
              <a:spLocks noChangeShapeType="1"/>
            </p:cNvSpPr>
            <p:nvPr/>
          </p:nvSpPr>
          <p:spPr bwMode="auto">
            <a:xfrm>
              <a:off x="620" y="2101"/>
              <a:ext cx="1" cy="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1" name="Rectangle 38"/>
            <p:cNvSpPr>
              <a:spLocks noChangeArrowheads="1"/>
            </p:cNvSpPr>
            <p:nvPr/>
          </p:nvSpPr>
          <p:spPr bwMode="auto">
            <a:xfrm>
              <a:off x="1537" y="2101"/>
              <a:ext cx="18" cy="7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62" name="Line 39"/>
            <p:cNvSpPr>
              <a:spLocks noChangeShapeType="1"/>
            </p:cNvSpPr>
            <p:nvPr/>
          </p:nvSpPr>
          <p:spPr bwMode="auto">
            <a:xfrm>
              <a:off x="1537" y="2101"/>
              <a:ext cx="1" cy="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3" name="Rectangle 40"/>
            <p:cNvSpPr>
              <a:spLocks noChangeArrowheads="1"/>
            </p:cNvSpPr>
            <p:nvPr/>
          </p:nvSpPr>
          <p:spPr bwMode="auto">
            <a:xfrm>
              <a:off x="2542" y="2101"/>
              <a:ext cx="18" cy="7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64" name="Line 41"/>
            <p:cNvSpPr>
              <a:spLocks noChangeShapeType="1"/>
            </p:cNvSpPr>
            <p:nvPr/>
          </p:nvSpPr>
          <p:spPr bwMode="auto">
            <a:xfrm>
              <a:off x="2542" y="2101"/>
              <a:ext cx="1" cy="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5" name="Rectangle 42"/>
            <p:cNvSpPr>
              <a:spLocks noChangeArrowheads="1"/>
            </p:cNvSpPr>
            <p:nvPr/>
          </p:nvSpPr>
          <p:spPr bwMode="auto">
            <a:xfrm>
              <a:off x="964" y="2889"/>
              <a:ext cx="2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0 0</a:t>
              </a:r>
              <a:endParaRPr lang="en-US" b="1"/>
            </a:p>
          </p:txBody>
        </p:sp>
        <p:sp>
          <p:nvSpPr>
            <p:cNvPr id="29766" name="Rectangle 43"/>
            <p:cNvSpPr>
              <a:spLocks noChangeArrowheads="1"/>
            </p:cNvSpPr>
            <p:nvPr/>
          </p:nvSpPr>
          <p:spPr bwMode="auto">
            <a:xfrm>
              <a:off x="1216" y="2889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767" name="Rectangle 44"/>
            <p:cNvSpPr>
              <a:spLocks noChangeArrowheads="1"/>
            </p:cNvSpPr>
            <p:nvPr/>
          </p:nvSpPr>
          <p:spPr bwMode="auto">
            <a:xfrm>
              <a:off x="1999" y="2889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a</a:t>
              </a:r>
              <a:endParaRPr lang="en-US" b="1"/>
            </a:p>
          </p:txBody>
        </p:sp>
        <p:sp>
          <p:nvSpPr>
            <p:cNvPr id="29768" name="Rectangle 45"/>
            <p:cNvSpPr>
              <a:spLocks noChangeArrowheads="1"/>
            </p:cNvSpPr>
            <p:nvPr/>
          </p:nvSpPr>
          <p:spPr bwMode="auto">
            <a:xfrm>
              <a:off x="2100" y="2889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769" name="Rectangle 46"/>
            <p:cNvSpPr>
              <a:spLocks noChangeArrowheads="1"/>
            </p:cNvSpPr>
            <p:nvPr/>
          </p:nvSpPr>
          <p:spPr bwMode="auto">
            <a:xfrm>
              <a:off x="620" y="2863"/>
              <a:ext cx="19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70" name="Line 47"/>
            <p:cNvSpPr>
              <a:spLocks noChangeShapeType="1"/>
            </p:cNvSpPr>
            <p:nvPr/>
          </p:nvSpPr>
          <p:spPr bwMode="auto">
            <a:xfrm>
              <a:off x="620" y="2863"/>
              <a:ext cx="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1" name="Line 48"/>
            <p:cNvSpPr>
              <a:spLocks noChangeShapeType="1"/>
            </p:cNvSpPr>
            <p:nvPr/>
          </p:nvSpPr>
          <p:spPr bwMode="auto">
            <a:xfrm>
              <a:off x="620" y="2863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2" name="Rectangle 49"/>
            <p:cNvSpPr>
              <a:spLocks noChangeArrowheads="1"/>
            </p:cNvSpPr>
            <p:nvPr/>
          </p:nvSpPr>
          <p:spPr bwMode="auto">
            <a:xfrm>
              <a:off x="639" y="2863"/>
              <a:ext cx="89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73" name="Line 50"/>
            <p:cNvSpPr>
              <a:spLocks noChangeShapeType="1"/>
            </p:cNvSpPr>
            <p:nvPr/>
          </p:nvSpPr>
          <p:spPr bwMode="auto">
            <a:xfrm>
              <a:off x="639" y="2863"/>
              <a:ext cx="8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Rectangle 51"/>
            <p:cNvSpPr>
              <a:spLocks noChangeArrowheads="1"/>
            </p:cNvSpPr>
            <p:nvPr/>
          </p:nvSpPr>
          <p:spPr bwMode="auto">
            <a:xfrm>
              <a:off x="1537" y="2863"/>
              <a:ext cx="1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75" name="Line 52"/>
            <p:cNvSpPr>
              <a:spLocks noChangeShapeType="1"/>
            </p:cNvSpPr>
            <p:nvPr/>
          </p:nvSpPr>
          <p:spPr bwMode="auto">
            <a:xfrm>
              <a:off x="1537" y="286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Line 53"/>
            <p:cNvSpPr>
              <a:spLocks noChangeShapeType="1"/>
            </p:cNvSpPr>
            <p:nvPr/>
          </p:nvSpPr>
          <p:spPr bwMode="auto">
            <a:xfrm>
              <a:off x="1537" y="2863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7" name="Rectangle 54"/>
            <p:cNvSpPr>
              <a:spLocks noChangeArrowheads="1"/>
            </p:cNvSpPr>
            <p:nvPr/>
          </p:nvSpPr>
          <p:spPr bwMode="auto">
            <a:xfrm>
              <a:off x="1555" y="2863"/>
              <a:ext cx="987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78" name="Line 55"/>
            <p:cNvSpPr>
              <a:spLocks noChangeShapeType="1"/>
            </p:cNvSpPr>
            <p:nvPr/>
          </p:nvSpPr>
          <p:spPr bwMode="auto">
            <a:xfrm>
              <a:off x="1555" y="2863"/>
              <a:ext cx="9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9" name="Rectangle 56"/>
            <p:cNvSpPr>
              <a:spLocks noChangeArrowheads="1"/>
            </p:cNvSpPr>
            <p:nvPr/>
          </p:nvSpPr>
          <p:spPr bwMode="auto">
            <a:xfrm>
              <a:off x="2542" y="2863"/>
              <a:ext cx="1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80" name="Line 57"/>
            <p:cNvSpPr>
              <a:spLocks noChangeShapeType="1"/>
            </p:cNvSpPr>
            <p:nvPr/>
          </p:nvSpPr>
          <p:spPr bwMode="auto">
            <a:xfrm>
              <a:off x="2542" y="286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Line 58"/>
            <p:cNvSpPr>
              <a:spLocks noChangeShapeType="1"/>
            </p:cNvSpPr>
            <p:nvPr/>
          </p:nvSpPr>
          <p:spPr bwMode="auto">
            <a:xfrm>
              <a:off x="2542" y="2863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2" name="Rectangle 59"/>
            <p:cNvSpPr>
              <a:spLocks noChangeArrowheads="1"/>
            </p:cNvSpPr>
            <p:nvPr/>
          </p:nvSpPr>
          <p:spPr bwMode="auto">
            <a:xfrm>
              <a:off x="620" y="2881"/>
              <a:ext cx="19" cy="2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83" name="Line 60"/>
            <p:cNvSpPr>
              <a:spLocks noChangeShapeType="1"/>
            </p:cNvSpPr>
            <p:nvPr/>
          </p:nvSpPr>
          <p:spPr bwMode="auto">
            <a:xfrm>
              <a:off x="620" y="2881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4" name="Rectangle 61"/>
            <p:cNvSpPr>
              <a:spLocks noChangeArrowheads="1"/>
            </p:cNvSpPr>
            <p:nvPr/>
          </p:nvSpPr>
          <p:spPr bwMode="auto">
            <a:xfrm>
              <a:off x="1537" y="2881"/>
              <a:ext cx="18" cy="2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85" name="Line 62"/>
            <p:cNvSpPr>
              <a:spLocks noChangeShapeType="1"/>
            </p:cNvSpPr>
            <p:nvPr/>
          </p:nvSpPr>
          <p:spPr bwMode="auto">
            <a:xfrm>
              <a:off x="1537" y="2881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6" name="Rectangle 63"/>
            <p:cNvSpPr>
              <a:spLocks noChangeArrowheads="1"/>
            </p:cNvSpPr>
            <p:nvPr/>
          </p:nvSpPr>
          <p:spPr bwMode="auto">
            <a:xfrm>
              <a:off x="2542" y="2881"/>
              <a:ext cx="18" cy="2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87" name="Line 64"/>
            <p:cNvSpPr>
              <a:spLocks noChangeShapeType="1"/>
            </p:cNvSpPr>
            <p:nvPr/>
          </p:nvSpPr>
          <p:spPr bwMode="auto">
            <a:xfrm>
              <a:off x="2542" y="2881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8" name="Rectangle 65"/>
            <p:cNvSpPr>
              <a:spLocks noChangeArrowheads="1"/>
            </p:cNvSpPr>
            <p:nvPr/>
          </p:nvSpPr>
          <p:spPr bwMode="auto">
            <a:xfrm>
              <a:off x="964" y="3145"/>
              <a:ext cx="2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0 1</a:t>
              </a:r>
              <a:endParaRPr lang="en-US" b="1"/>
            </a:p>
          </p:txBody>
        </p:sp>
        <p:sp>
          <p:nvSpPr>
            <p:cNvPr id="29789" name="Rectangle 66"/>
            <p:cNvSpPr>
              <a:spLocks noChangeArrowheads="1"/>
            </p:cNvSpPr>
            <p:nvPr/>
          </p:nvSpPr>
          <p:spPr bwMode="auto">
            <a:xfrm>
              <a:off x="1216" y="3145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790" name="Rectangle 67"/>
            <p:cNvSpPr>
              <a:spLocks noChangeArrowheads="1"/>
            </p:cNvSpPr>
            <p:nvPr/>
          </p:nvSpPr>
          <p:spPr bwMode="auto">
            <a:xfrm>
              <a:off x="1993" y="3145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b</a:t>
              </a:r>
              <a:endParaRPr lang="en-US" b="1"/>
            </a:p>
          </p:txBody>
        </p:sp>
        <p:sp>
          <p:nvSpPr>
            <p:cNvPr id="29791" name="Rectangle 68"/>
            <p:cNvSpPr>
              <a:spLocks noChangeArrowheads="1"/>
            </p:cNvSpPr>
            <p:nvPr/>
          </p:nvSpPr>
          <p:spPr bwMode="auto">
            <a:xfrm>
              <a:off x="2106" y="3145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792" name="Rectangle 69"/>
            <p:cNvSpPr>
              <a:spLocks noChangeArrowheads="1"/>
            </p:cNvSpPr>
            <p:nvPr/>
          </p:nvSpPr>
          <p:spPr bwMode="auto">
            <a:xfrm>
              <a:off x="620" y="3118"/>
              <a:ext cx="19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93" name="Line 70"/>
            <p:cNvSpPr>
              <a:spLocks noChangeShapeType="1"/>
            </p:cNvSpPr>
            <p:nvPr/>
          </p:nvSpPr>
          <p:spPr bwMode="auto">
            <a:xfrm>
              <a:off x="620" y="3118"/>
              <a:ext cx="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4" name="Line 71"/>
            <p:cNvSpPr>
              <a:spLocks noChangeShapeType="1"/>
            </p:cNvSpPr>
            <p:nvPr/>
          </p:nvSpPr>
          <p:spPr bwMode="auto">
            <a:xfrm>
              <a:off x="620" y="311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5" name="Rectangle 72"/>
            <p:cNvSpPr>
              <a:spLocks noChangeArrowheads="1"/>
            </p:cNvSpPr>
            <p:nvPr/>
          </p:nvSpPr>
          <p:spPr bwMode="auto">
            <a:xfrm>
              <a:off x="639" y="3118"/>
              <a:ext cx="89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96" name="Line 73"/>
            <p:cNvSpPr>
              <a:spLocks noChangeShapeType="1"/>
            </p:cNvSpPr>
            <p:nvPr/>
          </p:nvSpPr>
          <p:spPr bwMode="auto">
            <a:xfrm>
              <a:off x="639" y="3118"/>
              <a:ext cx="8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7" name="Rectangle 74"/>
            <p:cNvSpPr>
              <a:spLocks noChangeArrowheads="1"/>
            </p:cNvSpPr>
            <p:nvPr/>
          </p:nvSpPr>
          <p:spPr bwMode="auto">
            <a:xfrm>
              <a:off x="1537" y="3118"/>
              <a:ext cx="1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98" name="Line 75"/>
            <p:cNvSpPr>
              <a:spLocks noChangeShapeType="1"/>
            </p:cNvSpPr>
            <p:nvPr/>
          </p:nvSpPr>
          <p:spPr bwMode="auto">
            <a:xfrm>
              <a:off x="1537" y="311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9" name="Line 76"/>
            <p:cNvSpPr>
              <a:spLocks noChangeShapeType="1"/>
            </p:cNvSpPr>
            <p:nvPr/>
          </p:nvSpPr>
          <p:spPr bwMode="auto">
            <a:xfrm>
              <a:off x="1537" y="311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0" name="Rectangle 77"/>
            <p:cNvSpPr>
              <a:spLocks noChangeArrowheads="1"/>
            </p:cNvSpPr>
            <p:nvPr/>
          </p:nvSpPr>
          <p:spPr bwMode="auto">
            <a:xfrm>
              <a:off x="1555" y="3118"/>
              <a:ext cx="987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01" name="Line 78"/>
            <p:cNvSpPr>
              <a:spLocks noChangeShapeType="1"/>
            </p:cNvSpPr>
            <p:nvPr/>
          </p:nvSpPr>
          <p:spPr bwMode="auto">
            <a:xfrm>
              <a:off x="1555" y="3118"/>
              <a:ext cx="9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2" name="Rectangle 79"/>
            <p:cNvSpPr>
              <a:spLocks noChangeArrowheads="1"/>
            </p:cNvSpPr>
            <p:nvPr/>
          </p:nvSpPr>
          <p:spPr bwMode="auto">
            <a:xfrm>
              <a:off x="2542" y="3118"/>
              <a:ext cx="1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03" name="Line 80"/>
            <p:cNvSpPr>
              <a:spLocks noChangeShapeType="1"/>
            </p:cNvSpPr>
            <p:nvPr/>
          </p:nvSpPr>
          <p:spPr bwMode="auto">
            <a:xfrm>
              <a:off x="2542" y="311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4" name="Line 81"/>
            <p:cNvSpPr>
              <a:spLocks noChangeShapeType="1"/>
            </p:cNvSpPr>
            <p:nvPr/>
          </p:nvSpPr>
          <p:spPr bwMode="auto">
            <a:xfrm>
              <a:off x="2542" y="311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5" name="Rectangle 82"/>
            <p:cNvSpPr>
              <a:spLocks noChangeArrowheads="1"/>
            </p:cNvSpPr>
            <p:nvPr/>
          </p:nvSpPr>
          <p:spPr bwMode="auto">
            <a:xfrm>
              <a:off x="620" y="3136"/>
              <a:ext cx="19" cy="2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06" name="Line 83"/>
            <p:cNvSpPr>
              <a:spLocks noChangeShapeType="1"/>
            </p:cNvSpPr>
            <p:nvPr/>
          </p:nvSpPr>
          <p:spPr bwMode="auto">
            <a:xfrm>
              <a:off x="620" y="3136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7" name="Rectangle 84"/>
            <p:cNvSpPr>
              <a:spLocks noChangeArrowheads="1"/>
            </p:cNvSpPr>
            <p:nvPr/>
          </p:nvSpPr>
          <p:spPr bwMode="auto">
            <a:xfrm>
              <a:off x="1537" y="3136"/>
              <a:ext cx="18" cy="2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08" name="Line 85"/>
            <p:cNvSpPr>
              <a:spLocks noChangeShapeType="1"/>
            </p:cNvSpPr>
            <p:nvPr/>
          </p:nvSpPr>
          <p:spPr bwMode="auto">
            <a:xfrm>
              <a:off x="1537" y="3136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9" name="Rectangle 86"/>
            <p:cNvSpPr>
              <a:spLocks noChangeArrowheads="1"/>
            </p:cNvSpPr>
            <p:nvPr/>
          </p:nvSpPr>
          <p:spPr bwMode="auto">
            <a:xfrm>
              <a:off x="2542" y="3136"/>
              <a:ext cx="18" cy="2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10" name="Line 87"/>
            <p:cNvSpPr>
              <a:spLocks noChangeShapeType="1"/>
            </p:cNvSpPr>
            <p:nvPr/>
          </p:nvSpPr>
          <p:spPr bwMode="auto">
            <a:xfrm>
              <a:off x="2542" y="3136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1" name="Rectangle 88"/>
            <p:cNvSpPr>
              <a:spLocks noChangeArrowheads="1"/>
            </p:cNvSpPr>
            <p:nvPr/>
          </p:nvSpPr>
          <p:spPr bwMode="auto">
            <a:xfrm>
              <a:off x="964" y="3400"/>
              <a:ext cx="2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1 0</a:t>
              </a:r>
              <a:endParaRPr lang="en-US" b="1"/>
            </a:p>
          </p:txBody>
        </p:sp>
        <p:sp>
          <p:nvSpPr>
            <p:cNvPr id="29812" name="Rectangle 89"/>
            <p:cNvSpPr>
              <a:spLocks noChangeArrowheads="1"/>
            </p:cNvSpPr>
            <p:nvPr/>
          </p:nvSpPr>
          <p:spPr bwMode="auto">
            <a:xfrm>
              <a:off x="1216" y="3400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813" name="Rectangle 90"/>
            <p:cNvSpPr>
              <a:spLocks noChangeArrowheads="1"/>
            </p:cNvSpPr>
            <p:nvPr/>
          </p:nvSpPr>
          <p:spPr bwMode="auto">
            <a:xfrm>
              <a:off x="2005" y="3400"/>
              <a:ext cx="8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c</a:t>
              </a:r>
              <a:endParaRPr lang="en-US" b="1"/>
            </a:p>
          </p:txBody>
        </p:sp>
        <p:sp>
          <p:nvSpPr>
            <p:cNvPr id="29814" name="Rectangle 91"/>
            <p:cNvSpPr>
              <a:spLocks noChangeArrowheads="1"/>
            </p:cNvSpPr>
            <p:nvPr/>
          </p:nvSpPr>
          <p:spPr bwMode="auto">
            <a:xfrm>
              <a:off x="2094" y="3400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815" name="Rectangle 92"/>
            <p:cNvSpPr>
              <a:spLocks noChangeArrowheads="1"/>
            </p:cNvSpPr>
            <p:nvPr/>
          </p:nvSpPr>
          <p:spPr bwMode="auto">
            <a:xfrm>
              <a:off x="620" y="3374"/>
              <a:ext cx="19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16" name="Line 93"/>
            <p:cNvSpPr>
              <a:spLocks noChangeShapeType="1"/>
            </p:cNvSpPr>
            <p:nvPr/>
          </p:nvSpPr>
          <p:spPr bwMode="auto">
            <a:xfrm>
              <a:off x="620" y="3374"/>
              <a:ext cx="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7" name="Line 94"/>
            <p:cNvSpPr>
              <a:spLocks noChangeShapeType="1"/>
            </p:cNvSpPr>
            <p:nvPr/>
          </p:nvSpPr>
          <p:spPr bwMode="auto">
            <a:xfrm>
              <a:off x="620" y="3374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8" name="Rectangle 95"/>
            <p:cNvSpPr>
              <a:spLocks noChangeArrowheads="1"/>
            </p:cNvSpPr>
            <p:nvPr/>
          </p:nvSpPr>
          <p:spPr bwMode="auto">
            <a:xfrm>
              <a:off x="639" y="3374"/>
              <a:ext cx="89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19" name="Line 96"/>
            <p:cNvSpPr>
              <a:spLocks noChangeShapeType="1"/>
            </p:cNvSpPr>
            <p:nvPr/>
          </p:nvSpPr>
          <p:spPr bwMode="auto">
            <a:xfrm>
              <a:off x="639" y="3374"/>
              <a:ext cx="8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0" name="Rectangle 97"/>
            <p:cNvSpPr>
              <a:spLocks noChangeArrowheads="1"/>
            </p:cNvSpPr>
            <p:nvPr/>
          </p:nvSpPr>
          <p:spPr bwMode="auto">
            <a:xfrm>
              <a:off x="1537" y="3374"/>
              <a:ext cx="1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21" name="Line 98"/>
            <p:cNvSpPr>
              <a:spLocks noChangeShapeType="1"/>
            </p:cNvSpPr>
            <p:nvPr/>
          </p:nvSpPr>
          <p:spPr bwMode="auto">
            <a:xfrm>
              <a:off x="1537" y="3374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2" name="Line 99"/>
            <p:cNvSpPr>
              <a:spLocks noChangeShapeType="1"/>
            </p:cNvSpPr>
            <p:nvPr/>
          </p:nvSpPr>
          <p:spPr bwMode="auto">
            <a:xfrm>
              <a:off x="1537" y="3374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3" name="Rectangle 100"/>
            <p:cNvSpPr>
              <a:spLocks noChangeArrowheads="1"/>
            </p:cNvSpPr>
            <p:nvPr/>
          </p:nvSpPr>
          <p:spPr bwMode="auto">
            <a:xfrm>
              <a:off x="1555" y="3374"/>
              <a:ext cx="987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24" name="Line 101"/>
            <p:cNvSpPr>
              <a:spLocks noChangeShapeType="1"/>
            </p:cNvSpPr>
            <p:nvPr/>
          </p:nvSpPr>
          <p:spPr bwMode="auto">
            <a:xfrm>
              <a:off x="1555" y="3374"/>
              <a:ext cx="9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5" name="Rectangle 102"/>
            <p:cNvSpPr>
              <a:spLocks noChangeArrowheads="1"/>
            </p:cNvSpPr>
            <p:nvPr/>
          </p:nvSpPr>
          <p:spPr bwMode="auto">
            <a:xfrm>
              <a:off x="2542" y="3374"/>
              <a:ext cx="1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26" name="Line 103"/>
            <p:cNvSpPr>
              <a:spLocks noChangeShapeType="1"/>
            </p:cNvSpPr>
            <p:nvPr/>
          </p:nvSpPr>
          <p:spPr bwMode="auto">
            <a:xfrm>
              <a:off x="2542" y="3374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7" name="Line 104"/>
            <p:cNvSpPr>
              <a:spLocks noChangeShapeType="1"/>
            </p:cNvSpPr>
            <p:nvPr/>
          </p:nvSpPr>
          <p:spPr bwMode="auto">
            <a:xfrm>
              <a:off x="2542" y="3374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8" name="Rectangle 105"/>
            <p:cNvSpPr>
              <a:spLocks noChangeArrowheads="1"/>
            </p:cNvSpPr>
            <p:nvPr/>
          </p:nvSpPr>
          <p:spPr bwMode="auto">
            <a:xfrm>
              <a:off x="620" y="3392"/>
              <a:ext cx="19" cy="2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29" name="Line 106"/>
            <p:cNvSpPr>
              <a:spLocks noChangeShapeType="1"/>
            </p:cNvSpPr>
            <p:nvPr/>
          </p:nvSpPr>
          <p:spPr bwMode="auto">
            <a:xfrm>
              <a:off x="620" y="3392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0" name="Rectangle 107"/>
            <p:cNvSpPr>
              <a:spLocks noChangeArrowheads="1"/>
            </p:cNvSpPr>
            <p:nvPr/>
          </p:nvSpPr>
          <p:spPr bwMode="auto">
            <a:xfrm>
              <a:off x="1537" y="3392"/>
              <a:ext cx="18" cy="2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31" name="Line 108"/>
            <p:cNvSpPr>
              <a:spLocks noChangeShapeType="1"/>
            </p:cNvSpPr>
            <p:nvPr/>
          </p:nvSpPr>
          <p:spPr bwMode="auto">
            <a:xfrm>
              <a:off x="1537" y="3392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2" name="Rectangle 109"/>
            <p:cNvSpPr>
              <a:spLocks noChangeArrowheads="1"/>
            </p:cNvSpPr>
            <p:nvPr/>
          </p:nvSpPr>
          <p:spPr bwMode="auto">
            <a:xfrm>
              <a:off x="2542" y="3392"/>
              <a:ext cx="18" cy="2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33" name="Line 110"/>
            <p:cNvSpPr>
              <a:spLocks noChangeShapeType="1"/>
            </p:cNvSpPr>
            <p:nvPr/>
          </p:nvSpPr>
          <p:spPr bwMode="auto">
            <a:xfrm>
              <a:off x="2542" y="3392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4" name="Rectangle 111"/>
            <p:cNvSpPr>
              <a:spLocks noChangeArrowheads="1"/>
            </p:cNvSpPr>
            <p:nvPr/>
          </p:nvSpPr>
          <p:spPr bwMode="auto">
            <a:xfrm>
              <a:off x="964" y="3655"/>
              <a:ext cx="2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1 1</a:t>
              </a:r>
              <a:endParaRPr lang="en-US" b="1"/>
            </a:p>
          </p:txBody>
        </p:sp>
        <p:sp>
          <p:nvSpPr>
            <p:cNvPr id="29835" name="Rectangle 112"/>
            <p:cNvSpPr>
              <a:spLocks noChangeArrowheads="1"/>
            </p:cNvSpPr>
            <p:nvPr/>
          </p:nvSpPr>
          <p:spPr bwMode="auto">
            <a:xfrm>
              <a:off x="1216" y="3655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836" name="Rectangle 113"/>
            <p:cNvSpPr>
              <a:spLocks noChangeArrowheads="1"/>
            </p:cNvSpPr>
            <p:nvPr/>
          </p:nvSpPr>
          <p:spPr bwMode="auto">
            <a:xfrm>
              <a:off x="1993" y="3655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d</a:t>
              </a:r>
              <a:endParaRPr lang="en-US" b="1"/>
            </a:p>
          </p:txBody>
        </p:sp>
        <p:sp>
          <p:nvSpPr>
            <p:cNvPr id="29837" name="Rectangle 114"/>
            <p:cNvSpPr>
              <a:spLocks noChangeArrowheads="1"/>
            </p:cNvSpPr>
            <p:nvPr/>
          </p:nvSpPr>
          <p:spPr bwMode="auto">
            <a:xfrm>
              <a:off x="2106" y="3655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5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838" name="Rectangle 115"/>
            <p:cNvSpPr>
              <a:spLocks noChangeArrowheads="1"/>
            </p:cNvSpPr>
            <p:nvPr/>
          </p:nvSpPr>
          <p:spPr bwMode="auto">
            <a:xfrm>
              <a:off x="620" y="3629"/>
              <a:ext cx="19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39" name="Line 116"/>
            <p:cNvSpPr>
              <a:spLocks noChangeShapeType="1"/>
            </p:cNvSpPr>
            <p:nvPr/>
          </p:nvSpPr>
          <p:spPr bwMode="auto">
            <a:xfrm>
              <a:off x="620" y="3629"/>
              <a:ext cx="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0" name="Line 117"/>
            <p:cNvSpPr>
              <a:spLocks noChangeShapeType="1"/>
            </p:cNvSpPr>
            <p:nvPr/>
          </p:nvSpPr>
          <p:spPr bwMode="auto">
            <a:xfrm>
              <a:off x="620" y="3629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1" name="Rectangle 118"/>
            <p:cNvSpPr>
              <a:spLocks noChangeArrowheads="1"/>
            </p:cNvSpPr>
            <p:nvPr/>
          </p:nvSpPr>
          <p:spPr bwMode="auto">
            <a:xfrm>
              <a:off x="639" y="3629"/>
              <a:ext cx="89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42" name="Line 119"/>
            <p:cNvSpPr>
              <a:spLocks noChangeShapeType="1"/>
            </p:cNvSpPr>
            <p:nvPr/>
          </p:nvSpPr>
          <p:spPr bwMode="auto">
            <a:xfrm>
              <a:off x="639" y="3629"/>
              <a:ext cx="8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3" name="Rectangle 120"/>
            <p:cNvSpPr>
              <a:spLocks noChangeArrowheads="1"/>
            </p:cNvSpPr>
            <p:nvPr/>
          </p:nvSpPr>
          <p:spPr bwMode="auto">
            <a:xfrm>
              <a:off x="1537" y="3629"/>
              <a:ext cx="1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44" name="Line 121"/>
            <p:cNvSpPr>
              <a:spLocks noChangeShapeType="1"/>
            </p:cNvSpPr>
            <p:nvPr/>
          </p:nvSpPr>
          <p:spPr bwMode="auto">
            <a:xfrm>
              <a:off x="1537" y="3629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5" name="Line 122"/>
            <p:cNvSpPr>
              <a:spLocks noChangeShapeType="1"/>
            </p:cNvSpPr>
            <p:nvPr/>
          </p:nvSpPr>
          <p:spPr bwMode="auto">
            <a:xfrm>
              <a:off x="1537" y="3629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6" name="Rectangle 123"/>
            <p:cNvSpPr>
              <a:spLocks noChangeArrowheads="1"/>
            </p:cNvSpPr>
            <p:nvPr/>
          </p:nvSpPr>
          <p:spPr bwMode="auto">
            <a:xfrm>
              <a:off x="1555" y="3629"/>
              <a:ext cx="987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47" name="Line 124"/>
            <p:cNvSpPr>
              <a:spLocks noChangeShapeType="1"/>
            </p:cNvSpPr>
            <p:nvPr/>
          </p:nvSpPr>
          <p:spPr bwMode="auto">
            <a:xfrm>
              <a:off x="1555" y="3629"/>
              <a:ext cx="9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8" name="Rectangle 125"/>
            <p:cNvSpPr>
              <a:spLocks noChangeArrowheads="1"/>
            </p:cNvSpPr>
            <p:nvPr/>
          </p:nvSpPr>
          <p:spPr bwMode="auto">
            <a:xfrm>
              <a:off x="2542" y="3629"/>
              <a:ext cx="1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49" name="Line 126"/>
            <p:cNvSpPr>
              <a:spLocks noChangeShapeType="1"/>
            </p:cNvSpPr>
            <p:nvPr/>
          </p:nvSpPr>
          <p:spPr bwMode="auto">
            <a:xfrm>
              <a:off x="2542" y="3629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0" name="Line 127"/>
            <p:cNvSpPr>
              <a:spLocks noChangeShapeType="1"/>
            </p:cNvSpPr>
            <p:nvPr/>
          </p:nvSpPr>
          <p:spPr bwMode="auto">
            <a:xfrm>
              <a:off x="2542" y="3629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1" name="Rectangle 128"/>
            <p:cNvSpPr>
              <a:spLocks noChangeArrowheads="1"/>
            </p:cNvSpPr>
            <p:nvPr/>
          </p:nvSpPr>
          <p:spPr bwMode="auto">
            <a:xfrm>
              <a:off x="620" y="3647"/>
              <a:ext cx="19" cy="2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52" name="Line 129"/>
            <p:cNvSpPr>
              <a:spLocks noChangeShapeType="1"/>
            </p:cNvSpPr>
            <p:nvPr/>
          </p:nvSpPr>
          <p:spPr bwMode="auto">
            <a:xfrm>
              <a:off x="620" y="3647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3" name="Rectangle 130"/>
            <p:cNvSpPr>
              <a:spLocks noChangeArrowheads="1"/>
            </p:cNvSpPr>
            <p:nvPr/>
          </p:nvSpPr>
          <p:spPr bwMode="auto">
            <a:xfrm>
              <a:off x="620" y="3884"/>
              <a:ext cx="19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54" name="Line 131"/>
            <p:cNvSpPr>
              <a:spLocks noChangeShapeType="1"/>
            </p:cNvSpPr>
            <p:nvPr/>
          </p:nvSpPr>
          <p:spPr bwMode="auto">
            <a:xfrm>
              <a:off x="620" y="3884"/>
              <a:ext cx="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5" name="Line 132"/>
            <p:cNvSpPr>
              <a:spLocks noChangeShapeType="1"/>
            </p:cNvSpPr>
            <p:nvPr/>
          </p:nvSpPr>
          <p:spPr bwMode="auto">
            <a:xfrm>
              <a:off x="620" y="3884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6" name="Rectangle 133"/>
            <p:cNvSpPr>
              <a:spLocks noChangeArrowheads="1"/>
            </p:cNvSpPr>
            <p:nvPr/>
          </p:nvSpPr>
          <p:spPr bwMode="auto">
            <a:xfrm>
              <a:off x="620" y="3884"/>
              <a:ext cx="19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57" name="Line 134"/>
            <p:cNvSpPr>
              <a:spLocks noChangeShapeType="1"/>
            </p:cNvSpPr>
            <p:nvPr/>
          </p:nvSpPr>
          <p:spPr bwMode="auto">
            <a:xfrm>
              <a:off x="620" y="3884"/>
              <a:ext cx="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8" name="Line 135"/>
            <p:cNvSpPr>
              <a:spLocks noChangeShapeType="1"/>
            </p:cNvSpPr>
            <p:nvPr/>
          </p:nvSpPr>
          <p:spPr bwMode="auto">
            <a:xfrm>
              <a:off x="620" y="3884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9" name="Rectangle 136"/>
            <p:cNvSpPr>
              <a:spLocks noChangeArrowheads="1"/>
            </p:cNvSpPr>
            <p:nvPr/>
          </p:nvSpPr>
          <p:spPr bwMode="auto">
            <a:xfrm>
              <a:off x="639" y="3884"/>
              <a:ext cx="89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60" name="Line 137"/>
            <p:cNvSpPr>
              <a:spLocks noChangeShapeType="1"/>
            </p:cNvSpPr>
            <p:nvPr/>
          </p:nvSpPr>
          <p:spPr bwMode="auto">
            <a:xfrm>
              <a:off x="639" y="3884"/>
              <a:ext cx="89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1" name="Rectangle 138"/>
            <p:cNvSpPr>
              <a:spLocks noChangeArrowheads="1"/>
            </p:cNvSpPr>
            <p:nvPr/>
          </p:nvSpPr>
          <p:spPr bwMode="auto">
            <a:xfrm>
              <a:off x="1537" y="3647"/>
              <a:ext cx="18" cy="2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62" name="Line 139"/>
            <p:cNvSpPr>
              <a:spLocks noChangeShapeType="1"/>
            </p:cNvSpPr>
            <p:nvPr/>
          </p:nvSpPr>
          <p:spPr bwMode="auto">
            <a:xfrm>
              <a:off x="1537" y="3647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3" name="Rectangle 140"/>
            <p:cNvSpPr>
              <a:spLocks noChangeArrowheads="1"/>
            </p:cNvSpPr>
            <p:nvPr/>
          </p:nvSpPr>
          <p:spPr bwMode="auto">
            <a:xfrm>
              <a:off x="1537" y="3884"/>
              <a:ext cx="1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64" name="Line 141"/>
            <p:cNvSpPr>
              <a:spLocks noChangeShapeType="1"/>
            </p:cNvSpPr>
            <p:nvPr/>
          </p:nvSpPr>
          <p:spPr bwMode="auto">
            <a:xfrm>
              <a:off x="1537" y="3884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5" name="Line 142"/>
            <p:cNvSpPr>
              <a:spLocks noChangeShapeType="1"/>
            </p:cNvSpPr>
            <p:nvPr/>
          </p:nvSpPr>
          <p:spPr bwMode="auto">
            <a:xfrm>
              <a:off x="1537" y="3884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6" name="Rectangle 143"/>
            <p:cNvSpPr>
              <a:spLocks noChangeArrowheads="1"/>
            </p:cNvSpPr>
            <p:nvPr/>
          </p:nvSpPr>
          <p:spPr bwMode="auto">
            <a:xfrm>
              <a:off x="1555" y="3884"/>
              <a:ext cx="987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67" name="Line 144"/>
            <p:cNvSpPr>
              <a:spLocks noChangeShapeType="1"/>
            </p:cNvSpPr>
            <p:nvPr/>
          </p:nvSpPr>
          <p:spPr bwMode="auto">
            <a:xfrm>
              <a:off x="1555" y="3884"/>
              <a:ext cx="98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8" name="Rectangle 145"/>
            <p:cNvSpPr>
              <a:spLocks noChangeArrowheads="1"/>
            </p:cNvSpPr>
            <p:nvPr/>
          </p:nvSpPr>
          <p:spPr bwMode="auto">
            <a:xfrm>
              <a:off x="2542" y="3647"/>
              <a:ext cx="18" cy="2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69" name="Line 146"/>
            <p:cNvSpPr>
              <a:spLocks noChangeShapeType="1"/>
            </p:cNvSpPr>
            <p:nvPr/>
          </p:nvSpPr>
          <p:spPr bwMode="auto">
            <a:xfrm>
              <a:off x="2542" y="3647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0" name="Rectangle 147"/>
            <p:cNvSpPr>
              <a:spLocks noChangeArrowheads="1"/>
            </p:cNvSpPr>
            <p:nvPr/>
          </p:nvSpPr>
          <p:spPr bwMode="auto">
            <a:xfrm>
              <a:off x="2542" y="3884"/>
              <a:ext cx="1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71" name="Line 148"/>
            <p:cNvSpPr>
              <a:spLocks noChangeShapeType="1"/>
            </p:cNvSpPr>
            <p:nvPr/>
          </p:nvSpPr>
          <p:spPr bwMode="auto">
            <a:xfrm>
              <a:off x="2542" y="3884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2" name="Line 149"/>
            <p:cNvSpPr>
              <a:spLocks noChangeShapeType="1"/>
            </p:cNvSpPr>
            <p:nvPr/>
          </p:nvSpPr>
          <p:spPr bwMode="auto">
            <a:xfrm>
              <a:off x="2542" y="3884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3" name="Rectangle 150"/>
            <p:cNvSpPr>
              <a:spLocks noChangeArrowheads="1"/>
            </p:cNvSpPr>
            <p:nvPr/>
          </p:nvSpPr>
          <p:spPr bwMode="auto">
            <a:xfrm>
              <a:off x="2542" y="3884"/>
              <a:ext cx="1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874" name="Line 151"/>
            <p:cNvSpPr>
              <a:spLocks noChangeShapeType="1"/>
            </p:cNvSpPr>
            <p:nvPr/>
          </p:nvSpPr>
          <p:spPr bwMode="auto">
            <a:xfrm>
              <a:off x="2542" y="3884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5" name="Line 152"/>
            <p:cNvSpPr>
              <a:spLocks noChangeShapeType="1"/>
            </p:cNvSpPr>
            <p:nvPr/>
          </p:nvSpPr>
          <p:spPr bwMode="auto">
            <a:xfrm>
              <a:off x="2542" y="3884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6" name="Rectangle 153"/>
            <p:cNvSpPr>
              <a:spLocks noChangeArrowheads="1"/>
            </p:cNvSpPr>
            <p:nvPr/>
          </p:nvSpPr>
          <p:spPr bwMode="auto">
            <a:xfrm>
              <a:off x="518" y="390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877" name="Rectangle 154"/>
            <p:cNvSpPr>
              <a:spLocks noChangeArrowheads="1"/>
            </p:cNvSpPr>
            <p:nvPr/>
          </p:nvSpPr>
          <p:spPr bwMode="auto">
            <a:xfrm>
              <a:off x="2689" y="3459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600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</p:grpSp>
      <p:grpSp>
        <p:nvGrpSpPr>
          <p:cNvPr id="29704" name="Group 155"/>
          <p:cNvGrpSpPr>
            <a:grpSpLocks/>
          </p:cNvGrpSpPr>
          <p:nvPr/>
        </p:nvGrpSpPr>
        <p:grpSpPr bwMode="auto">
          <a:xfrm>
            <a:off x="4635500" y="3736975"/>
            <a:ext cx="3952875" cy="1922463"/>
            <a:chOff x="2929" y="2229"/>
            <a:chExt cx="2490" cy="1211"/>
          </a:xfrm>
        </p:grpSpPr>
        <p:sp>
          <p:nvSpPr>
            <p:cNvPr id="29705" name="Rectangle 156"/>
            <p:cNvSpPr>
              <a:spLocks noChangeArrowheads="1"/>
            </p:cNvSpPr>
            <p:nvPr/>
          </p:nvSpPr>
          <p:spPr bwMode="auto">
            <a:xfrm>
              <a:off x="3216" y="2306"/>
              <a:ext cx="7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7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706" name="Rectangle 157"/>
            <p:cNvSpPr>
              <a:spLocks noChangeArrowheads="1"/>
            </p:cNvSpPr>
            <p:nvPr/>
          </p:nvSpPr>
          <p:spPr bwMode="auto">
            <a:xfrm>
              <a:off x="3772" y="2229"/>
              <a:ext cx="61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700" b="1">
                  <a:solidFill>
                    <a:srgbClr val="000000"/>
                  </a:solidFill>
                </a:rPr>
                <a:t>y = 0</a:t>
              </a:r>
              <a:endParaRPr lang="en-US" b="1"/>
            </a:p>
          </p:txBody>
        </p:sp>
        <p:sp>
          <p:nvSpPr>
            <p:cNvPr id="29707" name="Rectangle 158"/>
            <p:cNvSpPr>
              <a:spLocks noChangeArrowheads="1"/>
            </p:cNvSpPr>
            <p:nvPr/>
          </p:nvSpPr>
          <p:spPr bwMode="auto">
            <a:xfrm>
              <a:off x="4297" y="2306"/>
              <a:ext cx="7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7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708" name="Rectangle 159"/>
            <p:cNvSpPr>
              <a:spLocks noChangeArrowheads="1"/>
            </p:cNvSpPr>
            <p:nvPr/>
          </p:nvSpPr>
          <p:spPr bwMode="auto">
            <a:xfrm>
              <a:off x="4685" y="2247"/>
              <a:ext cx="61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700" b="1">
                  <a:solidFill>
                    <a:srgbClr val="000000"/>
                  </a:solidFill>
                </a:rPr>
                <a:t>y = 1</a:t>
              </a:r>
              <a:endParaRPr lang="en-US" b="1"/>
            </a:p>
          </p:txBody>
        </p:sp>
        <p:sp>
          <p:nvSpPr>
            <p:cNvPr id="29709" name="Rectangle 160"/>
            <p:cNvSpPr>
              <a:spLocks noChangeArrowheads="1"/>
            </p:cNvSpPr>
            <p:nvPr/>
          </p:nvSpPr>
          <p:spPr bwMode="auto">
            <a:xfrm>
              <a:off x="5199" y="2306"/>
              <a:ext cx="7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7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710" name="Rectangle 161"/>
            <p:cNvSpPr>
              <a:spLocks noChangeArrowheads="1"/>
            </p:cNvSpPr>
            <p:nvPr/>
          </p:nvSpPr>
          <p:spPr bwMode="auto">
            <a:xfrm>
              <a:off x="4490" y="2294"/>
              <a:ext cx="12" cy="3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9711" name="Line 162"/>
            <p:cNvSpPr>
              <a:spLocks noChangeShapeType="1"/>
            </p:cNvSpPr>
            <p:nvPr/>
          </p:nvSpPr>
          <p:spPr bwMode="auto">
            <a:xfrm>
              <a:off x="4490" y="2294"/>
              <a:ext cx="3" cy="11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Rectangle 163"/>
            <p:cNvSpPr>
              <a:spLocks noChangeArrowheads="1"/>
            </p:cNvSpPr>
            <p:nvPr/>
          </p:nvSpPr>
          <p:spPr bwMode="auto">
            <a:xfrm>
              <a:off x="3001" y="2644"/>
              <a:ext cx="61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700" b="1">
                  <a:solidFill>
                    <a:srgbClr val="000000"/>
                  </a:solidFill>
                </a:rPr>
                <a:t>x = 0</a:t>
              </a:r>
              <a:endParaRPr lang="en-US" b="1"/>
            </a:p>
          </p:txBody>
        </p:sp>
        <p:sp>
          <p:nvSpPr>
            <p:cNvPr id="29713" name="Rectangle 164"/>
            <p:cNvSpPr>
              <a:spLocks noChangeArrowheads="1"/>
            </p:cNvSpPr>
            <p:nvPr/>
          </p:nvSpPr>
          <p:spPr bwMode="auto">
            <a:xfrm>
              <a:off x="3449" y="2692"/>
              <a:ext cx="7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7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714" name="Rectangle 165"/>
            <p:cNvSpPr>
              <a:spLocks noChangeArrowheads="1"/>
            </p:cNvSpPr>
            <p:nvPr/>
          </p:nvSpPr>
          <p:spPr bwMode="auto">
            <a:xfrm>
              <a:off x="3970" y="2653"/>
              <a:ext cx="14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700" b="1">
                  <a:solidFill>
                    <a:srgbClr val="000000"/>
                  </a:solidFill>
                </a:rPr>
                <a:t>a</a:t>
              </a:r>
              <a:endParaRPr lang="en-US" b="1"/>
            </a:p>
          </p:txBody>
        </p:sp>
        <p:sp>
          <p:nvSpPr>
            <p:cNvPr id="29715" name="Rectangle 166"/>
            <p:cNvSpPr>
              <a:spLocks noChangeArrowheads="1"/>
            </p:cNvSpPr>
            <p:nvPr/>
          </p:nvSpPr>
          <p:spPr bwMode="auto">
            <a:xfrm>
              <a:off x="4138" y="2692"/>
              <a:ext cx="7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7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716" name="Rectangle 167"/>
            <p:cNvSpPr>
              <a:spLocks noChangeArrowheads="1"/>
            </p:cNvSpPr>
            <p:nvPr/>
          </p:nvSpPr>
          <p:spPr bwMode="auto">
            <a:xfrm>
              <a:off x="4817" y="2653"/>
              <a:ext cx="165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700" b="1">
                  <a:solidFill>
                    <a:srgbClr val="000000"/>
                  </a:solidFill>
                </a:rPr>
                <a:t>b</a:t>
              </a:r>
              <a:endParaRPr lang="en-US" b="1"/>
            </a:p>
          </p:txBody>
        </p:sp>
        <p:sp>
          <p:nvSpPr>
            <p:cNvPr id="29717" name="Rectangle 168"/>
            <p:cNvSpPr>
              <a:spLocks noChangeArrowheads="1"/>
            </p:cNvSpPr>
            <p:nvPr/>
          </p:nvSpPr>
          <p:spPr bwMode="auto">
            <a:xfrm>
              <a:off x="5049" y="2692"/>
              <a:ext cx="7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7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718" name="Line 169"/>
            <p:cNvSpPr>
              <a:spLocks noChangeShapeType="1"/>
            </p:cNvSpPr>
            <p:nvPr/>
          </p:nvSpPr>
          <p:spPr bwMode="auto">
            <a:xfrm>
              <a:off x="4514" y="2643"/>
              <a:ext cx="3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170"/>
            <p:cNvSpPr>
              <a:spLocks noChangeShapeType="1"/>
            </p:cNvSpPr>
            <p:nvPr/>
          </p:nvSpPr>
          <p:spPr bwMode="auto">
            <a:xfrm flipV="1">
              <a:off x="2929" y="2636"/>
              <a:ext cx="2489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171"/>
            <p:cNvSpPr>
              <a:spLocks noChangeShapeType="1"/>
            </p:cNvSpPr>
            <p:nvPr/>
          </p:nvSpPr>
          <p:spPr bwMode="auto">
            <a:xfrm>
              <a:off x="5417" y="2268"/>
              <a:ext cx="2" cy="114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Rectangle 172"/>
            <p:cNvSpPr>
              <a:spLocks noChangeArrowheads="1"/>
            </p:cNvSpPr>
            <p:nvPr/>
          </p:nvSpPr>
          <p:spPr bwMode="auto">
            <a:xfrm>
              <a:off x="3021" y="3041"/>
              <a:ext cx="61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700" b="1">
                  <a:solidFill>
                    <a:srgbClr val="000000"/>
                  </a:solidFill>
                </a:rPr>
                <a:t>x = 1</a:t>
              </a:r>
              <a:endParaRPr lang="en-US" b="1"/>
            </a:p>
          </p:txBody>
        </p:sp>
        <p:sp>
          <p:nvSpPr>
            <p:cNvPr id="29722" name="Rectangle 173"/>
            <p:cNvSpPr>
              <a:spLocks noChangeArrowheads="1"/>
            </p:cNvSpPr>
            <p:nvPr/>
          </p:nvSpPr>
          <p:spPr bwMode="auto">
            <a:xfrm>
              <a:off x="3449" y="3079"/>
              <a:ext cx="7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7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723" name="Rectangle 174"/>
            <p:cNvSpPr>
              <a:spLocks noChangeArrowheads="1"/>
            </p:cNvSpPr>
            <p:nvPr/>
          </p:nvSpPr>
          <p:spPr bwMode="auto">
            <a:xfrm>
              <a:off x="3979" y="3031"/>
              <a:ext cx="131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700" b="1">
                  <a:solidFill>
                    <a:srgbClr val="000000"/>
                  </a:solidFill>
                </a:rPr>
                <a:t>c</a:t>
              </a:r>
              <a:endParaRPr lang="en-US" b="1"/>
            </a:p>
          </p:txBody>
        </p:sp>
        <p:sp>
          <p:nvSpPr>
            <p:cNvPr id="29724" name="Rectangle 175"/>
            <p:cNvSpPr>
              <a:spLocks noChangeArrowheads="1"/>
            </p:cNvSpPr>
            <p:nvPr/>
          </p:nvSpPr>
          <p:spPr bwMode="auto">
            <a:xfrm>
              <a:off x="4130" y="3079"/>
              <a:ext cx="7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7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725" name="Rectangle 176"/>
            <p:cNvSpPr>
              <a:spLocks noChangeArrowheads="1"/>
            </p:cNvSpPr>
            <p:nvPr/>
          </p:nvSpPr>
          <p:spPr bwMode="auto">
            <a:xfrm>
              <a:off x="4836" y="3022"/>
              <a:ext cx="165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700" b="1">
                  <a:solidFill>
                    <a:srgbClr val="000000"/>
                  </a:solidFill>
                </a:rPr>
                <a:t>d</a:t>
              </a:r>
              <a:endParaRPr lang="en-US" b="1"/>
            </a:p>
          </p:txBody>
        </p:sp>
        <p:sp>
          <p:nvSpPr>
            <p:cNvPr id="29726" name="Rectangle 177"/>
            <p:cNvSpPr>
              <a:spLocks noChangeArrowheads="1"/>
            </p:cNvSpPr>
            <p:nvPr/>
          </p:nvSpPr>
          <p:spPr bwMode="auto">
            <a:xfrm>
              <a:off x="5049" y="3079"/>
              <a:ext cx="7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7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29727" name="Line 178"/>
            <p:cNvSpPr>
              <a:spLocks noChangeShapeType="1"/>
            </p:cNvSpPr>
            <p:nvPr/>
          </p:nvSpPr>
          <p:spPr bwMode="auto">
            <a:xfrm>
              <a:off x="2930" y="3029"/>
              <a:ext cx="2486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Line 179"/>
            <p:cNvSpPr>
              <a:spLocks noChangeShapeType="1"/>
            </p:cNvSpPr>
            <p:nvPr/>
          </p:nvSpPr>
          <p:spPr bwMode="auto">
            <a:xfrm>
              <a:off x="2929" y="3416"/>
              <a:ext cx="2487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Line 180"/>
            <p:cNvSpPr>
              <a:spLocks noChangeShapeType="1"/>
            </p:cNvSpPr>
            <p:nvPr/>
          </p:nvSpPr>
          <p:spPr bwMode="auto">
            <a:xfrm>
              <a:off x="3645" y="2285"/>
              <a:ext cx="3" cy="11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2" name="Picture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fld id="{4D29795C-FE15-4602-941B-11FA50774D18}" type="slidenum">
              <a:rPr lang="en-US" sz="1600"/>
              <a:pPr>
                <a:spcBef>
                  <a:spcPct val="0"/>
                </a:spcBef>
                <a:buClrTx/>
              </a:pPr>
              <a:t>13</a:t>
            </a:fld>
            <a:endParaRPr lang="en-US" sz="1600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213725" cy="1020762"/>
          </a:xfrm>
        </p:spPr>
        <p:txBody>
          <a:bodyPr/>
          <a:lstStyle/>
          <a:p>
            <a:r>
              <a:rPr lang="en-US" sz="3400" b="1" smtClean="0">
                <a:solidFill>
                  <a:schemeClr val="tx1"/>
                </a:solidFill>
              </a:rPr>
              <a:t>K-Map Function Representation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303338"/>
            <a:ext cx="7772400" cy="5013325"/>
          </a:xfrm>
        </p:spPr>
        <p:txBody>
          <a:bodyPr/>
          <a:lstStyle/>
          <a:p>
            <a:r>
              <a:rPr lang="en-US" sz="2400" dirty="0" smtClean="0"/>
              <a:t>Example: F(</a:t>
            </a:r>
            <a:r>
              <a:rPr lang="en-US" sz="2400" dirty="0" err="1" smtClean="0"/>
              <a:t>x,y</a:t>
            </a:r>
            <a:r>
              <a:rPr lang="en-US" sz="2400" dirty="0" smtClean="0"/>
              <a:t>) = x</a:t>
            </a:r>
          </a:p>
          <a:p>
            <a:endParaRPr lang="en-US" sz="3600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spcBef>
                <a:spcPct val="50000"/>
              </a:spcBef>
              <a:buSzPct val="125000"/>
            </a:pPr>
            <a:r>
              <a:rPr lang="en-US" sz="2400" dirty="0" smtClean="0"/>
              <a:t>For function F(</a:t>
            </a:r>
            <a:r>
              <a:rPr lang="en-US" sz="2400" dirty="0" err="1" smtClean="0"/>
              <a:t>x,y</a:t>
            </a:r>
            <a:r>
              <a:rPr lang="en-US" sz="2400" dirty="0" smtClean="0"/>
              <a:t>), the two adjacent cells containing 1’s can be combined using the Minimization Theorem:</a:t>
            </a:r>
          </a:p>
          <a:p>
            <a:pPr>
              <a:spcBef>
                <a:spcPct val="50000"/>
              </a:spcBef>
              <a:buSzPct val="125000"/>
            </a:pPr>
            <a:endParaRPr lang="en-US" sz="2600" b="1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743325" y="2565400"/>
            <a:ext cx="36513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6964363" y="2565400"/>
            <a:ext cx="36512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7602538" y="2565400"/>
            <a:ext cx="36512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5126038" y="3181350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000">
                <a:solidFill>
                  <a:srgbClr val="000000"/>
                </a:solidFill>
              </a:rPr>
              <a:t> </a:t>
            </a:r>
            <a:endParaRPr lang="en-US" b="1"/>
          </a:p>
        </p:txBody>
      </p:sp>
      <p:grpSp>
        <p:nvGrpSpPr>
          <p:cNvPr id="30729" name="Group 8"/>
          <p:cNvGrpSpPr>
            <a:grpSpLocks/>
          </p:cNvGrpSpPr>
          <p:nvPr/>
        </p:nvGrpSpPr>
        <p:grpSpPr bwMode="auto">
          <a:xfrm>
            <a:off x="5110163" y="1246188"/>
            <a:ext cx="2363787" cy="1800225"/>
            <a:chOff x="3219" y="785"/>
            <a:chExt cx="1489" cy="1134"/>
          </a:xfrm>
        </p:grpSpPr>
        <p:sp>
          <p:nvSpPr>
            <p:cNvPr id="30746" name="Rectangle 9"/>
            <p:cNvSpPr>
              <a:spLocks noChangeArrowheads="1"/>
            </p:cNvSpPr>
            <p:nvPr/>
          </p:nvSpPr>
          <p:spPr bwMode="auto">
            <a:xfrm>
              <a:off x="3619" y="785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0747" name="Rectangle 10"/>
            <p:cNvSpPr>
              <a:spLocks noChangeArrowheads="1"/>
            </p:cNvSpPr>
            <p:nvPr/>
          </p:nvSpPr>
          <p:spPr bwMode="auto">
            <a:xfrm>
              <a:off x="4157" y="785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0748" name="Rectangle 11"/>
            <p:cNvSpPr>
              <a:spLocks noChangeArrowheads="1"/>
            </p:cNvSpPr>
            <p:nvPr/>
          </p:nvSpPr>
          <p:spPr bwMode="auto">
            <a:xfrm>
              <a:off x="4660" y="785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0749" name="Rectangle 12"/>
            <p:cNvSpPr>
              <a:spLocks noChangeArrowheads="1"/>
            </p:cNvSpPr>
            <p:nvPr/>
          </p:nvSpPr>
          <p:spPr bwMode="auto">
            <a:xfrm>
              <a:off x="3308" y="881"/>
              <a:ext cx="4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F = x</a:t>
              </a:r>
              <a:endParaRPr lang="en-US" b="1"/>
            </a:p>
          </p:txBody>
        </p:sp>
        <p:sp>
          <p:nvSpPr>
            <p:cNvPr id="30750" name="Rectangle 13"/>
            <p:cNvSpPr>
              <a:spLocks noChangeArrowheads="1"/>
            </p:cNvSpPr>
            <p:nvPr/>
          </p:nvSpPr>
          <p:spPr bwMode="auto">
            <a:xfrm>
              <a:off x="3824" y="862"/>
              <a:ext cx="3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 = 0</a:t>
              </a:r>
              <a:endParaRPr lang="en-US" b="1"/>
            </a:p>
          </p:txBody>
        </p:sp>
        <p:sp>
          <p:nvSpPr>
            <p:cNvPr id="30751" name="Rectangle 14"/>
            <p:cNvSpPr>
              <a:spLocks noChangeArrowheads="1"/>
            </p:cNvSpPr>
            <p:nvPr/>
          </p:nvSpPr>
          <p:spPr bwMode="auto">
            <a:xfrm>
              <a:off x="4279" y="851"/>
              <a:ext cx="3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 = 1</a:t>
              </a:r>
              <a:endParaRPr lang="en-US" b="1"/>
            </a:p>
          </p:txBody>
        </p:sp>
        <p:sp>
          <p:nvSpPr>
            <p:cNvPr id="30752" name="Line 15"/>
            <p:cNvSpPr>
              <a:spLocks noChangeShapeType="1"/>
            </p:cNvSpPr>
            <p:nvPr/>
          </p:nvSpPr>
          <p:spPr bwMode="auto">
            <a:xfrm flipH="1">
              <a:off x="4686" y="835"/>
              <a:ext cx="4" cy="10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Rectangle 16"/>
            <p:cNvSpPr>
              <a:spLocks noChangeArrowheads="1"/>
            </p:cNvSpPr>
            <p:nvPr/>
          </p:nvSpPr>
          <p:spPr bwMode="auto">
            <a:xfrm>
              <a:off x="3308" y="1222"/>
              <a:ext cx="3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 = 0</a:t>
              </a:r>
              <a:endParaRPr lang="en-US" b="1"/>
            </a:p>
          </p:txBody>
        </p:sp>
        <p:sp>
          <p:nvSpPr>
            <p:cNvPr id="30754" name="Rectangle 17"/>
            <p:cNvSpPr>
              <a:spLocks noChangeArrowheads="1"/>
            </p:cNvSpPr>
            <p:nvPr/>
          </p:nvSpPr>
          <p:spPr bwMode="auto">
            <a:xfrm>
              <a:off x="3600" y="1193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0755" name="Rectangle 18"/>
            <p:cNvSpPr>
              <a:spLocks noChangeArrowheads="1"/>
            </p:cNvSpPr>
            <p:nvPr/>
          </p:nvSpPr>
          <p:spPr bwMode="auto">
            <a:xfrm>
              <a:off x="3952" y="122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0</a:t>
              </a:r>
              <a:endParaRPr lang="en-US" b="1"/>
            </a:p>
          </p:txBody>
        </p:sp>
        <p:sp>
          <p:nvSpPr>
            <p:cNvPr id="30756" name="Rectangle 19"/>
            <p:cNvSpPr>
              <a:spLocks noChangeArrowheads="1"/>
            </p:cNvSpPr>
            <p:nvPr/>
          </p:nvSpPr>
          <p:spPr bwMode="auto">
            <a:xfrm>
              <a:off x="4076" y="1193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0757" name="Rectangle 20"/>
            <p:cNvSpPr>
              <a:spLocks noChangeArrowheads="1"/>
            </p:cNvSpPr>
            <p:nvPr/>
          </p:nvSpPr>
          <p:spPr bwMode="auto">
            <a:xfrm>
              <a:off x="4354" y="122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0</a:t>
              </a:r>
              <a:endParaRPr lang="en-US" b="1"/>
            </a:p>
          </p:txBody>
        </p:sp>
        <p:sp>
          <p:nvSpPr>
            <p:cNvPr id="30758" name="Rectangle 21"/>
            <p:cNvSpPr>
              <a:spLocks noChangeArrowheads="1"/>
            </p:cNvSpPr>
            <p:nvPr/>
          </p:nvSpPr>
          <p:spPr bwMode="auto">
            <a:xfrm>
              <a:off x="4478" y="1193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0759" name="Line 22"/>
            <p:cNvSpPr>
              <a:spLocks noChangeShapeType="1"/>
            </p:cNvSpPr>
            <p:nvPr/>
          </p:nvSpPr>
          <p:spPr bwMode="auto">
            <a:xfrm flipV="1">
              <a:off x="3227" y="1165"/>
              <a:ext cx="1454" cy="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Rectangle 23"/>
            <p:cNvSpPr>
              <a:spLocks noChangeArrowheads="1"/>
            </p:cNvSpPr>
            <p:nvPr/>
          </p:nvSpPr>
          <p:spPr bwMode="auto">
            <a:xfrm>
              <a:off x="3299" y="1602"/>
              <a:ext cx="3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 = 1</a:t>
              </a:r>
              <a:endParaRPr lang="en-US" b="1"/>
            </a:p>
          </p:txBody>
        </p:sp>
        <p:sp>
          <p:nvSpPr>
            <p:cNvPr id="30761" name="Rectangle 24"/>
            <p:cNvSpPr>
              <a:spLocks noChangeArrowheads="1"/>
            </p:cNvSpPr>
            <p:nvPr/>
          </p:nvSpPr>
          <p:spPr bwMode="auto">
            <a:xfrm>
              <a:off x="3600" y="1602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0762" name="Rectangle 25"/>
            <p:cNvSpPr>
              <a:spLocks noChangeArrowheads="1"/>
            </p:cNvSpPr>
            <p:nvPr/>
          </p:nvSpPr>
          <p:spPr bwMode="auto">
            <a:xfrm>
              <a:off x="3942" y="160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30763" name="Rectangle 26"/>
            <p:cNvSpPr>
              <a:spLocks noChangeArrowheads="1"/>
            </p:cNvSpPr>
            <p:nvPr/>
          </p:nvSpPr>
          <p:spPr bwMode="auto">
            <a:xfrm>
              <a:off x="4076" y="1602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0764" name="Rectangle 27"/>
            <p:cNvSpPr>
              <a:spLocks noChangeArrowheads="1"/>
            </p:cNvSpPr>
            <p:nvPr/>
          </p:nvSpPr>
          <p:spPr bwMode="auto">
            <a:xfrm>
              <a:off x="4344" y="160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30765" name="Rectangle 28"/>
            <p:cNvSpPr>
              <a:spLocks noChangeArrowheads="1"/>
            </p:cNvSpPr>
            <p:nvPr/>
          </p:nvSpPr>
          <p:spPr bwMode="auto">
            <a:xfrm>
              <a:off x="4478" y="1602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0766" name="Rectangle 29"/>
            <p:cNvSpPr>
              <a:spLocks noChangeArrowheads="1"/>
            </p:cNvSpPr>
            <p:nvPr/>
          </p:nvSpPr>
          <p:spPr bwMode="auto">
            <a:xfrm>
              <a:off x="4660" y="1602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0767" name="Line 30"/>
            <p:cNvSpPr>
              <a:spLocks noChangeShapeType="1"/>
            </p:cNvSpPr>
            <p:nvPr/>
          </p:nvSpPr>
          <p:spPr bwMode="auto">
            <a:xfrm>
              <a:off x="3227" y="1535"/>
              <a:ext cx="1452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8" name="Line 31"/>
            <p:cNvSpPr>
              <a:spLocks noChangeShapeType="1"/>
            </p:cNvSpPr>
            <p:nvPr/>
          </p:nvSpPr>
          <p:spPr bwMode="auto">
            <a:xfrm>
              <a:off x="3219" y="1910"/>
              <a:ext cx="1473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Line 32"/>
            <p:cNvSpPr>
              <a:spLocks noChangeShapeType="1"/>
            </p:cNvSpPr>
            <p:nvPr/>
          </p:nvSpPr>
          <p:spPr bwMode="auto">
            <a:xfrm>
              <a:off x="3810" y="835"/>
              <a:ext cx="3" cy="10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0" name="Line 33"/>
            <p:cNvSpPr>
              <a:spLocks noChangeShapeType="1"/>
            </p:cNvSpPr>
            <p:nvPr/>
          </p:nvSpPr>
          <p:spPr bwMode="auto">
            <a:xfrm>
              <a:off x="4242" y="834"/>
              <a:ext cx="2" cy="10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0" name="Group 50"/>
          <p:cNvGrpSpPr>
            <a:grpSpLocks/>
          </p:cNvGrpSpPr>
          <p:nvPr/>
        </p:nvGrpSpPr>
        <p:grpSpPr bwMode="auto">
          <a:xfrm>
            <a:off x="2552700" y="4487863"/>
            <a:ext cx="3108325" cy="466725"/>
            <a:chOff x="1257" y="2827"/>
            <a:chExt cx="1958" cy="294"/>
          </a:xfrm>
        </p:grpSpPr>
        <p:sp>
          <p:nvSpPr>
            <p:cNvPr id="30731" name="Line 35"/>
            <p:cNvSpPr>
              <a:spLocks noChangeShapeType="1"/>
            </p:cNvSpPr>
            <p:nvPr/>
          </p:nvSpPr>
          <p:spPr bwMode="auto">
            <a:xfrm>
              <a:off x="2274" y="2897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Rectangle 36"/>
            <p:cNvSpPr>
              <a:spLocks noChangeArrowheads="1"/>
            </p:cNvSpPr>
            <p:nvPr/>
          </p:nvSpPr>
          <p:spPr bwMode="auto">
            <a:xfrm>
              <a:off x="3103" y="285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0733" name="Rectangle 37"/>
            <p:cNvSpPr>
              <a:spLocks noChangeArrowheads="1"/>
            </p:cNvSpPr>
            <p:nvPr/>
          </p:nvSpPr>
          <p:spPr bwMode="auto">
            <a:xfrm>
              <a:off x="2749" y="285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0734" name="Rectangle 38"/>
            <p:cNvSpPr>
              <a:spLocks noChangeArrowheads="1"/>
            </p:cNvSpPr>
            <p:nvPr/>
          </p:nvSpPr>
          <p:spPr bwMode="auto">
            <a:xfrm>
              <a:off x="2600" y="285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0735" name="Rectangle 39"/>
            <p:cNvSpPr>
              <a:spLocks noChangeArrowheads="1"/>
            </p:cNvSpPr>
            <p:nvPr/>
          </p:nvSpPr>
          <p:spPr bwMode="auto">
            <a:xfrm>
              <a:off x="2274" y="285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0736" name="Rectangle 40"/>
            <p:cNvSpPr>
              <a:spLocks noChangeArrowheads="1"/>
            </p:cNvSpPr>
            <p:nvPr/>
          </p:nvSpPr>
          <p:spPr bwMode="auto">
            <a:xfrm>
              <a:off x="2125" y="285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0737" name="Rectangle 41"/>
            <p:cNvSpPr>
              <a:spLocks noChangeArrowheads="1"/>
            </p:cNvSpPr>
            <p:nvPr/>
          </p:nvSpPr>
          <p:spPr bwMode="auto">
            <a:xfrm>
              <a:off x="1816" y="2852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 sz="3200" b="1"/>
            </a:p>
          </p:txBody>
        </p:sp>
        <p:sp>
          <p:nvSpPr>
            <p:cNvPr id="30738" name="Rectangle 42"/>
            <p:cNvSpPr>
              <a:spLocks noChangeArrowheads="1"/>
            </p:cNvSpPr>
            <p:nvPr/>
          </p:nvSpPr>
          <p:spPr bwMode="auto">
            <a:xfrm>
              <a:off x="1689" y="285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0739" name="Rectangle 43"/>
            <p:cNvSpPr>
              <a:spLocks noChangeArrowheads="1"/>
            </p:cNvSpPr>
            <p:nvPr/>
          </p:nvSpPr>
          <p:spPr bwMode="auto">
            <a:xfrm>
              <a:off x="1598" y="285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,</a:t>
              </a:r>
              <a:endParaRPr lang="en-US" sz="3200" b="1"/>
            </a:p>
          </p:txBody>
        </p:sp>
        <p:sp>
          <p:nvSpPr>
            <p:cNvPr id="30740" name="Rectangle 44"/>
            <p:cNvSpPr>
              <a:spLocks noChangeArrowheads="1"/>
            </p:cNvSpPr>
            <p:nvPr/>
          </p:nvSpPr>
          <p:spPr bwMode="auto">
            <a:xfrm>
              <a:off x="1480" y="285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0741" name="Rectangle 45"/>
            <p:cNvSpPr>
              <a:spLocks noChangeArrowheads="1"/>
            </p:cNvSpPr>
            <p:nvPr/>
          </p:nvSpPr>
          <p:spPr bwMode="auto">
            <a:xfrm>
              <a:off x="1395" y="2852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(</a:t>
              </a:r>
              <a:endParaRPr lang="en-US" sz="3200" b="1"/>
            </a:p>
          </p:txBody>
        </p:sp>
        <p:sp>
          <p:nvSpPr>
            <p:cNvPr id="30742" name="Rectangle 46"/>
            <p:cNvSpPr>
              <a:spLocks noChangeArrowheads="1"/>
            </p:cNvSpPr>
            <p:nvPr/>
          </p:nvSpPr>
          <p:spPr bwMode="auto">
            <a:xfrm>
              <a:off x="1257" y="2852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F</a:t>
              </a:r>
              <a:endParaRPr lang="en-US" sz="3200" b="1"/>
            </a:p>
          </p:txBody>
        </p:sp>
        <p:sp>
          <p:nvSpPr>
            <p:cNvPr id="30743" name="Rectangle 47"/>
            <p:cNvSpPr>
              <a:spLocks noChangeArrowheads="1"/>
            </p:cNvSpPr>
            <p:nvPr/>
          </p:nvSpPr>
          <p:spPr bwMode="auto">
            <a:xfrm>
              <a:off x="2924" y="2827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sz="3200" b="1"/>
            </a:p>
          </p:txBody>
        </p:sp>
        <p:sp>
          <p:nvSpPr>
            <p:cNvPr id="30744" name="Rectangle 48"/>
            <p:cNvSpPr>
              <a:spLocks noChangeArrowheads="1"/>
            </p:cNvSpPr>
            <p:nvPr/>
          </p:nvSpPr>
          <p:spPr bwMode="auto">
            <a:xfrm>
              <a:off x="2433" y="2827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sz="3200" b="1"/>
            </a:p>
          </p:txBody>
        </p:sp>
        <p:sp>
          <p:nvSpPr>
            <p:cNvPr id="30745" name="Rectangle 49"/>
            <p:cNvSpPr>
              <a:spLocks noChangeArrowheads="1"/>
            </p:cNvSpPr>
            <p:nvPr/>
          </p:nvSpPr>
          <p:spPr bwMode="auto">
            <a:xfrm>
              <a:off x="1945" y="2827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sz="3200" b="1"/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	</a:t>
            </a:r>
            <a:fld id="{22A45383-88B4-49BC-B6FE-BF81C4E8E339}" type="slidenum">
              <a:rPr lang="en-US" sz="1600" smtClean="0"/>
              <a:pPr>
                <a:spcBef>
                  <a:spcPct val="0"/>
                </a:spcBef>
                <a:buClrTx/>
              </a:pPr>
              <a:t>14</a:t>
            </a:fld>
            <a:endParaRPr lang="en-US" sz="1600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320675"/>
            <a:ext cx="8428037" cy="1020763"/>
          </a:xfrm>
        </p:spPr>
        <p:txBody>
          <a:bodyPr/>
          <a:lstStyle/>
          <a:p>
            <a:r>
              <a:rPr lang="en-US" sz="3400" b="1" smtClean="0">
                <a:solidFill>
                  <a:schemeClr val="tx1"/>
                </a:solidFill>
              </a:rPr>
              <a:t>K-Map Function Representation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303338"/>
            <a:ext cx="7772400" cy="5013325"/>
          </a:xfrm>
          <a:extLst>
            <a:ext uri="{91240B29-F687-4F45-9708-019B960494DF}">
              <a14:hiddenLine xmlns:a14="http://schemas.microsoft.com/office/drawing/2010/main" w="2857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Example: G(x, y) = x + y</a:t>
            </a:r>
            <a:endParaRPr lang="en-US" sz="3600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z="2600" smtClean="0"/>
              <a:t>For G(x,y), two pairs of adjacent cells containing 1’s can be combined using the Minimization Theorem:</a:t>
            </a:r>
            <a:endParaRPr lang="en-US" smtClean="0"/>
          </a:p>
          <a:p>
            <a:pPr>
              <a:spcBef>
                <a:spcPct val="50000"/>
              </a:spcBef>
              <a:buClrTx/>
              <a:buFontTx/>
              <a:buChar char="•"/>
            </a:pPr>
            <a:endParaRPr lang="en-US" sz="2600" b="1" smtClean="0"/>
          </a:p>
          <a:p>
            <a:endParaRPr lang="en-US" smtClean="0"/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>
            <a:off x="5543550" y="1354138"/>
            <a:ext cx="2641600" cy="1781175"/>
            <a:chOff x="3492" y="853"/>
            <a:chExt cx="1664" cy="1122"/>
          </a:xfrm>
        </p:grpSpPr>
        <p:sp>
          <p:nvSpPr>
            <p:cNvPr id="31780" name="Rectangle 5"/>
            <p:cNvSpPr>
              <a:spLocks noChangeArrowheads="1"/>
            </p:cNvSpPr>
            <p:nvPr/>
          </p:nvSpPr>
          <p:spPr bwMode="auto">
            <a:xfrm>
              <a:off x="3492" y="899"/>
              <a:ext cx="65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G = x+y</a:t>
              </a:r>
              <a:endParaRPr lang="en-US" b="1"/>
            </a:p>
          </p:txBody>
        </p:sp>
        <p:sp>
          <p:nvSpPr>
            <p:cNvPr id="31781" name="Rectangle 6"/>
            <p:cNvSpPr>
              <a:spLocks noChangeArrowheads="1"/>
            </p:cNvSpPr>
            <p:nvPr/>
          </p:nvSpPr>
          <p:spPr bwMode="auto">
            <a:xfrm>
              <a:off x="4226" y="901"/>
              <a:ext cx="3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 = 0</a:t>
              </a:r>
              <a:endParaRPr lang="en-US" b="1"/>
            </a:p>
          </p:txBody>
        </p:sp>
        <p:sp>
          <p:nvSpPr>
            <p:cNvPr id="31782" name="Rectangle 7"/>
            <p:cNvSpPr>
              <a:spLocks noChangeArrowheads="1"/>
            </p:cNvSpPr>
            <p:nvPr/>
          </p:nvSpPr>
          <p:spPr bwMode="auto">
            <a:xfrm>
              <a:off x="4527" y="853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1783" name="Rectangle 8"/>
            <p:cNvSpPr>
              <a:spLocks noChangeArrowheads="1"/>
            </p:cNvSpPr>
            <p:nvPr/>
          </p:nvSpPr>
          <p:spPr bwMode="auto">
            <a:xfrm>
              <a:off x="4714" y="892"/>
              <a:ext cx="3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 = 1</a:t>
              </a:r>
              <a:endParaRPr lang="en-US" b="1"/>
            </a:p>
          </p:txBody>
        </p:sp>
        <p:sp>
          <p:nvSpPr>
            <p:cNvPr id="31784" name="Rectangle 9"/>
            <p:cNvSpPr>
              <a:spLocks noChangeArrowheads="1"/>
            </p:cNvSpPr>
            <p:nvPr/>
          </p:nvSpPr>
          <p:spPr bwMode="auto">
            <a:xfrm>
              <a:off x="4929" y="853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1785" name="Line 10"/>
            <p:cNvSpPr>
              <a:spLocks noChangeShapeType="1"/>
            </p:cNvSpPr>
            <p:nvPr/>
          </p:nvSpPr>
          <p:spPr bwMode="auto">
            <a:xfrm>
              <a:off x="5152" y="874"/>
              <a:ext cx="2" cy="11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Rectangle 11"/>
            <p:cNvSpPr>
              <a:spLocks noChangeArrowheads="1"/>
            </p:cNvSpPr>
            <p:nvPr/>
          </p:nvSpPr>
          <p:spPr bwMode="auto">
            <a:xfrm>
              <a:off x="3597" y="1261"/>
              <a:ext cx="3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 = 0</a:t>
              </a:r>
              <a:endParaRPr lang="en-US" b="1"/>
            </a:p>
          </p:txBody>
        </p:sp>
        <p:sp>
          <p:nvSpPr>
            <p:cNvPr id="31787" name="Rectangle 12"/>
            <p:cNvSpPr>
              <a:spLocks noChangeArrowheads="1"/>
            </p:cNvSpPr>
            <p:nvPr/>
          </p:nvSpPr>
          <p:spPr bwMode="auto">
            <a:xfrm>
              <a:off x="3897" y="1261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1788" name="Rectangle 13"/>
            <p:cNvSpPr>
              <a:spLocks noChangeArrowheads="1"/>
            </p:cNvSpPr>
            <p:nvPr/>
          </p:nvSpPr>
          <p:spPr bwMode="auto">
            <a:xfrm>
              <a:off x="4351" y="126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0</a:t>
              </a:r>
              <a:endParaRPr lang="en-US" b="1"/>
            </a:p>
          </p:txBody>
        </p:sp>
        <p:sp>
          <p:nvSpPr>
            <p:cNvPr id="31789" name="Rectangle 14"/>
            <p:cNvSpPr>
              <a:spLocks noChangeArrowheads="1"/>
            </p:cNvSpPr>
            <p:nvPr/>
          </p:nvSpPr>
          <p:spPr bwMode="auto">
            <a:xfrm>
              <a:off x="4446" y="1261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1790" name="Rectangle 15"/>
            <p:cNvSpPr>
              <a:spLocks noChangeArrowheads="1"/>
            </p:cNvSpPr>
            <p:nvPr/>
          </p:nvSpPr>
          <p:spPr bwMode="auto">
            <a:xfrm>
              <a:off x="4753" y="126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31791" name="Rectangle 16"/>
            <p:cNvSpPr>
              <a:spLocks noChangeArrowheads="1"/>
            </p:cNvSpPr>
            <p:nvPr/>
          </p:nvSpPr>
          <p:spPr bwMode="auto">
            <a:xfrm>
              <a:off x="4848" y="1261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1792" name="Rectangle 17"/>
            <p:cNvSpPr>
              <a:spLocks noChangeArrowheads="1"/>
            </p:cNvSpPr>
            <p:nvPr/>
          </p:nvSpPr>
          <p:spPr bwMode="auto">
            <a:xfrm>
              <a:off x="3597" y="1670"/>
              <a:ext cx="3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 = 1</a:t>
              </a:r>
              <a:endParaRPr lang="en-US" b="1"/>
            </a:p>
          </p:txBody>
        </p:sp>
        <p:sp>
          <p:nvSpPr>
            <p:cNvPr id="31793" name="Rectangle 18"/>
            <p:cNvSpPr>
              <a:spLocks noChangeArrowheads="1"/>
            </p:cNvSpPr>
            <p:nvPr/>
          </p:nvSpPr>
          <p:spPr bwMode="auto">
            <a:xfrm>
              <a:off x="3897" y="1670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1794" name="Rectangle 19"/>
            <p:cNvSpPr>
              <a:spLocks noChangeArrowheads="1"/>
            </p:cNvSpPr>
            <p:nvPr/>
          </p:nvSpPr>
          <p:spPr bwMode="auto">
            <a:xfrm>
              <a:off x="4351" y="16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31795" name="Rectangle 20"/>
            <p:cNvSpPr>
              <a:spLocks noChangeArrowheads="1"/>
            </p:cNvSpPr>
            <p:nvPr/>
          </p:nvSpPr>
          <p:spPr bwMode="auto">
            <a:xfrm>
              <a:off x="4446" y="1670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1796" name="Rectangle 21"/>
            <p:cNvSpPr>
              <a:spLocks noChangeArrowheads="1"/>
            </p:cNvSpPr>
            <p:nvPr/>
          </p:nvSpPr>
          <p:spPr bwMode="auto">
            <a:xfrm>
              <a:off x="4753" y="16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31797" name="Rectangle 22"/>
            <p:cNvSpPr>
              <a:spLocks noChangeArrowheads="1"/>
            </p:cNvSpPr>
            <p:nvPr/>
          </p:nvSpPr>
          <p:spPr bwMode="auto">
            <a:xfrm>
              <a:off x="4848" y="1670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1798" name="Line 23"/>
            <p:cNvSpPr>
              <a:spLocks noChangeShapeType="1"/>
            </p:cNvSpPr>
            <p:nvPr/>
          </p:nvSpPr>
          <p:spPr bwMode="auto">
            <a:xfrm>
              <a:off x="3582" y="1968"/>
              <a:ext cx="1572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9" name="Line 24"/>
            <p:cNvSpPr>
              <a:spLocks noChangeShapeType="1"/>
            </p:cNvSpPr>
            <p:nvPr/>
          </p:nvSpPr>
          <p:spPr bwMode="auto">
            <a:xfrm flipV="1">
              <a:off x="3574" y="1608"/>
              <a:ext cx="1572" cy="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0" name="Line 25"/>
            <p:cNvSpPr>
              <a:spLocks noChangeShapeType="1"/>
            </p:cNvSpPr>
            <p:nvPr/>
          </p:nvSpPr>
          <p:spPr bwMode="auto">
            <a:xfrm>
              <a:off x="3584" y="1239"/>
              <a:ext cx="1572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1" name="Line 26"/>
            <p:cNvSpPr>
              <a:spLocks noChangeShapeType="1"/>
            </p:cNvSpPr>
            <p:nvPr/>
          </p:nvSpPr>
          <p:spPr bwMode="auto">
            <a:xfrm flipH="1">
              <a:off x="4656" y="874"/>
              <a:ext cx="6" cy="10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2" name="Line 27"/>
            <p:cNvSpPr>
              <a:spLocks noChangeShapeType="1"/>
            </p:cNvSpPr>
            <p:nvPr/>
          </p:nvSpPr>
          <p:spPr bwMode="auto">
            <a:xfrm>
              <a:off x="4182" y="884"/>
              <a:ext cx="2" cy="10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0" name="Rectangle 28"/>
          <p:cNvSpPr>
            <a:spLocks noChangeArrowheads="1"/>
          </p:cNvSpPr>
          <p:nvPr/>
        </p:nvSpPr>
        <p:spPr bwMode="auto">
          <a:xfrm>
            <a:off x="3286125" y="4852988"/>
            <a:ext cx="3397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4000" b="1">
                <a:solidFill>
                  <a:srgbClr val="000000"/>
                </a:solidFill>
                <a:latin typeface="Symbol" panose="05050102010706020507" pitchFamily="18" charset="2"/>
              </a:rPr>
              <a:t>(</a:t>
            </a:r>
            <a:endParaRPr lang="en-US" sz="3200" b="1"/>
          </a:p>
        </p:txBody>
      </p:sp>
      <p:sp>
        <p:nvSpPr>
          <p:cNvPr id="31751" name="Rectangle 29"/>
          <p:cNvSpPr>
            <a:spLocks noChangeArrowheads="1"/>
          </p:cNvSpPr>
          <p:nvPr/>
        </p:nvSpPr>
        <p:spPr bwMode="auto">
          <a:xfrm>
            <a:off x="4587875" y="4852988"/>
            <a:ext cx="3397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4000" b="1">
                <a:solidFill>
                  <a:srgbClr val="000000"/>
                </a:solidFill>
                <a:latin typeface="Symbol" panose="05050102010706020507" pitchFamily="18" charset="2"/>
              </a:rPr>
              <a:t>)</a:t>
            </a:r>
            <a:endParaRPr lang="en-US" sz="3200" b="1"/>
          </a:p>
        </p:txBody>
      </p:sp>
      <p:sp>
        <p:nvSpPr>
          <p:cNvPr id="31752" name="Rectangle 30"/>
          <p:cNvSpPr>
            <a:spLocks noChangeArrowheads="1"/>
          </p:cNvSpPr>
          <p:nvPr/>
        </p:nvSpPr>
        <p:spPr bwMode="auto">
          <a:xfrm>
            <a:off x="5003800" y="4852988"/>
            <a:ext cx="3397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4000" b="1">
                <a:solidFill>
                  <a:srgbClr val="000000"/>
                </a:solidFill>
                <a:latin typeface="Symbol" panose="05050102010706020507" pitchFamily="18" charset="2"/>
              </a:rPr>
              <a:t>(</a:t>
            </a:r>
            <a:endParaRPr lang="en-US" sz="3200" b="1"/>
          </a:p>
        </p:txBody>
      </p:sp>
      <p:sp>
        <p:nvSpPr>
          <p:cNvPr id="31753" name="Rectangle 31"/>
          <p:cNvSpPr>
            <a:spLocks noChangeArrowheads="1"/>
          </p:cNvSpPr>
          <p:nvPr/>
        </p:nvSpPr>
        <p:spPr bwMode="auto">
          <a:xfrm>
            <a:off x="6246813" y="4852988"/>
            <a:ext cx="3397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4000" b="1">
                <a:solidFill>
                  <a:srgbClr val="000000"/>
                </a:solidFill>
                <a:latin typeface="Symbol" panose="05050102010706020507" pitchFamily="18" charset="2"/>
              </a:rPr>
              <a:t>)</a:t>
            </a:r>
            <a:endParaRPr lang="en-US" sz="3200" b="1"/>
          </a:p>
        </p:txBody>
      </p:sp>
      <p:grpSp>
        <p:nvGrpSpPr>
          <p:cNvPr id="31754" name="Group 58"/>
          <p:cNvGrpSpPr>
            <a:grpSpLocks/>
          </p:cNvGrpSpPr>
          <p:nvPr/>
        </p:nvGrpSpPr>
        <p:grpSpPr bwMode="auto">
          <a:xfrm>
            <a:off x="1846263" y="5005388"/>
            <a:ext cx="5561012" cy="466725"/>
            <a:chOff x="1163" y="3153"/>
            <a:chExt cx="3503" cy="294"/>
          </a:xfrm>
        </p:grpSpPr>
        <p:sp>
          <p:nvSpPr>
            <p:cNvPr id="31757" name="Line 33"/>
            <p:cNvSpPr>
              <a:spLocks noChangeShapeType="1"/>
            </p:cNvSpPr>
            <p:nvPr/>
          </p:nvSpPr>
          <p:spPr bwMode="auto">
            <a:xfrm>
              <a:off x="2285" y="3214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34"/>
            <p:cNvSpPr>
              <a:spLocks noChangeShapeType="1"/>
            </p:cNvSpPr>
            <p:nvPr/>
          </p:nvSpPr>
          <p:spPr bwMode="auto">
            <a:xfrm>
              <a:off x="3662" y="3214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Rectangle 35"/>
            <p:cNvSpPr>
              <a:spLocks noChangeArrowheads="1"/>
            </p:cNvSpPr>
            <p:nvPr/>
          </p:nvSpPr>
          <p:spPr bwMode="auto">
            <a:xfrm>
              <a:off x="4554" y="317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1760" name="Rectangle 36"/>
            <p:cNvSpPr>
              <a:spLocks noChangeArrowheads="1"/>
            </p:cNvSpPr>
            <p:nvPr/>
          </p:nvSpPr>
          <p:spPr bwMode="auto">
            <a:xfrm>
              <a:off x="4225" y="317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1761" name="Rectangle 37"/>
            <p:cNvSpPr>
              <a:spLocks noChangeArrowheads="1"/>
            </p:cNvSpPr>
            <p:nvPr/>
          </p:nvSpPr>
          <p:spPr bwMode="auto">
            <a:xfrm>
              <a:off x="3806" y="317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1762" name="Rectangle 38"/>
            <p:cNvSpPr>
              <a:spLocks noChangeArrowheads="1"/>
            </p:cNvSpPr>
            <p:nvPr/>
          </p:nvSpPr>
          <p:spPr bwMode="auto">
            <a:xfrm>
              <a:off x="3657" y="317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1763" name="Rectangle 39"/>
            <p:cNvSpPr>
              <a:spLocks noChangeArrowheads="1"/>
            </p:cNvSpPr>
            <p:nvPr/>
          </p:nvSpPr>
          <p:spPr bwMode="auto">
            <a:xfrm>
              <a:off x="3218" y="3178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xy</a:t>
              </a:r>
              <a:endParaRPr lang="en-US" sz="3200" b="1"/>
            </a:p>
          </p:txBody>
        </p:sp>
        <p:sp>
          <p:nvSpPr>
            <p:cNvPr id="31764" name="Rectangle 40"/>
            <p:cNvSpPr>
              <a:spLocks noChangeArrowheads="1"/>
            </p:cNvSpPr>
            <p:nvPr/>
          </p:nvSpPr>
          <p:spPr bwMode="auto">
            <a:xfrm>
              <a:off x="2760" y="317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1765" name="Rectangle 41"/>
            <p:cNvSpPr>
              <a:spLocks noChangeArrowheads="1"/>
            </p:cNvSpPr>
            <p:nvPr/>
          </p:nvSpPr>
          <p:spPr bwMode="auto">
            <a:xfrm>
              <a:off x="2611" y="317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1766" name="Rectangle 42"/>
            <p:cNvSpPr>
              <a:spLocks noChangeArrowheads="1"/>
            </p:cNvSpPr>
            <p:nvPr/>
          </p:nvSpPr>
          <p:spPr bwMode="auto">
            <a:xfrm>
              <a:off x="2285" y="317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1767" name="Rectangle 43"/>
            <p:cNvSpPr>
              <a:spLocks noChangeArrowheads="1"/>
            </p:cNvSpPr>
            <p:nvPr/>
          </p:nvSpPr>
          <p:spPr bwMode="auto">
            <a:xfrm>
              <a:off x="2136" y="317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1768" name="Rectangle 44"/>
            <p:cNvSpPr>
              <a:spLocks noChangeArrowheads="1"/>
            </p:cNvSpPr>
            <p:nvPr/>
          </p:nvSpPr>
          <p:spPr bwMode="auto">
            <a:xfrm>
              <a:off x="1761" y="317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 sz="3200" b="1"/>
            </a:p>
          </p:txBody>
        </p:sp>
        <p:sp>
          <p:nvSpPr>
            <p:cNvPr id="31769" name="Rectangle 45"/>
            <p:cNvSpPr>
              <a:spLocks noChangeArrowheads="1"/>
            </p:cNvSpPr>
            <p:nvPr/>
          </p:nvSpPr>
          <p:spPr bwMode="auto">
            <a:xfrm>
              <a:off x="1634" y="317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1770" name="Rectangle 46"/>
            <p:cNvSpPr>
              <a:spLocks noChangeArrowheads="1"/>
            </p:cNvSpPr>
            <p:nvPr/>
          </p:nvSpPr>
          <p:spPr bwMode="auto">
            <a:xfrm>
              <a:off x="1544" y="3178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,</a:t>
              </a:r>
              <a:endParaRPr lang="en-US" sz="3200" b="1"/>
            </a:p>
          </p:txBody>
        </p:sp>
        <p:sp>
          <p:nvSpPr>
            <p:cNvPr id="31771" name="Rectangle 47"/>
            <p:cNvSpPr>
              <a:spLocks noChangeArrowheads="1"/>
            </p:cNvSpPr>
            <p:nvPr/>
          </p:nvSpPr>
          <p:spPr bwMode="auto">
            <a:xfrm>
              <a:off x="1425" y="317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1772" name="Rectangle 48"/>
            <p:cNvSpPr>
              <a:spLocks noChangeArrowheads="1"/>
            </p:cNvSpPr>
            <p:nvPr/>
          </p:nvSpPr>
          <p:spPr bwMode="auto">
            <a:xfrm>
              <a:off x="1340" y="317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(</a:t>
              </a:r>
              <a:endParaRPr lang="en-US" sz="3200" b="1"/>
            </a:p>
          </p:txBody>
        </p:sp>
        <p:sp>
          <p:nvSpPr>
            <p:cNvPr id="31773" name="Rectangle 49"/>
            <p:cNvSpPr>
              <a:spLocks noChangeArrowheads="1"/>
            </p:cNvSpPr>
            <p:nvPr/>
          </p:nvSpPr>
          <p:spPr bwMode="auto">
            <a:xfrm>
              <a:off x="1163" y="3178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G</a:t>
              </a:r>
              <a:endParaRPr lang="en-US" sz="3200" b="1"/>
            </a:p>
          </p:txBody>
        </p:sp>
        <p:sp>
          <p:nvSpPr>
            <p:cNvPr id="31774" name="Rectangle 50"/>
            <p:cNvSpPr>
              <a:spLocks noChangeArrowheads="1"/>
            </p:cNvSpPr>
            <p:nvPr/>
          </p:nvSpPr>
          <p:spPr bwMode="auto">
            <a:xfrm>
              <a:off x="4381" y="315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sz="3200" b="1"/>
            </a:p>
          </p:txBody>
        </p:sp>
        <p:sp>
          <p:nvSpPr>
            <p:cNvPr id="31775" name="Rectangle 51"/>
            <p:cNvSpPr>
              <a:spLocks noChangeArrowheads="1"/>
            </p:cNvSpPr>
            <p:nvPr/>
          </p:nvSpPr>
          <p:spPr bwMode="auto">
            <a:xfrm>
              <a:off x="4045" y="315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sz="3200" b="1"/>
            </a:p>
          </p:txBody>
        </p:sp>
        <p:sp>
          <p:nvSpPr>
            <p:cNvPr id="31776" name="Rectangle 52"/>
            <p:cNvSpPr>
              <a:spLocks noChangeArrowheads="1"/>
            </p:cNvSpPr>
            <p:nvPr/>
          </p:nvSpPr>
          <p:spPr bwMode="auto">
            <a:xfrm>
              <a:off x="3489" y="315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sz="3200" b="1"/>
            </a:p>
          </p:txBody>
        </p:sp>
        <p:sp>
          <p:nvSpPr>
            <p:cNvPr id="31777" name="Rectangle 53"/>
            <p:cNvSpPr>
              <a:spLocks noChangeArrowheads="1"/>
            </p:cNvSpPr>
            <p:nvPr/>
          </p:nvSpPr>
          <p:spPr bwMode="auto">
            <a:xfrm>
              <a:off x="2985" y="315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sz="3200" b="1"/>
            </a:p>
          </p:txBody>
        </p:sp>
        <p:sp>
          <p:nvSpPr>
            <p:cNvPr id="31778" name="Rectangle 54"/>
            <p:cNvSpPr>
              <a:spLocks noChangeArrowheads="1"/>
            </p:cNvSpPr>
            <p:nvPr/>
          </p:nvSpPr>
          <p:spPr bwMode="auto">
            <a:xfrm>
              <a:off x="2444" y="315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sz="3200" b="1"/>
            </a:p>
          </p:txBody>
        </p:sp>
        <p:sp>
          <p:nvSpPr>
            <p:cNvPr id="31779" name="Rectangle 55"/>
            <p:cNvSpPr>
              <a:spLocks noChangeArrowheads="1"/>
            </p:cNvSpPr>
            <p:nvPr/>
          </p:nvSpPr>
          <p:spPr bwMode="auto">
            <a:xfrm>
              <a:off x="1890" y="315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sz="3200" b="1"/>
            </a:p>
          </p:txBody>
        </p:sp>
      </p:grpSp>
      <p:sp>
        <p:nvSpPr>
          <p:cNvPr id="31755" name="Text Box 56"/>
          <p:cNvSpPr txBox="1">
            <a:spLocks noChangeArrowheads="1"/>
          </p:cNvSpPr>
          <p:nvPr/>
        </p:nvSpPr>
        <p:spPr bwMode="auto">
          <a:xfrm>
            <a:off x="5651500" y="5570538"/>
            <a:ext cx="2284413" cy="55721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b="1"/>
              <a:t>Duplicate x</a:t>
            </a:r>
            <a:r>
              <a:rPr lang="en-US" sz="900" b="1"/>
              <a:t> </a:t>
            </a:r>
            <a:r>
              <a:rPr lang="en-US" b="1"/>
              <a:t>y</a:t>
            </a:r>
          </a:p>
        </p:txBody>
      </p:sp>
      <p:sp>
        <p:nvSpPr>
          <p:cNvPr id="31756" name="Line 57"/>
          <p:cNvSpPr>
            <a:spLocks noChangeShapeType="1"/>
          </p:cNvSpPr>
          <p:nvPr/>
        </p:nvSpPr>
        <p:spPr bwMode="auto">
          <a:xfrm flipH="1" flipV="1">
            <a:off x="5302250" y="5486400"/>
            <a:ext cx="366713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	</a:t>
            </a:r>
            <a:fld id="{0C843663-5D68-4796-9A1E-DA5BD2C07672}" type="slidenum">
              <a:rPr lang="en-US" sz="1600" smtClean="0"/>
              <a:pPr>
                <a:spcBef>
                  <a:spcPct val="0"/>
                </a:spcBef>
                <a:buClrTx/>
              </a:pPr>
              <a:t>15</a:t>
            </a:fld>
            <a:endParaRPr lang="en-US" sz="1600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65125"/>
            <a:ext cx="4679950" cy="914400"/>
          </a:xfrm>
        </p:spPr>
        <p:txBody>
          <a:bodyPr/>
          <a:lstStyle/>
          <a:p>
            <a:r>
              <a:rPr lang="en-US" sz="3400" b="1" smtClean="0">
                <a:solidFill>
                  <a:schemeClr val="tx1"/>
                </a:solidFill>
              </a:rPr>
              <a:t>Three Variable Maps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60488"/>
            <a:ext cx="7772400" cy="5195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A three-variable K-map:</a:t>
            </a:r>
          </a:p>
          <a:p>
            <a:pPr>
              <a:lnSpc>
                <a:spcPct val="90000"/>
              </a:lnSpc>
            </a:pPr>
            <a:endParaRPr lang="en-US" sz="240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360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80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Where each minterm corresponds to the product terms: </a:t>
            </a:r>
          </a:p>
          <a:p>
            <a:pPr>
              <a:lnSpc>
                <a:spcPct val="90000"/>
              </a:lnSpc>
            </a:pPr>
            <a:endParaRPr lang="en-US" sz="240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80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80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80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Note that if the binary value for an </a:t>
            </a:r>
            <a:r>
              <a:rPr lang="en-US" sz="2400" u="sng" smtClean="0">
                <a:cs typeface="Times New Roman" panose="02020603050405020304" pitchFamily="18" charset="0"/>
              </a:rPr>
              <a:t>index</a:t>
            </a:r>
            <a:r>
              <a:rPr lang="en-US" sz="2400" smtClean="0">
                <a:cs typeface="Times New Roman" panose="02020603050405020304" pitchFamily="18" charset="0"/>
              </a:rPr>
              <a:t> differs in one bit position, the minterms are adjacent on the K-Map</a:t>
            </a:r>
            <a:r>
              <a:rPr lang="en-US" sz="2400" smtClean="0"/>
              <a:t>  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3694113" y="1498600"/>
            <a:ext cx="5118100" cy="1611313"/>
            <a:chOff x="2327" y="944"/>
            <a:chExt cx="3224" cy="1015"/>
          </a:xfrm>
        </p:grpSpPr>
        <p:sp>
          <p:nvSpPr>
            <p:cNvPr id="32837" name="Line 5"/>
            <p:cNvSpPr>
              <a:spLocks noChangeShapeType="1"/>
            </p:cNvSpPr>
            <p:nvPr/>
          </p:nvSpPr>
          <p:spPr bwMode="auto">
            <a:xfrm>
              <a:off x="2356" y="1281"/>
              <a:ext cx="3176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8" name="Rectangle 6"/>
            <p:cNvSpPr>
              <a:spLocks noChangeArrowheads="1"/>
            </p:cNvSpPr>
            <p:nvPr/>
          </p:nvSpPr>
          <p:spPr bwMode="auto">
            <a:xfrm>
              <a:off x="2559" y="1013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839" name="Rectangle 7"/>
            <p:cNvSpPr>
              <a:spLocks noChangeArrowheads="1"/>
            </p:cNvSpPr>
            <p:nvPr/>
          </p:nvSpPr>
          <p:spPr bwMode="auto">
            <a:xfrm>
              <a:off x="2891" y="1013"/>
              <a:ext cx="4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yz=00</a:t>
              </a:r>
              <a:endParaRPr lang="en-US"/>
            </a:p>
          </p:txBody>
        </p:sp>
        <p:sp>
          <p:nvSpPr>
            <p:cNvPr id="32840" name="Rectangle 8"/>
            <p:cNvSpPr>
              <a:spLocks noChangeArrowheads="1"/>
            </p:cNvSpPr>
            <p:nvPr/>
          </p:nvSpPr>
          <p:spPr bwMode="auto">
            <a:xfrm>
              <a:off x="3371" y="1013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841" name="Rectangle 9"/>
            <p:cNvSpPr>
              <a:spLocks noChangeArrowheads="1"/>
            </p:cNvSpPr>
            <p:nvPr/>
          </p:nvSpPr>
          <p:spPr bwMode="auto">
            <a:xfrm>
              <a:off x="3580" y="1013"/>
              <a:ext cx="4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yz=01</a:t>
              </a:r>
              <a:endParaRPr lang="en-US"/>
            </a:p>
          </p:txBody>
        </p:sp>
        <p:sp>
          <p:nvSpPr>
            <p:cNvPr id="32842" name="Rectangle 10"/>
            <p:cNvSpPr>
              <a:spLocks noChangeArrowheads="1"/>
            </p:cNvSpPr>
            <p:nvPr/>
          </p:nvSpPr>
          <p:spPr bwMode="auto">
            <a:xfrm>
              <a:off x="4061" y="1013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843" name="Rectangle 11"/>
            <p:cNvSpPr>
              <a:spLocks noChangeArrowheads="1"/>
            </p:cNvSpPr>
            <p:nvPr/>
          </p:nvSpPr>
          <p:spPr bwMode="auto">
            <a:xfrm>
              <a:off x="4270" y="1013"/>
              <a:ext cx="4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yz=11</a:t>
              </a:r>
              <a:endParaRPr lang="en-US"/>
            </a:p>
          </p:txBody>
        </p:sp>
        <p:sp>
          <p:nvSpPr>
            <p:cNvPr id="32844" name="Rectangle 12"/>
            <p:cNvSpPr>
              <a:spLocks noChangeArrowheads="1"/>
            </p:cNvSpPr>
            <p:nvPr/>
          </p:nvSpPr>
          <p:spPr bwMode="auto">
            <a:xfrm>
              <a:off x="4751" y="1013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845" name="Rectangle 13"/>
            <p:cNvSpPr>
              <a:spLocks noChangeArrowheads="1"/>
            </p:cNvSpPr>
            <p:nvPr/>
          </p:nvSpPr>
          <p:spPr bwMode="auto">
            <a:xfrm>
              <a:off x="4960" y="1013"/>
              <a:ext cx="4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yz=10</a:t>
              </a:r>
              <a:endParaRPr lang="en-US"/>
            </a:p>
          </p:txBody>
        </p:sp>
        <p:sp>
          <p:nvSpPr>
            <p:cNvPr id="32846" name="Rectangle 14"/>
            <p:cNvSpPr>
              <a:spLocks noChangeArrowheads="1"/>
            </p:cNvSpPr>
            <p:nvPr/>
          </p:nvSpPr>
          <p:spPr bwMode="auto">
            <a:xfrm>
              <a:off x="5441" y="1013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847" name="Rectangle 15"/>
            <p:cNvSpPr>
              <a:spLocks noChangeArrowheads="1"/>
            </p:cNvSpPr>
            <p:nvPr/>
          </p:nvSpPr>
          <p:spPr bwMode="auto">
            <a:xfrm>
              <a:off x="2783" y="958"/>
              <a:ext cx="6" cy="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2848" name="Line 16"/>
            <p:cNvSpPr>
              <a:spLocks noChangeShapeType="1"/>
            </p:cNvSpPr>
            <p:nvPr/>
          </p:nvSpPr>
          <p:spPr bwMode="auto">
            <a:xfrm>
              <a:off x="2783" y="958"/>
              <a:ext cx="3" cy="1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9" name="Line 17"/>
            <p:cNvSpPr>
              <a:spLocks noChangeShapeType="1"/>
            </p:cNvSpPr>
            <p:nvPr/>
          </p:nvSpPr>
          <p:spPr bwMode="auto">
            <a:xfrm>
              <a:off x="3475" y="958"/>
              <a:ext cx="1" cy="10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0" name="Line 18"/>
            <p:cNvSpPr>
              <a:spLocks noChangeShapeType="1"/>
            </p:cNvSpPr>
            <p:nvPr/>
          </p:nvSpPr>
          <p:spPr bwMode="auto">
            <a:xfrm flipH="1">
              <a:off x="4166" y="944"/>
              <a:ext cx="2" cy="10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1" name="Line 19"/>
            <p:cNvSpPr>
              <a:spLocks noChangeShapeType="1"/>
            </p:cNvSpPr>
            <p:nvPr/>
          </p:nvSpPr>
          <p:spPr bwMode="auto">
            <a:xfrm>
              <a:off x="4842" y="953"/>
              <a:ext cx="3" cy="10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Line 20"/>
            <p:cNvSpPr>
              <a:spLocks noChangeShapeType="1"/>
            </p:cNvSpPr>
            <p:nvPr/>
          </p:nvSpPr>
          <p:spPr bwMode="auto">
            <a:xfrm>
              <a:off x="5535" y="966"/>
              <a:ext cx="0" cy="9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3" name="Rectangle 21"/>
            <p:cNvSpPr>
              <a:spLocks noChangeArrowheads="1"/>
            </p:cNvSpPr>
            <p:nvPr/>
          </p:nvSpPr>
          <p:spPr bwMode="auto">
            <a:xfrm>
              <a:off x="2410" y="1356"/>
              <a:ext cx="3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x=0</a:t>
              </a:r>
              <a:endParaRPr lang="en-US"/>
            </a:p>
          </p:txBody>
        </p:sp>
        <p:sp>
          <p:nvSpPr>
            <p:cNvPr id="32854" name="Rectangle 22"/>
            <p:cNvSpPr>
              <a:spLocks noChangeArrowheads="1"/>
            </p:cNvSpPr>
            <p:nvPr/>
          </p:nvSpPr>
          <p:spPr bwMode="auto">
            <a:xfrm>
              <a:off x="2710" y="1356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855" name="Rectangle 23"/>
            <p:cNvSpPr>
              <a:spLocks noChangeArrowheads="1"/>
            </p:cNvSpPr>
            <p:nvPr/>
          </p:nvSpPr>
          <p:spPr bwMode="auto">
            <a:xfrm>
              <a:off x="3004" y="1356"/>
              <a:ext cx="22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2856" name="Rectangle 24"/>
            <p:cNvSpPr>
              <a:spLocks noChangeArrowheads="1"/>
            </p:cNvSpPr>
            <p:nvPr/>
          </p:nvSpPr>
          <p:spPr bwMode="auto">
            <a:xfrm>
              <a:off x="3257" y="1356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857" name="Rectangle 25"/>
            <p:cNvSpPr>
              <a:spLocks noChangeArrowheads="1"/>
            </p:cNvSpPr>
            <p:nvPr/>
          </p:nvSpPr>
          <p:spPr bwMode="auto">
            <a:xfrm>
              <a:off x="3693" y="1356"/>
              <a:ext cx="22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2858" name="Rectangle 26"/>
            <p:cNvSpPr>
              <a:spLocks noChangeArrowheads="1"/>
            </p:cNvSpPr>
            <p:nvPr/>
          </p:nvSpPr>
          <p:spPr bwMode="auto">
            <a:xfrm>
              <a:off x="3946" y="1356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859" name="Rectangle 27"/>
            <p:cNvSpPr>
              <a:spLocks noChangeArrowheads="1"/>
            </p:cNvSpPr>
            <p:nvPr/>
          </p:nvSpPr>
          <p:spPr bwMode="auto">
            <a:xfrm>
              <a:off x="4383" y="1356"/>
              <a:ext cx="22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2860" name="Rectangle 28"/>
            <p:cNvSpPr>
              <a:spLocks noChangeArrowheads="1"/>
            </p:cNvSpPr>
            <p:nvPr/>
          </p:nvSpPr>
          <p:spPr bwMode="auto">
            <a:xfrm>
              <a:off x="4636" y="1356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861" name="Rectangle 29"/>
            <p:cNvSpPr>
              <a:spLocks noChangeArrowheads="1"/>
            </p:cNvSpPr>
            <p:nvPr/>
          </p:nvSpPr>
          <p:spPr bwMode="auto">
            <a:xfrm>
              <a:off x="5073" y="1356"/>
              <a:ext cx="22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2862" name="Rectangle 30"/>
            <p:cNvSpPr>
              <a:spLocks noChangeArrowheads="1"/>
            </p:cNvSpPr>
            <p:nvPr/>
          </p:nvSpPr>
          <p:spPr bwMode="auto">
            <a:xfrm>
              <a:off x="5326" y="1356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863" name="Rectangle 31"/>
            <p:cNvSpPr>
              <a:spLocks noChangeArrowheads="1"/>
            </p:cNvSpPr>
            <p:nvPr/>
          </p:nvSpPr>
          <p:spPr bwMode="auto">
            <a:xfrm>
              <a:off x="2410" y="1700"/>
              <a:ext cx="3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x=1</a:t>
              </a:r>
              <a:endParaRPr lang="en-US"/>
            </a:p>
          </p:txBody>
        </p:sp>
        <p:sp>
          <p:nvSpPr>
            <p:cNvPr id="32864" name="Rectangle 32"/>
            <p:cNvSpPr>
              <a:spLocks noChangeArrowheads="1"/>
            </p:cNvSpPr>
            <p:nvPr/>
          </p:nvSpPr>
          <p:spPr bwMode="auto">
            <a:xfrm>
              <a:off x="2710" y="1700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865" name="Rectangle 33"/>
            <p:cNvSpPr>
              <a:spLocks noChangeArrowheads="1"/>
            </p:cNvSpPr>
            <p:nvPr/>
          </p:nvSpPr>
          <p:spPr bwMode="auto">
            <a:xfrm>
              <a:off x="3004" y="1700"/>
              <a:ext cx="22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2866" name="Rectangle 34"/>
            <p:cNvSpPr>
              <a:spLocks noChangeArrowheads="1"/>
            </p:cNvSpPr>
            <p:nvPr/>
          </p:nvSpPr>
          <p:spPr bwMode="auto">
            <a:xfrm>
              <a:off x="3257" y="1700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867" name="Rectangle 35"/>
            <p:cNvSpPr>
              <a:spLocks noChangeArrowheads="1"/>
            </p:cNvSpPr>
            <p:nvPr/>
          </p:nvSpPr>
          <p:spPr bwMode="auto">
            <a:xfrm>
              <a:off x="3693" y="1700"/>
              <a:ext cx="22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2868" name="Rectangle 36"/>
            <p:cNvSpPr>
              <a:spLocks noChangeArrowheads="1"/>
            </p:cNvSpPr>
            <p:nvPr/>
          </p:nvSpPr>
          <p:spPr bwMode="auto">
            <a:xfrm>
              <a:off x="3946" y="1700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869" name="Rectangle 37"/>
            <p:cNvSpPr>
              <a:spLocks noChangeArrowheads="1"/>
            </p:cNvSpPr>
            <p:nvPr/>
          </p:nvSpPr>
          <p:spPr bwMode="auto">
            <a:xfrm>
              <a:off x="4383" y="1700"/>
              <a:ext cx="22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2870" name="Rectangle 38"/>
            <p:cNvSpPr>
              <a:spLocks noChangeArrowheads="1"/>
            </p:cNvSpPr>
            <p:nvPr/>
          </p:nvSpPr>
          <p:spPr bwMode="auto">
            <a:xfrm>
              <a:off x="4636" y="1700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871" name="Rectangle 39"/>
            <p:cNvSpPr>
              <a:spLocks noChangeArrowheads="1"/>
            </p:cNvSpPr>
            <p:nvPr/>
          </p:nvSpPr>
          <p:spPr bwMode="auto">
            <a:xfrm>
              <a:off x="5073" y="1700"/>
              <a:ext cx="22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2872" name="Rectangle 40"/>
            <p:cNvSpPr>
              <a:spLocks noChangeArrowheads="1"/>
            </p:cNvSpPr>
            <p:nvPr/>
          </p:nvSpPr>
          <p:spPr bwMode="auto">
            <a:xfrm>
              <a:off x="5326" y="1700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32873" name="Line 41"/>
            <p:cNvSpPr>
              <a:spLocks noChangeShapeType="1"/>
            </p:cNvSpPr>
            <p:nvPr/>
          </p:nvSpPr>
          <p:spPr bwMode="auto">
            <a:xfrm flipV="1">
              <a:off x="2327" y="1618"/>
              <a:ext cx="3224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4" name="Line 42"/>
            <p:cNvSpPr>
              <a:spLocks noChangeShapeType="1"/>
            </p:cNvSpPr>
            <p:nvPr/>
          </p:nvSpPr>
          <p:spPr bwMode="auto">
            <a:xfrm flipV="1">
              <a:off x="2327" y="1952"/>
              <a:ext cx="321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4" name="Rectangle 43"/>
          <p:cNvSpPr>
            <a:spLocks noChangeArrowheads="1"/>
          </p:cNvSpPr>
          <p:nvPr/>
        </p:nvSpPr>
        <p:spPr bwMode="auto">
          <a:xfrm>
            <a:off x="3384550" y="3159125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0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grpSp>
        <p:nvGrpSpPr>
          <p:cNvPr id="32775" name="Group 107"/>
          <p:cNvGrpSpPr>
            <a:grpSpLocks/>
          </p:cNvGrpSpPr>
          <p:nvPr/>
        </p:nvGrpSpPr>
        <p:grpSpPr bwMode="auto">
          <a:xfrm>
            <a:off x="3646488" y="3671888"/>
            <a:ext cx="5130800" cy="1662112"/>
            <a:chOff x="2297" y="2313"/>
            <a:chExt cx="3232" cy="1047"/>
          </a:xfrm>
        </p:grpSpPr>
        <p:sp>
          <p:nvSpPr>
            <p:cNvPr id="32777" name="Rectangle 46"/>
            <p:cNvSpPr>
              <a:spLocks noChangeArrowheads="1"/>
            </p:cNvSpPr>
            <p:nvPr/>
          </p:nvSpPr>
          <p:spPr bwMode="auto">
            <a:xfrm>
              <a:off x="2538" y="2368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2778" name="Rectangle 47"/>
            <p:cNvSpPr>
              <a:spLocks noChangeArrowheads="1"/>
            </p:cNvSpPr>
            <p:nvPr/>
          </p:nvSpPr>
          <p:spPr bwMode="auto">
            <a:xfrm>
              <a:off x="2871" y="2368"/>
              <a:ext cx="4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yz=00</a:t>
              </a:r>
              <a:endParaRPr lang="en-US" b="1"/>
            </a:p>
          </p:txBody>
        </p:sp>
        <p:sp>
          <p:nvSpPr>
            <p:cNvPr id="32779" name="Rectangle 48"/>
            <p:cNvSpPr>
              <a:spLocks noChangeArrowheads="1"/>
            </p:cNvSpPr>
            <p:nvPr/>
          </p:nvSpPr>
          <p:spPr bwMode="auto">
            <a:xfrm>
              <a:off x="3354" y="2368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2780" name="Rectangle 49"/>
            <p:cNvSpPr>
              <a:spLocks noChangeArrowheads="1"/>
            </p:cNvSpPr>
            <p:nvPr/>
          </p:nvSpPr>
          <p:spPr bwMode="auto">
            <a:xfrm>
              <a:off x="3564" y="2368"/>
              <a:ext cx="4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yz=01</a:t>
              </a:r>
              <a:endParaRPr lang="en-US" b="1"/>
            </a:p>
          </p:txBody>
        </p:sp>
        <p:sp>
          <p:nvSpPr>
            <p:cNvPr id="32781" name="Rectangle 50"/>
            <p:cNvSpPr>
              <a:spLocks noChangeArrowheads="1"/>
            </p:cNvSpPr>
            <p:nvPr/>
          </p:nvSpPr>
          <p:spPr bwMode="auto">
            <a:xfrm>
              <a:off x="4046" y="2368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2782" name="Rectangle 51"/>
            <p:cNvSpPr>
              <a:spLocks noChangeArrowheads="1"/>
            </p:cNvSpPr>
            <p:nvPr/>
          </p:nvSpPr>
          <p:spPr bwMode="auto">
            <a:xfrm>
              <a:off x="4256" y="2368"/>
              <a:ext cx="4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yz=11</a:t>
              </a:r>
              <a:endParaRPr lang="en-US" b="1"/>
            </a:p>
          </p:txBody>
        </p:sp>
        <p:sp>
          <p:nvSpPr>
            <p:cNvPr id="32783" name="Rectangle 52"/>
            <p:cNvSpPr>
              <a:spLocks noChangeArrowheads="1"/>
            </p:cNvSpPr>
            <p:nvPr/>
          </p:nvSpPr>
          <p:spPr bwMode="auto">
            <a:xfrm>
              <a:off x="4738" y="2368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2784" name="Rectangle 53"/>
            <p:cNvSpPr>
              <a:spLocks noChangeArrowheads="1"/>
            </p:cNvSpPr>
            <p:nvPr/>
          </p:nvSpPr>
          <p:spPr bwMode="auto">
            <a:xfrm>
              <a:off x="4948" y="2368"/>
              <a:ext cx="4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yz=10</a:t>
              </a:r>
              <a:endParaRPr lang="en-US" b="1"/>
            </a:p>
          </p:txBody>
        </p:sp>
        <p:sp>
          <p:nvSpPr>
            <p:cNvPr id="32785" name="Rectangle 54"/>
            <p:cNvSpPr>
              <a:spLocks noChangeArrowheads="1"/>
            </p:cNvSpPr>
            <p:nvPr/>
          </p:nvSpPr>
          <p:spPr bwMode="auto">
            <a:xfrm>
              <a:off x="5430" y="2368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2786" name="Rectangle 55"/>
            <p:cNvSpPr>
              <a:spLocks noChangeArrowheads="1"/>
            </p:cNvSpPr>
            <p:nvPr/>
          </p:nvSpPr>
          <p:spPr bwMode="auto">
            <a:xfrm>
              <a:off x="2764" y="2313"/>
              <a:ext cx="6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2787" name="Line 56"/>
            <p:cNvSpPr>
              <a:spLocks noChangeShapeType="1"/>
            </p:cNvSpPr>
            <p:nvPr/>
          </p:nvSpPr>
          <p:spPr bwMode="auto">
            <a:xfrm>
              <a:off x="2764" y="2313"/>
              <a:ext cx="3" cy="10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57"/>
            <p:cNvSpPr>
              <a:spLocks noChangeShapeType="1"/>
            </p:cNvSpPr>
            <p:nvPr/>
          </p:nvSpPr>
          <p:spPr bwMode="auto">
            <a:xfrm flipH="1">
              <a:off x="3459" y="2322"/>
              <a:ext cx="2" cy="10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58"/>
            <p:cNvSpPr>
              <a:spLocks noChangeShapeType="1"/>
            </p:cNvSpPr>
            <p:nvPr/>
          </p:nvSpPr>
          <p:spPr bwMode="auto">
            <a:xfrm flipH="1">
              <a:off x="4151" y="2337"/>
              <a:ext cx="2" cy="10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Line 59"/>
            <p:cNvSpPr>
              <a:spLocks noChangeShapeType="1"/>
            </p:cNvSpPr>
            <p:nvPr/>
          </p:nvSpPr>
          <p:spPr bwMode="auto">
            <a:xfrm flipH="1">
              <a:off x="4843" y="2323"/>
              <a:ext cx="2" cy="10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60"/>
            <p:cNvSpPr>
              <a:spLocks noChangeShapeType="1"/>
            </p:cNvSpPr>
            <p:nvPr/>
          </p:nvSpPr>
          <p:spPr bwMode="auto">
            <a:xfrm>
              <a:off x="5524" y="2328"/>
              <a:ext cx="1" cy="10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Rectangle 61"/>
            <p:cNvSpPr>
              <a:spLocks noChangeArrowheads="1"/>
            </p:cNvSpPr>
            <p:nvPr/>
          </p:nvSpPr>
          <p:spPr bwMode="auto">
            <a:xfrm>
              <a:off x="2388" y="2710"/>
              <a:ext cx="3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x=0</a:t>
              </a:r>
              <a:endParaRPr lang="en-US" b="1"/>
            </a:p>
          </p:txBody>
        </p:sp>
        <p:sp>
          <p:nvSpPr>
            <p:cNvPr id="32793" name="Rectangle 62"/>
            <p:cNvSpPr>
              <a:spLocks noChangeArrowheads="1"/>
            </p:cNvSpPr>
            <p:nvPr/>
          </p:nvSpPr>
          <p:spPr bwMode="auto">
            <a:xfrm>
              <a:off x="2689" y="2710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2794" name="Rectangle 63"/>
            <p:cNvSpPr>
              <a:spLocks noChangeArrowheads="1"/>
            </p:cNvSpPr>
            <p:nvPr/>
          </p:nvSpPr>
          <p:spPr bwMode="auto">
            <a:xfrm>
              <a:off x="5448" y="2722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2795" name="Line 64"/>
            <p:cNvSpPr>
              <a:spLocks noChangeShapeType="1"/>
            </p:cNvSpPr>
            <p:nvPr/>
          </p:nvSpPr>
          <p:spPr bwMode="auto">
            <a:xfrm>
              <a:off x="2298" y="2625"/>
              <a:ext cx="3226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Rectangle 65"/>
            <p:cNvSpPr>
              <a:spLocks noChangeArrowheads="1"/>
            </p:cNvSpPr>
            <p:nvPr/>
          </p:nvSpPr>
          <p:spPr bwMode="auto">
            <a:xfrm>
              <a:off x="2388" y="3063"/>
              <a:ext cx="3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x=1</a:t>
              </a:r>
              <a:endParaRPr lang="en-US" b="1"/>
            </a:p>
          </p:txBody>
        </p:sp>
        <p:sp>
          <p:nvSpPr>
            <p:cNvPr id="32797" name="Rectangle 66"/>
            <p:cNvSpPr>
              <a:spLocks noChangeArrowheads="1"/>
            </p:cNvSpPr>
            <p:nvPr/>
          </p:nvSpPr>
          <p:spPr bwMode="auto">
            <a:xfrm>
              <a:off x="2689" y="3063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2798" name="Rectangle 67"/>
            <p:cNvSpPr>
              <a:spLocks noChangeArrowheads="1"/>
            </p:cNvSpPr>
            <p:nvPr/>
          </p:nvSpPr>
          <p:spPr bwMode="auto">
            <a:xfrm>
              <a:off x="5424" y="3076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2799" name="Line 68"/>
            <p:cNvSpPr>
              <a:spLocks noChangeShapeType="1"/>
            </p:cNvSpPr>
            <p:nvPr/>
          </p:nvSpPr>
          <p:spPr bwMode="auto">
            <a:xfrm flipV="1">
              <a:off x="2297" y="2990"/>
              <a:ext cx="3226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69"/>
            <p:cNvSpPr>
              <a:spLocks noChangeShapeType="1"/>
            </p:cNvSpPr>
            <p:nvPr/>
          </p:nvSpPr>
          <p:spPr bwMode="auto">
            <a:xfrm flipV="1">
              <a:off x="2302" y="3345"/>
              <a:ext cx="3227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70"/>
            <p:cNvSpPr>
              <a:spLocks noChangeShapeType="1"/>
            </p:cNvSpPr>
            <p:nvPr/>
          </p:nvSpPr>
          <p:spPr bwMode="auto">
            <a:xfrm>
              <a:off x="2885" y="2715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71"/>
            <p:cNvSpPr>
              <a:spLocks noChangeShapeType="1"/>
            </p:cNvSpPr>
            <p:nvPr/>
          </p:nvSpPr>
          <p:spPr bwMode="auto">
            <a:xfrm>
              <a:off x="3029" y="2715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72"/>
            <p:cNvSpPr>
              <a:spLocks noChangeShapeType="1"/>
            </p:cNvSpPr>
            <p:nvPr/>
          </p:nvSpPr>
          <p:spPr bwMode="auto">
            <a:xfrm>
              <a:off x="3181" y="2715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Rectangle 73"/>
            <p:cNvSpPr>
              <a:spLocks noChangeArrowheads="1"/>
            </p:cNvSpPr>
            <p:nvPr/>
          </p:nvSpPr>
          <p:spPr bwMode="auto">
            <a:xfrm>
              <a:off x="3178" y="2679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z</a:t>
              </a:r>
              <a:endParaRPr lang="en-US" sz="3200" b="1"/>
            </a:p>
          </p:txBody>
        </p:sp>
        <p:sp>
          <p:nvSpPr>
            <p:cNvPr id="32805" name="Rectangle 74"/>
            <p:cNvSpPr>
              <a:spLocks noChangeArrowheads="1"/>
            </p:cNvSpPr>
            <p:nvPr/>
          </p:nvSpPr>
          <p:spPr bwMode="auto">
            <a:xfrm>
              <a:off x="3029" y="267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2806" name="Rectangle 75"/>
            <p:cNvSpPr>
              <a:spLocks noChangeArrowheads="1"/>
            </p:cNvSpPr>
            <p:nvPr/>
          </p:nvSpPr>
          <p:spPr bwMode="auto">
            <a:xfrm>
              <a:off x="2880" y="267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2807" name="Line 76"/>
            <p:cNvSpPr>
              <a:spLocks noChangeShapeType="1"/>
            </p:cNvSpPr>
            <p:nvPr/>
          </p:nvSpPr>
          <p:spPr bwMode="auto">
            <a:xfrm>
              <a:off x="3615" y="2716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77"/>
            <p:cNvSpPr>
              <a:spLocks noChangeShapeType="1"/>
            </p:cNvSpPr>
            <p:nvPr/>
          </p:nvSpPr>
          <p:spPr bwMode="auto">
            <a:xfrm>
              <a:off x="3759" y="2716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Rectangle 78"/>
            <p:cNvSpPr>
              <a:spLocks noChangeArrowheads="1"/>
            </p:cNvSpPr>
            <p:nvPr/>
          </p:nvSpPr>
          <p:spPr bwMode="auto">
            <a:xfrm>
              <a:off x="3908" y="2680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z</a:t>
              </a:r>
              <a:endParaRPr lang="en-US" sz="3200" b="1"/>
            </a:p>
          </p:txBody>
        </p:sp>
        <p:sp>
          <p:nvSpPr>
            <p:cNvPr id="32810" name="Rectangle 79"/>
            <p:cNvSpPr>
              <a:spLocks noChangeArrowheads="1"/>
            </p:cNvSpPr>
            <p:nvPr/>
          </p:nvSpPr>
          <p:spPr bwMode="auto">
            <a:xfrm>
              <a:off x="3759" y="268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2811" name="Rectangle 80"/>
            <p:cNvSpPr>
              <a:spLocks noChangeArrowheads="1"/>
            </p:cNvSpPr>
            <p:nvPr/>
          </p:nvSpPr>
          <p:spPr bwMode="auto">
            <a:xfrm>
              <a:off x="3610" y="268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2812" name="Line 81"/>
            <p:cNvSpPr>
              <a:spLocks noChangeShapeType="1"/>
            </p:cNvSpPr>
            <p:nvPr/>
          </p:nvSpPr>
          <p:spPr bwMode="auto">
            <a:xfrm>
              <a:off x="4297" y="2725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Rectangle 82"/>
            <p:cNvSpPr>
              <a:spLocks noChangeArrowheads="1"/>
            </p:cNvSpPr>
            <p:nvPr/>
          </p:nvSpPr>
          <p:spPr bwMode="auto">
            <a:xfrm>
              <a:off x="4590" y="2689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z</a:t>
              </a:r>
              <a:endParaRPr lang="en-US" sz="3200" b="1"/>
            </a:p>
          </p:txBody>
        </p:sp>
        <p:sp>
          <p:nvSpPr>
            <p:cNvPr id="32814" name="Rectangle 83"/>
            <p:cNvSpPr>
              <a:spLocks noChangeArrowheads="1"/>
            </p:cNvSpPr>
            <p:nvPr/>
          </p:nvSpPr>
          <p:spPr bwMode="auto">
            <a:xfrm>
              <a:off x="4441" y="268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2815" name="Rectangle 84"/>
            <p:cNvSpPr>
              <a:spLocks noChangeArrowheads="1"/>
            </p:cNvSpPr>
            <p:nvPr/>
          </p:nvSpPr>
          <p:spPr bwMode="auto">
            <a:xfrm>
              <a:off x="4292" y="268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2816" name="Line 85"/>
            <p:cNvSpPr>
              <a:spLocks noChangeShapeType="1"/>
            </p:cNvSpPr>
            <p:nvPr/>
          </p:nvSpPr>
          <p:spPr bwMode="auto">
            <a:xfrm>
              <a:off x="4969" y="2725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7" name="Line 86"/>
            <p:cNvSpPr>
              <a:spLocks noChangeShapeType="1"/>
            </p:cNvSpPr>
            <p:nvPr/>
          </p:nvSpPr>
          <p:spPr bwMode="auto">
            <a:xfrm>
              <a:off x="5265" y="2725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8" name="Rectangle 87"/>
            <p:cNvSpPr>
              <a:spLocks noChangeArrowheads="1"/>
            </p:cNvSpPr>
            <p:nvPr/>
          </p:nvSpPr>
          <p:spPr bwMode="auto">
            <a:xfrm>
              <a:off x="5262" y="2689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z</a:t>
              </a:r>
              <a:endParaRPr lang="en-US" sz="3200" b="1"/>
            </a:p>
          </p:txBody>
        </p:sp>
        <p:sp>
          <p:nvSpPr>
            <p:cNvPr id="32819" name="Rectangle 88"/>
            <p:cNvSpPr>
              <a:spLocks noChangeArrowheads="1"/>
            </p:cNvSpPr>
            <p:nvPr/>
          </p:nvSpPr>
          <p:spPr bwMode="auto">
            <a:xfrm>
              <a:off x="5113" y="268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2820" name="Rectangle 89"/>
            <p:cNvSpPr>
              <a:spLocks noChangeArrowheads="1"/>
            </p:cNvSpPr>
            <p:nvPr/>
          </p:nvSpPr>
          <p:spPr bwMode="auto">
            <a:xfrm>
              <a:off x="4964" y="268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2821" name="Line 90"/>
            <p:cNvSpPr>
              <a:spLocks noChangeShapeType="1"/>
            </p:cNvSpPr>
            <p:nvPr/>
          </p:nvSpPr>
          <p:spPr bwMode="auto">
            <a:xfrm>
              <a:off x="3039" y="3080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2" name="Line 91"/>
            <p:cNvSpPr>
              <a:spLocks noChangeShapeType="1"/>
            </p:cNvSpPr>
            <p:nvPr/>
          </p:nvSpPr>
          <p:spPr bwMode="auto">
            <a:xfrm>
              <a:off x="3191" y="3080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3" name="Rectangle 92"/>
            <p:cNvSpPr>
              <a:spLocks noChangeArrowheads="1"/>
            </p:cNvSpPr>
            <p:nvPr/>
          </p:nvSpPr>
          <p:spPr bwMode="auto">
            <a:xfrm>
              <a:off x="3188" y="3035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z</a:t>
              </a:r>
              <a:endParaRPr lang="en-US" sz="3200" b="1"/>
            </a:p>
          </p:txBody>
        </p:sp>
        <p:sp>
          <p:nvSpPr>
            <p:cNvPr id="32824" name="Rectangle 93"/>
            <p:cNvSpPr>
              <a:spLocks noChangeArrowheads="1"/>
            </p:cNvSpPr>
            <p:nvPr/>
          </p:nvSpPr>
          <p:spPr bwMode="auto">
            <a:xfrm>
              <a:off x="3039" y="303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2825" name="Rectangle 94"/>
            <p:cNvSpPr>
              <a:spLocks noChangeArrowheads="1"/>
            </p:cNvSpPr>
            <p:nvPr/>
          </p:nvSpPr>
          <p:spPr bwMode="auto">
            <a:xfrm>
              <a:off x="2890" y="303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2826" name="Line 95"/>
            <p:cNvSpPr>
              <a:spLocks noChangeShapeType="1"/>
            </p:cNvSpPr>
            <p:nvPr/>
          </p:nvSpPr>
          <p:spPr bwMode="auto">
            <a:xfrm>
              <a:off x="3730" y="3089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7" name="Rectangle 96"/>
            <p:cNvSpPr>
              <a:spLocks noChangeArrowheads="1"/>
            </p:cNvSpPr>
            <p:nvPr/>
          </p:nvSpPr>
          <p:spPr bwMode="auto">
            <a:xfrm>
              <a:off x="3879" y="3044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z</a:t>
              </a:r>
              <a:endParaRPr lang="en-US" sz="3200" b="1"/>
            </a:p>
          </p:txBody>
        </p:sp>
        <p:sp>
          <p:nvSpPr>
            <p:cNvPr id="32828" name="Rectangle 97"/>
            <p:cNvSpPr>
              <a:spLocks noChangeArrowheads="1"/>
            </p:cNvSpPr>
            <p:nvPr/>
          </p:nvSpPr>
          <p:spPr bwMode="auto">
            <a:xfrm>
              <a:off x="3730" y="304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2829" name="Rectangle 98"/>
            <p:cNvSpPr>
              <a:spLocks noChangeArrowheads="1"/>
            </p:cNvSpPr>
            <p:nvPr/>
          </p:nvSpPr>
          <p:spPr bwMode="auto">
            <a:xfrm>
              <a:off x="3581" y="304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2830" name="Rectangle 99"/>
            <p:cNvSpPr>
              <a:spLocks noChangeArrowheads="1"/>
            </p:cNvSpPr>
            <p:nvPr/>
          </p:nvSpPr>
          <p:spPr bwMode="auto">
            <a:xfrm>
              <a:off x="4599" y="3025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z</a:t>
              </a:r>
              <a:endParaRPr lang="en-US" sz="3200" b="1"/>
            </a:p>
          </p:txBody>
        </p:sp>
        <p:sp>
          <p:nvSpPr>
            <p:cNvPr id="32831" name="Rectangle 100"/>
            <p:cNvSpPr>
              <a:spLocks noChangeArrowheads="1"/>
            </p:cNvSpPr>
            <p:nvPr/>
          </p:nvSpPr>
          <p:spPr bwMode="auto">
            <a:xfrm>
              <a:off x="4450" y="302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2832" name="Rectangle 101"/>
            <p:cNvSpPr>
              <a:spLocks noChangeArrowheads="1"/>
            </p:cNvSpPr>
            <p:nvPr/>
          </p:nvSpPr>
          <p:spPr bwMode="auto">
            <a:xfrm>
              <a:off x="4301" y="302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2833" name="Line 102"/>
            <p:cNvSpPr>
              <a:spLocks noChangeShapeType="1"/>
            </p:cNvSpPr>
            <p:nvPr/>
          </p:nvSpPr>
          <p:spPr bwMode="auto">
            <a:xfrm>
              <a:off x="5255" y="3089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4" name="Rectangle 103"/>
            <p:cNvSpPr>
              <a:spLocks noChangeArrowheads="1"/>
            </p:cNvSpPr>
            <p:nvPr/>
          </p:nvSpPr>
          <p:spPr bwMode="auto">
            <a:xfrm>
              <a:off x="5252" y="3044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z</a:t>
              </a:r>
              <a:endParaRPr lang="en-US" sz="3200" b="1"/>
            </a:p>
          </p:txBody>
        </p:sp>
        <p:sp>
          <p:nvSpPr>
            <p:cNvPr id="32835" name="Rectangle 104"/>
            <p:cNvSpPr>
              <a:spLocks noChangeArrowheads="1"/>
            </p:cNvSpPr>
            <p:nvPr/>
          </p:nvSpPr>
          <p:spPr bwMode="auto">
            <a:xfrm>
              <a:off x="5103" y="304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2836" name="Rectangle 105"/>
            <p:cNvSpPr>
              <a:spLocks noChangeArrowheads="1"/>
            </p:cNvSpPr>
            <p:nvPr/>
          </p:nvSpPr>
          <p:spPr bwMode="auto">
            <a:xfrm>
              <a:off x="4954" y="304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</p:grpSp>
      <p:graphicFrame>
        <p:nvGraphicFramePr>
          <p:cNvPr id="32776" name="Object 106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4" name="Equation" r:id="rId3" imgW="190500" imgH="419100" progId="Equation.3">
                  <p:embed/>
                </p:oleObj>
              </mc:Choice>
              <mc:Fallback>
                <p:oleObj name="Equation" r:id="rId3" imgW="190500" imgH="419100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" name="Picture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fld id="{9007FE53-CE0F-4A9F-ACCE-10E10E78C7FE}" type="slidenum">
              <a:rPr lang="en-US" sz="1600"/>
              <a:pPr>
                <a:spcBef>
                  <a:spcPct val="0"/>
                </a:spcBef>
                <a:buClrTx/>
              </a:pPr>
              <a:t>16</a:t>
            </a:fld>
            <a:endParaRPr lang="en-US" sz="1600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274638"/>
            <a:ext cx="8626475" cy="1020762"/>
          </a:xfrm>
        </p:spPr>
        <p:txBody>
          <a:bodyPr/>
          <a:lstStyle/>
          <a:p>
            <a:r>
              <a:rPr lang="en-US" sz="3400" b="1" smtClean="0"/>
              <a:t>Alternative  Map Labeling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303338"/>
            <a:ext cx="7772400" cy="1973262"/>
          </a:xfrm>
        </p:spPr>
        <p:txBody>
          <a:bodyPr/>
          <a:lstStyle/>
          <a:p>
            <a:r>
              <a:rPr lang="en-US" sz="2400" smtClean="0"/>
              <a:t>Map use largely involves:</a:t>
            </a:r>
          </a:p>
          <a:p>
            <a:pPr lvl="1"/>
            <a:r>
              <a:rPr lang="en-US" sz="2400" smtClean="0"/>
              <a:t>Entering values into the map, and</a:t>
            </a:r>
          </a:p>
          <a:p>
            <a:pPr lvl="1"/>
            <a:r>
              <a:rPr lang="en-US" sz="2400" smtClean="0"/>
              <a:t>Reading off product terms from the map.</a:t>
            </a:r>
          </a:p>
          <a:p>
            <a:r>
              <a:rPr lang="en-US" sz="2400" smtClean="0"/>
              <a:t>Alternate labeling are useful: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704975" y="4667250"/>
            <a:ext cx="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endParaRPr lang="en-US" sz="2400" b="1" baseline="-25000">
              <a:solidFill>
                <a:srgbClr val="000000"/>
              </a:solidFill>
            </a:endParaRPr>
          </a:p>
        </p:txBody>
      </p:sp>
      <p:sp>
        <p:nvSpPr>
          <p:cNvPr id="33798" name="Text Box 9"/>
          <p:cNvSpPr txBox="1">
            <a:spLocks noChangeArrowheads="1"/>
          </p:cNvSpPr>
          <p:nvPr/>
        </p:nvSpPr>
        <p:spPr bwMode="auto">
          <a:xfrm>
            <a:off x="3052763" y="3732213"/>
            <a:ext cx="3825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200" b="1"/>
              <a:t>y</a:t>
            </a:r>
          </a:p>
        </p:txBody>
      </p:sp>
      <p:grpSp>
        <p:nvGrpSpPr>
          <p:cNvPr id="33799" name="Group 76"/>
          <p:cNvGrpSpPr>
            <a:grpSpLocks/>
          </p:cNvGrpSpPr>
          <p:nvPr/>
        </p:nvGrpSpPr>
        <p:grpSpPr bwMode="auto">
          <a:xfrm>
            <a:off x="669925" y="3821113"/>
            <a:ext cx="3181350" cy="2149475"/>
            <a:chOff x="422" y="2753"/>
            <a:chExt cx="2004" cy="1354"/>
          </a:xfrm>
        </p:grpSpPr>
        <p:sp>
          <p:nvSpPr>
            <p:cNvPr id="33840" name="Rectangle 6"/>
            <p:cNvSpPr>
              <a:spLocks noChangeArrowheads="1"/>
            </p:cNvSpPr>
            <p:nvPr/>
          </p:nvSpPr>
          <p:spPr bwMode="auto">
            <a:xfrm>
              <a:off x="422" y="3737"/>
              <a:ext cx="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/>
            </a:p>
          </p:txBody>
        </p:sp>
        <p:sp>
          <p:nvSpPr>
            <p:cNvPr id="33841" name="Text Box 7"/>
            <p:cNvSpPr txBox="1">
              <a:spLocks noChangeArrowheads="1"/>
            </p:cNvSpPr>
            <p:nvPr/>
          </p:nvSpPr>
          <p:spPr bwMode="auto">
            <a:xfrm>
              <a:off x="1526" y="3742"/>
              <a:ext cx="2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200" b="1"/>
                <a:t>z</a:t>
              </a:r>
            </a:p>
          </p:txBody>
        </p:sp>
        <p:sp>
          <p:nvSpPr>
            <p:cNvPr id="33842" name="Text Box 8"/>
            <p:cNvSpPr txBox="1">
              <a:spLocks noChangeArrowheads="1"/>
            </p:cNvSpPr>
            <p:nvPr/>
          </p:nvSpPr>
          <p:spPr bwMode="auto">
            <a:xfrm>
              <a:off x="613" y="3354"/>
              <a:ext cx="2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200" b="1"/>
                <a:t>x</a:t>
              </a:r>
            </a:p>
          </p:txBody>
        </p:sp>
        <p:sp>
          <p:nvSpPr>
            <p:cNvPr id="33843" name="Line 10"/>
            <p:cNvSpPr>
              <a:spLocks noChangeShapeType="1"/>
            </p:cNvSpPr>
            <p:nvPr/>
          </p:nvSpPr>
          <p:spPr bwMode="auto">
            <a:xfrm>
              <a:off x="2423" y="3085"/>
              <a:ext cx="0" cy="6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Line 11"/>
            <p:cNvSpPr>
              <a:spLocks noChangeShapeType="1"/>
            </p:cNvSpPr>
            <p:nvPr/>
          </p:nvSpPr>
          <p:spPr bwMode="auto">
            <a:xfrm>
              <a:off x="874" y="3089"/>
              <a:ext cx="1" cy="6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Text Box 12"/>
            <p:cNvSpPr txBox="1">
              <a:spLocks noChangeArrowheads="1"/>
            </p:cNvSpPr>
            <p:nvPr/>
          </p:nvSpPr>
          <p:spPr bwMode="auto">
            <a:xfrm>
              <a:off x="1266" y="3092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1</a:t>
              </a:r>
            </a:p>
          </p:txBody>
        </p:sp>
        <p:sp>
          <p:nvSpPr>
            <p:cNvPr id="33846" name="Text Box 13"/>
            <p:cNvSpPr txBox="1">
              <a:spLocks noChangeArrowheads="1"/>
            </p:cNvSpPr>
            <p:nvPr/>
          </p:nvSpPr>
          <p:spPr bwMode="auto">
            <a:xfrm>
              <a:off x="877" y="3082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0</a:t>
              </a:r>
            </a:p>
          </p:txBody>
        </p:sp>
        <p:sp>
          <p:nvSpPr>
            <p:cNvPr id="33847" name="Text Box 14"/>
            <p:cNvSpPr txBox="1">
              <a:spLocks noChangeArrowheads="1"/>
            </p:cNvSpPr>
            <p:nvPr/>
          </p:nvSpPr>
          <p:spPr bwMode="auto">
            <a:xfrm>
              <a:off x="2030" y="3086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2</a:t>
              </a:r>
            </a:p>
          </p:txBody>
        </p:sp>
        <p:sp>
          <p:nvSpPr>
            <p:cNvPr id="33848" name="Text Box 15"/>
            <p:cNvSpPr txBox="1">
              <a:spLocks noChangeArrowheads="1"/>
            </p:cNvSpPr>
            <p:nvPr/>
          </p:nvSpPr>
          <p:spPr bwMode="auto">
            <a:xfrm>
              <a:off x="868" y="3413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4</a:t>
              </a:r>
            </a:p>
          </p:txBody>
        </p:sp>
        <p:sp>
          <p:nvSpPr>
            <p:cNvPr id="33849" name="Text Box 16"/>
            <p:cNvSpPr txBox="1">
              <a:spLocks noChangeArrowheads="1"/>
            </p:cNvSpPr>
            <p:nvPr/>
          </p:nvSpPr>
          <p:spPr bwMode="auto">
            <a:xfrm>
              <a:off x="1646" y="3082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3</a:t>
              </a:r>
            </a:p>
          </p:txBody>
        </p:sp>
        <p:sp>
          <p:nvSpPr>
            <p:cNvPr id="33850" name="Line 17"/>
            <p:cNvSpPr>
              <a:spLocks noChangeShapeType="1"/>
            </p:cNvSpPr>
            <p:nvPr/>
          </p:nvSpPr>
          <p:spPr bwMode="auto">
            <a:xfrm flipV="1">
              <a:off x="873" y="3084"/>
              <a:ext cx="1553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Line 18"/>
            <p:cNvSpPr>
              <a:spLocks noChangeShapeType="1"/>
            </p:cNvSpPr>
            <p:nvPr/>
          </p:nvSpPr>
          <p:spPr bwMode="auto">
            <a:xfrm flipH="1">
              <a:off x="1266" y="3084"/>
              <a:ext cx="1" cy="9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Line 19"/>
            <p:cNvSpPr>
              <a:spLocks noChangeShapeType="1"/>
            </p:cNvSpPr>
            <p:nvPr/>
          </p:nvSpPr>
          <p:spPr bwMode="auto">
            <a:xfrm flipH="1">
              <a:off x="1650" y="2753"/>
              <a:ext cx="1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Line 20"/>
            <p:cNvSpPr>
              <a:spLocks noChangeShapeType="1"/>
            </p:cNvSpPr>
            <p:nvPr/>
          </p:nvSpPr>
          <p:spPr bwMode="auto">
            <a:xfrm flipH="1">
              <a:off x="2032" y="3082"/>
              <a:ext cx="1" cy="10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4" name="Line 21"/>
            <p:cNvSpPr>
              <a:spLocks noChangeShapeType="1"/>
            </p:cNvSpPr>
            <p:nvPr/>
          </p:nvSpPr>
          <p:spPr bwMode="auto">
            <a:xfrm flipV="1">
              <a:off x="617" y="3413"/>
              <a:ext cx="1807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Line 22"/>
            <p:cNvSpPr>
              <a:spLocks noChangeShapeType="1"/>
            </p:cNvSpPr>
            <p:nvPr/>
          </p:nvSpPr>
          <p:spPr bwMode="auto">
            <a:xfrm flipV="1">
              <a:off x="877" y="3747"/>
              <a:ext cx="1548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6" name="Text Box 23"/>
            <p:cNvSpPr txBox="1">
              <a:spLocks noChangeArrowheads="1"/>
            </p:cNvSpPr>
            <p:nvPr/>
          </p:nvSpPr>
          <p:spPr bwMode="auto">
            <a:xfrm>
              <a:off x="1272" y="3418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5</a:t>
              </a:r>
            </a:p>
          </p:txBody>
        </p:sp>
        <p:sp>
          <p:nvSpPr>
            <p:cNvPr id="33857" name="Text Box 24"/>
            <p:cNvSpPr txBox="1">
              <a:spLocks noChangeArrowheads="1"/>
            </p:cNvSpPr>
            <p:nvPr/>
          </p:nvSpPr>
          <p:spPr bwMode="auto">
            <a:xfrm>
              <a:off x="2035" y="3417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6</a:t>
              </a:r>
            </a:p>
          </p:txBody>
        </p:sp>
        <p:sp>
          <p:nvSpPr>
            <p:cNvPr id="33858" name="Text Box 25"/>
            <p:cNvSpPr txBox="1">
              <a:spLocks noChangeArrowheads="1"/>
            </p:cNvSpPr>
            <p:nvPr/>
          </p:nvSpPr>
          <p:spPr bwMode="auto">
            <a:xfrm>
              <a:off x="1660" y="3413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7</a:t>
              </a:r>
            </a:p>
          </p:txBody>
        </p:sp>
        <p:sp>
          <p:nvSpPr>
            <p:cNvPr id="33859" name="Rectangle 27"/>
            <p:cNvSpPr>
              <a:spLocks noChangeArrowheads="1"/>
            </p:cNvSpPr>
            <p:nvPr/>
          </p:nvSpPr>
          <p:spPr bwMode="auto">
            <a:xfrm>
              <a:off x="672" y="3085"/>
              <a:ext cx="1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200" b="1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33860" name="Line 28"/>
            <p:cNvSpPr>
              <a:spLocks noChangeShapeType="1"/>
            </p:cNvSpPr>
            <p:nvPr/>
          </p:nvSpPr>
          <p:spPr bwMode="auto">
            <a:xfrm>
              <a:off x="672" y="3153"/>
              <a:ext cx="132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Rectangle 30"/>
            <p:cNvSpPr>
              <a:spLocks noChangeArrowheads="1"/>
            </p:cNvSpPr>
            <p:nvPr/>
          </p:nvSpPr>
          <p:spPr bwMode="auto">
            <a:xfrm>
              <a:off x="1228" y="275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chemeClr val="bg2"/>
                  </a:solidFill>
                </a:rPr>
                <a:t>y</a:t>
              </a:r>
              <a:endParaRPr lang="en-US" sz="3200" b="1">
                <a:solidFill>
                  <a:schemeClr val="bg2"/>
                </a:solidFill>
              </a:endParaRPr>
            </a:p>
          </p:txBody>
        </p:sp>
        <p:sp>
          <p:nvSpPr>
            <p:cNvPr id="33862" name="Line 31"/>
            <p:cNvSpPr>
              <a:spLocks noChangeShapeType="1"/>
            </p:cNvSpPr>
            <p:nvPr/>
          </p:nvSpPr>
          <p:spPr bwMode="auto">
            <a:xfrm>
              <a:off x="1237" y="2803"/>
              <a:ext cx="104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Rectangle 33"/>
            <p:cNvSpPr>
              <a:spLocks noChangeArrowheads="1"/>
            </p:cNvSpPr>
            <p:nvPr/>
          </p:nvSpPr>
          <p:spPr bwMode="auto">
            <a:xfrm>
              <a:off x="2165" y="3768"/>
              <a:ext cx="11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200" b="1">
                  <a:solidFill>
                    <a:schemeClr val="bg2"/>
                  </a:solidFill>
                </a:rPr>
                <a:t>z</a:t>
              </a:r>
            </a:p>
          </p:txBody>
        </p:sp>
        <p:sp>
          <p:nvSpPr>
            <p:cNvPr id="33864" name="Line 34"/>
            <p:cNvSpPr>
              <a:spLocks noChangeShapeType="1"/>
            </p:cNvSpPr>
            <p:nvPr/>
          </p:nvSpPr>
          <p:spPr bwMode="auto">
            <a:xfrm>
              <a:off x="2165" y="3836"/>
              <a:ext cx="104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5" name="Rectangle 36"/>
            <p:cNvSpPr>
              <a:spLocks noChangeArrowheads="1"/>
            </p:cNvSpPr>
            <p:nvPr/>
          </p:nvSpPr>
          <p:spPr bwMode="auto">
            <a:xfrm>
              <a:off x="1008" y="3773"/>
              <a:ext cx="11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200" b="1">
                  <a:solidFill>
                    <a:schemeClr val="bg2"/>
                  </a:solidFill>
                </a:rPr>
                <a:t>z</a:t>
              </a:r>
            </a:p>
          </p:txBody>
        </p:sp>
        <p:sp>
          <p:nvSpPr>
            <p:cNvPr id="33866" name="Line 37"/>
            <p:cNvSpPr>
              <a:spLocks noChangeShapeType="1"/>
            </p:cNvSpPr>
            <p:nvPr/>
          </p:nvSpPr>
          <p:spPr bwMode="auto">
            <a:xfrm>
              <a:off x="1008" y="3841"/>
              <a:ext cx="104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00" name="Rectangle 38"/>
          <p:cNvSpPr>
            <a:spLocks noChangeArrowheads="1"/>
          </p:cNvSpPr>
          <p:nvPr/>
        </p:nvSpPr>
        <p:spPr bwMode="auto">
          <a:xfrm>
            <a:off x="7339013" y="3429000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600" b="1">
                <a:solidFill>
                  <a:srgbClr val="000000"/>
                </a:solidFill>
                <a:latin typeface="Swiss 721 SWA" charset="0"/>
              </a:rPr>
              <a:t>y</a:t>
            </a:r>
            <a:endParaRPr lang="en-US" sz="3200" b="1"/>
          </a:p>
        </p:txBody>
      </p:sp>
      <p:sp>
        <p:nvSpPr>
          <p:cNvPr id="33801" name="Rectangle 40"/>
          <p:cNvSpPr>
            <a:spLocks noChangeArrowheads="1"/>
          </p:cNvSpPr>
          <p:nvPr/>
        </p:nvSpPr>
        <p:spPr bwMode="auto">
          <a:xfrm>
            <a:off x="5503863" y="3571875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600" b="1">
                <a:solidFill>
                  <a:srgbClr val="000000"/>
                </a:solidFill>
                <a:latin typeface="Swiss 721 SWA" charset="0"/>
              </a:rPr>
              <a:t>y z</a:t>
            </a:r>
            <a:endParaRPr lang="en-US" sz="3200" b="1"/>
          </a:p>
        </p:txBody>
      </p:sp>
      <p:sp>
        <p:nvSpPr>
          <p:cNvPr id="33802" name="Rectangle 41"/>
          <p:cNvSpPr>
            <a:spLocks noChangeArrowheads="1"/>
          </p:cNvSpPr>
          <p:nvPr/>
        </p:nvSpPr>
        <p:spPr bwMode="auto">
          <a:xfrm>
            <a:off x="6837363" y="5667375"/>
            <a:ext cx="146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600" b="1">
                <a:solidFill>
                  <a:srgbClr val="000000"/>
                </a:solidFill>
                <a:latin typeface="Swiss 721 SWA" charset="0"/>
              </a:rPr>
              <a:t>z</a:t>
            </a:r>
            <a:endParaRPr lang="en-US" sz="3200" b="1"/>
          </a:p>
        </p:txBody>
      </p:sp>
      <p:sp>
        <p:nvSpPr>
          <p:cNvPr id="33803" name="Line 42"/>
          <p:cNvSpPr>
            <a:spLocks noChangeShapeType="1"/>
          </p:cNvSpPr>
          <p:nvPr/>
        </p:nvSpPr>
        <p:spPr bwMode="auto">
          <a:xfrm>
            <a:off x="5702300" y="4370388"/>
            <a:ext cx="1588" cy="1054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Text Box 43"/>
          <p:cNvSpPr txBox="1">
            <a:spLocks noChangeArrowheads="1"/>
          </p:cNvSpPr>
          <p:nvPr/>
        </p:nvSpPr>
        <p:spPr bwMode="auto">
          <a:xfrm>
            <a:off x="6324600" y="4375150"/>
            <a:ext cx="411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800" b="1"/>
              <a:t>1</a:t>
            </a:r>
          </a:p>
        </p:txBody>
      </p:sp>
      <p:sp>
        <p:nvSpPr>
          <p:cNvPr id="33805" name="Text Box 44"/>
          <p:cNvSpPr txBox="1">
            <a:spLocks noChangeArrowheads="1"/>
          </p:cNvSpPr>
          <p:nvPr/>
        </p:nvSpPr>
        <p:spPr bwMode="auto">
          <a:xfrm>
            <a:off x="5707063" y="4359275"/>
            <a:ext cx="411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800" b="1"/>
              <a:t>0</a:t>
            </a:r>
          </a:p>
        </p:txBody>
      </p:sp>
      <p:sp>
        <p:nvSpPr>
          <p:cNvPr id="33806" name="Text Box 45"/>
          <p:cNvSpPr txBox="1">
            <a:spLocks noChangeArrowheads="1"/>
          </p:cNvSpPr>
          <p:nvPr/>
        </p:nvSpPr>
        <p:spPr bwMode="auto">
          <a:xfrm>
            <a:off x="7537450" y="4365625"/>
            <a:ext cx="411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800" b="1"/>
              <a:t>2</a:t>
            </a:r>
          </a:p>
        </p:txBody>
      </p:sp>
      <p:sp>
        <p:nvSpPr>
          <p:cNvPr id="33807" name="Text Box 46"/>
          <p:cNvSpPr txBox="1">
            <a:spLocks noChangeArrowheads="1"/>
          </p:cNvSpPr>
          <p:nvPr/>
        </p:nvSpPr>
        <p:spPr bwMode="auto">
          <a:xfrm>
            <a:off x="5692775" y="4884738"/>
            <a:ext cx="411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800" b="1"/>
              <a:t>4</a:t>
            </a:r>
          </a:p>
        </p:txBody>
      </p:sp>
      <p:sp>
        <p:nvSpPr>
          <p:cNvPr id="33808" name="Text Box 47"/>
          <p:cNvSpPr txBox="1">
            <a:spLocks noChangeArrowheads="1"/>
          </p:cNvSpPr>
          <p:nvPr/>
        </p:nvSpPr>
        <p:spPr bwMode="auto">
          <a:xfrm>
            <a:off x="6927850" y="4359275"/>
            <a:ext cx="411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800" b="1"/>
              <a:t>3</a:t>
            </a:r>
          </a:p>
        </p:txBody>
      </p:sp>
      <p:sp>
        <p:nvSpPr>
          <p:cNvPr id="33809" name="Line 48"/>
          <p:cNvSpPr>
            <a:spLocks noChangeShapeType="1"/>
          </p:cNvSpPr>
          <p:nvPr/>
        </p:nvSpPr>
        <p:spPr bwMode="auto">
          <a:xfrm flipV="1">
            <a:off x="5700713" y="4362450"/>
            <a:ext cx="2465387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49"/>
          <p:cNvSpPr>
            <a:spLocks noChangeShapeType="1"/>
          </p:cNvSpPr>
          <p:nvPr/>
        </p:nvSpPr>
        <p:spPr bwMode="auto">
          <a:xfrm flipH="1">
            <a:off x="6324600" y="4362450"/>
            <a:ext cx="1588" cy="10652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50"/>
          <p:cNvSpPr>
            <a:spLocks noChangeShapeType="1"/>
          </p:cNvSpPr>
          <p:nvPr/>
        </p:nvSpPr>
        <p:spPr bwMode="auto">
          <a:xfrm flipH="1">
            <a:off x="6934200" y="4356100"/>
            <a:ext cx="1588" cy="10652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51"/>
          <p:cNvSpPr>
            <a:spLocks noChangeShapeType="1"/>
          </p:cNvSpPr>
          <p:nvPr/>
        </p:nvSpPr>
        <p:spPr bwMode="auto">
          <a:xfrm flipH="1">
            <a:off x="7540625" y="4359275"/>
            <a:ext cx="1588" cy="1035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Line 52"/>
          <p:cNvSpPr>
            <a:spLocks noChangeShapeType="1"/>
          </p:cNvSpPr>
          <p:nvPr/>
        </p:nvSpPr>
        <p:spPr bwMode="auto">
          <a:xfrm flipV="1">
            <a:off x="5705475" y="4884738"/>
            <a:ext cx="24574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53"/>
          <p:cNvSpPr>
            <a:spLocks noChangeShapeType="1"/>
          </p:cNvSpPr>
          <p:nvPr/>
        </p:nvSpPr>
        <p:spPr bwMode="auto">
          <a:xfrm flipV="1">
            <a:off x="5707063" y="5414963"/>
            <a:ext cx="2457450" cy="4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Text Box 54"/>
          <p:cNvSpPr txBox="1">
            <a:spLocks noChangeArrowheads="1"/>
          </p:cNvSpPr>
          <p:nvPr/>
        </p:nvSpPr>
        <p:spPr bwMode="auto">
          <a:xfrm>
            <a:off x="6334125" y="4892675"/>
            <a:ext cx="411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800" b="1"/>
              <a:t>5</a:t>
            </a:r>
          </a:p>
        </p:txBody>
      </p:sp>
      <p:sp>
        <p:nvSpPr>
          <p:cNvPr id="33816" name="Text Box 55"/>
          <p:cNvSpPr txBox="1">
            <a:spLocks noChangeArrowheads="1"/>
          </p:cNvSpPr>
          <p:nvPr/>
        </p:nvSpPr>
        <p:spPr bwMode="auto">
          <a:xfrm>
            <a:off x="7545388" y="4891088"/>
            <a:ext cx="411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800" b="1"/>
              <a:t>6</a:t>
            </a:r>
          </a:p>
        </p:txBody>
      </p:sp>
      <p:sp>
        <p:nvSpPr>
          <p:cNvPr id="33817" name="Text Box 56"/>
          <p:cNvSpPr txBox="1">
            <a:spLocks noChangeArrowheads="1"/>
          </p:cNvSpPr>
          <p:nvPr/>
        </p:nvSpPr>
        <p:spPr bwMode="auto">
          <a:xfrm>
            <a:off x="6950075" y="4884738"/>
            <a:ext cx="411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800" b="1"/>
              <a:t>7</a:t>
            </a:r>
          </a:p>
        </p:txBody>
      </p:sp>
      <p:sp>
        <p:nvSpPr>
          <p:cNvPr id="33818" name="Line 57"/>
          <p:cNvSpPr>
            <a:spLocks noChangeShapeType="1"/>
          </p:cNvSpPr>
          <p:nvPr/>
        </p:nvSpPr>
        <p:spPr bwMode="auto">
          <a:xfrm>
            <a:off x="8159750" y="4376738"/>
            <a:ext cx="0" cy="10477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Rectangle 58"/>
          <p:cNvSpPr>
            <a:spLocks noChangeArrowheads="1"/>
          </p:cNvSpPr>
          <p:nvPr/>
        </p:nvSpPr>
        <p:spPr bwMode="auto">
          <a:xfrm>
            <a:off x="5289550" y="3854450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600" b="1">
                <a:solidFill>
                  <a:srgbClr val="000000"/>
                </a:solidFill>
                <a:latin typeface="Swiss 721 SWA" charset="0"/>
              </a:rPr>
              <a:t>x</a:t>
            </a:r>
            <a:endParaRPr lang="en-US" sz="3200" b="1"/>
          </a:p>
        </p:txBody>
      </p:sp>
      <p:sp>
        <p:nvSpPr>
          <p:cNvPr id="33820" name="Rectangle 59"/>
          <p:cNvSpPr>
            <a:spLocks noChangeArrowheads="1"/>
          </p:cNvSpPr>
          <p:nvPr/>
        </p:nvSpPr>
        <p:spPr bwMode="auto">
          <a:xfrm>
            <a:off x="5503863" y="441960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200" b="1">
                <a:solidFill>
                  <a:srgbClr val="000000"/>
                </a:solidFill>
                <a:latin typeface="Swiss 721 SWA" charset="0"/>
              </a:rPr>
              <a:t>0</a:t>
            </a:r>
            <a:endParaRPr lang="en-US" b="1"/>
          </a:p>
        </p:txBody>
      </p:sp>
      <p:sp>
        <p:nvSpPr>
          <p:cNvPr id="33821" name="Rectangle 60"/>
          <p:cNvSpPr>
            <a:spLocks noChangeArrowheads="1"/>
          </p:cNvSpPr>
          <p:nvPr/>
        </p:nvSpPr>
        <p:spPr bwMode="auto">
          <a:xfrm>
            <a:off x="5503863" y="491331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200" b="1">
                <a:solidFill>
                  <a:srgbClr val="000000"/>
                </a:solidFill>
                <a:latin typeface="Swiss 721 SWA" charset="0"/>
              </a:rPr>
              <a:t>1</a:t>
            </a:r>
            <a:endParaRPr lang="en-US" b="1"/>
          </a:p>
        </p:txBody>
      </p:sp>
      <p:sp>
        <p:nvSpPr>
          <p:cNvPr id="33822" name="Rectangle 61"/>
          <p:cNvSpPr>
            <a:spLocks noChangeArrowheads="1"/>
          </p:cNvSpPr>
          <p:nvPr/>
        </p:nvSpPr>
        <p:spPr bwMode="auto">
          <a:xfrm>
            <a:off x="5854700" y="3922713"/>
            <a:ext cx="2794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200" b="1">
                <a:solidFill>
                  <a:srgbClr val="000000"/>
                </a:solidFill>
                <a:latin typeface="Swiss 721 SWA" charset="0"/>
              </a:rPr>
              <a:t>00</a:t>
            </a:r>
            <a:endParaRPr lang="en-US" b="1"/>
          </a:p>
        </p:txBody>
      </p:sp>
      <p:sp>
        <p:nvSpPr>
          <p:cNvPr id="33823" name="Rectangle 62"/>
          <p:cNvSpPr>
            <a:spLocks noChangeArrowheads="1"/>
          </p:cNvSpPr>
          <p:nvPr/>
        </p:nvSpPr>
        <p:spPr bwMode="auto">
          <a:xfrm>
            <a:off x="6419850" y="3922713"/>
            <a:ext cx="2794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200" b="1">
                <a:solidFill>
                  <a:srgbClr val="000000"/>
                </a:solidFill>
                <a:latin typeface="Swiss 721 SWA" charset="0"/>
              </a:rPr>
              <a:t>01</a:t>
            </a:r>
            <a:endParaRPr lang="en-US" b="1"/>
          </a:p>
        </p:txBody>
      </p:sp>
      <p:sp>
        <p:nvSpPr>
          <p:cNvPr id="33824" name="Rectangle 63"/>
          <p:cNvSpPr>
            <a:spLocks noChangeArrowheads="1"/>
          </p:cNvSpPr>
          <p:nvPr/>
        </p:nvSpPr>
        <p:spPr bwMode="auto">
          <a:xfrm>
            <a:off x="6985000" y="3922713"/>
            <a:ext cx="2794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200" b="1">
                <a:solidFill>
                  <a:srgbClr val="000000"/>
                </a:solidFill>
                <a:latin typeface="Swiss 721 SWA" charset="0"/>
              </a:rPr>
              <a:t>11</a:t>
            </a:r>
            <a:endParaRPr lang="en-US" b="1"/>
          </a:p>
        </p:txBody>
      </p:sp>
      <p:sp>
        <p:nvSpPr>
          <p:cNvPr id="33825" name="Rectangle 64"/>
          <p:cNvSpPr>
            <a:spLocks noChangeArrowheads="1"/>
          </p:cNvSpPr>
          <p:nvPr/>
        </p:nvSpPr>
        <p:spPr bwMode="auto">
          <a:xfrm>
            <a:off x="7550150" y="3922713"/>
            <a:ext cx="2794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200" b="1">
                <a:solidFill>
                  <a:srgbClr val="000000"/>
                </a:solidFill>
                <a:latin typeface="Swiss 721 SWA" charset="0"/>
              </a:rPr>
              <a:t>10</a:t>
            </a:r>
            <a:endParaRPr lang="en-US" b="1"/>
          </a:p>
        </p:txBody>
      </p:sp>
      <p:grpSp>
        <p:nvGrpSpPr>
          <p:cNvPr id="33826" name="Group 77"/>
          <p:cNvGrpSpPr>
            <a:grpSpLocks/>
          </p:cNvGrpSpPr>
          <p:nvPr/>
        </p:nvGrpSpPr>
        <p:grpSpPr bwMode="auto">
          <a:xfrm>
            <a:off x="6905625" y="3900488"/>
            <a:ext cx="1082675" cy="71437"/>
            <a:chOff x="3889" y="2808"/>
            <a:chExt cx="682" cy="59"/>
          </a:xfrm>
        </p:grpSpPr>
        <p:sp>
          <p:nvSpPr>
            <p:cNvPr id="33837" name="Freeform 65"/>
            <p:cNvSpPr>
              <a:spLocks/>
            </p:cNvSpPr>
            <p:nvPr/>
          </p:nvSpPr>
          <p:spPr bwMode="auto">
            <a:xfrm>
              <a:off x="3889" y="2808"/>
              <a:ext cx="57" cy="59"/>
            </a:xfrm>
            <a:custGeom>
              <a:avLst/>
              <a:gdLst>
                <a:gd name="T0" fmla="*/ 3 w 57"/>
                <a:gd name="T1" fmla="*/ 47 h 59"/>
                <a:gd name="T2" fmla="*/ 0 w 57"/>
                <a:gd name="T3" fmla="*/ 49 h 59"/>
                <a:gd name="T4" fmla="*/ 0 w 57"/>
                <a:gd name="T5" fmla="*/ 57 h 59"/>
                <a:gd name="T6" fmla="*/ 3 w 57"/>
                <a:gd name="T7" fmla="*/ 57 h 59"/>
                <a:gd name="T8" fmla="*/ 5 w 57"/>
                <a:gd name="T9" fmla="*/ 59 h 59"/>
                <a:gd name="T10" fmla="*/ 12 w 57"/>
                <a:gd name="T11" fmla="*/ 59 h 59"/>
                <a:gd name="T12" fmla="*/ 12 w 57"/>
                <a:gd name="T13" fmla="*/ 57 h 59"/>
                <a:gd name="T14" fmla="*/ 55 w 57"/>
                <a:gd name="T15" fmla="*/ 11 h 59"/>
                <a:gd name="T16" fmla="*/ 57 w 57"/>
                <a:gd name="T17" fmla="*/ 9 h 59"/>
                <a:gd name="T18" fmla="*/ 57 w 57"/>
                <a:gd name="T19" fmla="*/ 2 h 59"/>
                <a:gd name="T20" fmla="*/ 55 w 57"/>
                <a:gd name="T21" fmla="*/ 2 h 59"/>
                <a:gd name="T22" fmla="*/ 53 w 57"/>
                <a:gd name="T23" fmla="*/ 0 h 59"/>
                <a:gd name="T24" fmla="*/ 45 w 57"/>
                <a:gd name="T25" fmla="*/ 0 h 59"/>
                <a:gd name="T26" fmla="*/ 45 w 57"/>
                <a:gd name="T27" fmla="*/ 2 h 59"/>
                <a:gd name="T28" fmla="*/ 3 w 57"/>
                <a:gd name="T29" fmla="*/ 47 h 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7" h="59">
                  <a:moveTo>
                    <a:pt x="3" y="47"/>
                  </a:moveTo>
                  <a:lnTo>
                    <a:pt x="0" y="49"/>
                  </a:lnTo>
                  <a:lnTo>
                    <a:pt x="0" y="57"/>
                  </a:lnTo>
                  <a:lnTo>
                    <a:pt x="3" y="57"/>
                  </a:lnTo>
                  <a:lnTo>
                    <a:pt x="5" y="59"/>
                  </a:lnTo>
                  <a:lnTo>
                    <a:pt x="12" y="59"/>
                  </a:lnTo>
                  <a:lnTo>
                    <a:pt x="12" y="57"/>
                  </a:lnTo>
                  <a:lnTo>
                    <a:pt x="55" y="11"/>
                  </a:lnTo>
                  <a:lnTo>
                    <a:pt x="57" y="9"/>
                  </a:lnTo>
                  <a:lnTo>
                    <a:pt x="57" y="2"/>
                  </a:lnTo>
                  <a:lnTo>
                    <a:pt x="55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45" y="2"/>
                  </a:lnTo>
                  <a:lnTo>
                    <a:pt x="3" y="47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Freeform 66"/>
            <p:cNvSpPr>
              <a:spLocks/>
            </p:cNvSpPr>
            <p:nvPr/>
          </p:nvSpPr>
          <p:spPr bwMode="auto">
            <a:xfrm>
              <a:off x="3932" y="2808"/>
              <a:ext cx="594" cy="14"/>
            </a:xfrm>
            <a:custGeom>
              <a:avLst/>
              <a:gdLst>
                <a:gd name="T0" fmla="*/ 7 w 594"/>
                <a:gd name="T1" fmla="*/ 0 h 14"/>
                <a:gd name="T2" fmla="*/ 5 w 594"/>
                <a:gd name="T3" fmla="*/ 0 h 14"/>
                <a:gd name="T4" fmla="*/ 0 w 594"/>
                <a:gd name="T5" fmla="*/ 4 h 14"/>
                <a:gd name="T6" fmla="*/ 0 w 594"/>
                <a:gd name="T7" fmla="*/ 11 h 14"/>
                <a:gd name="T8" fmla="*/ 2 w 594"/>
                <a:gd name="T9" fmla="*/ 11 h 14"/>
                <a:gd name="T10" fmla="*/ 5 w 594"/>
                <a:gd name="T11" fmla="*/ 14 h 14"/>
                <a:gd name="T12" fmla="*/ 591 w 594"/>
                <a:gd name="T13" fmla="*/ 14 h 14"/>
                <a:gd name="T14" fmla="*/ 591 w 594"/>
                <a:gd name="T15" fmla="*/ 11 h 14"/>
                <a:gd name="T16" fmla="*/ 594 w 594"/>
                <a:gd name="T17" fmla="*/ 11 h 14"/>
                <a:gd name="T18" fmla="*/ 594 w 594"/>
                <a:gd name="T19" fmla="*/ 4 h 14"/>
                <a:gd name="T20" fmla="*/ 591 w 594"/>
                <a:gd name="T21" fmla="*/ 2 h 14"/>
                <a:gd name="T22" fmla="*/ 591 w 594"/>
                <a:gd name="T23" fmla="*/ 0 h 14"/>
                <a:gd name="T24" fmla="*/ 587 w 594"/>
                <a:gd name="T25" fmla="*/ 0 h 14"/>
                <a:gd name="T26" fmla="*/ 7 w 594"/>
                <a:gd name="T27" fmla="*/ 0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94" h="14">
                  <a:moveTo>
                    <a:pt x="7" y="0"/>
                  </a:moveTo>
                  <a:lnTo>
                    <a:pt x="5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591" y="14"/>
                  </a:lnTo>
                  <a:lnTo>
                    <a:pt x="591" y="11"/>
                  </a:lnTo>
                  <a:lnTo>
                    <a:pt x="594" y="11"/>
                  </a:lnTo>
                  <a:lnTo>
                    <a:pt x="594" y="4"/>
                  </a:lnTo>
                  <a:lnTo>
                    <a:pt x="591" y="2"/>
                  </a:lnTo>
                  <a:lnTo>
                    <a:pt x="591" y="0"/>
                  </a:lnTo>
                  <a:lnTo>
                    <a:pt x="58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Freeform 67"/>
            <p:cNvSpPr>
              <a:spLocks/>
            </p:cNvSpPr>
            <p:nvPr/>
          </p:nvSpPr>
          <p:spPr bwMode="auto">
            <a:xfrm>
              <a:off x="4511" y="2808"/>
              <a:ext cx="60" cy="59"/>
            </a:xfrm>
            <a:custGeom>
              <a:avLst/>
              <a:gdLst>
                <a:gd name="T0" fmla="*/ 12 w 60"/>
                <a:gd name="T1" fmla="*/ 2 h 59"/>
                <a:gd name="T2" fmla="*/ 12 w 60"/>
                <a:gd name="T3" fmla="*/ 0 h 59"/>
                <a:gd name="T4" fmla="*/ 5 w 60"/>
                <a:gd name="T5" fmla="*/ 0 h 59"/>
                <a:gd name="T6" fmla="*/ 0 w 60"/>
                <a:gd name="T7" fmla="*/ 4 h 59"/>
                <a:gd name="T8" fmla="*/ 0 w 60"/>
                <a:gd name="T9" fmla="*/ 11 h 59"/>
                <a:gd name="T10" fmla="*/ 3 w 60"/>
                <a:gd name="T11" fmla="*/ 11 h 59"/>
                <a:gd name="T12" fmla="*/ 48 w 60"/>
                <a:gd name="T13" fmla="*/ 57 h 59"/>
                <a:gd name="T14" fmla="*/ 50 w 60"/>
                <a:gd name="T15" fmla="*/ 59 h 59"/>
                <a:gd name="T16" fmla="*/ 57 w 60"/>
                <a:gd name="T17" fmla="*/ 59 h 59"/>
                <a:gd name="T18" fmla="*/ 57 w 60"/>
                <a:gd name="T19" fmla="*/ 57 h 59"/>
                <a:gd name="T20" fmla="*/ 60 w 60"/>
                <a:gd name="T21" fmla="*/ 57 h 59"/>
                <a:gd name="T22" fmla="*/ 60 w 60"/>
                <a:gd name="T23" fmla="*/ 49 h 59"/>
                <a:gd name="T24" fmla="*/ 57 w 60"/>
                <a:gd name="T25" fmla="*/ 47 h 59"/>
                <a:gd name="T26" fmla="*/ 12 w 60"/>
                <a:gd name="T27" fmla="*/ 2 h 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0" h="59">
                  <a:moveTo>
                    <a:pt x="12" y="2"/>
                  </a:moveTo>
                  <a:lnTo>
                    <a:pt x="12" y="0"/>
                  </a:lnTo>
                  <a:lnTo>
                    <a:pt x="5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48" y="57"/>
                  </a:lnTo>
                  <a:lnTo>
                    <a:pt x="50" y="59"/>
                  </a:lnTo>
                  <a:lnTo>
                    <a:pt x="57" y="59"/>
                  </a:lnTo>
                  <a:lnTo>
                    <a:pt x="57" y="57"/>
                  </a:lnTo>
                  <a:lnTo>
                    <a:pt x="60" y="57"/>
                  </a:lnTo>
                  <a:lnTo>
                    <a:pt x="60" y="49"/>
                  </a:lnTo>
                  <a:lnTo>
                    <a:pt x="57" y="47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27" name="Group 79"/>
          <p:cNvGrpSpPr>
            <a:grpSpLocks/>
          </p:cNvGrpSpPr>
          <p:nvPr/>
        </p:nvGrpSpPr>
        <p:grpSpPr bwMode="auto">
          <a:xfrm>
            <a:off x="5349875" y="4808538"/>
            <a:ext cx="79375" cy="658812"/>
            <a:chOff x="2909" y="3394"/>
            <a:chExt cx="59" cy="415"/>
          </a:xfrm>
        </p:grpSpPr>
        <p:sp>
          <p:nvSpPr>
            <p:cNvPr id="33834" name="Freeform 68"/>
            <p:cNvSpPr>
              <a:spLocks/>
            </p:cNvSpPr>
            <p:nvPr/>
          </p:nvSpPr>
          <p:spPr bwMode="auto">
            <a:xfrm>
              <a:off x="2909" y="3394"/>
              <a:ext cx="59" cy="59"/>
            </a:xfrm>
            <a:custGeom>
              <a:avLst/>
              <a:gdLst>
                <a:gd name="T0" fmla="*/ 57 w 59"/>
                <a:gd name="T1" fmla="*/ 12 h 59"/>
                <a:gd name="T2" fmla="*/ 59 w 59"/>
                <a:gd name="T3" fmla="*/ 12 h 59"/>
                <a:gd name="T4" fmla="*/ 59 w 59"/>
                <a:gd name="T5" fmla="*/ 4 h 59"/>
                <a:gd name="T6" fmla="*/ 57 w 59"/>
                <a:gd name="T7" fmla="*/ 2 h 59"/>
                <a:gd name="T8" fmla="*/ 57 w 59"/>
                <a:gd name="T9" fmla="*/ 0 h 59"/>
                <a:gd name="T10" fmla="*/ 49 w 59"/>
                <a:gd name="T11" fmla="*/ 0 h 59"/>
                <a:gd name="T12" fmla="*/ 47 w 59"/>
                <a:gd name="T13" fmla="*/ 2 h 59"/>
                <a:gd name="T14" fmla="*/ 2 w 59"/>
                <a:gd name="T15" fmla="*/ 47 h 59"/>
                <a:gd name="T16" fmla="*/ 0 w 59"/>
                <a:gd name="T17" fmla="*/ 50 h 59"/>
                <a:gd name="T18" fmla="*/ 0 w 59"/>
                <a:gd name="T19" fmla="*/ 57 h 59"/>
                <a:gd name="T20" fmla="*/ 2 w 59"/>
                <a:gd name="T21" fmla="*/ 57 h 59"/>
                <a:gd name="T22" fmla="*/ 4 w 59"/>
                <a:gd name="T23" fmla="*/ 59 h 59"/>
                <a:gd name="T24" fmla="*/ 11 w 59"/>
                <a:gd name="T25" fmla="*/ 59 h 59"/>
                <a:gd name="T26" fmla="*/ 11 w 59"/>
                <a:gd name="T27" fmla="*/ 57 h 59"/>
                <a:gd name="T28" fmla="*/ 57 w 59"/>
                <a:gd name="T29" fmla="*/ 12 h 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9" h="59">
                  <a:moveTo>
                    <a:pt x="57" y="12"/>
                  </a:moveTo>
                  <a:lnTo>
                    <a:pt x="59" y="12"/>
                  </a:lnTo>
                  <a:lnTo>
                    <a:pt x="59" y="4"/>
                  </a:lnTo>
                  <a:lnTo>
                    <a:pt x="57" y="2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47" y="2"/>
                  </a:lnTo>
                  <a:lnTo>
                    <a:pt x="2" y="47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57"/>
                  </a:lnTo>
                  <a:lnTo>
                    <a:pt x="4" y="59"/>
                  </a:lnTo>
                  <a:lnTo>
                    <a:pt x="11" y="59"/>
                  </a:lnTo>
                  <a:lnTo>
                    <a:pt x="11" y="57"/>
                  </a:lnTo>
                  <a:lnTo>
                    <a:pt x="57" y="12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Freeform 69"/>
            <p:cNvSpPr>
              <a:spLocks/>
            </p:cNvSpPr>
            <p:nvPr/>
          </p:nvSpPr>
          <p:spPr bwMode="auto">
            <a:xfrm>
              <a:off x="2909" y="3439"/>
              <a:ext cx="14" cy="325"/>
            </a:xfrm>
            <a:custGeom>
              <a:avLst/>
              <a:gdLst>
                <a:gd name="T0" fmla="*/ 14 w 14"/>
                <a:gd name="T1" fmla="*/ 7 h 325"/>
                <a:gd name="T2" fmla="*/ 14 w 14"/>
                <a:gd name="T3" fmla="*/ 5 h 325"/>
                <a:gd name="T4" fmla="*/ 11 w 14"/>
                <a:gd name="T5" fmla="*/ 2 h 325"/>
                <a:gd name="T6" fmla="*/ 11 w 14"/>
                <a:gd name="T7" fmla="*/ 0 h 325"/>
                <a:gd name="T8" fmla="*/ 4 w 14"/>
                <a:gd name="T9" fmla="*/ 0 h 325"/>
                <a:gd name="T10" fmla="*/ 0 w 14"/>
                <a:gd name="T11" fmla="*/ 5 h 325"/>
                <a:gd name="T12" fmla="*/ 0 w 14"/>
                <a:gd name="T13" fmla="*/ 323 h 325"/>
                <a:gd name="T14" fmla="*/ 2 w 14"/>
                <a:gd name="T15" fmla="*/ 323 h 325"/>
                <a:gd name="T16" fmla="*/ 4 w 14"/>
                <a:gd name="T17" fmla="*/ 325 h 325"/>
                <a:gd name="T18" fmla="*/ 11 w 14"/>
                <a:gd name="T19" fmla="*/ 325 h 325"/>
                <a:gd name="T20" fmla="*/ 11 w 14"/>
                <a:gd name="T21" fmla="*/ 323 h 325"/>
                <a:gd name="T22" fmla="*/ 14 w 14"/>
                <a:gd name="T23" fmla="*/ 323 h 325"/>
                <a:gd name="T24" fmla="*/ 14 w 14"/>
                <a:gd name="T25" fmla="*/ 318 h 325"/>
                <a:gd name="T26" fmla="*/ 14 w 14"/>
                <a:gd name="T27" fmla="*/ 7 h 32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325">
                  <a:moveTo>
                    <a:pt x="14" y="7"/>
                  </a:moveTo>
                  <a:lnTo>
                    <a:pt x="14" y="5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5"/>
                  </a:lnTo>
                  <a:lnTo>
                    <a:pt x="0" y="323"/>
                  </a:lnTo>
                  <a:lnTo>
                    <a:pt x="2" y="323"/>
                  </a:lnTo>
                  <a:lnTo>
                    <a:pt x="4" y="325"/>
                  </a:lnTo>
                  <a:lnTo>
                    <a:pt x="11" y="325"/>
                  </a:lnTo>
                  <a:lnTo>
                    <a:pt x="11" y="323"/>
                  </a:lnTo>
                  <a:lnTo>
                    <a:pt x="14" y="323"/>
                  </a:lnTo>
                  <a:lnTo>
                    <a:pt x="14" y="318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Freeform 70"/>
            <p:cNvSpPr>
              <a:spLocks/>
            </p:cNvSpPr>
            <p:nvPr/>
          </p:nvSpPr>
          <p:spPr bwMode="auto">
            <a:xfrm>
              <a:off x="2909" y="3750"/>
              <a:ext cx="59" cy="59"/>
            </a:xfrm>
            <a:custGeom>
              <a:avLst/>
              <a:gdLst>
                <a:gd name="T0" fmla="*/ 11 w 59"/>
                <a:gd name="T1" fmla="*/ 2 h 59"/>
                <a:gd name="T2" fmla="*/ 11 w 59"/>
                <a:gd name="T3" fmla="*/ 0 h 59"/>
                <a:gd name="T4" fmla="*/ 4 w 59"/>
                <a:gd name="T5" fmla="*/ 0 h 59"/>
                <a:gd name="T6" fmla="*/ 0 w 59"/>
                <a:gd name="T7" fmla="*/ 5 h 59"/>
                <a:gd name="T8" fmla="*/ 0 w 59"/>
                <a:gd name="T9" fmla="*/ 12 h 59"/>
                <a:gd name="T10" fmla="*/ 2 w 59"/>
                <a:gd name="T11" fmla="*/ 12 h 59"/>
                <a:gd name="T12" fmla="*/ 47 w 59"/>
                <a:gd name="T13" fmla="*/ 57 h 59"/>
                <a:gd name="T14" fmla="*/ 49 w 59"/>
                <a:gd name="T15" fmla="*/ 59 h 59"/>
                <a:gd name="T16" fmla="*/ 57 w 59"/>
                <a:gd name="T17" fmla="*/ 59 h 59"/>
                <a:gd name="T18" fmla="*/ 57 w 59"/>
                <a:gd name="T19" fmla="*/ 57 h 59"/>
                <a:gd name="T20" fmla="*/ 59 w 59"/>
                <a:gd name="T21" fmla="*/ 57 h 59"/>
                <a:gd name="T22" fmla="*/ 59 w 59"/>
                <a:gd name="T23" fmla="*/ 50 h 59"/>
                <a:gd name="T24" fmla="*/ 57 w 59"/>
                <a:gd name="T25" fmla="*/ 47 h 59"/>
                <a:gd name="T26" fmla="*/ 11 w 59"/>
                <a:gd name="T27" fmla="*/ 2 h 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9" h="59">
                  <a:moveTo>
                    <a:pt x="11" y="2"/>
                  </a:moveTo>
                  <a:lnTo>
                    <a:pt x="11" y="0"/>
                  </a:lnTo>
                  <a:lnTo>
                    <a:pt x="4" y="0"/>
                  </a:lnTo>
                  <a:lnTo>
                    <a:pt x="0" y="5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47" y="57"/>
                  </a:lnTo>
                  <a:lnTo>
                    <a:pt x="49" y="59"/>
                  </a:lnTo>
                  <a:lnTo>
                    <a:pt x="57" y="59"/>
                  </a:lnTo>
                  <a:lnTo>
                    <a:pt x="57" y="57"/>
                  </a:lnTo>
                  <a:lnTo>
                    <a:pt x="59" y="57"/>
                  </a:lnTo>
                  <a:lnTo>
                    <a:pt x="59" y="50"/>
                  </a:lnTo>
                  <a:lnTo>
                    <a:pt x="57" y="47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28" name="Group 78"/>
          <p:cNvGrpSpPr>
            <a:grpSpLocks/>
          </p:cNvGrpSpPr>
          <p:nvPr/>
        </p:nvGrpSpPr>
        <p:grpSpPr bwMode="auto">
          <a:xfrm>
            <a:off x="6340475" y="5588000"/>
            <a:ext cx="1149350" cy="90488"/>
            <a:chOff x="3533" y="3885"/>
            <a:chExt cx="724" cy="57"/>
          </a:xfrm>
        </p:grpSpPr>
        <p:sp>
          <p:nvSpPr>
            <p:cNvPr id="33831" name="Freeform 71"/>
            <p:cNvSpPr>
              <a:spLocks/>
            </p:cNvSpPr>
            <p:nvPr/>
          </p:nvSpPr>
          <p:spPr bwMode="auto">
            <a:xfrm>
              <a:off x="3533" y="3885"/>
              <a:ext cx="57" cy="57"/>
            </a:xfrm>
            <a:custGeom>
              <a:avLst/>
              <a:gdLst>
                <a:gd name="T0" fmla="*/ 12 w 57"/>
                <a:gd name="T1" fmla="*/ 3 h 57"/>
                <a:gd name="T2" fmla="*/ 12 w 57"/>
                <a:gd name="T3" fmla="*/ 0 h 57"/>
                <a:gd name="T4" fmla="*/ 5 w 57"/>
                <a:gd name="T5" fmla="*/ 0 h 57"/>
                <a:gd name="T6" fmla="*/ 0 w 57"/>
                <a:gd name="T7" fmla="*/ 5 h 57"/>
                <a:gd name="T8" fmla="*/ 0 w 57"/>
                <a:gd name="T9" fmla="*/ 12 h 57"/>
                <a:gd name="T10" fmla="*/ 2 w 57"/>
                <a:gd name="T11" fmla="*/ 12 h 57"/>
                <a:gd name="T12" fmla="*/ 45 w 57"/>
                <a:gd name="T13" fmla="*/ 55 h 57"/>
                <a:gd name="T14" fmla="*/ 48 w 57"/>
                <a:gd name="T15" fmla="*/ 57 h 57"/>
                <a:gd name="T16" fmla="*/ 55 w 57"/>
                <a:gd name="T17" fmla="*/ 57 h 57"/>
                <a:gd name="T18" fmla="*/ 55 w 57"/>
                <a:gd name="T19" fmla="*/ 55 h 57"/>
                <a:gd name="T20" fmla="*/ 57 w 57"/>
                <a:gd name="T21" fmla="*/ 55 h 57"/>
                <a:gd name="T22" fmla="*/ 57 w 57"/>
                <a:gd name="T23" fmla="*/ 48 h 57"/>
                <a:gd name="T24" fmla="*/ 55 w 57"/>
                <a:gd name="T25" fmla="*/ 45 h 57"/>
                <a:gd name="T26" fmla="*/ 12 w 57"/>
                <a:gd name="T27" fmla="*/ 3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7" h="57">
                  <a:moveTo>
                    <a:pt x="12" y="3"/>
                  </a:moveTo>
                  <a:lnTo>
                    <a:pt x="12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45" y="55"/>
                  </a:lnTo>
                  <a:lnTo>
                    <a:pt x="48" y="57"/>
                  </a:lnTo>
                  <a:lnTo>
                    <a:pt x="55" y="57"/>
                  </a:lnTo>
                  <a:lnTo>
                    <a:pt x="55" y="55"/>
                  </a:lnTo>
                  <a:lnTo>
                    <a:pt x="57" y="55"/>
                  </a:lnTo>
                  <a:lnTo>
                    <a:pt x="57" y="48"/>
                  </a:lnTo>
                  <a:lnTo>
                    <a:pt x="55" y="45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Freeform 72"/>
            <p:cNvSpPr>
              <a:spLocks/>
            </p:cNvSpPr>
            <p:nvPr/>
          </p:nvSpPr>
          <p:spPr bwMode="auto">
            <a:xfrm>
              <a:off x="3576" y="3928"/>
              <a:ext cx="639" cy="14"/>
            </a:xfrm>
            <a:custGeom>
              <a:avLst/>
              <a:gdLst>
                <a:gd name="T0" fmla="*/ 7 w 639"/>
                <a:gd name="T1" fmla="*/ 0 h 14"/>
                <a:gd name="T2" fmla="*/ 5 w 639"/>
                <a:gd name="T3" fmla="*/ 0 h 14"/>
                <a:gd name="T4" fmla="*/ 0 w 639"/>
                <a:gd name="T5" fmla="*/ 5 h 14"/>
                <a:gd name="T6" fmla="*/ 0 w 639"/>
                <a:gd name="T7" fmla="*/ 12 h 14"/>
                <a:gd name="T8" fmla="*/ 2 w 639"/>
                <a:gd name="T9" fmla="*/ 12 h 14"/>
                <a:gd name="T10" fmla="*/ 5 w 639"/>
                <a:gd name="T11" fmla="*/ 14 h 14"/>
                <a:gd name="T12" fmla="*/ 636 w 639"/>
                <a:gd name="T13" fmla="*/ 14 h 14"/>
                <a:gd name="T14" fmla="*/ 636 w 639"/>
                <a:gd name="T15" fmla="*/ 12 h 14"/>
                <a:gd name="T16" fmla="*/ 639 w 639"/>
                <a:gd name="T17" fmla="*/ 12 h 14"/>
                <a:gd name="T18" fmla="*/ 639 w 639"/>
                <a:gd name="T19" fmla="*/ 5 h 14"/>
                <a:gd name="T20" fmla="*/ 636 w 639"/>
                <a:gd name="T21" fmla="*/ 2 h 14"/>
                <a:gd name="T22" fmla="*/ 636 w 639"/>
                <a:gd name="T23" fmla="*/ 0 h 14"/>
                <a:gd name="T24" fmla="*/ 632 w 639"/>
                <a:gd name="T25" fmla="*/ 0 h 14"/>
                <a:gd name="T26" fmla="*/ 7 w 639"/>
                <a:gd name="T27" fmla="*/ 0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9" h="14">
                  <a:moveTo>
                    <a:pt x="7" y="0"/>
                  </a:moveTo>
                  <a:lnTo>
                    <a:pt x="5" y="0"/>
                  </a:lnTo>
                  <a:lnTo>
                    <a:pt x="0" y="5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5" y="14"/>
                  </a:lnTo>
                  <a:lnTo>
                    <a:pt x="636" y="14"/>
                  </a:lnTo>
                  <a:lnTo>
                    <a:pt x="636" y="12"/>
                  </a:lnTo>
                  <a:lnTo>
                    <a:pt x="639" y="12"/>
                  </a:lnTo>
                  <a:lnTo>
                    <a:pt x="639" y="5"/>
                  </a:lnTo>
                  <a:lnTo>
                    <a:pt x="636" y="2"/>
                  </a:lnTo>
                  <a:lnTo>
                    <a:pt x="636" y="0"/>
                  </a:lnTo>
                  <a:lnTo>
                    <a:pt x="632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Freeform 73"/>
            <p:cNvSpPr>
              <a:spLocks/>
            </p:cNvSpPr>
            <p:nvPr/>
          </p:nvSpPr>
          <p:spPr bwMode="auto">
            <a:xfrm>
              <a:off x="4200" y="3885"/>
              <a:ext cx="57" cy="57"/>
            </a:xfrm>
            <a:custGeom>
              <a:avLst/>
              <a:gdLst>
                <a:gd name="T0" fmla="*/ 3 w 57"/>
                <a:gd name="T1" fmla="*/ 45 h 57"/>
                <a:gd name="T2" fmla="*/ 0 w 57"/>
                <a:gd name="T3" fmla="*/ 48 h 57"/>
                <a:gd name="T4" fmla="*/ 0 w 57"/>
                <a:gd name="T5" fmla="*/ 55 h 57"/>
                <a:gd name="T6" fmla="*/ 3 w 57"/>
                <a:gd name="T7" fmla="*/ 55 h 57"/>
                <a:gd name="T8" fmla="*/ 5 w 57"/>
                <a:gd name="T9" fmla="*/ 57 h 57"/>
                <a:gd name="T10" fmla="*/ 12 w 57"/>
                <a:gd name="T11" fmla="*/ 57 h 57"/>
                <a:gd name="T12" fmla="*/ 12 w 57"/>
                <a:gd name="T13" fmla="*/ 55 h 57"/>
                <a:gd name="T14" fmla="*/ 55 w 57"/>
                <a:gd name="T15" fmla="*/ 12 h 57"/>
                <a:gd name="T16" fmla="*/ 57 w 57"/>
                <a:gd name="T17" fmla="*/ 12 h 57"/>
                <a:gd name="T18" fmla="*/ 57 w 57"/>
                <a:gd name="T19" fmla="*/ 5 h 57"/>
                <a:gd name="T20" fmla="*/ 55 w 57"/>
                <a:gd name="T21" fmla="*/ 3 h 57"/>
                <a:gd name="T22" fmla="*/ 55 w 57"/>
                <a:gd name="T23" fmla="*/ 0 h 57"/>
                <a:gd name="T24" fmla="*/ 48 w 57"/>
                <a:gd name="T25" fmla="*/ 0 h 57"/>
                <a:gd name="T26" fmla="*/ 46 w 57"/>
                <a:gd name="T27" fmla="*/ 3 h 57"/>
                <a:gd name="T28" fmla="*/ 3 w 57"/>
                <a:gd name="T29" fmla="*/ 45 h 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7" h="57">
                  <a:moveTo>
                    <a:pt x="3" y="45"/>
                  </a:moveTo>
                  <a:lnTo>
                    <a:pt x="0" y="48"/>
                  </a:lnTo>
                  <a:lnTo>
                    <a:pt x="0" y="55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12" y="57"/>
                  </a:lnTo>
                  <a:lnTo>
                    <a:pt x="12" y="55"/>
                  </a:lnTo>
                  <a:lnTo>
                    <a:pt x="55" y="12"/>
                  </a:lnTo>
                  <a:lnTo>
                    <a:pt x="57" y="12"/>
                  </a:lnTo>
                  <a:lnTo>
                    <a:pt x="57" y="5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48" y="0"/>
                  </a:lnTo>
                  <a:lnTo>
                    <a:pt x="46" y="3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29" name="Rectangle 74"/>
          <p:cNvSpPr>
            <a:spLocks noChangeArrowheads="1"/>
          </p:cNvSpPr>
          <p:nvPr/>
        </p:nvSpPr>
        <p:spPr bwMode="auto">
          <a:xfrm>
            <a:off x="5005388" y="4984750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600" b="1">
                <a:solidFill>
                  <a:srgbClr val="000000"/>
                </a:solidFill>
                <a:latin typeface="Swiss 721 SWA" charset="0"/>
              </a:rPr>
              <a:t>x</a:t>
            </a:r>
            <a:endParaRPr lang="en-US" sz="3200" b="1"/>
          </a:p>
        </p:txBody>
      </p:sp>
      <p:sp>
        <p:nvSpPr>
          <p:cNvPr id="33830" name="Line 75"/>
          <p:cNvSpPr>
            <a:spLocks noChangeShapeType="1"/>
          </p:cNvSpPr>
          <p:nvPr/>
        </p:nvSpPr>
        <p:spPr bwMode="auto">
          <a:xfrm flipH="1" flipV="1">
            <a:off x="5348288" y="3824288"/>
            <a:ext cx="33655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fld id="{551A6F4F-62B1-4494-B8D4-5BFD80C48523}" type="slidenum">
              <a:rPr lang="en-US" sz="1600"/>
              <a:pPr>
                <a:spcBef>
                  <a:spcPct val="0"/>
                </a:spcBef>
                <a:buClrTx/>
              </a:pPr>
              <a:t>17</a:t>
            </a:fld>
            <a:endParaRPr lang="en-US" sz="1600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34963"/>
            <a:ext cx="7772400" cy="1020762"/>
          </a:xfrm>
        </p:spPr>
        <p:txBody>
          <a:bodyPr/>
          <a:lstStyle/>
          <a:p>
            <a:r>
              <a:rPr lang="en-US" sz="3400" b="1" smtClean="0">
                <a:solidFill>
                  <a:schemeClr val="tx1"/>
                </a:solidFill>
              </a:rPr>
              <a:t>Example Functions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303338"/>
            <a:ext cx="7902575" cy="5027612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cs typeface="Times New Roman" panose="02020603050405020304" pitchFamily="18" charset="0"/>
              </a:rPr>
              <a:t>By convention, we represent the minterms of F by a "1" in the map and leave the minterms of     blank</a:t>
            </a:r>
          </a:p>
          <a:p>
            <a:pPr>
              <a:defRPr/>
            </a:pPr>
            <a:r>
              <a:rPr lang="en-US" sz="2400" dirty="0" smtClean="0">
                <a:cs typeface="Times New Roman" panose="02020603050405020304" pitchFamily="18" charset="0"/>
              </a:rPr>
              <a:t>Example: </a:t>
            </a:r>
            <a:r>
              <a:rPr lang="en-US" sz="2400" b="1" dirty="0" smtClean="0"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cs typeface="Times New Roman" panose="02020603050405020304" pitchFamily="18" charset="0"/>
              </a:rPr>
            </a:br>
            <a:endParaRPr lang="en-US" sz="2400" b="1" dirty="0" smtClean="0"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600" dirty="0" smtClean="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 smtClean="0">
                <a:cs typeface="Times New Roman" panose="02020603050405020304" pitchFamily="18" charset="0"/>
              </a:rPr>
              <a:t>Example: </a:t>
            </a:r>
          </a:p>
          <a:p>
            <a:pPr>
              <a:defRPr/>
            </a:pPr>
            <a:endParaRPr lang="en-US" sz="2400" b="1" dirty="0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1100" b="1" dirty="0" smtClean="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u="sng" dirty="0" smtClean="0">
                <a:cs typeface="Times New Roman" panose="02020603050405020304" pitchFamily="18" charset="0"/>
              </a:rPr>
              <a:t>Learn</a:t>
            </a:r>
            <a:r>
              <a:rPr lang="en-US" sz="2400" dirty="0" smtClean="0">
                <a:cs typeface="Times New Roman" panose="02020603050405020304" pitchFamily="18" charset="0"/>
              </a:rPr>
              <a:t> the locations of the 8 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indices based on the variable 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order shown (x, most significant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and z, least significant) on the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map boundaries</a:t>
            </a: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5332413" y="1781175"/>
            <a:ext cx="2878137" cy="2195513"/>
            <a:chOff x="3052" y="1391"/>
            <a:chExt cx="1813" cy="1383"/>
          </a:xfrm>
        </p:grpSpPr>
        <p:sp>
          <p:nvSpPr>
            <p:cNvPr id="34851" name="Line 6"/>
            <p:cNvSpPr>
              <a:spLocks noChangeShapeType="1"/>
            </p:cNvSpPr>
            <p:nvPr/>
          </p:nvSpPr>
          <p:spPr bwMode="auto">
            <a:xfrm flipH="1">
              <a:off x="4089" y="1438"/>
              <a:ext cx="1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Text Box 7"/>
            <p:cNvSpPr txBox="1">
              <a:spLocks noChangeArrowheads="1"/>
            </p:cNvSpPr>
            <p:nvPr/>
          </p:nvSpPr>
          <p:spPr bwMode="auto">
            <a:xfrm>
              <a:off x="4343" y="1391"/>
              <a:ext cx="2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200" b="1"/>
                <a:t>y</a:t>
              </a:r>
            </a:p>
          </p:txBody>
        </p:sp>
        <p:sp>
          <p:nvSpPr>
            <p:cNvPr id="34853" name="Line 8"/>
            <p:cNvSpPr>
              <a:spLocks noChangeShapeType="1"/>
            </p:cNvSpPr>
            <p:nvPr/>
          </p:nvSpPr>
          <p:spPr bwMode="auto">
            <a:xfrm flipV="1">
              <a:off x="3312" y="1769"/>
              <a:ext cx="1553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9"/>
            <p:cNvSpPr>
              <a:spLocks noChangeShapeType="1"/>
            </p:cNvSpPr>
            <p:nvPr/>
          </p:nvSpPr>
          <p:spPr bwMode="auto">
            <a:xfrm>
              <a:off x="3313" y="1774"/>
              <a:ext cx="1" cy="6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Line 10"/>
            <p:cNvSpPr>
              <a:spLocks noChangeShapeType="1"/>
            </p:cNvSpPr>
            <p:nvPr/>
          </p:nvSpPr>
          <p:spPr bwMode="auto">
            <a:xfrm flipH="1">
              <a:off x="3705" y="1769"/>
              <a:ext cx="1" cy="9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Line 11"/>
            <p:cNvSpPr>
              <a:spLocks noChangeShapeType="1"/>
            </p:cNvSpPr>
            <p:nvPr/>
          </p:nvSpPr>
          <p:spPr bwMode="auto">
            <a:xfrm flipH="1">
              <a:off x="4471" y="1767"/>
              <a:ext cx="1" cy="10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12"/>
            <p:cNvSpPr>
              <a:spLocks noChangeShapeType="1"/>
            </p:cNvSpPr>
            <p:nvPr/>
          </p:nvSpPr>
          <p:spPr bwMode="auto">
            <a:xfrm>
              <a:off x="4862" y="1770"/>
              <a:ext cx="0" cy="6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13"/>
            <p:cNvSpPr>
              <a:spLocks noChangeShapeType="1"/>
            </p:cNvSpPr>
            <p:nvPr/>
          </p:nvSpPr>
          <p:spPr bwMode="auto">
            <a:xfrm flipV="1">
              <a:off x="3056" y="2098"/>
              <a:ext cx="1807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Line 14"/>
            <p:cNvSpPr>
              <a:spLocks noChangeShapeType="1"/>
            </p:cNvSpPr>
            <p:nvPr/>
          </p:nvSpPr>
          <p:spPr bwMode="auto">
            <a:xfrm flipV="1">
              <a:off x="3316" y="2432"/>
              <a:ext cx="1548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Text Box 15"/>
            <p:cNvSpPr txBox="1">
              <a:spLocks noChangeArrowheads="1"/>
            </p:cNvSpPr>
            <p:nvPr/>
          </p:nvSpPr>
          <p:spPr bwMode="auto">
            <a:xfrm>
              <a:off x="3052" y="2039"/>
              <a:ext cx="2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200" b="1"/>
                <a:t>x</a:t>
              </a:r>
            </a:p>
          </p:txBody>
        </p:sp>
        <p:sp>
          <p:nvSpPr>
            <p:cNvPr id="34861" name="Text Box 16"/>
            <p:cNvSpPr txBox="1">
              <a:spLocks noChangeArrowheads="1"/>
            </p:cNvSpPr>
            <p:nvPr/>
          </p:nvSpPr>
          <p:spPr bwMode="auto">
            <a:xfrm>
              <a:off x="3705" y="1777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1</a:t>
              </a:r>
            </a:p>
          </p:txBody>
        </p:sp>
        <p:sp>
          <p:nvSpPr>
            <p:cNvPr id="34862" name="Text Box 17"/>
            <p:cNvSpPr txBox="1">
              <a:spLocks noChangeArrowheads="1"/>
            </p:cNvSpPr>
            <p:nvPr/>
          </p:nvSpPr>
          <p:spPr bwMode="auto">
            <a:xfrm>
              <a:off x="3316" y="1767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0</a:t>
              </a:r>
            </a:p>
          </p:txBody>
        </p:sp>
        <p:sp>
          <p:nvSpPr>
            <p:cNvPr id="34863" name="Text Box 18"/>
            <p:cNvSpPr txBox="1">
              <a:spLocks noChangeArrowheads="1"/>
            </p:cNvSpPr>
            <p:nvPr/>
          </p:nvSpPr>
          <p:spPr bwMode="auto">
            <a:xfrm>
              <a:off x="4469" y="1771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2</a:t>
              </a:r>
            </a:p>
          </p:txBody>
        </p:sp>
        <p:sp>
          <p:nvSpPr>
            <p:cNvPr id="34864" name="Text Box 19"/>
            <p:cNvSpPr txBox="1">
              <a:spLocks noChangeArrowheads="1"/>
            </p:cNvSpPr>
            <p:nvPr/>
          </p:nvSpPr>
          <p:spPr bwMode="auto">
            <a:xfrm>
              <a:off x="3307" y="2098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4</a:t>
              </a:r>
            </a:p>
          </p:txBody>
        </p:sp>
        <p:sp>
          <p:nvSpPr>
            <p:cNvPr id="34865" name="Text Box 20"/>
            <p:cNvSpPr txBox="1">
              <a:spLocks noChangeArrowheads="1"/>
            </p:cNvSpPr>
            <p:nvPr/>
          </p:nvSpPr>
          <p:spPr bwMode="auto">
            <a:xfrm>
              <a:off x="4085" y="1767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3</a:t>
              </a:r>
            </a:p>
          </p:txBody>
        </p:sp>
        <p:sp>
          <p:nvSpPr>
            <p:cNvPr id="34866" name="Text Box 21"/>
            <p:cNvSpPr txBox="1">
              <a:spLocks noChangeArrowheads="1"/>
            </p:cNvSpPr>
            <p:nvPr/>
          </p:nvSpPr>
          <p:spPr bwMode="auto">
            <a:xfrm>
              <a:off x="3711" y="2103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5</a:t>
              </a:r>
            </a:p>
          </p:txBody>
        </p:sp>
        <p:sp>
          <p:nvSpPr>
            <p:cNvPr id="34867" name="Text Box 22"/>
            <p:cNvSpPr txBox="1">
              <a:spLocks noChangeArrowheads="1"/>
            </p:cNvSpPr>
            <p:nvPr/>
          </p:nvSpPr>
          <p:spPr bwMode="auto">
            <a:xfrm>
              <a:off x="4474" y="2102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6</a:t>
              </a:r>
            </a:p>
          </p:txBody>
        </p:sp>
        <p:sp>
          <p:nvSpPr>
            <p:cNvPr id="34868" name="Text Box 23"/>
            <p:cNvSpPr txBox="1">
              <a:spLocks noChangeArrowheads="1"/>
            </p:cNvSpPr>
            <p:nvPr/>
          </p:nvSpPr>
          <p:spPr bwMode="auto">
            <a:xfrm>
              <a:off x="4099" y="2098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7</a:t>
              </a:r>
            </a:p>
          </p:txBody>
        </p:sp>
        <p:sp>
          <p:nvSpPr>
            <p:cNvPr id="34869" name="Text Box 24"/>
            <p:cNvSpPr txBox="1">
              <a:spLocks noChangeArrowheads="1"/>
            </p:cNvSpPr>
            <p:nvPr/>
          </p:nvSpPr>
          <p:spPr bwMode="auto">
            <a:xfrm>
              <a:off x="4542" y="1767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</a:t>
              </a:r>
            </a:p>
          </p:txBody>
        </p:sp>
        <p:sp>
          <p:nvSpPr>
            <p:cNvPr id="34870" name="Text Box 25"/>
            <p:cNvSpPr txBox="1">
              <a:spLocks noChangeArrowheads="1"/>
            </p:cNvSpPr>
            <p:nvPr/>
          </p:nvSpPr>
          <p:spPr bwMode="auto">
            <a:xfrm>
              <a:off x="3803" y="2103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</a:t>
              </a:r>
            </a:p>
          </p:txBody>
        </p:sp>
        <p:sp>
          <p:nvSpPr>
            <p:cNvPr id="34871" name="Text Box 26"/>
            <p:cNvSpPr txBox="1">
              <a:spLocks noChangeArrowheads="1"/>
            </p:cNvSpPr>
            <p:nvPr/>
          </p:nvSpPr>
          <p:spPr bwMode="auto">
            <a:xfrm>
              <a:off x="3380" y="2103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</a:t>
              </a:r>
            </a:p>
          </p:txBody>
        </p:sp>
        <p:sp>
          <p:nvSpPr>
            <p:cNvPr id="34872" name="Text Box 27"/>
            <p:cNvSpPr txBox="1">
              <a:spLocks noChangeArrowheads="1"/>
            </p:cNvSpPr>
            <p:nvPr/>
          </p:nvSpPr>
          <p:spPr bwMode="auto">
            <a:xfrm>
              <a:off x="4149" y="1777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</a:t>
              </a:r>
            </a:p>
          </p:txBody>
        </p:sp>
        <p:sp>
          <p:nvSpPr>
            <p:cNvPr id="34873" name="Text Box 28"/>
            <p:cNvSpPr txBox="1">
              <a:spLocks noChangeArrowheads="1"/>
            </p:cNvSpPr>
            <p:nvPr/>
          </p:nvSpPr>
          <p:spPr bwMode="auto">
            <a:xfrm>
              <a:off x="3984" y="2381"/>
              <a:ext cx="2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200" b="1"/>
                <a:t>z</a:t>
              </a:r>
            </a:p>
          </p:txBody>
        </p:sp>
      </p:grpSp>
      <p:grpSp>
        <p:nvGrpSpPr>
          <p:cNvPr id="34822" name="Group 29"/>
          <p:cNvGrpSpPr>
            <a:grpSpLocks/>
          </p:cNvGrpSpPr>
          <p:nvPr/>
        </p:nvGrpSpPr>
        <p:grpSpPr bwMode="auto">
          <a:xfrm>
            <a:off x="5230813" y="3895725"/>
            <a:ext cx="2878137" cy="2195513"/>
            <a:chOff x="3070" y="2697"/>
            <a:chExt cx="1813" cy="1383"/>
          </a:xfrm>
        </p:grpSpPr>
        <p:sp>
          <p:nvSpPr>
            <p:cNvPr id="34828" name="Line 30"/>
            <p:cNvSpPr>
              <a:spLocks noChangeShapeType="1"/>
            </p:cNvSpPr>
            <p:nvPr/>
          </p:nvSpPr>
          <p:spPr bwMode="auto">
            <a:xfrm flipV="1">
              <a:off x="3330" y="3075"/>
              <a:ext cx="1553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Line 31"/>
            <p:cNvSpPr>
              <a:spLocks noChangeShapeType="1"/>
            </p:cNvSpPr>
            <p:nvPr/>
          </p:nvSpPr>
          <p:spPr bwMode="auto">
            <a:xfrm>
              <a:off x="3331" y="3080"/>
              <a:ext cx="1" cy="6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Line 32"/>
            <p:cNvSpPr>
              <a:spLocks noChangeShapeType="1"/>
            </p:cNvSpPr>
            <p:nvPr/>
          </p:nvSpPr>
          <p:spPr bwMode="auto">
            <a:xfrm flipH="1">
              <a:off x="3723" y="3075"/>
              <a:ext cx="1" cy="9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Line 33"/>
            <p:cNvSpPr>
              <a:spLocks noChangeShapeType="1"/>
            </p:cNvSpPr>
            <p:nvPr/>
          </p:nvSpPr>
          <p:spPr bwMode="auto">
            <a:xfrm flipH="1">
              <a:off x="4107" y="2744"/>
              <a:ext cx="1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Line 34"/>
            <p:cNvSpPr>
              <a:spLocks noChangeShapeType="1"/>
            </p:cNvSpPr>
            <p:nvPr/>
          </p:nvSpPr>
          <p:spPr bwMode="auto">
            <a:xfrm flipH="1">
              <a:off x="4489" y="3073"/>
              <a:ext cx="1" cy="10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35"/>
            <p:cNvSpPr>
              <a:spLocks noChangeShapeType="1"/>
            </p:cNvSpPr>
            <p:nvPr/>
          </p:nvSpPr>
          <p:spPr bwMode="auto">
            <a:xfrm>
              <a:off x="4880" y="3076"/>
              <a:ext cx="0" cy="6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Line 36"/>
            <p:cNvSpPr>
              <a:spLocks noChangeShapeType="1"/>
            </p:cNvSpPr>
            <p:nvPr/>
          </p:nvSpPr>
          <p:spPr bwMode="auto">
            <a:xfrm flipV="1">
              <a:off x="3074" y="3404"/>
              <a:ext cx="1807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Line 37"/>
            <p:cNvSpPr>
              <a:spLocks noChangeShapeType="1"/>
            </p:cNvSpPr>
            <p:nvPr/>
          </p:nvSpPr>
          <p:spPr bwMode="auto">
            <a:xfrm flipV="1">
              <a:off x="3334" y="3738"/>
              <a:ext cx="1548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Text Box 38"/>
            <p:cNvSpPr txBox="1">
              <a:spLocks noChangeArrowheads="1"/>
            </p:cNvSpPr>
            <p:nvPr/>
          </p:nvSpPr>
          <p:spPr bwMode="auto">
            <a:xfrm>
              <a:off x="3070" y="3345"/>
              <a:ext cx="2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200" b="1"/>
                <a:t>x</a:t>
              </a:r>
            </a:p>
          </p:txBody>
        </p:sp>
        <p:sp>
          <p:nvSpPr>
            <p:cNvPr id="34837" name="Text Box 39"/>
            <p:cNvSpPr txBox="1">
              <a:spLocks noChangeArrowheads="1"/>
            </p:cNvSpPr>
            <p:nvPr/>
          </p:nvSpPr>
          <p:spPr bwMode="auto">
            <a:xfrm>
              <a:off x="4361" y="2697"/>
              <a:ext cx="2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200" b="1"/>
                <a:t>y</a:t>
              </a:r>
            </a:p>
          </p:txBody>
        </p:sp>
        <p:sp>
          <p:nvSpPr>
            <p:cNvPr id="34838" name="Text Box 40"/>
            <p:cNvSpPr txBox="1">
              <a:spLocks noChangeArrowheads="1"/>
            </p:cNvSpPr>
            <p:nvPr/>
          </p:nvSpPr>
          <p:spPr bwMode="auto">
            <a:xfrm>
              <a:off x="3723" y="3083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1</a:t>
              </a:r>
            </a:p>
          </p:txBody>
        </p:sp>
        <p:sp>
          <p:nvSpPr>
            <p:cNvPr id="34839" name="Text Box 41"/>
            <p:cNvSpPr txBox="1">
              <a:spLocks noChangeArrowheads="1"/>
            </p:cNvSpPr>
            <p:nvPr/>
          </p:nvSpPr>
          <p:spPr bwMode="auto">
            <a:xfrm>
              <a:off x="3334" y="3073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0</a:t>
              </a:r>
            </a:p>
          </p:txBody>
        </p:sp>
        <p:sp>
          <p:nvSpPr>
            <p:cNvPr id="34840" name="Text Box 42"/>
            <p:cNvSpPr txBox="1">
              <a:spLocks noChangeArrowheads="1"/>
            </p:cNvSpPr>
            <p:nvPr/>
          </p:nvSpPr>
          <p:spPr bwMode="auto">
            <a:xfrm>
              <a:off x="4487" y="3077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2</a:t>
              </a:r>
            </a:p>
          </p:txBody>
        </p:sp>
        <p:sp>
          <p:nvSpPr>
            <p:cNvPr id="34841" name="Text Box 43"/>
            <p:cNvSpPr txBox="1">
              <a:spLocks noChangeArrowheads="1"/>
            </p:cNvSpPr>
            <p:nvPr/>
          </p:nvSpPr>
          <p:spPr bwMode="auto">
            <a:xfrm>
              <a:off x="3325" y="3404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4</a:t>
              </a:r>
            </a:p>
          </p:txBody>
        </p:sp>
        <p:sp>
          <p:nvSpPr>
            <p:cNvPr id="34842" name="Text Box 44"/>
            <p:cNvSpPr txBox="1">
              <a:spLocks noChangeArrowheads="1"/>
            </p:cNvSpPr>
            <p:nvPr/>
          </p:nvSpPr>
          <p:spPr bwMode="auto">
            <a:xfrm>
              <a:off x="4103" y="3073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3</a:t>
              </a:r>
            </a:p>
          </p:txBody>
        </p:sp>
        <p:sp>
          <p:nvSpPr>
            <p:cNvPr id="34843" name="Text Box 45"/>
            <p:cNvSpPr txBox="1">
              <a:spLocks noChangeArrowheads="1"/>
            </p:cNvSpPr>
            <p:nvPr/>
          </p:nvSpPr>
          <p:spPr bwMode="auto">
            <a:xfrm>
              <a:off x="3729" y="3409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5</a:t>
              </a:r>
            </a:p>
          </p:txBody>
        </p:sp>
        <p:sp>
          <p:nvSpPr>
            <p:cNvPr id="34844" name="Text Box 46"/>
            <p:cNvSpPr txBox="1">
              <a:spLocks noChangeArrowheads="1"/>
            </p:cNvSpPr>
            <p:nvPr/>
          </p:nvSpPr>
          <p:spPr bwMode="auto">
            <a:xfrm>
              <a:off x="4492" y="3408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6</a:t>
              </a:r>
            </a:p>
          </p:txBody>
        </p:sp>
        <p:sp>
          <p:nvSpPr>
            <p:cNvPr id="34845" name="Text Box 47"/>
            <p:cNvSpPr txBox="1">
              <a:spLocks noChangeArrowheads="1"/>
            </p:cNvSpPr>
            <p:nvPr/>
          </p:nvSpPr>
          <p:spPr bwMode="auto">
            <a:xfrm>
              <a:off x="4117" y="3404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 b="1"/>
                <a:t>7</a:t>
              </a:r>
            </a:p>
          </p:txBody>
        </p:sp>
        <p:sp>
          <p:nvSpPr>
            <p:cNvPr id="34846" name="Text Box 48"/>
            <p:cNvSpPr txBox="1">
              <a:spLocks noChangeArrowheads="1"/>
            </p:cNvSpPr>
            <p:nvPr/>
          </p:nvSpPr>
          <p:spPr bwMode="auto">
            <a:xfrm>
              <a:off x="4196" y="341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</a:t>
              </a:r>
            </a:p>
          </p:txBody>
        </p:sp>
        <p:sp>
          <p:nvSpPr>
            <p:cNvPr id="34847" name="Text Box 49"/>
            <p:cNvSpPr txBox="1">
              <a:spLocks noChangeArrowheads="1"/>
            </p:cNvSpPr>
            <p:nvPr/>
          </p:nvSpPr>
          <p:spPr bwMode="auto">
            <a:xfrm>
              <a:off x="4571" y="341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</a:t>
              </a:r>
            </a:p>
          </p:txBody>
        </p:sp>
        <p:sp>
          <p:nvSpPr>
            <p:cNvPr id="34848" name="Text Box 50"/>
            <p:cNvSpPr txBox="1">
              <a:spLocks noChangeArrowheads="1"/>
            </p:cNvSpPr>
            <p:nvPr/>
          </p:nvSpPr>
          <p:spPr bwMode="auto">
            <a:xfrm>
              <a:off x="3409" y="340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</a:t>
              </a:r>
            </a:p>
          </p:txBody>
        </p:sp>
        <p:sp>
          <p:nvSpPr>
            <p:cNvPr id="34849" name="Text Box 51"/>
            <p:cNvSpPr txBox="1">
              <a:spLocks noChangeArrowheads="1"/>
            </p:cNvSpPr>
            <p:nvPr/>
          </p:nvSpPr>
          <p:spPr bwMode="auto">
            <a:xfrm>
              <a:off x="4187" y="3083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</a:t>
              </a:r>
            </a:p>
          </p:txBody>
        </p:sp>
        <p:sp>
          <p:nvSpPr>
            <p:cNvPr id="34850" name="Text Box 52"/>
            <p:cNvSpPr txBox="1">
              <a:spLocks noChangeArrowheads="1"/>
            </p:cNvSpPr>
            <p:nvPr/>
          </p:nvSpPr>
          <p:spPr bwMode="auto">
            <a:xfrm>
              <a:off x="3993" y="3677"/>
              <a:ext cx="2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200" b="1"/>
                <a:t>z</a:t>
              </a:r>
            </a:p>
          </p:txBody>
        </p:sp>
      </p:grpSp>
      <p:graphicFrame>
        <p:nvGraphicFramePr>
          <p:cNvPr id="34823" name="Object 53"/>
          <p:cNvGraphicFramePr>
            <a:graphicFrameLocks noChangeAspect="1"/>
          </p:cNvGraphicFramePr>
          <p:nvPr/>
        </p:nvGraphicFramePr>
        <p:xfrm>
          <a:off x="1331913" y="2551113"/>
          <a:ext cx="322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2" name="Equation" r:id="rId3" imgW="3225800" imgH="368300" progId="Equation.3">
                  <p:embed/>
                </p:oleObj>
              </mc:Choice>
              <mc:Fallback>
                <p:oleObj name="Equation" r:id="rId3" imgW="3225800" imgH="3683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51113"/>
                        <a:ext cx="3225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55"/>
          <p:cNvGraphicFramePr>
            <a:graphicFrameLocks noChangeAspect="1"/>
          </p:cNvGraphicFramePr>
          <p:nvPr/>
        </p:nvGraphicFramePr>
        <p:xfrm>
          <a:off x="1354138" y="3841750"/>
          <a:ext cx="3276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3" name="Equation" r:id="rId5" imgW="3276600" imgH="368300" progId="Equation.3">
                  <p:embed/>
                </p:oleObj>
              </mc:Choice>
              <mc:Fallback>
                <p:oleObj name="Equation" r:id="rId5" imgW="3276600" imgH="3683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3841750"/>
                        <a:ext cx="3276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5" name="Group 60"/>
          <p:cNvGrpSpPr>
            <a:grpSpLocks/>
          </p:cNvGrpSpPr>
          <p:nvPr/>
        </p:nvGrpSpPr>
        <p:grpSpPr bwMode="auto">
          <a:xfrm>
            <a:off x="5222875" y="1692275"/>
            <a:ext cx="654050" cy="457200"/>
            <a:chOff x="2248" y="3394"/>
            <a:chExt cx="412" cy="288"/>
          </a:xfrm>
        </p:grpSpPr>
        <p:sp>
          <p:nvSpPr>
            <p:cNvPr id="34826" name="Text Box 61"/>
            <p:cNvSpPr txBox="1">
              <a:spLocks noChangeArrowheads="1"/>
            </p:cNvSpPr>
            <p:nvPr/>
          </p:nvSpPr>
          <p:spPr bwMode="auto">
            <a:xfrm>
              <a:off x="2248" y="3394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 b="1"/>
                <a:t>F</a:t>
              </a:r>
            </a:p>
          </p:txBody>
        </p:sp>
        <p:sp>
          <p:nvSpPr>
            <p:cNvPr id="34827" name="Line 62"/>
            <p:cNvSpPr>
              <a:spLocks noChangeShapeType="1"/>
            </p:cNvSpPr>
            <p:nvPr/>
          </p:nvSpPr>
          <p:spPr bwMode="auto">
            <a:xfrm>
              <a:off x="2398" y="3456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	</a:t>
            </a:r>
            <a:fld id="{C8AC2218-96AE-4945-9AAA-9136F3E01350}" type="slidenum">
              <a:rPr lang="en-US" sz="1600" smtClean="0"/>
              <a:pPr>
                <a:spcBef>
                  <a:spcPct val="0"/>
                </a:spcBef>
                <a:buClrTx/>
              </a:pPr>
              <a:t>18</a:t>
            </a:fld>
            <a:endParaRPr lang="en-US" sz="1600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4800"/>
            <a:ext cx="7772400" cy="1020763"/>
          </a:xfrm>
        </p:spPr>
        <p:txBody>
          <a:bodyPr/>
          <a:lstStyle/>
          <a:p>
            <a:r>
              <a:rPr lang="en-US" sz="3600" b="1" smtClean="0">
                <a:solidFill>
                  <a:schemeClr val="tx1"/>
                </a:solidFill>
              </a:rPr>
              <a:t>Combining Squares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260475"/>
            <a:ext cx="7772400" cy="5027613"/>
          </a:xfrm>
        </p:spPr>
        <p:txBody>
          <a:bodyPr/>
          <a:lstStyle/>
          <a:p>
            <a:pPr>
              <a:spcBef>
                <a:spcPct val="50000"/>
              </a:spcBef>
              <a:buSzPct val="125000"/>
            </a:pPr>
            <a:r>
              <a:rPr lang="en-US" sz="2400" smtClean="0">
                <a:cs typeface="Times New Roman" panose="02020603050405020304" pitchFamily="18" charset="0"/>
              </a:rPr>
              <a:t>By combining squares, we reduce number of literals in a product term, reducing the literal cost, thereby reducing the other two cost criteria</a:t>
            </a:r>
          </a:p>
          <a:p>
            <a:pPr>
              <a:spcBef>
                <a:spcPct val="50000"/>
              </a:spcBef>
              <a:buSzPct val="125000"/>
            </a:pPr>
            <a:r>
              <a:rPr lang="en-US" sz="2400" smtClean="0"/>
              <a:t> On a 3-variable K-Map:</a:t>
            </a:r>
          </a:p>
          <a:p>
            <a:pPr lvl="1"/>
            <a:r>
              <a:rPr lang="en-US" sz="2400" smtClean="0">
                <a:cs typeface="Times New Roman" panose="02020603050405020304" pitchFamily="18" charset="0"/>
              </a:rPr>
              <a:t>One square represents a minterm with three variables</a:t>
            </a:r>
          </a:p>
          <a:p>
            <a:pPr lvl="1"/>
            <a:r>
              <a:rPr lang="en-US" sz="2400" smtClean="0">
                <a:cs typeface="Times New Roman" panose="02020603050405020304" pitchFamily="18" charset="0"/>
              </a:rPr>
              <a:t>Two adjacent squares represent a product term with two variables</a:t>
            </a:r>
          </a:p>
          <a:p>
            <a:pPr lvl="1"/>
            <a:r>
              <a:rPr lang="en-US" sz="2400" smtClean="0">
                <a:cs typeface="Times New Roman" panose="02020603050405020304" pitchFamily="18" charset="0"/>
              </a:rPr>
              <a:t>Four “adjacent” terms represent a product term with one variable</a:t>
            </a:r>
          </a:p>
          <a:p>
            <a:pPr lvl="1"/>
            <a:r>
              <a:rPr lang="en-US" sz="2400" smtClean="0">
                <a:cs typeface="Times New Roman" panose="02020603050405020304" pitchFamily="18" charset="0"/>
              </a:rPr>
              <a:t>Eight “adjacent” terms is the function of all ones (no variables) = 1.</a:t>
            </a:r>
            <a:endParaRPr lang="en-US" sz="24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	</a:t>
            </a:r>
            <a:fld id="{9FB2CE2E-EFF4-4C3E-A058-E4C5CC2FB927}" type="slidenum">
              <a:rPr lang="en-US" sz="1600" smtClean="0"/>
              <a:pPr>
                <a:spcBef>
                  <a:spcPct val="0"/>
                </a:spcBef>
                <a:buClrTx/>
              </a:pPr>
              <a:t>19</a:t>
            </a:fld>
            <a:endParaRPr lang="en-US" sz="1600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483" y="335281"/>
            <a:ext cx="5852477" cy="929639"/>
          </a:xfrm>
        </p:spPr>
        <p:txBody>
          <a:bodyPr/>
          <a:lstStyle/>
          <a:p>
            <a:r>
              <a:rPr lang="en-US" sz="3400" b="1" dirty="0" smtClean="0">
                <a:solidFill>
                  <a:schemeClr val="tx1"/>
                </a:solidFill>
              </a:rPr>
              <a:t>Example: Combining Squares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 smtClean="0">
                <a:cs typeface="Times New Roman" panose="02020603050405020304" pitchFamily="18" charset="0"/>
              </a:rPr>
              <a:t>Example: Let</a:t>
            </a:r>
            <a:endParaRPr lang="en-US" sz="2800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r>
              <a:rPr lang="en-US" sz="2400" dirty="0" smtClean="0">
                <a:cs typeface="Times New Roman" panose="02020603050405020304" pitchFamily="18" charset="0"/>
              </a:rPr>
              <a:t>Applying the Minimization Theorem three times: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 smtClean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Thus the four terms that form a 2 × 2 square correspond to the term "y". </a:t>
            </a:r>
            <a:r>
              <a:rPr lang="en-US" sz="2400" dirty="0" smtClean="0"/>
              <a:t> </a:t>
            </a:r>
          </a:p>
        </p:txBody>
      </p:sp>
      <p:grpSp>
        <p:nvGrpSpPr>
          <p:cNvPr id="36869" name="Group 69"/>
          <p:cNvGrpSpPr>
            <a:grpSpLocks/>
          </p:cNvGrpSpPr>
          <p:nvPr/>
        </p:nvGrpSpPr>
        <p:grpSpPr bwMode="auto">
          <a:xfrm>
            <a:off x="3215005" y="4919663"/>
            <a:ext cx="587375" cy="584200"/>
            <a:chOff x="2006" y="3147"/>
            <a:chExt cx="370" cy="368"/>
          </a:xfrm>
        </p:grpSpPr>
        <p:sp>
          <p:nvSpPr>
            <p:cNvPr id="36931" name="Rectangle 10"/>
            <p:cNvSpPr>
              <a:spLocks noChangeArrowheads="1"/>
            </p:cNvSpPr>
            <p:nvPr/>
          </p:nvSpPr>
          <p:spPr bwMode="auto">
            <a:xfrm>
              <a:off x="2236" y="3179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 dirty="0">
                  <a:solidFill>
                    <a:srgbClr val="000000"/>
                  </a:solidFill>
                </a:rPr>
                <a:t>y</a:t>
              </a:r>
              <a:endParaRPr lang="en-US" sz="3200" b="1" dirty="0"/>
            </a:p>
          </p:txBody>
        </p:sp>
        <p:sp>
          <p:nvSpPr>
            <p:cNvPr id="36932" name="Rectangle 34"/>
            <p:cNvSpPr>
              <a:spLocks noChangeArrowheads="1"/>
            </p:cNvSpPr>
            <p:nvPr/>
          </p:nvSpPr>
          <p:spPr bwMode="auto">
            <a:xfrm>
              <a:off x="2006" y="3147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sz="3200" b="1"/>
            </a:p>
          </p:txBody>
        </p:sp>
      </p:grpSp>
      <p:grpSp>
        <p:nvGrpSpPr>
          <p:cNvPr id="36870" name="Group 68"/>
          <p:cNvGrpSpPr>
            <a:grpSpLocks/>
          </p:cNvGrpSpPr>
          <p:nvPr/>
        </p:nvGrpSpPr>
        <p:grpSpPr bwMode="auto">
          <a:xfrm>
            <a:off x="3184525" y="4447858"/>
            <a:ext cx="1657350" cy="584200"/>
            <a:chOff x="2006" y="2869"/>
            <a:chExt cx="1044" cy="368"/>
          </a:xfrm>
        </p:grpSpPr>
        <p:sp>
          <p:nvSpPr>
            <p:cNvPr id="36925" name="Rectangle 11"/>
            <p:cNvSpPr>
              <a:spLocks noChangeArrowheads="1"/>
            </p:cNvSpPr>
            <p:nvPr/>
          </p:nvSpPr>
          <p:spPr bwMode="auto">
            <a:xfrm>
              <a:off x="2926" y="2901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z</a:t>
              </a:r>
              <a:endParaRPr lang="en-US" sz="3200" b="1"/>
            </a:p>
          </p:txBody>
        </p:sp>
        <p:sp>
          <p:nvSpPr>
            <p:cNvPr id="36926" name="Rectangle 12"/>
            <p:cNvSpPr>
              <a:spLocks noChangeArrowheads="1"/>
            </p:cNvSpPr>
            <p:nvPr/>
          </p:nvSpPr>
          <p:spPr bwMode="auto">
            <a:xfrm>
              <a:off x="2769" y="2901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 dirty="0">
                  <a:solidFill>
                    <a:srgbClr val="000000"/>
                  </a:solidFill>
                </a:rPr>
                <a:t>y</a:t>
              </a:r>
              <a:endParaRPr lang="en-US" sz="3200" b="1" dirty="0"/>
            </a:p>
          </p:txBody>
        </p:sp>
        <p:sp>
          <p:nvSpPr>
            <p:cNvPr id="36927" name="Rectangle 13"/>
            <p:cNvSpPr>
              <a:spLocks noChangeArrowheads="1"/>
            </p:cNvSpPr>
            <p:nvPr/>
          </p:nvSpPr>
          <p:spPr bwMode="auto">
            <a:xfrm>
              <a:off x="2236" y="2901"/>
              <a:ext cx="2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 dirty="0" err="1">
                  <a:solidFill>
                    <a:srgbClr val="000000"/>
                  </a:solidFill>
                </a:rPr>
                <a:t>yz</a:t>
              </a:r>
              <a:endParaRPr lang="en-US" sz="3200" b="1" dirty="0"/>
            </a:p>
          </p:txBody>
        </p:sp>
        <p:sp>
          <p:nvSpPr>
            <p:cNvPr id="36928" name="Rectangle 35"/>
            <p:cNvSpPr>
              <a:spLocks noChangeArrowheads="1"/>
            </p:cNvSpPr>
            <p:nvPr/>
          </p:nvSpPr>
          <p:spPr bwMode="auto">
            <a:xfrm>
              <a:off x="2554" y="2869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sz="3200" b="1"/>
            </a:p>
          </p:txBody>
        </p:sp>
        <p:sp>
          <p:nvSpPr>
            <p:cNvPr id="36929" name="Rectangle 36"/>
            <p:cNvSpPr>
              <a:spLocks noChangeArrowheads="1"/>
            </p:cNvSpPr>
            <p:nvPr/>
          </p:nvSpPr>
          <p:spPr bwMode="auto">
            <a:xfrm>
              <a:off x="2006" y="2869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sz="3200" b="1"/>
            </a:p>
          </p:txBody>
        </p:sp>
        <p:sp>
          <p:nvSpPr>
            <p:cNvPr id="36930" name="Line 9"/>
            <p:cNvSpPr>
              <a:spLocks noChangeShapeType="1"/>
            </p:cNvSpPr>
            <p:nvPr/>
          </p:nvSpPr>
          <p:spPr bwMode="auto">
            <a:xfrm>
              <a:off x="2920" y="2992"/>
              <a:ext cx="11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71" name="Group 67"/>
          <p:cNvGrpSpPr>
            <a:grpSpLocks/>
          </p:cNvGrpSpPr>
          <p:nvPr/>
        </p:nvGrpSpPr>
        <p:grpSpPr bwMode="auto">
          <a:xfrm>
            <a:off x="1527175" y="3896995"/>
            <a:ext cx="6456363" cy="584200"/>
            <a:chOff x="962" y="2570"/>
            <a:chExt cx="4067" cy="368"/>
          </a:xfrm>
        </p:grpSpPr>
        <p:sp>
          <p:nvSpPr>
            <p:cNvPr id="36897" name="Line 5"/>
            <p:cNvSpPr>
              <a:spLocks noChangeShapeType="1"/>
            </p:cNvSpPr>
            <p:nvPr/>
          </p:nvSpPr>
          <p:spPr bwMode="auto">
            <a:xfrm>
              <a:off x="2282" y="2666"/>
              <a:ext cx="12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6"/>
            <p:cNvSpPr>
              <a:spLocks noChangeShapeType="1"/>
            </p:cNvSpPr>
            <p:nvPr/>
          </p:nvSpPr>
          <p:spPr bwMode="auto">
            <a:xfrm>
              <a:off x="3789" y="2666"/>
              <a:ext cx="12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7"/>
            <p:cNvSpPr>
              <a:spLocks noChangeShapeType="1"/>
            </p:cNvSpPr>
            <p:nvPr/>
          </p:nvSpPr>
          <p:spPr bwMode="auto">
            <a:xfrm>
              <a:off x="4155" y="2666"/>
              <a:ext cx="11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8"/>
            <p:cNvSpPr>
              <a:spLocks noChangeShapeType="1"/>
            </p:cNvSpPr>
            <p:nvPr/>
          </p:nvSpPr>
          <p:spPr bwMode="auto">
            <a:xfrm>
              <a:off x="4909" y="2666"/>
              <a:ext cx="11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Rectangle 14"/>
            <p:cNvSpPr>
              <a:spLocks noChangeArrowheads="1"/>
            </p:cNvSpPr>
            <p:nvPr/>
          </p:nvSpPr>
          <p:spPr bwMode="auto">
            <a:xfrm>
              <a:off x="4905" y="2602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z</a:t>
              </a:r>
              <a:endParaRPr lang="en-US" sz="3200" b="1"/>
            </a:p>
          </p:txBody>
        </p:sp>
        <p:sp>
          <p:nvSpPr>
            <p:cNvPr id="36902" name="Rectangle 15"/>
            <p:cNvSpPr>
              <a:spLocks noChangeArrowheads="1"/>
            </p:cNvSpPr>
            <p:nvPr/>
          </p:nvSpPr>
          <p:spPr bwMode="auto">
            <a:xfrm>
              <a:off x="4720" y="2602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6903" name="Rectangle 16"/>
            <p:cNvSpPr>
              <a:spLocks noChangeArrowheads="1"/>
            </p:cNvSpPr>
            <p:nvPr/>
          </p:nvSpPr>
          <p:spPr bwMode="auto">
            <a:xfrm>
              <a:off x="4536" y="2602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6904" name="Rectangle 17"/>
            <p:cNvSpPr>
              <a:spLocks noChangeArrowheads="1"/>
            </p:cNvSpPr>
            <p:nvPr/>
          </p:nvSpPr>
          <p:spPr bwMode="auto">
            <a:xfrm>
              <a:off x="4152" y="2602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 dirty="0">
                  <a:solidFill>
                    <a:srgbClr val="000000"/>
                  </a:solidFill>
                </a:rPr>
                <a:t>z</a:t>
              </a:r>
              <a:endParaRPr lang="en-US" sz="3200" b="1" dirty="0"/>
            </a:p>
          </p:txBody>
        </p:sp>
        <p:sp>
          <p:nvSpPr>
            <p:cNvPr id="36905" name="Rectangle 18"/>
            <p:cNvSpPr>
              <a:spLocks noChangeArrowheads="1"/>
            </p:cNvSpPr>
            <p:nvPr/>
          </p:nvSpPr>
          <p:spPr bwMode="auto">
            <a:xfrm>
              <a:off x="3967" y="2602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6906" name="Rectangle 19"/>
            <p:cNvSpPr>
              <a:spLocks noChangeArrowheads="1"/>
            </p:cNvSpPr>
            <p:nvPr/>
          </p:nvSpPr>
          <p:spPr bwMode="auto">
            <a:xfrm>
              <a:off x="3782" y="2602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6907" name="Rectangle 20"/>
            <p:cNvSpPr>
              <a:spLocks noChangeArrowheads="1"/>
            </p:cNvSpPr>
            <p:nvPr/>
          </p:nvSpPr>
          <p:spPr bwMode="auto">
            <a:xfrm>
              <a:off x="3398" y="2602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z</a:t>
              </a:r>
              <a:endParaRPr lang="en-US" sz="3200" b="1"/>
            </a:p>
          </p:txBody>
        </p:sp>
        <p:sp>
          <p:nvSpPr>
            <p:cNvPr id="36908" name="Rectangle 21"/>
            <p:cNvSpPr>
              <a:spLocks noChangeArrowheads="1"/>
            </p:cNvSpPr>
            <p:nvPr/>
          </p:nvSpPr>
          <p:spPr bwMode="auto">
            <a:xfrm>
              <a:off x="3213" y="2602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6909" name="Rectangle 22"/>
            <p:cNvSpPr>
              <a:spLocks noChangeArrowheads="1"/>
            </p:cNvSpPr>
            <p:nvPr/>
          </p:nvSpPr>
          <p:spPr bwMode="auto">
            <a:xfrm>
              <a:off x="3029" y="2602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6910" name="Rectangle 23"/>
            <p:cNvSpPr>
              <a:spLocks noChangeArrowheads="1"/>
            </p:cNvSpPr>
            <p:nvPr/>
          </p:nvSpPr>
          <p:spPr bwMode="auto">
            <a:xfrm>
              <a:off x="2645" y="2602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z</a:t>
              </a:r>
              <a:endParaRPr lang="en-US" sz="3200" b="1"/>
            </a:p>
          </p:txBody>
        </p:sp>
        <p:sp>
          <p:nvSpPr>
            <p:cNvPr id="36911" name="Rectangle 24"/>
            <p:cNvSpPr>
              <a:spLocks noChangeArrowheads="1"/>
            </p:cNvSpPr>
            <p:nvPr/>
          </p:nvSpPr>
          <p:spPr bwMode="auto">
            <a:xfrm>
              <a:off x="2460" y="2602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6912" name="Rectangle 25"/>
            <p:cNvSpPr>
              <a:spLocks noChangeArrowheads="1"/>
            </p:cNvSpPr>
            <p:nvPr/>
          </p:nvSpPr>
          <p:spPr bwMode="auto">
            <a:xfrm>
              <a:off x="2275" y="2602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6913" name="Rectangle 26"/>
            <p:cNvSpPr>
              <a:spLocks noChangeArrowheads="1"/>
            </p:cNvSpPr>
            <p:nvPr/>
          </p:nvSpPr>
          <p:spPr bwMode="auto">
            <a:xfrm>
              <a:off x="1893" y="2602"/>
              <a:ext cx="93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)</a:t>
              </a:r>
              <a:endParaRPr lang="en-US" sz="3200" b="1"/>
            </a:p>
          </p:txBody>
        </p:sp>
        <p:sp>
          <p:nvSpPr>
            <p:cNvPr id="36914" name="Rectangle 27"/>
            <p:cNvSpPr>
              <a:spLocks noChangeArrowheads="1"/>
            </p:cNvSpPr>
            <p:nvPr/>
          </p:nvSpPr>
          <p:spPr bwMode="auto">
            <a:xfrm>
              <a:off x="1756" y="2602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z</a:t>
              </a:r>
              <a:endParaRPr lang="en-US" sz="3200" b="1"/>
            </a:p>
          </p:txBody>
        </p:sp>
        <p:sp>
          <p:nvSpPr>
            <p:cNvPr id="36915" name="Rectangle 28"/>
            <p:cNvSpPr>
              <a:spLocks noChangeArrowheads="1"/>
            </p:cNvSpPr>
            <p:nvPr/>
          </p:nvSpPr>
          <p:spPr bwMode="auto">
            <a:xfrm>
              <a:off x="1648" y="2602"/>
              <a:ext cx="7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,</a:t>
              </a:r>
              <a:endParaRPr lang="en-US" sz="3200" b="1"/>
            </a:p>
          </p:txBody>
        </p:sp>
        <p:sp>
          <p:nvSpPr>
            <p:cNvPr id="36916" name="Rectangle 29"/>
            <p:cNvSpPr>
              <a:spLocks noChangeArrowheads="1"/>
            </p:cNvSpPr>
            <p:nvPr/>
          </p:nvSpPr>
          <p:spPr bwMode="auto">
            <a:xfrm>
              <a:off x="1497" y="2602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36917" name="Rectangle 30"/>
            <p:cNvSpPr>
              <a:spLocks noChangeArrowheads="1"/>
            </p:cNvSpPr>
            <p:nvPr/>
          </p:nvSpPr>
          <p:spPr bwMode="auto">
            <a:xfrm>
              <a:off x="1385" y="2602"/>
              <a:ext cx="7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,</a:t>
              </a:r>
              <a:endParaRPr lang="en-US" sz="3200" b="1"/>
            </a:p>
          </p:txBody>
        </p:sp>
        <p:sp>
          <p:nvSpPr>
            <p:cNvPr id="36918" name="Rectangle 31"/>
            <p:cNvSpPr>
              <a:spLocks noChangeArrowheads="1"/>
            </p:cNvSpPr>
            <p:nvPr/>
          </p:nvSpPr>
          <p:spPr bwMode="auto">
            <a:xfrm>
              <a:off x="1239" y="2602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36919" name="Rectangle 32"/>
            <p:cNvSpPr>
              <a:spLocks noChangeArrowheads="1"/>
            </p:cNvSpPr>
            <p:nvPr/>
          </p:nvSpPr>
          <p:spPr bwMode="auto">
            <a:xfrm>
              <a:off x="1133" y="2602"/>
              <a:ext cx="93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(</a:t>
              </a:r>
              <a:endParaRPr lang="en-US" sz="3200" b="1"/>
            </a:p>
          </p:txBody>
        </p:sp>
        <p:sp>
          <p:nvSpPr>
            <p:cNvPr id="36920" name="Rectangle 33"/>
            <p:cNvSpPr>
              <a:spLocks noChangeArrowheads="1"/>
            </p:cNvSpPr>
            <p:nvPr/>
          </p:nvSpPr>
          <p:spPr bwMode="auto">
            <a:xfrm>
              <a:off x="962" y="2602"/>
              <a:ext cx="17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F</a:t>
              </a:r>
              <a:endParaRPr lang="en-US" sz="3200" b="1"/>
            </a:p>
          </p:txBody>
        </p:sp>
        <p:sp>
          <p:nvSpPr>
            <p:cNvPr id="36921" name="Rectangle 37"/>
            <p:cNvSpPr>
              <a:spLocks noChangeArrowheads="1"/>
            </p:cNvSpPr>
            <p:nvPr/>
          </p:nvSpPr>
          <p:spPr bwMode="auto">
            <a:xfrm>
              <a:off x="4328" y="2570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sz="3200" b="1"/>
            </a:p>
          </p:txBody>
        </p:sp>
        <p:sp>
          <p:nvSpPr>
            <p:cNvPr id="36922" name="Rectangle 38"/>
            <p:cNvSpPr>
              <a:spLocks noChangeArrowheads="1"/>
            </p:cNvSpPr>
            <p:nvPr/>
          </p:nvSpPr>
          <p:spPr bwMode="auto">
            <a:xfrm>
              <a:off x="3575" y="2570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sz="3200" b="1"/>
            </a:p>
          </p:txBody>
        </p:sp>
        <p:sp>
          <p:nvSpPr>
            <p:cNvPr id="36923" name="Rectangle 39"/>
            <p:cNvSpPr>
              <a:spLocks noChangeArrowheads="1"/>
            </p:cNvSpPr>
            <p:nvPr/>
          </p:nvSpPr>
          <p:spPr bwMode="auto">
            <a:xfrm>
              <a:off x="2821" y="2570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sz="3200" b="1"/>
            </a:p>
          </p:txBody>
        </p:sp>
        <p:sp>
          <p:nvSpPr>
            <p:cNvPr id="36924" name="Rectangle 40"/>
            <p:cNvSpPr>
              <a:spLocks noChangeArrowheads="1"/>
            </p:cNvSpPr>
            <p:nvPr/>
          </p:nvSpPr>
          <p:spPr bwMode="auto">
            <a:xfrm>
              <a:off x="2053" y="2570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sz="3200" b="1"/>
            </a:p>
          </p:txBody>
        </p:sp>
      </p:grpSp>
      <p:grpSp>
        <p:nvGrpSpPr>
          <p:cNvPr id="36872" name="Group 41"/>
          <p:cNvGrpSpPr>
            <a:grpSpLocks/>
          </p:cNvGrpSpPr>
          <p:nvPr/>
        </p:nvGrpSpPr>
        <p:grpSpPr bwMode="auto">
          <a:xfrm>
            <a:off x="4903788" y="1176338"/>
            <a:ext cx="2878137" cy="2195512"/>
            <a:chOff x="3089" y="786"/>
            <a:chExt cx="1813" cy="1383"/>
          </a:xfrm>
        </p:grpSpPr>
        <p:sp>
          <p:nvSpPr>
            <p:cNvPr id="36874" name="Line 42"/>
            <p:cNvSpPr>
              <a:spLocks noChangeShapeType="1"/>
            </p:cNvSpPr>
            <p:nvPr/>
          </p:nvSpPr>
          <p:spPr bwMode="auto">
            <a:xfrm flipV="1">
              <a:off x="3349" y="1164"/>
              <a:ext cx="1553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Line 43"/>
            <p:cNvSpPr>
              <a:spLocks noChangeShapeType="1"/>
            </p:cNvSpPr>
            <p:nvPr/>
          </p:nvSpPr>
          <p:spPr bwMode="auto">
            <a:xfrm>
              <a:off x="3350" y="1169"/>
              <a:ext cx="1" cy="6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Line 44"/>
            <p:cNvSpPr>
              <a:spLocks noChangeShapeType="1"/>
            </p:cNvSpPr>
            <p:nvPr/>
          </p:nvSpPr>
          <p:spPr bwMode="auto">
            <a:xfrm flipH="1">
              <a:off x="3742" y="1164"/>
              <a:ext cx="1" cy="9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Line 45"/>
            <p:cNvSpPr>
              <a:spLocks noChangeShapeType="1"/>
            </p:cNvSpPr>
            <p:nvPr/>
          </p:nvSpPr>
          <p:spPr bwMode="auto">
            <a:xfrm flipH="1">
              <a:off x="4126" y="833"/>
              <a:ext cx="1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46"/>
            <p:cNvSpPr>
              <a:spLocks noChangeShapeType="1"/>
            </p:cNvSpPr>
            <p:nvPr/>
          </p:nvSpPr>
          <p:spPr bwMode="auto">
            <a:xfrm flipH="1">
              <a:off x="4508" y="1162"/>
              <a:ext cx="1" cy="10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47"/>
            <p:cNvSpPr>
              <a:spLocks noChangeShapeType="1"/>
            </p:cNvSpPr>
            <p:nvPr/>
          </p:nvSpPr>
          <p:spPr bwMode="auto">
            <a:xfrm>
              <a:off x="4899" y="1165"/>
              <a:ext cx="0" cy="6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48"/>
            <p:cNvSpPr>
              <a:spLocks noChangeShapeType="1"/>
            </p:cNvSpPr>
            <p:nvPr/>
          </p:nvSpPr>
          <p:spPr bwMode="auto">
            <a:xfrm flipV="1">
              <a:off x="3093" y="1493"/>
              <a:ext cx="1807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49"/>
            <p:cNvSpPr>
              <a:spLocks noChangeShapeType="1"/>
            </p:cNvSpPr>
            <p:nvPr/>
          </p:nvSpPr>
          <p:spPr bwMode="auto">
            <a:xfrm flipV="1">
              <a:off x="3353" y="1827"/>
              <a:ext cx="1548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Text Box 50"/>
            <p:cNvSpPr txBox="1">
              <a:spLocks noChangeArrowheads="1"/>
            </p:cNvSpPr>
            <p:nvPr/>
          </p:nvSpPr>
          <p:spPr bwMode="auto">
            <a:xfrm>
              <a:off x="3089" y="1434"/>
              <a:ext cx="2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200" b="1"/>
                <a:t>x</a:t>
              </a:r>
            </a:p>
          </p:txBody>
        </p:sp>
        <p:sp>
          <p:nvSpPr>
            <p:cNvPr id="36883" name="Text Box 51"/>
            <p:cNvSpPr txBox="1">
              <a:spLocks noChangeArrowheads="1"/>
            </p:cNvSpPr>
            <p:nvPr/>
          </p:nvSpPr>
          <p:spPr bwMode="auto">
            <a:xfrm>
              <a:off x="4380" y="786"/>
              <a:ext cx="2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200" b="1"/>
                <a:t>y</a:t>
              </a:r>
            </a:p>
          </p:txBody>
        </p:sp>
        <p:sp>
          <p:nvSpPr>
            <p:cNvPr id="36884" name="Text Box 52"/>
            <p:cNvSpPr txBox="1">
              <a:spLocks noChangeArrowheads="1"/>
            </p:cNvSpPr>
            <p:nvPr/>
          </p:nvSpPr>
          <p:spPr bwMode="auto">
            <a:xfrm>
              <a:off x="3742" y="1172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/>
                <a:t>1</a:t>
              </a:r>
            </a:p>
          </p:txBody>
        </p:sp>
        <p:sp>
          <p:nvSpPr>
            <p:cNvPr id="36885" name="Text Box 53"/>
            <p:cNvSpPr txBox="1">
              <a:spLocks noChangeArrowheads="1"/>
            </p:cNvSpPr>
            <p:nvPr/>
          </p:nvSpPr>
          <p:spPr bwMode="auto">
            <a:xfrm>
              <a:off x="3353" y="1162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/>
                <a:t>0</a:t>
              </a:r>
            </a:p>
          </p:txBody>
        </p:sp>
        <p:sp>
          <p:nvSpPr>
            <p:cNvPr id="36886" name="Text Box 54"/>
            <p:cNvSpPr txBox="1">
              <a:spLocks noChangeArrowheads="1"/>
            </p:cNvSpPr>
            <p:nvPr/>
          </p:nvSpPr>
          <p:spPr bwMode="auto">
            <a:xfrm>
              <a:off x="4506" y="1166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/>
                <a:t>2</a:t>
              </a:r>
            </a:p>
          </p:txBody>
        </p:sp>
        <p:sp>
          <p:nvSpPr>
            <p:cNvPr id="36887" name="Text Box 55"/>
            <p:cNvSpPr txBox="1">
              <a:spLocks noChangeArrowheads="1"/>
            </p:cNvSpPr>
            <p:nvPr/>
          </p:nvSpPr>
          <p:spPr bwMode="auto">
            <a:xfrm>
              <a:off x="3344" y="1493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/>
                <a:t>4</a:t>
              </a:r>
            </a:p>
          </p:txBody>
        </p:sp>
        <p:sp>
          <p:nvSpPr>
            <p:cNvPr id="36888" name="Text Box 56"/>
            <p:cNvSpPr txBox="1">
              <a:spLocks noChangeArrowheads="1"/>
            </p:cNvSpPr>
            <p:nvPr/>
          </p:nvSpPr>
          <p:spPr bwMode="auto">
            <a:xfrm>
              <a:off x="4122" y="1162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/>
                <a:t>3</a:t>
              </a:r>
            </a:p>
          </p:txBody>
        </p:sp>
        <p:sp>
          <p:nvSpPr>
            <p:cNvPr id="36889" name="Text Box 57"/>
            <p:cNvSpPr txBox="1">
              <a:spLocks noChangeArrowheads="1"/>
            </p:cNvSpPr>
            <p:nvPr/>
          </p:nvSpPr>
          <p:spPr bwMode="auto">
            <a:xfrm>
              <a:off x="3748" y="1498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/>
                <a:t>5</a:t>
              </a:r>
            </a:p>
          </p:txBody>
        </p:sp>
        <p:sp>
          <p:nvSpPr>
            <p:cNvPr id="36890" name="Text Box 58"/>
            <p:cNvSpPr txBox="1">
              <a:spLocks noChangeArrowheads="1"/>
            </p:cNvSpPr>
            <p:nvPr/>
          </p:nvSpPr>
          <p:spPr bwMode="auto">
            <a:xfrm>
              <a:off x="4511" y="1497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/>
                <a:t>6</a:t>
              </a:r>
            </a:p>
          </p:txBody>
        </p:sp>
        <p:sp>
          <p:nvSpPr>
            <p:cNvPr id="36891" name="Text Box 59"/>
            <p:cNvSpPr txBox="1">
              <a:spLocks noChangeArrowheads="1"/>
            </p:cNvSpPr>
            <p:nvPr/>
          </p:nvSpPr>
          <p:spPr bwMode="auto">
            <a:xfrm>
              <a:off x="4136" y="1493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1800"/>
                <a:t>7</a:t>
              </a:r>
            </a:p>
          </p:txBody>
        </p:sp>
        <p:sp>
          <p:nvSpPr>
            <p:cNvPr id="36892" name="Text Box 60"/>
            <p:cNvSpPr txBox="1">
              <a:spLocks noChangeArrowheads="1"/>
            </p:cNvSpPr>
            <p:nvPr/>
          </p:nvSpPr>
          <p:spPr bwMode="auto">
            <a:xfrm>
              <a:off x="4215" y="1507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</a:t>
              </a:r>
            </a:p>
          </p:txBody>
        </p:sp>
        <p:sp>
          <p:nvSpPr>
            <p:cNvPr id="36893" name="Text Box 61"/>
            <p:cNvSpPr txBox="1">
              <a:spLocks noChangeArrowheads="1"/>
            </p:cNvSpPr>
            <p:nvPr/>
          </p:nvSpPr>
          <p:spPr bwMode="auto">
            <a:xfrm>
              <a:off x="4590" y="1507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</a:t>
              </a:r>
            </a:p>
          </p:txBody>
        </p:sp>
        <p:sp>
          <p:nvSpPr>
            <p:cNvPr id="36894" name="Text Box 62"/>
            <p:cNvSpPr txBox="1">
              <a:spLocks noChangeArrowheads="1"/>
            </p:cNvSpPr>
            <p:nvPr/>
          </p:nvSpPr>
          <p:spPr bwMode="auto">
            <a:xfrm>
              <a:off x="4580" y="1171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</a:t>
              </a:r>
            </a:p>
          </p:txBody>
        </p:sp>
        <p:sp>
          <p:nvSpPr>
            <p:cNvPr id="36895" name="Text Box 63"/>
            <p:cNvSpPr txBox="1">
              <a:spLocks noChangeArrowheads="1"/>
            </p:cNvSpPr>
            <p:nvPr/>
          </p:nvSpPr>
          <p:spPr bwMode="auto">
            <a:xfrm>
              <a:off x="4206" y="117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</a:t>
              </a:r>
            </a:p>
          </p:txBody>
        </p:sp>
        <p:sp>
          <p:nvSpPr>
            <p:cNvPr id="36896" name="Text Box 64"/>
            <p:cNvSpPr txBox="1">
              <a:spLocks noChangeArrowheads="1"/>
            </p:cNvSpPr>
            <p:nvPr/>
          </p:nvSpPr>
          <p:spPr bwMode="auto">
            <a:xfrm>
              <a:off x="4012" y="1766"/>
              <a:ext cx="2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200" b="1"/>
                <a:t>z</a:t>
              </a:r>
            </a:p>
          </p:txBody>
        </p:sp>
      </p:grpSp>
      <p:graphicFrame>
        <p:nvGraphicFramePr>
          <p:cNvPr id="36873" name="Object 65"/>
          <p:cNvGraphicFramePr>
            <a:graphicFrameLocks noChangeAspect="1"/>
          </p:cNvGraphicFramePr>
          <p:nvPr/>
        </p:nvGraphicFramePr>
        <p:xfrm>
          <a:off x="3586163" y="1401763"/>
          <a:ext cx="2400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" name="Equation" r:id="rId3" imgW="2400300" imgH="368300" progId="Equation.3">
                  <p:embed/>
                </p:oleObj>
              </mc:Choice>
              <mc:Fallback>
                <p:oleObj name="Equation" r:id="rId3" imgW="2400300" imgH="3683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1401763"/>
                        <a:ext cx="2400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fld id="{84DE4CA9-4E85-4EBD-AE75-FF06E6B80600}" type="slidenum">
              <a:rPr lang="en-US" sz="1600" smtClean="0"/>
              <a:pPr>
                <a:spcBef>
                  <a:spcPct val="0"/>
                </a:spcBef>
                <a:buClrTx/>
              </a:pPr>
              <a:t>2</a:t>
            </a:fld>
            <a:endParaRPr lang="en-US" sz="1600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70243" y="441961"/>
            <a:ext cx="2149157" cy="822960"/>
          </a:xfrm>
        </p:spPr>
        <p:txBody>
          <a:bodyPr/>
          <a:lstStyle/>
          <a:p>
            <a:r>
              <a:rPr lang="en-US" sz="3400" b="1" dirty="0" smtClean="0"/>
              <a:t>Overview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Circuit 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Two-Level 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Map Manipulation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Multi-Level Circuit 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NAND and NOR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/>
              <a:t>		</a:t>
            </a:r>
            <a:fld id="{6857B930-27FF-46DC-B7AE-D5BE4850098F}" type="slidenum">
              <a:rPr lang="en-US" sz="1600"/>
              <a:pPr>
                <a:spcBef>
                  <a:spcPct val="0"/>
                </a:spcBef>
                <a:buClrTx/>
              </a:pPr>
              <a:t>20</a:t>
            </a:fld>
            <a:endParaRPr lang="en-US" sz="1600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274638"/>
            <a:ext cx="7772400" cy="1020762"/>
          </a:xfrm>
        </p:spPr>
        <p:txBody>
          <a:bodyPr/>
          <a:lstStyle/>
          <a:p>
            <a:r>
              <a:rPr lang="en-US" sz="3400" b="1" smtClean="0"/>
              <a:t>Three-Variable Maps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724400"/>
          </a:xfrm>
        </p:spPr>
        <p:txBody>
          <a:bodyPr/>
          <a:lstStyle/>
          <a:p>
            <a:r>
              <a:rPr lang="en-US" sz="2400" smtClean="0"/>
              <a:t>Reduced literal product terms for SOP standard forms correspond to </a:t>
            </a:r>
            <a:r>
              <a:rPr lang="en-US" sz="2400" u="sng" smtClean="0"/>
              <a:t>rectangles</a:t>
            </a:r>
            <a:r>
              <a:rPr lang="en-US" sz="2400" smtClean="0"/>
              <a:t> on K-maps containing cell counts that are powers of 2. </a:t>
            </a:r>
          </a:p>
          <a:p>
            <a:r>
              <a:rPr lang="en-US" sz="2400" smtClean="0"/>
              <a:t>Rectangles of 2 cells represent 2 adjacent minterms; of 4 cells represent 4 minterms that form a “pairwise adjacent” ring.</a:t>
            </a:r>
          </a:p>
          <a:p>
            <a:r>
              <a:rPr lang="en-US" sz="2400" smtClean="0"/>
              <a:t>Rectangles can contain non-adjacent cells as illustrated by the “pairwise adjacent” ring above.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fld id="{C244C0D2-66F9-4BBB-BF01-4E3641D4B45A}" type="slidenum">
              <a:rPr lang="en-US" sz="1600"/>
              <a:pPr>
                <a:spcBef>
                  <a:spcPct val="0"/>
                </a:spcBef>
                <a:buClrTx/>
              </a:pPr>
              <a:t>21</a:t>
            </a:fld>
            <a:endParaRPr lang="en-US" sz="1600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274638"/>
            <a:ext cx="7772400" cy="1020762"/>
          </a:xfrm>
        </p:spPr>
        <p:txBody>
          <a:bodyPr/>
          <a:lstStyle/>
          <a:p>
            <a:r>
              <a:rPr lang="en-US" sz="3400" b="1" dirty="0" smtClean="0"/>
              <a:t>Three-Variable Maps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Example Shapes of 2-cell Rectangles: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sz="1400" b="1" dirty="0" smtClean="0"/>
          </a:p>
          <a:p>
            <a:r>
              <a:rPr lang="en-US" sz="2400" dirty="0" smtClean="0"/>
              <a:t>Read off the product terms for the rectangles shown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5453063" y="1601788"/>
            <a:ext cx="463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</a:pPr>
            <a:r>
              <a:rPr lang="en-US" sz="4400" b="1"/>
              <a:t>y</a:t>
            </a:r>
          </a:p>
        </p:txBody>
      </p:sp>
      <p:grpSp>
        <p:nvGrpSpPr>
          <p:cNvPr id="39942" name="Group 21"/>
          <p:cNvGrpSpPr>
            <a:grpSpLocks/>
          </p:cNvGrpSpPr>
          <p:nvPr/>
        </p:nvGrpSpPr>
        <p:grpSpPr bwMode="auto">
          <a:xfrm>
            <a:off x="1978025" y="1993900"/>
            <a:ext cx="4737100" cy="3155950"/>
            <a:chOff x="1246" y="1256"/>
            <a:chExt cx="2984" cy="1988"/>
          </a:xfrm>
        </p:grpSpPr>
        <p:sp>
          <p:nvSpPr>
            <p:cNvPr id="39950" name="Text Box 6"/>
            <p:cNvSpPr txBox="1">
              <a:spLocks noChangeArrowheads="1"/>
            </p:cNvSpPr>
            <p:nvPr/>
          </p:nvSpPr>
          <p:spPr bwMode="auto">
            <a:xfrm>
              <a:off x="2058" y="1508"/>
              <a:ext cx="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/>
                <a:t>0</a:t>
              </a:r>
            </a:p>
          </p:txBody>
        </p:sp>
        <p:sp>
          <p:nvSpPr>
            <p:cNvPr id="39951" name="Text Box 7"/>
            <p:cNvSpPr txBox="1">
              <a:spLocks noChangeArrowheads="1"/>
            </p:cNvSpPr>
            <p:nvPr/>
          </p:nvSpPr>
          <p:spPr bwMode="auto">
            <a:xfrm>
              <a:off x="2681" y="1494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</a:t>
              </a:r>
            </a:p>
          </p:txBody>
        </p:sp>
        <p:sp>
          <p:nvSpPr>
            <p:cNvPr id="39952" name="Text Box 8"/>
            <p:cNvSpPr txBox="1">
              <a:spLocks noChangeArrowheads="1"/>
            </p:cNvSpPr>
            <p:nvPr/>
          </p:nvSpPr>
          <p:spPr bwMode="auto">
            <a:xfrm>
              <a:off x="3292" y="1503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3</a:t>
              </a:r>
            </a:p>
          </p:txBody>
        </p:sp>
        <p:sp>
          <p:nvSpPr>
            <p:cNvPr id="39953" name="Text Box 9"/>
            <p:cNvSpPr txBox="1">
              <a:spLocks noChangeArrowheads="1"/>
            </p:cNvSpPr>
            <p:nvPr/>
          </p:nvSpPr>
          <p:spPr bwMode="auto">
            <a:xfrm>
              <a:off x="3930" y="1496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2</a:t>
              </a:r>
            </a:p>
          </p:txBody>
        </p:sp>
        <p:sp>
          <p:nvSpPr>
            <p:cNvPr id="39954" name="Text Box 10"/>
            <p:cNvSpPr txBox="1">
              <a:spLocks noChangeArrowheads="1"/>
            </p:cNvSpPr>
            <p:nvPr/>
          </p:nvSpPr>
          <p:spPr bwMode="auto">
            <a:xfrm>
              <a:off x="2694" y="2168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5</a:t>
              </a:r>
            </a:p>
          </p:txBody>
        </p:sp>
        <p:sp>
          <p:nvSpPr>
            <p:cNvPr id="39955" name="Text Box 11"/>
            <p:cNvSpPr txBox="1">
              <a:spLocks noChangeArrowheads="1"/>
            </p:cNvSpPr>
            <p:nvPr/>
          </p:nvSpPr>
          <p:spPr bwMode="auto">
            <a:xfrm>
              <a:off x="3950" y="2186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6</a:t>
              </a:r>
            </a:p>
          </p:txBody>
        </p:sp>
        <p:sp>
          <p:nvSpPr>
            <p:cNvPr id="39956" name="Text Box 12"/>
            <p:cNvSpPr txBox="1">
              <a:spLocks noChangeArrowheads="1"/>
            </p:cNvSpPr>
            <p:nvPr/>
          </p:nvSpPr>
          <p:spPr bwMode="auto">
            <a:xfrm>
              <a:off x="2017" y="2188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4</a:t>
              </a:r>
            </a:p>
          </p:txBody>
        </p:sp>
        <p:sp>
          <p:nvSpPr>
            <p:cNvPr id="39957" name="Text Box 13"/>
            <p:cNvSpPr txBox="1">
              <a:spLocks noChangeArrowheads="1"/>
            </p:cNvSpPr>
            <p:nvPr/>
          </p:nvSpPr>
          <p:spPr bwMode="auto">
            <a:xfrm>
              <a:off x="3316" y="2172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7</a:t>
              </a:r>
            </a:p>
          </p:txBody>
        </p:sp>
        <p:sp>
          <p:nvSpPr>
            <p:cNvPr id="39958" name="Rectangle 14"/>
            <p:cNvSpPr>
              <a:spLocks noChangeArrowheads="1"/>
            </p:cNvSpPr>
            <p:nvPr/>
          </p:nvSpPr>
          <p:spPr bwMode="auto">
            <a:xfrm>
              <a:off x="1579" y="1529"/>
              <a:ext cx="2638" cy="12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9959" name="Line 15"/>
            <p:cNvSpPr>
              <a:spLocks noChangeShapeType="1"/>
            </p:cNvSpPr>
            <p:nvPr/>
          </p:nvSpPr>
          <p:spPr bwMode="auto">
            <a:xfrm>
              <a:off x="2928" y="1256"/>
              <a:ext cx="0" cy="1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16"/>
            <p:cNvSpPr>
              <a:spLocks noChangeShapeType="1"/>
            </p:cNvSpPr>
            <p:nvPr/>
          </p:nvSpPr>
          <p:spPr bwMode="auto">
            <a:xfrm>
              <a:off x="1310" y="2167"/>
              <a:ext cx="2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17"/>
            <p:cNvSpPr>
              <a:spLocks noChangeShapeType="1"/>
            </p:cNvSpPr>
            <p:nvPr/>
          </p:nvSpPr>
          <p:spPr bwMode="auto">
            <a:xfrm>
              <a:off x="2288" y="1531"/>
              <a:ext cx="0" cy="1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18"/>
            <p:cNvSpPr>
              <a:spLocks noChangeShapeType="1"/>
            </p:cNvSpPr>
            <p:nvPr/>
          </p:nvSpPr>
          <p:spPr bwMode="auto">
            <a:xfrm flipH="1">
              <a:off x="3587" y="1522"/>
              <a:ext cx="0" cy="1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Rectangle 19"/>
            <p:cNvSpPr>
              <a:spLocks noChangeArrowheads="1"/>
            </p:cNvSpPr>
            <p:nvPr/>
          </p:nvSpPr>
          <p:spPr bwMode="auto">
            <a:xfrm>
              <a:off x="1246" y="2246"/>
              <a:ext cx="29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ClrTx/>
              </a:pPr>
              <a:r>
                <a:rPr lang="en-US" sz="4400" b="1"/>
                <a:t>x</a:t>
              </a:r>
            </a:p>
          </p:txBody>
        </p:sp>
        <p:sp>
          <p:nvSpPr>
            <p:cNvPr id="39964" name="Rectangle 20"/>
            <p:cNvSpPr>
              <a:spLocks noChangeArrowheads="1"/>
            </p:cNvSpPr>
            <p:nvPr/>
          </p:nvSpPr>
          <p:spPr bwMode="auto">
            <a:xfrm>
              <a:off x="2773" y="2764"/>
              <a:ext cx="27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ClrTx/>
              </a:pPr>
              <a:r>
                <a:rPr lang="en-US" sz="4400" b="1"/>
                <a:t>z</a:t>
              </a:r>
            </a:p>
          </p:txBody>
        </p:sp>
      </p:grpSp>
      <p:sp>
        <p:nvSpPr>
          <p:cNvPr id="357398" name="AutoShape 22"/>
          <p:cNvSpPr>
            <a:spLocks noChangeArrowheads="1"/>
          </p:cNvSpPr>
          <p:nvPr/>
        </p:nvSpPr>
        <p:spPr bwMode="auto">
          <a:xfrm>
            <a:off x="2641600" y="2568575"/>
            <a:ext cx="1841500" cy="6969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57399" name="AutoShape 23"/>
          <p:cNvSpPr>
            <a:spLocks noChangeArrowheads="1"/>
          </p:cNvSpPr>
          <p:nvPr/>
        </p:nvSpPr>
        <p:spPr bwMode="auto">
          <a:xfrm rot="-5400000">
            <a:off x="4221957" y="3078956"/>
            <a:ext cx="1841500" cy="6969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1395413" y="2228850"/>
            <a:ext cx="6427787" cy="1428750"/>
            <a:chOff x="879" y="1404"/>
            <a:chExt cx="4049" cy="900"/>
          </a:xfrm>
        </p:grpSpPr>
        <p:sp>
          <p:nvSpPr>
            <p:cNvPr id="39946" name="AutoShape 24"/>
            <p:cNvSpPr>
              <a:spLocks noChangeArrowheads="1"/>
            </p:cNvSpPr>
            <p:nvPr/>
          </p:nvSpPr>
          <p:spPr bwMode="auto">
            <a:xfrm>
              <a:off x="3680" y="1632"/>
              <a:ext cx="1160" cy="43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9947" name="Rectangle 25"/>
            <p:cNvSpPr>
              <a:spLocks noChangeArrowheads="1"/>
            </p:cNvSpPr>
            <p:nvPr/>
          </p:nvSpPr>
          <p:spPr bwMode="auto">
            <a:xfrm>
              <a:off x="4325" y="1417"/>
              <a:ext cx="603" cy="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9948" name="AutoShape 28"/>
            <p:cNvSpPr>
              <a:spLocks noChangeArrowheads="1"/>
            </p:cNvSpPr>
            <p:nvPr/>
          </p:nvSpPr>
          <p:spPr bwMode="auto">
            <a:xfrm flipH="1">
              <a:off x="967" y="1619"/>
              <a:ext cx="1160" cy="43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9949" name="Rectangle 29"/>
            <p:cNvSpPr>
              <a:spLocks noChangeArrowheads="1"/>
            </p:cNvSpPr>
            <p:nvPr/>
          </p:nvSpPr>
          <p:spPr bwMode="auto">
            <a:xfrm flipH="1">
              <a:off x="879" y="1404"/>
              <a:ext cx="603" cy="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73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7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73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98" grpId="0" animBg="1"/>
      <p:bldP spid="3573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	</a:t>
            </a:r>
            <a:fld id="{4AD9AFD1-DE20-4C2D-8DD7-51A8EE396DA2}" type="slidenum">
              <a:rPr lang="en-US" sz="1600" smtClean="0"/>
              <a:pPr>
                <a:spcBef>
                  <a:spcPct val="0"/>
                </a:spcBef>
                <a:buClrTx/>
              </a:pPr>
              <a:t>22</a:t>
            </a:fld>
            <a:endParaRPr lang="en-US" sz="1600" dirty="0"/>
          </a:p>
        </p:txBody>
      </p:sp>
      <p:sp>
        <p:nvSpPr>
          <p:cNvPr id="4096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083" y="381001"/>
            <a:ext cx="4663757" cy="868680"/>
          </a:xfrm>
        </p:spPr>
        <p:txBody>
          <a:bodyPr/>
          <a:lstStyle/>
          <a:p>
            <a:r>
              <a:rPr lang="en-US" sz="3600" b="1" dirty="0" smtClean="0"/>
              <a:t>Three-Variable Maps</a:t>
            </a:r>
          </a:p>
        </p:txBody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Example Shapes of 4-cell Rectangles: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sz="1400" b="1" dirty="0" smtClean="0"/>
          </a:p>
          <a:p>
            <a:r>
              <a:rPr lang="en-US" sz="2400" dirty="0" smtClean="0"/>
              <a:t>Read off the product terms for the rectangles shown</a:t>
            </a:r>
          </a:p>
        </p:txBody>
      </p:sp>
      <p:sp>
        <p:nvSpPr>
          <p:cNvPr id="40965" name="Rectangle 1028"/>
          <p:cNvSpPr>
            <a:spLocks noChangeArrowheads="1"/>
          </p:cNvSpPr>
          <p:nvPr/>
        </p:nvSpPr>
        <p:spPr bwMode="auto">
          <a:xfrm>
            <a:off x="5453063" y="1601788"/>
            <a:ext cx="463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</a:pPr>
            <a:r>
              <a:rPr lang="en-US" sz="4400" b="1"/>
              <a:t>y</a:t>
            </a:r>
          </a:p>
        </p:txBody>
      </p:sp>
      <p:grpSp>
        <p:nvGrpSpPr>
          <p:cNvPr id="40966" name="Group 1029"/>
          <p:cNvGrpSpPr>
            <a:grpSpLocks/>
          </p:cNvGrpSpPr>
          <p:nvPr/>
        </p:nvGrpSpPr>
        <p:grpSpPr bwMode="auto">
          <a:xfrm>
            <a:off x="1978025" y="1993900"/>
            <a:ext cx="4737100" cy="3155950"/>
            <a:chOff x="1246" y="1256"/>
            <a:chExt cx="2984" cy="1988"/>
          </a:xfrm>
        </p:grpSpPr>
        <p:sp>
          <p:nvSpPr>
            <p:cNvPr id="40974" name="Text Box 1030"/>
            <p:cNvSpPr txBox="1">
              <a:spLocks noChangeArrowheads="1"/>
            </p:cNvSpPr>
            <p:nvPr/>
          </p:nvSpPr>
          <p:spPr bwMode="auto">
            <a:xfrm>
              <a:off x="2058" y="1508"/>
              <a:ext cx="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/>
                <a:t>0</a:t>
              </a:r>
            </a:p>
          </p:txBody>
        </p:sp>
        <p:sp>
          <p:nvSpPr>
            <p:cNvPr id="40975" name="Text Box 1031"/>
            <p:cNvSpPr txBox="1">
              <a:spLocks noChangeArrowheads="1"/>
            </p:cNvSpPr>
            <p:nvPr/>
          </p:nvSpPr>
          <p:spPr bwMode="auto">
            <a:xfrm>
              <a:off x="2681" y="1494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</a:t>
              </a:r>
            </a:p>
          </p:txBody>
        </p:sp>
        <p:sp>
          <p:nvSpPr>
            <p:cNvPr id="40976" name="Text Box 1032"/>
            <p:cNvSpPr txBox="1">
              <a:spLocks noChangeArrowheads="1"/>
            </p:cNvSpPr>
            <p:nvPr/>
          </p:nvSpPr>
          <p:spPr bwMode="auto">
            <a:xfrm>
              <a:off x="3292" y="1503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3</a:t>
              </a:r>
            </a:p>
          </p:txBody>
        </p:sp>
        <p:sp>
          <p:nvSpPr>
            <p:cNvPr id="40977" name="Text Box 1033"/>
            <p:cNvSpPr txBox="1">
              <a:spLocks noChangeArrowheads="1"/>
            </p:cNvSpPr>
            <p:nvPr/>
          </p:nvSpPr>
          <p:spPr bwMode="auto">
            <a:xfrm>
              <a:off x="3930" y="1496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2</a:t>
              </a:r>
            </a:p>
          </p:txBody>
        </p:sp>
        <p:sp>
          <p:nvSpPr>
            <p:cNvPr id="40978" name="Text Box 1034"/>
            <p:cNvSpPr txBox="1">
              <a:spLocks noChangeArrowheads="1"/>
            </p:cNvSpPr>
            <p:nvPr/>
          </p:nvSpPr>
          <p:spPr bwMode="auto">
            <a:xfrm>
              <a:off x="2694" y="2168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5</a:t>
              </a:r>
            </a:p>
          </p:txBody>
        </p:sp>
        <p:sp>
          <p:nvSpPr>
            <p:cNvPr id="40979" name="Text Box 1035"/>
            <p:cNvSpPr txBox="1">
              <a:spLocks noChangeArrowheads="1"/>
            </p:cNvSpPr>
            <p:nvPr/>
          </p:nvSpPr>
          <p:spPr bwMode="auto">
            <a:xfrm>
              <a:off x="3950" y="2186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6</a:t>
              </a:r>
            </a:p>
          </p:txBody>
        </p:sp>
        <p:sp>
          <p:nvSpPr>
            <p:cNvPr id="40980" name="Text Box 1036"/>
            <p:cNvSpPr txBox="1">
              <a:spLocks noChangeArrowheads="1"/>
            </p:cNvSpPr>
            <p:nvPr/>
          </p:nvSpPr>
          <p:spPr bwMode="auto">
            <a:xfrm>
              <a:off x="2017" y="2188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4</a:t>
              </a:r>
            </a:p>
          </p:txBody>
        </p:sp>
        <p:sp>
          <p:nvSpPr>
            <p:cNvPr id="40981" name="Text Box 1037"/>
            <p:cNvSpPr txBox="1">
              <a:spLocks noChangeArrowheads="1"/>
            </p:cNvSpPr>
            <p:nvPr/>
          </p:nvSpPr>
          <p:spPr bwMode="auto">
            <a:xfrm>
              <a:off x="3316" y="2172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7</a:t>
              </a:r>
            </a:p>
          </p:txBody>
        </p:sp>
        <p:sp>
          <p:nvSpPr>
            <p:cNvPr id="40982" name="Rectangle 1038"/>
            <p:cNvSpPr>
              <a:spLocks noChangeArrowheads="1"/>
            </p:cNvSpPr>
            <p:nvPr/>
          </p:nvSpPr>
          <p:spPr bwMode="auto">
            <a:xfrm>
              <a:off x="1579" y="1529"/>
              <a:ext cx="2638" cy="12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0983" name="Line 1039"/>
            <p:cNvSpPr>
              <a:spLocks noChangeShapeType="1"/>
            </p:cNvSpPr>
            <p:nvPr/>
          </p:nvSpPr>
          <p:spPr bwMode="auto">
            <a:xfrm>
              <a:off x="2928" y="1256"/>
              <a:ext cx="0" cy="1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1040"/>
            <p:cNvSpPr>
              <a:spLocks noChangeShapeType="1"/>
            </p:cNvSpPr>
            <p:nvPr/>
          </p:nvSpPr>
          <p:spPr bwMode="auto">
            <a:xfrm>
              <a:off x="1310" y="2167"/>
              <a:ext cx="2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1041"/>
            <p:cNvSpPr>
              <a:spLocks noChangeShapeType="1"/>
            </p:cNvSpPr>
            <p:nvPr/>
          </p:nvSpPr>
          <p:spPr bwMode="auto">
            <a:xfrm>
              <a:off x="2288" y="1531"/>
              <a:ext cx="0" cy="1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1042"/>
            <p:cNvSpPr>
              <a:spLocks noChangeShapeType="1"/>
            </p:cNvSpPr>
            <p:nvPr/>
          </p:nvSpPr>
          <p:spPr bwMode="auto">
            <a:xfrm flipH="1">
              <a:off x="3587" y="1522"/>
              <a:ext cx="0" cy="1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Rectangle 1043"/>
            <p:cNvSpPr>
              <a:spLocks noChangeArrowheads="1"/>
            </p:cNvSpPr>
            <p:nvPr/>
          </p:nvSpPr>
          <p:spPr bwMode="auto">
            <a:xfrm>
              <a:off x="1246" y="2246"/>
              <a:ext cx="29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ClrTx/>
              </a:pPr>
              <a:r>
                <a:rPr lang="en-US" sz="4400" b="1"/>
                <a:t>x</a:t>
              </a:r>
            </a:p>
          </p:txBody>
        </p:sp>
        <p:sp>
          <p:nvSpPr>
            <p:cNvPr id="40988" name="Rectangle 1044"/>
            <p:cNvSpPr>
              <a:spLocks noChangeArrowheads="1"/>
            </p:cNvSpPr>
            <p:nvPr/>
          </p:nvSpPr>
          <p:spPr bwMode="auto">
            <a:xfrm>
              <a:off x="2773" y="2764"/>
              <a:ext cx="27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ClrTx/>
              </a:pPr>
              <a:r>
                <a:rPr lang="en-US" sz="4400" b="1"/>
                <a:t>z</a:t>
              </a:r>
            </a:p>
          </p:txBody>
        </p:sp>
      </p:grpSp>
      <p:sp>
        <p:nvSpPr>
          <p:cNvPr id="394261" name="AutoShape 1045"/>
          <p:cNvSpPr>
            <a:spLocks noChangeArrowheads="1"/>
          </p:cNvSpPr>
          <p:nvPr/>
        </p:nvSpPr>
        <p:spPr bwMode="auto">
          <a:xfrm>
            <a:off x="2641600" y="2568575"/>
            <a:ext cx="1841500" cy="18002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pSp>
        <p:nvGrpSpPr>
          <p:cNvPr id="394263" name="Group 1047"/>
          <p:cNvGrpSpPr>
            <a:grpSpLocks/>
          </p:cNvGrpSpPr>
          <p:nvPr/>
        </p:nvGrpSpPr>
        <p:grpSpPr bwMode="auto">
          <a:xfrm>
            <a:off x="1381125" y="1781175"/>
            <a:ext cx="6427788" cy="3462338"/>
            <a:chOff x="879" y="1404"/>
            <a:chExt cx="4049" cy="900"/>
          </a:xfrm>
        </p:grpSpPr>
        <p:sp>
          <p:nvSpPr>
            <p:cNvPr id="40970" name="AutoShape 1048"/>
            <p:cNvSpPr>
              <a:spLocks noChangeArrowheads="1"/>
            </p:cNvSpPr>
            <p:nvPr/>
          </p:nvSpPr>
          <p:spPr bwMode="auto">
            <a:xfrm>
              <a:off x="3680" y="1632"/>
              <a:ext cx="1160" cy="43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0971" name="Rectangle 1049"/>
            <p:cNvSpPr>
              <a:spLocks noChangeArrowheads="1"/>
            </p:cNvSpPr>
            <p:nvPr/>
          </p:nvSpPr>
          <p:spPr bwMode="auto">
            <a:xfrm>
              <a:off x="4325" y="1417"/>
              <a:ext cx="603" cy="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0972" name="AutoShape 1050"/>
            <p:cNvSpPr>
              <a:spLocks noChangeArrowheads="1"/>
            </p:cNvSpPr>
            <p:nvPr/>
          </p:nvSpPr>
          <p:spPr bwMode="auto">
            <a:xfrm flipH="1">
              <a:off x="967" y="1619"/>
              <a:ext cx="1160" cy="43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0973" name="Rectangle 1051"/>
            <p:cNvSpPr>
              <a:spLocks noChangeArrowheads="1"/>
            </p:cNvSpPr>
            <p:nvPr/>
          </p:nvSpPr>
          <p:spPr bwMode="auto">
            <a:xfrm flipH="1">
              <a:off x="879" y="1404"/>
              <a:ext cx="603" cy="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394268" name="AutoShape 1052"/>
          <p:cNvSpPr>
            <a:spLocks noChangeArrowheads="1"/>
          </p:cNvSpPr>
          <p:nvPr/>
        </p:nvSpPr>
        <p:spPr bwMode="auto">
          <a:xfrm>
            <a:off x="3708400" y="2506663"/>
            <a:ext cx="1841500" cy="18002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42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42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61" grpId="0" animBg="1"/>
      <p:bldP spid="39426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	</a:t>
            </a:r>
            <a:fld id="{FFF75BD1-B896-4EE1-ADB6-310CAC0579C5}" type="slidenum">
              <a:rPr lang="en-US" sz="1600" smtClean="0"/>
              <a:pPr>
                <a:spcBef>
                  <a:spcPct val="0"/>
                </a:spcBef>
                <a:buClrTx/>
              </a:pPr>
              <a:t>23</a:t>
            </a:fld>
            <a:endParaRPr lang="en-US" sz="1600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3" y="381000"/>
            <a:ext cx="4572317" cy="746759"/>
          </a:xfrm>
        </p:spPr>
        <p:txBody>
          <a:bodyPr/>
          <a:lstStyle/>
          <a:p>
            <a:r>
              <a:rPr lang="en-US" sz="3400" b="1" dirty="0" smtClean="0">
                <a:solidFill>
                  <a:schemeClr val="tx1"/>
                </a:solidFill>
              </a:rPr>
              <a:t>Three Variable Maps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7308850" y="6486525"/>
            <a:ext cx="117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600">
                <a:solidFill>
                  <a:srgbClr val="000000"/>
                </a:solidFill>
              </a:rPr>
              <a:t> </a:t>
            </a:r>
            <a:endParaRPr lang="en-US" sz="3200" b="1"/>
          </a:p>
        </p:txBody>
      </p:sp>
      <p:sp>
        <p:nvSpPr>
          <p:cNvPr id="41989" name="Rectangle 10"/>
          <p:cNvSpPr>
            <a:spLocks noChangeArrowheads="1"/>
          </p:cNvSpPr>
          <p:nvPr/>
        </p:nvSpPr>
        <p:spPr bwMode="auto">
          <a:xfrm>
            <a:off x="4352925" y="5888038"/>
            <a:ext cx="88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b="1">
                <a:solidFill>
                  <a:srgbClr val="000000"/>
                </a:solidFill>
              </a:rPr>
              <a:t> </a:t>
            </a:r>
            <a:endParaRPr lang="en-US" sz="3200" b="1"/>
          </a:p>
        </p:txBody>
      </p:sp>
      <p:sp>
        <p:nvSpPr>
          <p:cNvPr id="41990" name="Rectangle 11"/>
          <p:cNvSpPr>
            <a:spLocks noChangeArrowheads="1"/>
          </p:cNvSpPr>
          <p:nvPr/>
        </p:nvSpPr>
        <p:spPr bwMode="auto">
          <a:xfrm>
            <a:off x="4078288" y="5888038"/>
            <a:ext cx="88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b="1">
                <a:solidFill>
                  <a:srgbClr val="000000"/>
                </a:solidFill>
              </a:rPr>
              <a:t> </a:t>
            </a:r>
            <a:endParaRPr lang="en-US" sz="3200" b="1"/>
          </a:p>
        </p:txBody>
      </p:sp>
      <p:sp>
        <p:nvSpPr>
          <p:cNvPr id="41991" name="Rectangle 12"/>
          <p:cNvSpPr>
            <a:spLocks noChangeArrowheads="1"/>
          </p:cNvSpPr>
          <p:nvPr/>
        </p:nvSpPr>
        <p:spPr bwMode="auto">
          <a:xfrm>
            <a:off x="3816350" y="5888038"/>
            <a:ext cx="2762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b="1">
                <a:solidFill>
                  <a:srgbClr val="000000"/>
                </a:solidFill>
              </a:rPr>
              <a:t>z)</a:t>
            </a:r>
            <a:endParaRPr lang="en-US" sz="3200" b="1"/>
          </a:p>
        </p:txBody>
      </p:sp>
      <p:sp>
        <p:nvSpPr>
          <p:cNvPr id="41992" name="Rectangle 13"/>
          <p:cNvSpPr>
            <a:spLocks noChangeArrowheads="1"/>
          </p:cNvSpPr>
          <p:nvPr/>
        </p:nvSpPr>
        <p:spPr bwMode="auto">
          <a:xfrm>
            <a:off x="3495675" y="5888038"/>
            <a:ext cx="2667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b="1">
                <a:solidFill>
                  <a:srgbClr val="000000"/>
                </a:solidFill>
              </a:rPr>
              <a:t>y,</a:t>
            </a:r>
            <a:endParaRPr lang="en-US" sz="3200" b="1"/>
          </a:p>
        </p:txBody>
      </p:sp>
      <p:sp>
        <p:nvSpPr>
          <p:cNvPr id="41993" name="Rectangle 14"/>
          <p:cNvSpPr>
            <a:spLocks noChangeArrowheads="1"/>
          </p:cNvSpPr>
          <p:nvPr/>
        </p:nvSpPr>
        <p:spPr bwMode="auto">
          <a:xfrm>
            <a:off x="2841625" y="5888038"/>
            <a:ext cx="6032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b="1">
                <a:solidFill>
                  <a:srgbClr val="000000"/>
                </a:solidFill>
              </a:rPr>
              <a:t>F(x,</a:t>
            </a:r>
            <a:endParaRPr lang="en-US" sz="3200" b="1"/>
          </a:p>
        </p:txBody>
      </p:sp>
      <p:sp>
        <p:nvSpPr>
          <p:cNvPr id="41994" name="Rectangle 16"/>
          <p:cNvSpPr>
            <a:spLocks noChangeArrowheads="1"/>
          </p:cNvSpPr>
          <p:nvPr/>
        </p:nvSpPr>
        <p:spPr bwMode="auto">
          <a:xfrm>
            <a:off x="4162425" y="5848350"/>
            <a:ext cx="195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b="1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sz="3200" b="1"/>
          </a:p>
        </p:txBody>
      </p:sp>
      <p:grpSp>
        <p:nvGrpSpPr>
          <p:cNvPr id="41995" name="Group 64"/>
          <p:cNvGrpSpPr>
            <a:grpSpLocks/>
          </p:cNvGrpSpPr>
          <p:nvPr/>
        </p:nvGrpSpPr>
        <p:grpSpPr bwMode="auto">
          <a:xfrm>
            <a:off x="3224213" y="3222625"/>
            <a:ext cx="2209800" cy="2609850"/>
            <a:chOff x="551" y="2030"/>
            <a:chExt cx="1392" cy="1644"/>
          </a:xfrm>
        </p:grpSpPr>
        <p:sp>
          <p:nvSpPr>
            <p:cNvPr id="42028" name="Rectangle 23"/>
            <p:cNvSpPr>
              <a:spLocks noChangeArrowheads="1"/>
            </p:cNvSpPr>
            <p:nvPr/>
          </p:nvSpPr>
          <p:spPr bwMode="auto">
            <a:xfrm>
              <a:off x="1592" y="2030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3000" b="1">
                  <a:solidFill>
                    <a:srgbClr val="000000"/>
                  </a:solidFill>
                  <a:latin typeface="SWISS" charset="0"/>
                </a:rPr>
                <a:t>y</a:t>
              </a:r>
              <a:endParaRPr lang="en-US" sz="3200" b="1"/>
            </a:p>
          </p:txBody>
        </p:sp>
        <p:grpSp>
          <p:nvGrpSpPr>
            <p:cNvPr id="42029" name="Group 58"/>
            <p:cNvGrpSpPr>
              <a:grpSpLocks/>
            </p:cNvGrpSpPr>
            <p:nvPr/>
          </p:nvGrpSpPr>
          <p:grpSpPr bwMode="auto">
            <a:xfrm>
              <a:off x="551" y="2134"/>
              <a:ext cx="1392" cy="1540"/>
              <a:chOff x="1847" y="2134"/>
              <a:chExt cx="1392" cy="1540"/>
            </a:xfrm>
          </p:grpSpPr>
          <p:sp>
            <p:nvSpPr>
              <p:cNvPr id="42030" name="Rectangle 17"/>
              <p:cNvSpPr>
                <a:spLocks noChangeArrowheads="1"/>
              </p:cNvSpPr>
              <p:nvPr/>
            </p:nvSpPr>
            <p:spPr bwMode="auto">
              <a:xfrm>
                <a:off x="2035" y="2349"/>
                <a:ext cx="1204" cy="912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031" name="Line 19"/>
              <p:cNvSpPr>
                <a:spLocks noChangeShapeType="1"/>
              </p:cNvSpPr>
              <p:nvPr/>
            </p:nvSpPr>
            <p:spPr bwMode="auto">
              <a:xfrm>
                <a:off x="2637" y="2134"/>
                <a:ext cx="1" cy="11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2" name="Line 20"/>
              <p:cNvSpPr>
                <a:spLocks noChangeShapeType="1"/>
              </p:cNvSpPr>
              <p:nvPr/>
            </p:nvSpPr>
            <p:spPr bwMode="auto">
              <a:xfrm>
                <a:off x="2336" y="2349"/>
                <a:ext cx="1" cy="11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3" name="Line 21"/>
              <p:cNvSpPr>
                <a:spLocks noChangeShapeType="1"/>
              </p:cNvSpPr>
              <p:nvPr/>
            </p:nvSpPr>
            <p:spPr bwMode="auto">
              <a:xfrm>
                <a:off x="2938" y="2349"/>
                <a:ext cx="1" cy="11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4" name="Rectangle 25"/>
              <p:cNvSpPr>
                <a:spLocks noChangeArrowheads="1"/>
              </p:cNvSpPr>
              <p:nvPr/>
            </p:nvSpPr>
            <p:spPr bwMode="auto">
              <a:xfrm>
                <a:off x="3013" y="2474"/>
                <a:ext cx="1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ClrTx/>
                </a:pPr>
                <a:r>
                  <a:rPr lang="en-US" sz="3000">
                    <a:solidFill>
                      <a:srgbClr val="000000"/>
                    </a:solidFill>
                    <a:latin typeface="SWISS" charset="0"/>
                  </a:rPr>
                  <a:t>1</a:t>
                </a:r>
                <a:endParaRPr lang="en-US" sz="3200" b="1"/>
              </a:p>
            </p:txBody>
          </p:sp>
          <p:sp>
            <p:nvSpPr>
              <p:cNvPr id="42035" name="Rectangle 26"/>
              <p:cNvSpPr>
                <a:spLocks noChangeArrowheads="1"/>
              </p:cNvSpPr>
              <p:nvPr/>
            </p:nvSpPr>
            <p:spPr bwMode="auto">
              <a:xfrm>
                <a:off x="2712" y="2474"/>
                <a:ext cx="1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ClrTx/>
                </a:pPr>
                <a:r>
                  <a:rPr lang="en-US" sz="3000">
                    <a:solidFill>
                      <a:srgbClr val="000000"/>
                    </a:solidFill>
                    <a:latin typeface="SWISS" charset="0"/>
                  </a:rPr>
                  <a:t>1</a:t>
                </a:r>
                <a:endParaRPr lang="en-US" sz="3200" b="1"/>
              </a:p>
            </p:txBody>
          </p:sp>
          <p:grpSp>
            <p:nvGrpSpPr>
              <p:cNvPr id="42036" name="Group 57"/>
              <p:cNvGrpSpPr>
                <a:grpSpLocks/>
              </p:cNvGrpSpPr>
              <p:nvPr/>
            </p:nvGrpSpPr>
            <p:grpSpPr bwMode="auto">
              <a:xfrm>
                <a:off x="1847" y="2778"/>
                <a:ext cx="1392" cy="896"/>
                <a:chOff x="1847" y="2778"/>
                <a:chExt cx="1392" cy="896"/>
              </a:xfrm>
            </p:grpSpPr>
            <p:sp>
              <p:nvSpPr>
                <p:cNvPr id="42038" name="Line 18"/>
                <p:cNvSpPr>
                  <a:spLocks noChangeShapeType="1"/>
                </p:cNvSpPr>
                <p:nvPr/>
              </p:nvSpPr>
              <p:spPr bwMode="auto">
                <a:xfrm>
                  <a:off x="1922" y="2778"/>
                  <a:ext cx="1317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39" name="Rectangle 22"/>
                <p:cNvSpPr>
                  <a:spLocks noChangeArrowheads="1"/>
                </p:cNvSpPr>
                <p:nvPr/>
              </p:nvSpPr>
              <p:spPr bwMode="auto">
                <a:xfrm>
                  <a:off x="1847" y="2903"/>
                  <a:ext cx="12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buClrTx/>
                  </a:pPr>
                  <a:r>
                    <a:rPr lang="en-US" sz="3000" b="1">
                      <a:solidFill>
                        <a:srgbClr val="000000"/>
                      </a:solidFill>
                      <a:latin typeface="SWISS" charset="0"/>
                    </a:rPr>
                    <a:t>x</a:t>
                  </a:r>
                  <a:endParaRPr lang="en-US" sz="3200" b="1"/>
                </a:p>
              </p:txBody>
            </p:sp>
            <p:sp>
              <p:nvSpPr>
                <p:cNvPr id="42040" name="Rectangle 24"/>
                <p:cNvSpPr>
                  <a:spLocks noChangeArrowheads="1"/>
                </p:cNvSpPr>
                <p:nvPr/>
              </p:nvSpPr>
              <p:spPr bwMode="auto">
                <a:xfrm>
                  <a:off x="2562" y="3386"/>
                  <a:ext cx="10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buClrTx/>
                  </a:pPr>
                  <a:r>
                    <a:rPr lang="en-US" sz="3000" b="1">
                      <a:solidFill>
                        <a:srgbClr val="000000"/>
                      </a:solidFill>
                      <a:latin typeface="SWISS" charset="0"/>
                    </a:rPr>
                    <a:t>z</a:t>
                  </a:r>
                  <a:endParaRPr lang="en-US" sz="3200" b="1"/>
                </a:p>
              </p:txBody>
            </p:sp>
            <p:sp>
              <p:nvSpPr>
                <p:cNvPr id="42041" name="Rectangle 27"/>
                <p:cNvSpPr>
                  <a:spLocks noChangeArrowheads="1"/>
                </p:cNvSpPr>
                <p:nvPr/>
              </p:nvSpPr>
              <p:spPr bwMode="auto">
                <a:xfrm>
                  <a:off x="2411" y="2903"/>
                  <a:ext cx="12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buClrTx/>
                  </a:pPr>
                  <a:r>
                    <a:rPr lang="en-US" sz="3000">
                      <a:solidFill>
                        <a:srgbClr val="000000"/>
                      </a:solidFill>
                      <a:latin typeface="SWISS" charset="0"/>
                    </a:rPr>
                    <a:t>1</a:t>
                  </a:r>
                  <a:endParaRPr lang="en-US" sz="3200" b="1"/>
                </a:p>
              </p:txBody>
            </p:sp>
            <p:sp>
              <p:nvSpPr>
                <p:cNvPr id="42042" name="Rectangle 28"/>
                <p:cNvSpPr>
                  <a:spLocks noChangeArrowheads="1"/>
                </p:cNvSpPr>
                <p:nvPr/>
              </p:nvSpPr>
              <p:spPr bwMode="auto">
                <a:xfrm>
                  <a:off x="2712" y="2903"/>
                  <a:ext cx="12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buClrTx/>
                  </a:pPr>
                  <a:r>
                    <a:rPr lang="en-US" sz="3000">
                      <a:solidFill>
                        <a:srgbClr val="000000"/>
                      </a:solidFill>
                      <a:latin typeface="SWISS" charset="0"/>
                    </a:rPr>
                    <a:t>1</a:t>
                  </a:r>
                  <a:endParaRPr lang="en-US" sz="3200" b="1"/>
                </a:p>
              </p:txBody>
            </p:sp>
          </p:grpSp>
          <p:sp>
            <p:nvSpPr>
              <p:cNvPr id="42037" name="Rectangle 29"/>
              <p:cNvSpPr>
                <a:spLocks noChangeArrowheads="1"/>
              </p:cNvSpPr>
              <p:nvPr/>
            </p:nvSpPr>
            <p:spPr bwMode="auto">
              <a:xfrm>
                <a:off x="2411" y="2474"/>
                <a:ext cx="1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ClrTx/>
                </a:pPr>
                <a:r>
                  <a:rPr lang="en-US" sz="3000">
                    <a:solidFill>
                      <a:srgbClr val="000000"/>
                    </a:solidFill>
                    <a:latin typeface="SWISS" charset="0"/>
                  </a:rPr>
                  <a:t>1</a:t>
                </a:r>
                <a:endParaRPr lang="en-US" sz="3200" b="1"/>
              </a:p>
            </p:txBody>
          </p:sp>
        </p:grpSp>
      </p:grpSp>
      <p:grpSp>
        <p:nvGrpSpPr>
          <p:cNvPr id="358463" name="Group 63"/>
          <p:cNvGrpSpPr>
            <a:grpSpLocks/>
          </p:cNvGrpSpPr>
          <p:nvPr/>
        </p:nvGrpSpPr>
        <p:grpSpPr bwMode="auto">
          <a:xfrm>
            <a:off x="3689350" y="2984500"/>
            <a:ext cx="1260475" cy="3324225"/>
            <a:chOff x="2148" y="1824"/>
            <a:chExt cx="794" cy="2094"/>
          </a:xfrm>
        </p:grpSpPr>
        <p:grpSp>
          <p:nvGrpSpPr>
            <p:cNvPr id="42019" name="Group 55"/>
            <p:cNvGrpSpPr>
              <a:grpSpLocks/>
            </p:cNvGrpSpPr>
            <p:nvPr/>
          </p:nvGrpSpPr>
          <p:grpSpPr bwMode="auto">
            <a:xfrm>
              <a:off x="2148" y="1824"/>
              <a:ext cx="794" cy="2094"/>
              <a:chOff x="2148" y="1659"/>
              <a:chExt cx="794" cy="2094"/>
            </a:xfrm>
          </p:grpSpPr>
          <p:grpSp>
            <p:nvGrpSpPr>
              <p:cNvPr id="42023" name="Group 51"/>
              <p:cNvGrpSpPr>
                <a:grpSpLocks/>
              </p:cNvGrpSpPr>
              <p:nvPr/>
            </p:nvGrpSpPr>
            <p:grpSpPr bwMode="auto">
              <a:xfrm>
                <a:off x="2365" y="2222"/>
                <a:ext cx="577" cy="1531"/>
                <a:chOff x="2365" y="2222"/>
                <a:chExt cx="577" cy="1531"/>
              </a:xfrm>
            </p:grpSpPr>
            <p:sp>
              <p:nvSpPr>
                <p:cNvPr id="42026" name="Rectangle 6"/>
                <p:cNvSpPr>
                  <a:spLocks noChangeArrowheads="1"/>
                </p:cNvSpPr>
                <p:nvPr/>
              </p:nvSpPr>
              <p:spPr bwMode="auto">
                <a:xfrm>
                  <a:off x="2843" y="3484"/>
                  <a:ext cx="99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buClrTx/>
                  </a:pPr>
                  <a:r>
                    <a:rPr lang="en-US" b="1">
                      <a:solidFill>
                        <a:srgbClr val="000000"/>
                      </a:solidFill>
                    </a:rPr>
                    <a:t>z</a:t>
                  </a:r>
                  <a:endParaRPr lang="en-US" sz="3200" b="1"/>
                </a:p>
              </p:txBody>
            </p:sp>
            <p:sp>
              <p:nvSpPr>
                <p:cNvPr id="42027" name="AutoShape 30"/>
                <p:cNvSpPr>
                  <a:spLocks noChangeArrowheads="1"/>
                </p:cNvSpPr>
                <p:nvPr/>
              </p:nvSpPr>
              <p:spPr bwMode="auto">
                <a:xfrm>
                  <a:off x="2365" y="2222"/>
                  <a:ext cx="526" cy="751"/>
                </a:xfrm>
                <a:prstGeom prst="roundRect">
                  <a:avLst>
                    <a:gd name="adj" fmla="val 14287"/>
                  </a:avLst>
                </a:prstGeom>
                <a:noFill/>
                <a:ln w="39688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2024" name="Line 34"/>
              <p:cNvSpPr>
                <a:spLocks noChangeShapeType="1"/>
              </p:cNvSpPr>
              <p:nvPr/>
            </p:nvSpPr>
            <p:spPr bwMode="auto">
              <a:xfrm>
                <a:off x="2298" y="1855"/>
                <a:ext cx="212" cy="403"/>
              </a:xfrm>
              <a:prstGeom prst="lin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5" name="Rectangle 38"/>
              <p:cNvSpPr>
                <a:spLocks noChangeArrowheads="1"/>
              </p:cNvSpPr>
              <p:nvPr/>
            </p:nvSpPr>
            <p:spPr bwMode="auto">
              <a:xfrm>
                <a:off x="2148" y="1659"/>
                <a:ext cx="1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ClrTx/>
                </a:pPr>
                <a:r>
                  <a:rPr lang="en-US" sz="3000" b="1">
                    <a:solidFill>
                      <a:srgbClr val="000000"/>
                    </a:solidFill>
                    <a:latin typeface="SWISS" charset="0"/>
                  </a:rPr>
                  <a:t>z</a:t>
                </a:r>
                <a:endParaRPr lang="en-US" sz="3200" b="1"/>
              </a:p>
            </p:txBody>
          </p:sp>
        </p:grpSp>
        <p:grpSp>
          <p:nvGrpSpPr>
            <p:cNvPr id="42020" name="Group 61"/>
            <p:cNvGrpSpPr>
              <a:grpSpLocks/>
            </p:cNvGrpSpPr>
            <p:nvPr/>
          </p:nvGrpSpPr>
          <p:grpSpPr bwMode="auto">
            <a:xfrm>
              <a:off x="2478" y="2373"/>
              <a:ext cx="49" cy="77"/>
              <a:chOff x="2475" y="2433"/>
              <a:chExt cx="49" cy="77"/>
            </a:xfrm>
          </p:grpSpPr>
          <p:sp>
            <p:nvSpPr>
              <p:cNvPr id="42021" name="Freeform 32"/>
              <p:cNvSpPr>
                <a:spLocks/>
              </p:cNvSpPr>
              <p:nvPr/>
            </p:nvSpPr>
            <p:spPr bwMode="auto">
              <a:xfrm>
                <a:off x="2475" y="2433"/>
                <a:ext cx="49" cy="77"/>
              </a:xfrm>
              <a:custGeom>
                <a:avLst/>
                <a:gdLst>
                  <a:gd name="T0" fmla="*/ 40 w 49"/>
                  <a:gd name="T1" fmla="*/ 0 h 77"/>
                  <a:gd name="T2" fmla="*/ 49 w 49"/>
                  <a:gd name="T3" fmla="*/ 77 h 77"/>
                  <a:gd name="T4" fmla="*/ 0 w 49"/>
                  <a:gd name="T5" fmla="*/ 43 h 77"/>
                  <a:gd name="T6" fmla="*/ 35 w 49"/>
                  <a:gd name="T7" fmla="*/ 50 h 77"/>
                  <a:gd name="T8" fmla="*/ 40 w 49"/>
                  <a:gd name="T9" fmla="*/ 0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77">
                    <a:moveTo>
                      <a:pt x="40" y="0"/>
                    </a:moveTo>
                    <a:lnTo>
                      <a:pt x="49" y="77"/>
                    </a:lnTo>
                    <a:lnTo>
                      <a:pt x="0" y="43"/>
                    </a:lnTo>
                    <a:lnTo>
                      <a:pt x="35" y="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2" name="Freeform 33"/>
              <p:cNvSpPr>
                <a:spLocks/>
              </p:cNvSpPr>
              <p:nvPr/>
            </p:nvSpPr>
            <p:spPr bwMode="auto">
              <a:xfrm>
                <a:off x="2475" y="2433"/>
                <a:ext cx="49" cy="77"/>
              </a:xfrm>
              <a:custGeom>
                <a:avLst/>
                <a:gdLst>
                  <a:gd name="T0" fmla="*/ 40 w 49"/>
                  <a:gd name="T1" fmla="*/ 0 h 77"/>
                  <a:gd name="T2" fmla="*/ 49 w 49"/>
                  <a:gd name="T3" fmla="*/ 77 h 77"/>
                  <a:gd name="T4" fmla="*/ 0 w 49"/>
                  <a:gd name="T5" fmla="*/ 43 h 77"/>
                  <a:gd name="T6" fmla="*/ 35 w 49"/>
                  <a:gd name="T7" fmla="*/ 50 h 77"/>
                  <a:gd name="T8" fmla="*/ 40 w 49"/>
                  <a:gd name="T9" fmla="*/ 0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77">
                    <a:moveTo>
                      <a:pt x="40" y="0"/>
                    </a:moveTo>
                    <a:lnTo>
                      <a:pt x="49" y="77"/>
                    </a:lnTo>
                    <a:lnTo>
                      <a:pt x="0" y="43"/>
                    </a:lnTo>
                    <a:lnTo>
                      <a:pt x="35" y="50"/>
                    </a:lnTo>
                    <a:lnTo>
                      <a:pt x="4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8466" name="Group 66"/>
          <p:cNvGrpSpPr>
            <a:grpSpLocks/>
          </p:cNvGrpSpPr>
          <p:nvPr/>
        </p:nvGrpSpPr>
        <p:grpSpPr bwMode="auto">
          <a:xfrm>
            <a:off x="4556125" y="2951163"/>
            <a:ext cx="1765300" cy="3363912"/>
            <a:chOff x="2870" y="1859"/>
            <a:chExt cx="1112" cy="2119"/>
          </a:xfrm>
        </p:grpSpPr>
        <p:grpSp>
          <p:nvGrpSpPr>
            <p:cNvPr id="42001" name="Group 60"/>
            <p:cNvGrpSpPr>
              <a:grpSpLocks/>
            </p:cNvGrpSpPr>
            <p:nvPr/>
          </p:nvGrpSpPr>
          <p:grpSpPr bwMode="auto">
            <a:xfrm>
              <a:off x="2870" y="1859"/>
              <a:ext cx="1112" cy="2119"/>
              <a:chOff x="2702" y="1859"/>
              <a:chExt cx="1112" cy="2119"/>
            </a:xfrm>
          </p:grpSpPr>
          <p:sp>
            <p:nvSpPr>
              <p:cNvPr id="42003" name="Freeform 36"/>
              <p:cNvSpPr>
                <a:spLocks/>
              </p:cNvSpPr>
              <p:nvPr/>
            </p:nvSpPr>
            <p:spPr bwMode="auto">
              <a:xfrm>
                <a:off x="3126" y="2383"/>
                <a:ext cx="54" cy="73"/>
              </a:xfrm>
              <a:custGeom>
                <a:avLst/>
                <a:gdLst>
                  <a:gd name="T0" fmla="*/ 54 w 54"/>
                  <a:gd name="T1" fmla="*/ 53 h 73"/>
                  <a:gd name="T2" fmla="*/ 0 w 54"/>
                  <a:gd name="T3" fmla="*/ 73 h 73"/>
                  <a:gd name="T4" fmla="*/ 20 w 54"/>
                  <a:gd name="T5" fmla="*/ 0 h 73"/>
                  <a:gd name="T6" fmla="*/ 17 w 54"/>
                  <a:gd name="T7" fmla="*/ 50 h 73"/>
                  <a:gd name="T8" fmla="*/ 54 w 54"/>
                  <a:gd name="T9" fmla="*/ 53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73">
                    <a:moveTo>
                      <a:pt x="54" y="53"/>
                    </a:moveTo>
                    <a:lnTo>
                      <a:pt x="0" y="73"/>
                    </a:lnTo>
                    <a:lnTo>
                      <a:pt x="20" y="0"/>
                    </a:lnTo>
                    <a:lnTo>
                      <a:pt x="17" y="50"/>
                    </a:lnTo>
                    <a:lnTo>
                      <a:pt x="54" y="5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04" name="Group 54"/>
              <p:cNvGrpSpPr>
                <a:grpSpLocks/>
              </p:cNvGrpSpPr>
              <p:nvPr/>
            </p:nvGrpSpPr>
            <p:grpSpPr bwMode="auto">
              <a:xfrm>
                <a:off x="2702" y="1859"/>
                <a:ext cx="1112" cy="2119"/>
                <a:chOff x="2702" y="1634"/>
                <a:chExt cx="1112" cy="2119"/>
              </a:xfrm>
            </p:grpSpPr>
            <p:grpSp>
              <p:nvGrpSpPr>
                <p:cNvPr id="42005" name="Group 52"/>
                <p:cNvGrpSpPr>
                  <a:grpSpLocks/>
                </p:cNvGrpSpPr>
                <p:nvPr/>
              </p:nvGrpSpPr>
              <p:grpSpPr bwMode="auto">
                <a:xfrm>
                  <a:off x="2702" y="2195"/>
                  <a:ext cx="773" cy="1558"/>
                  <a:chOff x="2702" y="2195"/>
                  <a:chExt cx="773" cy="1558"/>
                </a:xfrm>
              </p:grpSpPr>
              <p:grpSp>
                <p:nvGrpSpPr>
                  <p:cNvPr id="42011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3009" y="3477"/>
                    <a:ext cx="466" cy="276"/>
                    <a:chOff x="3009" y="3477"/>
                    <a:chExt cx="466" cy="276"/>
                  </a:xfrm>
                </p:grpSpPr>
                <p:sp>
                  <p:nvSpPr>
                    <p:cNvPr id="42013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0" y="3484"/>
                      <a:ext cx="56" cy="2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>
                      <a:lvl1pPr>
                        <a:spcBef>
                          <a:spcPct val="50000"/>
                        </a:spcBef>
                        <a:buClr>
                          <a:srgbClr val="009999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50000"/>
                        </a:spcBef>
                        <a:buClr>
                          <a:srgbClr val="009999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50000"/>
                        </a:spcBef>
                        <a:buClr>
                          <a:srgbClr val="009999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50000"/>
                        </a:spcBef>
                        <a:buClr>
                          <a:srgbClr val="009999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50000"/>
                        </a:spcBef>
                        <a:buClr>
                          <a:srgbClr val="009999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>
                        <a:buClrTx/>
                      </a:pPr>
                      <a:r>
                        <a:rPr lang="en-US" b="1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3200" b="1"/>
                    </a:p>
                  </p:txBody>
                </p:sp>
                <p:grpSp>
                  <p:nvGrpSpPr>
                    <p:cNvPr id="42014" name="Group 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98" y="3484"/>
                      <a:ext cx="277" cy="269"/>
                      <a:chOff x="2793" y="3484"/>
                      <a:chExt cx="277" cy="269"/>
                    </a:xfrm>
                  </p:grpSpPr>
                  <p:sp>
                    <p:nvSpPr>
                      <p:cNvPr id="42016" name="Line 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98" y="3520"/>
                        <a:ext cx="104" cy="1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017" name="Rectangle 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02" y="3484"/>
                        <a:ext cx="168" cy="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0" tIns="0" rIns="0" bIns="0">
                        <a:spAutoFit/>
                      </a:bodyPr>
                      <a:lstStyle>
                        <a:lvl1pPr>
                          <a:spcBef>
                            <a:spcPct val="50000"/>
                          </a:spcBef>
                          <a:buClr>
                            <a:srgbClr val="009999"/>
                          </a:buCl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spcBef>
                            <a:spcPct val="50000"/>
                          </a:spcBef>
                          <a:buClr>
                            <a:srgbClr val="009999"/>
                          </a:buCl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spcBef>
                            <a:spcPct val="50000"/>
                          </a:spcBef>
                          <a:buClr>
                            <a:srgbClr val="009999"/>
                          </a:buCl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spcBef>
                            <a:spcPct val="50000"/>
                          </a:spcBef>
                          <a:buClr>
                            <a:srgbClr val="009999"/>
                          </a:buCl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spcBef>
                            <a:spcPct val="50000"/>
                          </a:spcBef>
                          <a:buClr>
                            <a:srgbClr val="009999"/>
                          </a:buCl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9999"/>
                          </a:buCl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9999"/>
                          </a:buCl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9999"/>
                          </a:buCl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9999"/>
                          </a:buCl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>
                          <a:buClrTx/>
                        </a:pPr>
                        <a:r>
                          <a:rPr lang="en-US" b="1">
                            <a:solidFill>
                              <a:srgbClr val="000000"/>
                            </a:solidFill>
                          </a:rPr>
                          <a:t> y</a:t>
                        </a:r>
                        <a:endParaRPr lang="en-US" sz="3200" b="1"/>
                      </a:p>
                    </p:txBody>
                  </p:sp>
                  <p:sp>
                    <p:nvSpPr>
                      <p:cNvPr id="42018" name="Rectangle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93" y="3484"/>
                        <a:ext cx="112" cy="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0" tIns="0" rIns="0" bIns="0">
                        <a:spAutoFit/>
                      </a:bodyPr>
                      <a:lstStyle>
                        <a:lvl1pPr>
                          <a:spcBef>
                            <a:spcPct val="50000"/>
                          </a:spcBef>
                          <a:buClr>
                            <a:srgbClr val="009999"/>
                          </a:buCl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spcBef>
                            <a:spcPct val="50000"/>
                          </a:spcBef>
                          <a:buClr>
                            <a:srgbClr val="009999"/>
                          </a:buCl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spcBef>
                            <a:spcPct val="50000"/>
                          </a:spcBef>
                          <a:buClr>
                            <a:srgbClr val="009999"/>
                          </a:buCl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spcBef>
                            <a:spcPct val="50000"/>
                          </a:spcBef>
                          <a:buClr>
                            <a:srgbClr val="009999"/>
                          </a:buCl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spcBef>
                            <a:spcPct val="50000"/>
                          </a:spcBef>
                          <a:buClr>
                            <a:srgbClr val="009999"/>
                          </a:buCl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9999"/>
                          </a:buCl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9999"/>
                          </a:buCl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9999"/>
                          </a:buCl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9999"/>
                          </a:buClr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pPr>
                          <a:buClrTx/>
                        </a:pPr>
                        <a:r>
                          <a:rPr lang="en-US" b="1">
                            <a:solidFill>
                              <a:srgbClr val="000000"/>
                            </a:solidFill>
                          </a:rPr>
                          <a:t>x</a:t>
                        </a:r>
                        <a:endParaRPr lang="en-US" sz="3200" b="1"/>
                      </a:p>
                    </p:txBody>
                  </p:sp>
                </p:grpSp>
                <p:sp>
                  <p:nvSpPr>
                    <p:cNvPr id="42015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9" y="3477"/>
                      <a:ext cx="123" cy="2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>
                      <a:lvl1pPr>
                        <a:spcBef>
                          <a:spcPct val="50000"/>
                        </a:spcBef>
                        <a:buClr>
                          <a:srgbClr val="009999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50000"/>
                        </a:spcBef>
                        <a:buClr>
                          <a:srgbClr val="009999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50000"/>
                        </a:spcBef>
                        <a:buClr>
                          <a:srgbClr val="009999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50000"/>
                        </a:spcBef>
                        <a:buClr>
                          <a:srgbClr val="009999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50000"/>
                        </a:spcBef>
                        <a:buClr>
                          <a:srgbClr val="009999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>
                        <a:buClrTx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Symbol" panose="05050102010706020507" pitchFamily="18" charset="2"/>
                        </a:rPr>
                        <a:t>+</a:t>
                      </a:r>
                      <a:endParaRPr lang="en-US" sz="3200" b="1"/>
                    </a:p>
                  </p:txBody>
                </p:sp>
              </p:grpSp>
              <p:sp>
                <p:nvSpPr>
                  <p:cNvPr id="42012" name="AutoShape 31"/>
                  <p:cNvSpPr>
                    <a:spLocks noChangeArrowheads="1"/>
                  </p:cNvSpPr>
                  <p:nvPr/>
                </p:nvSpPr>
                <p:spPr bwMode="auto">
                  <a:xfrm>
                    <a:off x="2702" y="2195"/>
                    <a:ext cx="451" cy="322"/>
                  </a:xfrm>
                  <a:prstGeom prst="roundRect">
                    <a:avLst>
                      <a:gd name="adj" fmla="val 33333"/>
                    </a:avLst>
                  </a:prstGeom>
                  <a:noFill/>
                  <a:ln w="39688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50000"/>
                      </a:spcBef>
                      <a:buClr>
                        <a:srgbClr val="009999"/>
                      </a:buCl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50000"/>
                      </a:spcBef>
                      <a:buClr>
                        <a:srgbClr val="009999"/>
                      </a:buCl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50000"/>
                      </a:spcBef>
                      <a:buClr>
                        <a:srgbClr val="009999"/>
                      </a:buCl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50000"/>
                      </a:spcBef>
                      <a:buClr>
                        <a:srgbClr val="009999"/>
                      </a:buCl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50000"/>
                      </a:spcBef>
                      <a:buClr>
                        <a:srgbClr val="009999"/>
                      </a:buCl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rgbClr val="009999"/>
                      </a:buCl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rgbClr val="009999"/>
                      </a:buCl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rgbClr val="009999"/>
                      </a:buCl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rgbClr val="009999"/>
                      </a:buCl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2006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3143" y="1748"/>
                  <a:ext cx="359" cy="460"/>
                </a:xfrm>
                <a:prstGeom prst="line">
                  <a:avLst/>
                </a:prstGeom>
                <a:noFill/>
                <a:ln w="396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007" name="Group 53"/>
                <p:cNvGrpSpPr>
                  <a:grpSpLocks/>
                </p:cNvGrpSpPr>
                <p:nvPr/>
              </p:nvGrpSpPr>
              <p:grpSpPr bwMode="auto">
                <a:xfrm>
                  <a:off x="3558" y="1634"/>
                  <a:ext cx="256" cy="269"/>
                  <a:chOff x="3558" y="1634"/>
                  <a:chExt cx="256" cy="269"/>
                </a:xfrm>
              </p:grpSpPr>
              <p:sp>
                <p:nvSpPr>
                  <p:cNvPr id="4200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558" y="1688"/>
                    <a:ext cx="104" cy="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010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702" y="1634"/>
                    <a:ext cx="11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50000"/>
                      </a:spcBef>
                      <a:buClr>
                        <a:srgbClr val="009999"/>
                      </a:buCl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50000"/>
                      </a:spcBef>
                      <a:buClr>
                        <a:srgbClr val="009999"/>
                      </a:buCl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50000"/>
                      </a:spcBef>
                      <a:buClr>
                        <a:srgbClr val="009999"/>
                      </a:buCl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50000"/>
                      </a:spcBef>
                      <a:buClr>
                        <a:srgbClr val="009999"/>
                      </a:buCl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50000"/>
                      </a:spcBef>
                      <a:buClr>
                        <a:srgbClr val="009999"/>
                      </a:buCl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rgbClr val="009999"/>
                      </a:buCl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rgbClr val="009999"/>
                      </a:buCl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rgbClr val="009999"/>
                      </a:buCl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rgbClr val="009999"/>
                      </a:buClr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buClrTx/>
                    </a:pPr>
                    <a:r>
                      <a:rPr lang="en-US" b="1">
                        <a:solidFill>
                          <a:srgbClr val="000000"/>
                        </a:solidFill>
                      </a:rPr>
                      <a:t>y</a:t>
                    </a:r>
                    <a:endParaRPr lang="en-US" sz="3200" b="1"/>
                  </a:p>
                </p:txBody>
              </p:sp>
            </p:grpSp>
            <p:sp>
              <p:nvSpPr>
                <p:cNvPr id="42008" name="Rectangle 42"/>
                <p:cNvSpPr>
                  <a:spLocks noChangeArrowheads="1"/>
                </p:cNvSpPr>
                <p:nvPr/>
              </p:nvSpPr>
              <p:spPr bwMode="auto">
                <a:xfrm>
                  <a:off x="3553" y="1634"/>
                  <a:ext cx="11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buClrTx/>
                  </a:pPr>
                  <a:r>
                    <a:rPr lang="en-US" b="1">
                      <a:solidFill>
                        <a:srgbClr val="000000"/>
                      </a:solidFill>
                    </a:rPr>
                    <a:t>x</a:t>
                  </a:r>
                  <a:endParaRPr lang="en-US" sz="3200" b="1"/>
                </a:p>
              </p:txBody>
            </p:sp>
          </p:grpSp>
        </p:grpSp>
        <p:sp>
          <p:nvSpPr>
            <p:cNvPr id="42002" name="Freeform 35"/>
            <p:cNvSpPr>
              <a:spLocks/>
            </p:cNvSpPr>
            <p:nvPr/>
          </p:nvSpPr>
          <p:spPr bwMode="auto">
            <a:xfrm>
              <a:off x="3291" y="2378"/>
              <a:ext cx="54" cy="73"/>
            </a:xfrm>
            <a:custGeom>
              <a:avLst/>
              <a:gdLst>
                <a:gd name="T0" fmla="*/ 54 w 54"/>
                <a:gd name="T1" fmla="*/ 53 h 73"/>
                <a:gd name="T2" fmla="*/ 0 w 54"/>
                <a:gd name="T3" fmla="*/ 73 h 73"/>
                <a:gd name="T4" fmla="*/ 20 w 54"/>
                <a:gd name="T5" fmla="*/ 0 h 73"/>
                <a:gd name="T6" fmla="*/ 17 w 54"/>
                <a:gd name="T7" fmla="*/ 50 h 73"/>
                <a:gd name="T8" fmla="*/ 54 w 54"/>
                <a:gd name="T9" fmla="*/ 53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73">
                  <a:moveTo>
                    <a:pt x="54" y="53"/>
                  </a:moveTo>
                  <a:lnTo>
                    <a:pt x="0" y="73"/>
                  </a:lnTo>
                  <a:lnTo>
                    <a:pt x="20" y="0"/>
                  </a:lnTo>
                  <a:lnTo>
                    <a:pt x="17" y="50"/>
                  </a:lnTo>
                  <a:lnTo>
                    <a:pt x="54" y="5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998" name="Group 56"/>
          <p:cNvGrpSpPr>
            <a:grpSpLocks/>
          </p:cNvGrpSpPr>
          <p:nvPr/>
        </p:nvGrpSpPr>
        <p:grpSpPr bwMode="auto">
          <a:xfrm>
            <a:off x="488962" y="1291908"/>
            <a:ext cx="8655050" cy="2308225"/>
            <a:chOff x="487" y="808"/>
            <a:chExt cx="5242" cy="1454"/>
          </a:xfrm>
        </p:grpSpPr>
        <p:sp>
          <p:nvSpPr>
            <p:cNvPr id="41999" name="Rectangle 44"/>
            <p:cNvSpPr>
              <a:spLocks noChangeArrowheads="1"/>
            </p:cNvSpPr>
            <p:nvPr/>
          </p:nvSpPr>
          <p:spPr bwMode="auto">
            <a:xfrm>
              <a:off x="487" y="808"/>
              <a:ext cx="5242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tabLst>
                  <a:tab pos="1682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tabLst>
                  <a:tab pos="1682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tabLst>
                  <a:tab pos="1682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tabLst>
                  <a:tab pos="1682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tabLst>
                  <a:tab pos="1682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tabLst>
                  <a:tab pos="1682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tabLst>
                  <a:tab pos="1682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tabLst>
                  <a:tab pos="1682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tabLst>
                  <a:tab pos="1682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hlink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US" sz="2400" b="1" dirty="0">
                  <a:cs typeface="Times New Roman" panose="02020603050405020304" pitchFamily="18" charset="0"/>
                </a:rPr>
                <a:t>  </a:t>
              </a:r>
              <a:r>
                <a:rPr lang="en-US" sz="2400" dirty="0">
                  <a:cs typeface="Times New Roman" panose="02020603050405020304" pitchFamily="18" charset="0"/>
                </a:rPr>
                <a:t>K-Maps can be used to simplify Boolean functions </a:t>
              </a:r>
              <a:r>
                <a:rPr lang="en-US" sz="2400" dirty="0" smtClean="0">
                  <a:cs typeface="Times New Roman" panose="02020603050405020304" pitchFamily="18" charset="0"/>
                </a:rPr>
                <a:t>by systematic                    methods.  Terms </a:t>
              </a:r>
              <a:r>
                <a:rPr lang="en-US" sz="2400" dirty="0">
                  <a:cs typeface="Times New Roman" panose="02020603050405020304" pitchFamily="18" charset="0"/>
                </a:rPr>
                <a:t>are selected to cover the</a:t>
              </a:r>
              <a:br>
                <a:rPr lang="en-US" sz="2400" dirty="0">
                  <a:cs typeface="Times New Roman" panose="02020603050405020304" pitchFamily="18" charset="0"/>
                </a:rPr>
              </a:br>
              <a:r>
                <a:rPr lang="en-US" sz="2400" dirty="0">
                  <a:cs typeface="Times New Roman" panose="02020603050405020304" pitchFamily="18" charset="0"/>
                </a:rPr>
                <a:t>     “1s”in the map.</a:t>
              </a:r>
            </a:p>
            <a:p>
              <a:pPr>
                <a:spcBef>
                  <a:spcPct val="0"/>
                </a:spcBef>
                <a:buClr>
                  <a:schemeClr val="hlink"/>
                </a:buClr>
                <a:buSzPct val="125000"/>
                <a:buFont typeface="Wingdings" panose="05000000000000000000" pitchFamily="2" charset="2"/>
                <a:buChar char="§"/>
              </a:pPr>
              <a:endParaRPr lang="en-US" sz="2400" dirty="0"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>
                  <a:schemeClr val="hlink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US" sz="2400" dirty="0">
                  <a:cs typeface="Times New Roman" panose="02020603050405020304" pitchFamily="18" charset="0"/>
                </a:rPr>
                <a:t>  Example:  Simplify</a:t>
              </a:r>
              <a:endParaRPr lang="en-US" sz="2400" dirty="0"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ct val="0"/>
                </a:spcBef>
                <a:buClrTx/>
              </a:pPr>
              <a:endParaRPr lang="en-US" sz="2400" b="1" dirty="0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2000" name="Object 45"/>
            <p:cNvGraphicFramePr>
              <a:graphicFrameLocks noChangeAspect="1"/>
            </p:cNvGraphicFramePr>
            <p:nvPr/>
          </p:nvGraphicFramePr>
          <p:xfrm>
            <a:off x="2228" y="1333"/>
            <a:ext cx="2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2" name="Equation" r:id="rId3" imgW="3492500" imgH="368300" progId="Equation.3">
                    <p:embed/>
                  </p:oleObj>
                </mc:Choice>
                <mc:Fallback>
                  <p:oleObj name="Equation" r:id="rId3" imgW="3492500" imgH="3683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" y="1333"/>
                          <a:ext cx="2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	</a:t>
            </a:r>
            <a:fld id="{7C4BE06A-22C7-494F-A030-6C85A2387FB8}" type="slidenum">
              <a:rPr lang="en-US" sz="1600" smtClean="0"/>
              <a:pPr>
                <a:spcBef>
                  <a:spcPct val="0"/>
                </a:spcBef>
                <a:buClrTx/>
              </a:pPr>
              <a:t>24</a:t>
            </a:fld>
            <a:endParaRPr lang="en-US" sz="1600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50838"/>
            <a:ext cx="8721725" cy="838200"/>
          </a:xfrm>
        </p:spPr>
        <p:txBody>
          <a:bodyPr/>
          <a:lstStyle/>
          <a:p>
            <a:r>
              <a:rPr lang="en-US" sz="3400" b="1" dirty="0" smtClean="0"/>
              <a:t>Three-Variable Map Simplification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Use a K-map to find an optimum SOP equation for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Solution: </a:t>
            </a:r>
          </a:p>
          <a:p>
            <a:endParaRPr lang="en-US" b="1" dirty="0" smtClean="0"/>
          </a:p>
        </p:txBody>
      </p:sp>
      <p:graphicFrame>
        <p:nvGraphicFramePr>
          <p:cNvPr id="430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015570"/>
              </p:ext>
            </p:extLst>
          </p:nvPr>
        </p:nvGraphicFramePr>
        <p:xfrm>
          <a:off x="2088515" y="1950402"/>
          <a:ext cx="4631825" cy="548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Equation" r:id="rId4" imgW="1714320" imgH="203040" progId="Equation.3">
                  <p:embed/>
                </p:oleObj>
              </mc:Choice>
              <mc:Fallback>
                <p:oleObj name="Equation" r:id="rId4" imgW="17143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515" y="1950402"/>
                        <a:ext cx="4631825" cy="548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855426" y="3685550"/>
            <a:ext cx="3311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F = Z’ + X’ Y’ + X 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	</a:t>
            </a:r>
            <a:fld id="{2D54E1A3-9E3F-4DC3-85D2-04A9E810BCC3}" type="slidenum">
              <a:rPr lang="en-US" sz="1600" smtClean="0"/>
              <a:pPr>
                <a:spcBef>
                  <a:spcPct val="0"/>
                </a:spcBef>
                <a:buClrTx/>
              </a:pPr>
              <a:t>25</a:t>
            </a:fld>
            <a:endParaRPr lang="en-US" sz="1600" dirty="0"/>
          </a:p>
        </p:txBody>
      </p:sp>
      <p:sp>
        <p:nvSpPr>
          <p:cNvPr id="45059" name="Freeform 35"/>
          <p:cNvSpPr>
            <a:spLocks/>
          </p:cNvSpPr>
          <p:nvPr/>
        </p:nvSpPr>
        <p:spPr bwMode="auto">
          <a:xfrm>
            <a:off x="4784725" y="6175375"/>
            <a:ext cx="1588" cy="349250"/>
          </a:xfrm>
          <a:custGeom>
            <a:avLst/>
            <a:gdLst>
              <a:gd name="T0" fmla="*/ 0 w 1"/>
              <a:gd name="T1" fmla="*/ 0 h 220"/>
              <a:gd name="T2" fmla="*/ 0 w 1"/>
              <a:gd name="T3" fmla="*/ 349250 h 2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20">
                <a:moveTo>
                  <a:pt x="0" y="0"/>
                </a:moveTo>
                <a:lnTo>
                  <a:pt x="0" y="220"/>
                </a:ln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24523" y="259080"/>
            <a:ext cx="7772400" cy="1020763"/>
          </a:xfrm>
        </p:spPr>
        <p:txBody>
          <a:bodyPr/>
          <a:lstStyle/>
          <a:p>
            <a:r>
              <a:rPr lang="en-US" sz="3400" b="1" dirty="0" smtClean="0">
                <a:solidFill>
                  <a:schemeClr val="tx1"/>
                </a:solidFill>
              </a:rPr>
              <a:t>Four Variable Maps</a:t>
            </a:r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728663" y="1233488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9999"/>
              </a:buClr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9999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hlink"/>
              </a:buClr>
            </a:pPr>
            <a:r>
              <a:rPr lang="en-US" sz="2400"/>
              <a:t>Map and location of minterms:</a:t>
            </a:r>
          </a:p>
        </p:txBody>
      </p:sp>
      <p:grpSp>
        <p:nvGrpSpPr>
          <p:cNvPr id="45062" name="Group 32"/>
          <p:cNvGrpSpPr>
            <a:grpSpLocks/>
          </p:cNvGrpSpPr>
          <p:nvPr/>
        </p:nvGrpSpPr>
        <p:grpSpPr bwMode="auto">
          <a:xfrm>
            <a:off x="1911350" y="1792288"/>
            <a:ext cx="5481638" cy="4576762"/>
            <a:chOff x="1204" y="1129"/>
            <a:chExt cx="3453" cy="2883"/>
          </a:xfrm>
        </p:grpSpPr>
        <p:sp>
          <p:nvSpPr>
            <p:cNvPr id="45067" name="Text Box 5"/>
            <p:cNvSpPr txBox="1">
              <a:spLocks noChangeArrowheads="1"/>
            </p:cNvSpPr>
            <p:nvPr/>
          </p:nvSpPr>
          <p:spPr bwMode="auto">
            <a:xfrm>
              <a:off x="2019" y="3031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8</a:t>
              </a:r>
            </a:p>
          </p:txBody>
        </p:sp>
        <p:sp>
          <p:nvSpPr>
            <p:cNvPr id="45068" name="Text Box 6"/>
            <p:cNvSpPr txBox="1">
              <a:spLocks noChangeArrowheads="1"/>
            </p:cNvSpPr>
            <p:nvPr/>
          </p:nvSpPr>
          <p:spPr bwMode="auto">
            <a:xfrm>
              <a:off x="2685" y="3031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9</a:t>
              </a:r>
            </a:p>
          </p:txBody>
        </p:sp>
        <p:sp>
          <p:nvSpPr>
            <p:cNvPr id="45069" name="Text Box 7"/>
            <p:cNvSpPr txBox="1">
              <a:spLocks noChangeArrowheads="1"/>
            </p:cNvSpPr>
            <p:nvPr/>
          </p:nvSpPr>
          <p:spPr bwMode="auto">
            <a:xfrm>
              <a:off x="3941" y="2976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10</a:t>
              </a:r>
            </a:p>
          </p:txBody>
        </p:sp>
        <p:sp>
          <p:nvSpPr>
            <p:cNvPr id="45070" name="Text Box 8"/>
            <p:cNvSpPr txBox="1">
              <a:spLocks noChangeArrowheads="1"/>
            </p:cNvSpPr>
            <p:nvPr/>
          </p:nvSpPr>
          <p:spPr bwMode="auto">
            <a:xfrm>
              <a:off x="3270" y="2976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11</a:t>
              </a:r>
            </a:p>
          </p:txBody>
        </p:sp>
        <p:sp>
          <p:nvSpPr>
            <p:cNvPr id="45071" name="Text Box 9"/>
            <p:cNvSpPr txBox="1">
              <a:spLocks noChangeArrowheads="1"/>
            </p:cNvSpPr>
            <p:nvPr/>
          </p:nvSpPr>
          <p:spPr bwMode="auto">
            <a:xfrm>
              <a:off x="2001" y="2476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12</a:t>
              </a:r>
            </a:p>
          </p:txBody>
        </p:sp>
        <p:sp>
          <p:nvSpPr>
            <p:cNvPr id="45072" name="Text Box 10"/>
            <p:cNvSpPr txBox="1">
              <a:spLocks noChangeArrowheads="1"/>
            </p:cNvSpPr>
            <p:nvPr/>
          </p:nvSpPr>
          <p:spPr bwMode="auto">
            <a:xfrm>
              <a:off x="2629" y="2504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13</a:t>
              </a:r>
            </a:p>
          </p:txBody>
        </p:sp>
        <p:sp>
          <p:nvSpPr>
            <p:cNvPr id="45073" name="Text Box 11"/>
            <p:cNvSpPr txBox="1">
              <a:spLocks noChangeArrowheads="1"/>
            </p:cNvSpPr>
            <p:nvPr/>
          </p:nvSpPr>
          <p:spPr bwMode="auto">
            <a:xfrm>
              <a:off x="3927" y="2476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14</a:t>
              </a:r>
            </a:p>
          </p:txBody>
        </p:sp>
        <p:sp>
          <p:nvSpPr>
            <p:cNvPr id="45074" name="Text Box 12"/>
            <p:cNvSpPr txBox="1">
              <a:spLocks noChangeArrowheads="1"/>
            </p:cNvSpPr>
            <p:nvPr/>
          </p:nvSpPr>
          <p:spPr bwMode="auto">
            <a:xfrm>
              <a:off x="3270" y="2476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15</a:t>
              </a:r>
            </a:p>
          </p:txBody>
        </p:sp>
        <p:sp>
          <p:nvSpPr>
            <p:cNvPr id="45075" name="Text Box 13"/>
            <p:cNvSpPr txBox="1">
              <a:spLocks noChangeArrowheads="1"/>
            </p:cNvSpPr>
            <p:nvPr/>
          </p:nvSpPr>
          <p:spPr bwMode="auto">
            <a:xfrm>
              <a:off x="2058" y="1490"/>
              <a:ext cx="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/>
                <a:t>0</a:t>
              </a:r>
            </a:p>
          </p:txBody>
        </p:sp>
        <p:sp>
          <p:nvSpPr>
            <p:cNvPr id="45076" name="Text Box 14"/>
            <p:cNvSpPr txBox="1">
              <a:spLocks noChangeArrowheads="1"/>
            </p:cNvSpPr>
            <p:nvPr/>
          </p:nvSpPr>
          <p:spPr bwMode="auto">
            <a:xfrm>
              <a:off x="2681" y="1476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</a:t>
              </a:r>
            </a:p>
          </p:txBody>
        </p:sp>
        <p:sp>
          <p:nvSpPr>
            <p:cNvPr id="45077" name="Text Box 15"/>
            <p:cNvSpPr txBox="1">
              <a:spLocks noChangeArrowheads="1"/>
            </p:cNvSpPr>
            <p:nvPr/>
          </p:nvSpPr>
          <p:spPr bwMode="auto">
            <a:xfrm>
              <a:off x="3292" y="1485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3</a:t>
              </a:r>
            </a:p>
          </p:txBody>
        </p:sp>
        <p:sp>
          <p:nvSpPr>
            <p:cNvPr id="45078" name="Text Box 16"/>
            <p:cNvSpPr txBox="1">
              <a:spLocks noChangeArrowheads="1"/>
            </p:cNvSpPr>
            <p:nvPr/>
          </p:nvSpPr>
          <p:spPr bwMode="auto">
            <a:xfrm>
              <a:off x="3930" y="1478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2</a:t>
              </a:r>
            </a:p>
          </p:txBody>
        </p:sp>
        <p:sp>
          <p:nvSpPr>
            <p:cNvPr id="45079" name="Text Box 17"/>
            <p:cNvSpPr txBox="1">
              <a:spLocks noChangeArrowheads="1"/>
            </p:cNvSpPr>
            <p:nvPr/>
          </p:nvSpPr>
          <p:spPr bwMode="auto">
            <a:xfrm>
              <a:off x="2685" y="1988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5</a:t>
              </a:r>
            </a:p>
          </p:txBody>
        </p:sp>
        <p:sp>
          <p:nvSpPr>
            <p:cNvPr id="45080" name="Text Box 18"/>
            <p:cNvSpPr txBox="1">
              <a:spLocks noChangeArrowheads="1"/>
            </p:cNvSpPr>
            <p:nvPr/>
          </p:nvSpPr>
          <p:spPr bwMode="auto">
            <a:xfrm>
              <a:off x="3959" y="1979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6</a:t>
              </a:r>
            </a:p>
          </p:txBody>
        </p:sp>
        <p:sp>
          <p:nvSpPr>
            <p:cNvPr id="45081" name="Text Box 19"/>
            <p:cNvSpPr txBox="1">
              <a:spLocks noChangeArrowheads="1"/>
            </p:cNvSpPr>
            <p:nvPr/>
          </p:nvSpPr>
          <p:spPr bwMode="auto">
            <a:xfrm>
              <a:off x="2053" y="1999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4</a:t>
              </a:r>
            </a:p>
          </p:txBody>
        </p:sp>
        <p:sp>
          <p:nvSpPr>
            <p:cNvPr id="45082" name="Text Box 20"/>
            <p:cNvSpPr txBox="1">
              <a:spLocks noChangeArrowheads="1"/>
            </p:cNvSpPr>
            <p:nvPr/>
          </p:nvSpPr>
          <p:spPr bwMode="auto">
            <a:xfrm>
              <a:off x="3343" y="1992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7</a:t>
              </a:r>
            </a:p>
          </p:txBody>
        </p:sp>
        <p:sp>
          <p:nvSpPr>
            <p:cNvPr id="45083" name="Rectangle 21"/>
            <p:cNvSpPr>
              <a:spLocks noChangeArrowheads="1"/>
            </p:cNvSpPr>
            <p:nvPr/>
          </p:nvSpPr>
          <p:spPr bwMode="auto">
            <a:xfrm>
              <a:off x="1606" y="1543"/>
              <a:ext cx="2638" cy="196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5084" name="Line 22"/>
            <p:cNvSpPr>
              <a:spLocks noChangeShapeType="1"/>
            </p:cNvSpPr>
            <p:nvPr/>
          </p:nvSpPr>
          <p:spPr bwMode="auto">
            <a:xfrm>
              <a:off x="2955" y="1129"/>
              <a:ext cx="0" cy="23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5" name="Line 23"/>
            <p:cNvSpPr>
              <a:spLocks noChangeShapeType="1"/>
            </p:cNvSpPr>
            <p:nvPr/>
          </p:nvSpPr>
          <p:spPr bwMode="auto">
            <a:xfrm flipV="1">
              <a:off x="1264" y="2511"/>
              <a:ext cx="2993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Line 24"/>
            <p:cNvSpPr>
              <a:spLocks noChangeShapeType="1"/>
            </p:cNvSpPr>
            <p:nvPr/>
          </p:nvSpPr>
          <p:spPr bwMode="auto">
            <a:xfrm>
              <a:off x="2315" y="1546"/>
              <a:ext cx="0" cy="24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7" name="Line 25"/>
            <p:cNvSpPr>
              <a:spLocks noChangeShapeType="1"/>
            </p:cNvSpPr>
            <p:nvPr/>
          </p:nvSpPr>
          <p:spPr bwMode="auto">
            <a:xfrm flipH="1">
              <a:off x="3614" y="1532"/>
              <a:ext cx="0" cy="2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Text Box 26"/>
            <p:cNvSpPr txBox="1">
              <a:spLocks noChangeArrowheads="1"/>
            </p:cNvSpPr>
            <p:nvPr/>
          </p:nvSpPr>
          <p:spPr bwMode="auto">
            <a:xfrm>
              <a:off x="4383" y="2393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X</a:t>
              </a:r>
            </a:p>
          </p:txBody>
        </p:sp>
        <p:sp>
          <p:nvSpPr>
            <p:cNvPr id="45089" name="Text Box 27"/>
            <p:cNvSpPr txBox="1">
              <a:spLocks noChangeArrowheads="1"/>
            </p:cNvSpPr>
            <p:nvPr/>
          </p:nvSpPr>
          <p:spPr bwMode="auto">
            <a:xfrm>
              <a:off x="3479" y="1145"/>
              <a:ext cx="27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Y</a:t>
              </a:r>
            </a:p>
          </p:txBody>
        </p:sp>
        <p:sp>
          <p:nvSpPr>
            <p:cNvPr id="45090" name="Text Box 28"/>
            <p:cNvSpPr txBox="1">
              <a:spLocks noChangeArrowheads="1"/>
            </p:cNvSpPr>
            <p:nvPr/>
          </p:nvSpPr>
          <p:spPr bwMode="auto">
            <a:xfrm>
              <a:off x="2809" y="3637"/>
              <a:ext cx="27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Z</a:t>
              </a:r>
            </a:p>
          </p:txBody>
        </p:sp>
        <p:sp>
          <p:nvSpPr>
            <p:cNvPr id="45091" name="Line 29"/>
            <p:cNvSpPr>
              <a:spLocks noChangeShapeType="1"/>
            </p:cNvSpPr>
            <p:nvPr/>
          </p:nvSpPr>
          <p:spPr bwMode="auto">
            <a:xfrm flipV="1">
              <a:off x="1593" y="2034"/>
              <a:ext cx="3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2" name="Line 30"/>
            <p:cNvSpPr>
              <a:spLocks noChangeShapeType="1"/>
            </p:cNvSpPr>
            <p:nvPr/>
          </p:nvSpPr>
          <p:spPr bwMode="auto">
            <a:xfrm>
              <a:off x="1608" y="3012"/>
              <a:ext cx="30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Text Box 31"/>
            <p:cNvSpPr txBox="1">
              <a:spLocks noChangeArrowheads="1"/>
            </p:cNvSpPr>
            <p:nvPr/>
          </p:nvSpPr>
          <p:spPr bwMode="auto">
            <a:xfrm>
              <a:off x="1204" y="2869"/>
              <a:ext cx="3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W</a:t>
              </a: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fld id="{43C002B7-0910-4085-9FBD-C6B435DD2862}" type="slidenum">
              <a:rPr lang="en-US" sz="1600"/>
              <a:pPr>
                <a:spcBef>
                  <a:spcPct val="0"/>
                </a:spcBef>
                <a:buClrTx/>
              </a:pPr>
              <a:t>26</a:t>
            </a:fld>
            <a:endParaRPr lang="en-US" sz="1600" dirty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320675"/>
            <a:ext cx="7772400" cy="1020763"/>
          </a:xfrm>
        </p:spPr>
        <p:txBody>
          <a:bodyPr/>
          <a:lstStyle/>
          <a:p>
            <a:r>
              <a:rPr lang="en-US" sz="3400" b="1" smtClean="0"/>
              <a:t>Four Variable Terms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8397875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tabLst>
                <a:tab pos="35083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1825">
              <a:spcBef>
                <a:spcPct val="50000"/>
              </a:spcBef>
              <a:buClr>
                <a:srgbClr val="009999"/>
              </a:buClr>
              <a:tabLst>
                <a:tab pos="35083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tabLst>
                <a:tab pos="35083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tabLst>
                <a:tab pos="35083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tabLst>
                <a:tab pos="35083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tabLst>
                <a:tab pos="35083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tabLst>
                <a:tab pos="35083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tabLst>
                <a:tab pos="35083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tabLst>
                <a:tab pos="35083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sz="3200">
                <a:cs typeface="Times New Roman" panose="02020603050405020304" pitchFamily="18" charset="0"/>
              </a:rPr>
              <a:t> </a:t>
            </a:r>
            <a:r>
              <a:rPr lang="en-US" sz="2400">
                <a:cs typeface="Times New Roman" panose="02020603050405020304" pitchFamily="18" charset="0"/>
              </a:rPr>
              <a:t>Four variable maps can have rectangles corresponding to: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FontTx/>
              <a:buChar char="•"/>
            </a:pPr>
            <a:r>
              <a:rPr lang="en-US" sz="2400">
                <a:cs typeface="Times New Roman" panose="02020603050405020304" pitchFamily="18" charset="0"/>
                <a:sym typeface="Symbol" panose="05050102010706020507" pitchFamily="18" charset="2"/>
              </a:rPr>
              <a:t> A single 1 = 4 variables, (i.e. Minterm)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FontTx/>
              <a:buChar char="•"/>
            </a:pPr>
            <a:r>
              <a:rPr lang="en-US" sz="2400">
                <a:cs typeface="Times New Roman" panose="02020603050405020304" pitchFamily="18" charset="0"/>
                <a:sym typeface="Symbol" panose="05050102010706020507" pitchFamily="18" charset="2"/>
              </a:rPr>
              <a:t> Two 1s = 3 variables,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FontTx/>
              <a:buChar char="•"/>
            </a:pPr>
            <a:r>
              <a:rPr lang="en-US" sz="2400">
                <a:cs typeface="Times New Roman" panose="02020603050405020304" pitchFamily="18" charset="0"/>
                <a:sym typeface="Symbol" panose="05050102010706020507" pitchFamily="18" charset="2"/>
              </a:rPr>
              <a:t> Four 1s = 2 variables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FontTx/>
              <a:buChar char="•"/>
            </a:pPr>
            <a:r>
              <a:rPr lang="en-US" sz="2400">
                <a:cs typeface="Times New Roman" panose="02020603050405020304" pitchFamily="18" charset="0"/>
              </a:rPr>
              <a:t> </a:t>
            </a:r>
            <a:r>
              <a:rPr lang="en-US" sz="2400">
                <a:cs typeface="Times New Roman" panose="02020603050405020304" pitchFamily="18" charset="0"/>
                <a:sym typeface="Symbol" panose="05050102010706020507" pitchFamily="18" charset="2"/>
              </a:rPr>
              <a:t>Eight 1s = 1 variable,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FontTx/>
              <a:buChar char="•"/>
            </a:pPr>
            <a:r>
              <a:rPr lang="en-US" sz="2400">
                <a:cs typeface="Times New Roman" panose="02020603050405020304" pitchFamily="18" charset="0"/>
              </a:rPr>
              <a:t> </a:t>
            </a:r>
            <a:r>
              <a:rPr lang="en-US" sz="2400">
                <a:cs typeface="Times New Roman" panose="02020603050405020304" pitchFamily="18" charset="0"/>
                <a:sym typeface="Symbol" panose="05050102010706020507" pitchFamily="18" charset="2"/>
              </a:rPr>
              <a:t>Sixteen 1s = zero variables (i.e. Constant "1")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fld id="{041B0597-01FE-4AF7-864C-C02575138A82}" type="slidenum">
              <a:rPr lang="en-US" sz="1600"/>
              <a:pPr>
                <a:spcBef>
                  <a:spcPct val="0"/>
                </a:spcBef>
                <a:buClrTx/>
              </a:pPr>
              <a:t>27</a:t>
            </a:fld>
            <a:endParaRPr lang="en-US" sz="1600" dirty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274638"/>
            <a:ext cx="7772400" cy="1020762"/>
          </a:xfrm>
        </p:spPr>
        <p:txBody>
          <a:bodyPr/>
          <a:lstStyle/>
          <a:p>
            <a:r>
              <a:rPr lang="en-US" sz="3400" b="1" smtClean="0"/>
              <a:t>Four-Variable Maps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233488"/>
            <a:ext cx="7772400" cy="4724400"/>
          </a:xfrm>
        </p:spPr>
        <p:txBody>
          <a:bodyPr/>
          <a:lstStyle/>
          <a:p>
            <a:r>
              <a:rPr lang="en-US" sz="2400" smtClean="0"/>
              <a:t>Example Shapes of Rectangles:</a:t>
            </a:r>
          </a:p>
        </p:txBody>
      </p:sp>
      <p:sp>
        <p:nvSpPr>
          <p:cNvPr id="47109" name="Line 22"/>
          <p:cNvSpPr>
            <a:spLocks noChangeShapeType="1"/>
          </p:cNvSpPr>
          <p:nvPr/>
        </p:nvSpPr>
        <p:spPr bwMode="auto">
          <a:xfrm>
            <a:off x="4678363" y="1804988"/>
            <a:ext cx="0" cy="3787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Line 24"/>
          <p:cNvSpPr>
            <a:spLocks noChangeShapeType="1"/>
          </p:cNvSpPr>
          <p:nvPr/>
        </p:nvSpPr>
        <p:spPr bwMode="auto">
          <a:xfrm>
            <a:off x="3662363" y="2466975"/>
            <a:ext cx="0" cy="3871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25"/>
          <p:cNvSpPr>
            <a:spLocks noChangeShapeType="1"/>
          </p:cNvSpPr>
          <p:nvPr/>
        </p:nvSpPr>
        <p:spPr bwMode="auto">
          <a:xfrm flipH="1">
            <a:off x="5724525" y="2444750"/>
            <a:ext cx="0" cy="393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12" name="Group 52"/>
          <p:cNvGrpSpPr>
            <a:grpSpLocks/>
          </p:cNvGrpSpPr>
          <p:nvPr/>
        </p:nvGrpSpPr>
        <p:grpSpPr bwMode="auto">
          <a:xfrm>
            <a:off x="1898650" y="1830388"/>
            <a:ext cx="5481638" cy="4473575"/>
            <a:chOff x="1196" y="1153"/>
            <a:chExt cx="3453" cy="2818"/>
          </a:xfrm>
        </p:grpSpPr>
        <p:sp>
          <p:nvSpPr>
            <p:cNvPr id="47132" name="Text Box 5"/>
            <p:cNvSpPr txBox="1">
              <a:spLocks noChangeArrowheads="1"/>
            </p:cNvSpPr>
            <p:nvPr/>
          </p:nvSpPr>
          <p:spPr bwMode="auto">
            <a:xfrm>
              <a:off x="2069" y="2982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8</a:t>
              </a:r>
            </a:p>
          </p:txBody>
        </p:sp>
        <p:sp>
          <p:nvSpPr>
            <p:cNvPr id="47133" name="Text Box 6"/>
            <p:cNvSpPr txBox="1">
              <a:spLocks noChangeArrowheads="1"/>
            </p:cNvSpPr>
            <p:nvPr/>
          </p:nvSpPr>
          <p:spPr bwMode="auto">
            <a:xfrm>
              <a:off x="2686" y="2972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9</a:t>
              </a:r>
            </a:p>
          </p:txBody>
        </p:sp>
        <p:sp>
          <p:nvSpPr>
            <p:cNvPr id="47134" name="Text Box 7"/>
            <p:cNvSpPr txBox="1">
              <a:spLocks noChangeArrowheads="1"/>
            </p:cNvSpPr>
            <p:nvPr/>
          </p:nvSpPr>
          <p:spPr bwMode="auto">
            <a:xfrm>
              <a:off x="3933" y="2984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10</a:t>
              </a:r>
            </a:p>
          </p:txBody>
        </p:sp>
        <p:sp>
          <p:nvSpPr>
            <p:cNvPr id="47135" name="Text Box 8"/>
            <p:cNvSpPr txBox="1">
              <a:spLocks noChangeArrowheads="1"/>
            </p:cNvSpPr>
            <p:nvPr/>
          </p:nvSpPr>
          <p:spPr bwMode="auto">
            <a:xfrm>
              <a:off x="3262" y="2984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11</a:t>
              </a:r>
            </a:p>
          </p:txBody>
        </p:sp>
        <p:sp>
          <p:nvSpPr>
            <p:cNvPr id="47136" name="Text Box 9"/>
            <p:cNvSpPr txBox="1">
              <a:spLocks noChangeArrowheads="1"/>
            </p:cNvSpPr>
            <p:nvPr/>
          </p:nvSpPr>
          <p:spPr bwMode="auto">
            <a:xfrm>
              <a:off x="1993" y="2484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12</a:t>
              </a:r>
            </a:p>
          </p:txBody>
        </p:sp>
        <p:sp>
          <p:nvSpPr>
            <p:cNvPr id="47137" name="Text Box 10"/>
            <p:cNvSpPr txBox="1">
              <a:spLocks noChangeArrowheads="1"/>
            </p:cNvSpPr>
            <p:nvPr/>
          </p:nvSpPr>
          <p:spPr bwMode="auto">
            <a:xfrm>
              <a:off x="2621" y="2483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13</a:t>
              </a:r>
            </a:p>
          </p:txBody>
        </p:sp>
        <p:sp>
          <p:nvSpPr>
            <p:cNvPr id="47138" name="Text Box 11"/>
            <p:cNvSpPr txBox="1">
              <a:spLocks noChangeArrowheads="1"/>
            </p:cNvSpPr>
            <p:nvPr/>
          </p:nvSpPr>
          <p:spPr bwMode="auto">
            <a:xfrm>
              <a:off x="3919" y="2484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14</a:t>
              </a:r>
            </a:p>
          </p:txBody>
        </p:sp>
        <p:sp>
          <p:nvSpPr>
            <p:cNvPr id="47139" name="Text Box 12"/>
            <p:cNvSpPr txBox="1">
              <a:spLocks noChangeArrowheads="1"/>
            </p:cNvSpPr>
            <p:nvPr/>
          </p:nvSpPr>
          <p:spPr bwMode="auto">
            <a:xfrm>
              <a:off x="3262" y="2484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15</a:t>
              </a:r>
            </a:p>
          </p:txBody>
        </p:sp>
        <p:sp>
          <p:nvSpPr>
            <p:cNvPr id="47140" name="Text Box 13"/>
            <p:cNvSpPr txBox="1">
              <a:spLocks noChangeArrowheads="1"/>
            </p:cNvSpPr>
            <p:nvPr/>
          </p:nvSpPr>
          <p:spPr bwMode="auto">
            <a:xfrm>
              <a:off x="2050" y="1498"/>
              <a:ext cx="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/>
                <a:t>0</a:t>
              </a:r>
            </a:p>
          </p:txBody>
        </p:sp>
        <p:sp>
          <p:nvSpPr>
            <p:cNvPr id="47141" name="Text Box 14"/>
            <p:cNvSpPr txBox="1">
              <a:spLocks noChangeArrowheads="1"/>
            </p:cNvSpPr>
            <p:nvPr/>
          </p:nvSpPr>
          <p:spPr bwMode="auto">
            <a:xfrm>
              <a:off x="2673" y="1484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</a:t>
              </a:r>
            </a:p>
          </p:txBody>
        </p:sp>
        <p:sp>
          <p:nvSpPr>
            <p:cNvPr id="47142" name="Text Box 15"/>
            <p:cNvSpPr txBox="1">
              <a:spLocks noChangeArrowheads="1"/>
            </p:cNvSpPr>
            <p:nvPr/>
          </p:nvSpPr>
          <p:spPr bwMode="auto">
            <a:xfrm>
              <a:off x="3322" y="1493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3</a:t>
              </a:r>
            </a:p>
          </p:txBody>
        </p:sp>
        <p:sp>
          <p:nvSpPr>
            <p:cNvPr id="47143" name="Text Box 16"/>
            <p:cNvSpPr txBox="1">
              <a:spLocks noChangeArrowheads="1"/>
            </p:cNvSpPr>
            <p:nvPr/>
          </p:nvSpPr>
          <p:spPr bwMode="auto">
            <a:xfrm>
              <a:off x="3979" y="1476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2</a:t>
              </a:r>
            </a:p>
          </p:txBody>
        </p:sp>
        <p:sp>
          <p:nvSpPr>
            <p:cNvPr id="47144" name="Text Box 17"/>
            <p:cNvSpPr txBox="1">
              <a:spLocks noChangeArrowheads="1"/>
            </p:cNvSpPr>
            <p:nvPr/>
          </p:nvSpPr>
          <p:spPr bwMode="auto">
            <a:xfrm>
              <a:off x="2677" y="1996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5</a:t>
              </a:r>
            </a:p>
          </p:txBody>
        </p:sp>
        <p:sp>
          <p:nvSpPr>
            <p:cNvPr id="47145" name="Text Box 18"/>
            <p:cNvSpPr txBox="1">
              <a:spLocks noChangeArrowheads="1"/>
            </p:cNvSpPr>
            <p:nvPr/>
          </p:nvSpPr>
          <p:spPr bwMode="auto">
            <a:xfrm>
              <a:off x="3951" y="1987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6</a:t>
              </a:r>
            </a:p>
          </p:txBody>
        </p:sp>
        <p:sp>
          <p:nvSpPr>
            <p:cNvPr id="47146" name="Text Box 19"/>
            <p:cNvSpPr txBox="1">
              <a:spLocks noChangeArrowheads="1"/>
            </p:cNvSpPr>
            <p:nvPr/>
          </p:nvSpPr>
          <p:spPr bwMode="auto">
            <a:xfrm>
              <a:off x="2045" y="2007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4</a:t>
              </a:r>
            </a:p>
          </p:txBody>
        </p:sp>
        <p:sp>
          <p:nvSpPr>
            <p:cNvPr id="47147" name="Text Box 20"/>
            <p:cNvSpPr txBox="1">
              <a:spLocks noChangeArrowheads="1"/>
            </p:cNvSpPr>
            <p:nvPr/>
          </p:nvSpPr>
          <p:spPr bwMode="auto">
            <a:xfrm>
              <a:off x="3335" y="2000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7</a:t>
              </a:r>
            </a:p>
          </p:txBody>
        </p:sp>
        <p:sp>
          <p:nvSpPr>
            <p:cNvPr id="47148" name="Rectangle 21"/>
            <p:cNvSpPr>
              <a:spLocks noChangeArrowheads="1"/>
            </p:cNvSpPr>
            <p:nvPr/>
          </p:nvSpPr>
          <p:spPr bwMode="auto">
            <a:xfrm>
              <a:off x="1598" y="1551"/>
              <a:ext cx="2638" cy="196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7149" name="Line 23"/>
            <p:cNvSpPr>
              <a:spLocks noChangeShapeType="1"/>
            </p:cNvSpPr>
            <p:nvPr/>
          </p:nvSpPr>
          <p:spPr bwMode="auto">
            <a:xfrm flipV="1">
              <a:off x="1257" y="2519"/>
              <a:ext cx="2992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Text Box 26"/>
            <p:cNvSpPr txBox="1">
              <a:spLocks noChangeArrowheads="1"/>
            </p:cNvSpPr>
            <p:nvPr/>
          </p:nvSpPr>
          <p:spPr bwMode="auto">
            <a:xfrm>
              <a:off x="4375" y="2401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X</a:t>
              </a:r>
            </a:p>
          </p:txBody>
        </p:sp>
        <p:sp>
          <p:nvSpPr>
            <p:cNvPr id="47151" name="Text Box 27"/>
            <p:cNvSpPr txBox="1">
              <a:spLocks noChangeArrowheads="1"/>
            </p:cNvSpPr>
            <p:nvPr/>
          </p:nvSpPr>
          <p:spPr bwMode="auto">
            <a:xfrm>
              <a:off x="3471" y="1153"/>
              <a:ext cx="27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Y</a:t>
              </a:r>
            </a:p>
          </p:txBody>
        </p:sp>
        <p:sp>
          <p:nvSpPr>
            <p:cNvPr id="47152" name="Text Box 28"/>
            <p:cNvSpPr txBox="1">
              <a:spLocks noChangeArrowheads="1"/>
            </p:cNvSpPr>
            <p:nvPr/>
          </p:nvSpPr>
          <p:spPr bwMode="auto">
            <a:xfrm>
              <a:off x="2801" y="3645"/>
              <a:ext cx="27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Z</a:t>
              </a:r>
            </a:p>
          </p:txBody>
        </p:sp>
        <p:sp>
          <p:nvSpPr>
            <p:cNvPr id="47153" name="Line 29"/>
            <p:cNvSpPr>
              <a:spLocks noChangeShapeType="1"/>
            </p:cNvSpPr>
            <p:nvPr/>
          </p:nvSpPr>
          <p:spPr bwMode="auto">
            <a:xfrm flipV="1">
              <a:off x="1585" y="2041"/>
              <a:ext cx="304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Line 30"/>
            <p:cNvSpPr>
              <a:spLocks noChangeShapeType="1"/>
            </p:cNvSpPr>
            <p:nvPr/>
          </p:nvSpPr>
          <p:spPr bwMode="auto">
            <a:xfrm>
              <a:off x="1600" y="3020"/>
              <a:ext cx="30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5" name="Text Box 31"/>
            <p:cNvSpPr txBox="1">
              <a:spLocks noChangeArrowheads="1"/>
            </p:cNvSpPr>
            <p:nvPr/>
          </p:nvSpPr>
          <p:spPr bwMode="auto">
            <a:xfrm>
              <a:off x="1196" y="2805"/>
              <a:ext cx="3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W</a:t>
              </a:r>
            </a:p>
          </p:txBody>
        </p:sp>
      </p:grpSp>
      <p:sp>
        <p:nvSpPr>
          <p:cNvPr id="362529" name="AutoShape 33"/>
          <p:cNvSpPr>
            <a:spLocks noChangeArrowheads="1"/>
          </p:cNvSpPr>
          <p:nvPr/>
        </p:nvSpPr>
        <p:spPr bwMode="auto">
          <a:xfrm>
            <a:off x="4737100" y="2578100"/>
            <a:ext cx="1854200" cy="1358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62530" name="AutoShape 34"/>
          <p:cNvSpPr>
            <a:spLocks noChangeArrowheads="1"/>
          </p:cNvSpPr>
          <p:nvPr/>
        </p:nvSpPr>
        <p:spPr bwMode="auto">
          <a:xfrm>
            <a:off x="3759200" y="3340100"/>
            <a:ext cx="1854200" cy="1358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pSp>
        <p:nvGrpSpPr>
          <p:cNvPr id="362547" name="Group 51"/>
          <p:cNvGrpSpPr>
            <a:grpSpLocks/>
          </p:cNvGrpSpPr>
          <p:nvPr/>
        </p:nvGrpSpPr>
        <p:grpSpPr bwMode="auto">
          <a:xfrm>
            <a:off x="1981200" y="2133600"/>
            <a:ext cx="5308600" cy="3797300"/>
            <a:chOff x="1248" y="1336"/>
            <a:chExt cx="3344" cy="2392"/>
          </a:xfrm>
        </p:grpSpPr>
        <p:grpSp>
          <p:nvGrpSpPr>
            <p:cNvPr id="47116" name="Group 38"/>
            <p:cNvGrpSpPr>
              <a:grpSpLocks/>
            </p:cNvGrpSpPr>
            <p:nvPr/>
          </p:nvGrpSpPr>
          <p:grpSpPr bwMode="auto">
            <a:xfrm>
              <a:off x="3632" y="1336"/>
              <a:ext cx="960" cy="672"/>
              <a:chOff x="3632" y="1336"/>
              <a:chExt cx="960" cy="672"/>
            </a:xfrm>
          </p:grpSpPr>
          <p:sp>
            <p:nvSpPr>
              <p:cNvPr id="47129" name="AutoShape 35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130" name="Rectangle 36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131" name="Rectangle 37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7117" name="Group 39"/>
            <p:cNvGrpSpPr>
              <a:grpSpLocks/>
            </p:cNvGrpSpPr>
            <p:nvPr/>
          </p:nvGrpSpPr>
          <p:grpSpPr bwMode="auto">
            <a:xfrm flipH="1">
              <a:off x="1256" y="1336"/>
              <a:ext cx="1024" cy="672"/>
              <a:chOff x="3632" y="1336"/>
              <a:chExt cx="960" cy="672"/>
            </a:xfrm>
          </p:grpSpPr>
          <p:sp>
            <p:nvSpPr>
              <p:cNvPr id="47126" name="AutoShape 40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127" name="Rectangle 41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128" name="Rectangle 42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7118" name="Group 43"/>
            <p:cNvGrpSpPr>
              <a:grpSpLocks/>
            </p:cNvGrpSpPr>
            <p:nvPr/>
          </p:nvGrpSpPr>
          <p:grpSpPr bwMode="auto">
            <a:xfrm flipH="1" flipV="1">
              <a:off x="1248" y="3056"/>
              <a:ext cx="1024" cy="672"/>
              <a:chOff x="3632" y="1336"/>
              <a:chExt cx="960" cy="672"/>
            </a:xfrm>
          </p:grpSpPr>
          <p:sp>
            <p:nvSpPr>
              <p:cNvPr id="47123" name="AutoShape 44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124" name="Rectangle 45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125" name="Rectangle 46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7119" name="Group 47"/>
            <p:cNvGrpSpPr>
              <a:grpSpLocks/>
            </p:cNvGrpSpPr>
            <p:nvPr/>
          </p:nvGrpSpPr>
          <p:grpSpPr bwMode="auto">
            <a:xfrm flipV="1">
              <a:off x="3632" y="3048"/>
              <a:ext cx="960" cy="672"/>
              <a:chOff x="3632" y="1336"/>
              <a:chExt cx="960" cy="672"/>
            </a:xfrm>
          </p:grpSpPr>
          <p:sp>
            <p:nvSpPr>
              <p:cNvPr id="47120" name="AutoShape 48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121" name="Rectangle 49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122" name="Rectangle 50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25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29" grpId="0" animBg="1"/>
      <p:bldP spid="3625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	</a:t>
            </a:r>
            <a:fld id="{6452E2B5-D890-4FEB-96D1-52477D36E899}" type="slidenum">
              <a:rPr lang="en-US" sz="1600" smtClean="0"/>
              <a:pPr>
                <a:spcBef>
                  <a:spcPct val="0"/>
                </a:spcBef>
                <a:buClrTx/>
              </a:pPr>
              <a:t>28</a:t>
            </a:fld>
            <a:endParaRPr lang="en-US" sz="1600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24523" y="304800"/>
            <a:ext cx="7772400" cy="1020763"/>
          </a:xfrm>
        </p:spPr>
        <p:txBody>
          <a:bodyPr/>
          <a:lstStyle/>
          <a:p>
            <a:r>
              <a:rPr lang="en-US" sz="3400" b="1" dirty="0" smtClean="0"/>
              <a:t>Four-Variable Maps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233488"/>
            <a:ext cx="7772400" cy="4724400"/>
          </a:xfrm>
        </p:spPr>
        <p:txBody>
          <a:bodyPr/>
          <a:lstStyle/>
          <a:p>
            <a:r>
              <a:rPr lang="en-US" sz="2400" dirty="0" smtClean="0"/>
              <a:t>Example Shapes of Rectangles:</a:t>
            </a:r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4678363" y="1804988"/>
            <a:ext cx="0" cy="3787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>
            <a:off x="3662363" y="2466975"/>
            <a:ext cx="0" cy="3871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 flipH="1">
            <a:off x="5724525" y="2444750"/>
            <a:ext cx="0" cy="393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Text Box 26"/>
          <p:cNvSpPr txBox="1">
            <a:spLocks noChangeArrowheads="1"/>
          </p:cNvSpPr>
          <p:nvPr/>
        </p:nvSpPr>
        <p:spPr bwMode="auto">
          <a:xfrm>
            <a:off x="7046913" y="3773488"/>
            <a:ext cx="434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b="1"/>
              <a:t>X</a:t>
            </a:r>
          </a:p>
        </p:txBody>
      </p:sp>
      <p:sp>
        <p:nvSpPr>
          <p:cNvPr id="48137" name="Text Box 27"/>
          <p:cNvSpPr txBox="1">
            <a:spLocks noChangeArrowheads="1"/>
          </p:cNvSpPr>
          <p:nvPr/>
        </p:nvSpPr>
        <p:spPr bwMode="auto">
          <a:xfrm>
            <a:off x="5522913" y="1690688"/>
            <a:ext cx="4349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b="1"/>
              <a:t>Y</a:t>
            </a:r>
          </a:p>
        </p:txBody>
      </p:sp>
      <p:sp>
        <p:nvSpPr>
          <p:cNvPr id="48138" name="Text Box 28"/>
          <p:cNvSpPr txBox="1">
            <a:spLocks noChangeArrowheads="1"/>
          </p:cNvSpPr>
          <p:nvPr/>
        </p:nvSpPr>
        <p:spPr bwMode="auto">
          <a:xfrm>
            <a:off x="4459288" y="5964238"/>
            <a:ext cx="434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b="1"/>
              <a:t>Z</a:t>
            </a:r>
          </a:p>
        </p:txBody>
      </p:sp>
      <p:grpSp>
        <p:nvGrpSpPr>
          <p:cNvPr id="48139" name="Group 55"/>
          <p:cNvGrpSpPr>
            <a:grpSpLocks/>
          </p:cNvGrpSpPr>
          <p:nvPr/>
        </p:nvGrpSpPr>
        <p:grpSpPr bwMode="auto">
          <a:xfrm>
            <a:off x="2008188" y="2355850"/>
            <a:ext cx="5360987" cy="3238500"/>
            <a:chOff x="1265" y="1484"/>
            <a:chExt cx="3377" cy="2040"/>
          </a:xfrm>
        </p:grpSpPr>
        <p:sp>
          <p:nvSpPr>
            <p:cNvPr id="48172" name="Text Box 8"/>
            <p:cNvSpPr txBox="1">
              <a:spLocks noChangeArrowheads="1"/>
            </p:cNvSpPr>
            <p:nvPr/>
          </p:nvSpPr>
          <p:spPr bwMode="auto">
            <a:xfrm>
              <a:off x="2077" y="2990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8</a:t>
              </a:r>
            </a:p>
          </p:txBody>
        </p:sp>
        <p:sp>
          <p:nvSpPr>
            <p:cNvPr id="48173" name="Text Box 9"/>
            <p:cNvSpPr txBox="1">
              <a:spLocks noChangeArrowheads="1"/>
            </p:cNvSpPr>
            <p:nvPr/>
          </p:nvSpPr>
          <p:spPr bwMode="auto">
            <a:xfrm>
              <a:off x="2694" y="2980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9</a:t>
              </a:r>
            </a:p>
          </p:txBody>
        </p:sp>
        <p:sp>
          <p:nvSpPr>
            <p:cNvPr id="48174" name="Text Box 10"/>
            <p:cNvSpPr txBox="1">
              <a:spLocks noChangeArrowheads="1"/>
            </p:cNvSpPr>
            <p:nvPr/>
          </p:nvSpPr>
          <p:spPr bwMode="auto">
            <a:xfrm>
              <a:off x="3941" y="2992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10</a:t>
              </a:r>
            </a:p>
          </p:txBody>
        </p:sp>
        <p:sp>
          <p:nvSpPr>
            <p:cNvPr id="48175" name="Text Box 11"/>
            <p:cNvSpPr txBox="1">
              <a:spLocks noChangeArrowheads="1"/>
            </p:cNvSpPr>
            <p:nvPr/>
          </p:nvSpPr>
          <p:spPr bwMode="auto">
            <a:xfrm>
              <a:off x="3270" y="2992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11</a:t>
              </a:r>
            </a:p>
          </p:txBody>
        </p:sp>
        <p:sp>
          <p:nvSpPr>
            <p:cNvPr id="48176" name="Text Box 12"/>
            <p:cNvSpPr txBox="1">
              <a:spLocks noChangeArrowheads="1"/>
            </p:cNvSpPr>
            <p:nvPr/>
          </p:nvSpPr>
          <p:spPr bwMode="auto">
            <a:xfrm>
              <a:off x="2001" y="2492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12</a:t>
              </a:r>
            </a:p>
          </p:txBody>
        </p:sp>
        <p:sp>
          <p:nvSpPr>
            <p:cNvPr id="48177" name="Text Box 13"/>
            <p:cNvSpPr txBox="1">
              <a:spLocks noChangeArrowheads="1"/>
            </p:cNvSpPr>
            <p:nvPr/>
          </p:nvSpPr>
          <p:spPr bwMode="auto">
            <a:xfrm>
              <a:off x="2629" y="2491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13</a:t>
              </a:r>
            </a:p>
          </p:txBody>
        </p:sp>
        <p:sp>
          <p:nvSpPr>
            <p:cNvPr id="48178" name="Text Box 14"/>
            <p:cNvSpPr txBox="1">
              <a:spLocks noChangeArrowheads="1"/>
            </p:cNvSpPr>
            <p:nvPr/>
          </p:nvSpPr>
          <p:spPr bwMode="auto">
            <a:xfrm>
              <a:off x="3927" y="2492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14</a:t>
              </a:r>
            </a:p>
          </p:txBody>
        </p:sp>
        <p:sp>
          <p:nvSpPr>
            <p:cNvPr id="48179" name="Text Box 15"/>
            <p:cNvSpPr txBox="1">
              <a:spLocks noChangeArrowheads="1"/>
            </p:cNvSpPr>
            <p:nvPr/>
          </p:nvSpPr>
          <p:spPr bwMode="auto">
            <a:xfrm>
              <a:off x="3270" y="2492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15</a:t>
              </a:r>
            </a:p>
          </p:txBody>
        </p:sp>
        <p:sp>
          <p:nvSpPr>
            <p:cNvPr id="48180" name="Text Box 16"/>
            <p:cNvSpPr txBox="1">
              <a:spLocks noChangeArrowheads="1"/>
            </p:cNvSpPr>
            <p:nvPr/>
          </p:nvSpPr>
          <p:spPr bwMode="auto">
            <a:xfrm>
              <a:off x="2058" y="1506"/>
              <a:ext cx="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 b="1"/>
                <a:t>0</a:t>
              </a:r>
            </a:p>
          </p:txBody>
        </p:sp>
        <p:sp>
          <p:nvSpPr>
            <p:cNvPr id="48181" name="Text Box 17"/>
            <p:cNvSpPr txBox="1">
              <a:spLocks noChangeArrowheads="1"/>
            </p:cNvSpPr>
            <p:nvPr/>
          </p:nvSpPr>
          <p:spPr bwMode="auto">
            <a:xfrm>
              <a:off x="2681" y="1492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1</a:t>
              </a:r>
            </a:p>
          </p:txBody>
        </p:sp>
        <p:sp>
          <p:nvSpPr>
            <p:cNvPr id="48182" name="Text Box 18"/>
            <p:cNvSpPr txBox="1">
              <a:spLocks noChangeArrowheads="1"/>
            </p:cNvSpPr>
            <p:nvPr/>
          </p:nvSpPr>
          <p:spPr bwMode="auto">
            <a:xfrm>
              <a:off x="3330" y="1501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3</a:t>
              </a:r>
            </a:p>
          </p:txBody>
        </p:sp>
        <p:sp>
          <p:nvSpPr>
            <p:cNvPr id="48183" name="Text Box 19"/>
            <p:cNvSpPr txBox="1">
              <a:spLocks noChangeArrowheads="1"/>
            </p:cNvSpPr>
            <p:nvPr/>
          </p:nvSpPr>
          <p:spPr bwMode="auto">
            <a:xfrm>
              <a:off x="3987" y="1484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2</a:t>
              </a:r>
            </a:p>
          </p:txBody>
        </p:sp>
        <p:sp>
          <p:nvSpPr>
            <p:cNvPr id="48184" name="Text Box 20"/>
            <p:cNvSpPr txBox="1">
              <a:spLocks noChangeArrowheads="1"/>
            </p:cNvSpPr>
            <p:nvPr/>
          </p:nvSpPr>
          <p:spPr bwMode="auto">
            <a:xfrm>
              <a:off x="2685" y="2004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5</a:t>
              </a:r>
            </a:p>
          </p:txBody>
        </p:sp>
        <p:sp>
          <p:nvSpPr>
            <p:cNvPr id="48185" name="Text Box 21"/>
            <p:cNvSpPr txBox="1">
              <a:spLocks noChangeArrowheads="1"/>
            </p:cNvSpPr>
            <p:nvPr/>
          </p:nvSpPr>
          <p:spPr bwMode="auto">
            <a:xfrm>
              <a:off x="3959" y="1995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6</a:t>
              </a:r>
            </a:p>
          </p:txBody>
        </p:sp>
        <p:sp>
          <p:nvSpPr>
            <p:cNvPr id="48186" name="Text Box 22"/>
            <p:cNvSpPr txBox="1">
              <a:spLocks noChangeArrowheads="1"/>
            </p:cNvSpPr>
            <p:nvPr/>
          </p:nvSpPr>
          <p:spPr bwMode="auto">
            <a:xfrm>
              <a:off x="2053" y="2015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4</a:t>
              </a:r>
            </a:p>
          </p:txBody>
        </p:sp>
        <p:sp>
          <p:nvSpPr>
            <p:cNvPr id="48187" name="Text Box 23"/>
            <p:cNvSpPr txBox="1">
              <a:spLocks noChangeArrowheads="1"/>
            </p:cNvSpPr>
            <p:nvPr/>
          </p:nvSpPr>
          <p:spPr bwMode="auto">
            <a:xfrm>
              <a:off x="3343" y="2008"/>
              <a:ext cx="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/>
                <a:t>7</a:t>
              </a:r>
            </a:p>
          </p:txBody>
        </p:sp>
        <p:sp>
          <p:nvSpPr>
            <p:cNvPr id="48188" name="Rectangle 24"/>
            <p:cNvSpPr>
              <a:spLocks noChangeArrowheads="1"/>
            </p:cNvSpPr>
            <p:nvPr/>
          </p:nvSpPr>
          <p:spPr bwMode="auto">
            <a:xfrm>
              <a:off x="1606" y="1559"/>
              <a:ext cx="2638" cy="196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8189" name="Line 25"/>
            <p:cNvSpPr>
              <a:spLocks noChangeShapeType="1"/>
            </p:cNvSpPr>
            <p:nvPr/>
          </p:nvSpPr>
          <p:spPr bwMode="auto">
            <a:xfrm flipV="1">
              <a:off x="1265" y="2527"/>
              <a:ext cx="2992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0" name="Line 29"/>
            <p:cNvSpPr>
              <a:spLocks noChangeShapeType="1"/>
            </p:cNvSpPr>
            <p:nvPr/>
          </p:nvSpPr>
          <p:spPr bwMode="auto">
            <a:xfrm flipV="1">
              <a:off x="1593" y="2049"/>
              <a:ext cx="304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1" name="Line 30"/>
            <p:cNvSpPr>
              <a:spLocks noChangeShapeType="1"/>
            </p:cNvSpPr>
            <p:nvPr/>
          </p:nvSpPr>
          <p:spPr bwMode="auto">
            <a:xfrm>
              <a:off x="1608" y="3028"/>
              <a:ext cx="30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40" name="Text Box 31"/>
          <p:cNvSpPr txBox="1">
            <a:spLocks noChangeArrowheads="1"/>
          </p:cNvSpPr>
          <p:nvPr/>
        </p:nvSpPr>
        <p:spPr bwMode="auto">
          <a:xfrm>
            <a:off x="1898650" y="4516438"/>
            <a:ext cx="5349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b="1"/>
              <a:t>W</a:t>
            </a:r>
          </a:p>
        </p:txBody>
      </p:sp>
      <p:sp>
        <p:nvSpPr>
          <p:cNvPr id="396321" name="AutoShape 33"/>
          <p:cNvSpPr>
            <a:spLocks noChangeArrowheads="1"/>
          </p:cNvSpPr>
          <p:nvPr/>
        </p:nvSpPr>
        <p:spPr bwMode="auto">
          <a:xfrm rot="-5400000">
            <a:off x="3219450" y="3105150"/>
            <a:ext cx="2933700" cy="1866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8142" name="Rectangle 62"/>
          <p:cNvSpPr>
            <a:spLocks noChangeArrowheads="1"/>
          </p:cNvSpPr>
          <p:nvPr/>
        </p:nvSpPr>
        <p:spPr bwMode="auto">
          <a:xfrm>
            <a:off x="2311400" y="4038600"/>
            <a:ext cx="127000" cy="142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pSp>
        <p:nvGrpSpPr>
          <p:cNvPr id="396364" name="Group 76"/>
          <p:cNvGrpSpPr>
            <a:grpSpLocks/>
          </p:cNvGrpSpPr>
          <p:nvPr/>
        </p:nvGrpSpPr>
        <p:grpSpPr bwMode="auto">
          <a:xfrm>
            <a:off x="2463800" y="2603500"/>
            <a:ext cx="4432300" cy="2882900"/>
            <a:chOff x="1560" y="1640"/>
            <a:chExt cx="2792" cy="1816"/>
          </a:xfrm>
        </p:grpSpPr>
        <p:grpSp>
          <p:nvGrpSpPr>
            <p:cNvPr id="48160" name="Group 69"/>
            <p:cNvGrpSpPr>
              <a:grpSpLocks/>
            </p:cNvGrpSpPr>
            <p:nvPr/>
          </p:nvGrpSpPr>
          <p:grpSpPr bwMode="auto">
            <a:xfrm>
              <a:off x="1560" y="1640"/>
              <a:ext cx="696" cy="1816"/>
              <a:chOff x="1560" y="1656"/>
              <a:chExt cx="696" cy="1816"/>
            </a:xfrm>
          </p:grpSpPr>
          <p:sp>
            <p:nvSpPr>
              <p:cNvPr id="48167" name="Arc 63"/>
              <p:cNvSpPr>
                <a:spLocks/>
              </p:cNvSpPr>
              <p:nvPr/>
            </p:nvSpPr>
            <p:spPr bwMode="auto">
              <a:xfrm flipV="1">
                <a:off x="2112" y="3336"/>
                <a:ext cx="136" cy="136"/>
              </a:xfrm>
              <a:custGeom>
                <a:avLst/>
                <a:gdLst>
                  <a:gd name="T0" fmla="*/ 0 w 21600"/>
                  <a:gd name="T1" fmla="*/ 0 h 21600"/>
                  <a:gd name="T2" fmla="*/ 136 w 21600"/>
                  <a:gd name="T3" fmla="*/ 136 h 21600"/>
                  <a:gd name="T4" fmla="*/ 0 w 21600"/>
                  <a:gd name="T5" fmla="*/ 13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68" name="Line 64"/>
              <p:cNvSpPr>
                <a:spLocks noChangeShapeType="1"/>
              </p:cNvSpPr>
              <p:nvPr/>
            </p:nvSpPr>
            <p:spPr bwMode="auto">
              <a:xfrm flipV="1">
                <a:off x="2256" y="1792"/>
                <a:ext cx="0" cy="155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69" name="Arc 65"/>
              <p:cNvSpPr>
                <a:spLocks/>
              </p:cNvSpPr>
              <p:nvPr/>
            </p:nvSpPr>
            <p:spPr bwMode="auto">
              <a:xfrm>
                <a:off x="2120" y="1656"/>
                <a:ext cx="136" cy="136"/>
              </a:xfrm>
              <a:custGeom>
                <a:avLst/>
                <a:gdLst>
                  <a:gd name="T0" fmla="*/ 0 w 21600"/>
                  <a:gd name="T1" fmla="*/ 0 h 21600"/>
                  <a:gd name="T2" fmla="*/ 136 w 21600"/>
                  <a:gd name="T3" fmla="*/ 136 h 21600"/>
                  <a:gd name="T4" fmla="*/ 0 w 21600"/>
                  <a:gd name="T5" fmla="*/ 13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70" name="Line 67"/>
              <p:cNvSpPr>
                <a:spLocks noChangeShapeType="1"/>
              </p:cNvSpPr>
              <p:nvPr/>
            </p:nvSpPr>
            <p:spPr bwMode="auto">
              <a:xfrm flipH="1">
                <a:off x="1568" y="1656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71" name="Line 68"/>
              <p:cNvSpPr>
                <a:spLocks noChangeShapeType="1"/>
              </p:cNvSpPr>
              <p:nvPr/>
            </p:nvSpPr>
            <p:spPr bwMode="auto">
              <a:xfrm flipH="1">
                <a:off x="1560" y="3472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8161" name="Group 70"/>
            <p:cNvGrpSpPr>
              <a:grpSpLocks/>
            </p:cNvGrpSpPr>
            <p:nvPr/>
          </p:nvGrpSpPr>
          <p:grpSpPr bwMode="auto">
            <a:xfrm flipH="1">
              <a:off x="3656" y="1640"/>
              <a:ext cx="696" cy="1816"/>
              <a:chOff x="1560" y="1656"/>
              <a:chExt cx="696" cy="1816"/>
            </a:xfrm>
          </p:grpSpPr>
          <p:sp>
            <p:nvSpPr>
              <p:cNvPr id="48162" name="Arc 71"/>
              <p:cNvSpPr>
                <a:spLocks/>
              </p:cNvSpPr>
              <p:nvPr/>
            </p:nvSpPr>
            <p:spPr bwMode="auto">
              <a:xfrm flipV="1">
                <a:off x="2112" y="3336"/>
                <a:ext cx="136" cy="136"/>
              </a:xfrm>
              <a:custGeom>
                <a:avLst/>
                <a:gdLst>
                  <a:gd name="T0" fmla="*/ 0 w 21600"/>
                  <a:gd name="T1" fmla="*/ 0 h 21600"/>
                  <a:gd name="T2" fmla="*/ 136 w 21600"/>
                  <a:gd name="T3" fmla="*/ 136 h 21600"/>
                  <a:gd name="T4" fmla="*/ 0 w 21600"/>
                  <a:gd name="T5" fmla="*/ 13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63" name="Line 72"/>
              <p:cNvSpPr>
                <a:spLocks noChangeShapeType="1"/>
              </p:cNvSpPr>
              <p:nvPr/>
            </p:nvSpPr>
            <p:spPr bwMode="auto">
              <a:xfrm flipV="1">
                <a:off x="2256" y="1792"/>
                <a:ext cx="0" cy="155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64" name="Arc 73"/>
              <p:cNvSpPr>
                <a:spLocks/>
              </p:cNvSpPr>
              <p:nvPr/>
            </p:nvSpPr>
            <p:spPr bwMode="auto">
              <a:xfrm>
                <a:off x="2120" y="1656"/>
                <a:ext cx="136" cy="136"/>
              </a:xfrm>
              <a:custGeom>
                <a:avLst/>
                <a:gdLst>
                  <a:gd name="T0" fmla="*/ 0 w 21600"/>
                  <a:gd name="T1" fmla="*/ 0 h 21600"/>
                  <a:gd name="T2" fmla="*/ 136 w 21600"/>
                  <a:gd name="T3" fmla="*/ 136 h 21600"/>
                  <a:gd name="T4" fmla="*/ 0 w 21600"/>
                  <a:gd name="T5" fmla="*/ 13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65" name="Line 74"/>
              <p:cNvSpPr>
                <a:spLocks noChangeShapeType="1"/>
              </p:cNvSpPr>
              <p:nvPr/>
            </p:nvSpPr>
            <p:spPr bwMode="auto">
              <a:xfrm flipH="1">
                <a:off x="1568" y="1656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66" name="Line 75"/>
              <p:cNvSpPr>
                <a:spLocks noChangeShapeType="1"/>
              </p:cNvSpPr>
              <p:nvPr/>
            </p:nvSpPr>
            <p:spPr bwMode="auto">
              <a:xfrm flipH="1">
                <a:off x="1560" y="3472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96365" name="Group 77"/>
          <p:cNvGrpSpPr>
            <a:grpSpLocks/>
          </p:cNvGrpSpPr>
          <p:nvPr/>
        </p:nvGrpSpPr>
        <p:grpSpPr bwMode="auto">
          <a:xfrm rot="-5400000">
            <a:off x="2863850" y="2101850"/>
            <a:ext cx="3568700" cy="3987800"/>
            <a:chOff x="1560" y="1640"/>
            <a:chExt cx="2792" cy="1816"/>
          </a:xfrm>
        </p:grpSpPr>
        <p:grpSp>
          <p:nvGrpSpPr>
            <p:cNvPr id="48148" name="Group 78"/>
            <p:cNvGrpSpPr>
              <a:grpSpLocks/>
            </p:cNvGrpSpPr>
            <p:nvPr/>
          </p:nvGrpSpPr>
          <p:grpSpPr bwMode="auto">
            <a:xfrm>
              <a:off x="1560" y="1640"/>
              <a:ext cx="696" cy="1816"/>
              <a:chOff x="1560" y="1656"/>
              <a:chExt cx="696" cy="1816"/>
            </a:xfrm>
          </p:grpSpPr>
          <p:sp>
            <p:nvSpPr>
              <p:cNvPr id="48155" name="Arc 79"/>
              <p:cNvSpPr>
                <a:spLocks/>
              </p:cNvSpPr>
              <p:nvPr/>
            </p:nvSpPr>
            <p:spPr bwMode="auto">
              <a:xfrm flipV="1">
                <a:off x="2112" y="3336"/>
                <a:ext cx="136" cy="136"/>
              </a:xfrm>
              <a:custGeom>
                <a:avLst/>
                <a:gdLst>
                  <a:gd name="T0" fmla="*/ 0 w 21600"/>
                  <a:gd name="T1" fmla="*/ 0 h 21600"/>
                  <a:gd name="T2" fmla="*/ 136 w 21600"/>
                  <a:gd name="T3" fmla="*/ 136 h 21600"/>
                  <a:gd name="T4" fmla="*/ 0 w 21600"/>
                  <a:gd name="T5" fmla="*/ 13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56" name="Line 80"/>
              <p:cNvSpPr>
                <a:spLocks noChangeShapeType="1"/>
              </p:cNvSpPr>
              <p:nvPr/>
            </p:nvSpPr>
            <p:spPr bwMode="auto">
              <a:xfrm flipV="1">
                <a:off x="2256" y="1792"/>
                <a:ext cx="0" cy="155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57" name="Arc 81"/>
              <p:cNvSpPr>
                <a:spLocks/>
              </p:cNvSpPr>
              <p:nvPr/>
            </p:nvSpPr>
            <p:spPr bwMode="auto">
              <a:xfrm>
                <a:off x="2120" y="1656"/>
                <a:ext cx="136" cy="136"/>
              </a:xfrm>
              <a:custGeom>
                <a:avLst/>
                <a:gdLst>
                  <a:gd name="T0" fmla="*/ 0 w 21600"/>
                  <a:gd name="T1" fmla="*/ 0 h 21600"/>
                  <a:gd name="T2" fmla="*/ 136 w 21600"/>
                  <a:gd name="T3" fmla="*/ 136 h 21600"/>
                  <a:gd name="T4" fmla="*/ 0 w 21600"/>
                  <a:gd name="T5" fmla="*/ 13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58" name="Line 82"/>
              <p:cNvSpPr>
                <a:spLocks noChangeShapeType="1"/>
              </p:cNvSpPr>
              <p:nvPr/>
            </p:nvSpPr>
            <p:spPr bwMode="auto">
              <a:xfrm flipH="1">
                <a:off x="1568" y="1656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59" name="Line 83"/>
              <p:cNvSpPr>
                <a:spLocks noChangeShapeType="1"/>
              </p:cNvSpPr>
              <p:nvPr/>
            </p:nvSpPr>
            <p:spPr bwMode="auto">
              <a:xfrm flipH="1">
                <a:off x="1560" y="3472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8149" name="Group 84"/>
            <p:cNvGrpSpPr>
              <a:grpSpLocks/>
            </p:cNvGrpSpPr>
            <p:nvPr/>
          </p:nvGrpSpPr>
          <p:grpSpPr bwMode="auto">
            <a:xfrm flipH="1">
              <a:off x="3656" y="1640"/>
              <a:ext cx="696" cy="1816"/>
              <a:chOff x="1560" y="1656"/>
              <a:chExt cx="696" cy="1816"/>
            </a:xfrm>
          </p:grpSpPr>
          <p:sp>
            <p:nvSpPr>
              <p:cNvPr id="48150" name="Arc 85"/>
              <p:cNvSpPr>
                <a:spLocks/>
              </p:cNvSpPr>
              <p:nvPr/>
            </p:nvSpPr>
            <p:spPr bwMode="auto">
              <a:xfrm flipV="1">
                <a:off x="2112" y="3336"/>
                <a:ext cx="136" cy="136"/>
              </a:xfrm>
              <a:custGeom>
                <a:avLst/>
                <a:gdLst>
                  <a:gd name="T0" fmla="*/ 0 w 21600"/>
                  <a:gd name="T1" fmla="*/ 0 h 21600"/>
                  <a:gd name="T2" fmla="*/ 136 w 21600"/>
                  <a:gd name="T3" fmla="*/ 136 h 21600"/>
                  <a:gd name="T4" fmla="*/ 0 w 21600"/>
                  <a:gd name="T5" fmla="*/ 13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51" name="Line 86"/>
              <p:cNvSpPr>
                <a:spLocks noChangeShapeType="1"/>
              </p:cNvSpPr>
              <p:nvPr/>
            </p:nvSpPr>
            <p:spPr bwMode="auto">
              <a:xfrm flipV="1">
                <a:off x="2256" y="1792"/>
                <a:ext cx="0" cy="155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52" name="Arc 87"/>
              <p:cNvSpPr>
                <a:spLocks/>
              </p:cNvSpPr>
              <p:nvPr/>
            </p:nvSpPr>
            <p:spPr bwMode="auto">
              <a:xfrm>
                <a:off x="2120" y="1656"/>
                <a:ext cx="136" cy="136"/>
              </a:xfrm>
              <a:custGeom>
                <a:avLst/>
                <a:gdLst>
                  <a:gd name="T0" fmla="*/ 0 w 21600"/>
                  <a:gd name="T1" fmla="*/ 0 h 21600"/>
                  <a:gd name="T2" fmla="*/ 136 w 21600"/>
                  <a:gd name="T3" fmla="*/ 136 h 21600"/>
                  <a:gd name="T4" fmla="*/ 0 w 21600"/>
                  <a:gd name="T5" fmla="*/ 13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53" name="Line 88"/>
              <p:cNvSpPr>
                <a:spLocks noChangeShapeType="1"/>
              </p:cNvSpPr>
              <p:nvPr/>
            </p:nvSpPr>
            <p:spPr bwMode="auto">
              <a:xfrm flipH="1">
                <a:off x="1568" y="1656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54" name="Line 89"/>
              <p:cNvSpPr>
                <a:spLocks noChangeShapeType="1"/>
              </p:cNvSpPr>
              <p:nvPr/>
            </p:nvSpPr>
            <p:spPr bwMode="auto">
              <a:xfrm flipH="1">
                <a:off x="1560" y="3472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96378" name="AutoShape 90"/>
          <p:cNvSpPr>
            <a:spLocks noChangeArrowheads="1"/>
          </p:cNvSpPr>
          <p:nvPr/>
        </p:nvSpPr>
        <p:spPr bwMode="auto">
          <a:xfrm rot="-5400000">
            <a:off x="2152650" y="3054350"/>
            <a:ext cx="2933700" cy="19431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96381" name="AutoShape 93"/>
          <p:cNvSpPr>
            <a:spLocks noChangeArrowheads="1"/>
          </p:cNvSpPr>
          <p:nvPr/>
        </p:nvSpPr>
        <p:spPr bwMode="auto">
          <a:xfrm>
            <a:off x="2717800" y="3365500"/>
            <a:ext cx="3873500" cy="13081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96382" name="AutoShape 94"/>
          <p:cNvSpPr>
            <a:spLocks noChangeArrowheads="1"/>
          </p:cNvSpPr>
          <p:nvPr/>
        </p:nvSpPr>
        <p:spPr bwMode="auto">
          <a:xfrm>
            <a:off x="2743200" y="2628900"/>
            <a:ext cx="3873500" cy="13081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6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6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21" grpId="0" animBg="1"/>
      <p:bldP spid="396378" grpId="0" animBg="1"/>
      <p:bldP spid="396381" grpId="0" animBg="1"/>
      <p:bldP spid="39638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/>
              <a:t>		</a:t>
            </a:r>
            <a:fld id="{BEB0D35C-4B46-4552-B352-D902397E25B6}" type="slidenum">
              <a:rPr lang="en-US" sz="1600"/>
              <a:pPr>
                <a:spcBef>
                  <a:spcPct val="0"/>
                </a:spcBef>
                <a:buClrTx/>
              </a:pPr>
              <a:t>29</a:t>
            </a:fld>
            <a:endParaRPr lang="en-US" sz="1600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382588"/>
            <a:ext cx="8458200" cy="838200"/>
          </a:xfrm>
        </p:spPr>
        <p:txBody>
          <a:bodyPr/>
          <a:lstStyle/>
          <a:p>
            <a:r>
              <a:rPr lang="en-US" sz="3400" b="1" dirty="0" smtClean="0"/>
              <a:t>Four-Variable Map Simplification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Solution: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8510588" y="1354138"/>
            <a:ext cx="14908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 dirty="0" smtClean="0">
                <a:solidFill>
                  <a:srgbClr val="000000"/>
                </a:solidFill>
              </a:rPr>
              <a:t>)</a:t>
            </a:r>
          </a:p>
          <a:p>
            <a:pPr>
              <a:buClrTx/>
            </a:pPr>
            <a:endParaRPr lang="en-US" sz="3200" b="1" dirty="0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6623050" y="1354138"/>
            <a:ext cx="1889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dirty="0">
                <a:solidFill>
                  <a:srgbClr val="000000"/>
                </a:solidFill>
              </a:rPr>
              <a:t>8,10,13,15</a:t>
            </a:r>
            <a:endParaRPr lang="en-US" sz="3200" dirty="0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4957763" y="1354138"/>
            <a:ext cx="382111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>
                <a:solidFill>
                  <a:srgbClr val="000000"/>
                </a:solidFill>
              </a:rPr>
              <a:t>2,4,5,6,7,</a:t>
            </a:r>
            <a:endParaRPr lang="en-US" sz="3200"/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4851400" y="1354138"/>
            <a:ext cx="3000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 </a:t>
            </a:r>
            <a:endParaRPr lang="en-US" sz="3200" b="1"/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4379913" y="1354138"/>
            <a:ext cx="4857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>
                <a:solidFill>
                  <a:srgbClr val="000000"/>
                </a:solidFill>
              </a:rPr>
              <a:t>(0,</a:t>
            </a:r>
            <a:endParaRPr lang="en-US" sz="3200"/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3806825" y="1354138"/>
            <a:ext cx="3000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 </a:t>
            </a:r>
            <a:endParaRPr lang="en-US" sz="3200" b="1"/>
          </a:p>
        </p:txBody>
      </p:sp>
      <p:sp>
        <p:nvSpPr>
          <p:cNvPr id="49163" name="Rectangle 10"/>
          <p:cNvSpPr>
            <a:spLocks noChangeArrowheads="1"/>
          </p:cNvSpPr>
          <p:nvPr/>
        </p:nvSpPr>
        <p:spPr bwMode="auto">
          <a:xfrm>
            <a:off x="3463925" y="1354138"/>
            <a:ext cx="30003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 </a:t>
            </a:r>
            <a:endParaRPr lang="en-US" sz="3200" b="1"/>
          </a:p>
        </p:txBody>
      </p:sp>
      <p:sp>
        <p:nvSpPr>
          <p:cNvPr id="49164" name="Rectangle 11"/>
          <p:cNvSpPr>
            <a:spLocks noChangeArrowheads="1"/>
          </p:cNvSpPr>
          <p:nvPr/>
        </p:nvSpPr>
        <p:spPr bwMode="auto">
          <a:xfrm>
            <a:off x="3041650" y="1354138"/>
            <a:ext cx="633413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Z)</a:t>
            </a:r>
            <a:endParaRPr lang="en-US" sz="3200" b="1"/>
          </a:p>
        </p:txBody>
      </p:sp>
      <p:sp>
        <p:nvSpPr>
          <p:cNvPr id="49165" name="Rectangle 12"/>
          <p:cNvSpPr>
            <a:spLocks noChangeArrowheads="1"/>
          </p:cNvSpPr>
          <p:nvPr/>
        </p:nvSpPr>
        <p:spPr bwMode="auto">
          <a:xfrm>
            <a:off x="2546350" y="1354138"/>
            <a:ext cx="620713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Y,</a:t>
            </a:r>
            <a:endParaRPr lang="en-US" sz="3200" b="1"/>
          </a:p>
        </p:txBody>
      </p:sp>
      <p:sp>
        <p:nvSpPr>
          <p:cNvPr id="49166" name="Rectangle 13"/>
          <p:cNvSpPr>
            <a:spLocks noChangeArrowheads="1"/>
          </p:cNvSpPr>
          <p:nvPr/>
        </p:nvSpPr>
        <p:spPr bwMode="auto">
          <a:xfrm>
            <a:off x="2051050" y="1354138"/>
            <a:ext cx="620713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X,</a:t>
            </a:r>
            <a:endParaRPr lang="en-US" sz="3200" b="1"/>
          </a:p>
        </p:txBody>
      </p:sp>
      <p:sp>
        <p:nvSpPr>
          <p:cNvPr id="49167" name="Rectangle 14"/>
          <p:cNvSpPr>
            <a:spLocks noChangeArrowheads="1"/>
          </p:cNvSpPr>
          <p:nvPr/>
        </p:nvSpPr>
        <p:spPr bwMode="auto">
          <a:xfrm>
            <a:off x="1017588" y="1354138"/>
            <a:ext cx="116363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F(W,</a:t>
            </a:r>
            <a:endParaRPr lang="en-US" sz="3200" b="1"/>
          </a:p>
        </p:txBody>
      </p:sp>
      <p:sp>
        <p:nvSpPr>
          <p:cNvPr id="49168" name="Rectangle 15"/>
          <p:cNvSpPr>
            <a:spLocks noChangeArrowheads="1"/>
          </p:cNvSpPr>
          <p:nvPr/>
        </p:nvSpPr>
        <p:spPr bwMode="auto">
          <a:xfrm>
            <a:off x="4173538" y="1522413"/>
            <a:ext cx="198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000">
                <a:solidFill>
                  <a:srgbClr val="000000"/>
                </a:solidFill>
              </a:rPr>
              <a:t>m</a:t>
            </a:r>
            <a:endParaRPr lang="en-US" sz="3200"/>
          </a:p>
        </p:txBody>
      </p:sp>
      <p:sp>
        <p:nvSpPr>
          <p:cNvPr id="49169" name="Rectangle 16"/>
          <p:cNvSpPr>
            <a:spLocks noChangeArrowheads="1"/>
          </p:cNvSpPr>
          <p:nvPr/>
        </p:nvSpPr>
        <p:spPr bwMode="auto">
          <a:xfrm>
            <a:off x="3902075" y="1301750"/>
            <a:ext cx="5302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endParaRPr lang="en-US" sz="3200" b="1"/>
          </a:p>
        </p:txBody>
      </p:sp>
      <p:sp>
        <p:nvSpPr>
          <p:cNvPr id="49170" name="Rectangle 17"/>
          <p:cNvSpPr>
            <a:spLocks noChangeArrowheads="1"/>
          </p:cNvSpPr>
          <p:nvPr/>
        </p:nvSpPr>
        <p:spPr bwMode="auto">
          <a:xfrm>
            <a:off x="3568700" y="1301750"/>
            <a:ext cx="5111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sz="3200" b="1"/>
          </a:p>
        </p:txBody>
      </p:sp>
      <p:sp>
        <p:nvSpPr>
          <p:cNvPr id="2" name="Rectangle 1"/>
          <p:cNvSpPr/>
          <p:nvPr/>
        </p:nvSpPr>
        <p:spPr>
          <a:xfrm>
            <a:off x="2646826" y="2801630"/>
            <a:ext cx="1943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 = XZ + X'Z'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fld id="{83EA9D3C-EF2B-49AF-AE96-E9A5C645516E}" type="slidenum">
              <a:rPr lang="en-US" sz="1600"/>
              <a:pPr>
                <a:spcBef>
                  <a:spcPct val="0"/>
                </a:spcBef>
                <a:buClrTx/>
              </a:pPr>
              <a:t>3</a:t>
            </a:fld>
            <a:endParaRPr lang="en-US" sz="1600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03" y="350521"/>
            <a:ext cx="4389437" cy="899160"/>
          </a:xfrm>
        </p:spPr>
        <p:txBody>
          <a:bodyPr/>
          <a:lstStyle/>
          <a:p>
            <a:r>
              <a:rPr lang="en-US" sz="3400" b="1" dirty="0" smtClean="0"/>
              <a:t>Circuit Optimization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273175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Goal: To obtain the simplest implementation for a given function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Optimization is a more formal approach to simplification that is performed using a specific procedure or algorithm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Optimization requires a cost criterion to measure the simplicity of a circuit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Two distinct cost criteria we will use: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Literal cost (L)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Gate input cost (G)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Gate input cost with NOTs (GN)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fld id="{61208ED0-B134-4A4C-8B04-3965D310F176}" type="slidenum">
              <a:rPr lang="en-US" sz="1600"/>
              <a:pPr>
                <a:spcBef>
                  <a:spcPct val="0"/>
                </a:spcBef>
                <a:buClrTx/>
              </a:pPr>
              <a:t>30</a:t>
            </a:fld>
            <a:endParaRPr lang="en-US" sz="1600" dirty="0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6507163" y="1339850"/>
            <a:ext cx="1333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3,14,15</a:t>
            </a:r>
            <a:endParaRPr lang="en-US" sz="3200" b="1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>
          <a:xfrm>
            <a:off x="549593" y="397193"/>
            <a:ext cx="8458200" cy="838200"/>
          </a:xfrm>
        </p:spPr>
        <p:txBody>
          <a:bodyPr/>
          <a:lstStyle/>
          <a:p>
            <a:r>
              <a:rPr lang="en-US" sz="3400" b="1" dirty="0" smtClean="0"/>
              <a:t>Four-Variable Map Simplification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Solution</a:t>
            </a: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7826375" y="1339850"/>
            <a:ext cx="1476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 dirty="0">
                <a:solidFill>
                  <a:srgbClr val="000000"/>
                </a:solidFill>
              </a:rPr>
              <a:t>)</a:t>
            </a:r>
            <a:endParaRPr lang="en-US" sz="3200" b="1" dirty="0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4532313" y="1339850"/>
            <a:ext cx="20367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 dirty="0">
                <a:solidFill>
                  <a:srgbClr val="000000"/>
                </a:solidFill>
              </a:rPr>
              <a:t>(3,4,5,7,9,1</a:t>
            </a:r>
            <a:endParaRPr lang="en-US" sz="3200" b="1" dirty="0"/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3959225" y="1339850"/>
            <a:ext cx="30162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 </a:t>
            </a:r>
            <a:endParaRPr lang="en-US" sz="3200" b="1"/>
          </a:p>
        </p:txBody>
      </p:sp>
      <p:sp>
        <p:nvSpPr>
          <p:cNvPr id="51209" name="Rectangle 8"/>
          <p:cNvSpPr>
            <a:spLocks noChangeArrowheads="1"/>
          </p:cNvSpPr>
          <p:nvPr/>
        </p:nvSpPr>
        <p:spPr bwMode="auto">
          <a:xfrm>
            <a:off x="3614738" y="1339850"/>
            <a:ext cx="30162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 </a:t>
            </a:r>
            <a:endParaRPr lang="en-US" sz="3200" b="1"/>
          </a:p>
        </p:txBody>
      </p:sp>
      <p:sp>
        <p:nvSpPr>
          <p:cNvPr id="51210" name="Rectangle 9"/>
          <p:cNvSpPr>
            <a:spLocks noChangeArrowheads="1"/>
          </p:cNvSpPr>
          <p:nvPr/>
        </p:nvSpPr>
        <p:spPr bwMode="auto">
          <a:xfrm>
            <a:off x="3192463" y="1339850"/>
            <a:ext cx="6350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Z)</a:t>
            </a:r>
            <a:endParaRPr lang="en-US" sz="3200" b="1"/>
          </a:p>
        </p:txBody>
      </p:sp>
      <p:sp>
        <p:nvSpPr>
          <p:cNvPr id="51211" name="Rectangle 10"/>
          <p:cNvSpPr>
            <a:spLocks noChangeArrowheads="1"/>
          </p:cNvSpPr>
          <p:nvPr/>
        </p:nvSpPr>
        <p:spPr bwMode="auto">
          <a:xfrm>
            <a:off x="2697163" y="1339850"/>
            <a:ext cx="6223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Y,</a:t>
            </a:r>
            <a:endParaRPr lang="en-US" sz="3200" b="1"/>
          </a:p>
        </p:txBody>
      </p:sp>
      <p:sp>
        <p:nvSpPr>
          <p:cNvPr id="51212" name="Rectangle 11"/>
          <p:cNvSpPr>
            <a:spLocks noChangeArrowheads="1"/>
          </p:cNvSpPr>
          <p:nvPr/>
        </p:nvSpPr>
        <p:spPr bwMode="auto">
          <a:xfrm>
            <a:off x="2200275" y="1339850"/>
            <a:ext cx="6223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X,</a:t>
            </a:r>
            <a:endParaRPr lang="en-US" sz="3200" b="1"/>
          </a:p>
        </p:txBody>
      </p:sp>
      <p:sp>
        <p:nvSpPr>
          <p:cNvPr id="51213" name="Rectangle 12"/>
          <p:cNvSpPr>
            <a:spLocks noChangeArrowheads="1"/>
          </p:cNvSpPr>
          <p:nvPr/>
        </p:nvSpPr>
        <p:spPr bwMode="auto">
          <a:xfrm>
            <a:off x="1165225" y="1339850"/>
            <a:ext cx="116522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F(W,</a:t>
            </a:r>
            <a:endParaRPr lang="en-US" sz="3200" b="1"/>
          </a:p>
        </p:txBody>
      </p:sp>
      <p:sp>
        <p:nvSpPr>
          <p:cNvPr id="51214" name="Rectangle 13"/>
          <p:cNvSpPr>
            <a:spLocks noChangeArrowheads="1"/>
          </p:cNvSpPr>
          <p:nvPr/>
        </p:nvSpPr>
        <p:spPr bwMode="auto">
          <a:xfrm>
            <a:off x="4325938" y="1508125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000" b="1">
                <a:solidFill>
                  <a:srgbClr val="000000"/>
                </a:solidFill>
              </a:rPr>
              <a:t>m</a:t>
            </a:r>
            <a:endParaRPr lang="en-US" sz="3200" b="1"/>
          </a:p>
        </p:txBody>
      </p:sp>
      <p:sp>
        <p:nvSpPr>
          <p:cNvPr id="51215" name="Rectangle 14"/>
          <p:cNvSpPr>
            <a:spLocks noChangeArrowheads="1"/>
          </p:cNvSpPr>
          <p:nvPr/>
        </p:nvSpPr>
        <p:spPr bwMode="auto">
          <a:xfrm>
            <a:off x="4054475" y="1287463"/>
            <a:ext cx="53181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endParaRPr lang="en-US" sz="3200" b="1"/>
          </a:p>
        </p:txBody>
      </p:sp>
      <p:sp>
        <p:nvSpPr>
          <p:cNvPr id="51216" name="Rectangle 15"/>
          <p:cNvSpPr>
            <a:spLocks noChangeArrowheads="1"/>
          </p:cNvSpPr>
          <p:nvPr/>
        </p:nvSpPr>
        <p:spPr bwMode="auto">
          <a:xfrm>
            <a:off x="3721100" y="1287463"/>
            <a:ext cx="51276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3500" b="1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sz="3200" b="1"/>
          </a:p>
        </p:txBody>
      </p:sp>
      <p:sp>
        <p:nvSpPr>
          <p:cNvPr id="2" name="Rectangle 1"/>
          <p:cNvSpPr/>
          <p:nvPr/>
        </p:nvSpPr>
        <p:spPr>
          <a:xfrm>
            <a:off x="2301240" y="3058627"/>
            <a:ext cx="5044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 = W' X Y' + W' Y Z + WXY + WY'Z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fld id="{4748028B-7AA2-4E43-B820-E7A045B76021}" type="slidenum">
              <a:rPr lang="en-US" sz="1600" smtClean="0"/>
              <a:pPr>
                <a:spcBef>
                  <a:spcPct val="0"/>
                </a:spcBef>
                <a:buClrTx/>
              </a:pPr>
              <a:t>31</a:t>
            </a:fld>
            <a:endParaRPr lang="en-US" sz="1600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381000"/>
            <a:ext cx="7772400" cy="1020763"/>
          </a:xfrm>
        </p:spPr>
        <p:txBody>
          <a:bodyPr/>
          <a:lstStyle/>
          <a:p>
            <a:r>
              <a:rPr lang="en-US" sz="3400" b="1" smtClean="0"/>
              <a:t>Five Variable or More K-Maps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For five variable problems, we use </a:t>
            </a:r>
            <a:r>
              <a:rPr lang="en-US" sz="2400" i="1" dirty="0" smtClean="0">
                <a:cs typeface="Times New Roman" panose="02020603050405020304" pitchFamily="18" charset="0"/>
              </a:rPr>
              <a:t>two adjacent K-maps</a:t>
            </a:r>
            <a:r>
              <a:rPr lang="en-US" sz="2400" dirty="0" smtClean="0">
                <a:cs typeface="Times New Roman" panose="02020603050405020304" pitchFamily="18" charset="0"/>
              </a:rPr>
              <a:t>.   It becomes harder to visualize adjacent minterms for selecting PIs.  You can extend the problem to six variables by using four K-Maps.</a:t>
            </a:r>
          </a:p>
          <a:p>
            <a:endParaRPr lang="en-US" sz="2400" dirty="0" smtClean="0"/>
          </a:p>
        </p:txBody>
      </p:sp>
      <p:grpSp>
        <p:nvGrpSpPr>
          <p:cNvPr id="59397" name="Group 31"/>
          <p:cNvGrpSpPr>
            <a:grpSpLocks/>
          </p:cNvGrpSpPr>
          <p:nvPr/>
        </p:nvGrpSpPr>
        <p:grpSpPr bwMode="auto">
          <a:xfrm>
            <a:off x="1416050" y="2735263"/>
            <a:ext cx="2863850" cy="3554412"/>
            <a:chOff x="892" y="1723"/>
            <a:chExt cx="1804" cy="2239"/>
          </a:xfrm>
        </p:grpSpPr>
        <p:sp>
          <p:nvSpPr>
            <p:cNvPr id="59413" name="Rectangle 5"/>
            <p:cNvSpPr>
              <a:spLocks noChangeArrowheads="1"/>
            </p:cNvSpPr>
            <p:nvPr/>
          </p:nvSpPr>
          <p:spPr bwMode="auto">
            <a:xfrm>
              <a:off x="1095" y="2265"/>
              <a:ext cx="1300" cy="135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9414" name="Rectangle 6"/>
            <p:cNvSpPr>
              <a:spLocks noChangeArrowheads="1"/>
            </p:cNvSpPr>
            <p:nvPr/>
          </p:nvSpPr>
          <p:spPr bwMode="auto">
            <a:xfrm>
              <a:off x="2557" y="2835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>
                  <a:solidFill>
                    <a:srgbClr val="000000"/>
                  </a:solidFill>
                  <a:latin typeface="SWISS" charset="0"/>
                </a:rPr>
                <a:t>X</a:t>
              </a:r>
              <a:endParaRPr lang="en-US" sz="3200" b="1"/>
            </a:p>
          </p:txBody>
        </p:sp>
        <p:sp>
          <p:nvSpPr>
            <p:cNvPr id="59415" name="Rectangle 7"/>
            <p:cNvSpPr>
              <a:spLocks noChangeArrowheads="1"/>
            </p:cNvSpPr>
            <p:nvPr/>
          </p:nvSpPr>
          <p:spPr bwMode="auto">
            <a:xfrm>
              <a:off x="2029" y="1980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>
                  <a:solidFill>
                    <a:srgbClr val="000000"/>
                  </a:solidFill>
                  <a:latin typeface="SWISS" charset="0"/>
                </a:rPr>
                <a:t>Y</a:t>
              </a:r>
              <a:endParaRPr lang="en-US" sz="3200" b="1"/>
            </a:p>
          </p:txBody>
        </p:sp>
        <p:sp>
          <p:nvSpPr>
            <p:cNvPr id="59416" name="Rectangle 8"/>
            <p:cNvSpPr>
              <a:spLocks noChangeArrowheads="1"/>
            </p:cNvSpPr>
            <p:nvPr/>
          </p:nvSpPr>
          <p:spPr bwMode="auto">
            <a:xfrm>
              <a:off x="1704" y="3732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>
                  <a:solidFill>
                    <a:srgbClr val="000000"/>
                  </a:solidFill>
                  <a:latin typeface="SWISS" charset="0"/>
                </a:rPr>
                <a:t>Z</a:t>
              </a:r>
              <a:endParaRPr lang="en-US" sz="3200" b="1"/>
            </a:p>
          </p:txBody>
        </p:sp>
        <p:sp>
          <p:nvSpPr>
            <p:cNvPr id="59417" name="Rectangle 9"/>
            <p:cNvSpPr>
              <a:spLocks noChangeArrowheads="1"/>
            </p:cNvSpPr>
            <p:nvPr/>
          </p:nvSpPr>
          <p:spPr bwMode="auto">
            <a:xfrm>
              <a:off x="892" y="3219"/>
              <a:ext cx="1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>
                  <a:solidFill>
                    <a:srgbClr val="000000"/>
                  </a:solidFill>
                  <a:latin typeface="SWISS" charset="0"/>
                </a:rPr>
                <a:t>W</a:t>
              </a:r>
              <a:endParaRPr lang="en-US" sz="3200" b="1"/>
            </a:p>
          </p:txBody>
        </p:sp>
        <p:sp>
          <p:nvSpPr>
            <p:cNvPr id="59418" name="Line 10"/>
            <p:cNvSpPr>
              <a:spLocks noChangeShapeType="1"/>
            </p:cNvSpPr>
            <p:nvPr/>
          </p:nvSpPr>
          <p:spPr bwMode="auto">
            <a:xfrm>
              <a:off x="892" y="2949"/>
              <a:ext cx="150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11"/>
            <p:cNvSpPr>
              <a:spLocks noChangeShapeType="1"/>
            </p:cNvSpPr>
            <p:nvPr/>
          </p:nvSpPr>
          <p:spPr bwMode="auto">
            <a:xfrm>
              <a:off x="1745" y="2094"/>
              <a:ext cx="1" cy="1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12"/>
            <p:cNvSpPr>
              <a:spLocks noChangeShapeType="1"/>
            </p:cNvSpPr>
            <p:nvPr/>
          </p:nvSpPr>
          <p:spPr bwMode="auto">
            <a:xfrm>
              <a:off x="1420" y="2265"/>
              <a:ext cx="1" cy="1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13"/>
            <p:cNvSpPr>
              <a:spLocks noChangeShapeType="1"/>
            </p:cNvSpPr>
            <p:nvPr/>
          </p:nvSpPr>
          <p:spPr bwMode="auto">
            <a:xfrm>
              <a:off x="2070" y="2265"/>
              <a:ext cx="1" cy="1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14"/>
            <p:cNvSpPr>
              <a:spLocks noChangeShapeType="1"/>
            </p:cNvSpPr>
            <p:nvPr/>
          </p:nvSpPr>
          <p:spPr bwMode="auto">
            <a:xfrm>
              <a:off x="1095" y="3291"/>
              <a:ext cx="150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Line 15"/>
            <p:cNvSpPr>
              <a:spLocks noChangeShapeType="1"/>
            </p:cNvSpPr>
            <p:nvPr/>
          </p:nvSpPr>
          <p:spPr bwMode="auto">
            <a:xfrm>
              <a:off x="1095" y="2607"/>
              <a:ext cx="150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4" name="Rectangle 16"/>
            <p:cNvSpPr>
              <a:spLocks noChangeArrowheads="1"/>
            </p:cNvSpPr>
            <p:nvPr/>
          </p:nvSpPr>
          <p:spPr bwMode="auto">
            <a:xfrm>
              <a:off x="1583" y="1723"/>
              <a:ext cx="4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>
                  <a:solidFill>
                    <a:srgbClr val="000000"/>
                  </a:solidFill>
                  <a:latin typeface="SWISS" charset="0"/>
                </a:rPr>
                <a:t>V = 0</a:t>
              </a:r>
              <a:endParaRPr lang="en-US" sz="3200" b="1"/>
            </a:p>
          </p:txBody>
        </p:sp>
      </p:grpSp>
      <p:sp>
        <p:nvSpPr>
          <p:cNvPr id="59398" name="Rectangle 29"/>
          <p:cNvSpPr>
            <a:spLocks noChangeArrowheads="1"/>
          </p:cNvSpPr>
          <p:nvPr/>
        </p:nvSpPr>
        <p:spPr bwMode="auto">
          <a:xfrm>
            <a:off x="8559800" y="7532688"/>
            <a:ext cx="9683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3200" b="1"/>
          </a:p>
        </p:txBody>
      </p:sp>
      <p:grpSp>
        <p:nvGrpSpPr>
          <p:cNvPr id="59399" name="Group 32"/>
          <p:cNvGrpSpPr>
            <a:grpSpLocks/>
          </p:cNvGrpSpPr>
          <p:nvPr/>
        </p:nvGrpSpPr>
        <p:grpSpPr bwMode="auto">
          <a:xfrm>
            <a:off x="4521200" y="2747963"/>
            <a:ext cx="2865438" cy="3533775"/>
            <a:chOff x="2848" y="1731"/>
            <a:chExt cx="1805" cy="2226"/>
          </a:xfrm>
        </p:grpSpPr>
        <p:grpSp>
          <p:nvGrpSpPr>
            <p:cNvPr id="59400" name="Group 17"/>
            <p:cNvGrpSpPr>
              <a:grpSpLocks/>
            </p:cNvGrpSpPr>
            <p:nvPr/>
          </p:nvGrpSpPr>
          <p:grpSpPr bwMode="auto">
            <a:xfrm>
              <a:off x="2848" y="1731"/>
              <a:ext cx="1805" cy="2226"/>
              <a:chOff x="3360" y="1563"/>
              <a:chExt cx="1805" cy="2226"/>
            </a:xfrm>
          </p:grpSpPr>
          <p:sp>
            <p:nvSpPr>
              <p:cNvPr id="59402" name="Rectangle 18"/>
              <p:cNvSpPr>
                <a:spLocks noChangeArrowheads="1"/>
              </p:cNvSpPr>
              <p:nvPr/>
            </p:nvSpPr>
            <p:spPr bwMode="auto">
              <a:xfrm>
                <a:off x="3563" y="2092"/>
                <a:ext cx="1300" cy="136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403" name="Rectangle 19"/>
              <p:cNvSpPr>
                <a:spLocks noChangeArrowheads="1"/>
              </p:cNvSpPr>
              <p:nvPr/>
            </p:nvSpPr>
            <p:spPr bwMode="auto">
              <a:xfrm>
                <a:off x="5026" y="2662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ClrTx/>
                </a:pPr>
                <a:r>
                  <a:rPr lang="en-US" sz="2400">
                    <a:solidFill>
                      <a:srgbClr val="000000"/>
                    </a:solidFill>
                    <a:latin typeface="SWISS" charset="0"/>
                  </a:rPr>
                  <a:t>X</a:t>
                </a:r>
                <a:endParaRPr lang="en-US" sz="3200" b="1"/>
              </a:p>
            </p:txBody>
          </p:sp>
          <p:sp>
            <p:nvSpPr>
              <p:cNvPr id="59404" name="Rectangle 20"/>
              <p:cNvSpPr>
                <a:spLocks noChangeArrowheads="1"/>
              </p:cNvSpPr>
              <p:nvPr/>
            </p:nvSpPr>
            <p:spPr bwMode="auto">
              <a:xfrm>
                <a:off x="4173" y="3559"/>
                <a:ext cx="11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ClrTx/>
                </a:pPr>
                <a:r>
                  <a:rPr lang="en-US" sz="2400">
                    <a:solidFill>
                      <a:srgbClr val="000000"/>
                    </a:solidFill>
                    <a:latin typeface="SWISS" charset="0"/>
                  </a:rPr>
                  <a:t>Z</a:t>
                </a:r>
                <a:endParaRPr lang="en-US" sz="3200" b="1"/>
              </a:p>
            </p:txBody>
          </p:sp>
          <p:sp>
            <p:nvSpPr>
              <p:cNvPr id="59405" name="Rectangle 21"/>
              <p:cNvSpPr>
                <a:spLocks noChangeArrowheads="1"/>
              </p:cNvSpPr>
              <p:nvPr/>
            </p:nvSpPr>
            <p:spPr bwMode="auto">
              <a:xfrm>
                <a:off x="3360" y="3046"/>
                <a:ext cx="18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ClrTx/>
                </a:pPr>
                <a:r>
                  <a:rPr lang="en-US" sz="2400">
                    <a:solidFill>
                      <a:srgbClr val="000000"/>
                    </a:solidFill>
                    <a:latin typeface="SWISS" charset="0"/>
                  </a:rPr>
                  <a:t>W</a:t>
                </a:r>
                <a:endParaRPr lang="en-US" sz="3200" b="1"/>
              </a:p>
            </p:txBody>
          </p:sp>
          <p:sp>
            <p:nvSpPr>
              <p:cNvPr id="59406" name="Line 22"/>
              <p:cNvSpPr>
                <a:spLocks noChangeShapeType="1"/>
              </p:cNvSpPr>
              <p:nvPr/>
            </p:nvSpPr>
            <p:spPr bwMode="auto">
              <a:xfrm>
                <a:off x="3360" y="2776"/>
                <a:ext cx="1503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7" name="Line 23"/>
              <p:cNvSpPr>
                <a:spLocks noChangeShapeType="1"/>
              </p:cNvSpPr>
              <p:nvPr/>
            </p:nvSpPr>
            <p:spPr bwMode="auto">
              <a:xfrm>
                <a:off x="4213" y="1921"/>
                <a:ext cx="1" cy="153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8" name="Line 24"/>
              <p:cNvSpPr>
                <a:spLocks noChangeShapeType="1"/>
              </p:cNvSpPr>
              <p:nvPr/>
            </p:nvSpPr>
            <p:spPr bwMode="auto">
              <a:xfrm>
                <a:off x="3888" y="2092"/>
                <a:ext cx="1" cy="16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9" name="Line 25"/>
              <p:cNvSpPr>
                <a:spLocks noChangeShapeType="1"/>
              </p:cNvSpPr>
              <p:nvPr/>
            </p:nvSpPr>
            <p:spPr bwMode="auto">
              <a:xfrm>
                <a:off x="4538" y="2092"/>
                <a:ext cx="1" cy="16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0" name="Line 26"/>
              <p:cNvSpPr>
                <a:spLocks noChangeShapeType="1"/>
              </p:cNvSpPr>
              <p:nvPr/>
            </p:nvSpPr>
            <p:spPr bwMode="auto">
              <a:xfrm>
                <a:off x="3563" y="3118"/>
                <a:ext cx="1503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1" name="Line 27"/>
              <p:cNvSpPr>
                <a:spLocks noChangeShapeType="1"/>
              </p:cNvSpPr>
              <p:nvPr/>
            </p:nvSpPr>
            <p:spPr bwMode="auto">
              <a:xfrm>
                <a:off x="3563" y="2434"/>
                <a:ext cx="1503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2" name="Rectangle 28"/>
              <p:cNvSpPr>
                <a:spLocks noChangeArrowheads="1"/>
              </p:cNvSpPr>
              <p:nvPr/>
            </p:nvSpPr>
            <p:spPr bwMode="auto">
              <a:xfrm>
                <a:off x="4125" y="1563"/>
                <a:ext cx="4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ClrTx/>
                </a:pPr>
                <a:r>
                  <a:rPr lang="en-US" sz="2400">
                    <a:solidFill>
                      <a:srgbClr val="000000"/>
                    </a:solidFill>
                    <a:latin typeface="SWISS" charset="0"/>
                  </a:rPr>
                  <a:t>V = 1</a:t>
                </a:r>
                <a:endParaRPr lang="en-US" sz="3200" b="1"/>
              </a:p>
            </p:txBody>
          </p:sp>
        </p:grpSp>
        <p:sp>
          <p:nvSpPr>
            <p:cNvPr id="59401" name="Rectangle 30"/>
            <p:cNvSpPr>
              <a:spLocks noChangeArrowheads="1"/>
            </p:cNvSpPr>
            <p:nvPr/>
          </p:nvSpPr>
          <p:spPr bwMode="auto">
            <a:xfrm>
              <a:off x="3949" y="1988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sz="2400">
                  <a:solidFill>
                    <a:srgbClr val="000000"/>
                  </a:solidFill>
                  <a:latin typeface="SWISS" charset="0"/>
                </a:rPr>
                <a:t>Y</a:t>
              </a:r>
              <a:endParaRPr lang="en-US" sz="3200" b="1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	</a:t>
            </a:r>
            <a:fld id="{612375BE-6F82-4F9B-A937-B43B325FAA84}" type="slidenum">
              <a:rPr lang="en-US" sz="1600" smtClean="0"/>
              <a:pPr>
                <a:spcBef>
                  <a:spcPct val="0"/>
                </a:spcBef>
                <a:buClrTx/>
              </a:pPr>
              <a:t>32</a:t>
            </a:fld>
            <a:endParaRPr lang="en-US" sz="1600" dirty="0"/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75958" y="1379538"/>
            <a:ext cx="8072437" cy="5027612"/>
          </a:xfrm>
        </p:spPr>
        <p:txBody>
          <a:bodyPr/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Sometimes a function table or map contains entries for which it is known:</a:t>
            </a:r>
          </a:p>
          <a:p>
            <a:pPr lvl="1"/>
            <a:r>
              <a:rPr lang="en-US" sz="2400" dirty="0" smtClean="0">
                <a:cs typeface="Times New Roman" panose="02020603050405020304" pitchFamily="18" charset="0"/>
              </a:rPr>
              <a:t>the input values for the minterm will never occur, or</a:t>
            </a:r>
          </a:p>
          <a:p>
            <a:pPr lvl="1"/>
            <a:r>
              <a:rPr lang="en-US" sz="2400" dirty="0" smtClean="0">
                <a:cs typeface="Times New Roman" panose="02020603050405020304" pitchFamily="18" charset="0"/>
              </a:rPr>
              <a:t>The output value for the minterm is not used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In these cases, the output value need not be defined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Instead, the output value is defined as a “don't care”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By placing “don't cares” ( an “x” entry) in the function table or map, the cost of the logic circuit may be lowered.</a:t>
            </a: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title"/>
          </p:nvPr>
        </p:nvSpPr>
        <p:spPr>
          <a:xfrm>
            <a:off x="563563" y="350838"/>
            <a:ext cx="7772400" cy="1020762"/>
          </a:xfrm>
          <a:noFill/>
        </p:spPr>
        <p:txBody>
          <a:bodyPr/>
          <a:lstStyle/>
          <a:p>
            <a:r>
              <a:rPr lang="en-US" sz="3400" b="1" smtClean="0">
                <a:solidFill>
                  <a:schemeClr val="tx1"/>
                </a:solidFill>
              </a:rPr>
              <a:t>Don't Cares in K-Maps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	</a:t>
            </a:r>
            <a:fld id="{AD0C539A-6194-4D9D-BC68-591168F1DB14}" type="slidenum">
              <a:rPr lang="en-US" sz="1600" smtClean="0"/>
              <a:pPr>
                <a:spcBef>
                  <a:spcPct val="0"/>
                </a:spcBef>
                <a:buClrTx/>
              </a:pPr>
              <a:t>33</a:t>
            </a:fld>
            <a:endParaRPr lang="en-US" sz="1600" dirty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Ultimately, each “x” entry may  take on either a 0 or 1 value in resulting solutions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For example, an “x” may take on value “0” in an SOP solution and value “1” in a POS solution, or vice-versa.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Any minterm with value “x” need not be covered by a prime implicant.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b="1" dirty="0" smtClean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  <a:p>
            <a:endParaRPr lang="en-US" sz="2200" b="1" dirty="0" smtClean="0">
              <a:cs typeface="Times New Roman" panose="02020603050405020304" pitchFamily="18" charset="0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>
          <a:xfrm>
            <a:off x="547688" y="334963"/>
            <a:ext cx="7772400" cy="1020762"/>
          </a:xfrm>
          <a:noFill/>
        </p:spPr>
        <p:txBody>
          <a:bodyPr/>
          <a:lstStyle/>
          <a:p>
            <a:r>
              <a:rPr lang="en-US" sz="3400" b="1" smtClean="0">
                <a:solidFill>
                  <a:schemeClr val="tx1"/>
                </a:solidFill>
              </a:rPr>
              <a:t>Don't Cares in K-Maps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fld id="{DC9F62D0-D305-4DDC-93EA-FF2DC6158051}" type="slidenum">
              <a:rPr lang="en-US" sz="1600"/>
              <a:pPr>
                <a:spcBef>
                  <a:spcPct val="0"/>
                </a:spcBef>
                <a:buClrTx/>
              </a:pPr>
              <a:t>34</a:t>
            </a:fld>
            <a:endParaRPr lang="en-US" sz="1600" dirty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8648" y="335598"/>
            <a:ext cx="7772400" cy="1020762"/>
          </a:xfrm>
        </p:spPr>
        <p:txBody>
          <a:bodyPr/>
          <a:lstStyle/>
          <a:p>
            <a:r>
              <a:rPr lang="en-US" sz="3400" b="1" dirty="0" smtClean="0"/>
              <a:t>Example: BCD “5 or More”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558" y="1275398"/>
            <a:ext cx="8285162" cy="5027612"/>
          </a:xfrm>
        </p:spPr>
        <p:txBody>
          <a:bodyPr/>
          <a:lstStyle/>
          <a:p>
            <a:pPr>
              <a:tabLst>
                <a:tab pos="2743200" algn="l"/>
              </a:tabLst>
            </a:pPr>
            <a:r>
              <a:rPr lang="en-US" sz="2400" dirty="0" smtClean="0">
                <a:cs typeface="Times New Roman" panose="02020603050405020304" pitchFamily="18" charset="0"/>
              </a:rPr>
              <a:t>The map below gives a function F1(</a:t>
            </a:r>
            <a:r>
              <a:rPr lang="en-US" sz="2400" dirty="0" err="1" smtClean="0">
                <a:cs typeface="Times New Roman" panose="02020603050405020304" pitchFamily="18" charset="0"/>
              </a:rPr>
              <a:t>w,x,y,z</a:t>
            </a:r>
            <a:r>
              <a:rPr lang="en-US" sz="2400" dirty="0" smtClean="0">
                <a:cs typeface="Times New Roman" panose="02020603050405020304" pitchFamily="18" charset="0"/>
              </a:rPr>
              <a:t>) which is defined as "5 or more" over BCD inputs. With the don't cares used for the 6 non-BCD combinations:</a:t>
            </a:r>
          </a:p>
          <a:p>
            <a:pPr marL="2514600" lvl="4">
              <a:buFont typeface="Wingdings" panose="05000000000000000000" pitchFamily="2" charset="2"/>
              <a:buNone/>
              <a:tabLst>
                <a:tab pos="2743200" algn="l"/>
              </a:tabLst>
            </a:pPr>
            <a:r>
              <a:rPr lang="en-US" sz="2400" dirty="0" smtClean="0">
                <a:cs typeface="Times New Roman" panose="02020603050405020304" pitchFamily="18" charset="0"/>
              </a:rPr>
              <a:t>F1 (</a:t>
            </a:r>
            <a:r>
              <a:rPr lang="en-US" sz="2400" dirty="0" err="1" smtClean="0">
                <a:cs typeface="Times New Roman" panose="02020603050405020304" pitchFamily="18" charset="0"/>
              </a:rPr>
              <a:t>w,x,y,z</a:t>
            </a:r>
            <a:r>
              <a:rPr lang="en-US" sz="2400" dirty="0" smtClean="0">
                <a:cs typeface="Times New Roman" panose="02020603050405020304" pitchFamily="18" charset="0"/>
              </a:rPr>
              <a:t>) = w + x z + x y    G = 7</a:t>
            </a:r>
          </a:p>
          <a:p>
            <a:pPr marL="2514600" lvl="4">
              <a:tabLst>
                <a:tab pos="2743200" algn="l"/>
              </a:tabLst>
            </a:pPr>
            <a:r>
              <a:rPr lang="en-US" sz="2400" dirty="0" smtClean="0">
                <a:cs typeface="Times New Roman" panose="02020603050405020304" pitchFamily="18" charset="0"/>
              </a:rPr>
              <a:t>This is much lower in cost than F2 where the “don't cares” were treated as "0s."</a:t>
            </a:r>
          </a:p>
          <a:p>
            <a:pPr marL="2514600" lvl="4">
              <a:buFont typeface="Wingdings" panose="05000000000000000000" pitchFamily="2" charset="2"/>
              <a:buNone/>
              <a:tabLst>
                <a:tab pos="2743200" algn="l"/>
              </a:tabLst>
            </a:pPr>
            <a:r>
              <a:rPr lang="en-US" sz="2400" dirty="0" smtClean="0">
                <a:cs typeface="Times New Roman" panose="02020603050405020304" pitchFamily="18" charset="0"/>
              </a:rPr>
              <a:t>                      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2514600" lvl="4">
              <a:buFont typeface="Wingdings" panose="05000000000000000000" pitchFamily="2" charset="2"/>
              <a:buNone/>
              <a:tabLst>
                <a:tab pos="2743200" algn="l"/>
              </a:tabLst>
            </a:pPr>
            <a:endParaRPr lang="en-US" sz="2400" dirty="0">
              <a:cs typeface="Times New Roman" panose="02020603050405020304" pitchFamily="18" charset="0"/>
            </a:endParaRPr>
          </a:p>
          <a:p>
            <a:pPr marL="2514600" lvl="4">
              <a:buFont typeface="Wingdings" panose="05000000000000000000" pitchFamily="2" charset="2"/>
              <a:buNone/>
              <a:tabLst>
                <a:tab pos="2743200" algn="l"/>
              </a:tabLst>
            </a:pPr>
            <a:r>
              <a:rPr lang="en-US" sz="2400" dirty="0" smtClean="0">
                <a:cs typeface="Times New Roman" panose="02020603050405020304" pitchFamily="18" charset="0"/>
              </a:rPr>
              <a:t>                                         G = 12</a:t>
            </a:r>
          </a:p>
          <a:p>
            <a:pPr marL="2514600" lvl="4">
              <a:tabLst>
                <a:tab pos="2743200" algn="l"/>
              </a:tabLst>
            </a:pPr>
            <a:r>
              <a:rPr lang="en-US" sz="2400" dirty="0" smtClean="0">
                <a:cs typeface="Times New Roman" panose="02020603050405020304" pitchFamily="18" charset="0"/>
              </a:rPr>
              <a:t>For this particular function, cost G for the POS solution for F</a:t>
            </a:r>
            <a:r>
              <a:rPr lang="en-US" sz="2400" baseline="-30000" dirty="0" smtClean="0"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cs typeface="Times New Roman" panose="02020603050405020304" pitchFamily="18" charset="0"/>
              </a:rPr>
              <a:t>w,x,y,z</a:t>
            </a:r>
            <a:r>
              <a:rPr lang="en-US" sz="2400" dirty="0" smtClean="0">
                <a:cs typeface="Times New Roman" panose="02020603050405020304" pitchFamily="18" charset="0"/>
              </a:rPr>
              <a:t>) is not changed by using the don't cares.</a:t>
            </a:r>
            <a:endParaRPr lang="en-US" sz="2400" dirty="0" smtClean="0"/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511175" y="3322638"/>
            <a:ext cx="2101850" cy="2020887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1497013" y="5505450"/>
            <a:ext cx="1301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  <a:latin typeface="SWISS" charset="0"/>
              </a:rPr>
              <a:t>z</a:t>
            </a:r>
            <a:endParaRPr lang="en-US" sz="3200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182563" y="4741863"/>
            <a:ext cx="2111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  <a:latin typeface="SWISS" charset="0"/>
              </a:rPr>
              <a:t>w</a:t>
            </a:r>
            <a:endParaRPr lang="en-US" sz="3200"/>
          </a:p>
        </p:txBody>
      </p:sp>
      <p:sp>
        <p:nvSpPr>
          <p:cNvPr id="62472" name="Line 7"/>
          <p:cNvSpPr>
            <a:spLocks noChangeShapeType="1"/>
          </p:cNvSpPr>
          <p:nvPr/>
        </p:nvSpPr>
        <p:spPr bwMode="auto">
          <a:xfrm>
            <a:off x="182563" y="4338638"/>
            <a:ext cx="2430462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Line 8"/>
          <p:cNvSpPr>
            <a:spLocks noChangeShapeType="1"/>
          </p:cNvSpPr>
          <p:nvPr/>
        </p:nvSpPr>
        <p:spPr bwMode="auto">
          <a:xfrm>
            <a:off x="1562100" y="3068638"/>
            <a:ext cx="1588" cy="2287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Line 9"/>
          <p:cNvSpPr>
            <a:spLocks noChangeShapeType="1"/>
          </p:cNvSpPr>
          <p:nvPr/>
        </p:nvSpPr>
        <p:spPr bwMode="auto">
          <a:xfrm>
            <a:off x="1036638" y="3322638"/>
            <a:ext cx="1587" cy="2414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>
            <a:off x="2087563" y="3322638"/>
            <a:ext cx="1587" cy="2414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6" name="Line 11"/>
          <p:cNvSpPr>
            <a:spLocks noChangeShapeType="1"/>
          </p:cNvSpPr>
          <p:nvPr/>
        </p:nvSpPr>
        <p:spPr bwMode="auto">
          <a:xfrm>
            <a:off x="511175" y="4848225"/>
            <a:ext cx="24304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7" name="Line 12"/>
          <p:cNvSpPr>
            <a:spLocks noChangeShapeType="1"/>
          </p:cNvSpPr>
          <p:nvPr/>
        </p:nvSpPr>
        <p:spPr bwMode="auto">
          <a:xfrm>
            <a:off x="511175" y="3830638"/>
            <a:ext cx="2430463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8" name="Rectangle 13"/>
          <p:cNvSpPr>
            <a:spLocks noChangeArrowheads="1"/>
          </p:cNvSpPr>
          <p:nvPr/>
        </p:nvSpPr>
        <p:spPr bwMode="auto">
          <a:xfrm>
            <a:off x="904875" y="3630613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300">
                <a:solidFill>
                  <a:srgbClr val="000000"/>
                </a:solidFill>
              </a:rPr>
              <a:t>0</a:t>
            </a:r>
            <a:endParaRPr lang="en-US" sz="3200"/>
          </a:p>
        </p:txBody>
      </p:sp>
      <p:sp>
        <p:nvSpPr>
          <p:cNvPr id="62479" name="Rectangle 14"/>
          <p:cNvSpPr>
            <a:spLocks noChangeArrowheads="1"/>
          </p:cNvSpPr>
          <p:nvPr/>
        </p:nvSpPr>
        <p:spPr bwMode="auto">
          <a:xfrm>
            <a:off x="1430338" y="3630613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300">
                <a:solidFill>
                  <a:srgbClr val="000000"/>
                </a:solidFill>
              </a:rPr>
              <a:t>1</a:t>
            </a:r>
            <a:endParaRPr lang="en-US" sz="3200"/>
          </a:p>
        </p:txBody>
      </p:sp>
      <p:sp>
        <p:nvSpPr>
          <p:cNvPr id="62480" name="Rectangle 15"/>
          <p:cNvSpPr>
            <a:spLocks noChangeArrowheads="1"/>
          </p:cNvSpPr>
          <p:nvPr/>
        </p:nvSpPr>
        <p:spPr bwMode="auto">
          <a:xfrm>
            <a:off x="1955800" y="3630613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300">
                <a:solidFill>
                  <a:srgbClr val="000000"/>
                </a:solidFill>
              </a:rPr>
              <a:t>3</a:t>
            </a:r>
            <a:endParaRPr lang="en-US" sz="3200"/>
          </a:p>
        </p:txBody>
      </p:sp>
      <p:sp>
        <p:nvSpPr>
          <p:cNvPr id="62481" name="Rectangle 16"/>
          <p:cNvSpPr>
            <a:spLocks noChangeArrowheads="1"/>
          </p:cNvSpPr>
          <p:nvPr/>
        </p:nvSpPr>
        <p:spPr bwMode="auto">
          <a:xfrm>
            <a:off x="2481263" y="3630613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300">
                <a:solidFill>
                  <a:srgbClr val="000000"/>
                </a:solidFill>
              </a:rPr>
              <a:t>2</a:t>
            </a:r>
            <a:endParaRPr lang="en-US" sz="3200"/>
          </a:p>
        </p:txBody>
      </p:sp>
      <p:sp>
        <p:nvSpPr>
          <p:cNvPr id="62482" name="Rectangle 17"/>
          <p:cNvSpPr>
            <a:spLocks noChangeArrowheads="1"/>
          </p:cNvSpPr>
          <p:nvPr/>
        </p:nvSpPr>
        <p:spPr bwMode="auto">
          <a:xfrm>
            <a:off x="904875" y="414020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300">
                <a:solidFill>
                  <a:srgbClr val="000000"/>
                </a:solidFill>
              </a:rPr>
              <a:t>4</a:t>
            </a:r>
            <a:endParaRPr lang="en-US" sz="3200"/>
          </a:p>
        </p:txBody>
      </p:sp>
      <p:sp>
        <p:nvSpPr>
          <p:cNvPr id="62483" name="Rectangle 18"/>
          <p:cNvSpPr>
            <a:spLocks noChangeArrowheads="1"/>
          </p:cNvSpPr>
          <p:nvPr/>
        </p:nvSpPr>
        <p:spPr bwMode="auto">
          <a:xfrm>
            <a:off x="1430338" y="414020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300">
                <a:solidFill>
                  <a:srgbClr val="000000"/>
                </a:solidFill>
              </a:rPr>
              <a:t>5</a:t>
            </a:r>
            <a:endParaRPr lang="en-US" sz="3200"/>
          </a:p>
        </p:txBody>
      </p:sp>
      <p:sp>
        <p:nvSpPr>
          <p:cNvPr id="62484" name="Rectangle 19"/>
          <p:cNvSpPr>
            <a:spLocks noChangeArrowheads="1"/>
          </p:cNvSpPr>
          <p:nvPr/>
        </p:nvSpPr>
        <p:spPr bwMode="auto">
          <a:xfrm>
            <a:off x="1955800" y="414020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300">
                <a:solidFill>
                  <a:srgbClr val="000000"/>
                </a:solidFill>
              </a:rPr>
              <a:t>7</a:t>
            </a:r>
            <a:endParaRPr lang="en-US" sz="3200"/>
          </a:p>
        </p:txBody>
      </p:sp>
      <p:sp>
        <p:nvSpPr>
          <p:cNvPr id="62485" name="Rectangle 20"/>
          <p:cNvSpPr>
            <a:spLocks noChangeArrowheads="1"/>
          </p:cNvSpPr>
          <p:nvPr/>
        </p:nvSpPr>
        <p:spPr bwMode="auto">
          <a:xfrm>
            <a:off x="2481263" y="414020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300">
                <a:solidFill>
                  <a:srgbClr val="000000"/>
                </a:solidFill>
              </a:rPr>
              <a:t>6</a:t>
            </a:r>
            <a:endParaRPr lang="en-US" sz="3200"/>
          </a:p>
        </p:txBody>
      </p:sp>
      <p:sp>
        <p:nvSpPr>
          <p:cNvPr id="62486" name="Rectangle 21"/>
          <p:cNvSpPr>
            <a:spLocks noChangeArrowheads="1"/>
          </p:cNvSpPr>
          <p:nvPr/>
        </p:nvSpPr>
        <p:spPr bwMode="auto">
          <a:xfrm>
            <a:off x="839788" y="464820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300">
                <a:solidFill>
                  <a:srgbClr val="000000"/>
                </a:solidFill>
              </a:rPr>
              <a:t>12</a:t>
            </a:r>
            <a:endParaRPr lang="en-US" sz="3200"/>
          </a:p>
        </p:txBody>
      </p:sp>
      <p:sp>
        <p:nvSpPr>
          <p:cNvPr id="62487" name="Rectangle 22"/>
          <p:cNvSpPr>
            <a:spLocks noChangeArrowheads="1"/>
          </p:cNvSpPr>
          <p:nvPr/>
        </p:nvSpPr>
        <p:spPr bwMode="auto">
          <a:xfrm>
            <a:off x="1365250" y="464820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300">
                <a:solidFill>
                  <a:srgbClr val="000000"/>
                </a:solidFill>
              </a:rPr>
              <a:t>13</a:t>
            </a:r>
            <a:endParaRPr lang="en-US" sz="3200"/>
          </a:p>
        </p:txBody>
      </p:sp>
      <p:sp>
        <p:nvSpPr>
          <p:cNvPr id="62488" name="Rectangle 23"/>
          <p:cNvSpPr>
            <a:spLocks noChangeArrowheads="1"/>
          </p:cNvSpPr>
          <p:nvPr/>
        </p:nvSpPr>
        <p:spPr bwMode="auto">
          <a:xfrm>
            <a:off x="1890713" y="464820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300">
                <a:solidFill>
                  <a:srgbClr val="000000"/>
                </a:solidFill>
              </a:rPr>
              <a:t>15</a:t>
            </a:r>
            <a:endParaRPr lang="en-US" sz="3200"/>
          </a:p>
        </p:txBody>
      </p:sp>
      <p:sp>
        <p:nvSpPr>
          <p:cNvPr id="62489" name="Rectangle 24"/>
          <p:cNvSpPr>
            <a:spLocks noChangeArrowheads="1"/>
          </p:cNvSpPr>
          <p:nvPr/>
        </p:nvSpPr>
        <p:spPr bwMode="auto">
          <a:xfrm>
            <a:off x="2416175" y="464820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300">
                <a:solidFill>
                  <a:srgbClr val="000000"/>
                </a:solidFill>
              </a:rPr>
              <a:t>14</a:t>
            </a:r>
            <a:endParaRPr lang="en-US" sz="3200"/>
          </a:p>
        </p:txBody>
      </p:sp>
      <p:sp>
        <p:nvSpPr>
          <p:cNvPr id="62490" name="Rectangle 25"/>
          <p:cNvSpPr>
            <a:spLocks noChangeArrowheads="1"/>
          </p:cNvSpPr>
          <p:nvPr/>
        </p:nvSpPr>
        <p:spPr bwMode="auto">
          <a:xfrm>
            <a:off x="904875" y="515620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300">
                <a:solidFill>
                  <a:srgbClr val="000000"/>
                </a:solidFill>
              </a:rPr>
              <a:t>8</a:t>
            </a:r>
            <a:endParaRPr lang="en-US" sz="3200"/>
          </a:p>
        </p:txBody>
      </p:sp>
      <p:sp>
        <p:nvSpPr>
          <p:cNvPr id="62491" name="Rectangle 26"/>
          <p:cNvSpPr>
            <a:spLocks noChangeArrowheads="1"/>
          </p:cNvSpPr>
          <p:nvPr/>
        </p:nvSpPr>
        <p:spPr bwMode="auto">
          <a:xfrm>
            <a:off x="1430338" y="515620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300">
                <a:solidFill>
                  <a:srgbClr val="000000"/>
                </a:solidFill>
              </a:rPr>
              <a:t>9</a:t>
            </a:r>
            <a:endParaRPr lang="en-US" sz="3200"/>
          </a:p>
        </p:txBody>
      </p:sp>
      <p:sp>
        <p:nvSpPr>
          <p:cNvPr id="62492" name="Rectangle 27"/>
          <p:cNvSpPr>
            <a:spLocks noChangeArrowheads="1"/>
          </p:cNvSpPr>
          <p:nvPr/>
        </p:nvSpPr>
        <p:spPr bwMode="auto">
          <a:xfrm>
            <a:off x="1890713" y="515620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300">
                <a:solidFill>
                  <a:srgbClr val="000000"/>
                </a:solidFill>
              </a:rPr>
              <a:t>11</a:t>
            </a:r>
            <a:endParaRPr lang="en-US" sz="3200"/>
          </a:p>
        </p:txBody>
      </p:sp>
      <p:sp>
        <p:nvSpPr>
          <p:cNvPr id="62493" name="Rectangle 28"/>
          <p:cNvSpPr>
            <a:spLocks noChangeArrowheads="1"/>
          </p:cNvSpPr>
          <p:nvPr/>
        </p:nvSpPr>
        <p:spPr bwMode="auto">
          <a:xfrm>
            <a:off x="2416175" y="515620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300">
                <a:solidFill>
                  <a:srgbClr val="000000"/>
                </a:solidFill>
              </a:rPr>
              <a:t>10</a:t>
            </a:r>
            <a:endParaRPr lang="en-US" sz="3200"/>
          </a:p>
        </p:txBody>
      </p:sp>
      <p:sp>
        <p:nvSpPr>
          <p:cNvPr id="62494" name="Rectangle 29"/>
          <p:cNvSpPr>
            <a:spLocks noChangeArrowheads="1"/>
          </p:cNvSpPr>
          <p:nvPr/>
        </p:nvSpPr>
        <p:spPr bwMode="auto">
          <a:xfrm>
            <a:off x="1233488" y="3873500"/>
            <a:ext cx="1460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</a:rPr>
              <a:t>1</a:t>
            </a:r>
            <a:endParaRPr lang="en-US" sz="3200"/>
          </a:p>
        </p:txBody>
      </p:sp>
      <p:sp>
        <p:nvSpPr>
          <p:cNvPr id="62495" name="Rectangle 30"/>
          <p:cNvSpPr>
            <a:spLocks noChangeArrowheads="1"/>
          </p:cNvSpPr>
          <p:nvPr/>
        </p:nvSpPr>
        <p:spPr bwMode="auto">
          <a:xfrm>
            <a:off x="1233488" y="4889500"/>
            <a:ext cx="1460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</a:rPr>
              <a:t>1</a:t>
            </a:r>
            <a:endParaRPr lang="en-US" sz="3200"/>
          </a:p>
        </p:txBody>
      </p:sp>
      <p:sp>
        <p:nvSpPr>
          <p:cNvPr id="62496" name="Rectangle 31"/>
          <p:cNvSpPr>
            <a:spLocks noChangeArrowheads="1"/>
          </p:cNvSpPr>
          <p:nvPr/>
        </p:nvSpPr>
        <p:spPr bwMode="auto">
          <a:xfrm>
            <a:off x="2284413" y="3873500"/>
            <a:ext cx="1460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</a:rPr>
              <a:t>1</a:t>
            </a:r>
            <a:endParaRPr lang="en-US" sz="3200"/>
          </a:p>
        </p:txBody>
      </p:sp>
      <p:sp>
        <p:nvSpPr>
          <p:cNvPr id="62497" name="Rectangle 32"/>
          <p:cNvSpPr>
            <a:spLocks noChangeArrowheads="1"/>
          </p:cNvSpPr>
          <p:nvPr/>
        </p:nvSpPr>
        <p:spPr bwMode="auto">
          <a:xfrm>
            <a:off x="1758950" y="3873500"/>
            <a:ext cx="1460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</a:rPr>
              <a:t>1</a:t>
            </a:r>
            <a:endParaRPr lang="en-US" sz="3200"/>
          </a:p>
        </p:txBody>
      </p:sp>
      <p:sp>
        <p:nvSpPr>
          <p:cNvPr id="62498" name="Rectangle 33"/>
          <p:cNvSpPr>
            <a:spLocks noChangeArrowheads="1"/>
          </p:cNvSpPr>
          <p:nvPr/>
        </p:nvSpPr>
        <p:spPr bwMode="auto">
          <a:xfrm>
            <a:off x="708025" y="4889500"/>
            <a:ext cx="1460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</a:rPr>
              <a:t>1</a:t>
            </a:r>
            <a:endParaRPr lang="en-US" sz="3200"/>
          </a:p>
        </p:txBody>
      </p:sp>
      <p:sp>
        <p:nvSpPr>
          <p:cNvPr id="62499" name="Rectangle 34"/>
          <p:cNvSpPr>
            <a:spLocks noChangeArrowheads="1"/>
          </p:cNvSpPr>
          <p:nvPr/>
        </p:nvSpPr>
        <p:spPr bwMode="auto">
          <a:xfrm>
            <a:off x="708025" y="4381500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</a:rPr>
              <a:t>X</a:t>
            </a:r>
            <a:endParaRPr lang="en-US" sz="3200"/>
          </a:p>
        </p:txBody>
      </p:sp>
      <p:sp>
        <p:nvSpPr>
          <p:cNvPr id="62500" name="Rectangle 35"/>
          <p:cNvSpPr>
            <a:spLocks noChangeArrowheads="1"/>
          </p:cNvSpPr>
          <p:nvPr/>
        </p:nvSpPr>
        <p:spPr bwMode="auto">
          <a:xfrm>
            <a:off x="1168400" y="4381500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</a:rPr>
              <a:t>X</a:t>
            </a:r>
            <a:endParaRPr lang="en-US" sz="3200"/>
          </a:p>
        </p:txBody>
      </p:sp>
      <p:sp>
        <p:nvSpPr>
          <p:cNvPr id="62501" name="Rectangle 36"/>
          <p:cNvSpPr>
            <a:spLocks noChangeArrowheads="1"/>
          </p:cNvSpPr>
          <p:nvPr/>
        </p:nvSpPr>
        <p:spPr bwMode="auto">
          <a:xfrm>
            <a:off x="1758950" y="4381500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</a:rPr>
              <a:t>X</a:t>
            </a:r>
            <a:endParaRPr lang="en-US" sz="3200"/>
          </a:p>
        </p:txBody>
      </p:sp>
      <p:sp>
        <p:nvSpPr>
          <p:cNvPr id="62502" name="Rectangle 37"/>
          <p:cNvSpPr>
            <a:spLocks noChangeArrowheads="1"/>
          </p:cNvSpPr>
          <p:nvPr/>
        </p:nvSpPr>
        <p:spPr bwMode="auto">
          <a:xfrm>
            <a:off x="1758950" y="4889500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</a:rPr>
              <a:t>X</a:t>
            </a:r>
            <a:endParaRPr lang="en-US" sz="3200"/>
          </a:p>
        </p:txBody>
      </p:sp>
      <p:sp>
        <p:nvSpPr>
          <p:cNvPr id="62503" name="Rectangle 38"/>
          <p:cNvSpPr>
            <a:spLocks noChangeArrowheads="1"/>
          </p:cNvSpPr>
          <p:nvPr/>
        </p:nvSpPr>
        <p:spPr bwMode="auto">
          <a:xfrm>
            <a:off x="2219325" y="4889500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</a:rPr>
              <a:t>X</a:t>
            </a:r>
            <a:endParaRPr lang="en-US" sz="3200"/>
          </a:p>
        </p:txBody>
      </p:sp>
      <p:sp>
        <p:nvSpPr>
          <p:cNvPr id="62504" name="Rectangle 39"/>
          <p:cNvSpPr>
            <a:spLocks noChangeArrowheads="1"/>
          </p:cNvSpPr>
          <p:nvPr/>
        </p:nvSpPr>
        <p:spPr bwMode="auto">
          <a:xfrm>
            <a:off x="2284413" y="4381500"/>
            <a:ext cx="211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</a:rPr>
              <a:t>X</a:t>
            </a:r>
            <a:endParaRPr lang="en-US" sz="3200"/>
          </a:p>
        </p:txBody>
      </p:sp>
      <p:sp>
        <p:nvSpPr>
          <p:cNvPr id="62505" name="Rectangle 40"/>
          <p:cNvSpPr>
            <a:spLocks noChangeArrowheads="1"/>
          </p:cNvSpPr>
          <p:nvPr/>
        </p:nvSpPr>
        <p:spPr bwMode="auto">
          <a:xfrm>
            <a:off x="708025" y="3365500"/>
            <a:ext cx="1460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</a:rPr>
              <a:t>0</a:t>
            </a:r>
            <a:endParaRPr lang="en-US" sz="3200"/>
          </a:p>
        </p:txBody>
      </p:sp>
      <p:sp>
        <p:nvSpPr>
          <p:cNvPr id="62506" name="Rectangle 41"/>
          <p:cNvSpPr>
            <a:spLocks noChangeArrowheads="1"/>
          </p:cNvSpPr>
          <p:nvPr/>
        </p:nvSpPr>
        <p:spPr bwMode="auto">
          <a:xfrm>
            <a:off x="1233488" y="3365500"/>
            <a:ext cx="1460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</a:rPr>
              <a:t>0</a:t>
            </a:r>
            <a:endParaRPr lang="en-US" sz="3200"/>
          </a:p>
        </p:txBody>
      </p:sp>
      <p:sp>
        <p:nvSpPr>
          <p:cNvPr id="62507" name="Rectangle 42"/>
          <p:cNvSpPr>
            <a:spLocks noChangeArrowheads="1"/>
          </p:cNvSpPr>
          <p:nvPr/>
        </p:nvSpPr>
        <p:spPr bwMode="auto">
          <a:xfrm>
            <a:off x="1758950" y="3365500"/>
            <a:ext cx="1460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</a:rPr>
              <a:t>0</a:t>
            </a:r>
            <a:endParaRPr lang="en-US" sz="3200"/>
          </a:p>
        </p:txBody>
      </p:sp>
      <p:sp>
        <p:nvSpPr>
          <p:cNvPr id="62508" name="Rectangle 43"/>
          <p:cNvSpPr>
            <a:spLocks noChangeArrowheads="1"/>
          </p:cNvSpPr>
          <p:nvPr/>
        </p:nvSpPr>
        <p:spPr bwMode="auto">
          <a:xfrm>
            <a:off x="2284413" y="3365500"/>
            <a:ext cx="1460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</a:rPr>
              <a:t>0</a:t>
            </a:r>
            <a:endParaRPr lang="en-US" sz="3200"/>
          </a:p>
        </p:txBody>
      </p:sp>
      <p:sp>
        <p:nvSpPr>
          <p:cNvPr id="62509" name="Rectangle 44"/>
          <p:cNvSpPr>
            <a:spLocks noChangeArrowheads="1"/>
          </p:cNvSpPr>
          <p:nvPr/>
        </p:nvSpPr>
        <p:spPr bwMode="auto">
          <a:xfrm>
            <a:off x="708025" y="3873500"/>
            <a:ext cx="1460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</a:rPr>
              <a:t>0</a:t>
            </a:r>
            <a:endParaRPr lang="en-US" sz="3200"/>
          </a:p>
        </p:txBody>
      </p:sp>
      <p:sp>
        <p:nvSpPr>
          <p:cNvPr id="62510" name="AutoShape 45"/>
          <p:cNvSpPr>
            <a:spLocks noChangeArrowheads="1"/>
          </p:cNvSpPr>
          <p:nvPr/>
        </p:nvSpPr>
        <p:spPr bwMode="auto">
          <a:xfrm>
            <a:off x="577850" y="4402138"/>
            <a:ext cx="1970088" cy="890587"/>
          </a:xfrm>
          <a:prstGeom prst="roundRect">
            <a:avLst>
              <a:gd name="adj" fmla="val 14287"/>
            </a:avLst>
          </a:prstGeom>
          <a:noFill/>
          <a:ln w="444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2511" name="AutoShape 46"/>
          <p:cNvSpPr>
            <a:spLocks noChangeArrowheads="1"/>
          </p:cNvSpPr>
          <p:nvPr/>
        </p:nvSpPr>
        <p:spPr bwMode="auto">
          <a:xfrm>
            <a:off x="1104900" y="3894138"/>
            <a:ext cx="917575" cy="865187"/>
          </a:xfrm>
          <a:prstGeom prst="roundRect">
            <a:avLst>
              <a:gd name="adj" fmla="val 16667"/>
            </a:avLst>
          </a:prstGeom>
          <a:noFill/>
          <a:ln w="444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2512" name="AutoShape 47"/>
          <p:cNvSpPr>
            <a:spLocks noChangeArrowheads="1"/>
          </p:cNvSpPr>
          <p:nvPr/>
        </p:nvSpPr>
        <p:spPr bwMode="auto">
          <a:xfrm>
            <a:off x="1630363" y="3957638"/>
            <a:ext cx="917575" cy="712787"/>
          </a:xfrm>
          <a:prstGeom prst="roundRect">
            <a:avLst>
              <a:gd name="adj" fmla="val 16667"/>
            </a:avLst>
          </a:prstGeom>
          <a:noFill/>
          <a:ln w="444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2513" name="Rectangle 48"/>
          <p:cNvSpPr>
            <a:spLocks noChangeArrowheads="1"/>
          </p:cNvSpPr>
          <p:nvPr/>
        </p:nvSpPr>
        <p:spPr bwMode="auto">
          <a:xfrm>
            <a:off x="2757488" y="4122738"/>
            <a:ext cx="1460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  <a:latin typeface="SWISS" charset="0"/>
              </a:rPr>
              <a:t>x</a:t>
            </a:r>
            <a:endParaRPr lang="en-US" sz="3200"/>
          </a:p>
        </p:txBody>
      </p:sp>
      <p:sp>
        <p:nvSpPr>
          <p:cNvPr id="62514" name="Rectangle 49"/>
          <p:cNvSpPr>
            <a:spLocks noChangeArrowheads="1"/>
          </p:cNvSpPr>
          <p:nvPr/>
        </p:nvSpPr>
        <p:spPr bwMode="auto">
          <a:xfrm>
            <a:off x="2025650" y="2852738"/>
            <a:ext cx="1460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2300">
                <a:solidFill>
                  <a:srgbClr val="000000"/>
                </a:solidFill>
                <a:latin typeface="SWISS" charset="0"/>
              </a:rPr>
              <a:t>y</a:t>
            </a:r>
            <a:endParaRPr lang="en-US" sz="3200"/>
          </a:p>
        </p:txBody>
      </p:sp>
      <p:sp>
        <p:nvSpPr>
          <p:cNvPr id="62515" name="Rectangle 50"/>
          <p:cNvSpPr>
            <a:spLocks noChangeArrowheads="1"/>
          </p:cNvSpPr>
          <p:nvPr/>
        </p:nvSpPr>
        <p:spPr bwMode="auto">
          <a:xfrm>
            <a:off x="5116513" y="5748338"/>
            <a:ext cx="9048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sz="1100">
                <a:solidFill>
                  <a:srgbClr val="000000"/>
                </a:solidFill>
              </a:rPr>
              <a:t> </a:t>
            </a:r>
            <a:endParaRPr lang="en-US" sz="3200"/>
          </a:p>
        </p:txBody>
      </p:sp>
      <p:grpSp>
        <p:nvGrpSpPr>
          <p:cNvPr id="62516" name="Group 81"/>
          <p:cNvGrpSpPr>
            <a:grpSpLocks/>
          </p:cNvGrpSpPr>
          <p:nvPr/>
        </p:nvGrpSpPr>
        <p:grpSpPr bwMode="auto">
          <a:xfrm>
            <a:off x="3149600" y="3876358"/>
            <a:ext cx="5038725" cy="466725"/>
            <a:chOff x="2048" y="2885"/>
            <a:chExt cx="3174" cy="294"/>
          </a:xfrm>
        </p:grpSpPr>
        <p:sp>
          <p:nvSpPr>
            <p:cNvPr id="62517" name="Line 52"/>
            <p:cNvSpPr>
              <a:spLocks noChangeShapeType="1"/>
            </p:cNvSpPr>
            <p:nvPr/>
          </p:nvSpPr>
          <p:spPr bwMode="auto">
            <a:xfrm>
              <a:off x="3354" y="2967"/>
              <a:ext cx="1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18" name="Line 53"/>
            <p:cNvSpPr>
              <a:spLocks noChangeShapeType="1"/>
            </p:cNvSpPr>
            <p:nvPr/>
          </p:nvSpPr>
          <p:spPr bwMode="auto">
            <a:xfrm>
              <a:off x="4054" y="2967"/>
              <a:ext cx="1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19" name="Line 54"/>
            <p:cNvSpPr>
              <a:spLocks noChangeShapeType="1"/>
            </p:cNvSpPr>
            <p:nvPr/>
          </p:nvSpPr>
          <p:spPr bwMode="auto">
            <a:xfrm>
              <a:off x="4950" y="2967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20" name="Line 55"/>
            <p:cNvSpPr>
              <a:spLocks noChangeShapeType="1"/>
            </p:cNvSpPr>
            <p:nvPr/>
          </p:nvSpPr>
          <p:spPr bwMode="auto">
            <a:xfrm>
              <a:off x="5110" y="2967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21" name="Rectangle 56"/>
            <p:cNvSpPr>
              <a:spLocks noChangeArrowheads="1"/>
            </p:cNvSpPr>
            <p:nvPr/>
          </p:nvSpPr>
          <p:spPr bwMode="auto">
            <a:xfrm>
              <a:off x="5102" y="291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y</a:t>
              </a:r>
              <a:endParaRPr lang="en-US" sz="3200" b="1"/>
            </a:p>
          </p:txBody>
        </p:sp>
        <p:sp>
          <p:nvSpPr>
            <p:cNvPr id="62522" name="Rectangle 57"/>
            <p:cNvSpPr>
              <a:spLocks noChangeArrowheads="1"/>
            </p:cNvSpPr>
            <p:nvPr/>
          </p:nvSpPr>
          <p:spPr bwMode="auto">
            <a:xfrm>
              <a:off x="5046" y="291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 </a:t>
              </a:r>
              <a:endParaRPr lang="en-US" sz="3200" b="1"/>
            </a:p>
          </p:txBody>
        </p:sp>
        <p:sp>
          <p:nvSpPr>
            <p:cNvPr id="62523" name="Rectangle 58"/>
            <p:cNvSpPr>
              <a:spLocks noChangeArrowheads="1"/>
            </p:cNvSpPr>
            <p:nvPr/>
          </p:nvSpPr>
          <p:spPr bwMode="auto">
            <a:xfrm>
              <a:off x="4937" y="291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62524" name="Rectangle 59"/>
            <p:cNvSpPr>
              <a:spLocks noChangeArrowheads="1"/>
            </p:cNvSpPr>
            <p:nvPr/>
          </p:nvSpPr>
          <p:spPr bwMode="auto">
            <a:xfrm>
              <a:off x="4709" y="2910"/>
              <a:ext cx="2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 w</a:t>
              </a:r>
              <a:endParaRPr lang="en-US" sz="3200" b="1"/>
            </a:p>
          </p:txBody>
        </p:sp>
        <p:sp>
          <p:nvSpPr>
            <p:cNvPr id="62525" name="Rectangle 60"/>
            <p:cNvSpPr>
              <a:spLocks noChangeArrowheads="1"/>
            </p:cNvSpPr>
            <p:nvPr/>
          </p:nvSpPr>
          <p:spPr bwMode="auto">
            <a:xfrm>
              <a:off x="4533" y="291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 </a:t>
              </a:r>
              <a:endParaRPr lang="en-US" sz="3200" b="1"/>
            </a:p>
          </p:txBody>
        </p:sp>
        <p:sp>
          <p:nvSpPr>
            <p:cNvPr id="62526" name="Rectangle 61"/>
            <p:cNvSpPr>
              <a:spLocks noChangeArrowheads="1"/>
            </p:cNvSpPr>
            <p:nvPr/>
          </p:nvSpPr>
          <p:spPr bwMode="auto">
            <a:xfrm>
              <a:off x="4365" y="2910"/>
              <a:ext cx="1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 dirty="0">
                  <a:solidFill>
                    <a:srgbClr val="000000"/>
                  </a:solidFill>
                </a:rPr>
                <a:t> y</a:t>
              </a:r>
              <a:endParaRPr lang="en-US" sz="3200" b="1" dirty="0"/>
            </a:p>
          </p:txBody>
        </p:sp>
        <p:sp>
          <p:nvSpPr>
            <p:cNvPr id="62527" name="Rectangle 62"/>
            <p:cNvSpPr>
              <a:spLocks noChangeArrowheads="1"/>
            </p:cNvSpPr>
            <p:nvPr/>
          </p:nvSpPr>
          <p:spPr bwMode="auto">
            <a:xfrm>
              <a:off x="4256" y="291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62528" name="Rectangle 63"/>
            <p:cNvSpPr>
              <a:spLocks noChangeArrowheads="1"/>
            </p:cNvSpPr>
            <p:nvPr/>
          </p:nvSpPr>
          <p:spPr bwMode="auto">
            <a:xfrm>
              <a:off x="4205" y="291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 </a:t>
              </a:r>
              <a:endParaRPr lang="en-US" sz="3200" b="1"/>
            </a:p>
          </p:txBody>
        </p:sp>
        <p:sp>
          <p:nvSpPr>
            <p:cNvPr id="62529" name="Rectangle 64"/>
            <p:cNvSpPr>
              <a:spLocks noChangeArrowheads="1"/>
            </p:cNvSpPr>
            <p:nvPr/>
          </p:nvSpPr>
          <p:spPr bwMode="auto">
            <a:xfrm>
              <a:off x="4046" y="291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w</a:t>
              </a:r>
              <a:endParaRPr lang="en-US" sz="3200" b="1"/>
            </a:p>
          </p:txBody>
        </p:sp>
        <p:sp>
          <p:nvSpPr>
            <p:cNvPr id="62530" name="Rectangle 65"/>
            <p:cNvSpPr>
              <a:spLocks noChangeArrowheads="1"/>
            </p:cNvSpPr>
            <p:nvPr/>
          </p:nvSpPr>
          <p:spPr bwMode="auto">
            <a:xfrm>
              <a:off x="3990" y="291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 </a:t>
              </a:r>
              <a:endParaRPr lang="en-US" sz="3200" b="1"/>
            </a:p>
          </p:txBody>
        </p:sp>
        <p:sp>
          <p:nvSpPr>
            <p:cNvPr id="62531" name="Rectangle 66"/>
            <p:cNvSpPr>
              <a:spLocks noChangeArrowheads="1"/>
            </p:cNvSpPr>
            <p:nvPr/>
          </p:nvSpPr>
          <p:spPr bwMode="auto">
            <a:xfrm>
              <a:off x="3813" y="291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 </a:t>
              </a:r>
              <a:endParaRPr lang="en-US" sz="3200" b="1"/>
            </a:p>
          </p:txBody>
        </p:sp>
        <p:sp>
          <p:nvSpPr>
            <p:cNvPr id="62532" name="Rectangle 67"/>
            <p:cNvSpPr>
              <a:spLocks noChangeArrowheads="1"/>
            </p:cNvSpPr>
            <p:nvPr/>
          </p:nvSpPr>
          <p:spPr bwMode="auto">
            <a:xfrm>
              <a:off x="3718" y="2910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z</a:t>
              </a:r>
              <a:endParaRPr lang="en-US" sz="3200" b="1"/>
            </a:p>
          </p:txBody>
        </p:sp>
        <p:sp>
          <p:nvSpPr>
            <p:cNvPr id="62533" name="Rectangle 68"/>
            <p:cNvSpPr>
              <a:spLocks noChangeArrowheads="1"/>
            </p:cNvSpPr>
            <p:nvPr/>
          </p:nvSpPr>
          <p:spPr bwMode="auto">
            <a:xfrm>
              <a:off x="3665" y="291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 </a:t>
              </a:r>
              <a:endParaRPr lang="en-US" sz="3200" b="1"/>
            </a:p>
          </p:txBody>
        </p:sp>
        <p:sp>
          <p:nvSpPr>
            <p:cNvPr id="62534" name="Rectangle 69"/>
            <p:cNvSpPr>
              <a:spLocks noChangeArrowheads="1"/>
            </p:cNvSpPr>
            <p:nvPr/>
          </p:nvSpPr>
          <p:spPr bwMode="auto">
            <a:xfrm>
              <a:off x="3556" y="291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62535" name="Rectangle 70"/>
            <p:cNvSpPr>
              <a:spLocks noChangeArrowheads="1"/>
            </p:cNvSpPr>
            <p:nvPr/>
          </p:nvSpPr>
          <p:spPr bwMode="auto">
            <a:xfrm>
              <a:off x="3506" y="291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 </a:t>
              </a:r>
              <a:endParaRPr lang="en-US" sz="3200" b="1"/>
            </a:p>
          </p:txBody>
        </p:sp>
        <p:sp>
          <p:nvSpPr>
            <p:cNvPr id="62536" name="Rectangle 71"/>
            <p:cNvSpPr>
              <a:spLocks noChangeArrowheads="1"/>
            </p:cNvSpPr>
            <p:nvPr/>
          </p:nvSpPr>
          <p:spPr bwMode="auto">
            <a:xfrm>
              <a:off x="3346" y="291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w</a:t>
              </a:r>
              <a:endParaRPr lang="en-US" sz="3200" b="1"/>
            </a:p>
          </p:txBody>
        </p:sp>
        <p:sp>
          <p:nvSpPr>
            <p:cNvPr id="62537" name="Rectangle 72"/>
            <p:cNvSpPr>
              <a:spLocks noChangeArrowheads="1"/>
            </p:cNvSpPr>
            <p:nvPr/>
          </p:nvSpPr>
          <p:spPr bwMode="auto">
            <a:xfrm>
              <a:off x="3250" y="291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 </a:t>
              </a:r>
              <a:endParaRPr lang="en-US" sz="3200" b="1"/>
            </a:p>
          </p:txBody>
        </p:sp>
        <p:sp>
          <p:nvSpPr>
            <p:cNvPr id="62538" name="Rectangle 73"/>
            <p:cNvSpPr>
              <a:spLocks noChangeArrowheads="1"/>
            </p:cNvSpPr>
            <p:nvPr/>
          </p:nvSpPr>
          <p:spPr bwMode="auto">
            <a:xfrm>
              <a:off x="3077" y="291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 </a:t>
              </a:r>
              <a:endParaRPr lang="en-US" sz="3200" b="1"/>
            </a:p>
          </p:txBody>
        </p:sp>
        <p:sp>
          <p:nvSpPr>
            <p:cNvPr id="62539" name="Rectangle 74"/>
            <p:cNvSpPr>
              <a:spLocks noChangeArrowheads="1"/>
            </p:cNvSpPr>
            <p:nvPr/>
          </p:nvSpPr>
          <p:spPr bwMode="auto">
            <a:xfrm>
              <a:off x="2912" y="2910"/>
              <a:ext cx="2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 z) </a:t>
              </a:r>
              <a:endParaRPr lang="en-US" sz="3200" b="1"/>
            </a:p>
          </p:txBody>
        </p:sp>
        <p:sp>
          <p:nvSpPr>
            <p:cNvPr id="62540" name="Rectangle 75"/>
            <p:cNvSpPr>
              <a:spLocks noChangeArrowheads="1"/>
            </p:cNvSpPr>
            <p:nvPr/>
          </p:nvSpPr>
          <p:spPr bwMode="auto">
            <a:xfrm>
              <a:off x="2709" y="2910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 y,</a:t>
              </a:r>
              <a:endParaRPr lang="en-US" sz="3200" b="1"/>
            </a:p>
          </p:txBody>
        </p:sp>
        <p:sp>
          <p:nvSpPr>
            <p:cNvPr id="62541" name="Rectangle 76"/>
            <p:cNvSpPr>
              <a:spLocks noChangeArrowheads="1"/>
            </p:cNvSpPr>
            <p:nvPr/>
          </p:nvSpPr>
          <p:spPr bwMode="auto">
            <a:xfrm>
              <a:off x="2584" y="2910"/>
              <a:ext cx="1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 dirty="0">
                  <a:solidFill>
                    <a:srgbClr val="000000"/>
                  </a:solidFill>
                </a:rPr>
                <a:t>x,</a:t>
              </a:r>
              <a:endParaRPr lang="en-US" sz="3200" b="1" dirty="0"/>
            </a:p>
          </p:txBody>
        </p:sp>
        <p:sp>
          <p:nvSpPr>
            <p:cNvPr id="62542" name="Rectangle 77"/>
            <p:cNvSpPr>
              <a:spLocks noChangeArrowheads="1"/>
            </p:cNvSpPr>
            <p:nvPr/>
          </p:nvSpPr>
          <p:spPr bwMode="auto">
            <a:xfrm>
              <a:off x="2048" y="2910"/>
              <a:ext cx="50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</a:rPr>
                <a:t>F</a:t>
              </a:r>
              <a:r>
                <a:rPr lang="en-US" b="1" baseline="-25000">
                  <a:solidFill>
                    <a:srgbClr val="000000"/>
                  </a:solidFill>
                </a:rPr>
                <a:t>2</a:t>
              </a:r>
              <a:r>
                <a:rPr lang="en-US" b="1">
                  <a:solidFill>
                    <a:srgbClr val="000000"/>
                  </a:solidFill>
                </a:rPr>
                <a:t>(w,</a:t>
              </a:r>
              <a:endParaRPr lang="en-US" sz="3200" b="1"/>
            </a:p>
          </p:txBody>
        </p:sp>
        <p:sp>
          <p:nvSpPr>
            <p:cNvPr id="62543" name="Rectangle 78"/>
            <p:cNvSpPr>
              <a:spLocks noChangeArrowheads="1"/>
            </p:cNvSpPr>
            <p:nvPr/>
          </p:nvSpPr>
          <p:spPr bwMode="auto">
            <a:xfrm>
              <a:off x="4586" y="288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sz="3200" b="1"/>
            </a:p>
          </p:txBody>
        </p:sp>
        <p:sp>
          <p:nvSpPr>
            <p:cNvPr id="62544" name="Rectangle 79"/>
            <p:cNvSpPr>
              <a:spLocks noChangeArrowheads="1"/>
            </p:cNvSpPr>
            <p:nvPr/>
          </p:nvSpPr>
          <p:spPr bwMode="auto">
            <a:xfrm>
              <a:off x="3867" y="288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sz="3200" b="1"/>
            </a:p>
          </p:txBody>
        </p:sp>
        <p:sp>
          <p:nvSpPr>
            <p:cNvPr id="62545" name="Rectangle 80"/>
            <p:cNvSpPr>
              <a:spLocks noChangeArrowheads="1"/>
            </p:cNvSpPr>
            <p:nvPr/>
          </p:nvSpPr>
          <p:spPr bwMode="auto">
            <a:xfrm>
              <a:off x="3130" y="2885"/>
              <a:ext cx="1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Tx/>
              </a:pPr>
              <a:r>
                <a:rPr lang="en-US" b="1">
                  <a:solidFill>
                    <a:srgbClr val="000000"/>
                  </a:solidFill>
                  <a:latin typeface="Symbol" panose="05050102010706020507" pitchFamily="18" charset="2"/>
                </a:rPr>
                <a:t> =</a:t>
              </a:r>
              <a:endParaRPr lang="en-US" sz="3200" b="1"/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	</a:t>
            </a:r>
            <a:fld id="{017DA19C-7438-46CC-B569-63ECFDC159E9}" type="slidenum">
              <a:rPr lang="en-US" sz="1600" smtClean="0"/>
              <a:pPr>
                <a:spcBef>
                  <a:spcPct val="0"/>
                </a:spcBef>
                <a:buClrTx/>
              </a:pPr>
              <a:t>35</a:t>
            </a:fld>
            <a:endParaRPr lang="en-US" sz="1600" dirty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78803" y="289560"/>
            <a:ext cx="7772400" cy="1020763"/>
          </a:xfrm>
        </p:spPr>
        <p:txBody>
          <a:bodyPr/>
          <a:lstStyle/>
          <a:p>
            <a:r>
              <a:rPr lang="en-US" sz="3400" b="1" dirty="0" smtClean="0"/>
              <a:t>Product of Sums Example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303338"/>
            <a:ext cx="7772400" cy="4572000"/>
          </a:xfrm>
        </p:spPr>
        <p:txBody>
          <a:bodyPr/>
          <a:lstStyle/>
          <a:p>
            <a:r>
              <a:rPr lang="en-US" sz="2400" dirty="0" smtClean="0"/>
              <a:t> Find the optimum POS solution:</a:t>
            </a:r>
          </a:p>
          <a:p>
            <a:endParaRPr lang="en-US" b="1" dirty="0" smtClean="0">
              <a:sym typeface="Symbol" panose="05050102010706020507" pitchFamily="18" charset="2"/>
            </a:endParaRPr>
          </a:p>
          <a:p>
            <a:endParaRPr lang="en-US" sz="2000" b="1" dirty="0" smtClean="0">
              <a:sym typeface="Symbol" panose="05050102010706020507" pitchFamily="18" charset="2"/>
            </a:endParaRPr>
          </a:p>
          <a:p>
            <a:endParaRPr lang="en-US" sz="2000" b="1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Hint: Use    and complement it to get the result.</a:t>
            </a:r>
          </a:p>
          <a:p>
            <a:endParaRPr lang="en-US" b="1" dirty="0" smtClean="0"/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079394"/>
              </p:ext>
            </p:extLst>
          </p:nvPr>
        </p:nvGraphicFramePr>
        <p:xfrm>
          <a:off x="1053465" y="2068830"/>
          <a:ext cx="78152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6" name="Equation" r:id="rId4" imgW="6248400" imgH="368300" progId="Equation.3">
                  <p:embed/>
                </p:oleObj>
              </mc:Choice>
              <mc:Fallback>
                <p:oleObj name="Equation" r:id="rId4" imgW="62484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465" y="2068830"/>
                        <a:ext cx="78152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212454"/>
              </p:ext>
            </p:extLst>
          </p:nvPr>
        </p:nvGraphicFramePr>
        <p:xfrm>
          <a:off x="4576763" y="2619058"/>
          <a:ext cx="18288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7" name="Equation" r:id="rId6" imgW="1460500" imgH="368300" progId="Equation.3">
                  <p:embed/>
                </p:oleObj>
              </mc:Choice>
              <mc:Fallback>
                <p:oleObj name="Equation" r:id="rId6" imgW="14605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2619058"/>
                        <a:ext cx="18288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5" name="Group 7"/>
          <p:cNvGrpSpPr>
            <a:grpSpLocks/>
          </p:cNvGrpSpPr>
          <p:nvPr/>
        </p:nvGrpSpPr>
        <p:grpSpPr bwMode="auto">
          <a:xfrm>
            <a:off x="2768600" y="3102610"/>
            <a:ext cx="654050" cy="519113"/>
            <a:chOff x="2248" y="3394"/>
            <a:chExt cx="412" cy="327"/>
          </a:xfrm>
        </p:grpSpPr>
        <p:sp>
          <p:nvSpPr>
            <p:cNvPr id="63496" name="Text Box 8"/>
            <p:cNvSpPr txBox="1">
              <a:spLocks noChangeArrowheads="1"/>
            </p:cNvSpPr>
            <p:nvPr/>
          </p:nvSpPr>
          <p:spPr bwMode="auto">
            <a:xfrm>
              <a:off x="2248" y="3394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dirty="0"/>
                <a:t>F</a:t>
              </a:r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2398" y="3456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11680" y="406446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F' = B' D' + A' B </a:t>
            </a:r>
          </a:p>
          <a:p>
            <a:r>
              <a:rPr lang="en-US" sz="2400" dirty="0"/>
              <a:t>F = (B + D)(A + B')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3" y="365760"/>
            <a:ext cx="7772400" cy="1020763"/>
          </a:xfrm>
        </p:spPr>
        <p:txBody>
          <a:bodyPr/>
          <a:lstStyle/>
          <a:p>
            <a:r>
              <a:rPr lang="en-US" sz="3400" b="1" dirty="0" smtClean="0"/>
              <a:t>NAND and NOR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638" y="1234440"/>
            <a:ext cx="7772400" cy="4922520"/>
          </a:xfrm>
        </p:spPr>
        <p:txBody>
          <a:bodyPr/>
          <a:lstStyle/>
          <a:p>
            <a:r>
              <a:rPr lang="en-US" sz="2400" dirty="0"/>
              <a:t>NAND: Universal gate (any digital circuit can be </a:t>
            </a:r>
            <a:r>
              <a:rPr lang="en-US" sz="2400" dirty="0" smtClean="0"/>
              <a:t> implemented </a:t>
            </a:r>
            <a:r>
              <a:rPr lang="en-US" sz="2400" dirty="0"/>
              <a:t>using only NAND gates</a:t>
            </a:r>
            <a:r>
              <a:rPr lang="en-US" sz="2400" dirty="0" smtClean="0"/>
              <a:t>).</a:t>
            </a:r>
            <a:endParaRPr lang="en-US" sz="2400" dirty="0"/>
          </a:p>
          <a:p>
            <a:r>
              <a:rPr lang="en-US" sz="2400" dirty="0" smtClean="0"/>
              <a:t>AND</a:t>
            </a:r>
            <a:r>
              <a:rPr lang="en-US" sz="2400" dirty="0"/>
              <a:t>, OR and NOT </a:t>
            </a:r>
            <a:r>
              <a:rPr lang="en-US" sz="2400" dirty="0" smtClean="0"/>
              <a:t>can </a:t>
            </a:r>
            <a:r>
              <a:rPr lang="en-US" sz="2400" dirty="0"/>
              <a:t>be implemented with </a:t>
            </a:r>
            <a:r>
              <a:rPr lang="en-US" sz="2400" dirty="0" smtClean="0"/>
              <a:t>NANDs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	</a:t>
            </a:r>
            <a:fld id="{B413B069-1304-4330-9DCC-EFC0CF2A0A1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842" y="2749866"/>
            <a:ext cx="5815388" cy="32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0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335280"/>
            <a:ext cx="7772400" cy="1020763"/>
          </a:xfrm>
        </p:spPr>
        <p:txBody>
          <a:bodyPr/>
          <a:lstStyle/>
          <a:p>
            <a:r>
              <a:rPr lang="en-US" sz="3400" b="1" dirty="0" smtClean="0"/>
              <a:t>NAND</a:t>
            </a:r>
            <a:endParaRPr lang="en-US" sz="3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	</a:t>
            </a:r>
            <a:fld id="{B413B069-1304-4330-9DCC-EFC0CF2A0A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1678" y="1272858"/>
            <a:ext cx="7772400" cy="3954462"/>
          </a:xfrm>
        </p:spPr>
        <p:txBody>
          <a:bodyPr/>
          <a:lstStyle/>
          <a:p>
            <a:r>
              <a:rPr lang="en-US" sz="2400" dirty="0"/>
              <a:t>two ways to draw a NAND </a:t>
            </a:r>
            <a:r>
              <a:rPr lang="en-US" sz="2400" dirty="0" smtClean="0"/>
              <a:t>gate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Suggests </a:t>
            </a:r>
            <a:r>
              <a:rPr lang="en-US" sz="2400" dirty="0"/>
              <a:t>a way to create all NAND gate </a:t>
            </a:r>
            <a:r>
              <a:rPr lang="en-US" sz="2400" dirty="0" smtClean="0"/>
              <a:t>implementation </a:t>
            </a:r>
            <a:endParaRPr lang="en-US" sz="2400" dirty="0"/>
          </a:p>
          <a:p>
            <a:pPr lvl="1"/>
            <a:r>
              <a:rPr lang="en-US" sz="2400" dirty="0" smtClean="0"/>
              <a:t>move </a:t>
            </a:r>
            <a:r>
              <a:rPr lang="en-US" sz="2400" dirty="0"/>
              <a:t>the bubbles around in a </a:t>
            </a:r>
            <a:r>
              <a:rPr lang="en-US" sz="2400" dirty="0" smtClean="0"/>
              <a:t>sum‐of‐products implementation</a:t>
            </a:r>
            <a:r>
              <a:rPr lang="en-US" sz="2400" dirty="0"/>
              <a:t>... </a:t>
            </a:r>
          </a:p>
          <a:p>
            <a:pPr lvl="1"/>
            <a:r>
              <a:rPr lang="en-US" sz="2400" dirty="0" smtClean="0"/>
              <a:t>you </a:t>
            </a:r>
            <a:r>
              <a:rPr lang="en-US" sz="2400" dirty="0"/>
              <a:t>can also use algebra </a:t>
            </a:r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22" y="2066924"/>
            <a:ext cx="7578759" cy="13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61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323" y="350520"/>
            <a:ext cx="7772400" cy="1020763"/>
          </a:xfrm>
        </p:spPr>
        <p:txBody>
          <a:bodyPr/>
          <a:lstStyle/>
          <a:p>
            <a:r>
              <a:rPr lang="en-US" sz="3400" b="1" dirty="0" smtClean="0"/>
              <a:t>NAND</a:t>
            </a:r>
            <a:endParaRPr lang="en-US" sz="3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	</a:t>
            </a:r>
            <a:fld id="{B413B069-1304-4330-9DCC-EFC0CF2A0A1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1442836"/>
            <a:ext cx="7796194" cy="45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77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3" y="365760"/>
            <a:ext cx="7772400" cy="1020763"/>
          </a:xfrm>
        </p:spPr>
        <p:txBody>
          <a:bodyPr/>
          <a:lstStyle/>
          <a:p>
            <a:r>
              <a:rPr lang="en-US" sz="3400" b="1" dirty="0" smtClean="0"/>
              <a:t>NAND only implementations</a:t>
            </a:r>
            <a:endParaRPr lang="en-US" sz="3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	</a:t>
            </a:r>
            <a:fld id="{B413B069-1304-4330-9DCC-EFC0CF2A0A1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1" y="1391760"/>
            <a:ext cx="8208738" cy="462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99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fld id="{05082AEE-968F-41ED-B8E6-DEFD5E9ABB1C}" type="slidenum">
              <a:rPr lang="en-US" sz="1600"/>
              <a:pPr>
                <a:spcBef>
                  <a:spcPct val="0"/>
                </a:spcBef>
                <a:buClrTx/>
              </a:pPr>
              <a:t>4</a:t>
            </a:fld>
            <a:endParaRPr lang="en-US" sz="1600" dirty="0"/>
          </a:p>
        </p:txBody>
      </p:sp>
      <p:grpSp>
        <p:nvGrpSpPr>
          <p:cNvPr id="18435" name="Group 76"/>
          <p:cNvGrpSpPr>
            <a:grpSpLocks/>
          </p:cNvGrpSpPr>
          <p:nvPr/>
        </p:nvGrpSpPr>
        <p:grpSpPr bwMode="auto">
          <a:xfrm>
            <a:off x="5459730" y="4092575"/>
            <a:ext cx="654050" cy="519113"/>
            <a:chOff x="3363" y="3442"/>
            <a:chExt cx="412" cy="327"/>
          </a:xfrm>
        </p:grpSpPr>
        <p:sp>
          <p:nvSpPr>
            <p:cNvPr id="18465" name="Text Box 55"/>
            <p:cNvSpPr txBox="1">
              <a:spLocks noChangeArrowheads="1"/>
            </p:cNvSpPr>
            <p:nvPr/>
          </p:nvSpPr>
          <p:spPr bwMode="auto">
            <a:xfrm>
              <a:off x="3363" y="3442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/>
                <a:t>D</a:t>
              </a:r>
            </a:p>
          </p:txBody>
        </p:sp>
        <p:sp>
          <p:nvSpPr>
            <p:cNvPr id="18466" name="Line 56"/>
            <p:cNvSpPr>
              <a:spLocks noChangeShapeType="1"/>
            </p:cNvSpPr>
            <p:nvPr/>
          </p:nvSpPr>
          <p:spPr bwMode="auto">
            <a:xfrm>
              <a:off x="3504" y="3504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187133"/>
            <a:ext cx="8235950" cy="3704907"/>
          </a:xfrm>
        </p:spPr>
        <p:txBody>
          <a:bodyPr/>
          <a:lstStyle/>
          <a:p>
            <a:r>
              <a:rPr lang="en-US" sz="2400" dirty="0" smtClean="0"/>
              <a:t>Literal – a variable or it complement</a:t>
            </a:r>
          </a:p>
          <a:p>
            <a:r>
              <a:rPr lang="en-US" sz="2400" dirty="0" smtClean="0"/>
              <a:t>Literal cost – the number of literal   appearances in a Boolean expression corresponding to the logic circuit diagram</a:t>
            </a:r>
          </a:p>
          <a:p>
            <a:r>
              <a:rPr lang="en-US" sz="2400" dirty="0" smtClean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F = BD + A   C + A                                         </a:t>
            </a:r>
            <a:r>
              <a:rPr lang="en-US" sz="2400" dirty="0" smtClean="0"/>
              <a:t>L = 8</a:t>
            </a:r>
          </a:p>
          <a:p>
            <a:pPr lvl="1"/>
            <a:r>
              <a:rPr lang="en-US" b="1" dirty="0" smtClean="0"/>
              <a:t>F = BD + A   C + A       + AB                         </a:t>
            </a:r>
            <a:r>
              <a:rPr lang="en-US" sz="2400" dirty="0" smtClean="0"/>
              <a:t>L = 11</a:t>
            </a:r>
          </a:p>
          <a:p>
            <a:pPr lvl="1"/>
            <a:r>
              <a:rPr lang="en-US" b="1" dirty="0" smtClean="0"/>
              <a:t>F = (A + B)(A + D)(B + C +    )(    +     + D) </a:t>
            </a:r>
            <a:r>
              <a:rPr lang="en-US" sz="2400" dirty="0" smtClean="0"/>
              <a:t>L </a:t>
            </a:r>
            <a:r>
              <a:rPr lang="en-US" b="1" dirty="0" smtClean="0"/>
              <a:t>=</a:t>
            </a:r>
            <a:r>
              <a:rPr lang="en-US" sz="2400" dirty="0" smtClean="0"/>
              <a:t>10</a:t>
            </a:r>
          </a:p>
          <a:p>
            <a:pPr marL="457200" lvl="1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r>
              <a:rPr lang="en-US" sz="2400" dirty="0" smtClean="0"/>
              <a:t>Which solution is best?</a:t>
            </a: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334963"/>
            <a:ext cx="7772400" cy="1020762"/>
          </a:xfrm>
        </p:spPr>
        <p:txBody>
          <a:bodyPr/>
          <a:lstStyle/>
          <a:p>
            <a:r>
              <a:rPr lang="en-US" sz="3600" smtClean="0"/>
              <a:t> </a:t>
            </a:r>
            <a:r>
              <a:rPr lang="en-US" sz="3600" b="1" smtClean="0"/>
              <a:t>Literal Cost</a:t>
            </a:r>
          </a:p>
        </p:txBody>
      </p:sp>
      <p:grpSp>
        <p:nvGrpSpPr>
          <p:cNvPr id="18438" name="Group 70"/>
          <p:cNvGrpSpPr>
            <a:grpSpLocks/>
          </p:cNvGrpSpPr>
          <p:nvPr/>
        </p:nvGrpSpPr>
        <p:grpSpPr bwMode="auto">
          <a:xfrm>
            <a:off x="4456748" y="3013393"/>
            <a:ext cx="654050" cy="519112"/>
            <a:chOff x="2964" y="2791"/>
            <a:chExt cx="412" cy="327"/>
          </a:xfrm>
        </p:grpSpPr>
        <p:sp>
          <p:nvSpPr>
            <p:cNvPr id="18463" name="Text Box 22"/>
            <p:cNvSpPr txBox="1">
              <a:spLocks noChangeArrowheads="1"/>
            </p:cNvSpPr>
            <p:nvPr/>
          </p:nvSpPr>
          <p:spPr bwMode="auto">
            <a:xfrm>
              <a:off x="2964" y="2791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dirty="0"/>
                <a:t>D</a:t>
              </a:r>
            </a:p>
          </p:txBody>
        </p:sp>
        <p:sp>
          <p:nvSpPr>
            <p:cNvPr id="18464" name="Line 23"/>
            <p:cNvSpPr>
              <a:spLocks noChangeShapeType="1"/>
            </p:cNvSpPr>
            <p:nvPr/>
          </p:nvSpPr>
          <p:spPr bwMode="auto">
            <a:xfrm>
              <a:off x="3105" y="2853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39" name="Group 69"/>
          <p:cNvGrpSpPr>
            <a:grpSpLocks/>
          </p:cNvGrpSpPr>
          <p:nvPr/>
        </p:nvGrpSpPr>
        <p:grpSpPr bwMode="auto">
          <a:xfrm>
            <a:off x="3030855" y="3019108"/>
            <a:ext cx="654050" cy="519112"/>
            <a:chOff x="2748" y="2272"/>
            <a:chExt cx="412" cy="327"/>
          </a:xfrm>
        </p:grpSpPr>
        <p:sp>
          <p:nvSpPr>
            <p:cNvPr id="18461" name="Text Box 27"/>
            <p:cNvSpPr txBox="1">
              <a:spLocks noChangeArrowheads="1"/>
            </p:cNvSpPr>
            <p:nvPr/>
          </p:nvSpPr>
          <p:spPr bwMode="auto">
            <a:xfrm>
              <a:off x="2748" y="2272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/>
                <a:t>B</a:t>
              </a:r>
            </a:p>
          </p:txBody>
        </p:sp>
        <p:sp>
          <p:nvSpPr>
            <p:cNvPr id="18462" name="Line 28"/>
            <p:cNvSpPr>
              <a:spLocks noChangeShapeType="1"/>
            </p:cNvSpPr>
            <p:nvPr/>
          </p:nvSpPr>
          <p:spPr bwMode="auto">
            <a:xfrm flipV="1">
              <a:off x="2889" y="2335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40" name="Group 71"/>
          <p:cNvGrpSpPr>
            <a:grpSpLocks/>
          </p:cNvGrpSpPr>
          <p:nvPr/>
        </p:nvGrpSpPr>
        <p:grpSpPr bwMode="auto">
          <a:xfrm>
            <a:off x="4185603" y="3028633"/>
            <a:ext cx="654050" cy="519112"/>
            <a:chOff x="2531" y="2791"/>
            <a:chExt cx="412" cy="327"/>
          </a:xfrm>
        </p:grpSpPr>
        <p:sp>
          <p:nvSpPr>
            <p:cNvPr id="18459" name="Text Box 33"/>
            <p:cNvSpPr txBox="1">
              <a:spLocks noChangeArrowheads="1"/>
            </p:cNvSpPr>
            <p:nvPr/>
          </p:nvSpPr>
          <p:spPr bwMode="auto">
            <a:xfrm>
              <a:off x="2531" y="2791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dirty="0"/>
                <a:t>C</a:t>
              </a:r>
            </a:p>
          </p:txBody>
        </p:sp>
        <p:sp>
          <p:nvSpPr>
            <p:cNvPr id="18460" name="Line 34"/>
            <p:cNvSpPr>
              <a:spLocks noChangeShapeType="1"/>
            </p:cNvSpPr>
            <p:nvPr/>
          </p:nvSpPr>
          <p:spPr bwMode="auto">
            <a:xfrm>
              <a:off x="2672" y="2853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41" name="Group 72"/>
          <p:cNvGrpSpPr>
            <a:grpSpLocks/>
          </p:cNvGrpSpPr>
          <p:nvPr/>
        </p:nvGrpSpPr>
        <p:grpSpPr bwMode="auto">
          <a:xfrm>
            <a:off x="3057208" y="3533458"/>
            <a:ext cx="654050" cy="519112"/>
            <a:chOff x="1792" y="3109"/>
            <a:chExt cx="412" cy="327"/>
          </a:xfrm>
        </p:grpSpPr>
        <p:sp>
          <p:nvSpPr>
            <p:cNvPr id="18457" name="Text Box 37"/>
            <p:cNvSpPr txBox="1">
              <a:spLocks noChangeArrowheads="1"/>
            </p:cNvSpPr>
            <p:nvPr/>
          </p:nvSpPr>
          <p:spPr bwMode="auto">
            <a:xfrm>
              <a:off x="1792" y="3109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/>
                <a:t>B</a:t>
              </a:r>
            </a:p>
          </p:txBody>
        </p:sp>
        <p:sp>
          <p:nvSpPr>
            <p:cNvPr id="18458" name="Line 38"/>
            <p:cNvSpPr>
              <a:spLocks noChangeShapeType="1"/>
            </p:cNvSpPr>
            <p:nvPr/>
          </p:nvSpPr>
          <p:spPr bwMode="auto">
            <a:xfrm>
              <a:off x="1915" y="3171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42" name="Group 74"/>
          <p:cNvGrpSpPr>
            <a:grpSpLocks/>
          </p:cNvGrpSpPr>
          <p:nvPr/>
        </p:nvGrpSpPr>
        <p:grpSpPr bwMode="auto">
          <a:xfrm>
            <a:off x="4208780" y="3543935"/>
            <a:ext cx="654050" cy="519113"/>
            <a:chOff x="2527" y="3106"/>
            <a:chExt cx="412" cy="327"/>
          </a:xfrm>
        </p:grpSpPr>
        <p:sp>
          <p:nvSpPr>
            <p:cNvPr id="18455" name="Text Box 40"/>
            <p:cNvSpPr txBox="1">
              <a:spLocks noChangeArrowheads="1"/>
            </p:cNvSpPr>
            <p:nvPr/>
          </p:nvSpPr>
          <p:spPr bwMode="auto">
            <a:xfrm>
              <a:off x="2527" y="3106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dirty="0"/>
                <a:t>B</a:t>
              </a:r>
            </a:p>
          </p:txBody>
        </p:sp>
        <p:sp>
          <p:nvSpPr>
            <p:cNvPr id="18456" name="Line 41"/>
            <p:cNvSpPr>
              <a:spLocks noChangeShapeType="1"/>
            </p:cNvSpPr>
            <p:nvPr/>
          </p:nvSpPr>
          <p:spPr bwMode="auto">
            <a:xfrm>
              <a:off x="2650" y="3168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43" name="Group 73"/>
          <p:cNvGrpSpPr>
            <a:grpSpLocks/>
          </p:cNvGrpSpPr>
          <p:nvPr/>
        </p:nvGrpSpPr>
        <p:grpSpPr bwMode="auto">
          <a:xfrm>
            <a:off x="4511993" y="3539173"/>
            <a:ext cx="654050" cy="519112"/>
            <a:chOff x="2871" y="3103"/>
            <a:chExt cx="412" cy="327"/>
          </a:xfrm>
        </p:grpSpPr>
        <p:sp>
          <p:nvSpPr>
            <p:cNvPr id="18453" name="Text Box 43"/>
            <p:cNvSpPr txBox="1">
              <a:spLocks noChangeArrowheads="1"/>
            </p:cNvSpPr>
            <p:nvPr/>
          </p:nvSpPr>
          <p:spPr bwMode="auto">
            <a:xfrm>
              <a:off x="2871" y="310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/>
                <a:t>D</a:t>
              </a:r>
            </a:p>
          </p:txBody>
        </p:sp>
        <p:sp>
          <p:nvSpPr>
            <p:cNvPr id="18454" name="Line 44"/>
            <p:cNvSpPr>
              <a:spLocks noChangeShapeType="1"/>
            </p:cNvSpPr>
            <p:nvPr/>
          </p:nvSpPr>
          <p:spPr bwMode="auto">
            <a:xfrm>
              <a:off x="3003" y="3174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44" name="Group 75"/>
          <p:cNvGrpSpPr>
            <a:grpSpLocks/>
          </p:cNvGrpSpPr>
          <p:nvPr/>
        </p:nvGrpSpPr>
        <p:grpSpPr bwMode="auto">
          <a:xfrm>
            <a:off x="5533390" y="3539173"/>
            <a:ext cx="654050" cy="519112"/>
            <a:chOff x="3419" y="3103"/>
            <a:chExt cx="412" cy="327"/>
          </a:xfrm>
        </p:grpSpPr>
        <p:sp>
          <p:nvSpPr>
            <p:cNvPr id="18451" name="Text Box 46"/>
            <p:cNvSpPr txBox="1">
              <a:spLocks noChangeArrowheads="1"/>
            </p:cNvSpPr>
            <p:nvPr/>
          </p:nvSpPr>
          <p:spPr bwMode="auto">
            <a:xfrm>
              <a:off x="3419" y="310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dirty="0"/>
                <a:t>C</a:t>
              </a:r>
            </a:p>
          </p:txBody>
        </p:sp>
        <p:sp>
          <p:nvSpPr>
            <p:cNvPr id="18452" name="Line 47"/>
            <p:cNvSpPr>
              <a:spLocks noChangeShapeType="1"/>
            </p:cNvSpPr>
            <p:nvPr/>
          </p:nvSpPr>
          <p:spPr bwMode="auto">
            <a:xfrm>
              <a:off x="3560" y="3165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45" name="Group 77"/>
          <p:cNvGrpSpPr>
            <a:grpSpLocks/>
          </p:cNvGrpSpPr>
          <p:nvPr/>
        </p:nvGrpSpPr>
        <p:grpSpPr bwMode="auto">
          <a:xfrm>
            <a:off x="6060440" y="4062095"/>
            <a:ext cx="654050" cy="519113"/>
            <a:chOff x="3673" y="3442"/>
            <a:chExt cx="412" cy="327"/>
          </a:xfrm>
        </p:grpSpPr>
        <p:sp>
          <p:nvSpPr>
            <p:cNvPr id="18449" name="Text Box 64"/>
            <p:cNvSpPr txBox="1">
              <a:spLocks noChangeArrowheads="1"/>
            </p:cNvSpPr>
            <p:nvPr/>
          </p:nvSpPr>
          <p:spPr bwMode="auto">
            <a:xfrm>
              <a:off x="3673" y="3442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dirty="0"/>
                <a:t>B</a:t>
              </a:r>
            </a:p>
          </p:txBody>
        </p:sp>
        <p:sp>
          <p:nvSpPr>
            <p:cNvPr id="18450" name="Line 65"/>
            <p:cNvSpPr>
              <a:spLocks noChangeShapeType="1"/>
            </p:cNvSpPr>
            <p:nvPr/>
          </p:nvSpPr>
          <p:spPr bwMode="auto">
            <a:xfrm>
              <a:off x="3814" y="3504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46" name="Group 78"/>
          <p:cNvGrpSpPr>
            <a:grpSpLocks/>
          </p:cNvGrpSpPr>
          <p:nvPr/>
        </p:nvGrpSpPr>
        <p:grpSpPr bwMode="auto">
          <a:xfrm>
            <a:off x="6682105" y="4083050"/>
            <a:ext cx="654050" cy="519113"/>
            <a:chOff x="4103" y="3436"/>
            <a:chExt cx="412" cy="327"/>
          </a:xfrm>
        </p:grpSpPr>
        <p:sp>
          <p:nvSpPr>
            <p:cNvPr id="18447" name="Text Box 67"/>
            <p:cNvSpPr txBox="1">
              <a:spLocks noChangeArrowheads="1"/>
            </p:cNvSpPr>
            <p:nvPr/>
          </p:nvSpPr>
          <p:spPr bwMode="auto">
            <a:xfrm>
              <a:off x="4103" y="3436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dirty="0"/>
                <a:t>C</a:t>
              </a:r>
            </a:p>
          </p:txBody>
        </p:sp>
        <p:sp>
          <p:nvSpPr>
            <p:cNvPr id="18448" name="Line 68"/>
            <p:cNvSpPr>
              <a:spLocks noChangeShapeType="1"/>
            </p:cNvSpPr>
            <p:nvPr/>
          </p:nvSpPr>
          <p:spPr bwMode="auto">
            <a:xfrm>
              <a:off x="4244" y="3498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964634" y="5011430"/>
            <a:ext cx="1830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first !! 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3" y="365760"/>
            <a:ext cx="7772400" cy="1020763"/>
          </a:xfrm>
        </p:spPr>
        <p:txBody>
          <a:bodyPr/>
          <a:lstStyle/>
          <a:p>
            <a:r>
              <a:rPr lang="en-US" sz="3400" b="1" dirty="0" smtClean="0"/>
              <a:t>Multi-level all NAND</a:t>
            </a:r>
            <a:endParaRPr lang="en-US" sz="3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	</a:t>
            </a:r>
            <a:fld id="{B413B069-1304-4330-9DCC-EFC0CF2A0A1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27" y="1367790"/>
            <a:ext cx="7476173" cy="499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41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3" y="365760"/>
            <a:ext cx="7772400" cy="1020763"/>
          </a:xfrm>
        </p:spPr>
        <p:txBody>
          <a:bodyPr/>
          <a:lstStyle/>
          <a:p>
            <a:r>
              <a:rPr lang="en-US" sz="3400" b="1" dirty="0" smtClean="0"/>
              <a:t>NOR implementation</a:t>
            </a:r>
            <a:endParaRPr lang="en-US" sz="3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	</a:t>
            </a:r>
            <a:fld id="{B413B069-1304-4330-9DCC-EFC0CF2A0A1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4360" y="1334423"/>
            <a:ext cx="8092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Same idea, just start with product‐of‐sum </a:t>
            </a:r>
          </a:p>
          <a:p>
            <a:endParaRPr lang="en-US" sz="2400" dirty="0">
              <a:effectLst/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34" y="2066924"/>
            <a:ext cx="7515226" cy="34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8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3" y="365760"/>
            <a:ext cx="7772400" cy="1020763"/>
          </a:xfrm>
        </p:spPr>
        <p:txBody>
          <a:bodyPr/>
          <a:lstStyle/>
          <a:p>
            <a:r>
              <a:rPr lang="en-US" sz="3400" b="1" dirty="0"/>
              <a:t>A</a:t>
            </a:r>
            <a:r>
              <a:rPr lang="en-US" sz="3400" b="1" dirty="0" smtClean="0"/>
              <a:t>ll NOR implementations</a:t>
            </a:r>
            <a:endParaRPr lang="en-US" sz="3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	</a:t>
            </a:r>
            <a:fld id="{B413B069-1304-4330-9DCC-EFC0CF2A0A1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7" y="1791652"/>
            <a:ext cx="4310063" cy="4243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2826067"/>
            <a:ext cx="4133850" cy="31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71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3" y="365760"/>
            <a:ext cx="7772400" cy="1020763"/>
          </a:xfrm>
        </p:spPr>
        <p:txBody>
          <a:bodyPr/>
          <a:lstStyle/>
          <a:p>
            <a:r>
              <a:rPr lang="en-US" sz="3400" b="1" dirty="0" smtClean="0"/>
              <a:t>XOR</a:t>
            </a:r>
            <a:endParaRPr lang="en-US" sz="3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	</a:t>
            </a:r>
            <a:fld id="{B413B069-1304-4330-9DCC-EFC0CF2A0A1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7" y="1297304"/>
            <a:ext cx="8074498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75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3" y="365760"/>
            <a:ext cx="7772400" cy="1020763"/>
          </a:xfrm>
        </p:spPr>
        <p:txBody>
          <a:bodyPr/>
          <a:lstStyle/>
          <a:p>
            <a:r>
              <a:rPr lang="en-US" sz="3400" b="1" dirty="0" smtClean="0"/>
              <a:t>Example 1</a:t>
            </a:r>
            <a:endParaRPr lang="en-US" sz="3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	</a:t>
            </a:r>
            <a:fld id="{B413B069-1304-4330-9DCC-EFC0CF2A0A1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4" y="1945004"/>
            <a:ext cx="7973864" cy="43948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1351747"/>
            <a:ext cx="5532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 input XOR – even/odd checker</a:t>
            </a:r>
          </a:p>
        </p:txBody>
      </p:sp>
    </p:spTree>
    <p:extLst>
      <p:ext uri="{BB962C8B-B14F-4D97-AF65-F5344CB8AC3E}">
        <p14:creationId xmlns:p14="http://schemas.microsoft.com/office/powerpoint/2010/main" val="144978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3" y="365760"/>
            <a:ext cx="7772400" cy="1020763"/>
          </a:xfrm>
        </p:spPr>
        <p:txBody>
          <a:bodyPr/>
          <a:lstStyle/>
          <a:p>
            <a:r>
              <a:rPr lang="en-US" sz="3400" b="1" dirty="0" smtClean="0"/>
              <a:t>Example 2</a:t>
            </a:r>
            <a:endParaRPr lang="en-US" sz="3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	</a:t>
            </a:r>
            <a:fld id="{B413B069-1304-4330-9DCC-EFC0CF2A0A1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44" y="1958340"/>
            <a:ext cx="7747635" cy="44272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6760" y="1382227"/>
            <a:ext cx="7376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Design a 3-bit even parity generator</a:t>
            </a:r>
          </a:p>
        </p:txBody>
      </p:sp>
    </p:spTree>
    <p:extLst>
      <p:ext uri="{BB962C8B-B14F-4D97-AF65-F5344CB8AC3E}">
        <p14:creationId xmlns:p14="http://schemas.microsoft.com/office/powerpoint/2010/main" val="3567975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	</a:t>
            </a:r>
            <a:fld id="{037295AF-176D-45B6-9B33-5C1EFE4A26C2}" type="slidenum">
              <a:rPr lang="en-US" sz="1600" smtClean="0"/>
              <a:pPr>
                <a:spcBef>
                  <a:spcPct val="0"/>
                </a:spcBef>
                <a:buClrTx/>
              </a:pPr>
              <a:t>5</a:t>
            </a:fld>
            <a:endParaRPr lang="en-US" sz="16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320675"/>
            <a:ext cx="7772400" cy="1020763"/>
          </a:xfrm>
        </p:spPr>
        <p:txBody>
          <a:bodyPr/>
          <a:lstStyle/>
          <a:p>
            <a:r>
              <a:rPr lang="en-US" sz="3400" smtClean="0"/>
              <a:t> </a:t>
            </a:r>
            <a:r>
              <a:rPr lang="en-US" sz="3400" b="1" smtClean="0"/>
              <a:t>Gate Input Cost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14325" y="1174750"/>
            <a:ext cx="8570913" cy="5027613"/>
          </a:xfrm>
          <a:noFill/>
        </p:spPr>
        <p:txBody>
          <a:bodyPr/>
          <a:lstStyle/>
          <a:p>
            <a:r>
              <a:rPr lang="en-US" sz="2400" dirty="0" smtClean="0"/>
              <a:t>Gate input costs  - the number of inputs to the gates in the implementation corresponding exactly to the given equation or equations. </a:t>
            </a:r>
            <a:r>
              <a:rPr lang="en-US" sz="2000" dirty="0" smtClean="0"/>
              <a:t>(G - inverters not counted, GN - inverters counted)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dirty="0" smtClean="0"/>
              <a:t>Example:</a:t>
            </a:r>
          </a:p>
          <a:p>
            <a:pPr lvl="1"/>
            <a:r>
              <a:rPr lang="en-US" sz="2400" dirty="0" smtClean="0"/>
              <a:t>F = BD + A   C + A                                       G = 8,  GN = 11</a:t>
            </a:r>
          </a:p>
          <a:p>
            <a:pPr lvl="1"/>
            <a:r>
              <a:rPr lang="en-US" sz="2400" dirty="0" smtClean="0"/>
              <a:t>F = BD + A   C + A       + AB                        G = 15, GN = 18</a:t>
            </a:r>
          </a:p>
          <a:p>
            <a:pPr lvl="1"/>
            <a:r>
              <a:rPr lang="en-US" sz="2400" dirty="0" smtClean="0"/>
              <a:t>F = (A +   )(A + D)(B + C +    )(    +    + D)  G =    , GN =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Which solution is best? </a:t>
            </a:r>
          </a:p>
        </p:txBody>
      </p:sp>
      <p:grpSp>
        <p:nvGrpSpPr>
          <p:cNvPr id="20485" name="Group 77"/>
          <p:cNvGrpSpPr>
            <a:grpSpLocks/>
          </p:cNvGrpSpPr>
          <p:nvPr/>
        </p:nvGrpSpPr>
        <p:grpSpPr bwMode="auto">
          <a:xfrm>
            <a:off x="3630930" y="3189605"/>
            <a:ext cx="654050" cy="457200"/>
            <a:chOff x="2442" y="3115"/>
            <a:chExt cx="412" cy="288"/>
          </a:xfrm>
        </p:grpSpPr>
        <p:sp>
          <p:nvSpPr>
            <p:cNvPr id="20516" name="Text Box 17"/>
            <p:cNvSpPr txBox="1">
              <a:spLocks noChangeArrowheads="1"/>
            </p:cNvSpPr>
            <p:nvPr/>
          </p:nvSpPr>
          <p:spPr bwMode="auto">
            <a:xfrm>
              <a:off x="2442" y="3115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 b="1" dirty="0"/>
                <a:t>D</a:t>
              </a:r>
            </a:p>
          </p:txBody>
        </p:sp>
        <p:sp>
          <p:nvSpPr>
            <p:cNvPr id="20517" name="Line 18"/>
            <p:cNvSpPr>
              <a:spLocks noChangeShapeType="1"/>
            </p:cNvSpPr>
            <p:nvPr/>
          </p:nvSpPr>
          <p:spPr bwMode="auto">
            <a:xfrm>
              <a:off x="2583" y="3168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86" name="Group 75"/>
          <p:cNvGrpSpPr>
            <a:grpSpLocks/>
          </p:cNvGrpSpPr>
          <p:nvPr/>
        </p:nvGrpSpPr>
        <p:grpSpPr bwMode="auto">
          <a:xfrm>
            <a:off x="2376170" y="3154363"/>
            <a:ext cx="654050" cy="457200"/>
            <a:chOff x="1615" y="2905"/>
            <a:chExt cx="412" cy="288"/>
          </a:xfrm>
        </p:grpSpPr>
        <p:sp>
          <p:nvSpPr>
            <p:cNvPr id="20514" name="Text Box 20"/>
            <p:cNvSpPr txBox="1">
              <a:spLocks noChangeArrowheads="1"/>
            </p:cNvSpPr>
            <p:nvPr/>
          </p:nvSpPr>
          <p:spPr bwMode="auto">
            <a:xfrm>
              <a:off x="1615" y="2905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 b="1"/>
                <a:t>B</a:t>
              </a:r>
            </a:p>
          </p:txBody>
        </p:sp>
        <p:sp>
          <p:nvSpPr>
            <p:cNvPr id="20515" name="Line 21"/>
            <p:cNvSpPr>
              <a:spLocks noChangeShapeType="1"/>
            </p:cNvSpPr>
            <p:nvPr/>
          </p:nvSpPr>
          <p:spPr bwMode="auto">
            <a:xfrm>
              <a:off x="1756" y="2967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87" name="Group 76"/>
          <p:cNvGrpSpPr>
            <a:grpSpLocks/>
          </p:cNvGrpSpPr>
          <p:nvPr/>
        </p:nvGrpSpPr>
        <p:grpSpPr bwMode="auto">
          <a:xfrm>
            <a:off x="3342640" y="3174365"/>
            <a:ext cx="654050" cy="457200"/>
            <a:chOff x="2261" y="3115"/>
            <a:chExt cx="412" cy="288"/>
          </a:xfrm>
        </p:grpSpPr>
        <p:sp>
          <p:nvSpPr>
            <p:cNvPr id="20512" name="Text Box 23"/>
            <p:cNvSpPr txBox="1">
              <a:spLocks noChangeArrowheads="1"/>
            </p:cNvSpPr>
            <p:nvPr/>
          </p:nvSpPr>
          <p:spPr bwMode="auto">
            <a:xfrm>
              <a:off x="2261" y="3115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 b="1"/>
                <a:t>C</a:t>
              </a:r>
            </a:p>
          </p:txBody>
        </p:sp>
        <p:sp>
          <p:nvSpPr>
            <p:cNvPr id="20513" name="Line 24"/>
            <p:cNvSpPr>
              <a:spLocks noChangeShapeType="1"/>
            </p:cNvSpPr>
            <p:nvPr/>
          </p:nvSpPr>
          <p:spPr bwMode="auto">
            <a:xfrm>
              <a:off x="2402" y="3168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88" name="Group 78"/>
          <p:cNvGrpSpPr>
            <a:grpSpLocks/>
          </p:cNvGrpSpPr>
          <p:nvPr/>
        </p:nvGrpSpPr>
        <p:grpSpPr bwMode="auto">
          <a:xfrm>
            <a:off x="2356168" y="3592513"/>
            <a:ext cx="654050" cy="457200"/>
            <a:chOff x="1621" y="3388"/>
            <a:chExt cx="412" cy="288"/>
          </a:xfrm>
        </p:grpSpPr>
        <p:sp>
          <p:nvSpPr>
            <p:cNvPr id="20510" name="Text Box 26"/>
            <p:cNvSpPr txBox="1">
              <a:spLocks noChangeArrowheads="1"/>
            </p:cNvSpPr>
            <p:nvPr/>
          </p:nvSpPr>
          <p:spPr bwMode="auto">
            <a:xfrm>
              <a:off x="1621" y="3388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 b="1"/>
                <a:t>B</a:t>
              </a:r>
            </a:p>
          </p:txBody>
        </p:sp>
        <p:sp>
          <p:nvSpPr>
            <p:cNvPr id="20511" name="Line 27"/>
            <p:cNvSpPr>
              <a:spLocks noChangeShapeType="1"/>
            </p:cNvSpPr>
            <p:nvPr/>
          </p:nvSpPr>
          <p:spPr bwMode="auto">
            <a:xfrm>
              <a:off x="1780" y="3450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89" name="Group 79"/>
          <p:cNvGrpSpPr>
            <a:grpSpLocks/>
          </p:cNvGrpSpPr>
          <p:nvPr/>
        </p:nvGrpSpPr>
        <p:grpSpPr bwMode="auto">
          <a:xfrm>
            <a:off x="3321050" y="3618230"/>
            <a:ext cx="654050" cy="457200"/>
            <a:chOff x="2248" y="3394"/>
            <a:chExt cx="412" cy="288"/>
          </a:xfrm>
        </p:grpSpPr>
        <p:sp>
          <p:nvSpPr>
            <p:cNvPr id="20508" name="Text Box 29"/>
            <p:cNvSpPr txBox="1">
              <a:spLocks noChangeArrowheads="1"/>
            </p:cNvSpPr>
            <p:nvPr/>
          </p:nvSpPr>
          <p:spPr bwMode="auto">
            <a:xfrm>
              <a:off x="2248" y="3394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 b="1"/>
                <a:t>B</a:t>
              </a:r>
            </a:p>
          </p:txBody>
        </p:sp>
        <p:sp>
          <p:nvSpPr>
            <p:cNvPr id="20509" name="Line 30"/>
            <p:cNvSpPr>
              <a:spLocks noChangeShapeType="1"/>
            </p:cNvSpPr>
            <p:nvPr/>
          </p:nvSpPr>
          <p:spPr bwMode="auto">
            <a:xfrm>
              <a:off x="2398" y="3456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90" name="Group 80"/>
          <p:cNvGrpSpPr>
            <a:grpSpLocks/>
          </p:cNvGrpSpPr>
          <p:nvPr/>
        </p:nvGrpSpPr>
        <p:grpSpPr bwMode="auto">
          <a:xfrm>
            <a:off x="3610928" y="3597275"/>
            <a:ext cx="654050" cy="457200"/>
            <a:chOff x="2403" y="3391"/>
            <a:chExt cx="412" cy="288"/>
          </a:xfrm>
        </p:grpSpPr>
        <p:sp>
          <p:nvSpPr>
            <p:cNvPr id="20506" name="Text Box 32"/>
            <p:cNvSpPr txBox="1">
              <a:spLocks noChangeArrowheads="1"/>
            </p:cNvSpPr>
            <p:nvPr/>
          </p:nvSpPr>
          <p:spPr bwMode="auto">
            <a:xfrm>
              <a:off x="2403" y="3391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 b="1"/>
                <a:t>D</a:t>
              </a:r>
            </a:p>
          </p:txBody>
        </p:sp>
        <p:sp>
          <p:nvSpPr>
            <p:cNvPr id="20507" name="Line 33"/>
            <p:cNvSpPr>
              <a:spLocks noChangeShapeType="1"/>
            </p:cNvSpPr>
            <p:nvPr/>
          </p:nvSpPr>
          <p:spPr bwMode="auto">
            <a:xfrm>
              <a:off x="2544" y="3453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91" name="Group 81"/>
          <p:cNvGrpSpPr>
            <a:grpSpLocks/>
          </p:cNvGrpSpPr>
          <p:nvPr/>
        </p:nvGrpSpPr>
        <p:grpSpPr bwMode="auto">
          <a:xfrm>
            <a:off x="4505643" y="3612515"/>
            <a:ext cx="654050" cy="457200"/>
            <a:chOff x="3005" y="3382"/>
            <a:chExt cx="412" cy="288"/>
          </a:xfrm>
        </p:grpSpPr>
        <p:sp>
          <p:nvSpPr>
            <p:cNvPr id="20504" name="Text Box 47"/>
            <p:cNvSpPr txBox="1">
              <a:spLocks noChangeArrowheads="1"/>
            </p:cNvSpPr>
            <p:nvPr/>
          </p:nvSpPr>
          <p:spPr bwMode="auto">
            <a:xfrm>
              <a:off x="3005" y="3382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 b="1"/>
                <a:t>C</a:t>
              </a:r>
            </a:p>
          </p:txBody>
        </p:sp>
        <p:sp>
          <p:nvSpPr>
            <p:cNvPr id="20505" name="Line 48"/>
            <p:cNvSpPr>
              <a:spLocks noChangeShapeType="1"/>
            </p:cNvSpPr>
            <p:nvPr/>
          </p:nvSpPr>
          <p:spPr bwMode="auto">
            <a:xfrm>
              <a:off x="3173" y="3444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92" name="Group 85"/>
          <p:cNvGrpSpPr>
            <a:grpSpLocks/>
          </p:cNvGrpSpPr>
          <p:nvPr/>
        </p:nvGrpSpPr>
        <p:grpSpPr bwMode="auto">
          <a:xfrm>
            <a:off x="1994218" y="4076383"/>
            <a:ext cx="654050" cy="457200"/>
            <a:chOff x="1375" y="3664"/>
            <a:chExt cx="412" cy="288"/>
          </a:xfrm>
        </p:grpSpPr>
        <p:sp>
          <p:nvSpPr>
            <p:cNvPr id="20502" name="Text Box 55"/>
            <p:cNvSpPr txBox="1">
              <a:spLocks noChangeArrowheads="1"/>
            </p:cNvSpPr>
            <p:nvPr/>
          </p:nvSpPr>
          <p:spPr bwMode="auto">
            <a:xfrm>
              <a:off x="1375" y="3664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 b="1" dirty="0"/>
                <a:t>B</a:t>
              </a:r>
            </a:p>
          </p:txBody>
        </p:sp>
        <p:sp>
          <p:nvSpPr>
            <p:cNvPr id="20503" name="Line 56"/>
            <p:cNvSpPr>
              <a:spLocks noChangeShapeType="1"/>
            </p:cNvSpPr>
            <p:nvPr/>
          </p:nvSpPr>
          <p:spPr bwMode="auto">
            <a:xfrm>
              <a:off x="1516" y="3726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93" name="Group 84"/>
          <p:cNvGrpSpPr>
            <a:grpSpLocks/>
          </p:cNvGrpSpPr>
          <p:nvPr/>
        </p:nvGrpSpPr>
        <p:grpSpPr bwMode="auto">
          <a:xfrm>
            <a:off x="4358640" y="4050665"/>
            <a:ext cx="654050" cy="457200"/>
            <a:chOff x="2949" y="3658"/>
            <a:chExt cx="412" cy="288"/>
          </a:xfrm>
        </p:grpSpPr>
        <p:sp>
          <p:nvSpPr>
            <p:cNvPr id="20500" name="Text Box 66"/>
            <p:cNvSpPr txBox="1">
              <a:spLocks noChangeArrowheads="1"/>
            </p:cNvSpPr>
            <p:nvPr/>
          </p:nvSpPr>
          <p:spPr bwMode="auto">
            <a:xfrm>
              <a:off x="2949" y="3658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 b="1"/>
                <a:t>D</a:t>
              </a:r>
            </a:p>
          </p:txBody>
        </p:sp>
        <p:sp>
          <p:nvSpPr>
            <p:cNvPr id="20501" name="Line 67"/>
            <p:cNvSpPr>
              <a:spLocks noChangeShapeType="1"/>
            </p:cNvSpPr>
            <p:nvPr/>
          </p:nvSpPr>
          <p:spPr bwMode="auto">
            <a:xfrm>
              <a:off x="3081" y="3720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94" name="Group 83"/>
          <p:cNvGrpSpPr>
            <a:grpSpLocks/>
          </p:cNvGrpSpPr>
          <p:nvPr/>
        </p:nvGrpSpPr>
        <p:grpSpPr bwMode="auto">
          <a:xfrm>
            <a:off x="4886008" y="4035425"/>
            <a:ext cx="654050" cy="457200"/>
            <a:chOff x="3214" y="3667"/>
            <a:chExt cx="412" cy="288"/>
          </a:xfrm>
        </p:grpSpPr>
        <p:sp>
          <p:nvSpPr>
            <p:cNvPr id="20498" name="Text Box 69"/>
            <p:cNvSpPr txBox="1">
              <a:spLocks noChangeArrowheads="1"/>
            </p:cNvSpPr>
            <p:nvPr/>
          </p:nvSpPr>
          <p:spPr bwMode="auto">
            <a:xfrm>
              <a:off x="3214" y="3667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 b="1"/>
                <a:t>B</a:t>
              </a:r>
            </a:p>
          </p:txBody>
        </p:sp>
        <p:sp>
          <p:nvSpPr>
            <p:cNvPr id="20499" name="Line 70"/>
            <p:cNvSpPr>
              <a:spLocks noChangeShapeType="1"/>
            </p:cNvSpPr>
            <p:nvPr/>
          </p:nvSpPr>
          <p:spPr bwMode="auto">
            <a:xfrm>
              <a:off x="3364" y="3729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95" name="Group 82"/>
          <p:cNvGrpSpPr>
            <a:grpSpLocks/>
          </p:cNvGrpSpPr>
          <p:nvPr/>
        </p:nvGrpSpPr>
        <p:grpSpPr bwMode="auto">
          <a:xfrm>
            <a:off x="5366703" y="4025900"/>
            <a:ext cx="654050" cy="457200"/>
            <a:chOff x="3536" y="3661"/>
            <a:chExt cx="412" cy="288"/>
          </a:xfrm>
        </p:grpSpPr>
        <p:sp>
          <p:nvSpPr>
            <p:cNvPr id="20496" name="Text Box 72"/>
            <p:cNvSpPr txBox="1">
              <a:spLocks noChangeArrowheads="1"/>
            </p:cNvSpPr>
            <p:nvPr/>
          </p:nvSpPr>
          <p:spPr bwMode="auto">
            <a:xfrm>
              <a:off x="3536" y="3661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 b="1"/>
                <a:t>C</a:t>
              </a:r>
            </a:p>
          </p:txBody>
        </p:sp>
        <p:sp>
          <p:nvSpPr>
            <p:cNvPr id="20497" name="Line 73"/>
            <p:cNvSpPr>
              <a:spLocks noChangeShapeType="1"/>
            </p:cNvSpPr>
            <p:nvPr/>
          </p:nvSpPr>
          <p:spPr bwMode="auto">
            <a:xfrm>
              <a:off x="3677" y="3723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812234" y="5163830"/>
            <a:ext cx="1830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first !!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36650" y="402083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14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40610" y="402083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17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fld id="{12D17EA8-C7D0-4E9C-9048-7F82DB2EFA84}" type="slidenum">
              <a:rPr lang="en-US" sz="1600"/>
              <a:pPr>
                <a:spcBef>
                  <a:spcPct val="0"/>
                </a:spcBef>
                <a:buClrTx/>
              </a:pPr>
              <a:t>6</a:t>
            </a:fld>
            <a:endParaRPr lang="en-US" sz="16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276350"/>
            <a:ext cx="8102600" cy="5027613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/>
              <a:t>Example 1: </a:t>
            </a:r>
          </a:p>
          <a:p>
            <a:r>
              <a:rPr lang="en-US" sz="2800" b="1" dirty="0" smtClean="0"/>
              <a:t>F = A + B C +</a:t>
            </a:r>
          </a:p>
          <a:p>
            <a:endParaRPr lang="en-US" sz="28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b="1" dirty="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320675"/>
            <a:ext cx="7772400" cy="1020763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en-US" sz="3400" b="1" smtClean="0"/>
              <a:t>Cost Criteria</a:t>
            </a:r>
            <a:endParaRPr lang="en-US" sz="3400" smtClean="0"/>
          </a:p>
        </p:txBody>
      </p:sp>
      <p:sp>
        <p:nvSpPr>
          <p:cNvPr id="22533" name="Line 70"/>
          <p:cNvSpPr>
            <a:spLocks noChangeShapeType="1"/>
          </p:cNvSpPr>
          <p:nvPr/>
        </p:nvSpPr>
        <p:spPr bwMode="auto">
          <a:xfrm>
            <a:off x="1609725" y="5126038"/>
            <a:ext cx="6445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grpSp>
        <p:nvGrpSpPr>
          <p:cNvPr id="22534" name="Group 117"/>
          <p:cNvGrpSpPr>
            <a:grpSpLocks noChangeAspect="1"/>
          </p:cNvGrpSpPr>
          <p:nvPr/>
        </p:nvGrpSpPr>
        <p:grpSpPr bwMode="auto">
          <a:xfrm>
            <a:off x="2033588" y="2455863"/>
            <a:ext cx="4659312" cy="2100262"/>
            <a:chOff x="681" y="1283"/>
            <a:chExt cx="3453" cy="1556"/>
          </a:xfrm>
        </p:grpSpPr>
        <p:sp>
          <p:nvSpPr>
            <p:cNvPr id="22577" name="Text Box 28"/>
            <p:cNvSpPr txBox="1">
              <a:spLocks noChangeAspect="1" noChangeArrowheads="1"/>
            </p:cNvSpPr>
            <p:nvPr/>
          </p:nvSpPr>
          <p:spPr bwMode="auto">
            <a:xfrm>
              <a:off x="703" y="1828"/>
              <a:ext cx="44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22578" name="Text Box 30"/>
            <p:cNvSpPr txBox="1">
              <a:spLocks noChangeAspect="1" noChangeArrowheads="1"/>
            </p:cNvSpPr>
            <p:nvPr/>
          </p:nvSpPr>
          <p:spPr bwMode="auto">
            <a:xfrm>
              <a:off x="703" y="1283"/>
              <a:ext cx="466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22579" name="Text Box 31"/>
            <p:cNvSpPr txBox="1">
              <a:spLocks noChangeAspect="1" noChangeArrowheads="1"/>
            </p:cNvSpPr>
            <p:nvPr/>
          </p:nvSpPr>
          <p:spPr bwMode="auto">
            <a:xfrm>
              <a:off x="681" y="1476"/>
              <a:ext cx="4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C</a:t>
              </a:r>
            </a:p>
          </p:txBody>
        </p:sp>
        <p:sp>
          <p:nvSpPr>
            <p:cNvPr id="22580" name="AutoShape 10"/>
            <p:cNvSpPr>
              <a:spLocks noChangeAspect="1" noChangeArrowheads="1"/>
            </p:cNvSpPr>
            <p:nvPr/>
          </p:nvSpPr>
          <p:spPr bwMode="auto">
            <a:xfrm>
              <a:off x="2349" y="1345"/>
              <a:ext cx="467" cy="380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2581" name="Freeform 11"/>
            <p:cNvSpPr>
              <a:spLocks noChangeAspect="1"/>
            </p:cNvSpPr>
            <p:nvPr/>
          </p:nvSpPr>
          <p:spPr bwMode="auto">
            <a:xfrm>
              <a:off x="3178" y="1826"/>
              <a:ext cx="467" cy="380"/>
            </a:xfrm>
            <a:custGeom>
              <a:avLst/>
              <a:gdLst>
                <a:gd name="T0" fmla="*/ 0 w 708"/>
                <a:gd name="T1" fmla="*/ 0 h 576"/>
                <a:gd name="T2" fmla="*/ 11 w 708"/>
                <a:gd name="T3" fmla="*/ 26 h 576"/>
                <a:gd name="T4" fmla="*/ 26 w 708"/>
                <a:gd name="T5" fmla="*/ 63 h 576"/>
                <a:gd name="T6" fmla="*/ 36 w 708"/>
                <a:gd name="T7" fmla="*/ 104 h 576"/>
                <a:gd name="T8" fmla="*/ 44 w 708"/>
                <a:gd name="T9" fmla="*/ 150 h 576"/>
                <a:gd name="T10" fmla="*/ 49 w 708"/>
                <a:gd name="T11" fmla="*/ 187 h 576"/>
                <a:gd name="T12" fmla="*/ 46 w 708"/>
                <a:gd name="T13" fmla="*/ 223 h 576"/>
                <a:gd name="T14" fmla="*/ 38 w 708"/>
                <a:gd name="T15" fmla="*/ 263 h 576"/>
                <a:gd name="T16" fmla="*/ 30 w 708"/>
                <a:gd name="T17" fmla="*/ 302 h 576"/>
                <a:gd name="T18" fmla="*/ 18 w 708"/>
                <a:gd name="T19" fmla="*/ 338 h 576"/>
                <a:gd name="T20" fmla="*/ 0 w 708"/>
                <a:gd name="T21" fmla="*/ 377 h 576"/>
                <a:gd name="T22" fmla="*/ 139 w 708"/>
                <a:gd name="T23" fmla="*/ 380 h 576"/>
                <a:gd name="T24" fmla="*/ 196 w 708"/>
                <a:gd name="T25" fmla="*/ 376 h 576"/>
                <a:gd name="T26" fmla="*/ 226 w 708"/>
                <a:gd name="T27" fmla="*/ 374 h 576"/>
                <a:gd name="T28" fmla="*/ 247 w 708"/>
                <a:gd name="T29" fmla="*/ 369 h 576"/>
                <a:gd name="T30" fmla="*/ 270 w 708"/>
                <a:gd name="T31" fmla="*/ 362 h 576"/>
                <a:gd name="T32" fmla="*/ 294 w 708"/>
                <a:gd name="T33" fmla="*/ 352 h 576"/>
                <a:gd name="T34" fmla="*/ 321 w 708"/>
                <a:gd name="T35" fmla="*/ 340 h 576"/>
                <a:gd name="T36" fmla="*/ 347 w 708"/>
                <a:gd name="T37" fmla="*/ 323 h 576"/>
                <a:gd name="T38" fmla="*/ 364 w 708"/>
                <a:gd name="T39" fmla="*/ 310 h 576"/>
                <a:gd name="T40" fmla="*/ 381 w 708"/>
                <a:gd name="T41" fmla="*/ 295 h 576"/>
                <a:gd name="T42" fmla="*/ 398 w 708"/>
                <a:gd name="T43" fmla="*/ 277 h 576"/>
                <a:gd name="T44" fmla="*/ 414 w 708"/>
                <a:gd name="T45" fmla="*/ 263 h 576"/>
                <a:gd name="T46" fmla="*/ 429 w 708"/>
                <a:gd name="T47" fmla="*/ 244 h 576"/>
                <a:gd name="T48" fmla="*/ 449 w 708"/>
                <a:gd name="T49" fmla="*/ 220 h 576"/>
                <a:gd name="T50" fmla="*/ 467 w 708"/>
                <a:gd name="T51" fmla="*/ 189 h 576"/>
                <a:gd name="T52" fmla="*/ 450 w 708"/>
                <a:gd name="T53" fmla="*/ 162 h 576"/>
                <a:gd name="T54" fmla="*/ 434 w 708"/>
                <a:gd name="T55" fmla="*/ 139 h 576"/>
                <a:gd name="T56" fmla="*/ 421 w 708"/>
                <a:gd name="T57" fmla="*/ 122 h 576"/>
                <a:gd name="T58" fmla="*/ 406 w 708"/>
                <a:gd name="T59" fmla="*/ 106 h 576"/>
                <a:gd name="T60" fmla="*/ 390 w 708"/>
                <a:gd name="T61" fmla="*/ 91 h 576"/>
                <a:gd name="T62" fmla="*/ 377 w 708"/>
                <a:gd name="T63" fmla="*/ 79 h 576"/>
                <a:gd name="T64" fmla="*/ 364 w 708"/>
                <a:gd name="T65" fmla="*/ 68 h 576"/>
                <a:gd name="T66" fmla="*/ 348 w 708"/>
                <a:gd name="T67" fmla="*/ 56 h 576"/>
                <a:gd name="T68" fmla="*/ 334 w 708"/>
                <a:gd name="T69" fmla="*/ 48 h 576"/>
                <a:gd name="T70" fmla="*/ 317 w 708"/>
                <a:gd name="T71" fmla="*/ 38 h 576"/>
                <a:gd name="T72" fmla="*/ 297 w 708"/>
                <a:gd name="T73" fmla="*/ 28 h 576"/>
                <a:gd name="T74" fmla="*/ 274 w 708"/>
                <a:gd name="T75" fmla="*/ 19 h 576"/>
                <a:gd name="T76" fmla="*/ 254 w 708"/>
                <a:gd name="T77" fmla="*/ 13 h 576"/>
                <a:gd name="T78" fmla="*/ 231 w 708"/>
                <a:gd name="T79" fmla="*/ 7 h 576"/>
                <a:gd name="T80" fmla="*/ 206 w 708"/>
                <a:gd name="T81" fmla="*/ 3 h 576"/>
                <a:gd name="T82" fmla="*/ 183 w 708"/>
                <a:gd name="T83" fmla="*/ 1 h 576"/>
                <a:gd name="T84" fmla="*/ 167 w 708"/>
                <a:gd name="T85" fmla="*/ 1 h 576"/>
                <a:gd name="T86" fmla="*/ 150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82" name="Group 12"/>
            <p:cNvGrpSpPr>
              <a:grpSpLocks noChangeAspect="1"/>
            </p:cNvGrpSpPr>
            <p:nvPr/>
          </p:nvGrpSpPr>
          <p:grpSpPr bwMode="auto">
            <a:xfrm>
              <a:off x="1317" y="2522"/>
              <a:ext cx="317" cy="317"/>
              <a:chOff x="1968" y="1507"/>
              <a:chExt cx="480" cy="480"/>
            </a:xfrm>
          </p:grpSpPr>
          <p:sp>
            <p:nvSpPr>
              <p:cNvPr id="22610" name="AutoShape 13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611" name="Oval 14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2583" name="AutoShape 17"/>
            <p:cNvSpPr>
              <a:spLocks noChangeAspect="1" noChangeArrowheads="1"/>
            </p:cNvSpPr>
            <p:nvPr/>
          </p:nvSpPr>
          <p:spPr bwMode="auto">
            <a:xfrm>
              <a:off x="2349" y="2212"/>
              <a:ext cx="467" cy="380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22584" name="Group 18"/>
            <p:cNvGrpSpPr>
              <a:grpSpLocks noChangeAspect="1"/>
            </p:cNvGrpSpPr>
            <p:nvPr/>
          </p:nvGrpSpPr>
          <p:grpSpPr bwMode="auto">
            <a:xfrm>
              <a:off x="1308" y="2134"/>
              <a:ext cx="317" cy="317"/>
              <a:chOff x="1968" y="1507"/>
              <a:chExt cx="480" cy="480"/>
            </a:xfrm>
          </p:grpSpPr>
          <p:sp>
            <p:nvSpPr>
              <p:cNvPr id="22608" name="AutoShape 19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609" name="Oval 20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2585" name="Line 24"/>
            <p:cNvSpPr>
              <a:spLocks noChangeAspect="1" noChangeShapeType="1"/>
            </p:cNvSpPr>
            <p:nvPr/>
          </p:nvSpPr>
          <p:spPr bwMode="auto">
            <a:xfrm flipH="1">
              <a:off x="1055" y="1428"/>
              <a:ext cx="12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2586" name="Line 26"/>
            <p:cNvSpPr>
              <a:spLocks noChangeAspect="1" noChangeShapeType="1"/>
            </p:cNvSpPr>
            <p:nvPr/>
          </p:nvSpPr>
          <p:spPr bwMode="auto">
            <a:xfrm flipH="1">
              <a:off x="1058" y="1646"/>
              <a:ext cx="12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2587" name="Text Box 29"/>
            <p:cNvSpPr txBox="1">
              <a:spLocks noChangeAspect="1" noChangeArrowheads="1"/>
            </p:cNvSpPr>
            <p:nvPr/>
          </p:nvSpPr>
          <p:spPr bwMode="auto">
            <a:xfrm>
              <a:off x="3694" y="1833"/>
              <a:ext cx="440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22588" name="Line 35"/>
            <p:cNvSpPr>
              <a:spLocks noChangeAspect="1" noChangeShapeType="1"/>
            </p:cNvSpPr>
            <p:nvPr/>
          </p:nvSpPr>
          <p:spPr bwMode="auto">
            <a:xfrm flipH="1">
              <a:off x="1631" y="2297"/>
              <a:ext cx="7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2589" name="Line 41"/>
            <p:cNvSpPr>
              <a:spLocks noChangeAspect="1" noChangeShapeType="1"/>
            </p:cNvSpPr>
            <p:nvPr/>
          </p:nvSpPr>
          <p:spPr bwMode="auto">
            <a:xfrm flipH="1">
              <a:off x="1218" y="2304"/>
              <a:ext cx="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2590" name="Line 42"/>
            <p:cNvSpPr>
              <a:spLocks noChangeAspect="1" noChangeShapeType="1"/>
            </p:cNvSpPr>
            <p:nvPr/>
          </p:nvSpPr>
          <p:spPr bwMode="auto">
            <a:xfrm>
              <a:off x="1223" y="1428"/>
              <a:ext cx="2" cy="8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grpSp>
          <p:nvGrpSpPr>
            <p:cNvPr id="22591" name="Group 47"/>
            <p:cNvGrpSpPr>
              <a:grpSpLocks noChangeAspect="1"/>
            </p:cNvGrpSpPr>
            <p:nvPr/>
          </p:nvGrpSpPr>
          <p:grpSpPr bwMode="auto">
            <a:xfrm>
              <a:off x="2827" y="2102"/>
              <a:ext cx="387" cy="300"/>
              <a:chOff x="1006" y="2469"/>
              <a:chExt cx="731" cy="326"/>
            </a:xfrm>
          </p:grpSpPr>
          <p:sp>
            <p:nvSpPr>
              <p:cNvPr id="22605" name="Line 48"/>
              <p:cNvSpPr>
                <a:spLocks noChangeAspect="1" noChangeShapeType="1"/>
              </p:cNvSpPr>
              <p:nvPr/>
            </p:nvSpPr>
            <p:spPr bwMode="auto">
              <a:xfrm>
                <a:off x="1006" y="2794"/>
                <a:ext cx="2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06" name="Line 49"/>
              <p:cNvSpPr>
                <a:spLocks noChangeAspect="1" noChangeShapeType="1"/>
              </p:cNvSpPr>
              <p:nvPr/>
            </p:nvSpPr>
            <p:spPr bwMode="auto">
              <a:xfrm flipV="1">
                <a:off x="1204" y="2469"/>
                <a:ext cx="9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07" name="Line 50"/>
              <p:cNvSpPr>
                <a:spLocks noChangeAspect="1" noChangeShapeType="1"/>
              </p:cNvSpPr>
              <p:nvPr/>
            </p:nvSpPr>
            <p:spPr bwMode="auto">
              <a:xfrm>
                <a:off x="1221" y="2476"/>
                <a:ext cx="5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2592" name="Line 51"/>
            <p:cNvSpPr>
              <a:spLocks noChangeAspect="1" noChangeShapeType="1"/>
            </p:cNvSpPr>
            <p:nvPr/>
          </p:nvSpPr>
          <p:spPr bwMode="auto">
            <a:xfrm flipV="1">
              <a:off x="1029" y="2004"/>
              <a:ext cx="2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grpSp>
          <p:nvGrpSpPr>
            <p:cNvPr id="22593" name="Group 52"/>
            <p:cNvGrpSpPr>
              <a:grpSpLocks noChangeAspect="1"/>
            </p:cNvGrpSpPr>
            <p:nvPr/>
          </p:nvGrpSpPr>
          <p:grpSpPr bwMode="auto">
            <a:xfrm flipV="1">
              <a:off x="2824" y="1523"/>
              <a:ext cx="387" cy="403"/>
              <a:chOff x="1006" y="2469"/>
              <a:chExt cx="731" cy="326"/>
            </a:xfrm>
          </p:grpSpPr>
          <p:sp>
            <p:nvSpPr>
              <p:cNvPr id="22602" name="Line 53"/>
              <p:cNvSpPr>
                <a:spLocks noChangeAspect="1" noChangeShapeType="1"/>
              </p:cNvSpPr>
              <p:nvPr/>
            </p:nvSpPr>
            <p:spPr bwMode="auto">
              <a:xfrm>
                <a:off x="1006" y="2794"/>
                <a:ext cx="2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03" name="Line 54"/>
              <p:cNvSpPr>
                <a:spLocks noChangeAspect="1" noChangeShapeType="1"/>
              </p:cNvSpPr>
              <p:nvPr/>
            </p:nvSpPr>
            <p:spPr bwMode="auto">
              <a:xfrm flipV="1">
                <a:off x="1204" y="2469"/>
                <a:ext cx="9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04" name="Line 55"/>
              <p:cNvSpPr>
                <a:spLocks noChangeAspect="1" noChangeShapeType="1"/>
              </p:cNvSpPr>
              <p:nvPr/>
            </p:nvSpPr>
            <p:spPr bwMode="auto">
              <a:xfrm>
                <a:off x="1221" y="2476"/>
                <a:ext cx="5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2594" name="Line 60"/>
            <p:cNvSpPr>
              <a:spLocks noChangeAspect="1" noChangeShapeType="1"/>
            </p:cNvSpPr>
            <p:nvPr/>
          </p:nvSpPr>
          <p:spPr bwMode="auto">
            <a:xfrm>
              <a:off x="3669" y="2014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2595" name="Oval 61"/>
            <p:cNvSpPr>
              <a:spLocks noChangeAspect="1" noChangeArrowheads="1"/>
            </p:cNvSpPr>
            <p:nvPr/>
          </p:nvSpPr>
          <p:spPr bwMode="auto">
            <a:xfrm>
              <a:off x="1194" y="140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2596" name="Line 62"/>
            <p:cNvSpPr>
              <a:spLocks noChangeAspect="1" noChangeShapeType="1"/>
            </p:cNvSpPr>
            <p:nvPr/>
          </p:nvSpPr>
          <p:spPr bwMode="auto">
            <a:xfrm>
              <a:off x="1158" y="1627"/>
              <a:ext cx="0" cy="1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2597" name="Oval 64"/>
            <p:cNvSpPr>
              <a:spLocks noChangeAspect="1" noChangeArrowheads="1"/>
            </p:cNvSpPr>
            <p:nvPr/>
          </p:nvSpPr>
          <p:spPr bwMode="auto">
            <a:xfrm>
              <a:off x="1128" y="161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2598" name="Line 69"/>
            <p:cNvSpPr>
              <a:spLocks noChangeAspect="1" noChangeShapeType="1"/>
            </p:cNvSpPr>
            <p:nvPr/>
          </p:nvSpPr>
          <p:spPr bwMode="auto">
            <a:xfrm>
              <a:off x="1141" y="2667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2599" name="Line 72"/>
            <p:cNvSpPr>
              <a:spLocks noChangeAspect="1" noChangeShapeType="1"/>
            </p:cNvSpPr>
            <p:nvPr/>
          </p:nvSpPr>
          <p:spPr bwMode="auto">
            <a:xfrm>
              <a:off x="1639" y="2680"/>
              <a:ext cx="4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2600" name="Line 73"/>
            <p:cNvSpPr>
              <a:spLocks noChangeAspect="1" noChangeShapeType="1"/>
            </p:cNvSpPr>
            <p:nvPr/>
          </p:nvSpPr>
          <p:spPr bwMode="auto">
            <a:xfrm flipH="1" flipV="1">
              <a:off x="2101" y="2490"/>
              <a:ext cx="1" cy="1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2601" name="Line 75"/>
            <p:cNvSpPr>
              <a:spLocks noChangeAspect="1" noChangeShapeType="1"/>
            </p:cNvSpPr>
            <p:nvPr/>
          </p:nvSpPr>
          <p:spPr bwMode="auto">
            <a:xfrm>
              <a:off x="2092" y="2495"/>
              <a:ext cx="2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535" name="Group 118"/>
          <p:cNvGrpSpPr>
            <a:grpSpLocks/>
          </p:cNvGrpSpPr>
          <p:nvPr/>
        </p:nvGrpSpPr>
        <p:grpSpPr bwMode="auto">
          <a:xfrm>
            <a:off x="3060700" y="1728788"/>
            <a:ext cx="654050" cy="519112"/>
            <a:chOff x="2248" y="3394"/>
            <a:chExt cx="412" cy="327"/>
          </a:xfrm>
        </p:grpSpPr>
        <p:sp>
          <p:nvSpPr>
            <p:cNvPr id="22575" name="Text Box 119"/>
            <p:cNvSpPr txBox="1">
              <a:spLocks noChangeArrowheads="1"/>
            </p:cNvSpPr>
            <p:nvPr/>
          </p:nvSpPr>
          <p:spPr bwMode="auto">
            <a:xfrm>
              <a:off x="2248" y="3394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/>
                <a:t>B</a:t>
              </a:r>
            </a:p>
          </p:txBody>
        </p:sp>
        <p:sp>
          <p:nvSpPr>
            <p:cNvPr id="22576" name="Line 120"/>
            <p:cNvSpPr>
              <a:spLocks noChangeShapeType="1"/>
            </p:cNvSpPr>
            <p:nvPr/>
          </p:nvSpPr>
          <p:spPr bwMode="auto">
            <a:xfrm>
              <a:off x="2398" y="3456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536" name="Group 121"/>
          <p:cNvGrpSpPr>
            <a:grpSpLocks/>
          </p:cNvGrpSpPr>
          <p:nvPr/>
        </p:nvGrpSpPr>
        <p:grpSpPr bwMode="auto">
          <a:xfrm>
            <a:off x="3376613" y="1724025"/>
            <a:ext cx="654050" cy="519113"/>
            <a:chOff x="3005" y="3382"/>
            <a:chExt cx="412" cy="327"/>
          </a:xfrm>
        </p:grpSpPr>
        <p:sp>
          <p:nvSpPr>
            <p:cNvPr id="22573" name="Text Box 122"/>
            <p:cNvSpPr txBox="1">
              <a:spLocks noChangeArrowheads="1"/>
            </p:cNvSpPr>
            <p:nvPr/>
          </p:nvSpPr>
          <p:spPr bwMode="auto">
            <a:xfrm>
              <a:off x="3005" y="3382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/>
                <a:t>C</a:t>
              </a:r>
            </a:p>
          </p:txBody>
        </p:sp>
        <p:sp>
          <p:nvSpPr>
            <p:cNvPr id="22574" name="Line 123"/>
            <p:cNvSpPr>
              <a:spLocks noChangeShapeType="1"/>
            </p:cNvSpPr>
            <p:nvPr/>
          </p:nvSpPr>
          <p:spPr bwMode="auto">
            <a:xfrm>
              <a:off x="3173" y="3444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8259" name="Group 163"/>
          <p:cNvGrpSpPr>
            <a:grpSpLocks/>
          </p:cNvGrpSpPr>
          <p:nvPr/>
        </p:nvGrpSpPr>
        <p:grpSpPr bwMode="auto">
          <a:xfrm>
            <a:off x="908050" y="1527175"/>
            <a:ext cx="6900863" cy="3789363"/>
            <a:chOff x="572" y="962"/>
            <a:chExt cx="4347" cy="2387"/>
          </a:xfrm>
        </p:grpSpPr>
        <p:grpSp>
          <p:nvGrpSpPr>
            <p:cNvPr id="22558" name="Group 130"/>
            <p:cNvGrpSpPr>
              <a:grpSpLocks noChangeAspect="1"/>
            </p:cNvGrpSpPr>
            <p:nvPr/>
          </p:nvGrpSpPr>
          <p:grpSpPr bwMode="auto">
            <a:xfrm>
              <a:off x="2740" y="1647"/>
              <a:ext cx="818" cy="971"/>
              <a:chOff x="4396" y="919"/>
              <a:chExt cx="962" cy="1142"/>
            </a:xfrm>
          </p:grpSpPr>
          <p:sp>
            <p:nvSpPr>
              <p:cNvPr id="22568" name="Oval 99"/>
              <p:cNvSpPr>
                <a:spLocks noChangeAspect="1" noChangeArrowheads="1"/>
              </p:cNvSpPr>
              <p:nvPr/>
            </p:nvSpPr>
            <p:spPr bwMode="auto">
              <a:xfrm>
                <a:off x="5268" y="1479"/>
                <a:ext cx="90" cy="94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569" name="Oval 100"/>
              <p:cNvSpPr>
                <a:spLocks noChangeAspect="1" noChangeArrowheads="1"/>
              </p:cNvSpPr>
              <p:nvPr/>
            </p:nvSpPr>
            <p:spPr bwMode="auto">
              <a:xfrm>
                <a:off x="4396" y="919"/>
                <a:ext cx="90" cy="94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570" name="Oval 101"/>
              <p:cNvSpPr>
                <a:spLocks noChangeAspect="1" noChangeArrowheads="1"/>
              </p:cNvSpPr>
              <p:nvPr/>
            </p:nvSpPr>
            <p:spPr bwMode="auto">
              <a:xfrm>
                <a:off x="4404" y="1119"/>
                <a:ext cx="90" cy="94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571" name="Oval 102"/>
              <p:cNvSpPr>
                <a:spLocks noChangeAspect="1" noChangeArrowheads="1"/>
              </p:cNvSpPr>
              <p:nvPr/>
            </p:nvSpPr>
            <p:spPr bwMode="auto">
              <a:xfrm>
                <a:off x="4396" y="1775"/>
                <a:ext cx="90" cy="94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572" name="Oval 103"/>
              <p:cNvSpPr>
                <a:spLocks noChangeAspect="1" noChangeArrowheads="1"/>
              </p:cNvSpPr>
              <p:nvPr/>
            </p:nvSpPr>
            <p:spPr bwMode="auto">
              <a:xfrm>
                <a:off x="4396" y="1967"/>
                <a:ext cx="90" cy="94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2559" name="Group 152"/>
            <p:cNvGrpSpPr>
              <a:grpSpLocks/>
            </p:cNvGrpSpPr>
            <p:nvPr/>
          </p:nvGrpSpPr>
          <p:grpSpPr bwMode="auto">
            <a:xfrm>
              <a:off x="1084" y="962"/>
              <a:ext cx="2143" cy="327"/>
              <a:chOff x="1092" y="986"/>
              <a:chExt cx="2143" cy="327"/>
            </a:xfrm>
          </p:grpSpPr>
          <p:grpSp>
            <p:nvGrpSpPr>
              <p:cNvPr id="22561" name="Group 144"/>
              <p:cNvGrpSpPr>
                <a:grpSpLocks/>
              </p:cNvGrpSpPr>
              <p:nvPr/>
            </p:nvGrpSpPr>
            <p:grpSpPr bwMode="auto">
              <a:xfrm>
                <a:off x="1092" y="1063"/>
                <a:ext cx="1306" cy="102"/>
                <a:chOff x="1092" y="1063"/>
                <a:chExt cx="1306" cy="102"/>
              </a:xfrm>
            </p:grpSpPr>
            <p:sp>
              <p:nvSpPr>
                <p:cNvPr id="22563" name="Oval 129"/>
                <p:cNvSpPr>
                  <a:spLocks noChangeArrowheads="1"/>
                </p:cNvSpPr>
                <p:nvPr/>
              </p:nvSpPr>
              <p:spPr bwMode="auto">
                <a:xfrm>
                  <a:off x="1092" y="1071"/>
                  <a:ext cx="90" cy="94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 anchor="ctr">
                  <a:spAutoFit/>
                </a:bodyPr>
                <a:lstStyle>
                  <a:lvl1pPr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2564" name="Oval 135"/>
                <p:cNvSpPr>
                  <a:spLocks noChangeArrowheads="1"/>
                </p:cNvSpPr>
                <p:nvPr/>
              </p:nvSpPr>
              <p:spPr bwMode="auto">
                <a:xfrm>
                  <a:off x="1708" y="1071"/>
                  <a:ext cx="90" cy="94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 anchor="ctr">
                  <a:spAutoFit/>
                </a:bodyPr>
                <a:lstStyle>
                  <a:lvl1pPr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2565" name="Oval 136"/>
                <p:cNvSpPr>
                  <a:spLocks noChangeArrowheads="1"/>
                </p:cNvSpPr>
                <p:nvPr/>
              </p:nvSpPr>
              <p:spPr bwMode="auto">
                <a:xfrm>
                  <a:off x="1484" y="1071"/>
                  <a:ext cx="90" cy="94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 anchor="ctr">
                  <a:spAutoFit/>
                </a:bodyPr>
                <a:lstStyle>
                  <a:lvl1pPr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2566" name="Oval 137"/>
                <p:cNvSpPr>
                  <a:spLocks noChangeArrowheads="1"/>
                </p:cNvSpPr>
                <p:nvPr/>
              </p:nvSpPr>
              <p:spPr bwMode="auto">
                <a:xfrm>
                  <a:off x="2092" y="1063"/>
                  <a:ext cx="90" cy="94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 anchor="ctr">
                  <a:spAutoFit/>
                </a:bodyPr>
                <a:lstStyle>
                  <a:lvl1pPr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2567" name="Oval 138"/>
                <p:cNvSpPr>
                  <a:spLocks noChangeArrowheads="1"/>
                </p:cNvSpPr>
                <p:nvPr/>
              </p:nvSpPr>
              <p:spPr bwMode="auto">
                <a:xfrm>
                  <a:off x="2308" y="1063"/>
                  <a:ext cx="90" cy="94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 anchor="ctr">
                  <a:spAutoFit/>
                </a:bodyPr>
                <a:lstStyle>
                  <a:lvl1pPr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22562" name="Text Box 147"/>
              <p:cNvSpPr txBox="1">
                <a:spLocks noChangeArrowheads="1"/>
              </p:cNvSpPr>
              <p:nvPr/>
            </p:nvSpPr>
            <p:spPr bwMode="auto">
              <a:xfrm>
                <a:off x="2446" y="986"/>
                <a:ext cx="78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Ctr="1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b="1"/>
                  <a:t>L = </a:t>
                </a:r>
                <a:r>
                  <a:rPr lang="en-US" b="1">
                    <a:solidFill>
                      <a:schemeClr val="hlink"/>
                    </a:solidFill>
                  </a:rPr>
                  <a:t>5</a:t>
                </a:r>
              </a:p>
            </p:txBody>
          </p:sp>
        </p:grpSp>
        <p:sp>
          <p:nvSpPr>
            <p:cNvPr id="22560" name="Text Box 154"/>
            <p:cNvSpPr txBox="1">
              <a:spLocks noChangeArrowheads="1"/>
            </p:cNvSpPr>
            <p:nvPr/>
          </p:nvSpPr>
          <p:spPr bwMode="auto">
            <a:xfrm>
              <a:off x="572" y="2826"/>
              <a:ext cx="434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Char char="§"/>
              </a:pPr>
              <a:r>
                <a:rPr lang="en-US" sz="2400"/>
                <a:t>  L (literal count) counts the AND inputs and the single</a:t>
              </a:r>
              <a:br>
                <a:rPr lang="en-US" sz="2400"/>
              </a:br>
              <a:r>
                <a:rPr lang="en-US" sz="2400"/>
                <a:t>    literal OR input.</a:t>
              </a:r>
              <a:endParaRPr lang="en-US"/>
            </a:p>
          </p:txBody>
        </p:sp>
      </p:grpSp>
      <p:grpSp>
        <p:nvGrpSpPr>
          <p:cNvPr id="388260" name="Group 164"/>
          <p:cNvGrpSpPr>
            <a:grpSpLocks/>
          </p:cNvGrpSpPr>
          <p:nvPr/>
        </p:nvGrpSpPr>
        <p:grpSpPr bwMode="auto">
          <a:xfrm>
            <a:off x="76200" y="1908175"/>
            <a:ext cx="8851900" cy="3767138"/>
            <a:chOff x="48" y="1202"/>
            <a:chExt cx="5576" cy="2373"/>
          </a:xfrm>
        </p:grpSpPr>
        <p:grpSp>
          <p:nvGrpSpPr>
            <p:cNvPr id="22549" name="Group 132"/>
            <p:cNvGrpSpPr>
              <a:grpSpLocks noChangeAspect="1"/>
            </p:cNvGrpSpPr>
            <p:nvPr/>
          </p:nvGrpSpPr>
          <p:grpSpPr bwMode="auto">
            <a:xfrm>
              <a:off x="3488" y="2048"/>
              <a:ext cx="64" cy="235"/>
              <a:chOff x="3456" y="3472"/>
              <a:chExt cx="75" cy="277"/>
            </a:xfrm>
          </p:grpSpPr>
          <p:sp>
            <p:nvSpPr>
              <p:cNvPr id="22556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3456" y="3472"/>
                <a:ext cx="75" cy="6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557" name="Rectangle 105"/>
              <p:cNvSpPr>
                <a:spLocks noChangeAspect="1" noChangeArrowheads="1"/>
              </p:cNvSpPr>
              <p:nvPr/>
            </p:nvSpPr>
            <p:spPr bwMode="auto">
              <a:xfrm>
                <a:off x="3456" y="3680"/>
                <a:ext cx="75" cy="6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2550" name="Group 150"/>
            <p:cNvGrpSpPr>
              <a:grpSpLocks/>
            </p:cNvGrpSpPr>
            <p:nvPr/>
          </p:nvGrpSpPr>
          <p:grpSpPr bwMode="auto">
            <a:xfrm>
              <a:off x="1616" y="1202"/>
              <a:ext cx="2446" cy="327"/>
              <a:chOff x="1616" y="1258"/>
              <a:chExt cx="2446" cy="327"/>
            </a:xfrm>
          </p:grpSpPr>
          <p:grpSp>
            <p:nvGrpSpPr>
              <p:cNvPr id="22552" name="Group 145"/>
              <p:cNvGrpSpPr>
                <a:grpSpLocks/>
              </p:cNvGrpSpPr>
              <p:nvPr/>
            </p:nvGrpSpPr>
            <p:grpSpPr bwMode="auto">
              <a:xfrm>
                <a:off x="1616" y="1408"/>
                <a:ext cx="651" cy="69"/>
                <a:chOff x="1616" y="1408"/>
                <a:chExt cx="651" cy="69"/>
              </a:xfrm>
            </p:grpSpPr>
            <p:sp>
              <p:nvSpPr>
                <p:cNvPr id="22554" name="Rectangle 131"/>
                <p:cNvSpPr>
                  <a:spLocks noChangeArrowheads="1"/>
                </p:cNvSpPr>
                <p:nvPr/>
              </p:nvSpPr>
              <p:spPr bwMode="auto">
                <a:xfrm>
                  <a:off x="1616" y="1408"/>
                  <a:ext cx="75" cy="6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 anchor="ctr">
                  <a:spAutoFit/>
                </a:bodyPr>
                <a:lstStyle>
                  <a:lvl1pPr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2555" name="Rectangle 140"/>
                <p:cNvSpPr>
                  <a:spLocks noChangeArrowheads="1"/>
                </p:cNvSpPr>
                <p:nvPr/>
              </p:nvSpPr>
              <p:spPr bwMode="auto">
                <a:xfrm>
                  <a:off x="2192" y="1408"/>
                  <a:ext cx="75" cy="6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 anchor="ctr">
                  <a:spAutoFit/>
                </a:bodyPr>
                <a:lstStyle>
                  <a:lvl1pPr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22553" name="Text Box 149"/>
              <p:cNvSpPr txBox="1">
                <a:spLocks noChangeArrowheads="1"/>
              </p:cNvSpPr>
              <p:nvPr/>
            </p:nvSpPr>
            <p:spPr bwMode="auto">
              <a:xfrm>
                <a:off x="2451" y="1258"/>
                <a:ext cx="161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Ctr="1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b="1"/>
                  <a:t>G =</a:t>
                </a:r>
                <a:r>
                  <a:rPr lang="en-US" b="1">
                    <a:solidFill>
                      <a:schemeClr val="accent2"/>
                    </a:solidFill>
                  </a:rPr>
                  <a:t> </a:t>
                </a:r>
                <a:r>
                  <a:rPr lang="en-US" b="1">
                    <a:solidFill>
                      <a:schemeClr val="hlink"/>
                    </a:solidFill>
                  </a:rPr>
                  <a:t>L</a:t>
                </a:r>
                <a:r>
                  <a:rPr lang="en-US" b="1">
                    <a:solidFill>
                      <a:schemeClr val="accent2"/>
                    </a:solidFill>
                  </a:rPr>
                  <a:t> </a:t>
                </a:r>
                <a:r>
                  <a:rPr lang="en-US" b="1"/>
                  <a:t>+</a:t>
                </a:r>
                <a:r>
                  <a:rPr lang="en-US" b="1">
                    <a:solidFill>
                      <a:schemeClr val="accent2"/>
                    </a:solidFill>
                  </a:rPr>
                  <a:t> 2 </a:t>
                </a:r>
                <a:r>
                  <a:rPr lang="en-US" b="1"/>
                  <a:t>=  7</a:t>
                </a:r>
              </a:p>
            </p:txBody>
          </p:sp>
        </p:grpSp>
        <p:sp>
          <p:nvSpPr>
            <p:cNvPr id="22551" name="Text Box 159"/>
            <p:cNvSpPr txBox="1">
              <a:spLocks noChangeArrowheads="1"/>
            </p:cNvSpPr>
            <p:nvPr/>
          </p:nvSpPr>
          <p:spPr bwMode="auto">
            <a:xfrm>
              <a:off x="48" y="3248"/>
              <a:ext cx="5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Char char="§"/>
              </a:pPr>
              <a:r>
                <a:rPr lang="en-US" sz="2400"/>
                <a:t>  G (gate input count) adds the remaining OR gate inputs</a:t>
              </a:r>
              <a:r>
                <a:rPr lang="en-US"/>
                <a:t> </a:t>
              </a:r>
            </a:p>
          </p:txBody>
        </p:sp>
      </p:grpSp>
      <p:grpSp>
        <p:nvGrpSpPr>
          <p:cNvPr id="388262" name="Group 166"/>
          <p:cNvGrpSpPr>
            <a:grpSpLocks/>
          </p:cNvGrpSpPr>
          <p:nvPr/>
        </p:nvGrpSpPr>
        <p:grpSpPr bwMode="auto">
          <a:xfrm>
            <a:off x="393700" y="1196975"/>
            <a:ext cx="8432800" cy="4911725"/>
            <a:chOff x="248" y="754"/>
            <a:chExt cx="5312" cy="3094"/>
          </a:xfrm>
        </p:grpSpPr>
        <p:grpSp>
          <p:nvGrpSpPr>
            <p:cNvPr id="22540" name="Group 143"/>
            <p:cNvGrpSpPr>
              <a:grpSpLocks noChangeAspect="1"/>
            </p:cNvGrpSpPr>
            <p:nvPr/>
          </p:nvGrpSpPr>
          <p:grpSpPr bwMode="auto">
            <a:xfrm>
              <a:off x="1852" y="2392"/>
              <a:ext cx="94" cy="394"/>
              <a:chOff x="1948" y="2608"/>
              <a:chExt cx="110" cy="464"/>
            </a:xfrm>
          </p:grpSpPr>
          <p:sp>
            <p:nvSpPr>
              <p:cNvPr id="22547" name="AutoShape 106"/>
              <p:cNvSpPr>
                <a:spLocks noChangeAspect="1" noChangeArrowheads="1"/>
              </p:cNvSpPr>
              <p:nvPr/>
            </p:nvSpPr>
            <p:spPr bwMode="auto">
              <a:xfrm flipV="1">
                <a:off x="1948" y="2976"/>
                <a:ext cx="110" cy="96"/>
              </a:xfrm>
              <a:prstGeom prst="triangle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548" name="AutoShape 107"/>
              <p:cNvSpPr>
                <a:spLocks noChangeAspect="1" noChangeArrowheads="1"/>
              </p:cNvSpPr>
              <p:nvPr/>
            </p:nvSpPr>
            <p:spPr bwMode="auto">
              <a:xfrm flipV="1">
                <a:off x="1948" y="2608"/>
                <a:ext cx="110" cy="96"/>
              </a:xfrm>
              <a:prstGeom prst="triangle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2541" name="Group 153"/>
            <p:cNvGrpSpPr>
              <a:grpSpLocks/>
            </p:cNvGrpSpPr>
            <p:nvPr/>
          </p:nvGrpSpPr>
          <p:grpSpPr bwMode="auto">
            <a:xfrm>
              <a:off x="2072" y="754"/>
              <a:ext cx="2103" cy="327"/>
              <a:chOff x="2080" y="786"/>
              <a:chExt cx="2103" cy="327"/>
            </a:xfrm>
          </p:grpSpPr>
          <p:grpSp>
            <p:nvGrpSpPr>
              <p:cNvPr id="22543" name="Group 146"/>
              <p:cNvGrpSpPr>
                <a:grpSpLocks/>
              </p:cNvGrpSpPr>
              <p:nvPr/>
            </p:nvGrpSpPr>
            <p:grpSpPr bwMode="auto">
              <a:xfrm>
                <a:off x="2080" y="936"/>
                <a:ext cx="326" cy="96"/>
                <a:chOff x="2080" y="936"/>
                <a:chExt cx="326" cy="96"/>
              </a:xfrm>
            </p:grpSpPr>
            <p:sp>
              <p:nvSpPr>
                <p:cNvPr id="22545" name="AutoShape 133"/>
                <p:cNvSpPr>
                  <a:spLocks noChangeArrowheads="1"/>
                </p:cNvSpPr>
                <p:nvPr/>
              </p:nvSpPr>
              <p:spPr bwMode="auto">
                <a:xfrm flipV="1">
                  <a:off x="2080" y="936"/>
                  <a:ext cx="110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 anchor="ctr">
                  <a:spAutoFit/>
                </a:bodyPr>
                <a:lstStyle>
                  <a:lvl1pPr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2546" name="AutoShape 142"/>
                <p:cNvSpPr>
                  <a:spLocks noChangeArrowheads="1"/>
                </p:cNvSpPr>
                <p:nvPr/>
              </p:nvSpPr>
              <p:spPr bwMode="auto">
                <a:xfrm flipV="1">
                  <a:off x="2296" y="936"/>
                  <a:ext cx="110" cy="9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 anchor="ctr">
                  <a:spAutoFit/>
                </a:bodyPr>
                <a:lstStyle>
                  <a:lvl1pPr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50000"/>
                    </a:spcBef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9999"/>
                    </a:buCl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22544" name="Text Box 151"/>
              <p:cNvSpPr txBox="1">
                <a:spLocks noChangeArrowheads="1"/>
              </p:cNvSpPr>
              <p:nvPr/>
            </p:nvSpPr>
            <p:spPr bwMode="auto">
              <a:xfrm>
                <a:off x="2441" y="786"/>
                <a:ext cx="17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Ctr="1">
                <a:spAutoFit/>
              </a:bodyPr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b="1"/>
                  <a:t>GN = G + 2 = 9</a:t>
                </a:r>
              </a:p>
            </p:txBody>
          </p:sp>
        </p:grpSp>
        <p:sp>
          <p:nvSpPr>
            <p:cNvPr id="22542" name="Text Box 161"/>
            <p:cNvSpPr txBox="1">
              <a:spLocks noChangeArrowheads="1"/>
            </p:cNvSpPr>
            <p:nvPr/>
          </p:nvSpPr>
          <p:spPr bwMode="auto">
            <a:xfrm>
              <a:off x="248" y="3560"/>
              <a:ext cx="5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Char char="§"/>
              </a:pPr>
              <a:r>
                <a:rPr lang="en-US" sz="2400"/>
                <a:t>  GN(gate input count with NOTs) adds the inverter inputs</a:t>
              </a:r>
              <a:endParaRPr lang="en-US"/>
            </a:p>
          </p:txBody>
        </p:sp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8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8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8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8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fld id="{3BC8F090-86C3-4E23-8826-2DCCCA583B33}" type="slidenum">
              <a:rPr lang="en-US" sz="1600"/>
              <a:pPr>
                <a:spcBef>
                  <a:spcPct val="0"/>
                </a:spcBef>
                <a:buClrTx/>
              </a:pPr>
              <a:t>7</a:t>
            </a:fld>
            <a:endParaRPr lang="en-US" sz="1600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9725" y="1244601"/>
            <a:ext cx="8102600" cy="453136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/>
              <a:t>Example 2: </a:t>
            </a:r>
          </a:p>
          <a:p>
            <a:r>
              <a:rPr lang="en-US" sz="2800" dirty="0" smtClean="0"/>
              <a:t>F = A B C +</a:t>
            </a:r>
          </a:p>
          <a:p>
            <a:r>
              <a:rPr lang="en-US" sz="2800" dirty="0" smtClean="0"/>
              <a:t>L =  6  G = 8  GN = 11</a:t>
            </a:r>
          </a:p>
          <a:p>
            <a:r>
              <a:rPr lang="en-US" sz="2800" dirty="0" smtClean="0"/>
              <a:t>F = (A +    )(    + C)(    + B)</a:t>
            </a:r>
          </a:p>
          <a:p>
            <a:r>
              <a:rPr lang="en-US" sz="2800" dirty="0" smtClean="0"/>
              <a:t>L = 6  G = 9 GN = 12</a:t>
            </a:r>
          </a:p>
          <a:p>
            <a:r>
              <a:rPr lang="en-US" sz="2400" u="sng" dirty="0" smtClean="0"/>
              <a:t>Same</a:t>
            </a:r>
            <a:r>
              <a:rPr lang="en-US" sz="2400" dirty="0" smtClean="0"/>
              <a:t> function and </a:t>
            </a:r>
            <a:r>
              <a:rPr lang="en-US" sz="2400" u="sng" dirty="0" smtClean="0"/>
              <a:t>same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literal cost</a:t>
            </a:r>
          </a:p>
          <a:p>
            <a:r>
              <a:rPr lang="en-US" sz="2400" dirty="0" smtClean="0"/>
              <a:t>But first circuit has </a:t>
            </a:r>
            <a:r>
              <a:rPr lang="en-US" sz="2400" u="sng" dirty="0" smtClean="0"/>
              <a:t>better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gate input count and </a:t>
            </a:r>
            <a:r>
              <a:rPr lang="en-US" sz="2400" u="sng" dirty="0" smtClean="0"/>
              <a:t>better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gate input count with NOTs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b="1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>
          <a:xfrm>
            <a:off x="517525" y="334963"/>
            <a:ext cx="7772400" cy="1020762"/>
          </a:xfrm>
        </p:spPr>
        <p:txBody>
          <a:bodyPr/>
          <a:lstStyle/>
          <a:p>
            <a:r>
              <a:rPr lang="en-US" sz="3400" smtClean="0"/>
              <a:t> </a:t>
            </a:r>
            <a:r>
              <a:rPr lang="en-US" sz="3400" b="1" smtClean="0"/>
              <a:t>Cost Criteria</a:t>
            </a:r>
            <a:endParaRPr lang="en-US" sz="3400" smtClean="0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1609725" y="5126038"/>
            <a:ext cx="6445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grpSp>
        <p:nvGrpSpPr>
          <p:cNvPr id="23558" name="Group 180"/>
          <p:cNvGrpSpPr>
            <a:grpSpLocks/>
          </p:cNvGrpSpPr>
          <p:nvPr/>
        </p:nvGrpSpPr>
        <p:grpSpPr bwMode="auto">
          <a:xfrm>
            <a:off x="2717800" y="1695450"/>
            <a:ext cx="654050" cy="519113"/>
            <a:chOff x="1712" y="1068"/>
            <a:chExt cx="412" cy="327"/>
          </a:xfrm>
        </p:grpSpPr>
        <p:sp>
          <p:nvSpPr>
            <p:cNvPr id="23674" name="Text Box 43"/>
            <p:cNvSpPr txBox="1">
              <a:spLocks noChangeArrowheads="1"/>
            </p:cNvSpPr>
            <p:nvPr/>
          </p:nvSpPr>
          <p:spPr bwMode="auto">
            <a:xfrm>
              <a:off x="1712" y="1068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/>
                <a:t>B</a:t>
              </a:r>
            </a:p>
          </p:txBody>
        </p:sp>
        <p:sp>
          <p:nvSpPr>
            <p:cNvPr id="23675" name="Line 44"/>
            <p:cNvSpPr>
              <a:spLocks noChangeShapeType="1"/>
            </p:cNvSpPr>
            <p:nvPr/>
          </p:nvSpPr>
          <p:spPr bwMode="auto">
            <a:xfrm>
              <a:off x="1862" y="1121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59" name="Group 45"/>
          <p:cNvGrpSpPr>
            <a:grpSpLocks/>
          </p:cNvGrpSpPr>
          <p:nvPr/>
        </p:nvGrpSpPr>
        <p:grpSpPr bwMode="auto">
          <a:xfrm>
            <a:off x="3009900" y="1690688"/>
            <a:ext cx="654050" cy="519112"/>
            <a:chOff x="3005" y="3382"/>
            <a:chExt cx="412" cy="327"/>
          </a:xfrm>
        </p:grpSpPr>
        <p:sp>
          <p:nvSpPr>
            <p:cNvPr id="23672" name="Text Box 46"/>
            <p:cNvSpPr txBox="1">
              <a:spLocks noChangeArrowheads="1"/>
            </p:cNvSpPr>
            <p:nvPr/>
          </p:nvSpPr>
          <p:spPr bwMode="auto">
            <a:xfrm>
              <a:off x="3005" y="3382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/>
                <a:t>C</a:t>
              </a:r>
            </a:p>
          </p:txBody>
        </p:sp>
        <p:sp>
          <p:nvSpPr>
            <p:cNvPr id="23673" name="Line 47"/>
            <p:cNvSpPr>
              <a:spLocks noChangeShapeType="1"/>
            </p:cNvSpPr>
            <p:nvPr/>
          </p:nvSpPr>
          <p:spPr bwMode="auto">
            <a:xfrm>
              <a:off x="3173" y="3444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60" name="Group 84"/>
          <p:cNvGrpSpPr>
            <a:grpSpLocks/>
          </p:cNvGrpSpPr>
          <p:nvPr/>
        </p:nvGrpSpPr>
        <p:grpSpPr bwMode="auto">
          <a:xfrm>
            <a:off x="3605213" y="2720975"/>
            <a:ext cx="654050" cy="519113"/>
            <a:chOff x="3005" y="3382"/>
            <a:chExt cx="412" cy="327"/>
          </a:xfrm>
        </p:grpSpPr>
        <p:sp>
          <p:nvSpPr>
            <p:cNvPr id="23670" name="Text Box 85"/>
            <p:cNvSpPr txBox="1">
              <a:spLocks noChangeArrowheads="1"/>
            </p:cNvSpPr>
            <p:nvPr/>
          </p:nvSpPr>
          <p:spPr bwMode="auto">
            <a:xfrm>
              <a:off x="3005" y="3382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/>
                <a:t>A</a:t>
              </a:r>
            </a:p>
          </p:txBody>
        </p:sp>
        <p:sp>
          <p:nvSpPr>
            <p:cNvPr id="23671" name="Line 86"/>
            <p:cNvSpPr>
              <a:spLocks noChangeShapeType="1"/>
            </p:cNvSpPr>
            <p:nvPr/>
          </p:nvSpPr>
          <p:spPr bwMode="auto">
            <a:xfrm>
              <a:off x="3173" y="3444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61" name="Group 103"/>
          <p:cNvGrpSpPr>
            <a:grpSpLocks/>
          </p:cNvGrpSpPr>
          <p:nvPr/>
        </p:nvGrpSpPr>
        <p:grpSpPr bwMode="auto">
          <a:xfrm>
            <a:off x="4306888" y="1158875"/>
            <a:ext cx="4646612" cy="2876550"/>
            <a:chOff x="873" y="1410"/>
            <a:chExt cx="2927" cy="1812"/>
          </a:xfrm>
        </p:grpSpPr>
        <p:sp>
          <p:nvSpPr>
            <p:cNvPr id="23626" name="Text Box 7"/>
            <p:cNvSpPr txBox="1">
              <a:spLocks noChangeAspect="1" noChangeArrowheads="1"/>
            </p:cNvSpPr>
            <p:nvPr/>
          </p:nvSpPr>
          <p:spPr bwMode="auto">
            <a:xfrm>
              <a:off x="908" y="1410"/>
              <a:ext cx="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23627" name="Text Box 8"/>
            <p:cNvSpPr txBox="1">
              <a:spLocks noChangeAspect="1" noChangeArrowheads="1"/>
            </p:cNvSpPr>
            <p:nvPr/>
          </p:nvSpPr>
          <p:spPr bwMode="auto">
            <a:xfrm>
              <a:off x="892" y="1595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23628" name="Text Box 9"/>
            <p:cNvSpPr txBox="1">
              <a:spLocks noChangeAspect="1" noChangeArrowheads="1"/>
            </p:cNvSpPr>
            <p:nvPr/>
          </p:nvSpPr>
          <p:spPr bwMode="auto">
            <a:xfrm>
              <a:off x="873" y="1791"/>
              <a:ext cx="4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C</a:t>
              </a:r>
            </a:p>
          </p:txBody>
        </p:sp>
        <p:sp>
          <p:nvSpPr>
            <p:cNvPr id="23629" name="AutoShape 10"/>
            <p:cNvSpPr>
              <a:spLocks noChangeAspect="1" noChangeArrowheads="1"/>
            </p:cNvSpPr>
            <p:nvPr/>
          </p:nvSpPr>
          <p:spPr bwMode="auto">
            <a:xfrm>
              <a:off x="2283" y="1600"/>
              <a:ext cx="397" cy="323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3630" name="Freeform 11"/>
            <p:cNvSpPr>
              <a:spLocks noChangeAspect="1"/>
            </p:cNvSpPr>
            <p:nvPr/>
          </p:nvSpPr>
          <p:spPr bwMode="auto">
            <a:xfrm>
              <a:off x="2987" y="2009"/>
              <a:ext cx="397" cy="323"/>
            </a:xfrm>
            <a:custGeom>
              <a:avLst/>
              <a:gdLst>
                <a:gd name="T0" fmla="*/ 0 w 708"/>
                <a:gd name="T1" fmla="*/ 0 h 576"/>
                <a:gd name="T2" fmla="*/ 10 w 708"/>
                <a:gd name="T3" fmla="*/ 22 h 576"/>
                <a:gd name="T4" fmla="*/ 22 w 708"/>
                <a:gd name="T5" fmla="*/ 53 h 576"/>
                <a:gd name="T6" fmla="*/ 30 w 708"/>
                <a:gd name="T7" fmla="*/ 88 h 576"/>
                <a:gd name="T8" fmla="*/ 37 w 708"/>
                <a:gd name="T9" fmla="*/ 127 h 576"/>
                <a:gd name="T10" fmla="*/ 41 w 708"/>
                <a:gd name="T11" fmla="*/ 159 h 576"/>
                <a:gd name="T12" fmla="*/ 39 w 708"/>
                <a:gd name="T13" fmla="*/ 190 h 576"/>
                <a:gd name="T14" fmla="*/ 33 w 708"/>
                <a:gd name="T15" fmla="*/ 224 h 576"/>
                <a:gd name="T16" fmla="*/ 25 w 708"/>
                <a:gd name="T17" fmla="*/ 257 h 576"/>
                <a:gd name="T18" fmla="*/ 16 w 708"/>
                <a:gd name="T19" fmla="*/ 287 h 576"/>
                <a:gd name="T20" fmla="*/ 0 w 708"/>
                <a:gd name="T21" fmla="*/ 321 h 576"/>
                <a:gd name="T22" fmla="*/ 118 w 708"/>
                <a:gd name="T23" fmla="*/ 323 h 576"/>
                <a:gd name="T24" fmla="*/ 167 w 708"/>
                <a:gd name="T25" fmla="*/ 320 h 576"/>
                <a:gd name="T26" fmla="*/ 192 w 708"/>
                <a:gd name="T27" fmla="*/ 318 h 576"/>
                <a:gd name="T28" fmla="*/ 210 w 708"/>
                <a:gd name="T29" fmla="*/ 313 h 576"/>
                <a:gd name="T30" fmla="*/ 229 w 708"/>
                <a:gd name="T31" fmla="*/ 308 h 576"/>
                <a:gd name="T32" fmla="*/ 250 w 708"/>
                <a:gd name="T33" fmla="*/ 299 h 576"/>
                <a:gd name="T34" fmla="*/ 273 w 708"/>
                <a:gd name="T35" fmla="*/ 289 h 576"/>
                <a:gd name="T36" fmla="*/ 295 w 708"/>
                <a:gd name="T37" fmla="*/ 275 h 576"/>
                <a:gd name="T38" fmla="*/ 310 w 708"/>
                <a:gd name="T39" fmla="*/ 264 h 576"/>
                <a:gd name="T40" fmla="*/ 324 w 708"/>
                <a:gd name="T41" fmla="*/ 251 h 576"/>
                <a:gd name="T42" fmla="*/ 339 w 708"/>
                <a:gd name="T43" fmla="*/ 236 h 576"/>
                <a:gd name="T44" fmla="*/ 352 w 708"/>
                <a:gd name="T45" fmla="*/ 223 h 576"/>
                <a:gd name="T46" fmla="*/ 365 w 708"/>
                <a:gd name="T47" fmla="*/ 207 h 576"/>
                <a:gd name="T48" fmla="*/ 381 w 708"/>
                <a:gd name="T49" fmla="*/ 187 h 576"/>
                <a:gd name="T50" fmla="*/ 397 w 708"/>
                <a:gd name="T51" fmla="*/ 160 h 576"/>
                <a:gd name="T52" fmla="*/ 382 w 708"/>
                <a:gd name="T53" fmla="*/ 137 h 576"/>
                <a:gd name="T54" fmla="*/ 369 w 708"/>
                <a:gd name="T55" fmla="*/ 118 h 576"/>
                <a:gd name="T56" fmla="*/ 358 w 708"/>
                <a:gd name="T57" fmla="*/ 104 h 576"/>
                <a:gd name="T58" fmla="*/ 345 w 708"/>
                <a:gd name="T59" fmla="*/ 90 h 576"/>
                <a:gd name="T60" fmla="*/ 332 w 708"/>
                <a:gd name="T61" fmla="*/ 77 h 576"/>
                <a:gd name="T62" fmla="*/ 321 w 708"/>
                <a:gd name="T63" fmla="*/ 67 h 576"/>
                <a:gd name="T64" fmla="*/ 310 w 708"/>
                <a:gd name="T65" fmla="*/ 58 h 576"/>
                <a:gd name="T66" fmla="*/ 296 w 708"/>
                <a:gd name="T67" fmla="*/ 48 h 576"/>
                <a:gd name="T68" fmla="*/ 284 w 708"/>
                <a:gd name="T69" fmla="*/ 40 h 576"/>
                <a:gd name="T70" fmla="*/ 269 w 708"/>
                <a:gd name="T71" fmla="*/ 33 h 576"/>
                <a:gd name="T72" fmla="*/ 253 w 708"/>
                <a:gd name="T73" fmla="*/ 24 h 576"/>
                <a:gd name="T74" fmla="*/ 233 w 708"/>
                <a:gd name="T75" fmla="*/ 16 h 576"/>
                <a:gd name="T76" fmla="*/ 216 w 708"/>
                <a:gd name="T77" fmla="*/ 11 h 576"/>
                <a:gd name="T78" fmla="*/ 196 w 708"/>
                <a:gd name="T79" fmla="*/ 6 h 576"/>
                <a:gd name="T80" fmla="*/ 176 w 708"/>
                <a:gd name="T81" fmla="*/ 3 h 576"/>
                <a:gd name="T82" fmla="*/ 156 w 708"/>
                <a:gd name="T83" fmla="*/ 1 h 576"/>
                <a:gd name="T84" fmla="*/ 142 w 708"/>
                <a:gd name="T85" fmla="*/ 1 h 576"/>
                <a:gd name="T86" fmla="*/ 127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31" name="Group 12"/>
            <p:cNvGrpSpPr>
              <a:grpSpLocks noChangeAspect="1"/>
            </p:cNvGrpSpPr>
            <p:nvPr/>
          </p:nvGrpSpPr>
          <p:grpSpPr bwMode="auto">
            <a:xfrm>
              <a:off x="1494" y="2600"/>
              <a:ext cx="269" cy="270"/>
              <a:chOff x="1968" y="1507"/>
              <a:chExt cx="480" cy="480"/>
            </a:xfrm>
          </p:grpSpPr>
          <p:sp>
            <p:nvSpPr>
              <p:cNvPr id="23668" name="AutoShape 13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669" name="Oval 14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3632" name="AutoShape 15"/>
            <p:cNvSpPr>
              <a:spLocks noChangeAspect="1" noChangeArrowheads="1"/>
            </p:cNvSpPr>
            <p:nvPr/>
          </p:nvSpPr>
          <p:spPr bwMode="auto">
            <a:xfrm>
              <a:off x="2283" y="2337"/>
              <a:ext cx="397" cy="323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23633" name="Group 16"/>
            <p:cNvGrpSpPr>
              <a:grpSpLocks noChangeAspect="1"/>
            </p:cNvGrpSpPr>
            <p:nvPr/>
          </p:nvGrpSpPr>
          <p:grpSpPr bwMode="auto">
            <a:xfrm>
              <a:off x="1486" y="2271"/>
              <a:ext cx="269" cy="269"/>
              <a:chOff x="1968" y="1507"/>
              <a:chExt cx="480" cy="480"/>
            </a:xfrm>
          </p:grpSpPr>
          <p:sp>
            <p:nvSpPr>
              <p:cNvPr id="23666" name="AutoShape 17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667" name="Oval 18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3634" name="Line 19"/>
            <p:cNvSpPr>
              <a:spLocks noChangeAspect="1" noChangeShapeType="1"/>
            </p:cNvSpPr>
            <p:nvPr/>
          </p:nvSpPr>
          <p:spPr bwMode="auto">
            <a:xfrm flipH="1">
              <a:off x="1183" y="1654"/>
              <a:ext cx="10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35" name="Line 20"/>
            <p:cNvSpPr>
              <a:spLocks noChangeAspect="1" noChangeShapeType="1"/>
            </p:cNvSpPr>
            <p:nvPr/>
          </p:nvSpPr>
          <p:spPr bwMode="auto">
            <a:xfrm flipH="1">
              <a:off x="1185" y="1872"/>
              <a:ext cx="10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36" name="Text Box 21"/>
            <p:cNvSpPr txBox="1">
              <a:spLocks noChangeAspect="1" noChangeArrowheads="1"/>
            </p:cNvSpPr>
            <p:nvPr/>
          </p:nvSpPr>
          <p:spPr bwMode="auto">
            <a:xfrm>
              <a:off x="3426" y="2015"/>
              <a:ext cx="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23637" name="Line 22"/>
            <p:cNvSpPr>
              <a:spLocks noChangeAspect="1" noChangeShapeType="1"/>
            </p:cNvSpPr>
            <p:nvPr/>
          </p:nvSpPr>
          <p:spPr bwMode="auto">
            <a:xfrm flipH="1">
              <a:off x="1752" y="2409"/>
              <a:ext cx="5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38" name="Line 23"/>
            <p:cNvSpPr>
              <a:spLocks noChangeAspect="1" noChangeShapeType="1"/>
            </p:cNvSpPr>
            <p:nvPr/>
          </p:nvSpPr>
          <p:spPr bwMode="auto">
            <a:xfrm flipH="1">
              <a:off x="1409" y="2415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39" name="Line 24"/>
            <p:cNvSpPr>
              <a:spLocks noChangeAspect="1" noChangeShapeType="1"/>
            </p:cNvSpPr>
            <p:nvPr/>
          </p:nvSpPr>
          <p:spPr bwMode="auto">
            <a:xfrm>
              <a:off x="1414" y="1670"/>
              <a:ext cx="1" cy="7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grpSp>
          <p:nvGrpSpPr>
            <p:cNvPr id="23640" name="Group 25"/>
            <p:cNvGrpSpPr>
              <a:grpSpLocks noChangeAspect="1"/>
            </p:cNvGrpSpPr>
            <p:nvPr/>
          </p:nvGrpSpPr>
          <p:grpSpPr bwMode="auto">
            <a:xfrm>
              <a:off x="2689" y="2243"/>
              <a:ext cx="329" cy="255"/>
              <a:chOff x="1006" y="2469"/>
              <a:chExt cx="731" cy="326"/>
            </a:xfrm>
          </p:grpSpPr>
          <p:sp>
            <p:nvSpPr>
              <p:cNvPr id="23663" name="Line 26"/>
              <p:cNvSpPr>
                <a:spLocks noChangeAspect="1" noChangeShapeType="1"/>
              </p:cNvSpPr>
              <p:nvPr/>
            </p:nvSpPr>
            <p:spPr bwMode="auto">
              <a:xfrm>
                <a:off x="1006" y="2794"/>
                <a:ext cx="2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64" name="Line 27"/>
              <p:cNvSpPr>
                <a:spLocks noChangeAspect="1" noChangeShapeType="1"/>
              </p:cNvSpPr>
              <p:nvPr/>
            </p:nvSpPr>
            <p:spPr bwMode="auto">
              <a:xfrm flipV="1">
                <a:off x="1204" y="2469"/>
                <a:ext cx="9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65" name="Line 28"/>
              <p:cNvSpPr>
                <a:spLocks noChangeAspect="1" noChangeShapeType="1"/>
              </p:cNvSpPr>
              <p:nvPr/>
            </p:nvSpPr>
            <p:spPr bwMode="auto">
              <a:xfrm>
                <a:off x="1221" y="2476"/>
                <a:ext cx="5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641" name="Group 30"/>
            <p:cNvGrpSpPr>
              <a:grpSpLocks noChangeAspect="1"/>
            </p:cNvGrpSpPr>
            <p:nvPr/>
          </p:nvGrpSpPr>
          <p:grpSpPr bwMode="auto">
            <a:xfrm flipV="1">
              <a:off x="2687" y="1751"/>
              <a:ext cx="328" cy="343"/>
              <a:chOff x="1006" y="2469"/>
              <a:chExt cx="731" cy="326"/>
            </a:xfrm>
          </p:grpSpPr>
          <p:sp>
            <p:nvSpPr>
              <p:cNvPr id="23660" name="Line 31"/>
              <p:cNvSpPr>
                <a:spLocks noChangeAspect="1" noChangeShapeType="1"/>
              </p:cNvSpPr>
              <p:nvPr/>
            </p:nvSpPr>
            <p:spPr bwMode="auto">
              <a:xfrm>
                <a:off x="1006" y="2794"/>
                <a:ext cx="2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61" name="Line 32"/>
              <p:cNvSpPr>
                <a:spLocks noChangeAspect="1" noChangeShapeType="1"/>
              </p:cNvSpPr>
              <p:nvPr/>
            </p:nvSpPr>
            <p:spPr bwMode="auto">
              <a:xfrm flipV="1">
                <a:off x="1204" y="2469"/>
                <a:ext cx="9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62" name="Line 33"/>
              <p:cNvSpPr>
                <a:spLocks noChangeAspect="1" noChangeShapeType="1"/>
              </p:cNvSpPr>
              <p:nvPr/>
            </p:nvSpPr>
            <p:spPr bwMode="auto">
              <a:xfrm>
                <a:off x="1221" y="2476"/>
                <a:ext cx="5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3642" name="Line 34"/>
            <p:cNvSpPr>
              <a:spLocks noChangeAspect="1" noChangeShapeType="1"/>
            </p:cNvSpPr>
            <p:nvPr/>
          </p:nvSpPr>
          <p:spPr bwMode="auto">
            <a:xfrm>
              <a:off x="3405" y="2169"/>
              <a:ext cx="1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43" name="Oval 35"/>
            <p:cNvSpPr>
              <a:spLocks noChangeAspect="1" noChangeArrowheads="1"/>
            </p:cNvSpPr>
            <p:nvPr/>
          </p:nvSpPr>
          <p:spPr bwMode="auto">
            <a:xfrm>
              <a:off x="1389" y="1632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3644" name="Line 36"/>
            <p:cNvSpPr>
              <a:spLocks noChangeAspect="1" noChangeShapeType="1"/>
            </p:cNvSpPr>
            <p:nvPr/>
          </p:nvSpPr>
          <p:spPr bwMode="auto">
            <a:xfrm>
              <a:off x="1358" y="1751"/>
              <a:ext cx="0" cy="9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45" name="Oval 37"/>
            <p:cNvSpPr>
              <a:spLocks noChangeAspect="1" noChangeArrowheads="1"/>
            </p:cNvSpPr>
            <p:nvPr/>
          </p:nvSpPr>
          <p:spPr bwMode="auto">
            <a:xfrm>
              <a:off x="1333" y="1736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3646" name="Line 38"/>
            <p:cNvSpPr>
              <a:spLocks noChangeAspect="1" noChangeShapeType="1"/>
            </p:cNvSpPr>
            <p:nvPr/>
          </p:nvSpPr>
          <p:spPr bwMode="auto">
            <a:xfrm>
              <a:off x="1344" y="2724"/>
              <a:ext cx="1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47" name="Line 39"/>
            <p:cNvSpPr>
              <a:spLocks noChangeAspect="1" noChangeShapeType="1"/>
            </p:cNvSpPr>
            <p:nvPr/>
          </p:nvSpPr>
          <p:spPr bwMode="auto">
            <a:xfrm>
              <a:off x="1751" y="2735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48" name="Line 40"/>
            <p:cNvSpPr>
              <a:spLocks noChangeAspect="1" noChangeShapeType="1"/>
            </p:cNvSpPr>
            <p:nvPr/>
          </p:nvSpPr>
          <p:spPr bwMode="auto">
            <a:xfrm flipH="1" flipV="1">
              <a:off x="2072" y="2493"/>
              <a:ext cx="1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49" name="Line 41"/>
            <p:cNvSpPr>
              <a:spLocks noChangeAspect="1" noChangeShapeType="1"/>
            </p:cNvSpPr>
            <p:nvPr/>
          </p:nvSpPr>
          <p:spPr bwMode="auto">
            <a:xfrm>
              <a:off x="2064" y="2506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50" name="Line 87"/>
            <p:cNvSpPr>
              <a:spLocks noChangeAspect="1" noChangeShapeType="1"/>
            </p:cNvSpPr>
            <p:nvPr/>
          </p:nvSpPr>
          <p:spPr bwMode="auto">
            <a:xfrm flipH="1">
              <a:off x="1183" y="1758"/>
              <a:ext cx="10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51" name="Line 92"/>
            <p:cNvSpPr>
              <a:spLocks noChangeAspect="1" noChangeShapeType="1"/>
            </p:cNvSpPr>
            <p:nvPr/>
          </p:nvSpPr>
          <p:spPr bwMode="auto">
            <a:xfrm>
              <a:off x="1743" y="3079"/>
              <a:ext cx="4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52" name="Line 93"/>
            <p:cNvSpPr>
              <a:spLocks noChangeAspect="1" noChangeShapeType="1"/>
            </p:cNvSpPr>
            <p:nvPr/>
          </p:nvSpPr>
          <p:spPr bwMode="auto">
            <a:xfrm flipH="1" flipV="1">
              <a:off x="2168" y="2589"/>
              <a:ext cx="2" cy="4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53" name="Line 94"/>
            <p:cNvSpPr>
              <a:spLocks noChangeAspect="1" noChangeShapeType="1"/>
            </p:cNvSpPr>
            <p:nvPr/>
          </p:nvSpPr>
          <p:spPr bwMode="auto">
            <a:xfrm>
              <a:off x="2160" y="2602"/>
              <a:ext cx="1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grpSp>
          <p:nvGrpSpPr>
            <p:cNvPr id="23654" name="Group 96"/>
            <p:cNvGrpSpPr>
              <a:grpSpLocks noChangeAspect="1"/>
            </p:cNvGrpSpPr>
            <p:nvPr/>
          </p:nvGrpSpPr>
          <p:grpSpPr bwMode="auto">
            <a:xfrm>
              <a:off x="1494" y="2952"/>
              <a:ext cx="269" cy="270"/>
              <a:chOff x="1968" y="1507"/>
              <a:chExt cx="480" cy="480"/>
            </a:xfrm>
          </p:grpSpPr>
          <p:sp>
            <p:nvSpPr>
              <p:cNvPr id="23658" name="AutoShape 97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659" name="Oval 98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3655" name="Line 99"/>
            <p:cNvSpPr>
              <a:spLocks noChangeAspect="1" noChangeShapeType="1"/>
            </p:cNvSpPr>
            <p:nvPr/>
          </p:nvSpPr>
          <p:spPr bwMode="auto">
            <a:xfrm>
              <a:off x="1302" y="1855"/>
              <a:ext cx="0" cy="12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56" name="Line 100"/>
            <p:cNvSpPr>
              <a:spLocks noChangeAspect="1" noChangeShapeType="1"/>
            </p:cNvSpPr>
            <p:nvPr/>
          </p:nvSpPr>
          <p:spPr bwMode="auto">
            <a:xfrm>
              <a:off x="1288" y="3076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57" name="Oval 101"/>
            <p:cNvSpPr>
              <a:spLocks noChangeAspect="1" noChangeArrowheads="1"/>
            </p:cNvSpPr>
            <p:nvPr/>
          </p:nvSpPr>
          <p:spPr bwMode="auto">
            <a:xfrm>
              <a:off x="1277" y="1848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3562" name="Group 104"/>
          <p:cNvGrpSpPr>
            <a:grpSpLocks/>
          </p:cNvGrpSpPr>
          <p:nvPr/>
        </p:nvGrpSpPr>
        <p:grpSpPr bwMode="auto">
          <a:xfrm>
            <a:off x="1966913" y="2720975"/>
            <a:ext cx="654050" cy="519113"/>
            <a:chOff x="3005" y="3382"/>
            <a:chExt cx="412" cy="327"/>
          </a:xfrm>
        </p:grpSpPr>
        <p:sp>
          <p:nvSpPr>
            <p:cNvPr id="23624" name="Text Box 105"/>
            <p:cNvSpPr txBox="1">
              <a:spLocks noChangeArrowheads="1"/>
            </p:cNvSpPr>
            <p:nvPr/>
          </p:nvSpPr>
          <p:spPr bwMode="auto">
            <a:xfrm>
              <a:off x="3005" y="3382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/>
                <a:t>C</a:t>
              </a:r>
            </a:p>
          </p:txBody>
        </p:sp>
        <p:sp>
          <p:nvSpPr>
            <p:cNvPr id="23625" name="Line 106"/>
            <p:cNvSpPr>
              <a:spLocks noChangeShapeType="1"/>
            </p:cNvSpPr>
            <p:nvPr/>
          </p:nvSpPr>
          <p:spPr bwMode="auto">
            <a:xfrm>
              <a:off x="3173" y="3444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63" name="Group 107"/>
          <p:cNvGrpSpPr>
            <a:grpSpLocks/>
          </p:cNvGrpSpPr>
          <p:nvPr/>
        </p:nvGrpSpPr>
        <p:grpSpPr bwMode="auto">
          <a:xfrm>
            <a:off x="2451100" y="2725738"/>
            <a:ext cx="654050" cy="519112"/>
            <a:chOff x="2248" y="3394"/>
            <a:chExt cx="412" cy="327"/>
          </a:xfrm>
        </p:grpSpPr>
        <p:sp>
          <p:nvSpPr>
            <p:cNvPr id="23622" name="Text Box 108"/>
            <p:cNvSpPr txBox="1">
              <a:spLocks noChangeArrowheads="1"/>
            </p:cNvSpPr>
            <p:nvPr/>
          </p:nvSpPr>
          <p:spPr bwMode="auto">
            <a:xfrm>
              <a:off x="2248" y="3394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/>
                <a:t>B</a:t>
              </a:r>
            </a:p>
          </p:txBody>
        </p:sp>
        <p:sp>
          <p:nvSpPr>
            <p:cNvPr id="23623" name="Line 109"/>
            <p:cNvSpPr>
              <a:spLocks noChangeShapeType="1"/>
            </p:cNvSpPr>
            <p:nvPr/>
          </p:nvSpPr>
          <p:spPr bwMode="auto">
            <a:xfrm>
              <a:off x="2398" y="3456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64" name="Group 172"/>
          <p:cNvGrpSpPr>
            <a:grpSpLocks/>
          </p:cNvGrpSpPr>
          <p:nvPr/>
        </p:nvGrpSpPr>
        <p:grpSpPr bwMode="auto">
          <a:xfrm>
            <a:off x="4344988" y="3786188"/>
            <a:ext cx="4621212" cy="2876550"/>
            <a:chOff x="2705" y="2508"/>
            <a:chExt cx="2911" cy="1812"/>
          </a:xfrm>
        </p:grpSpPr>
        <p:sp>
          <p:nvSpPr>
            <p:cNvPr id="23570" name="Text Box 125"/>
            <p:cNvSpPr txBox="1">
              <a:spLocks noChangeAspect="1" noChangeArrowheads="1"/>
            </p:cNvSpPr>
            <p:nvPr/>
          </p:nvSpPr>
          <p:spPr bwMode="auto">
            <a:xfrm>
              <a:off x="5242" y="3097"/>
              <a:ext cx="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23571" name="Line 145"/>
            <p:cNvSpPr>
              <a:spLocks noChangeAspect="1" noChangeShapeType="1"/>
            </p:cNvSpPr>
            <p:nvPr/>
          </p:nvSpPr>
          <p:spPr bwMode="auto">
            <a:xfrm flipH="1">
              <a:off x="3015" y="2848"/>
              <a:ext cx="7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572" name="Text Box 111"/>
            <p:cNvSpPr txBox="1">
              <a:spLocks noChangeAspect="1" noChangeArrowheads="1"/>
            </p:cNvSpPr>
            <p:nvPr/>
          </p:nvSpPr>
          <p:spPr bwMode="auto">
            <a:xfrm>
              <a:off x="2740" y="2508"/>
              <a:ext cx="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23573" name="Text Box 112"/>
            <p:cNvSpPr txBox="1">
              <a:spLocks noChangeAspect="1" noChangeArrowheads="1"/>
            </p:cNvSpPr>
            <p:nvPr/>
          </p:nvSpPr>
          <p:spPr bwMode="auto">
            <a:xfrm>
              <a:off x="2724" y="269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23574" name="Text Box 113"/>
            <p:cNvSpPr txBox="1">
              <a:spLocks noChangeAspect="1" noChangeArrowheads="1"/>
            </p:cNvSpPr>
            <p:nvPr/>
          </p:nvSpPr>
          <p:spPr bwMode="auto">
            <a:xfrm>
              <a:off x="2705" y="2889"/>
              <a:ext cx="4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C</a:t>
              </a:r>
            </a:p>
          </p:txBody>
        </p:sp>
        <p:sp>
          <p:nvSpPr>
            <p:cNvPr id="23575" name="Freeform 115"/>
            <p:cNvSpPr>
              <a:spLocks noChangeAspect="1"/>
            </p:cNvSpPr>
            <p:nvPr/>
          </p:nvSpPr>
          <p:spPr bwMode="auto">
            <a:xfrm>
              <a:off x="4135" y="3507"/>
              <a:ext cx="397" cy="323"/>
            </a:xfrm>
            <a:custGeom>
              <a:avLst/>
              <a:gdLst>
                <a:gd name="T0" fmla="*/ 0 w 708"/>
                <a:gd name="T1" fmla="*/ 0 h 576"/>
                <a:gd name="T2" fmla="*/ 10 w 708"/>
                <a:gd name="T3" fmla="*/ 22 h 576"/>
                <a:gd name="T4" fmla="*/ 22 w 708"/>
                <a:gd name="T5" fmla="*/ 53 h 576"/>
                <a:gd name="T6" fmla="*/ 30 w 708"/>
                <a:gd name="T7" fmla="*/ 88 h 576"/>
                <a:gd name="T8" fmla="*/ 37 w 708"/>
                <a:gd name="T9" fmla="*/ 127 h 576"/>
                <a:gd name="T10" fmla="*/ 41 w 708"/>
                <a:gd name="T11" fmla="*/ 159 h 576"/>
                <a:gd name="T12" fmla="*/ 39 w 708"/>
                <a:gd name="T13" fmla="*/ 190 h 576"/>
                <a:gd name="T14" fmla="*/ 33 w 708"/>
                <a:gd name="T15" fmla="*/ 224 h 576"/>
                <a:gd name="T16" fmla="*/ 25 w 708"/>
                <a:gd name="T17" fmla="*/ 257 h 576"/>
                <a:gd name="T18" fmla="*/ 16 w 708"/>
                <a:gd name="T19" fmla="*/ 287 h 576"/>
                <a:gd name="T20" fmla="*/ 0 w 708"/>
                <a:gd name="T21" fmla="*/ 321 h 576"/>
                <a:gd name="T22" fmla="*/ 118 w 708"/>
                <a:gd name="T23" fmla="*/ 323 h 576"/>
                <a:gd name="T24" fmla="*/ 167 w 708"/>
                <a:gd name="T25" fmla="*/ 320 h 576"/>
                <a:gd name="T26" fmla="*/ 192 w 708"/>
                <a:gd name="T27" fmla="*/ 318 h 576"/>
                <a:gd name="T28" fmla="*/ 210 w 708"/>
                <a:gd name="T29" fmla="*/ 313 h 576"/>
                <a:gd name="T30" fmla="*/ 229 w 708"/>
                <a:gd name="T31" fmla="*/ 308 h 576"/>
                <a:gd name="T32" fmla="*/ 250 w 708"/>
                <a:gd name="T33" fmla="*/ 299 h 576"/>
                <a:gd name="T34" fmla="*/ 273 w 708"/>
                <a:gd name="T35" fmla="*/ 289 h 576"/>
                <a:gd name="T36" fmla="*/ 295 w 708"/>
                <a:gd name="T37" fmla="*/ 275 h 576"/>
                <a:gd name="T38" fmla="*/ 310 w 708"/>
                <a:gd name="T39" fmla="*/ 264 h 576"/>
                <a:gd name="T40" fmla="*/ 324 w 708"/>
                <a:gd name="T41" fmla="*/ 251 h 576"/>
                <a:gd name="T42" fmla="*/ 339 w 708"/>
                <a:gd name="T43" fmla="*/ 236 h 576"/>
                <a:gd name="T44" fmla="*/ 352 w 708"/>
                <a:gd name="T45" fmla="*/ 223 h 576"/>
                <a:gd name="T46" fmla="*/ 365 w 708"/>
                <a:gd name="T47" fmla="*/ 207 h 576"/>
                <a:gd name="T48" fmla="*/ 381 w 708"/>
                <a:gd name="T49" fmla="*/ 187 h 576"/>
                <a:gd name="T50" fmla="*/ 397 w 708"/>
                <a:gd name="T51" fmla="*/ 160 h 576"/>
                <a:gd name="T52" fmla="*/ 382 w 708"/>
                <a:gd name="T53" fmla="*/ 137 h 576"/>
                <a:gd name="T54" fmla="*/ 369 w 708"/>
                <a:gd name="T55" fmla="*/ 118 h 576"/>
                <a:gd name="T56" fmla="*/ 358 w 708"/>
                <a:gd name="T57" fmla="*/ 104 h 576"/>
                <a:gd name="T58" fmla="*/ 345 w 708"/>
                <a:gd name="T59" fmla="*/ 90 h 576"/>
                <a:gd name="T60" fmla="*/ 332 w 708"/>
                <a:gd name="T61" fmla="*/ 77 h 576"/>
                <a:gd name="T62" fmla="*/ 321 w 708"/>
                <a:gd name="T63" fmla="*/ 67 h 576"/>
                <a:gd name="T64" fmla="*/ 310 w 708"/>
                <a:gd name="T65" fmla="*/ 58 h 576"/>
                <a:gd name="T66" fmla="*/ 296 w 708"/>
                <a:gd name="T67" fmla="*/ 48 h 576"/>
                <a:gd name="T68" fmla="*/ 284 w 708"/>
                <a:gd name="T69" fmla="*/ 40 h 576"/>
                <a:gd name="T70" fmla="*/ 269 w 708"/>
                <a:gd name="T71" fmla="*/ 33 h 576"/>
                <a:gd name="T72" fmla="*/ 253 w 708"/>
                <a:gd name="T73" fmla="*/ 24 h 576"/>
                <a:gd name="T74" fmla="*/ 233 w 708"/>
                <a:gd name="T75" fmla="*/ 16 h 576"/>
                <a:gd name="T76" fmla="*/ 216 w 708"/>
                <a:gd name="T77" fmla="*/ 11 h 576"/>
                <a:gd name="T78" fmla="*/ 196 w 708"/>
                <a:gd name="T79" fmla="*/ 6 h 576"/>
                <a:gd name="T80" fmla="*/ 176 w 708"/>
                <a:gd name="T81" fmla="*/ 3 h 576"/>
                <a:gd name="T82" fmla="*/ 156 w 708"/>
                <a:gd name="T83" fmla="*/ 1 h 576"/>
                <a:gd name="T84" fmla="*/ 142 w 708"/>
                <a:gd name="T85" fmla="*/ 1 h 576"/>
                <a:gd name="T86" fmla="*/ 127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76" name="Group 116"/>
            <p:cNvGrpSpPr>
              <a:grpSpLocks noChangeAspect="1"/>
            </p:cNvGrpSpPr>
            <p:nvPr/>
          </p:nvGrpSpPr>
          <p:grpSpPr bwMode="auto">
            <a:xfrm>
              <a:off x="3326" y="3698"/>
              <a:ext cx="269" cy="270"/>
              <a:chOff x="1968" y="1507"/>
              <a:chExt cx="480" cy="480"/>
            </a:xfrm>
          </p:grpSpPr>
          <p:sp>
            <p:nvSpPr>
              <p:cNvPr id="23620" name="AutoShape 117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621" name="Oval 118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3577" name="AutoShape 119"/>
            <p:cNvSpPr>
              <a:spLocks noChangeAspect="1" noChangeArrowheads="1"/>
            </p:cNvSpPr>
            <p:nvPr/>
          </p:nvSpPr>
          <p:spPr bwMode="auto">
            <a:xfrm>
              <a:off x="4851" y="3099"/>
              <a:ext cx="397" cy="323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23578" name="Group 120"/>
            <p:cNvGrpSpPr>
              <a:grpSpLocks noChangeAspect="1"/>
            </p:cNvGrpSpPr>
            <p:nvPr/>
          </p:nvGrpSpPr>
          <p:grpSpPr bwMode="auto">
            <a:xfrm>
              <a:off x="3318" y="3369"/>
              <a:ext cx="269" cy="269"/>
              <a:chOff x="1968" y="1507"/>
              <a:chExt cx="480" cy="480"/>
            </a:xfrm>
          </p:grpSpPr>
          <p:sp>
            <p:nvSpPr>
              <p:cNvPr id="23618" name="AutoShape 121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619" name="Oval 122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3579" name="Line 123"/>
            <p:cNvSpPr>
              <a:spLocks noChangeAspect="1" noChangeShapeType="1"/>
            </p:cNvSpPr>
            <p:nvPr/>
          </p:nvSpPr>
          <p:spPr bwMode="auto">
            <a:xfrm flipH="1">
              <a:off x="3015" y="2752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580" name="Line 124"/>
            <p:cNvSpPr>
              <a:spLocks noChangeAspect="1" noChangeShapeType="1"/>
            </p:cNvSpPr>
            <p:nvPr/>
          </p:nvSpPr>
          <p:spPr bwMode="auto">
            <a:xfrm flipH="1">
              <a:off x="3017" y="2962"/>
              <a:ext cx="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581" name="Line 126"/>
            <p:cNvSpPr>
              <a:spLocks noChangeAspect="1" noChangeShapeType="1"/>
            </p:cNvSpPr>
            <p:nvPr/>
          </p:nvSpPr>
          <p:spPr bwMode="auto">
            <a:xfrm flipH="1">
              <a:off x="3632" y="3339"/>
              <a:ext cx="5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582" name="Line 127"/>
            <p:cNvSpPr>
              <a:spLocks noChangeAspect="1" noChangeShapeType="1"/>
            </p:cNvSpPr>
            <p:nvPr/>
          </p:nvSpPr>
          <p:spPr bwMode="auto">
            <a:xfrm flipH="1">
              <a:off x="3241" y="3513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583" name="Line 128"/>
            <p:cNvSpPr>
              <a:spLocks noChangeAspect="1" noChangeShapeType="1"/>
            </p:cNvSpPr>
            <p:nvPr/>
          </p:nvSpPr>
          <p:spPr bwMode="auto">
            <a:xfrm>
              <a:off x="3246" y="2768"/>
              <a:ext cx="1" cy="7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grpSp>
          <p:nvGrpSpPr>
            <p:cNvPr id="23584" name="Group 129"/>
            <p:cNvGrpSpPr>
              <a:grpSpLocks noChangeAspect="1"/>
            </p:cNvGrpSpPr>
            <p:nvPr/>
          </p:nvGrpSpPr>
          <p:grpSpPr bwMode="auto">
            <a:xfrm>
              <a:off x="4521" y="3341"/>
              <a:ext cx="329" cy="335"/>
              <a:chOff x="1006" y="2469"/>
              <a:chExt cx="731" cy="326"/>
            </a:xfrm>
          </p:grpSpPr>
          <p:sp>
            <p:nvSpPr>
              <p:cNvPr id="23615" name="Line 130"/>
              <p:cNvSpPr>
                <a:spLocks noChangeAspect="1" noChangeShapeType="1"/>
              </p:cNvSpPr>
              <p:nvPr/>
            </p:nvSpPr>
            <p:spPr bwMode="auto">
              <a:xfrm>
                <a:off x="1006" y="2794"/>
                <a:ext cx="2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16" name="Line 131"/>
              <p:cNvSpPr>
                <a:spLocks noChangeAspect="1" noChangeShapeType="1"/>
              </p:cNvSpPr>
              <p:nvPr/>
            </p:nvSpPr>
            <p:spPr bwMode="auto">
              <a:xfrm flipV="1">
                <a:off x="1204" y="2469"/>
                <a:ext cx="9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17" name="Line 132"/>
              <p:cNvSpPr>
                <a:spLocks noChangeAspect="1" noChangeShapeType="1"/>
              </p:cNvSpPr>
              <p:nvPr/>
            </p:nvSpPr>
            <p:spPr bwMode="auto">
              <a:xfrm>
                <a:off x="1221" y="2476"/>
                <a:ext cx="5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585" name="Group 133"/>
            <p:cNvGrpSpPr>
              <a:grpSpLocks noChangeAspect="1"/>
            </p:cNvGrpSpPr>
            <p:nvPr/>
          </p:nvGrpSpPr>
          <p:grpSpPr bwMode="auto">
            <a:xfrm flipV="1">
              <a:off x="4519" y="2849"/>
              <a:ext cx="328" cy="343"/>
              <a:chOff x="1006" y="2469"/>
              <a:chExt cx="731" cy="326"/>
            </a:xfrm>
          </p:grpSpPr>
          <p:sp>
            <p:nvSpPr>
              <p:cNvPr id="23612" name="Line 134"/>
              <p:cNvSpPr>
                <a:spLocks noChangeAspect="1" noChangeShapeType="1"/>
              </p:cNvSpPr>
              <p:nvPr/>
            </p:nvSpPr>
            <p:spPr bwMode="auto">
              <a:xfrm>
                <a:off x="1006" y="2794"/>
                <a:ext cx="2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13" name="Line 135"/>
              <p:cNvSpPr>
                <a:spLocks noChangeAspect="1" noChangeShapeType="1"/>
              </p:cNvSpPr>
              <p:nvPr/>
            </p:nvSpPr>
            <p:spPr bwMode="auto">
              <a:xfrm flipV="1">
                <a:off x="1204" y="2469"/>
                <a:ext cx="9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14" name="Line 136"/>
              <p:cNvSpPr>
                <a:spLocks noChangeAspect="1" noChangeShapeType="1"/>
              </p:cNvSpPr>
              <p:nvPr/>
            </p:nvSpPr>
            <p:spPr bwMode="auto">
              <a:xfrm>
                <a:off x="1221" y="2476"/>
                <a:ext cx="5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3586" name="Line 137"/>
            <p:cNvSpPr>
              <a:spLocks noChangeAspect="1" noChangeShapeType="1"/>
            </p:cNvSpPr>
            <p:nvPr/>
          </p:nvSpPr>
          <p:spPr bwMode="auto">
            <a:xfrm>
              <a:off x="5237" y="3267"/>
              <a:ext cx="1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587" name="Oval 138"/>
            <p:cNvSpPr>
              <a:spLocks noChangeAspect="1" noChangeArrowheads="1"/>
            </p:cNvSpPr>
            <p:nvPr/>
          </p:nvSpPr>
          <p:spPr bwMode="auto">
            <a:xfrm>
              <a:off x="3221" y="2730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3588" name="Line 139"/>
            <p:cNvSpPr>
              <a:spLocks noChangeAspect="1" noChangeShapeType="1"/>
            </p:cNvSpPr>
            <p:nvPr/>
          </p:nvSpPr>
          <p:spPr bwMode="auto">
            <a:xfrm>
              <a:off x="3190" y="2849"/>
              <a:ext cx="0" cy="9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589" name="Line 141"/>
            <p:cNvSpPr>
              <a:spLocks noChangeAspect="1" noChangeShapeType="1"/>
            </p:cNvSpPr>
            <p:nvPr/>
          </p:nvSpPr>
          <p:spPr bwMode="auto">
            <a:xfrm>
              <a:off x="3176" y="3822"/>
              <a:ext cx="1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590" name="Line 142"/>
            <p:cNvSpPr>
              <a:spLocks noChangeAspect="1" noChangeShapeType="1"/>
            </p:cNvSpPr>
            <p:nvPr/>
          </p:nvSpPr>
          <p:spPr bwMode="auto">
            <a:xfrm>
              <a:off x="3583" y="3833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591" name="Line 143"/>
            <p:cNvSpPr>
              <a:spLocks noChangeAspect="1" noChangeShapeType="1"/>
            </p:cNvSpPr>
            <p:nvPr/>
          </p:nvSpPr>
          <p:spPr bwMode="auto">
            <a:xfrm flipH="1" flipV="1">
              <a:off x="3902" y="3167"/>
              <a:ext cx="3" cy="6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592" name="Line 144"/>
            <p:cNvSpPr>
              <a:spLocks noChangeAspect="1" noChangeShapeType="1"/>
            </p:cNvSpPr>
            <p:nvPr/>
          </p:nvSpPr>
          <p:spPr bwMode="auto">
            <a:xfrm>
              <a:off x="3904" y="3164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593" name="Line 146"/>
            <p:cNvSpPr>
              <a:spLocks noChangeAspect="1" noChangeShapeType="1"/>
            </p:cNvSpPr>
            <p:nvPr/>
          </p:nvSpPr>
          <p:spPr bwMode="auto">
            <a:xfrm>
              <a:off x="3575" y="4177"/>
              <a:ext cx="4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594" name="Line 147"/>
            <p:cNvSpPr>
              <a:spLocks noChangeAspect="1" noChangeShapeType="1"/>
            </p:cNvSpPr>
            <p:nvPr/>
          </p:nvSpPr>
          <p:spPr bwMode="auto">
            <a:xfrm flipH="1" flipV="1">
              <a:off x="3997" y="2927"/>
              <a:ext cx="5" cy="1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grpSp>
          <p:nvGrpSpPr>
            <p:cNvPr id="23595" name="Group 149"/>
            <p:cNvGrpSpPr>
              <a:grpSpLocks noChangeAspect="1"/>
            </p:cNvGrpSpPr>
            <p:nvPr/>
          </p:nvGrpSpPr>
          <p:grpSpPr bwMode="auto">
            <a:xfrm>
              <a:off x="3326" y="4050"/>
              <a:ext cx="269" cy="270"/>
              <a:chOff x="1968" y="1507"/>
              <a:chExt cx="480" cy="480"/>
            </a:xfrm>
          </p:grpSpPr>
          <p:sp>
            <p:nvSpPr>
              <p:cNvPr id="23610" name="AutoShape 150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611" name="Oval 151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9999"/>
                  </a:buCl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3596" name="Line 152"/>
            <p:cNvSpPr>
              <a:spLocks noChangeAspect="1" noChangeShapeType="1"/>
            </p:cNvSpPr>
            <p:nvPr/>
          </p:nvSpPr>
          <p:spPr bwMode="auto">
            <a:xfrm>
              <a:off x="3126" y="2961"/>
              <a:ext cx="0" cy="12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597" name="Line 153"/>
            <p:cNvSpPr>
              <a:spLocks noChangeAspect="1" noChangeShapeType="1"/>
            </p:cNvSpPr>
            <p:nvPr/>
          </p:nvSpPr>
          <p:spPr bwMode="auto">
            <a:xfrm>
              <a:off x="3120" y="4174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598" name="Freeform 155"/>
            <p:cNvSpPr>
              <a:spLocks noChangeAspect="1"/>
            </p:cNvSpPr>
            <p:nvPr/>
          </p:nvSpPr>
          <p:spPr bwMode="auto">
            <a:xfrm>
              <a:off x="4135" y="2683"/>
              <a:ext cx="397" cy="323"/>
            </a:xfrm>
            <a:custGeom>
              <a:avLst/>
              <a:gdLst>
                <a:gd name="T0" fmla="*/ 0 w 708"/>
                <a:gd name="T1" fmla="*/ 0 h 576"/>
                <a:gd name="T2" fmla="*/ 10 w 708"/>
                <a:gd name="T3" fmla="*/ 22 h 576"/>
                <a:gd name="T4" fmla="*/ 22 w 708"/>
                <a:gd name="T5" fmla="*/ 53 h 576"/>
                <a:gd name="T6" fmla="*/ 30 w 708"/>
                <a:gd name="T7" fmla="*/ 88 h 576"/>
                <a:gd name="T8" fmla="*/ 37 w 708"/>
                <a:gd name="T9" fmla="*/ 127 h 576"/>
                <a:gd name="T10" fmla="*/ 41 w 708"/>
                <a:gd name="T11" fmla="*/ 159 h 576"/>
                <a:gd name="T12" fmla="*/ 39 w 708"/>
                <a:gd name="T13" fmla="*/ 190 h 576"/>
                <a:gd name="T14" fmla="*/ 33 w 708"/>
                <a:gd name="T15" fmla="*/ 224 h 576"/>
                <a:gd name="T16" fmla="*/ 25 w 708"/>
                <a:gd name="T17" fmla="*/ 257 h 576"/>
                <a:gd name="T18" fmla="*/ 16 w 708"/>
                <a:gd name="T19" fmla="*/ 287 h 576"/>
                <a:gd name="T20" fmla="*/ 0 w 708"/>
                <a:gd name="T21" fmla="*/ 321 h 576"/>
                <a:gd name="T22" fmla="*/ 118 w 708"/>
                <a:gd name="T23" fmla="*/ 323 h 576"/>
                <a:gd name="T24" fmla="*/ 167 w 708"/>
                <a:gd name="T25" fmla="*/ 320 h 576"/>
                <a:gd name="T26" fmla="*/ 192 w 708"/>
                <a:gd name="T27" fmla="*/ 318 h 576"/>
                <a:gd name="T28" fmla="*/ 210 w 708"/>
                <a:gd name="T29" fmla="*/ 313 h 576"/>
                <a:gd name="T30" fmla="*/ 229 w 708"/>
                <a:gd name="T31" fmla="*/ 308 h 576"/>
                <a:gd name="T32" fmla="*/ 250 w 708"/>
                <a:gd name="T33" fmla="*/ 299 h 576"/>
                <a:gd name="T34" fmla="*/ 273 w 708"/>
                <a:gd name="T35" fmla="*/ 289 h 576"/>
                <a:gd name="T36" fmla="*/ 295 w 708"/>
                <a:gd name="T37" fmla="*/ 275 h 576"/>
                <a:gd name="T38" fmla="*/ 310 w 708"/>
                <a:gd name="T39" fmla="*/ 264 h 576"/>
                <a:gd name="T40" fmla="*/ 324 w 708"/>
                <a:gd name="T41" fmla="*/ 251 h 576"/>
                <a:gd name="T42" fmla="*/ 339 w 708"/>
                <a:gd name="T43" fmla="*/ 236 h 576"/>
                <a:gd name="T44" fmla="*/ 352 w 708"/>
                <a:gd name="T45" fmla="*/ 223 h 576"/>
                <a:gd name="T46" fmla="*/ 365 w 708"/>
                <a:gd name="T47" fmla="*/ 207 h 576"/>
                <a:gd name="T48" fmla="*/ 381 w 708"/>
                <a:gd name="T49" fmla="*/ 187 h 576"/>
                <a:gd name="T50" fmla="*/ 397 w 708"/>
                <a:gd name="T51" fmla="*/ 160 h 576"/>
                <a:gd name="T52" fmla="*/ 382 w 708"/>
                <a:gd name="T53" fmla="*/ 137 h 576"/>
                <a:gd name="T54" fmla="*/ 369 w 708"/>
                <a:gd name="T55" fmla="*/ 118 h 576"/>
                <a:gd name="T56" fmla="*/ 358 w 708"/>
                <a:gd name="T57" fmla="*/ 104 h 576"/>
                <a:gd name="T58" fmla="*/ 345 w 708"/>
                <a:gd name="T59" fmla="*/ 90 h 576"/>
                <a:gd name="T60" fmla="*/ 332 w 708"/>
                <a:gd name="T61" fmla="*/ 77 h 576"/>
                <a:gd name="T62" fmla="*/ 321 w 708"/>
                <a:gd name="T63" fmla="*/ 67 h 576"/>
                <a:gd name="T64" fmla="*/ 310 w 708"/>
                <a:gd name="T65" fmla="*/ 58 h 576"/>
                <a:gd name="T66" fmla="*/ 296 w 708"/>
                <a:gd name="T67" fmla="*/ 48 h 576"/>
                <a:gd name="T68" fmla="*/ 284 w 708"/>
                <a:gd name="T69" fmla="*/ 40 h 576"/>
                <a:gd name="T70" fmla="*/ 269 w 708"/>
                <a:gd name="T71" fmla="*/ 33 h 576"/>
                <a:gd name="T72" fmla="*/ 253 w 708"/>
                <a:gd name="T73" fmla="*/ 24 h 576"/>
                <a:gd name="T74" fmla="*/ 233 w 708"/>
                <a:gd name="T75" fmla="*/ 16 h 576"/>
                <a:gd name="T76" fmla="*/ 216 w 708"/>
                <a:gd name="T77" fmla="*/ 11 h 576"/>
                <a:gd name="T78" fmla="*/ 196 w 708"/>
                <a:gd name="T79" fmla="*/ 6 h 576"/>
                <a:gd name="T80" fmla="*/ 176 w 708"/>
                <a:gd name="T81" fmla="*/ 3 h 576"/>
                <a:gd name="T82" fmla="*/ 156 w 708"/>
                <a:gd name="T83" fmla="*/ 1 h 576"/>
                <a:gd name="T84" fmla="*/ 142 w 708"/>
                <a:gd name="T85" fmla="*/ 1 h 576"/>
                <a:gd name="T86" fmla="*/ 127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Freeform 157"/>
            <p:cNvSpPr>
              <a:spLocks noChangeAspect="1"/>
            </p:cNvSpPr>
            <p:nvPr/>
          </p:nvSpPr>
          <p:spPr bwMode="auto">
            <a:xfrm>
              <a:off x="4135" y="3099"/>
              <a:ext cx="397" cy="323"/>
            </a:xfrm>
            <a:custGeom>
              <a:avLst/>
              <a:gdLst>
                <a:gd name="T0" fmla="*/ 0 w 708"/>
                <a:gd name="T1" fmla="*/ 0 h 576"/>
                <a:gd name="T2" fmla="*/ 10 w 708"/>
                <a:gd name="T3" fmla="*/ 22 h 576"/>
                <a:gd name="T4" fmla="*/ 22 w 708"/>
                <a:gd name="T5" fmla="*/ 53 h 576"/>
                <a:gd name="T6" fmla="*/ 30 w 708"/>
                <a:gd name="T7" fmla="*/ 88 h 576"/>
                <a:gd name="T8" fmla="*/ 37 w 708"/>
                <a:gd name="T9" fmla="*/ 127 h 576"/>
                <a:gd name="T10" fmla="*/ 41 w 708"/>
                <a:gd name="T11" fmla="*/ 159 h 576"/>
                <a:gd name="T12" fmla="*/ 39 w 708"/>
                <a:gd name="T13" fmla="*/ 190 h 576"/>
                <a:gd name="T14" fmla="*/ 33 w 708"/>
                <a:gd name="T15" fmla="*/ 224 h 576"/>
                <a:gd name="T16" fmla="*/ 25 w 708"/>
                <a:gd name="T17" fmla="*/ 257 h 576"/>
                <a:gd name="T18" fmla="*/ 16 w 708"/>
                <a:gd name="T19" fmla="*/ 287 h 576"/>
                <a:gd name="T20" fmla="*/ 0 w 708"/>
                <a:gd name="T21" fmla="*/ 321 h 576"/>
                <a:gd name="T22" fmla="*/ 118 w 708"/>
                <a:gd name="T23" fmla="*/ 323 h 576"/>
                <a:gd name="T24" fmla="*/ 167 w 708"/>
                <a:gd name="T25" fmla="*/ 320 h 576"/>
                <a:gd name="T26" fmla="*/ 192 w 708"/>
                <a:gd name="T27" fmla="*/ 318 h 576"/>
                <a:gd name="T28" fmla="*/ 210 w 708"/>
                <a:gd name="T29" fmla="*/ 313 h 576"/>
                <a:gd name="T30" fmla="*/ 229 w 708"/>
                <a:gd name="T31" fmla="*/ 308 h 576"/>
                <a:gd name="T32" fmla="*/ 250 w 708"/>
                <a:gd name="T33" fmla="*/ 299 h 576"/>
                <a:gd name="T34" fmla="*/ 273 w 708"/>
                <a:gd name="T35" fmla="*/ 289 h 576"/>
                <a:gd name="T36" fmla="*/ 295 w 708"/>
                <a:gd name="T37" fmla="*/ 275 h 576"/>
                <a:gd name="T38" fmla="*/ 310 w 708"/>
                <a:gd name="T39" fmla="*/ 264 h 576"/>
                <a:gd name="T40" fmla="*/ 324 w 708"/>
                <a:gd name="T41" fmla="*/ 251 h 576"/>
                <a:gd name="T42" fmla="*/ 339 w 708"/>
                <a:gd name="T43" fmla="*/ 236 h 576"/>
                <a:gd name="T44" fmla="*/ 352 w 708"/>
                <a:gd name="T45" fmla="*/ 223 h 576"/>
                <a:gd name="T46" fmla="*/ 365 w 708"/>
                <a:gd name="T47" fmla="*/ 207 h 576"/>
                <a:gd name="T48" fmla="*/ 381 w 708"/>
                <a:gd name="T49" fmla="*/ 187 h 576"/>
                <a:gd name="T50" fmla="*/ 397 w 708"/>
                <a:gd name="T51" fmla="*/ 160 h 576"/>
                <a:gd name="T52" fmla="*/ 382 w 708"/>
                <a:gd name="T53" fmla="*/ 137 h 576"/>
                <a:gd name="T54" fmla="*/ 369 w 708"/>
                <a:gd name="T55" fmla="*/ 118 h 576"/>
                <a:gd name="T56" fmla="*/ 358 w 708"/>
                <a:gd name="T57" fmla="*/ 104 h 576"/>
                <a:gd name="T58" fmla="*/ 345 w 708"/>
                <a:gd name="T59" fmla="*/ 90 h 576"/>
                <a:gd name="T60" fmla="*/ 332 w 708"/>
                <a:gd name="T61" fmla="*/ 77 h 576"/>
                <a:gd name="T62" fmla="*/ 321 w 708"/>
                <a:gd name="T63" fmla="*/ 67 h 576"/>
                <a:gd name="T64" fmla="*/ 310 w 708"/>
                <a:gd name="T65" fmla="*/ 58 h 576"/>
                <a:gd name="T66" fmla="*/ 296 w 708"/>
                <a:gd name="T67" fmla="*/ 48 h 576"/>
                <a:gd name="T68" fmla="*/ 284 w 708"/>
                <a:gd name="T69" fmla="*/ 40 h 576"/>
                <a:gd name="T70" fmla="*/ 269 w 708"/>
                <a:gd name="T71" fmla="*/ 33 h 576"/>
                <a:gd name="T72" fmla="*/ 253 w 708"/>
                <a:gd name="T73" fmla="*/ 24 h 576"/>
                <a:gd name="T74" fmla="*/ 233 w 708"/>
                <a:gd name="T75" fmla="*/ 16 h 576"/>
                <a:gd name="T76" fmla="*/ 216 w 708"/>
                <a:gd name="T77" fmla="*/ 11 h 576"/>
                <a:gd name="T78" fmla="*/ 196 w 708"/>
                <a:gd name="T79" fmla="*/ 6 h 576"/>
                <a:gd name="T80" fmla="*/ 176 w 708"/>
                <a:gd name="T81" fmla="*/ 3 h 576"/>
                <a:gd name="T82" fmla="*/ 156 w 708"/>
                <a:gd name="T83" fmla="*/ 1 h 576"/>
                <a:gd name="T84" fmla="*/ 142 w 708"/>
                <a:gd name="T85" fmla="*/ 1 h 576"/>
                <a:gd name="T86" fmla="*/ 127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Line 158"/>
            <p:cNvSpPr>
              <a:spLocks noChangeShapeType="1"/>
            </p:cNvSpPr>
            <p:nvPr/>
          </p:nvSpPr>
          <p:spPr bwMode="auto">
            <a:xfrm>
              <a:off x="4528" y="3264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01" name="Line 160"/>
            <p:cNvSpPr>
              <a:spLocks noChangeShapeType="1"/>
            </p:cNvSpPr>
            <p:nvPr/>
          </p:nvSpPr>
          <p:spPr bwMode="auto">
            <a:xfrm>
              <a:off x="4000" y="2928"/>
              <a:ext cx="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02" name="Line 161"/>
            <p:cNvSpPr>
              <a:spLocks noChangeAspect="1" noChangeShapeType="1"/>
            </p:cNvSpPr>
            <p:nvPr/>
          </p:nvSpPr>
          <p:spPr bwMode="auto">
            <a:xfrm flipH="1" flipV="1">
              <a:off x="3638" y="2951"/>
              <a:ext cx="2" cy="3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03" name="Line 162"/>
            <p:cNvSpPr>
              <a:spLocks noChangeAspect="1" noChangeShapeType="1"/>
            </p:cNvSpPr>
            <p:nvPr/>
          </p:nvSpPr>
          <p:spPr bwMode="auto">
            <a:xfrm flipH="1">
              <a:off x="3640" y="3579"/>
              <a:ext cx="5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04" name="Line 164"/>
            <p:cNvSpPr>
              <a:spLocks noChangeAspect="1" noChangeShapeType="1"/>
            </p:cNvSpPr>
            <p:nvPr/>
          </p:nvSpPr>
          <p:spPr bwMode="auto">
            <a:xfrm flipH="1" flipV="1">
              <a:off x="3641" y="3495"/>
              <a:ext cx="0" cy="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05" name="Line 165"/>
            <p:cNvSpPr>
              <a:spLocks noChangeAspect="1" noChangeShapeType="1"/>
            </p:cNvSpPr>
            <p:nvPr/>
          </p:nvSpPr>
          <p:spPr bwMode="auto">
            <a:xfrm>
              <a:off x="3584" y="3500"/>
              <a:ext cx="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06" name="Oval 166"/>
            <p:cNvSpPr>
              <a:spLocks noChangeAspect="1" noChangeArrowheads="1"/>
            </p:cNvSpPr>
            <p:nvPr/>
          </p:nvSpPr>
          <p:spPr bwMode="auto">
            <a:xfrm>
              <a:off x="3165" y="2834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3607" name="Oval 167"/>
            <p:cNvSpPr>
              <a:spLocks noChangeAspect="1" noChangeArrowheads="1"/>
            </p:cNvSpPr>
            <p:nvPr/>
          </p:nvSpPr>
          <p:spPr bwMode="auto">
            <a:xfrm>
              <a:off x="3101" y="2938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3608" name="Line 169"/>
            <p:cNvSpPr>
              <a:spLocks noChangeAspect="1" noChangeShapeType="1"/>
            </p:cNvSpPr>
            <p:nvPr/>
          </p:nvSpPr>
          <p:spPr bwMode="auto">
            <a:xfrm flipH="1">
              <a:off x="3720" y="3747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23609" name="Line 170"/>
            <p:cNvSpPr>
              <a:spLocks noChangeAspect="1" noChangeShapeType="1"/>
            </p:cNvSpPr>
            <p:nvPr/>
          </p:nvSpPr>
          <p:spPr bwMode="auto">
            <a:xfrm flipH="1" flipV="1">
              <a:off x="3726" y="2839"/>
              <a:ext cx="4" cy="9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23565" name="Line 174"/>
          <p:cNvSpPr>
            <a:spLocks noChangeShapeType="1"/>
          </p:cNvSpPr>
          <p:nvPr/>
        </p:nvSpPr>
        <p:spPr bwMode="auto">
          <a:xfrm>
            <a:off x="3511550" y="1931988"/>
            <a:ext cx="2627313" cy="4635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23566" name="Line 176"/>
          <p:cNvSpPr>
            <a:spLocks noChangeShapeType="1"/>
          </p:cNvSpPr>
          <p:nvPr/>
        </p:nvSpPr>
        <p:spPr bwMode="auto">
          <a:xfrm>
            <a:off x="4838700" y="2965450"/>
            <a:ext cx="1249363" cy="20050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grpSp>
        <p:nvGrpSpPr>
          <p:cNvPr id="23567" name="Group 182"/>
          <p:cNvGrpSpPr>
            <a:grpSpLocks/>
          </p:cNvGrpSpPr>
          <p:nvPr/>
        </p:nvGrpSpPr>
        <p:grpSpPr bwMode="auto">
          <a:xfrm>
            <a:off x="2443163" y="1697038"/>
            <a:ext cx="654050" cy="519112"/>
            <a:chOff x="1539" y="1069"/>
            <a:chExt cx="412" cy="327"/>
          </a:xfrm>
        </p:grpSpPr>
        <p:sp>
          <p:nvSpPr>
            <p:cNvPr id="23568" name="Text Box 178"/>
            <p:cNvSpPr txBox="1">
              <a:spLocks noChangeArrowheads="1"/>
            </p:cNvSpPr>
            <p:nvPr/>
          </p:nvSpPr>
          <p:spPr bwMode="auto">
            <a:xfrm>
              <a:off x="1539" y="1069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>
              <a:lvl1pPr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/>
                <a:t>A</a:t>
              </a:r>
            </a:p>
          </p:txBody>
        </p:sp>
        <p:sp>
          <p:nvSpPr>
            <p:cNvPr id="23569" name="Line 179"/>
            <p:cNvSpPr>
              <a:spLocks noChangeShapeType="1"/>
            </p:cNvSpPr>
            <p:nvPr/>
          </p:nvSpPr>
          <p:spPr bwMode="auto">
            <a:xfrm flipV="1">
              <a:off x="1707" y="1126"/>
              <a:ext cx="123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7718385" y="3124200"/>
            <a:ext cx="2394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 smtClean="0"/>
              <a:t>Select it!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 flipV="1">
            <a:off x="7208520" y="3169920"/>
            <a:ext cx="509865" cy="185113"/>
          </a:xfrm>
          <a:prstGeom prst="straightConnector1">
            <a:avLst/>
          </a:prstGeom>
          <a:ln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6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fld id="{6AB34B59-21D5-4ECD-8F6B-2B09E5915CC9}" type="slidenum">
              <a:rPr lang="en-US" sz="1600"/>
              <a:pPr>
                <a:spcBef>
                  <a:spcPct val="0"/>
                </a:spcBef>
                <a:buClrTx/>
              </a:pPr>
              <a:t>8</a:t>
            </a:fld>
            <a:endParaRPr lang="en-US" sz="1600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258763"/>
            <a:ext cx="8093075" cy="1020762"/>
          </a:xfrm>
        </p:spPr>
        <p:txBody>
          <a:bodyPr/>
          <a:lstStyle/>
          <a:p>
            <a:r>
              <a:rPr lang="en-US" sz="3400" b="1" smtClean="0">
                <a:solidFill>
                  <a:schemeClr val="tx1"/>
                </a:solidFill>
              </a:rPr>
              <a:t>Boolean Function Optimization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7138"/>
            <a:ext cx="7772400" cy="5195887"/>
          </a:xfrm>
        </p:spPr>
        <p:txBody>
          <a:bodyPr/>
          <a:lstStyle/>
          <a:p>
            <a:r>
              <a:rPr lang="en-US" sz="2400" smtClean="0"/>
              <a:t>Minimizing the gate input (or literal) cost of a (a set of) Boolean equation(s) reduces circuit cost.</a:t>
            </a:r>
          </a:p>
          <a:p>
            <a:r>
              <a:rPr lang="en-US" sz="2400" smtClean="0"/>
              <a:t>We choose gate input cost.</a:t>
            </a:r>
          </a:p>
          <a:p>
            <a:r>
              <a:rPr lang="en-US" sz="2400" smtClean="0"/>
              <a:t>Boolean Algebra and graphical techniques are tools to minimize cost criteria values.</a:t>
            </a:r>
          </a:p>
          <a:p>
            <a:r>
              <a:rPr lang="en-US" sz="2400" smtClean="0"/>
              <a:t>Some important questions:</a:t>
            </a:r>
          </a:p>
          <a:p>
            <a:pPr lvl="1"/>
            <a:r>
              <a:rPr lang="en-US" sz="2400" smtClean="0"/>
              <a:t>When do we stop trying to reduce the cost?</a:t>
            </a:r>
          </a:p>
          <a:p>
            <a:pPr lvl="1"/>
            <a:r>
              <a:rPr lang="en-US" sz="2400" smtClean="0"/>
              <a:t>Do we know when we have a minimum cost?</a:t>
            </a:r>
          </a:p>
          <a:p>
            <a:r>
              <a:rPr lang="en-US" sz="2400" smtClean="0"/>
              <a:t>Treat  optimum or near-optimum cost functions</a:t>
            </a:r>
            <a:br>
              <a:rPr lang="en-US" sz="2400" smtClean="0"/>
            </a:br>
            <a:r>
              <a:rPr lang="en-US" sz="2400" smtClean="0"/>
              <a:t>for two-level (SOP and POS) circuits first.</a:t>
            </a:r>
          </a:p>
          <a:p>
            <a:r>
              <a:rPr lang="en-US" sz="2400" smtClean="0"/>
              <a:t>Introduce a graphical technique using Karnaugh maps (K-maps, for short)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fld id="{A9858E8A-0E2A-4742-B358-EB2891BC0F80}" type="slidenum">
              <a:rPr lang="en-US" sz="1600"/>
              <a:pPr>
                <a:spcBef>
                  <a:spcPct val="0"/>
                </a:spcBef>
                <a:buClrTx/>
              </a:pPr>
              <a:t>9</a:t>
            </a:fld>
            <a:endParaRPr lang="en-US" sz="1600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3" y="411163"/>
            <a:ext cx="5227637" cy="823912"/>
          </a:xfrm>
        </p:spPr>
        <p:txBody>
          <a:bodyPr/>
          <a:lstStyle/>
          <a:p>
            <a:r>
              <a:rPr lang="en-US" sz="3400" b="1" dirty="0" smtClean="0">
                <a:solidFill>
                  <a:schemeClr val="tx1"/>
                </a:solidFill>
              </a:rPr>
              <a:t>Karnaugh Maps (K-map)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25563"/>
            <a:ext cx="8108950" cy="5195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A K-map is a collection of squares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sz="2400" smtClean="0">
                <a:cs typeface="Times New Roman" panose="02020603050405020304" pitchFamily="18" charset="0"/>
              </a:rPr>
              <a:t>Each square represents a minterm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sz="2400" smtClean="0">
                <a:cs typeface="Times New Roman" panose="02020603050405020304" pitchFamily="18" charset="0"/>
              </a:rPr>
              <a:t>The collection of squares is a graphical representation of a Boolean function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sz="2400" smtClean="0">
                <a:cs typeface="Times New Roman" panose="02020603050405020304" pitchFamily="18" charset="0"/>
              </a:rPr>
              <a:t>Adjacent squares differ in the value of one variable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sz="2400" smtClean="0">
                <a:cs typeface="Times New Roman" panose="02020603050405020304" pitchFamily="18" charset="0"/>
              </a:rPr>
              <a:t>Alternative algebraic expressions for the same function are derived by recognizing patterns of squares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The K-map can be viewed as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A reorganized version of the truth table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A topologically-warped Venn diagram as used to visualize sets in algebra of sets</a:t>
            </a:r>
            <a:r>
              <a:rPr lang="en-US" sz="2400" b="1" smtClean="0">
                <a:cs typeface="Times New Roman" panose="02020603050405020304" pitchFamily="18" charset="0"/>
              </a:rPr>
              <a:t/>
            </a:r>
            <a:br>
              <a:rPr lang="en-US" sz="2400" b="1" smtClean="0">
                <a:cs typeface="Times New Roman" panose="02020603050405020304" pitchFamily="18" charset="0"/>
              </a:rPr>
            </a:br>
            <a:endParaRPr lang="en-US" sz="2400" b="1" smtClean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6240780"/>
            <a:ext cx="2407158" cy="617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0" bIns="45720" numCol="1" anchor="t" anchorCtr="1" compatLnSpc="1">
        <a:prstTxWarp prst="textNoShape">
          <a:avLst/>
        </a:prstTxWarp>
        <a:spAutoFit/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9999"/>
          </a:buClr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0" bIns="45720" numCol="1" anchor="t" anchorCtr="1" compatLnSpc="1">
        <a:prstTxWarp prst="textNoShape">
          <a:avLst/>
        </a:prstTxWarp>
        <a:spAutoFit/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9999"/>
          </a:buClr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6016</TotalTime>
  <Words>2312</Words>
  <Application>Microsoft Office PowerPoint</Application>
  <PresentationFormat>On-screen Show (4:3)</PresentationFormat>
  <Paragraphs>915</Paragraphs>
  <Slides>45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Helvetica</vt:lpstr>
      <vt:lpstr>SWISS</vt:lpstr>
      <vt:lpstr>Swiss 721 SWA</vt:lpstr>
      <vt:lpstr>Symbol</vt:lpstr>
      <vt:lpstr>Times New Roman</vt:lpstr>
      <vt:lpstr>Wingdings</vt:lpstr>
      <vt:lpstr>Default Design</vt:lpstr>
      <vt:lpstr>Equation</vt:lpstr>
      <vt:lpstr>PowerPoint Presentation</vt:lpstr>
      <vt:lpstr>Overview</vt:lpstr>
      <vt:lpstr>Circuit Optimization</vt:lpstr>
      <vt:lpstr> Literal Cost</vt:lpstr>
      <vt:lpstr> Gate Input Cost</vt:lpstr>
      <vt:lpstr> Cost Criteria</vt:lpstr>
      <vt:lpstr> Cost Criteria</vt:lpstr>
      <vt:lpstr>Boolean Function Optimization</vt:lpstr>
      <vt:lpstr>Karnaugh Maps (K-map)</vt:lpstr>
      <vt:lpstr>Some Uses of K-Maps</vt:lpstr>
      <vt:lpstr>Two Variable Maps</vt:lpstr>
      <vt:lpstr>K-Map and Truth Tables</vt:lpstr>
      <vt:lpstr>K-Map Function Representation</vt:lpstr>
      <vt:lpstr>K-Map Function Representation</vt:lpstr>
      <vt:lpstr>Three Variable Maps</vt:lpstr>
      <vt:lpstr>Alternative  Map Labeling</vt:lpstr>
      <vt:lpstr>Example Functions</vt:lpstr>
      <vt:lpstr>Combining Squares</vt:lpstr>
      <vt:lpstr>Example: Combining Squares</vt:lpstr>
      <vt:lpstr>Three-Variable Maps</vt:lpstr>
      <vt:lpstr>Three-Variable Maps</vt:lpstr>
      <vt:lpstr>Three-Variable Maps</vt:lpstr>
      <vt:lpstr>Three Variable Maps</vt:lpstr>
      <vt:lpstr>Three-Variable Map Simplification</vt:lpstr>
      <vt:lpstr>Four Variable Maps</vt:lpstr>
      <vt:lpstr>Four Variable Terms</vt:lpstr>
      <vt:lpstr>Four-Variable Maps</vt:lpstr>
      <vt:lpstr>Four-Variable Maps</vt:lpstr>
      <vt:lpstr>Four-Variable Map Simplification</vt:lpstr>
      <vt:lpstr>Four-Variable Map Simplification</vt:lpstr>
      <vt:lpstr>Five Variable or More K-Maps</vt:lpstr>
      <vt:lpstr>Don't Cares in K-Maps</vt:lpstr>
      <vt:lpstr>Don't Cares in K-Maps</vt:lpstr>
      <vt:lpstr>Example: BCD “5 or More”</vt:lpstr>
      <vt:lpstr>Product of Sums Example</vt:lpstr>
      <vt:lpstr>NAND and NOR</vt:lpstr>
      <vt:lpstr>NAND</vt:lpstr>
      <vt:lpstr>NAND</vt:lpstr>
      <vt:lpstr>NAND only implementations</vt:lpstr>
      <vt:lpstr>Multi-level all NAND</vt:lpstr>
      <vt:lpstr>NOR implementation</vt:lpstr>
      <vt:lpstr>All NOR implementations</vt:lpstr>
      <vt:lpstr>XOR</vt:lpstr>
      <vt:lpstr>Example 1</vt:lpstr>
      <vt:lpstr>Example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Part 1 - PPT - Mano &amp; Kime - 2nd Ed</dc:title>
  <dc:creator>Kaminski &amp; Kime</dc:creator>
  <dc:description>Fall 2001 Draft</dc:description>
  <cp:lastModifiedBy>byapon</cp:lastModifiedBy>
  <cp:revision>325</cp:revision>
  <cp:lastPrinted>1999-06-21T13:11:14Z</cp:lastPrinted>
  <dcterms:created xsi:type="dcterms:W3CDTF">1999-02-14T20:48:18Z</dcterms:created>
  <dcterms:modified xsi:type="dcterms:W3CDTF">2017-06-18T08:14:43Z</dcterms:modified>
  <cp:category/>
</cp:coreProperties>
</file>