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f02acade3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f02acad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02acade3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02acade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780500" y="413050"/>
            <a:ext cx="7363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Emotion Analysis in Textual Data</a:t>
            </a:r>
            <a:endParaRPr sz="4000"/>
          </a:p>
        </p:txBody>
      </p:sp>
      <p:sp>
        <p:nvSpPr>
          <p:cNvPr id="73" name="Google Shape;73;p13"/>
          <p:cNvSpPr txBox="1"/>
          <p:nvPr>
            <p:ph idx="1" type="subTitle"/>
          </p:nvPr>
        </p:nvSpPr>
        <p:spPr>
          <a:xfrm>
            <a:off x="216300" y="2965300"/>
            <a:ext cx="4586700" cy="14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Shah Md. Shakhawath Hossain, 18101133</a:t>
            </a:r>
            <a:br>
              <a:rPr lang="en"/>
            </a:br>
            <a:r>
              <a:rPr lang="en"/>
              <a:t>Md. Asiful Islam, 17201077</a:t>
            </a:r>
            <a:endParaRPr/>
          </a:p>
          <a:p>
            <a:pPr indent="0" lvl="0" marL="0" rtl="0" algn="l">
              <a:spcBef>
                <a:spcPts val="0"/>
              </a:spcBef>
              <a:spcAft>
                <a:spcPts val="0"/>
              </a:spcAft>
              <a:buNone/>
            </a:pPr>
            <a:r>
              <a:rPr lang="en"/>
              <a:t>Mahedi Hasan Shanto, 18301185</a:t>
            </a:r>
            <a:endParaRPr/>
          </a:p>
          <a:p>
            <a:pPr indent="0" lvl="0" marL="0" rtl="0" algn="l">
              <a:spcBef>
                <a:spcPts val="0"/>
              </a:spcBef>
              <a:spcAft>
                <a:spcPts val="0"/>
              </a:spcAft>
              <a:buNone/>
            </a:pPr>
            <a:r>
              <a:rPr lang="en"/>
              <a:t>Group: 13</a:t>
            </a:r>
            <a:endParaRPr/>
          </a:p>
          <a:p>
            <a:pPr indent="0" lvl="0" marL="0" rtl="0" algn="l">
              <a:spcBef>
                <a:spcPts val="0"/>
              </a:spcBef>
              <a:spcAft>
                <a:spcPts val="0"/>
              </a:spcAft>
              <a:buNone/>
            </a:pPr>
            <a:r>
              <a:rPr lang="en"/>
              <a:t>Task: 03</a:t>
            </a:r>
            <a:endParaRPr/>
          </a:p>
        </p:txBody>
      </p:sp>
      <p:sp>
        <p:nvSpPr>
          <p:cNvPr id="74" name="Google Shape;74;p13"/>
          <p:cNvSpPr txBox="1"/>
          <p:nvPr/>
        </p:nvSpPr>
        <p:spPr>
          <a:xfrm>
            <a:off x="5282950" y="2919375"/>
            <a:ext cx="3612000" cy="12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CSE431</a:t>
            </a:r>
            <a:endParaRPr sz="18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Submitted to: Annajiat Alim Rasel</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RA: Humayun Kabir Mehedi</a:t>
            </a:r>
            <a:endParaRPr sz="1800">
              <a:solidFill>
                <a:schemeClr val="lt1"/>
              </a:solidFill>
              <a:latin typeface="Lato"/>
              <a:ea typeface="Lato"/>
              <a:cs typeface="Lato"/>
              <a:sym typeface="Lato"/>
            </a:endParaRPr>
          </a:p>
        </p:txBody>
      </p:sp>
      <p:sp>
        <p:nvSpPr>
          <p:cNvPr id="75" name="Google Shape;75;p13"/>
          <p:cNvSpPr txBox="1"/>
          <p:nvPr/>
        </p:nvSpPr>
        <p:spPr>
          <a:xfrm>
            <a:off x="306000" y="2404875"/>
            <a:ext cx="14745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
        <p:nvSpPr>
          <p:cNvPr id="76" name="Google Shape;76;p13"/>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01</a:t>
            </a:r>
            <a:endParaRPr sz="18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2" name="Google Shape;82;p14"/>
          <p:cNvSpPr txBox="1"/>
          <p:nvPr>
            <p:ph idx="2" type="body"/>
          </p:nvPr>
        </p:nvSpPr>
        <p:spPr>
          <a:xfrm>
            <a:off x="4572000" y="381750"/>
            <a:ext cx="4572000" cy="4297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400"/>
              <a:t>Emotion Analysis in Textual Data explores the growing importance of emotion recognition across various domains, emphasizing the diverse modes of emotional expression, including speech, facial expressions, text, and gestures. Addressing the content-based classification challenge, the paper introduces Deep Learning assisted Semantic Text Analysis (DLSTA), a novel approach integrating Natural Language Processing (NLP) and deep learning techniques. With a focus on word embeddings, the proposed DLSTA method achieves an impressive 97.22% human emotion detection rate and a 98.02% classification accuracy, outperforming existing methods in the field.</a:t>
            </a:r>
            <a:endParaRPr sz="1400"/>
          </a:p>
        </p:txBody>
      </p:sp>
      <p:sp>
        <p:nvSpPr>
          <p:cNvPr id="83" name="Google Shape;83;p14"/>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02</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89" name="Google Shape;89;p15"/>
          <p:cNvSpPr txBox="1"/>
          <p:nvPr>
            <p:ph idx="1" type="body"/>
          </p:nvPr>
        </p:nvSpPr>
        <p:spPr>
          <a:xfrm>
            <a:off x="3036303" y="16407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Knowledge-Enriched Transformer Model:</a:t>
            </a:r>
            <a:endParaRPr b="1" sz="1200">
              <a:solidFill>
                <a:schemeClr val="dk1"/>
              </a:solidFill>
            </a:endParaRPr>
          </a:p>
          <a:p>
            <a:pPr indent="-304800" lvl="0" marL="457200" rtl="0" algn="l">
              <a:spcBef>
                <a:spcPts val="1600"/>
              </a:spcBef>
              <a:spcAft>
                <a:spcPts val="0"/>
              </a:spcAft>
              <a:buSzPts val="1200"/>
              <a:buChar char="●"/>
            </a:pPr>
            <a:r>
              <a:rPr lang="en" sz="1200"/>
              <a:t>Zhong et al. (2021) proposed the Knowledge-Enriched Transformer (KET) model.</a:t>
            </a:r>
            <a:endParaRPr sz="1200"/>
          </a:p>
          <a:p>
            <a:pPr indent="-304800" lvl="0" marL="457200" rtl="0" algn="l">
              <a:spcBef>
                <a:spcPts val="0"/>
              </a:spcBef>
              <a:spcAft>
                <a:spcPts val="0"/>
              </a:spcAft>
              <a:buSzPts val="1200"/>
              <a:buChar char="●"/>
            </a:pPr>
            <a:r>
              <a:rPr lang="en" sz="1200"/>
              <a:t>Emphasized enriched information transformers and hierarchical attention mechanisms.</a:t>
            </a:r>
            <a:endParaRPr sz="1200"/>
          </a:p>
          <a:p>
            <a:pPr indent="-304800" lvl="0" marL="457200" rtl="0" algn="l">
              <a:spcBef>
                <a:spcPts val="0"/>
              </a:spcBef>
              <a:spcAft>
                <a:spcPts val="0"/>
              </a:spcAft>
              <a:buSzPts val="1200"/>
              <a:buChar char="●"/>
            </a:pPr>
            <a:r>
              <a:rPr lang="en" sz="1200"/>
              <a:t>Highlighted the significance of incorporating internal and external contextual information for emotional detection success.</a:t>
            </a:r>
            <a:endParaRPr sz="1200"/>
          </a:p>
        </p:txBody>
      </p:sp>
      <p:sp>
        <p:nvSpPr>
          <p:cNvPr id="90" name="Google Shape;90;p15"/>
          <p:cNvSpPr txBox="1"/>
          <p:nvPr>
            <p:ph idx="2" type="body"/>
          </p:nvPr>
        </p:nvSpPr>
        <p:spPr>
          <a:xfrm>
            <a:off x="6004897" y="169792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1200">
                <a:solidFill>
                  <a:schemeClr val="dk1"/>
                </a:solidFill>
              </a:rPr>
              <a:t>Multi-Modal Emotion and Sentiment Analysis:</a:t>
            </a:r>
            <a:endParaRPr b="1" sz="1200">
              <a:solidFill>
                <a:schemeClr val="dk1"/>
              </a:solidFill>
            </a:endParaRPr>
          </a:p>
          <a:p>
            <a:pPr indent="-304800" lvl="0" marL="457200" rtl="0" algn="l">
              <a:spcBef>
                <a:spcPts val="1600"/>
              </a:spcBef>
              <a:spcAft>
                <a:spcPts val="0"/>
              </a:spcAft>
              <a:buSzPts val="1200"/>
              <a:buChar char="●"/>
            </a:pPr>
            <a:r>
              <a:rPr lang="en" sz="1200"/>
              <a:t>Sailunaz and Alhajj (2020) presented the Emotion and Sentiment Analysis (ESA) model.</a:t>
            </a:r>
            <a:endParaRPr sz="1200"/>
          </a:p>
          <a:p>
            <a:pPr indent="-304800" lvl="0" marL="457200" rtl="0" algn="l">
              <a:spcBef>
                <a:spcPts val="0"/>
              </a:spcBef>
              <a:spcAft>
                <a:spcPts val="0"/>
              </a:spcAft>
              <a:buSzPts val="1200"/>
              <a:buChar char="●"/>
            </a:pPr>
            <a:r>
              <a:rPr lang="en" sz="1200"/>
              <a:t>Focused on sentiment extraction from Twitter posts.</a:t>
            </a:r>
            <a:endParaRPr sz="1200"/>
          </a:p>
          <a:p>
            <a:pPr indent="-304800" lvl="0" marL="457200" rtl="0" algn="l">
              <a:spcBef>
                <a:spcPts val="0"/>
              </a:spcBef>
              <a:spcAft>
                <a:spcPts val="0"/>
              </a:spcAft>
              <a:buSzPts val="1200"/>
              <a:buChar char="●"/>
            </a:pPr>
            <a:r>
              <a:rPr lang="en" sz="1200"/>
              <a:t>Showcased the importance of considering multi-modal information for a holistic understanding of emotions in social media.</a:t>
            </a:r>
            <a:endParaRPr sz="1200"/>
          </a:p>
        </p:txBody>
      </p:sp>
      <p:sp>
        <p:nvSpPr>
          <p:cNvPr id="91" name="Google Shape;91;p15"/>
          <p:cNvSpPr txBox="1"/>
          <p:nvPr>
            <p:ph idx="1" type="body"/>
          </p:nvPr>
        </p:nvSpPr>
        <p:spPr>
          <a:xfrm>
            <a:off x="91403" y="169792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Deep Learning for Emotion Detection:</a:t>
            </a:r>
            <a:endParaRPr b="1" sz="1200">
              <a:solidFill>
                <a:schemeClr val="dk1"/>
              </a:solidFill>
            </a:endParaRPr>
          </a:p>
          <a:p>
            <a:pPr indent="-304800" lvl="0" marL="457200" rtl="0" algn="l">
              <a:spcBef>
                <a:spcPts val="1600"/>
              </a:spcBef>
              <a:spcAft>
                <a:spcPts val="0"/>
              </a:spcAft>
              <a:buSzPts val="1200"/>
              <a:buChar char="●"/>
            </a:pPr>
            <a:r>
              <a:rPr lang="en" sz="1200"/>
              <a:t>  Guo et al. (2022) introduced DLSTA model.</a:t>
            </a:r>
            <a:endParaRPr sz="1200"/>
          </a:p>
          <a:p>
            <a:pPr indent="-304800" lvl="0" marL="457200" rtl="0" algn="l">
              <a:spcBef>
                <a:spcPts val="1200"/>
              </a:spcBef>
              <a:spcAft>
                <a:spcPts val="0"/>
              </a:spcAft>
              <a:buSzPts val="1200"/>
              <a:buChar char="●"/>
            </a:pPr>
            <a:r>
              <a:rPr lang="en" sz="1200"/>
              <a:t>  Achieved 97.22% detection rate and 98.02% classification accuracy.</a:t>
            </a:r>
            <a:endParaRPr sz="1200"/>
          </a:p>
          <a:p>
            <a:pPr indent="-304800" lvl="0" marL="457200" rtl="0" algn="l">
              <a:spcBef>
                <a:spcPts val="1200"/>
              </a:spcBef>
              <a:spcAft>
                <a:spcPts val="1200"/>
              </a:spcAft>
              <a:buSzPts val="1200"/>
              <a:buChar char="●"/>
            </a:pPr>
            <a:r>
              <a:rPr lang="en" sz="1200"/>
              <a:t> </a:t>
            </a:r>
            <a:r>
              <a:rPr lang="en" sz="1200"/>
              <a:t>Demonstrated the efficacy of deep learning in capturing semantic and syntactic features directly from raw text data.</a:t>
            </a:r>
            <a:endParaRPr sz="1200"/>
          </a:p>
        </p:txBody>
      </p:sp>
      <p:sp>
        <p:nvSpPr>
          <p:cNvPr id="92" name="Google Shape;92;p15"/>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03</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and Plans:</a:t>
            </a:r>
            <a:endParaRPr/>
          </a:p>
        </p:txBody>
      </p:sp>
      <p:sp>
        <p:nvSpPr>
          <p:cNvPr id="98" name="Google Shape;98;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Multimodal Integration:</a:t>
            </a:r>
            <a:endParaRPr b="1" sz="2100">
              <a:solidFill>
                <a:schemeClr val="dk1"/>
              </a:solidFill>
            </a:endParaRPr>
          </a:p>
          <a:p>
            <a:pPr indent="-330200" lvl="0" marL="457200" rtl="0" algn="l">
              <a:spcBef>
                <a:spcPts val="1600"/>
              </a:spcBef>
              <a:spcAft>
                <a:spcPts val="0"/>
              </a:spcAft>
              <a:buSzPts val="1600"/>
              <a:buChar char="●"/>
            </a:pPr>
            <a:r>
              <a:rPr lang="en" sz="1600"/>
              <a:t>Explore integration of text, audio, and visual cues.</a:t>
            </a:r>
            <a:endParaRPr sz="1600"/>
          </a:p>
          <a:p>
            <a:pPr indent="-330200" lvl="0" marL="457200" rtl="0" algn="l">
              <a:spcBef>
                <a:spcPts val="1200"/>
              </a:spcBef>
              <a:spcAft>
                <a:spcPts val="0"/>
              </a:spcAft>
              <a:buSzPts val="1600"/>
              <a:buChar char="●"/>
            </a:pPr>
            <a:r>
              <a:rPr lang="en" sz="1600"/>
              <a:t>Align textual content with visual and auditory signals.</a:t>
            </a:r>
            <a:endParaRPr sz="1600"/>
          </a:p>
          <a:p>
            <a:pPr indent="0" lvl="0" marL="0" rtl="0" algn="l">
              <a:spcBef>
                <a:spcPts val="1200"/>
              </a:spcBef>
              <a:spcAft>
                <a:spcPts val="1200"/>
              </a:spcAft>
              <a:buNone/>
            </a:pPr>
            <a:r>
              <a:t/>
            </a:r>
            <a:endParaRPr sz="1600"/>
          </a:p>
        </p:txBody>
      </p:sp>
      <p:sp>
        <p:nvSpPr>
          <p:cNvPr id="99" name="Google Shape;99;p16"/>
          <p:cNvSpPr txBox="1"/>
          <p:nvPr>
            <p:ph idx="2" type="body"/>
          </p:nvPr>
        </p:nvSpPr>
        <p:spPr>
          <a:xfrm>
            <a:off x="5602975" y="1602675"/>
            <a:ext cx="31191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Contextual Embeddings:</a:t>
            </a:r>
            <a:endParaRPr b="1" sz="2100">
              <a:solidFill>
                <a:schemeClr val="dk1"/>
              </a:solidFill>
            </a:endParaRPr>
          </a:p>
          <a:p>
            <a:pPr indent="-330200" lvl="0" marL="457200" rtl="0" algn="l">
              <a:spcBef>
                <a:spcPts val="1600"/>
              </a:spcBef>
              <a:spcAft>
                <a:spcPts val="0"/>
              </a:spcAft>
              <a:buSzPts val="1600"/>
              <a:buChar char="●"/>
            </a:pPr>
            <a:r>
              <a:rPr lang="en" sz="1600"/>
              <a:t>Investigate advanced techniques for contextual word embeddings.</a:t>
            </a:r>
            <a:endParaRPr sz="1600"/>
          </a:p>
          <a:p>
            <a:pPr indent="-330200" lvl="0" marL="457200" rtl="0" algn="l">
              <a:spcBef>
                <a:spcPts val="1200"/>
              </a:spcBef>
              <a:spcAft>
                <a:spcPts val="1200"/>
              </a:spcAft>
              <a:buSzPts val="1600"/>
              <a:buChar char="●"/>
            </a:pPr>
            <a:r>
              <a:rPr lang="en" sz="1600"/>
              <a:t> Explore transformer-based models for nuanced emotional expression.</a:t>
            </a:r>
            <a:endParaRPr sz="1600"/>
          </a:p>
        </p:txBody>
      </p:sp>
      <p:sp>
        <p:nvSpPr>
          <p:cNvPr id="100" name="Google Shape;100;p16"/>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04</a:t>
            </a: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and Plans:</a:t>
            </a:r>
            <a:endParaRPr/>
          </a:p>
        </p:txBody>
      </p:sp>
      <p:sp>
        <p:nvSpPr>
          <p:cNvPr id="106" name="Google Shape;106;p17"/>
          <p:cNvSpPr txBox="1"/>
          <p:nvPr>
            <p:ph idx="1" type="body"/>
          </p:nvPr>
        </p:nvSpPr>
        <p:spPr>
          <a:xfrm>
            <a:off x="1762500" y="1602675"/>
            <a:ext cx="3840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Cross-Cultural Emotion Analysis:</a:t>
            </a:r>
            <a:endParaRPr b="1" sz="2100">
              <a:solidFill>
                <a:schemeClr val="dk1"/>
              </a:solidFill>
            </a:endParaRPr>
          </a:p>
          <a:p>
            <a:pPr indent="-330200" lvl="0" marL="457200" rtl="0" algn="l">
              <a:spcBef>
                <a:spcPts val="1600"/>
              </a:spcBef>
              <a:spcAft>
                <a:spcPts val="0"/>
              </a:spcAft>
              <a:buSzPts val="1600"/>
              <a:buChar char="●"/>
            </a:pPr>
            <a:r>
              <a:rPr lang="en" sz="1600"/>
              <a:t>Adapt models to diverse cultural and linguistic contexts.</a:t>
            </a:r>
            <a:endParaRPr sz="1600"/>
          </a:p>
          <a:p>
            <a:pPr indent="-330200" lvl="0" marL="457200" rtl="0" algn="l">
              <a:spcBef>
                <a:spcPts val="1200"/>
              </a:spcBef>
              <a:spcAft>
                <a:spcPts val="0"/>
              </a:spcAft>
              <a:buSzPts val="1600"/>
              <a:buChar char="●"/>
            </a:pPr>
            <a:r>
              <a:rPr lang="en" sz="1600"/>
              <a:t> Mitigate cultural biases for broader applicability.</a:t>
            </a:r>
            <a:endParaRPr sz="1600"/>
          </a:p>
          <a:p>
            <a:pPr indent="0" lvl="0" marL="0" rtl="0" algn="l">
              <a:spcBef>
                <a:spcPts val="1200"/>
              </a:spcBef>
              <a:spcAft>
                <a:spcPts val="1200"/>
              </a:spcAft>
              <a:buNone/>
            </a:pPr>
            <a:r>
              <a:t/>
            </a:r>
            <a:endParaRPr sz="1600"/>
          </a:p>
        </p:txBody>
      </p:sp>
      <p:sp>
        <p:nvSpPr>
          <p:cNvPr id="107" name="Google Shape;107;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Human-AI Collaboration:</a:t>
            </a:r>
            <a:endParaRPr b="1" sz="2100">
              <a:solidFill>
                <a:schemeClr val="dk1"/>
              </a:solidFill>
            </a:endParaRPr>
          </a:p>
          <a:p>
            <a:pPr indent="-330200" lvl="0" marL="457200" rtl="0" algn="l">
              <a:spcBef>
                <a:spcPts val="1600"/>
              </a:spcBef>
              <a:spcAft>
                <a:spcPts val="0"/>
              </a:spcAft>
              <a:buSzPts val="1600"/>
              <a:buChar char="●"/>
            </a:pPr>
            <a:r>
              <a:rPr lang="en" sz="1600"/>
              <a:t>Explore frameworks for collaborative decision-making.</a:t>
            </a:r>
            <a:endParaRPr sz="1600"/>
          </a:p>
          <a:p>
            <a:pPr indent="-330200" lvl="0" marL="457200" rtl="0" algn="l">
              <a:spcBef>
                <a:spcPts val="0"/>
              </a:spcBef>
              <a:spcAft>
                <a:spcPts val="0"/>
              </a:spcAft>
              <a:buSzPts val="1600"/>
              <a:buChar char="●"/>
            </a:pPr>
            <a:r>
              <a:rPr lang="en" sz="1600"/>
              <a:t>Investigate AI assistance for nuanced emotional interpretation.</a:t>
            </a:r>
            <a:endParaRPr sz="1600"/>
          </a:p>
          <a:p>
            <a:pPr indent="0" lvl="0" marL="0" rtl="0" algn="l">
              <a:spcBef>
                <a:spcPts val="1200"/>
              </a:spcBef>
              <a:spcAft>
                <a:spcPts val="0"/>
              </a:spcAft>
              <a:buClr>
                <a:schemeClr val="dk2"/>
              </a:buClr>
              <a:buSzPts val="1100"/>
              <a:buFont typeface="Arial"/>
              <a:buNone/>
            </a:pPr>
            <a:r>
              <a:t/>
            </a:r>
            <a:endParaRPr sz="1600"/>
          </a:p>
          <a:p>
            <a:pPr indent="0" lvl="0" marL="0" rtl="0" algn="l">
              <a:spcBef>
                <a:spcPts val="1200"/>
              </a:spcBef>
              <a:spcAft>
                <a:spcPts val="1200"/>
              </a:spcAft>
              <a:buNone/>
            </a:pPr>
            <a:r>
              <a:t/>
            </a:r>
            <a:endParaRPr sz="1600"/>
          </a:p>
        </p:txBody>
      </p:sp>
      <p:sp>
        <p:nvSpPr>
          <p:cNvPr id="108" name="Google Shape;108;p17"/>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05</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Challenges</a:t>
            </a:r>
            <a:endParaRPr/>
          </a:p>
        </p:txBody>
      </p:sp>
      <p:sp>
        <p:nvSpPr>
          <p:cNvPr id="114" name="Google Shape;114;p18"/>
          <p:cNvSpPr txBox="1"/>
          <p:nvPr>
            <p:ph idx="1" type="body"/>
          </p:nvPr>
        </p:nvSpPr>
        <p:spPr>
          <a:xfrm>
            <a:off x="1396750" y="1595775"/>
            <a:ext cx="74982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 Bias and Diversity:</a:t>
            </a:r>
            <a:endParaRPr b="1" sz="2100">
              <a:solidFill>
                <a:schemeClr val="dk1"/>
              </a:solidFill>
            </a:endParaRPr>
          </a:p>
          <a:p>
            <a:pPr indent="-330200" lvl="0" marL="457200" rtl="0" algn="l">
              <a:spcBef>
                <a:spcPts val="0"/>
              </a:spcBef>
              <a:spcAft>
                <a:spcPts val="0"/>
              </a:spcAft>
              <a:buSzPts val="1600"/>
              <a:buChar char="●"/>
            </a:pPr>
            <a:r>
              <a:rPr lang="en" sz="1600"/>
              <a:t>Address biases in training data for equitable emotion recognition.</a:t>
            </a:r>
            <a:endParaRPr sz="1600"/>
          </a:p>
          <a:p>
            <a:pPr indent="-330200" lvl="0" marL="457200" rtl="0" algn="l">
              <a:spcBef>
                <a:spcPts val="0"/>
              </a:spcBef>
              <a:spcAft>
                <a:spcPts val="0"/>
              </a:spcAft>
              <a:buSzPts val="1600"/>
              <a:buChar char="●"/>
            </a:pPr>
            <a:r>
              <a:rPr lang="en" sz="1600"/>
              <a:t>Tackle challenges in capturing diverse linguistic expressions.</a:t>
            </a:r>
            <a:endParaRPr sz="1600"/>
          </a:p>
          <a:p>
            <a:pPr indent="0" lvl="0" marL="0" rtl="0" algn="l">
              <a:spcBef>
                <a:spcPts val="1600"/>
              </a:spcBef>
              <a:spcAft>
                <a:spcPts val="0"/>
              </a:spcAft>
              <a:buNone/>
            </a:pPr>
            <a:r>
              <a:rPr b="1" lang="en" sz="2100">
                <a:solidFill>
                  <a:schemeClr val="dk1"/>
                </a:solidFill>
              </a:rPr>
              <a:t>Interdisciplinary Collaboration:</a:t>
            </a:r>
            <a:endParaRPr b="1" sz="2100">
              <a:solidFill>
                <a:schemeClr val="dk1"/>
              </a:solidFill>
            </a:endParaRPr>
          </a:p>
          <a:p>
            <a:pPr indent="-330200" lvl="0" marL="457200" rtl="0" algn="l">
              <a:spcBef>
                <a:spcPts val="0"/>
              </a:spcBef>
              <a:spcAft>
                <a:spcPts val="0"/>
              </a:spcAft>
              <a:buSzPts val="1600"/>
              <a:buChar char="●"/>
            </a:pPr>
            <a:r>
              <a:rPr lang="en" sz="1600"/>
              <a:t> Foster collaboration between linguists, psychologists, and computer scientists.</a:t>
            </a:r>
            <a:endParaRPr sz="1600"/>
          </a:p>
          <a:p>
            <a:pPr indent="-330200" lvl="0" marL="457200" rtl="0" algn="l">
              <a:spcBef>
                <a:spcPts val="0"/>
              </a:spcBef>
              <a:spcAft>
                <a:spcPts val="0"/>
              </a:spcAft>
              <a:buSzPts val="1600"/>
              <a:buChar char="●"/>
            </a:pPr>
            <a:r>
              <a:rPr lang="en" sz="1600"/>
              <a:t>  Overcome challenges in aligning methodologies and terminology.</a:t>
            </a:r>
            <a:endParaRPr sz="2400"/>
          </a:p>
        </p:txBody>
      </p:sp>
      <p:sp>
        <p:nvSpPr>
          <p:cNvPr id="115" name="Google Shape;115;p18"/>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06</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Challenges</a:t>
            </a:r>
            <a:endParaRPr/>
          </a:p>
        </p:txBody>
      </p:sp>
      <p:sp>
        <p:nvSpPr>
          <p:cNvPr id="121" name="Google Shape;121;p19"/>
          <p:cNvSpPr txBox="1"/>
          <p:nvPr>
            <p:ph idx="1" type="body"/>
          </p:nvPr>
        </p:nvSpPr>
        <p:spPr>
          <a:xfrm>
            <a:off x="1396750" y="1595775"/>
            <a:ext cx="74982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Subjectivity and Context:</a:t>
            </a:r>
            <a:endParaRPr b="1" sz="2100">
              <a:solidFill>
                <a:schemeClr val="dk1"/>
              </a:solidFill>
            </a:endParaRPr>
          </a:p>
          <a:p>
            <a:pPr indent="-330200" lvl="0" marL="457200" rtl="0" algn="l">
              <a:spcBef>
                <a:spcPts val="0"/>
              </a:spcBef>
              <a:spcAft>
                <a:spcPts val="0"/>
              </a:spcAft>
              <a:buSzPts val="1600"/>
              <a:buChar char="●"/>
            </a:pPr>
            <a:r>
              <a:rPr lang="en" sz="1600"/>
              <a:t>Navigate the subjectivity of emotional expression.</a:t>
            </a:r>
            <a:endParaRPr sz="1600"/>
          </a:p>
          <a:p>
            <a:pPr indent="-330200" lvl="0" marL="457200" rtl="0" algn="l">
              <a:spcBef>
                <a:spcPts val="0"/>
              </a:spcBef>
              <a:spcAft>
                <a:spcPts val="0"/>
              </a:spcAft>
              <a:buSzPts val="1600"/>
              <a:buChar char="●"/>
            </a:pPr>
            <a:r>
              <a:rPr lang="en" sz="1600"/>
              <a:t> </a:t>
            </a:r>
            <a:r>
              <a:rPr lang="en" sz="1600"/>
              <a:t>Address contextual dependencies for accurate interpretation</a:t>
            </a:r>
            <a:endParaRPr sz="1600"/>
          </a:p>
          <a:p>
            <a:pPr indent="0" lvl="0" marL="0" rtl="0" algn="l">
              <a:spcBef>
                <a:spcPts val="1600"/>
              </a:spcBef>
              <a:spcAft>
                <a:spcPts val="0"/>
              </a:spcAft>
              <a:buNone/>
            </a:pPr>
            <a:r>
              <a:rPr b="1" lang="en" sz="2100">
                <a:solidFill>
                  <a:schemeClr val="dk1"/>
                </a:solidFill>
              </a:rPr>
              <a:t>Real-Time Analysis:</a:t>
            </a:r>
            <a:endParaRPr b="1" sz="2100">
              <a:solidFill>
                <a:schemeClr val="dk1"/>
              </a:solidFill>
            </a:endParaRPr>
          </a:p>
          <a:p>
            <a:pPr indent="-330200" lvl="0" marL="457200" rtl="0" algn="l">
              <a:spcBef>
                <a:spcPts val="0"/>
              </a:spcBef>
              <a:spcAft>
                <a:spcPts val="0"/>
              </a:spcAft>
              <a:buClr>
                <a:srgbClr val="000000"/>
              </a:buClr>
              <a:buSzPts val="1600"/>
              <a:buChar char="●"/>
            </a:pPr>
            <a:r>
              <a:rPr lang="en" sz="1600">
                <a:solidFill>
                  <a:srgbClr val="000000"/>
                </a:solidFill>
              </a:rPr>
              <a:t>  Address the computational complexities of real-time emotion analysis.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  Optimize algorithms for efficient processing without sacrificing accuracy.</a:t>
            </a:r>
            <a:endParaRPr sz="1600">
              <a:solidFill>
                <a:srgbClr val="000000"/>
              </a:solidFill>
            </a:endParaRPr>
          </a:p>
          <a:p>
            <a:pPr indent="0" lvl="0" marL="0" rtl="0" algn="l">
              <a:spcBef>
                <a:spcPts val="0"/>
              </a:spcBef>
              <a:spcAft>
                <a:spcPts val="0"/>
              </a:spcAft>
              <a:buClr>
                <a:schemeClr val="dk2"/>
              </a:buClr>
              <a:buSzPts val="1100"/>
              <a:buFont typeface="Arial"/>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1600"/>
              </a:spcAft>
              <a:buNone/>
            </a:pPr>
            <a:r>
              <a:t/>
            </a:r>
            <a:endParaRPr sz="2400"/>
          </a:p>
        </p:txBody>
      </p:sp>
      <p:sp>
        <p:nvSpPr>
          <p:cNvPr id="122" name="Google Shape;122;p19"/>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07</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28" name="Google Shape;128;p20"/>
          <p:cNvSpPr txBox="1"/>
          <p:nvPr>
            <p:ph idx="2" type="body"/>
          </p:nvPr>
        </p:nvSpPr>
        <p:spPr>
          <a:xfrm>
            <a:off x="4642875" y="724200"/>
            <a:ext cx="4389300" cy="3749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 conclusion, leveraging deep learning and NLP, particularly through the DLSTA model, offers promising avenues for human emotion detection in textual data. While challenges like data biases exist, ongoing interdisciplinary efforts, focus on model generalization, and real-time analysis can address these issues. The future of emotion analysis in textual data holds potential for profound insights into human emotions.</a:t>
            </a:r>
            <a:endParaRPr/>
          </a:p>
        </p:txBody>
      </p:sp>
      <p:sp>
        <p:nvSpPr>
          <p:cNvPr id="129" name="Google Shape;129;p20"/>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08</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35" name="Google Shape;135;p21"/>
          <p:cNvSpPr txBox="1"/>
          <p:nvPr>
            <p:ph idx="2" type="body"/>
          </p:nvPr>
        </p:nvSpPr>
        <p:spPr>
          <a:xfrm>
            <a:off x="4572000" y="872775"/>
            <a:ext cx="4572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AutoNum type="arabicPeriod"/>
            </a:pPr>
            <a:r>
              <a:rPr lang="en" sz="1300"/>
              <a:t>Guo, J., et al. (2022). "Deep learning approach to text analysis for human emotion detection from big data." Journal of Intelligent Systems. DOI: [10.1515/jisys-2022-0001](https://doi.org/10.1515/jisys-2022-0001).</a:t>
            </a:r>
            <a:endParaRPr sz="1300"/>
          </a:p>
          <a:p>
            <a:pPr indent="-311150" lvl="0" marL="457200" rtl="0" algn="l">
              <a:spcBef>
                <a:spcPts val="0"/>
              </a:spcBef>
              <a:spcAft>
                <a:spcPts val="0"/>
              </a:spcAft>
              <a:buSzPts val="1300"/>
              <a:buAutoNum type="arabicPeriod"/>
            </a:pPr>
            <a:r>
              <a:rPr lang="en" sz="1300"/>
              <a:t>Zhong, L., et al. (2021). "Knowledge-Enriched Transformer for Emotion Detection." Conference on Natural Language Processing and Chinese Computing.</a:t>
            </a:r>
            <a:endParaRPr sz="1300"/>
          </a:p>
          <a:p>
            <a:pPr indent="-311150" lvl="0" marL="457200" rtl="0" algn="l">
              <a:spcBef>
                <a:spcPts val="0"/>
              </a:spcBef>
              <a:spcAft>
                <a:spcPts val="0"/>
              </a:spcAft>
              <a:buSzPts val="1300"/>
              <a:buAutoNum type="arabicPeriod"/>
            </a:pPr>
            <a:r>
              <a:rPr lang="en" sz="1300"/>
              <a:t>Sailunaz, N., &amp; Alhajj, R. (2020). "Emotion and sentiment analysis model for Twitter." IEEE Access, 8, 27323-27339.</a:t>
            </a:r>
            <a:endParaRPr sz="1300"/>
          </a:p>
          <a:p>
            <a:pPr indent="0" lvl="0" marL="0" rtl="0" algn="l">
              <a:spcBef>
                <a:spcPts val="1600"/>
              </a:spcBef>
              <a:spcAft>
                <a:spcPts val="0"/>
              </a:spcAft>
              <a:buClr>
                <a:schemeClr val="dk2"/>
              </a:buClr>
              <a:buSzPts val="1100"/>
              <a:buFont typeface="Arial"/>
              <a:buNone/>
            </a:pPr>
            <a:r>
              <a:t/>
            </a:r>
            <a:endParaRPr sz="1300"/>
          </a:p>
          <a:p>
            <a:pPr indent="0" lvl="0" marL="0" rtl="0" algn="l">
              <a:spcBef>
                <a:spcPts val="1600"/>
              </a:spcBef>
              <a:spcAft>
                <a:spcPts val="1600"/>
              </a:spcAft>
              <a:buNone/>
            </a:pPr>
            <a:r>
              <a:t/>
            </a:r>
            <a:endParaRPr sz="1300"/>
          </a:p>
        </p:txBody>
      </p:sp>
      <p:sp>
        <p:nvSpPr>
          <p:cNvPr id="136" name="Google Shape;136;p21"/>
          <p:cNvSpPr txBox="1"/>
          <p:nvPr/>
        </p:nvSpPr>
        <p:spPr>
          <a:xfrm>
            <a:off x="505200" y="713225"/>
            <a:ext cx="502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09</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