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419" r:id="rId8"/>
    <p:sldId id="420" r:id="rId9"/>
    <p:sldId id="262" r:id="rId10"/>
    <p:sldId id="263" r:id="rId11"/>
    <p:sldId id="264" r:id="rId12"/>
    <p:sldId id="265" r:id="rId13"/>
    <p:sldId id="266" r:id="rId14"/>
    <p:sldId id="271" r:id="rId15"/>
    <p:sldId id="267" r:id="rId16"/>
    <p:sldId id="268" r:id="rId17"/>
    <p:sldId id="269" r:id="rId18"/>
    <p:sldId id="270" r:id="rId19"/>
    <p:sldId id="275" r:id="rId20"/>
    <p:sldId id="274" r:id="rId21"/>
    <p:sldId id="272" r:id="rId22"/>
    <p:sldId id="273" r:id="rId23"/>
    <p:sldId id="276" r:id="rId24"/>
    <p:sldId id="278" r:id="rId25"/>
    <p:sldId id="277" r:id="rId26"/>
    <p:sldId id="279" r:id="rId27"/>
    <p:sldId id="280" r:id="rId28"/>
    <p:sldId id="281" r:id="rId29"/>
    <p:sldId id="282" r:id="rId30"/>
    <p:sldId id="283" r:id="rId31"/>
    <p:sldId id="284" r:id="rId32"/>
    <p:sldId id="291" r:id="rId33"/>
    <p:sldId id="292" r:id="rId34"/>
    <p:sldId id="285" r:id="rId35"/>
    <p:sldId id="286" r:id="rId36"/>
    <p:sldId id="287" r:id="rId37"/>
    <p:sldId id="288" r:id="rId38"/>
    <p:sldId id="289" r:id="rId39"/>
    <p:sldId id="290"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409" r:id="rId85"/>
    <p:sldId id="410" r:id="rId86"/>
    <p:sldId id="411" r:id="rId87"/>
    <p:sldId id="412" r:id="rId88"/>
    <p:sldId id="337" r:id="rId89"/>
    <p:sldId id="338" r:id="rId90"/>
    <p:sldId id="339" r:id="rId91"/>
    <p:sldId id="340" r:id="rId92"/>
    <p:sldId id="341" r:id="rId93"/>
    <p:sldId id="342" r:id="rId94"/>
    <p:sldId id="347" r:id="rId95"/>
    <p:sldId id="344" r:id="rId96"/>
    <p:sldId id="343" r:id="rId97"/>
    <p:sldId id="345" r:id="rId98"/>
    <p:sldId id="346" r:id="rId99"/>
    <p:sldId id="348" r:id="rId100"/>
    <p:sldId id="349" r:id="rId101"/>
    <p:sldId id="350" r:id="rId102"/>
    <p:sldId id="353" r:id="rId103"/>
    <p:sldId id="354" r:id="rId104"/>
    <p:sldId id="351" r:id="rId105"/>
    <p:sldId id="352" r:id="rId106"/>
    <p:sldId id="355" r:id="rId107"/>
    <p:sldId id="358" r:id="rId108"/>
    <p:sldId id="356" r:id="rId109"/>
    <p:sldId id="357" r:id="rId110"/>
    <p:sldId id="359" r:id="rId111"/>
    <p:sldId id="360" r:id="rId112"/>
    <p:sldId id="361" r:id="rId113"/>
    <p:sldId id="362" r:id="rId114"/>
    <p:sldId id="363" r:id="rId115"/>
    <p:sldId id="364" r:id="rId116"/>
    <p:sldId id="366" r:id="rId117"/>
    <p:sldId id="365"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413" r:id="rId138"/>
    <p:sldId id="386" r:id="rId139"/>
    <p:sldId id="387" r:id="rId140"/>
    <p:sldId id="388" r:id="rId141"/>
    <p:sldId id="389" r:id="rId142"/>
    <p:sldId id="390" r:id="rId143"/>
    <p:sldId id="391" r:id="rId144"/>
    <p:sldId id="392" r:id="rId145"/>
    <p:sldId id="394" r:id="rId146"/>
    <p:sldId id="395" r:id="rId147"/>
    <p:sldId id="396" r:id="rId148"/>
    <p:sldId id="397" r:id="rId149"/>
    <p:sldId id="398" r:id="rId150"/>
    <p:sldId id="399" r:id="rId151"/>
    <p:sldId id="400" r:id="rId152"/>
    <p:sldId id="408" r:id="rId153"/>
    <p:sldId id="401" r:id="rId154"/>
    <p:sldId id="414" r:id="rId155"/>
    <p:sldId id="402" r:id="rId156"/>
    <p:sldId id="403" r:id="rId157"/>
    <p:sldId id="404" r:id="rId158"/>
    <p:sldId id="405" r:id="rId159"/>
    <p:sldId id="406" r:id="rId160"/>
    <p:sldId id="407" r:id="rId161"/>
    <p:sldId id="415" r:id="rId162"/>
    <p:sldId id="416" r:id="rId163"/>
    <p:sldId id="417" r:id="rId164"/>
    <p:sldId id="418" r:id="rId1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0239" autoAdjust="0"/>
  </p:normalViewPr>
  <p:slideViewPr>
    <p:cSldViewPr snapToGrid="0">
      <p:cViewPr varScale="1">
        <p:scale>
          <a:sx n="65" d="100"/>
          <a:sy n="65" d="100"/>
        </p:scale>
        <p:origin x="972" y="54"/>
      </p:cViewPr>
      <p:guideLst/>
    </p:cSldViewPr>
  </p:slideViewPr>
  <p:notesTextViewPr>
    <p:cViewPr>
      <p:scale>
        <a:sx n="1" d="1"/>
        <a:sy n="1" d="1"/>
      </p:scale>
      <p:origin x="0" y="0"/>
    </p:cViewPr>
  </p:notesTextViewPr>
  <p:sorterViewPr>
    <p:cViewPr>
      <p:scale>
        <a:sx n="100" d="100"/>
        <a:sy n="100" d="100"/>
      </p:scale>
      <p:origin x="0" y="-4576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14-Jun-23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14-Jun-23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14-Jun-23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14-Jun-23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s://www.geeksforgeeks.org/collections-in-java-2/" TargetMode="External"/><Relationship Id="rId2" Type="http://schemas.openxmlformats.org/officeDocument/2006/relationships/hyperlink" Target="https://www.geeksforgeeks.org/java-util-package-java/"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9195-A880-4AC6-B114-B3AC12F658F9}"/>
              </a:ext>
            </a:extLst>
          </p:cNvPr>
          <p:cNvSpPr>
            <a:spLocks noGrp="1"/>
          </p:cNvSpPr>
          <p:nvPr>
            <p:ph type="ctrTitle"/>
          </p:nvPr>
        </p:nvSpPr>
        <p:spPr/>
        <p:txBody>
          <a:bodyPr/>
          <a:lstStyle/>
          <a:p>
            <a:r>
              <a:rPr lang="en-US" dirty="0"/>
              <a:t>Java</a:t>
            </a:r>
          </a:p>
        </p:txBody>
      </p:sp>
      <p:sp>
        <p:nvSpPr>
          <p:cNvPr id="4" name="AutoShape 2" descr="upload.wikimedia.org/wikipedia/en/3/30/Java_pro...">
            <a:extLst>
              <a:ext uri="{FF2B5EF4-FFF2-40B4-BE49-F238E27FC236}">
                <a16:creationId xmlns:a16="http://schemas.microsoft.com/office/drawing/2014/main" id="{326D4287-ABCB-462A-87E7-29E7AF2F0DEB}"/>
              </a:ext>
            </a:extLst>
          </p:cNvPr>
          <p:cNvSpPr>
            <a:spLocks noChangeAspect="1" noChangeArrowheads="1"/>
          </p:cNvSpPr>
          <p:nvPr/>
        </p:nvSpPr>
        <p:spPr bwMode="auto">
          <a:xfrm>
            <a:off x="2107096" y="-559904"/>
            <a:ext cx="4141304" cy="41413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Dev.java: The Destination for Java Developers">
            <a:extLst>
              <a:ext uri="{FF2B5EF4-FFF2-40B4-BE49-F238E27FC236}">
                <a16:creationId xmlns:a16="http://schemas.microsoft.com/office/drawing/2014/main" id="{9901B19B-22C8-4639-8D3E-32E49437F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84" y="1824073"/>
            <a:ext cx="2807224" cy="280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57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2AA0-6B8E-42F1-949D-E074A7A7C559}"/>
              </a:ext>
            </a:extLst>
          </p:cNvPr>
          <p:cNvSpPr>
            <a:spLocks noGrp="1"/>
          </p:cNvSpPr>
          <p:nvPr>
            <p:ph type="title"/>
          </p:nvPr>
        </p:nvSpPr>
        <p:spPr/>
        <p:txBody>
          <a:bodyPr/>
          <a:lstStyle/>
          <a:p>
            <a:r>
              <a:rPr lang="en-US" dirty="0"/>
              <a:t>Changes Acceptable in Main method</a:t>
            </a:r>
          </a:p>
        </p:txBody>
      </p:sp>
      <p:sp>
        <p:nvSpPr>
          <p:cNvPr id="3" name="Content Placeholder 2">
            <a:extLst>
              <a:ext uri="{FF2B5EF4-FFF2-40B4-BE49-F238E27FC236}">
                <a16:creationId xmlns:a16="http://schemas.microsoft.com/office/drawing/2014/main" id="{6ECCC076-E753-4791-838C-4D88273FD5CE}"/>
              </a:ext>
            </a:extLst>
          </p:cNvPr>
          <p:cNvSpPr>
            <a:spLocks noGrp="1"/>
          </p:cNvSpPr>
          <p:nvPr>
            <p:ph idx="1"/>
          </p:nvPr>
        </p:nvSpPr>
        <p:spPr>
          <a:xfrm>
            <a:off x="677334" y="1670259"/>
            <a:ext cx="8596668" cy="3880773"/>
          </a:xfrm>
        </p:spPr>
        <p:txBody>
          <a:bodyPr/>
          <a:lstStyle/>
          <a:p>
            <a:r>
              <a:rPr lang="en-US" dirty="0"/>
              <a:t>Order of Modifiers can be changed.</a:t>
            </a:r>
          </a:p>
          <a:p>
            <a:r>
              <a:rPr lang="en-US" dirty="0"/>
              <a:t>We can Declare “String[] </a:t>
            </a:r>
            <a:r>
              <a:rPr lang="en-US" dirty="0" err="1"/>
              <a:t>args</a:t>
            </a:r>
            <a:r>
              <a:rPr lang="en-US" dirty="0"/>
              <a:t>” in any acceptable form.</a:t>
            </a:r>
          </a:p>
          <a:p>
            <a:r>
              <a:rPr lang="en-US" dirty="0"/>
              <a:t>We can give any name instead of “</a:t>
            </a:r>
            <a:r>
              <a:rPr lang="en-US" dirty="0" err="1"/>
              <a:t>args</a:t>
            </a:r>
            <a:r>
              <a:rPr lang="en-US" dirty="0"/>
              <a:t>”</a:t>
            </a:r>
          </a:p>
          <a:p>
            <a:r>
              <a:rPr lang="en-US" dirty="0"/>
              <a:t>We can use var </a:t>
            </a:r>
            <a:r>
              <a:rPr lang="en-US" dirty="0" err="1"/>
              <a:t>args</a:t>
            </a:r>
            <a:r>
              <a:rPr lang="en-US" dirty="0"/>
              <a:t> instead of String[].</a:t>
            </a:r>
          </a:p>
          <a:p>
            <a:r>
              <a:rPr lang="en-US" dirty="0"/>
              <a:t>We can use final, synchronized and </a:t>
            </a:r>
            <a:r>
              <a:rPr lang="en-US" dirty="0" err="1"/>
              <a:t>strictfp</a:t>
            </a:r>
            <a:r>
              <a:rPr lang="en-US" dirty="0"/>
              <a:t> with main method.</a:t>
            </a:r>
          </a:p>
          <a:p>
            <a:endParaRPr lang="en-US" dirty="0"/>
          </a:p>
        </p:txBody>
      </p:sp>
    </p:spTree>
    <p:extLst>
      <p:ext uri="{BB962C8B-B14F-4D97-AF65-F5344CB8AC3E}">
        <p14:creationId xmlns:p14="http://schemas.microsoft.com/office/powerpoint/2010/main" val="28896698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FFA891-1BF8-4434-A711-2FA08F14E5E4}"/>
              </a:ext>
            </a:extLst>
          </p:cNvPr>
          <p:cNvSpPr>
            <a:spLocks noGrp="1"/>
          </p:cNvSpPr>
          <p:nvPr>
            <p:ph type="title"/>
          </p:nvPr>
        </p:nvSpPr>
        <p:spPr>
          <a:xfrm>
            <a:off x="247290" y="152400"/>
            <a:ext cx="8911687" cy="1280890"/>
          </a:xfrm>
        </p:spPr>
        <p:txBody>
          <a:bodyPr>
            <a:normAutofit/>
          </a:bodyPr>
          <a:lstStyle/>
          <a:p>
            <a:r>
              <a:rPr lang="en-US" sz="2800" dirty="0"/>
              <a:t>Daemon Thread</a:t>
            </a:r>
          </a:p>
        </p:txBody>
      </p:sp>
      <p:sp>
        <p:nvSpPr>
          <p:cNvPr id="5" name="Content Placeholder 2">
            <a:extLst>
              <a:ext uri="{FF2B5EF4-FFF2-40B4-BE49-F238E27FC236}">
                <a16:creationId xmlns:a16="http://schemas.microsoft.com/office/drawing/2014/main" id="{026128A6-EBC2-4FE6-9C5A-47DE0354B6DF}"/>
              </a:ext>
            </a:extLst>
          </p:cNvPr>
          <p:cNvSpPr>
            <a:spLocks noGrp="1"/>
          </p:cNvSpPr>
          <p:nvPr>
            <p:ph idx="1"/>
          </p:nvPr>
        </p:nvSpPr>
        <p:spPr>
          <a:xfrm>
            <a:off x="243577" y="1033670"/>
            <a:ext cx="8915400" cy="5824330"/>
          </a:xfrm>
        </p:spPr>
        <p:txBody>
          <a:bodyPr>
            <a:normAutofit/>
          </a:bodyPr>
          <a:lstStyle/>
          <a:p>
            <a:r>
              <a:rPr lang="en-US" b="1" dirty="0"/>
              <a:t>Daemon thread in Java</a:t>
            </a:r>
            <a:r>
              <a:rPr lang="en-US" dirty="0"/>
              <a:t> is a service provider thread that provides services to the user thread.</a:t>
            </a:r>
          </a:p>
          <a:p>
            <a:r>
              <a:rPr lang="en-US" dirty="0"/>
              <a:t>Its life depend on the user threads i.e. when all the user threads dies, JVM terminates this thread automatically.</a:t>
            </a:r>
          </a:p>
          <a:p>
            <a:r>
              <a:rPr lang="en-US" dirty="0"/>
              <a:t>There are many java daemon threads running automatically e.g. </a:t>
            </a:r>
            <a:r>
              <a:rPr lang="en-US" dirty="0" err="1"/>
              <a:t>gc</a:t>
            </a:r>
            <a:r>
              <a:rPr lang="en-US" dirty="0"/>
              <a:t>, finalizer etc.</a:t>
            </a:r>
          </a:p>
          <a:p>
            <a:r>
              <a:rPr lang="en-US" dirty="0"/>
              <a:t>It is a low priority thread.</a:t>
            </a:r>
          </a:p>
          <a:p>
            <a:pPr marL="0" indent="0">
              <a:buNone/>
            </a:pPr>
            <a:endParaRPr lang="en-US" dirty="0"/>
          </a:p>
          <a:p>
            <a:r>
              <a:rPr lang="en-US" b="1" u="sng" dirty="0"/>
              <a:t>Syntax:</a:t>
            </a:r>
          </a:p>
          <a:p>
            <a:pPr>
              <a:buFont typeface="+mj-lt"/>
              <a:buAutoNum type="arabicPeriod"/>
            </a:pPr>
            <a:r>
              <a:rPr lang="en-US" b="1" dirty="0"/>
              <a:t>	</a:t>
            </a:r>
            <a:r>
              <a:rPr lang="en-US" dirty="0"/>
              <a:t>public void </a:t>
            </a:r>
            <a:r>
              <a:rPr lang="en-US" dirty="0" err="1"/>
              <a:t>setDaemon</a:t>
            </a:r>
            <a:r>
              <a:rPr lang="en-US" dirty="0"/>
              <a:t>(</a:t>
            </a:r>
            <a:r>
              <a:rPr lang="en-US" dirty="0" err="1"/>
              <a:t>boolean</a:t>
            </a:r>
            <a:r>
              <a:rPr lang="en-US" dirty="0"/>
              <a:t> status)</a:t>
            </a:r>
          </a:p>
          <a:p>
            <a:pPr>
              <a:buFont typeface="+mj-lt"/>
              <a:buAutoNum type="arabicPeriod"/>
            </a:pPr>
            <a:r>
              <a:rPr lang="en-US" b="1" dirty="0"/>
              <a:t>	</a:t>
            </a:r>
            <a:r>
              <a:rPr lang="en-US" dirty="0"/>
              <a:t>public </a:t>
            </a:r>
            <a:r>
              <a:rPr lang="en-US" dirty="0" err="1"/>
              <a:t>boolean</a:t>
            </a:r>
            <a:r>
              <a:rPr lang="en-US" dirty="0"/>
              <a:t> </a:t>
            </a:r>
            <a:r>
              <a:rPr lang="en-US" dirty="0" err="1"/>
              <a:t>isDaemon</a:t>
            </a:r>
            <a:r>
              <a:rPr lang="en-US" dirty="0"/>
              <a:t>()</a:t>
            </a:r>
            <a:endParaRPr lang="en-US" b="1" dirty="0"/>
          </a:p>
          <a:p>
            <a:endParaRPr lang="en-US" dirty="0"/>
          </a:p>
          <a:p>
            <a:endParaRPr lang="en-US" dirty="0"/>
          </a:p>
        </p:txBody>
      </p:sp>
      <p:sp>
        <p:nvSpPr>
          <p:cNvPr id="6" name="Rectangle 5">
            <a:extLst>
              <a:ext uri="{FF2B5EF4-FFF2-40B4-BE49-F238E27FC236}">
                <a16:creationId xmlns:a16="http://schemas.microsoft.com/office/drawing/2014/main" id="{70ABD951-29EC-4BD8-BFA9-71122903D6E4}"/>
              </a:ext>
            </a:extLst>
          </p:cNvPr>
          <p:cNvSpPr/>
          <p:nvPr/>
        </p:nvSpPr>
        <p:spPr>
          <a:xfrm>
            <a:off x="243577" y="3829878"/>
            <a:ext cx="5229571" cy="14001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077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down)">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down)">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EECB03-F2F7-4C92-9AD9-78256D9A1361}"/>
              </a:ext>
            </a:extLst>
          </p:cNvPr>
          <p:cNvSpPr>
            <a:spLocks noGrp="1"/>
          </p:cNvSpPr>
          <p:nvPr>
            <p:ph type="title"/>
          </p:nvPr>
        </p:nvSpPr>
        <p:spPr>
          <a:xfrm>
            <a:off x="618351" y="955689"/>
            <a:ext cx="8911687" cy="1280890"/>
          </a:xfrm>
        </p:spPr>
        <p:txBody>
          <a:bodyPr>
            <a:normAutofit/>
          </a:bodyPr>
          <a:lstStyle/>
          <a:p>
            <a:r>
              <a:rPr lang="en-US" sz="2800" dirty="0"/>
              <a:t>Cases to create Daemon Thread</a:t>
            </a:r>
          </a:p>
        </p:txBody>
      </p:sp>
      <p:sp>
        <p:nvSpPr>
          <p:cNvPr id="5" name="Content Placeholder 2">
            <a:extLst>
              <a:ext uri="{FF2B5EF4-FFF2-40B4-BE49-F238E27FC236}">
                <a16:creationId xmlns:a16="http://schemas.microsoft.com/office/drawing/2014/main" id="{E9690B53-05C1-4B1A-8B71-310C3769E745}"/>
              </a:ext>
            </a:extLst>
          </p:cNvPr>
          <p:cNvSpPr>
            <a:spLocks noGrp="1"/>
          </p:cNvSpPr>
          <p:nvPr>
            <p:ph idx="1"/>
          </p:nvPr>
        </p:nvSpPr>
        <p:spPr>
          <a:xfrm>
            <a:off x="614638" y="2149789"/>
            <a:ext cx="8915400" cy="2236681"/>
          </a:xfrm>
        </p:spPr>
        <p:txBody>
          <a:bodyPr>
            <a:normAutofit/>
          </a:bodyPr>
          <a:lstStyle/>
          <a:p>
            <a:r>
              <a:rPr lang="en-US" sz="2000" dirty="0"/>
              <a:t>We have to create Daemon Thread Before Starting the Thread.</a:t>
            </a:r>
          </a:p>
          <a:p>
            <a:pPr marL="0" indent="0">
              <a:lnSpc>
                <a:spcPct val="150000"/>
              </a:lnSpc>
              <a:buNone/>
            </a:pPr>
            <a:r>
              <a:rPr lang="en-US" sz="2000" dirty="0"/>
              <a:t>	if we create daemon thread after starting it, it will throw run-time Exception. i.e. </a:t>
            </a:r>
            <a:r>
              <a:rPr lang="en-US" sz="2000" dirty="0" err="1"/>
              <a:t>IllegalThreadStateException</a:t>
            </a:r>
            <a:r>
              <a:rPr lang="en-US" sz="2000" dirty="0"/>
              <a:t>.</a:t>
            </a:r>
          </a:p>
          <a:p>
            <a:r>
              <a:rPr lang="en-US" sz="2000" dirty="0"/>
              <a:t>We cannot create main thread as Daemon Thread.</a:t>
            </a:r>
          </a:p>
        </p:txBody>
      </p:sp>
    </p:spTree>
    <p:extLst>
      <p:ext uri="{BB962C8B-B14F-4D97-AF65-F5344CB8AC3E}">
        <p14:creationId xmlns:p14="http://schemas.microsoft.com/office/powerpoint/2010/main" val="86125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91FC7F-6BD9-4E90-B70F-08D2510F7DF9}"/>
              </a:ext>
            </a:extLst>
          </p:cNvPr>
          <p:cNvSpPr>
            <a:spLocks noGrp="1"/>
          </p:cNvSpPr>
          <p:nvPr>
            <p:ph type="title"/>
          </p:nvPr>
        </p:nvSpPr>
        <p:spPr>
          <a:xfrm>
            <a:off x="485829" y="173536"/>
            <a:ext cx="8911687" cy="1280890"/>
          </a:xfrm>
        </p:spPr>
        <p:txBody>
          <a:bodyPr>
            <a:normAutofit/>
          </a:bodyPr>
          <a:lstStyle/>
          <a:p>
            <a:r>
              <a:rPr lang="en-US" sz="2800" dirty="0"/>
              <a:t>Thread Priorities</a:t>
            </a:r>
          </a:p>
        </p:txBody>
      </p:sp>
      <p:sp>
        <p:nvSpPr>
          <p:cNvPr id="5" name="Content Placeholder 2">
            <a:extLst>
              <a:ext uri="{FF2B5EF4-FFF2-40B4-BE49-F238E27FC236}">
                <a16:creationId xmlns:a16="http://schemas.microsoft.com/office/drawing/2014/main" id="{FFBFC394-66D7-45CA-8A7F-9C27BAEFDF81}"/>
              </a:ext>
            </a:extLst>
          </p:cNvPr>
          <p:cNvSpPr>
            <a:spLocks noGrp="1"/>
          </p:cNvSpPr>
          <p:nvPr>
            <p:ph idx="1"/>
          </p:nvPr>
        </p:nvSpPr>
        <p:spPr>
          <a:xfrm>
            <a:off x="485829" y="1017104"/>
            <a:ext cx="8915400" cy="5840896"/>
          </a:xfrm>
        </p:spPr>
        <p:txBody>
          <a:bodyPr/>
          <a:lstStyle/>
          <a:p>
            <a:r>
              <a:rPr lang="en-US" dirty="0"/>
              <a:t>JVM provides priorities to each Thread &amp; according to these priorities ,JVM allocates the processor.</a:t>
            </a:r>
          </a:p>
          <a:p>
            <a:endParaRPr lang="en-US" dirty="0"/>
          </a:p>
          <a:p>
            <a:endParaRPr lang="en-US" dirty="0"/>
          </a:p>
          <a:p>
            <a:endParaRPr lang="en-US" dirty="0"/>
          </a:p>
          <a:p>
            <a:endParaRPr lang="en-US" dirty="0"/>
          </a:p>
          <a:p>
            <a:pPr marL="0" indent="0">
              <a:buNone/>
            </a:pPr>
            <a:endParaRPr lang="en-US" dirty="0"/>
          </a:p>
          <a:p>
            <a:endParaRPr lang="en-US" dirty="0"/>
          </a:p>
          <a:p>
            <a:r>
              <a:rPr lang="en-US" dirty="0"/>
              <a:t>Priorities Is Represented in the form of Integer value. From 1-10.	</a:t>
            </a:r>
          </a:p>
          <a:p>
            <a:endParaRPr lang="en-US" dirty="0"/>
          </a:p>
          <a:p>
            <a:pPr marL="0" indent="0">
              <a:buNone/>
            </a:pPr>
            <a:r>
              <a:rPr lang="en-US" dirty="0"/>
              <a:t>		1</a:t>
            </a:r>
            <a:r>
              <a:rPr lang="en-US" dirty="0">
                <a:sym typeface="Wingdings" panose="05000000000000000000" pitchFamily="2" charset="2"/>
              </a:rPr>
              <a:t>MIN_PRIORITY</a:t>
            </a:r>
          </a:p>
          <a:p>
            <a:pPr marL="0" indent="0">
              <a:buNone/>
            </a:pPr>
            <a:r>
              <a:rPr lang="en-US" dirty="0">
                <a:sym typeface="Wingdings" panose="05000000000000000000" pitchFamily="2" charset="2"/>
              </a:rPr>
              <a:t>		5NORM_PRIORITY</a:t>
            </a:r>
          </a:p>
          <a:p>
            <a:pPr marL="0" indent="0">
              <a:buNone/>
            </a:pPr>
            <a:r>
              <a:rPr lang="en-US" dirty="0">
                <a:sym typeface="Wingdings" panose="05000000000000000000" pitchFamily="2" charset="2"/>
              </a:rPr>
              <a:t>		10MAX_PRIORITY</a:t>
            </a:r>
          </a:p>
        </p:txBody>
      </p:sp>
      <p:pic>
        <p:nvPicPr>
          <p:cNvPr id="6" name="Picture 5">
            <a:extLst>
              <a:ext uri="{FF2B5EF4-FFF2-40B4-BE49-F238E27FC236}">
                <a16:creationId xmlns:a16="http://schemas.microsoft.com/office/drawing/2014/main" id="{7D250DC1-BFA5-4F7B-BC75-7A7EB6E12C82}"/>
              </a:ext>
            </a:extLst>
          </p:cNvPr>
          <p:cNvPicPr>
            <a:picLocks noChangeAspect="1"/>
          </p:cNvPicPr>
          <p:nvPr/>
        </p:nvPicPr>
        <p:blipFill>
          <a:blip r:embed="rId2"/>
          <a:stretch>
            <a:fillRect/>
          </a:stretch>
        </p:blipFill>
        <p:spPr>
          <a:xfrm>
            <a:off x="4095363" y="1756934"/>
            <a:ext cx="850346" cy="1834081"/>
          </a:xfrm>
          <a:prstGeom prst="rect">
            <a:avLst/>
          </a:prstGeom>
        </p:spPr>
      </p:pic>
      <p:pic>
        <p:nvPicPr>
          <p:cNvPr id="7" name="Picture 6">
            <a:extLst>
              <a:ext uri="{FF2B5EF4-FFF2-40B4-BE49-F238E27FC236}">
                <a16:creationId xmlns:a16="http://schemas.microsoft.com/office/drawing/2014/main" id="{783112A9-6233-4E4B-8BCA-198806AE58ED}"/>
              </a:ext>
            </a:extLst>
          </p:cNvPr>
          <p:cNvPicPr>
            <a:picLocks noChangeAspect="1"/>
          </p:cNvPicPr>
          <p:nvPr/>
        </p:nvPicPr>
        <p:blipFill>
          <a:blip r:embed="rId2"/>
          <a:stretch>
            <a:fillRect/>
          </a:stretch>
        </p:blipFill>
        <p:spPr>
          <a:xfrm>
            <a:off x="2813293" y="1756935"/>
            <a:ext cx="850346" cy="1834081"/>
          </a:xfrm>
          <a:prstGeom prst="rect">
            <a:avLst/>
          </a:prstGeom>
        </p:spPr>
      </p:pic>
      <p:pic>
        <p:nvPicPr>
          <p:cNvPr id="8" name="Picture 7">
            <a:extLst>
              <a:ext uri="{FF2B5EF4-FFF2-40B4-BE49-F238E27FC236}">
                <a16:creationId xmlns:a16="http://schemas.microsoft.com/office/drawing/2014/main" id="{4A0A466A-7194-4C14-9476-956C6ED45B42}"/>
              </a:ext>
            </a:extLst>
          </p:cNvPr>
          <p:cNvPicPr>
            <a:picLocks noChangeAspect="1"/>
          </p:cNvPicPr>
          <p:nvPr/>
        </p:nvPicPr>
        <p:blipFill>
          <a:blip r:embed="rId2"/>
          <a:stretch>
            <a:fillRect/>
          </a:stretch>
        </p:blipFill>
        <p:spPr>
          <a:xfrm>
            <a:off x="2040796" y="1756936"/>
            <a:ext cx="850346" cy="1834081"/>
          </a:xfrm>
          <a:prstGeom prst="rect">
            <a:avLst/>
          </a:prstGeom>
        </p:spPr>
      </p:pic>
      <p:pic>
        <p:nvPicPr>
          <p:cNvPr id="9" name="Picture 8">
            <a:extLst>
              <a:ext uri="{FF2B5EF4-FFF2-40B4-BE49-F238E27FC236}">
                <a16:creationId xmlns:a16="http://schemas.microsoft.com/office/drawing/2014/main" id="{BDED1DDE-ED73-4C82-BA8E-3A8DBD346B72}"/>
              </a:ext>
            </a:extLst>
          </p:cNvPr>
          <p:cNvPicPr>
            <a:picLocks noChangeAspect="1"/>
          </p:cNvPicPr>
          <p:nvPr/>
        </p:nvPicPr>
        <p:blipFill>
          <a:blip r:embed="rId2"/>
          <a:stretch>
            <a:fillRect/>
          </a:stretch>
        </p:blipFill>
        <p:spPr>
          <a:xfrm>
            <a:off x="3451382" y="1759789"/>
            <a:ext cx="850346" cy="1834081"/>
          </a:xfrm>
          <a:prstGeom prst="rect">
            <a:avLst/>
          </a:prstGeom>
        </p:spPr>
      </p:pic>
      <p:pic>
        <p:nvPicPr>
          <p:cNvPr id="10" name="Picture 9">
            <a:extLst>
              <a:ext uri="{FF2B5EF4-FFF2-40B4-BE49-F238E27FC236}">
                <a16:creationId xmlns:a16="http://schemas.microsoft.com/office/drawing/2014/main" id="{BFB2C9F7-ABC0-43FD-B37A-FEDC16091A90}"/>
              </a:ext>
            </a:extLst>
          </p:cNvPr>
          <p:cNvPicPr>
            <a:picLocks noChangeAspect="1"/>
          </p:cNvPicPr>
          <p:nvPr/>
        </p:nvPicPr>
        <p:blipFill>
          <a:blip r:embed="rId2"/>
          <a:stretch>
            <a:fillRect/>
          </a:stretch>
        </p:blipFill>
        <p:spPr>
          <a:xfrm>
            <a:off x="4626382" y="1756934"/>
            <a:ext cx="850346" cy="1834081"/>
          </a:xfrm>
          <a:prstGeom prst="rect">
            <a:avLst/>
          </a:prstGeom>
        </p:spPr>
      </p:pic>
      <p:sp>
        <p:nvSpPr>
          <p:cNvPr id="11" name="TextBox 10">
            <a:extLst>
              <a:ext uri="{FF2B5EF4-FFF2-40B4-BE49-F238E27FC236}">
                <a16:creationId xmlns:a16="http://schemas.microsoft.com/office/drawing/2014/main" id="{DB47B320-D219-4161-B42D-73738513D1F4}"/>
              </a:ext>
            </a:extLst>
          </p:cNvPr>
          <p:cNvSpPr txBox="1"/>
          <p:nvPr/>
        </p:nvSpPr>
        <p:spPr>
          <a:xfrm>
            <a:off x="2200686" y="3428999"/>
            <a:ext cx="530565" cy="369332"/>
          </a:xfrm>
          <a:prstGeom prst="rect">
            <a:avLst/>
          </a:prstGeom>
          <a:noFill/>
        </p:spPr>
        <p:txBody>
          <a:bodyPr wrap="square" rtlCol="0">
            <a:spAutoFit/>
          </a:bodyPr>
          <a:lstStyle/>
          <a:p>
            <a:r>
              <a:rPr lang="en-US" dirty="0"/>
              <a:t>10</a:t>
            </a:r>
          </a:p>
        </p:txBody>
      </p:sp>
      <p:sp>
        <p:nvSpPr>
          <p:cNvPr id="12" name="TextBox 11">
            <a:extLst>
              <a:ext uri="{FF2B5EF4-FFF2-40B4-BE49-F238E27FC236}">
                <a16:creationId xmlns:a16="http://schemas.microsoft.com/office/drawing/2014/main" id="{A092E1A4-F7ED-461C-9BED-557D97CE2309}"/>
              </a:ext>
            </a:extLst>
          </p:cNvPr>
          <p:cNvSpPr txBox="1"/>
          <p:nvPr/>
        </p:nvSpPr>
        <p:spPr>
          <a:xfrm>
            <a:off x="2973184" y="3428999"/>
            <a:ext cx="530565" cy="369332"/>
          </a:xfrm>
          <a:prstGeom prst="rect">
            <a:avLst/>
          </a:prstGeom>
          <a:noFill/>
        </p:spPr>
        <p:txBody>
          <a:bodyPr wrap="square" rtlCol="0">
            <a:spAutoFit/>
          </a:bodyPr>
          <a:lstStyle/>
          <a:p>
            <a:pPr algn="ctr"/>
            <a:r>
              <a:rPr lang="en-US" dirty="0"/>
              <a:t>9</a:t>
            </a:r>
          </a:p>
        </p:txBody>
      </p:sp>
      <p:sp>
        <p:nvSpPr>
          <p:cNvPr id="13" name="TextBox 12">
            <a:extLst>
              <a:ext uri="{FF2B5EF4-FFF2-40B4-BE49-F238E27FC236}">
                <a16:creationId xmlns:a16="http://schemas.microsoft.com/office/drawing/2014/main" id="{C8D540A4-2074-4438-9A1A-374FA3500D22}"/>
              </a:ext>
            </a:extLst>
          </p:cNvPr>
          <p:cNvSpPr txBox="1"/>
          <p:nvPr/>
        </p:nvSpPr>
        <p:spPr>
          <a:xfrm>
            <a:off x="3670189" y="3428999"/>
            <a:ext cx="530565" cy="369332"/>
          </a:xfrm>
          <a:prstGeom prst="rect">
            <a:avLst/>
          </a:prstGeom>
          <a:noFill/>
        </p:spPr>
        <p:txBody>
          <a:bodyPr wrap="square" rtlCol="0">
            <a:spAutoFit/>
          </a:bodyPr>
          <a:lstStyle/>
          <a:p>
            <a:pPr algn="ctr"/>
            <a:r>
              <a:rPr lang="en-US" dirty="0"/>
              <a:t>8</a:t>
            </a:r>
          </a:p>
        </p:txBody>
      </p:sp>
      <p:sp>
        <p:nvSpPr>
          <p:cNvPr id="14" name="TextBox 13">
            <a:extLst>
              <a:ext uri="{FF2B5EF4-FFF2-40B4-BE49-F238E27FC236}">
                <a16:creationId xmlns:a16="http://schemas.microsoft.com/office/drawing/2014/main" id="{1DE3D042-D1EE-44C7-AD8E-F60B3A36C803}"/>
              </a:ext>
            </a:extLst>
          </p:cNvPr>
          <p:cNvSpPr txBox="1"/>
          <p:nvPr/>
        </p:nvSpPr>
        <p:spPr>
          <a:xfrm>
            <a:off x="4314170" y="3428999"/>
            <a:ext cx="530565" cy="369332"/>
          </a:xfrm>
          <a:prstGeom prst="rect">
            <a:avLst/>
          </a:prstGeom>
          <a:noFill/>
        </p:spPr>
        <p:txBody>
          <a:bodyPr wrap="square" rtlCol="0">
            <a:spAutoFit/>
          </a:bodyPr>
          <a:lstStyle/>
          <a:p>
            <a:pPr algn="ctr"/>
            <a:r>
              <a:rPr lang="en-US" dirty="0"/>
              <a:t>7</a:t>
            </a:r>
          </a:p>
        </p:txBody>
      </p:sp>
      <p:sp>
        <p:nvSpPr>
          <p:cNvPr id="15" name="TextBox 14">
            <a:extLst>
              <a:ext uri="{FF2B5EF4-FFF2-40B4-BE49-F238E27FC236}">
                <a16:creationId xmlns:a16="http://schemas.microsoft.com/office/drawing/2014/main" id="{47B80DA9-34F4-4E75-B05C-D6E11345442A}"/>
              </a:ext>
            </a:extLst>
          </p:cNvPr>
          <p:cNvSpPr txBox="1"/>
          <p:nvPr/>
        </p:nvSpPr>
        <p:spPr>
          <a:xfrm>
            <a:off x="4830042" y="3428999"/>
            <a:ext cx="530565" cy="369332"/>
          </a:xfrm>
          <a:prstGeom prst="rect">
            <a:avLst/>
          </a:prstGeom>
          <a:noFill/>
        </p:spPr>
        <p:txBody>
          <a:bodyPr wrap="square" rtlCol="0">
            <a:spAutoFit/>
          </a:bodyPr>
          <a:lstStyle/>
          <a:p>
            <a:pPr algn="ctr"/>
            <a:r>
              <a:rPr lang="en-US" dirty="0"/>
              <a:t>6</a:t>
            </a:r>
          </a:p>
        </p:txBody>
      </p:sp>
    </p:spTree>
    <p:extLst>
      <p:ext uri="{BB962C8B-B14F-4D97-AF65-F5344CB8AC3E}">
        <p14:creationId xmlns:p14="http://schemas.microsoft.com/office/powerpoint/2010/main" val="351935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
                                            <p:txEl>
                                              <p:pRg st="7" end="7"/>
                                            </p:txEl>
                                          </p:spTgt>
                                        </p:tgtEl>
                                        <p:attrNameLst>
                                          <p:attrName>style.visibility</p:attrName>
                                        </p:attrNameLst>
                                      </p:cBhvr>
                                      <p:to>
                                        <p:strVal val="visible"/>
                                      </p:to>
                                    </p:set>
                                    <p:animEffect transition="in" filter="wipe(down)">
                                      <p:cBhvr>
                                        <p:cTn id="67" dur="500"/>
                                        <p:tgtEl>
                                          <p:spTgt spid="5">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5">
                                            <p:txEl>
                                              <p:pRg st="9" end="9"/>
                                            </p:txEl>
                                          </p:spTgt>
                                        </p:tgtEl>
                                        <p:attrNameLst>
                                          <p:attrName>style.visibility</p:attrName>
                                        </p:attrNameLst>
                                      </p:cBhvr>
                                      <p:to>
                                        <p:strVal val="visible"/>
                                      </p:to>
                                    </p:set>
                                    <p:animEffect transition="in" filter="wipe(down)">
                                      <p:cBhvr>
                                        <p:cTn id="72" dur="500"/>
                                        <p:tgtEl>
                                          <p:spTgt spid="5">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
                                            <p:txEl>
                                              <p:pRg st="10" end="10"/>
                                            </p:txEl>
                                          </p:spTgt>
                                        </p:tgtEl>
                                        <p:attrNameLst>
                                          <p:attrName>style.visibility</p:attrName>
                                        </p:attrNameLst>
                                      </p:cBhvr>
                                      <p:to>
                                        <p:strVal val="visible"/>
                                      </p:to>
                                    </p:set>
                                    <p:animEffect transition="in" filter="wipe(down)">
                                      <p:cBhvr>
                                        <p:cTn id="77" dur="500"/>
                                        <p:tgtEl>
                                          <p:spTgt spid="5">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
                                            <p:txEl>
                                              <p:pRg st="11" end="11"/>
                                            </p:txEl>
                                          </p:spTgt>
                                        </p:tgtEl>
                                        <p:attrNameLst>
                                          <p:attrName>style.visibility</p:attrName>
                                        </p:attrNameLst>
                                      </p:cBhvr>
                                      <p:to>
                                        <p:strVal val="visible"/>
                                      </p:to>
                                    </p:set>
                                    <p:animEffect transition="in" filter="wipe(down)">
                                      <p:cBhvr>
                                        <p:cTn id="8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P spid="1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B963FB-97A4-4E93-8980-E8BF85F38EA9}"/>
              </a:ext>
            </a:extLst>
          </p:cNvPr>
          <p:cNvSpPr>
            <a:spLocks noGrp="1"/>
          </p:cNvSpPr>
          <p:nvPr>
            <p:ph idx="1"/>
          </p:nvPr>
        </p:nvSpPr>
        <p:spPr>
          <a:xfrm>
            <a:off x="468863" y="119270"/>
            <a:ext cx="9218475" cy="6738730"/>
          </a:xfrm>
        </p:spPr>
        <p:txBody>
          <a:bodyPr>
            <a:normAutofit fontScale="92500" lnSpcReduction="10000"/>
          </a:bodyPr>
          <a:lstStyle/>
          <a:p>
            <a:r>
              <a:rPr lang="en-US" dirty="0"/>
              <a:t>Below Are not the priorities :</a:t>
            </a:r>
          </a:p>
          <a:p>
            <a:pPr>
              <a:buFont typeface="Arial" panose="020B0604020202020204" pitchFamily="34" charset="0"/>
              <a:buChar char="•"/>
            </a:pPr>
            <a:r>
              <a:rPr lang="en-US" dirty="0">
                <a:sym typeface="Wingdings" panose="05000000000000000000" pitchFamily="2" charset="2"/>
              </a:rPr>
              <a:t>0,   &lt;1,  &gt;10.</a:t>
            </a:r>
          </a:p>
          <a:p>
            <a:pPr>
              <a:buFont typeface="Arial" panose="020B0604020202020204" pitchFamily="34" charset="0"/>
              <a:buChar char="•"/>
            </a:pPr>
            <a:r>
              <a:rPr lang="en-US" dirty="0">
                <a:sym typeface="Wingdings" panose="05000000000000000000" pitchFamily="2" charset="2"/>
              </a:rPr>
              <a:t>MINIMUM_PRIORITY</a:t>
            </a:r>
          </a:p>
          <a:p>
            <a:pPr>
              <a:buFont typeface="Arial" panose="020B0604020202020204" pitchFamily="34" charset="0"/>
              <a:buChar char="•"/>
            </a:pPr>
            <a:r>
              <a:rPr lang="en-US" dirty="0">
                <a:sym typeface="Wingdings" panose="05000000000000000000" pitchFamily="2" charset="2"/>
              </a:rPr>
              <a:t>LOW_PRIORITY</a:t>
            </a:r>
          </a:p>
          <a:p>
            <a:pPr>
              <a:buFont typeface="Arial" panose="020B0604020202020204" pitchFamily="34" charset="0"/>
              <a:buChar char="•"/>
            </a:pPr>
            <a:r>
              <a:rPr lang="en-US" dirty="0">
                <a:sym typeface="Wingdings" panose="05000000000000000000" pitchFamily="2" charset="2"/>
              </a:rPr>
              <a:t>MIDIUM_PRIORITY</a:t>
            </a:r>
          </a:p>
          <a:p>
            <a:pPr>
              <a:buFont typeface="Arial" panose="020B0604020202020204" pitchFamily="34" charset="0"/>
              <a:buChar char="•"/>
            </a:pPr>
            <a:r>
              <a:rPr lang="en-US" dirty="0">
                <a:sym typeface="Wingdings" panose="05000000000000000000" pitchFamily="2" charset="2"/>
              </a:rPr>
              <a:t>NORMAL_PRIORITY</a:t>
            </a:r>
          </a:p>
          <a:p>
            <a:pPr>
              <a:buFont typeface="Arial" panose="020B0604020202020204" pitchFamily="34" charset="0"/>
              <a:buChar char="•"/>
            </a:pPr>
            <a:r>
              <a:rPr lang="en-US" dirty="0">
                <a:sym typeface="Wingdings" panose="05000000000000000000" pitchFamily="2" charset="2"/>
              </a:rPr>
              <a:t>MAXIMUM_PRIORITY</a:t>
            </a:r>
          </a:p>
          <a:p>
            <a:pPr>
              <a:buFont typeface="Arial" panose="020B0604020202020204" pitchFamily="34" charset="0"/>
              <a:buChar char="•"/>
            </a:pPr>
            <a:r>
              <a:rPr lang="en-US" dirty="0">
                <a:sym typeface="Wingdings" panose="05000000000000000000" pitchFamily="2" charset="2"/>
              </a:rPr>
              <a:t>HIGH_PRIORITY</a:t>
            </a:r>
          </a:p>
          <a:p>
            <a:pPr>
              <a:buFont typeface="Arial" panose="020B0604020202020204" pitchFamily="34" charset="0"/>
              <a:buChar char="•"/>
            </a:pPr>
            <a:endParaRPr lang="en-US" dirty="0">
              <a:sym typeface="Wingdings" panose="05000000000000000000" pitchFamily="2" charset="2"/>
            </a:endParaRPr>
          </a:p>
          <a:p>
            <a:r>
              <a:rPr lang="en-US" dirty="0">
                <a:sym typeface="Wingdings" panose="05000000000000000000" pitchFamily="2" charset="2"/>
              </a:rPr>
              <a:t>Methods In Thread</a:t>
            </a:r>
          </a:p>
          <a:p>
            <a:pPr>
              <a:buFont typeface="+mj-lt"/>
              <a:buAutoNum type="arabicPeriod"/>
            </a:pPr>
            <a:r>
              <a:rPr lang="en-US" dirty="0" err="1">
                <a:latin typeface="Californian FB" panose="0207040306080B030204" pitchFamily="18" charset="0"/>
              </a:rPr>
              <a:t>setPriority</a:t>
            </a:r>
            <a:r>
              <a:rPr lang="en-US" dirty="0">
                <a:latin typeface="Californian FB" panose="0207040306080B030204" pitchFamily="18" charset="0"/>
              </a:rPr>
              <a:t>()</a:t>
            </a:r>
          </a:p>
          <a:p>
            <a:pPr>
              <a:buFont typeface="+mj-lt"/>
              <a:buAutoNum type="arabicPeriod"/>
            </a:pPr>
            <a:r>
              <a:rPr lang="en-US" dirty="0" err="1">
                <a:latin typeface="Californian FB" panose="0207040306080B030204" pitchFamily="18" charset="0"/>
              </a:rPr>
              <a:t>getPriority</a:t>
            </a:r>
            <a:r>
              <a:rPr lang="en-US" dirty="0">
                <a:latin typeface="Californian FB" panose="0207040306080B030204" pitchFamily="18" charset="0"/>
              </a:rPr>
              <a:t>()</a:t>
            </a:r>
          </a:p>
          <a:p>
            <a:pPr marL="0" indent="0">
              <a:buNone/>
            </a:pPr>
            <a:endParaRPr lang="en-US" dirty="0">
              <a:latin typeface="Californian FB" panose="0207040306080B030204" pitchFamily="18" charset="0"/>
            </a:endParaRPr>
          </a:p>
          <a:p>
            <a:r>
              <a:rPr lang="en-US" dirty="0"/>
              <a:t>Nature Default :-  Priorities is Inherited from Parent Thread.</a:t>
            </a:r>
          </a:p>
          <a:p>
            <a:r>
              <a:rPr lang="en-US" dirty="0"/>
              <a:t>By Default main thread priority is 5.</a:t>
            </a:r>
          </a:p>
          <a:p>
            <a:r>
              <a:rPr lang="en-US" dirty="0"/>
              <a:t>If priority is not between 1-10,then it will throw runtime exception i.e. </a:t>
            </a:r>
            <a:r>
              <a:rPr lang="en-US" dirty="0" err="1"/>
              <a:t>IlleagalArgumentException</a:t>
            </a:r>
            <a:r>
              <a:rPr lang="en-US" dirty="0"/>
              <a:t>.</a:t>
            </a:r>
          </a:p>
          <a:p>
            <a:r>
              <a:rPr lang="en-US" dirty="0"/>
              <a:t>Priorities Depends On The Platform.(Windows does not support to the Priorities).</a:t>
            </a:r>
          </a:p>
        </p:txBody>
      </p:sp>
    </p:spTree>
    <p:extLst>
      <p:ext uri="{BB962C8B-B14F-4D97-AF65-F5344CB8AC3E}">
        <p14:creationId xmlns:p14="http://schemas.microsoft.com/office/powerpoint/2010/main" val="404887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wipe(down)">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wipe(down)">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wipe(down)">
                                      <p:cBhvr>
                                        <p:cTn id="57" dur="500"/>
                                        <p:tgtEl>
                                          <p:spTgt spid="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
                                            <p:txEl>
                                              <p:pRg st="13" end="13"/>
                                            </p:txEl>
                                          </p:spTgt>
                                        </p:tgtEl>
                                        <p:attrNameLst>
                                          <p:attrName>style.visibility</p:attrName>
                                        </p:attrNameLst>
                                      </p:cBhvr>
                                      <p:to>
                                        <p:strVal val="visible"/>
                                      </p:to>
                                    </p:set>
                                    <p:animEffect transition="in" filter="wipe(down)">
                                      <p:cBhvr>
                                        <p:cTn id="62" dur="500"/>
                                        <p:tgtEl>
                                          <p:spTgt spid="4">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animEffect transition="in" filter="wipe(down)">
                                      <p:cBhvr>
                                        <p:cTn id="67" dur="500"/>
                                        <p:tgtEl>
                                          <p:spTgt spid="4">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
                                            <p:txEl>
                                              <p:pRg st="15" end="15"/>
                                            </p:txEl>
                                          </p:spTgt>
                                        </p:tgtEl>
                                        <p:attrNameLst>
                                          <p:attrName>style.visibility</p:attrName>
                                        </p:attrNameLst>
                                      </p:cBhvr>
                                      <p:to>
                                        <p:strVal val="visible"/>
                                      </p:to>
                                    </p:set>
                                    <p:animEffect transition="in" filter="wipe(down)">
                                      <p:cBhvr>
                                        <p:cTn id="72" dur="500"/>
                                        <p:tgtEl>
                                          <p:spTgt spid="4">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animEffect transition="in" filter="wipe(down)">
                                      <p:cBhvr>
                                        <p:cTn id="77"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76DD67E-CA86-478D-99A6-593BFA6D15DD}"/>
              </a:ext>
            </a:extLst>
          </p:cNvPr>
          <p:cNvSpPr>
            <a:spLocks noGrp="1"/>
          </p:cNvSpPr>
          <p:nvPr>
            <p:ph type="title"/>
          </p:nvPr>
        </p:nvSpPr>
        <p:spPr>
          <a:xfrm>
            <a:off x="393064" y="182658"/>
            <a:ext cx="8911687" cy="1280890"/>
          </a:xfrm>
        </p:spPr>
        <p:txBody>
          <a:bodyPr>
            <a:normAutofit/>
          </a:bodyPr>
          <a:lstStyle/>
          <a:p>
            <a:r>
              <a:rPr lang="en-US" sz="2400" dirty="0" err="1"/>
              <a:t>Thread.sleep</a:t>
            </a:r>
            <a:r>
              <a:rPr lang="en-US" sz="2400" dirty="0"/>
              <a:t>()</a:t>
            </a:r>
          </a:p>
        </p:txBody>
      </p:sp>
      <p:sp>
        <p:nvSpPr>
          <p:cNvPr id="9" name="Content Placeholder 2">
            <a:extLst>
              <a:ext uri="{FF2B5EF4-FFF2-40B4-BE49-F238E27FC236}">
                <a16:creationId xmlns:a16="http://schemas.microsoft.com/office/drawing/2014/main" id="{B8D8C2EC-CA46-46FB-9A37-2DF68CFAC34C}"/>
              </a:ext>
            </a:extLst>
          </p:cNvPr>
          <p:cNvSpPr>
            <a:spLocks noGrp="1"/>
          </p:cNvSpPr>
          <p:nvPr>
            <p:ph idx="1"/>
          </p:nvPr>
        </p:nvSpPr>
        <p:spPr>
          <a:xfrm>
            <a:off x="389351" y="823103"/>
            <a:ext cx="8915400" cy="6086648"/>
          </a:xfrm>
        </p:spPr>
        <p:txBody>
          <a:bodyPr/>
          <a:lstStyle/>
          <a:p>
            <a:r>
              <a:rPr lang="en-US" dirty="0"/>
              <a:t>The method sleep() is being used to halt the working of a thread for a given amount of time.</a:t>
            </a:r>
          </a:p>
          <a:p>
            <a:r>
              <a:rPr lang="en-US" dirty="0"/>
              <a:t>The time up to which the thread remains in the sleeping state is known as the sleeping time of the thread.</a:t>
            </a:r>
          </a:p>
          <a:p>
            <a:pPr marL="0" indent="0">
              <a:buNone/>
            </a:pPr>
            <a:endParaRPr lang="en-US" dirty="0"/>
          </a:p>
          <a:p>
            <a:pPr marL="0" indent="0">
              <a:buNone/>
            </a:pPr>
            <a:r>
              <a:rPr lang="en-US" b="1" u="sng" dirty="0"/>
              <a:t>Syntax:</a:t>
            </a:r>
          </a:p>
          <a:p>
            <a:pPr>
              <a:buFont typeface="+mj-lt"/>
              <a:buAutoNum type="arabicPeriod"/>
            </a:pPr>
            <a:r>
              <a:rPr lang="en-US" b="1" dirty="0"/>
              <a:t>public</a:t>
            </a:r>
            <a:r>
              <a:rPr lang="en-US" dirty="0"/>
              <a:t> </a:t>
            </a:r>
            <a:r>
              <a:rPr lang="en-US" b="1" dirty="0"/>
              <a:t>static native</a:t>
            </a:r>
            <a:r>
              <a:rPr lang="en-US" dirty="0"/>
              <a:t> </a:t>
            </a:r>
            <a:r>
              <a:rPr lang="en-US" b="1" dirty="0"/>
              <a:t>void</a:t>
            </a:r>
            <a:r>
              <a:rPr lang="en-US" dirty="0"/>
              <a:t> sleep(</a:t>
            </a:r>
            <a:r>
              <a:rPr lang="en-US" b="1" dirty="0"/>
              <a:t>long</a:t>
            </a:r>
            <a:r>
              <a:rPr lang="en-US" dirty="0"/>
              <a:t> </a:t>
            </a:r>
            <a:r>
              <a:rPr lang="en-US" dirty="0" err="1"/>
              <a:t>mls</a:t>
            </a:r>
            <a:r>
              <a:rPr lang="en-US" dirty="0"/>
              <a:t>) </a:t>
            </a:r>
            <a:r>
              <a:rPr lang="en-US" b="1" dirty="0"/>
              <a:t>throws</a:t>
            </a:r>
            <a:r>
              <a:rPr lang="en-US" dirty="0"/>
              <a:t> </a:t>
            </a:r>
            <a:r>
              <a:rPr lang="en-US" dirty="0" err="1"/>
              <a:t>InterruptedException</a:t>
            </a:r>
            <a:r>
              <a:rPr lang="en-US" dirty="0"/>
              <a:t>   </a:t>
            </a:r>
          </a:p>
          <a:p>
            <a:pPr>
              <a:buFont typeface="+mj-lt"/>
              <a:buAutoNum type="arabicPeriod"/>
            </a:pPr>
            <a:r>
              <a:rPr lang="en-US" b="1" dirty="0"/>
              <a:t>public</a:t>
            </a:r>
            <a:r>
              <a:rPr lang="en-US" dirty="0"/>
              <a:t> </a:t>
            </a:r>
            <a:r>
              <a:rPr lang="en-US" b="1" dirty="0"/>
              <a:t>static</a:t>
            </a:r>
            <a:r>
              <a:rPr lang="en-US" dirty="0"/>
              <a:t> </a:t>
            </a:r>
            <a:r>
              <a:rPr lang="en-US" b="1" dirty="0"/>
              <a:t>void</a:t>
            </a:r>
            <a:r>
              <a:rPr lang="en-US" dirty="0"/>
              <a:t> sleep(</a:t>
            </a:r>
            <a:r>
              <a:rPr lang="en-US" b="1" dirty="0"/>
              <a:t>long</a:t>
            </a:r>
            <a:r>
              <a:rPr lang="en-US" dirty="0"/>
              <a:t> </a:t>
            </a:r>
            <a:r>
              <a:rPr lang="en-US" dirty="0" err="1"/>
              <a:t>mls</a:t>
            </a:r>
            <a:r>
              <a:rPr lang="en-US" dirty="0"/>
              <a:t>, </a:t>
            </a:r>
            <a:r>
              <a:rPr lang="en-US" b="1" dirty="0"/>
              <a:t>int</a:t>
            </a:r>
            <a:r>
              <a:rPr lang="en-US" dirty="0"/>
              <a:t> n) </a:t>
            </a:r>
            <a:r>
              <a:rPr lang="en-US" b="1" dirty="0"/>
              <a:t>throws</a:t>
            </a:r>
            <a:r>
              <a:rPr lang="en-US" dirty="0"/>
              <a:t> </a:t>
            </a:r>
            <a:r>
              <a:rPr lang="en-US" dirty="0" err="1"/>
              <a:t>InterruptedException</a:t>
            </a:r>
            <a:r>
              <a:rPr lang="en-US" dirty="0"/>
              <a:t>  </a:t>
            </a:r>
          </a:p>
          <a:p>
            <a:pPr marL="0" indent="0">
              <a:buNone/>
            </a:pPr>
            <a:r>
              <a:rPr lang="en-US" dirty="0"/>
              <a:t> </a:t>
            </a:r>
          </a:p>
          <a:p>
            <a:r>
              <a:rPr lang="en-US" dirty="0"/>
              <a:t>The method sleep() with the one parameter is the native method, and the implementation of the native method is accomplished in another programming language.</a:t>
            </a:r>
          </a:p>
          <a:p>
            <a:r>
              <a:rPr lang="en-US" dirty="0"/>
              <a:t>The other methods having the two parameters are not the native method. That is, its implementation is accomplished in Java. </a:t>
            </a:r>
          </a:p>
          <a:p>
            <a:r>
              <a:rPr lang="en-US" dirty="0"/>
              <a:t>We can access the sleep() methods with the help of the Thread class.</a:t>
            </a:r>
          </a:p>
          <a:p>
            <a:endParaRPr lang="en-US" dirty="0"/>
          </a:p>
        </p:txBody>
      </p:sp>
      <p:sp>
        <p:nvSpPr>
          <p:cNvPr id="10" name="Rectangle 9">
            <a:extLst>
              <a:ext uri="{FF2B5EF4-FFF2-40B4-BE49-F238E27FC236}">
                <a16:creationId xmlns:a16="http://schemas.microsoft.com/office/drawing/2014/main" id="{73345607-7E75-496C-B890-4B126760FD94}"/>
              </a:ext>
            </a:extLst>
          </p:cNvPr>
          <p:cNvSpPr/>
          <p:nvPr/>
        </p:nvSpPr>
        <p:spPr>
          <a:xfrm>
            <a:off x="389351" y="2597426"/>
            <a:ext cx="8207597" cy="128089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203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down)">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down)">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dow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wipe(down)">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wipe(down)">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wipe(down)">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wipe(down)">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wipe(down)">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0"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96E8-6BA2-42FE-96ED-359925E5286A}"/>
              </a:ext>
            </a:extLst>
          </p:cNvPr>
          <p:cNvSpPr>
            <a:spLocks noGrp="1"/>
          </p:cNvSpPr>
          <p:nvPr>
            <p:ph type="title"/>
          </p:nvPr>
        </p:nvSpPr>
        <p:spPr>
          <a:xfrm>
            <a:off x="677334" y="0"/>
            <a:ext cx="8596668" cy="1320800"/>
          </a:xfrm>
        </p:spPr>
        <p:txBody>
          <a:bodyPr/>
          <a:lstStyle/>
          <a:p>
            <a:r>
              <a:rPr lang="en-US" dirty="0"/>
              <a:t>Sleep() method important Points</a:t>
            </a:r>
          </a:p>
        </p:txBody>
      </p:sp>
      <p:sp>
        <p:nvSpPr>
          <p:cNvPr id="3" name="Content Placeholder 2">
            <a:extLst>
              <a:ext uri="{FF2B5EF4-FFF2-40B4-BE49-F238E27FC236}">
                <a16:creationId xmlns:a16="http://schemas.microsoft.com/office/drawing/2014/main" id="{5239E70E-EDF1-4FAB-9578-6BA8BD61B6F6}"/>
              </a:ext>
            </a:extLst>
          </p:cNvPr>
          <p:cNvSpPr>
            <a:spLocks noGrp="1"/>
          </p:cNvSpPr>
          <p:nvPr>
            <p:ph idx="1"/>
          </p:nvPr>
        </p:nvSpPr>
        <p:spPr>
          <a:xfrm>
            <a:off x="677334" y="1007165"/>
            <a:ext cx="8596668" cy="5850835"/>
          </a:xfrm>
        </p:spPr>
        <p:txBody>
          <a:bodyPr>
            <a:normAutofit/>
          </a:bodyPr>
          <a:lstStyle/>
          <a:p>
            <a:pPr>
              <a:lnSpc>
                <a:spcPct val="110000"/>
              </a:lnSpc>
            </a:pPr>
            <a:r>
              <a:rPr lang="en-US" dirty="0"/>
              <a:t>If the value of milliseconds is negative then “</a:t>
            </a:r>
            <a:r>
              <a:rPr lang="en-US" dirty="0" err="1"/>
              <a:t>illegalArgumentException</a:t>
            </a:r>
            <a:r>
              <a:rPr lang="en-US" dirty="0"/>
              <a:t>” is thrown.</a:t>
            </a:r>
          </a:p>
          <a:p>
            <a:pPr>
              <a:lnSpc>
                <a:spcPct val="110000"/>
              </a:lnSpc>
            </a:pPr>
            <a:r>
              <a:rPr lang="en-US" dirty="0"/>
              <a:t>If the value of nanoseconds is not in the range from 0-999999 then “</a:t>
            </a:r>
            <a:r>
              <a:rPr lang="en-US" dirty="0" err="1"/>
              <a:t>InterruptedException</a:t>
            </a:r>
            <a:r>
              <a:rPr lang="en-US" dirty="0"/>
              <a:t>” is thrown</a:t>
            </a:r>
          </a:p>
          <a:p>
            <a:pPr>
              <a:lnSpc>
                <a:spcPct val="110000"/>
              </a:lnSpc>
            </a:pPr>
            <a:r>
              <a:rPr lang="en-US" dirty="0"/>
              <a:t>Whenever we want to use the sleep() method we also need to handle the “</a:t>
            </a:r>
            <a:r>
              <a:rPr lang="en-US" dirty="0" err="1"/>
              <a:t>InterruptedException</a:t>
            </a:r>
            <a:r>
              <a:rPr lang="en-US" dirty="0"/>
              <a:t>”.If we will not handle it, the JVM will show compilation error.</a:t>
            </a:r>
          </a:p>
          <a:p>
            <a:pPr>
              <a:lnSpc>
                <a:spcPct val="110000"/>
              </a:lnSpc>
            </a:pPr>
            <a:r>
              <a:rPr lang="en-US" dirty="0"/>
              <a:t>When any thread is sleeping and if any other thread interrupts it, then it throws “</a:t>
            </a:r>
            <a:r>
              <a:rPr lang="en-US" dirty="0" err="1"/>
              <a:t>InterruptedException</a:t>
            </a:r>
            <a:r>
              <a:rPr lang="en-US" dirty="0"/>
              <a:t>”.</a:t>
            </a:r>
          </a:p>
          <a:p>
            <a:pPr>
              <a:lnSpc>
                <a:spcPct val="110000"/>
              </a:lnSpc>
            </a:pPr>
            <a:r>
              <a:rPr lang="en-US" dirty="0"/>
              <a:t>When we use sleep method to pause the execution of thread. The thread schedular assign CPU to another thread if any thread exists. So, there is no guarantee that the thread wakes up exactly after the time specified in sleep method. It totally depends on the thread scheduler.</a:t>
            </a:r>
          </a:p>
          <a:p>
            <a:pPr>
              <a:lnSpc>
                <a:spcPct val="110000"/>
              </a:lnSpc>
            </a:pPr>
            <a:r>
              <a:rPr lang="en-US" dirty="0"/>
              <a:t>While the thread is sleeping, it doesn’t lose any locks or monitors that it acquires before sleeping. </a:t>
            </a:r>
          </a:p>
        </p:txBody>
      </p:sp>
    </p:spTree>
    <p:extLst>
      <p:ext uri="{BB962C8B-B14F-4D97-AF65-F5344CB8AC3E}">
        <p14:creationId xmlns:p14="http://schemas.microsoft.com/office/powerpoint/2010/main" val="304177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2D4BBF-D63B-4F71-8309-3FC513D81536}"/>
              </a:ext>
            </a:extLst>
          </p:cNvPr>
          <p:cNvSpPr>
            <a:spLocks noGrp="1"/>
          </p:cNvSpPr>
          <p:nvPr>
            <p:ph type="title"/>
          </p:nvPr>
        </p:nvSpPr>
        <p:spPr>
          <a:xfrm>
            <a:off x="635316" y="171041"/>
            <a:ext cx="8911687" cy="1280890"/>
          </a:xfrm>
        </p:spPr>
        <p:txBody>
          <a:bodyPr>
            <a:normAutofit/>
          </a:bodyPr>
          <a:lstStyle/>
          <a:p>
            <a:r>
              <a:rPr lang="en-US" sz="2800" dirty="0"/>
              <a:t>Yield()</a:t>
            </a:r>
          </a:p>
        </p:txBody>
      </p:sp>
      <p:sp>
        <p:nvSpPr>
          <p:cNvPr id="5" name="Content Placeholder 2">
            <a:extLst>
              <a:ext uri="{FF2B5EF4-FFF2-40B4-BE49-F238E27FC236}">
                <a16:creationId xmlns:a16="http://schemas.microsoft.com/office/drawing/2014/main" id="{F599E04F-EBC8-4D2B-9B3A-930399080DC8}"/>
              </a:ext>
            </a:extLst>
          </p:cNvPr>
          <p:cNvSpPr>
            <a:spLocks noGrp="1"/>
          </p:cNvSpPr>
          <p:nvPr>
            <p:ph idx="1"/>
          </p:nvPr>
        </p:nvSpPr>
        <p:spPr>
          <a:xfrm>
            <a:off x="633459" y="983343"/>
            <a:ext cx="8915400" cy="5874657"/>
          </a:xfrm>
        </p:spPr>
        <p:txBody>
          <a:bodyPr/>
          <a:lstStyle/>
          <a:p>
            <a:r>
              <a:rPr lang="en-US" dirty="0"/>
              <a:t>Which stops the current executing thread &amp; give chance to other threads for execution.</a:t>
            </a:r>
          </a:p>
          <a:p>
            <a:r>
              <a:rPr lang="en-US" dirty="0"/>
              <a:t>Example: </a:t>
            </a:r>
          </a:p>
          <a:p>
            <a:endParaRPr lang="en-US" dirty="0"/>
          </a:p>
          <a:p>
            <a:endParaRPr lang="en-US" dirty="0"/>
          </a:p>
          <a:p>
            <a:endParaRPr lang="en-US" dirty="0"/>
          </a:p>
          <a:p>
            <a:endParaRPr lang="en-US" dirty="0"/>
          </a:p>
          <a:p>
            <a:endParaRPr lang="en-US" dirty="0"/>
          </a:p>
          <a:p>
            <a:endParaRPr lang="en-US" dirty="0"/>
          </a:p>
          <a:p>
            <a:r>
              <a:rPr lang="en-US" dirty="0"/>
              <a:t>Working: Java 5 :- internally its used sleep().</a:t>
            </a:r>
          </a:p>
          <a:p>
            <a:pPr marL="0" indent="0">
              <a:buNone/>
            </a:pPr>
            <a:r>
              <a:rPr lang="en-US" dirty="0"/>
              <a:t>			Java 6:-Thread provides hint to thread-scheduler ,then it depends </a:t>
            </a:r>
          </a:p>
          <a:p>
            <a:pPr marL="0" indent="0">
              <a:buNone/>
            </a:pPr>
            <a:r>
              <a:rPr lang="en-US" dirty="0"/>
              <a:t>					on Thread Scheduler to accept or ignore the hint.</a:t>
            </a:r>
          </a:p>
          <a:p>
            <a:pPr marL="0" indent="0">
              <a:buNone/>
            </a:pPr>
            <a:r>
              <a:rPr lang="en-US" dirty="0"/>
              <a:t>Method :-public static native void yield();</a:t>
            </a:r>
          </a:p>
          <a:p>
            <a:r>
              <a:rPr lang="en-US" dirty="0"/>
              <a:t>Output may vary (different).</a:t>
            </a:r>
          </a:p>
        </p:txBody>
      </p:sp>
      <p:sp>
        <p:nvSpPr>
          <p:cNvPr id="6" name="Rectangle 5">
            <a:extLst>
              <a:ext uri="{FF2B5EF4-FFF2-40B4-BE49-F238E27FC236}">
                <a16:creationId xmlns:a16="http://schemas.microsoft.com/office/drawing/2014/main" id="{BA43F500-48C1-4065-8ED5-590AA2B7EEC8}"/>
              </a:ext>
            </a:extLst>
          </p:cNvPr>
          <p:cNvSpPr/>
          <p:nvPr/>
        </p:nvSpPr>
        <p:spPr>
          <a:xfrm>
            <a:off x="2809460" y="1934328"/>
            <a:ext cx="3988905" cy="190831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783874F-4107-4C54-A5DA-DE087DAF36E2}"/>
              </a:ext>
            </a:extLst>
          </p:cNvPr>
          <p:cNvSpPr/>
          <p:nvPr/>
        </p:nvSpPr>
        <p:spPr>
          <a:xfrm>
            <a:off x="2809460" y="2600249"/>
            <a:ext cx="1073427" cy="57647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 counter</a:t>
            </a:r>
          </a:p>
        </p:txBody>
      </p:sp>
      <p:pic>
        <p:nvPicPr>
          <p:cNvPr id="8" name="Picture 7">
            <a:extLst>
              <a:ext uri="{FF2B5EF4-FFF2-40B4-BE49-F238E27FC236}">
                <a16:creationId xmlns:a16="http://schemas.microsoft.com/office/drawing/2014/main" id="{EF54367D-C8E7-4863-8EE1-DFCCB16B58EC}"/>
              </a:ext>
            </a:extLst>
          </p:cNvPr>
          <p:cNvPicPr>
            <a:picLocks noChangeAspect="1"/>
          </p:cNvPicPr>
          <p:nvPr/>
        </p:nvPicPr>
        <p:blipFill>
          <a:blip r:embed="rId2"/>
          <a:stretch>
            <a:fillRect/>
          </a:stretch>
        </p:blipFill>
        <p:spPr>
          <a:xfrm>
            <a:off x="4202080" y="2278042"/>
            <a:ext cx="548824" cy="1183740"/>
          </a:xfrm>
          <a:prstGeom prst="rect">
            <a:avLst/>
          </a:prstGeom>
        </p:spPr>
      </p:pic>
      <p:sp>
        <p:nvSpPr>
          <p:cNvPr id="9" name="TextBox 8">
            <a:extLst>
              <a:ext uri="{FF2B5EF4-FFF2-40B4-BE49-F238E27FC236}">
                <a16:creationId xmlns:a16="http://schemas.microsoft.com/office/drawing/2014/main" id="{3A60ADEB-7F4F-4DEB-8396-E8D3D4A33AAF}"/>
              </a:ext>
            </a:extLst>
          </p:cNvPr>
          <p:cNvSpPr txBox="1"/>
          <p:nvPr/>
        </p:nvSpPr>
        <p:spPr>
          <a:xfrm>
            <a:off x="4202080" y="1910252"/>
            <a:ext cx="548824" cy="369332"/>
          </a:xfrm>
          <a:prstGeom prst="rect">
            <a:avLst/>
          </a:prstGeom>
          <a:noFill/>
        </p:spPr>
        <p:txBody>
          <a:bodyPr wrap="square" rtlCol="0">
            <a:spAutoFit/>
          </a:bodyPr>
          <a:lstStyle/>
          <a:p>
            <a:pPr algn="ctr"/>
            <a:r>
              <a:rPr lang="en-US" dirty="0"/>
              <a:t>P1</a:t>
            </a:r>
          </a:p>
        </p:txBody>
      </p:sp>
      <p:sp>
        <p:nvSpPr>
          <p:cNvPr id="10" name="Rectangle 9">
            <a:extLst>
              <a:ext uri="{FF2B5EF4-FFF2-40B4-BE49-F238E27FC236}">
                <a16:creationId xmlns:a16="http://schemas.microsoft.com/office/drawing/2014/main" id="{B07F4D3B-A1B3-463A-852C-25BFE80A5C01}"/>
              </a:ext>
            </a:extLst>
          </p:cNvPr>
          <p:cNvSpPr/>
          <p:nvPr/>
        </p:nvSpPr>
        <p:spPr>
          <a:xfrm>
            <a:off x="4202080" y="3466941"/>
            <a:ext cx="548824" cy="369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rPr>
              <a:t>|||||||||||||||</a:t>
            </a:r>
          </a:p>
        </p:txBody>
      </p:sp>
      <p:pic>
        <p:nvPicPr>
          <p:cNvPr id="11" name="Picture 10">
            <a:extLst>
              <a:ext uri="{FF2B5EF4-FFF2-40B4-BE49-F238E27FC236}">
                <a16:creationId xmlns:a16="http://schemas.microsoft.com/office/drawing/2014/main" id="{B2FE9D04-7ACD-4D81-8B63-1EFAE50F31D3}"/>
              </a:ext>
            </a:extLst>
          </p:cNvPr>
          <p:cNvPicPr>
            <a:picLocks noChangeAspect="1"/>
          </p:cNvPicPr>
          <p:nvPr/>
        </p:nvPicPr>
        <p:blipFill>
          <a:blip r:embed="rId2"/>
          <a:stretch>
            <a:fillRect/>
          </a:stretch>
        </p:blipFill>
        <p:spPr>
          <a:xfrm>
            <a:off x="5565453" y="2288755"/>
            <a:ext cx="548824" cy="1183740"/>
          </a:xfrm>
          <a:prstGeom prst="rect">
            <a:avLst/>
          </a:prstGeom>
        </p:spPr>
      </p:pic>
      <p:sp>
        <p:nvSpPr>
          <p:cNvPr id="12" name="TextBox 11">
            <a:extLst>
              <a:ext uri="{FF2B5EF4-FFF2-40B4-BE49-F238E27FC236}">
                <a16:creationId xmlns:a16="http://schemas.microsoft.com/office/drawing/2014/main" id="{C52A6DE7-92A5-45EE-BEFA-6668A9C3CF12}"/>
              </a:ext>
            </a:extLst>
          </p:cNvPr>
          <p:cNvSpPr txBox="1"/>
          <p:nvPr/>
        </p:nvSpPr>
        <p:spPr>
          <a:xfrm>
            <a:off x="5565453" y="1908710"/>
            <a:ext cx="548824" cy="369332"/>
          </a:xfrm>
          <a:prstGeom prst="rect">
            <a:avLst/>
          </a:prstGeom>
          <a:noFill/>
        </p:spPr>
        <p:txBody>
          <a:bodyPr wrap="square" rtlCol="0">
            <a:spAutoFit/>
          </a:bodyPr>
          <a:lstStyle/>
          <a:p>
            <a:pPr algn="ctr"/>
            <a:r>
              <a:rPr lang="en-US" dirty="0"/>
              <a:t>P2</a:t>
            </a:r>
          </a:p>
        </p:txBody>
      </p:sp>
      <p:sp>
        <p:nvSpPr>
          <p:cNvPr id="13" name="Rectangle 12">
            <a:extLst>
              <a:ext uri="{FF2B5EF4-FFF2-40B4-BE49-F238E27FC236}">
                <a16:creationId xmlns:a16="http://schemas.microsoft.com/office/drawing/2014/main" id="{6CEE9CCF-3C60-4E83-AECF-240D2D315038}"/>
              </a:ext>
            </a:extLst>
          </p:cNvPr>
          <p:cNvSpPr/>
          <p:nvPr/>
        </p:nvSpPr>
        <p:spPr>
          <a:xfrm>
            <a:off x="5565453" y="3461782"/>
            <a:ext cx="548824" cy="369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sp>
        <p:nvSpPr>
          <p:cNvPr id="14" name="Rectangle 13">
            <a:extLst>
              <a:ext uri="{FF2B5EF4-FFF2-40B4-BE49-F238E27FC236}">
                <a16:creationId xmlns:a16="http://schemas.microsoft.com/office/drawing/2014/main" id="{E5A13EC4-008B-4B32-A4B3-F8D07BE535E8}"/>
              </a:ext>
            </a:extLst>
          </p:cNvPr>
          <p:cNvSpPr/>
          <p:nvPr/>
        </p:nvSpPr>
        <p:spPr>
          <a:xfrm>
            <a:off x="699720" y="5689991"/>
            <a:ext cx="4815040" cy="3693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652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down)">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wipe(down)">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Effect transition="in" filter="wipe(down)">
                                      <p:cBhvr>
                                        <p:cTn id="67" dur="500"/>
                                        <p:tgtEl>
                                          <p:spTgt spid="5">
                                            <p:txEl>
                                              <p:pRg st="9" end="9"/>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5">
                                            <p:txEl>
                                              <p:pRg st="10" end="10"/>
                                            </p:txEl>
                                          </p:spTgt>
                                        </p:tgtEl>
                                        <p:attrNameLst>
                                          <p:attrName>style.visibility</p:attrName>
                                        </p:attrNameLst>
                                      </p:cBhvr>
                                      <p:to>
                                        <p:strVal val="visible"/>
                                      </p:to>
                                    </p:set>
                                    <p:animEffect transition="in" filter="wipe(down)">
                                      <p:cBhvr>
                                        <p:cTn id="70" dur="500"/>
                                        <p:tgtEl>
                                          <p:spTgt spid="5">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down)">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5">
                                            <p:txEl>
                                              <p:pRg st="11" end="11"/>
                                            </p:txEl>
                                          </p:spTgt>
                                        </p:tgtEl>
                                        <p:attrNameLst>
                                          <p:attrName>style.visibility</p:attrName>
                                        </p:attrNameLst>
                                      </p:cBhvr>
                                      <p:to>
                                        <p:strVal val="visible"/>
                                      </p:to>
                                    </p:set>
                                    <p:animEffect transition="in" filter="wipe(down)">
                                      <p:cBhvr>
                                        <p:cTn id="80" dur="500"/>
                                        <p:tgtEl>
                                          <p:spTgt spid="5">
                                            <p:txEl>
                                              <p:pRg st="11" end="1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5">
                                            <p:txEl>
                                              <p:pRg st="12" end="12"/>
                                            </p:txEl>
                                          </p:spTgt>
                                        </p:tgtEl>
                                        <p:attrNameLst>
                                          <p:attrName>style.visibility</p:attrName>
                                        </p:attrNameLst>
                                      </p:cBhvr>
                                      <p:to>
                                        <p:strVal val="visible"/>
                                      </p:to>
                                    </p:set>
                                    <p:animEffect transition="in" filter="wipe(down)">
                                      <p:cBhvr>
                                        <p:cTn id="85"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9" grpId="0"/>
      <p:bldP spid="10" grpId="0" animBg="1"/>
      <p:bldP spid="12" grpId="0"/>
      <p:bldP spid="13" grpId="0" animBg="1"/>
      <p:bldP spid="1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93DAF2-418B-4A3C-9CBB-001E048EAA01}"/>
              </a:ext>
            </a:extLst>
          </p:cNvPr>
          <p:cNvSpPr>
            <a:spLocks noGrp="1"/>
          </p:cNvSpPr>
          <p:nvPr>
            <p:ph type="title"/>
          </p:nvPr>
        </p:nvSpPr>
        <p:spPr>
          <a:xfrm>
            <a:off x="502794" y="661372"/>
            <a:ext cx="8911687" cy="788237"/>
          </a:xfrm>
        </p:spPr>
        <p:txBody>
          <a:bodyPr>
            <a:normAutofit/>
          </a:bodyPr>
          <a:lstStyle/>
          <a:p>
            <a:r>
              <a:rPr lang="en-US" b="1" dirty="0"/>
              <a:t>join()</a:t>
            </a:r>
            <a:endParaRPr lang="en-US" sz="2800" dirty="0"/>
          </a:p>
        </p:txBody>
      </p:sp>
      <p:sp>
        <p:nvSpPr>
          <p:cNvPr id="5" name="Content Placeholder 2">
            <a:extLst>
              <a:ext uri="{FF2B5EF4-FFF2-40B4-BE49-F238E27FC236}">
                <a16:creationId xmlns:a16="http://schemas.microsoft.com/office/drawing/2014/main" id="{17BD44DA-4549-49B8-BED9-11F3F5E7F60A}"/>
              </a:ext>
            </a:extLst>
          </p:cNvPr>
          <p:cNvSpPr>
            <a:spLocks noGrp="1"/>
          </p:cNvSpPr>
          <p:nvPr>
            <p:ph idx="1"/>
          </p:nvPr>
        </p:nvSpPr>
        <p:spPr>
          <a:xfrm>
            <a:off x="330516" y="1791726"/>
            <a:ext cx="9767640" cy="3615161"/>
          </a:xfrm>
        </p:spPr>
        <p:txBody>
          <a:bodyPr/>
          <a:lstStyle/>
          <a:p>
            <a:r>
              <a:rPr lang="en-US" dirty="0"/>
              <a:t>When the join() method is invoked, the current thread stops its execution and the thread goes into the wait state. The current thread remains in the wait state until the thread on which the join() method is invoked has achieved its dead state.</a:t>
            </a:r>
          </a:p>
          <a:p>
            <a:r>
              <a:rPr lang="en-US" dirty="0"/>
              <a:t>If interruption of the thread occurs, then it throws the </a:t>
            </a:r>
            <a:r>
              <a:rPr lang="en-US" dirty="0" err="1"/>
              <a:t>InterruptedException</a:t>
            </a:r>
            <a:r>
              <a:rPr lang="en-US" dirty="0"/>
              <a:t>.</a:t>
            </a:r>
          </a:p>
          <a:p>
            <a:r>
              <a:rPr lang="en-US" b="1" u="sng" dirty="0"/>
              <a:t>Methods:</a:t>
            </a:r>
          </a:p>
          <a:p>
            <a:pPr>
              <a:buFont typeface="+mj-lt"/>
              <a:buAutoNum type="arabicPeriod"/>
            </a:pPr>
            <a:r>
              <a:rPr lang="en-US" dirty="0"/>
              <a:t>public final void join() </a:t>
            </a:r>
            <a:r>
              <a:rPr lang="en-US" b="1" dirty="0"/>
              <a:t>throws</a:t>
            </a:r>
            <a:r>
              <a:rPr lang="en-US" dirty="0"/>
              <a:t> </a:t>
            </a:r>
            <a:r>
              <a:rPr lang="en-US" dirty="0" err="1"/>
              <a:t>InterruptedException</a:t>
            </a:r>
            <a:r>
              <a:rPr lang="en-US" dirty="0"/>
              <a:t>  </a:t>
            </a:r>
          </a:p>
          <a:p>
            <a:pPr>
              <a:buFont typeface="+mj-lt"/>
              <a:buAutoNum type="arabicPeriod"/>
            </a:pPr>
            <a:r>
              <a:rPr lang="en-US" dirty="0"/>
              <a:t>public final synchronized void join(</a:t>
            </a:r>
            <a:r>
              <a:rPr lang="en-US" b="1" dirty="0"/>
              <a:t>long</a:t>
            </a:r>
            <a:r>
              <a:rPr lang="en-US" dirty="0"/>
              <a:t> </a:t>
            </a:r>
            <a:r>
              <a:rPr lang="en-US" dirty="0" err="1"/>
              <a:t>mls</a:t>
            </a:r>
            <a:r>
              <a:rPr lang="en-US" dirty="0"/>
              <a:t>) </a:t>
            </a:r>
            <a:r>
              <a:rPr lang="en-US" b="1" dirty="0"/>
              <a:t>throws</a:t>
            </a:r>
            <a:r>
              <a:rPr lang="en-US" dirty="0"/>
              <a:t> </a:t>
            </a:r>
            <a:r>
              <a:rPr lang="en-US" dirty="0" err="1"/>
              <a:t>InterruptedException</a:t>
            </a:r>
            <a:endParaRPr lang="en-US" dirty="0"/>
          </a:p>
          <a:p>
            <a:pPr>
              <a:buFont typeface="+mj-lt"/>
              <a:buAutoNum type="arabicPeriod"/>
            </a:pPr>
            <a:r>
              <a:rPr lang="en-US" dirty="0"/>
              <a:t>public final synchronized void join(</a:t>
            </a:r>
            <a:r>
              <a:rPr lang="en-US" b="1" dirty="0"/>
              <a:t>long</a:t>
            </a:r>
            <a:r>
              <a:rPr lang="en-US" dirty="0"/>
              <a:t> </a:t>
            </a:r>
            <a:r>
              <a:rPr lang="en-US" dirty="0" err="1"/>
              <a:t>mls</a:t>
            </a:r>
            <a:r>
              <a:rPr lang="en-US" dirty="0"/>
              <a:t>, </a:t>
            </a:r>
            <a:r>
              <a:rPr lang="en-US" b="1" dirty="0"/>
              <a:t>int</a:t>
            </a:r>
            <a:r>
              <a:rPr lang="en-US" dirty="0"/>
              <a:t> </a:t>
            </a:r>
            <a:r>
              <a:rPr lang="en-US" dirty="0" err="1"/>
              <a:t>nanos</a:t>
            </a:r>
            <a:r>
              <a:rPr lang="en-US" dirty="0"/>
              <a:t>) </a:t>
            </a:r>
            <a:r>
              <a:rPr lang="en-US" b="1" dirty="0"/>
              <a:t>throws</a:t>
            </a:r>
            <a:r>
              <a:rPr lang="en-US" dirty="0"/>
              <a:t> </a:t>
            </a:r>
            <a:r>
              <a:rPr lang="en-US" dirty="0" err="1"/>
              <a:t>InterruptedException</a:t>
            </a:r>
            <a:endParaRPr lang="en-US" dirty="0"/>
          </a:p>
          <a:p>
            <a:endParaRPr lang="en-US" dirty="0"/>
          </a:p>
        </p:txBody>
      </p:sp>
    </p:spTree>
    <p:extLst>
      <p:ext uri="{BB962C8B-B14F-4D97-AF65-F5344CB8AC3E}">
        <p14:creationId xmlns:p14="http://schemas.microsoft.com/office/powerpoint/2010/main" val="213164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down)">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FCD0-70D2-43C4-8093-2BEE0B21033B}"/>
              </a:ext>
            </a:extLst>
          </p:cNvPr>
          <p:cNvSpPr>
            <a:spLocks noGrp="1"/>
          </p:cNvSpPr>
          <p:nvPr>
            <p:ph type="title"/>
          </p:nvPr>
        </p:nvSpPr>
        <p:spPr>
          <a:xfrm>
            <a:off x="677334" y="388731"/>
            <a:ext cx="8596668" cy="1320800"/>
          </a:xfrm>
        </p:spPr>
        <p:txBody>
          <a:bodyPr/>
          <a:lstStyle/>
          <a:p>
            <a:r>
              <a:rPr lang="en-US" dirty="0"/>
              <a:t>Interrupt Method</a:t>
            </a:r>
          </a:p>
        </p:txBody>
      </p:sp>
      <p:sp>
        <p:nvSpPr>
          <p:cNvPr id="3" name="Content Placeholder 2">
            <a:extLst>
              <a:ext uri="{FF2B5EF4-FFF2-40B4-BE49-F238E27FC236}">
                <a16:creationId xmlns:a16="http://schemas.microsoft.com/office/drawing/2014/main" id="{833123A3-C149-4234-9785-67B971FB5694}"/>
              </a:ext>
            </a:extLst>
          </p:cNvPr>
          <p:cNvSpPr>
            <a:spLocks noGrp="1"/>
          </p:cNvSpPr>
          <p:nvPr>
            <p:ph idx="1"/>
          </p:nvPr>
        </p:nvSpPr>
        <p:spPr>
          <a:xfrm>
            <a:off x="677334" y="1709531"/>
            <a:ext cx="8596668" cy="5029200"/>
          </a:xfrm>
        </p:spPr>
        <p:txBody>
          <a:bodyPr>
            <a:normAutofit lnSpcReduction="10000"/>
          </a:bodyPr>
          <a:lstStyle/>
          <a:p>
            <a:pPr>
              <a:lnSpc>
                <a:spcPct val="150000"/>
              </a:lnSpc>
            </a:pPr>
            <a:r>
              <a:rPr lang="en-US" dirty="0"/>
              <a:t>Use:- It is used to interrupt an executing Thread.</a:t>
            </a:r>
          </a:p>
          <a:p>
            <a:pPr>
              <a:lnSpc>
                <a:spcPct val="150000"/>
              </a:lnSpc>
            </a:pPr>
            <a:r>
              <a:rPr lang="en-US" dirty="0"/>
              <a:t>interrupt() method will only works when the Thread is in sleeping or waiting state (sleep(),wait()).</a:t>
            </a:r>
          </a:p>
          <a:p>
            <a:pPr>
              <a:lnSpc>
                <a:spcPct val="150000"/>
              </a:lnSpc>
            </a:pPr>
            <a:r>
              <a:rPr lang="en-US" dirty="0"/>
              <a:t>If a thread is not in sleeping or waiting state then calling an interrupt() method will perform normal behavior.</a:t>
            </a:r>
          </a:p>
          <a:p>
            <a:pPr>
              <a:lnSpc>
                <a:spcPct val="150000"/>
              </a:lnSpc>
            </a:pPr>
            <a:r>
              <a:rPr lang="en-US" dirty="0"/>
              <a:t>When we use interrupt() method it throws an exception </a:t>
            </a:r>
            <a:r>
              <a:rPr lang="en-US" dirty="0" err="1"/>
              <a:t>InterruptedException</a:t>
            </a:r>
            <a:r>
              <a:rPr lang="en-US" dirty="0"/>
              <a:t>.</a:t>
            </a:r>
          </a:p>
          <a:p>
            <a:pPr>
              <a:lnSpc>
                <a:spcPct val="150000"/>
              </a:lnSpc>
            </a:pPr>
            <a:r>
              <a:rPr lang="en-US" b="1" dirty="0"/>
              <a:t>Syntax: public void interrupt()</a:t>
            </a:r>
          </a:p>
          <a:p>
            <a:pPr marL="0" indent="0">
              <a:lnSpc>
                <a:spcPct val="150000"/>
              </a:lnSpc>
              <a:buNone/>
            </a:pPr>
            <a:r>
              <a:rPr lang="en-US" b="1" dirty="0"/>
              <a:t>			{</a:t>
            </a:r>
          </a:p>
          <a:p>
            <a:pPr marL="0" indent="0">
              <a:lnSpc>
                <a:spcPct val="150000"/>
              </a:lnSpc>
              <a:buNone/>
            </a:pPr>
            <a:r>
              <a:rPr lang="en-US" b="1" dirty="0"/>
              <a:t>				…</a:t>
            </a:r>
          </a:p>
          <a:p>
            <a:pPr marL="0" indent="0">
              <a:lnSpc>
                <a:spcPct val="150000"/>
              </a:lnSpc>
              <a:buNone/>
            </a:pPr>
            <a:r>
              <a:rPr lang="en-US" b="1" dirty="0"/>
              <a:t>			}</a:t>
            </a:r>
          </a:p>
        </p:txBody>
      </p:sp>
      <p:sp>
        <p:nvSpPr>
          <p:cNvPr id="4" name="Rectangle 3">
            <a:extLst>
              <a:ext uri="{FF2B5EF4-FFF2-40B4-BE49-F238E27FC236}">
                <a16:creationId xmlns:a16="http://schemas.microsoft.com/office/drawing/2014/main" id="{5A1753CE-BE79-4069-9BEE-7A3661F1BCA1}"/>
              </a:ext>
            </a:extLst>
          </p:cNvPr>
          <p:cNvSpPr/>
          <p:nvPr/>
        </p:nvSpPr>
        <p:spPr>
          <a:xfrm>
            <a:off x="1007165" y="4558748"/>
            <a:ext cx="4002156" cy="2179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57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C4D0-D566-492F-8282-7141F372D9B5}"/>
              </a:ext>
            </a:extLst>
          </p:cNvPr>
          <p:cNvSpPr>
            <a:spLocks noGrp="1"/>
          </p:cNvSpPr>
          <p:nvPr>
            <p:ph type="title"/>
          </p:nvPr>
        </p:nvSpPr>
        <p:spPr/>
        <p:txBody>
          <a:bodyPr/>
          <a:lstStyle/>
          <a:p>
            <a:r>
              <a:rPr lang="en-US" dirty="0"/>
              <a:t>interrupted() and </a:t>
            </a:r>
            <a:r>
              <a:rPr lang="en-US" dirty="0" err="1"/>
              <a:t>isInterrupted</a:t>
            </a:r>
            <a:r>
              <a:rPr lang="en-US" dirty="0"/>
              <a:t>()</a:t>
            </a:r>
          </a:p>
        </p:txBody>
      </p:sp>
      <p:sp>
        <p:nvSpPr>
          <p:cNvPr id="3" name="Content Placeholder 2">
            <a:extLst>
              <a:ext uri="{FF2B5EF4-FFF2-40B4-BE49-F238E27FC236}">
                <a16:creationId xmlns:a16="http://schemas.microsoft.com/office/drawing/2014/main" id="{BDCBFE11-69DF-4CDB-923F-A356E65D4271}"/>
              </a:ext>
            </a:extLst>
          </p:cNvPr>
          <p:cNvSpPr>
            <a:spLocks noGrp="1"/>
          </p:cNvSpPr>
          <p:nvPr>
            <p:ph idx="1"/>
          </p:nvPr>
        </p:nvSpPr>
        <p:spPr>
          <a:xfrm>
            <a:off x="677334" y="1550989"/>
            <a:ext cx="8596668" cy="4697411"/>
          </a:xfrm>
        </p:spPr>
        <p:txBody>
          <a:bodyPr/>
          <a:lstStyle/>
          <a:p>
            <a:r>
              <a:rPr lang="en-US" dirty="0"/>
              <a:t>-Interrupted() method is used to check whether a thread is interrupted or not.</a:t>
            </a:r>
          </a:p>
          <a:p>
            <a:pPr marL="0" indent="0">
              <a:buNone/>
            </a:pPr>
            <a:r>
              <a:rPr lang="en-US" dirty="0"/>
              <a:t>	-</a:t>
            </a:r>
            <a:r>
              <a:rPr lang="en-US" dirty="0" err="1"/>
              <a:t>isInterrupted</a:t>
            </a:r>
            <a:r>
              <a:rPr lang="en-US" dirty="0"/>
              <a:t>() method is used to check whether a thread a thread is 	interrupted or not</a:t>
            </a:r>
          </a:p>
          <a:p>
            <a:r>
              <a:rPr lang="en-US" dirty="0"/>
              <a:t>-interrupted() method clears the interrupted status from true to false if the thread is interrupted.</a:t>
            </a:r>
          </a:p>
          <a:p>
            <a:pPr marL="0" indent="0">
              <a:buNone/>
            </a:pPr>
            <a:r>
              <a:rPr lang="en-US" dirty="0"/>
              <a:t>	-</a:t>
            </a:r>
            <a:r>
              <a:rPr lang="en-US" dirty="0" err="1"/>
              <a:t>isInterrupted</a:t>
            </a:r>
            <a:r>
              <a:rPr lang="en-US" dirty="0"/>
              <a:t> method does not clear the interrupted status.</a:t>
            </a:r>
          </a:p>
          <a:p>
            <a:r>
              <a:rPr lang="en-US" dirty="0"/>
              <a:t>-interrupted() method will change the result if called twice.</a:t>
            </a:r>
          </a:p>
          <a:p>
            <a:pPr marL="0" indent="0">
              <a:buNone/>
            </a:pPr>
            <a:r>
              <a:rPr lang="en-US" dirty="0"/>
              <a:t>	-</a:t>
            </a:r>
            <a:r>
              <a:rPr lang="en-US" dirty="0" err="1"/>
              <a:t>isInterrupted</a:t>
            </a:r>
            <a:r>
              <a:rPr lang="en-US" dirty="0"/>
              <a:t> method will produce same result if called twice.</a:t>
            </a:r>
          </a:p>
          <a:p>
            <a:r>
              <a:rPr lang="en-US" u="sng" dirty="0"/>
              <a:t>Syntax:</a:t>
            </a:r>
          </a:p>
          <a:p>
            <a:pPr marL="0" indent="0">
              <a:buNone/>
            </a:pPr>
            <a:r>
              <a:rPr lang="en-US" dirty="0"/>
              <a:t>			public static </a:t>
            </a:r>
            <a:r>
              <a:rPr lang="en-US" dirty="0" err="1"/>
              <a:t>boolean</a:t>
            </a:r>
            <a:r>
              <a:rPr lang="en-US" dirty="0"/>
              <a:t> interrupted(){--}</a:t>
            </a:r>
          </a:p>
          <a:p>
            <a:pPr marL="0" indent="0">
              <a:buNone/>
            </a:pPr>
            <a:r>
              <a:rPr lang="en-US" dirty="0"/>
              <a:t>			public </a:t>
            </a:r>
            <a:r>
              <a:rPr lang="en-US" dirty="0" err="1"/>
              <a:t>boolean</a:t>
            </a:r>
            <a:r>
              <a:rPr lang="en-US" dirty="0"/>
              <a:t> </a:t>
            </a:r>
            <a:r>
              <a:rPr lang="en-US" dirty="0" err="1"/>
              <a:t>isInterrupted</a:t>
            </a:r>
            <a:r>
              <a:rPr lang="en-US" dirty="0"/>
              <a:t>(){--}</a:t>
            </a:r>
          </a:p>
        </p:txBody>
      </p:sp>
      <p:sp>
        <p:nvSpPr>
          <p:cNvPr id="4" name="Rectangle 3">
            <a:extLst>
              <a:ext uri="{FF2B5EF4-FFF2-40B4-BE49-F238E27FC236}">
                <a16:creationId xmlns:a16="http://schemas.microsoft.com/office/drawing/2014/main" id="{74BADBF9-5532-422C-8F74-A748587C4242}"/>
              </a:ext>
            </a:extLst>
          </p:cNvPr>
          <p:cNvSpPr/>
          <p:nvPr/>
        </p:nvSpPr>
        <p:spPr>
          <a:xfrm>
            <a:off x="1073426" y="4757530"/>
            <a:ext cx="5022574" cy="1802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13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down)">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wipe(down)">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2100-AF69-42C0-8274-F88DAB915F0B}"/>
              </a:ext>
            </a:extLst>
          </p:cNvPr>
          <p:cNvSpPr>
            <a:spLocks noGrp="1"/>
          </p:cNvSpPr>
          <p:nvPr>
            <p:ph type="title"/>
          </p:nvPr>
        </p:nvSpPr>
        <p:spPr/>
        <p:txBody>
          <a:bodyPr/>
          <a:lstStyle/>
          <a:p>
            <a:r>
              <a:rPr lang="en-US" dirty="0"/>
              <a:t>Datatypes</a:t>
            </a:r>
          </a:p>
        </p:txBody>
      </p:sp>
      <p:sp>
        <p:nvSpPr>
          <p:cNvPr id="3" name="Content Placeholder 2">
            <a:extLst>
              <a:ext uri="{FF2B5EF4-FFF2-40B4-BE49-F238E27FC236}">
                <a16:creationId xmlns:a16="http://schemas.microsoft.com/office/drawing/2014/main" id="{F9FBF914-1A49-441D-AD43-A9A52C52EA82}"/>
              </a:ext>
            </a:extLst>
          </p:cNvPr>
          <p:cNvSpPr>
            <a:spLocks noGrp="1"/>
          </p:cNvSpPr>
          <p:nvPr>
            <p:ph idx="1"/>
          </p:nvPr>
        </p:nvSpPr>
        <p:spPr>
          <a:xfrm>
            <a:off x="677334" y="1590747"/>
            <a:ext cx="8596668" cy="556106"/>
          </a:xfrm>
        </p:spPr>
        <p:txBody>
          <a:bodyPr/>
          <a:lstStyle/>
          <a:p>
            <a:r>
              <a:rPr lang="en-US" b="1" dirty="0"/>
              <a:t>Data types</a:t>
            </a:r>
            <a:r>
              <a:rPr lang="en-US" dirty="0"/>
              <a:t> are different sizes and values that can be stored in the variable.</a:t>
            </a:r>
          </a:p>
          <a:p>
            <a:endParaRPr lang="en-US" dirty="0"/>
          </a:p>
        </p:txBody>
      </p:sp>
      <p:pic>
        <p:nvPicPr>
          <p:cNvPr id="1026" name="Picture 2" descr="https://media.geeksforgeeks.org/wp-content/cdn-uploads/20191105111644/Data-types-in-Java.jpg">
            <a:extLst>
              <a:ext uri="{FF2B5EF4-FFF2-40B4-BE49-F238E27FC236}">
                <a16:creationId xmlns:a16="http://schemas.microsoft.com/office/drawing/2014/main" id="{21CFA379-4361-402B-9560-9414EE854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533" y="2146853"/>
            <a:ext cx="7442269" cy="457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1160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D0D6-8598-49E3-A527-E06945FD6C52}"/>
              </a:ext>
            </a:extLst>
          </p:cNvPr>
          <p:cNvSpPr>
            <a:spLocks noGrp="1"/>
          </p:cNvSpPr>
          <p:nvPr>
            <p:ph type="title"/>
          </p:nvPr>
        </p:nvSpPr>
        <p:spPr>
          <a:xfrm>
            <a:off x="677334" y="0"/>
            <a:ext cx="8596668" cy="1320800"/>
          </a:xfrm>
        </p:spPr>
        <p:txBody>
          <a:bodyPr/>
          <a:lstStyle/>
          <a:p>
            <a:r>
              <a:rPr lang="en-US" dirty="0"/>
              <a:t>Synchronization</a:t>
            </a:r>
          </a:p>
        </p:txBody>
      </p:sp>
      <p:sp>
        <p:nvSpPr>
          <p:cNvPr id="3" name="Content Placeholder 2">
            <a:extLst>
              <a:ext uri="{FF2B5EF4-FFF2-40B4-BE49-F238E27FC236}">
                <a16:creationId xmlns:a16="http://schemas.microsoft.com/office/drawing/2014/main" id="{4DEE087D-3EA7-4967-A3BA-7F6A01A91A73}"/>
              </a:ext>
            </a:extLst>
          </p:cNvPr>
          <p:cNvSpPr>
            <a:spLocks noGrp="1"/>
          </p:cNvSpPr>
          <p:nvPr>
            <p:ph idx="1"/>
          </p:nvPr>
        </p:nvSpPr>
        <p:spPr>
          <a:xfrm>
            <a:off x="677334" y="887895"/>
            <a:ext cx="8596668" cy="5970105"/>
          </a:xfrm>
        </p:spPr>
        <p:txBody>
          <a:bodyPr>
            <a:normAutofit/>
          </a:bodyPr>
          <a:lstStyle/>
          <a:p>
            <a:r>
              <a:rPr lang="en-US" dirty="0">
                <a:solidFill>
                  <a:srgbClr val="FF0000"/>
                </a:solidFill>
              </a:rPr>
              <a:t>What is Synchronization?</a:t>
            </a:r>
          </a:p>
          <a:p>
            <a:r>
              <a:rPr lang="en-US" dirty="0"/>
              <a:t>It is the process by which we control the accessibility of multiple thread to a particular shared resource.</a:t>
            </a:r>
          </a:p>
          <a:p>
            <a:endParaRPr lang="en-US" dirty="0"/>
          </a:p>
          <a:p>
            <a:r>
              <a:rPr lang="en-US" dirty="0">
                <a:solidFill>
                  <a:srgbClr val="FF0000"/>
                </a:solidFill>
              </a:rPr>
              <a:t>Problem which can occur without Synchronization :-</a:t>
            </a:r>
          </a:p>
          <a:p>
            <a:pPr>
              <a:buFont typeface="+mj-lt"/>
              <a:buAutoNum type="arabicPeriod"/>
            </a:pPr>
            <a:r>
              <a:rPr lang="en-US" dirty="0"/>
              <a:t>Data Inconsistency</a:t>
            </a:r>
          </a:p>
          <a:p>
            <a:pPr>
              <a:buFont typeface="+mj-lt"/>
              <a:buAutoNum type="arabicPeriod"/>
            </a:pPr>
            <a:r>
              <a:rPr lang="en-US" dirty="0"/>
              <a:t>Thread interference</a:t>
            </a:r>
          </a:p>
          <a:p>
            <a:endParaRPr lang="en-US" dirty="0"/>
          </a:p>
          <a:p>
            <a:r>
              <a:rPr lang="en-US" dirty="0">
                <a:solidFill>
                  <a:srgbClr val="FF0000"/>
                </a:solidFill>
              </a:rPr>
              <a:t>Advantage of Synchronization :-</a:t>
            </a:r>
          </a:p>
          <a:p>
            <a:pPr>
              <a:buFont typeface="+mj-lt"/>
              <a:buAutoNum type="arabicPeriod"/>
            </a:pPr>
            <a:r>
              <a:rPr lang="en-US" dirty="0"/>
              <a:t>No data Inconsistency Problem</a:t>
            </a:r>
          </a:p>
          <a:p>
            <a:pPr>
              <a:buFont typeface="+mj-lt"/>
              <a:buAutoNum type="arabicPeriod"/>
            </a:pPr>
            <a:r>
              <a:rPr lang="en-US" dirty="0"/>
              <a:t>No thread interference</a:t>
            </a:r>
          </a:p>
          <a:p>
            <a:endParaRPr lang="en-US" dirty="0"/>
          </a:p>
          <a:p>
            <a:r>
              <a:rPr lang="en-US" dirty="0">
                <a:solidFill>
                  <a:srgbClr val="FF0000"/>
                </a:solidFill>
              </a:rPr>
              <a:t>Disadvantage of Synchronization :-</a:t>
            </a:r>
          </a:p>
          <a:p>
            <a:pPr>
              <a:buFont typeface="+mj-lt"/>
              <a:buAutoNum type="arabicPeriod"/>
            </a:pPr>
            <a:r>
              <a:rPr lang="en-US" dirty="0"/>
              <a:t>Increase the waiting time period of threads</a:t>
            </a:r>
          </a:p>
          <a:p>
            <a:pPr>
              <a:buFont typeface="+mj-lt"/>
              <a:buAutoNum type="arabicPeriod"/>
            </a:pPr>
            <a:r>
              <a:rPr lang="en-US" dirty="0"/>
              <a:t>Create Performance problems</a:t>
            </a:r>
          </a:p>
          <a:p>
            <a:endParaRPr lang="en-US" dirty="0"/>
          </a:p>
        </p:txBody>
      </p:sp>
    </p:spTree>
    <p:extLst>
      <p:ext uri="{BB962C8B-B14F-4D97-AF65-F5344CB8AC3E}">
        <p14:creationId xmlns:p14="http://schemas.microsoft.com/office/powerpoint/2010/main" val="60586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0385-EB35-45F8-B564-3EFFBF596BC5}"/>
              </a:ext>
            </a:extLst>
          </p:cNvPr>
          <p:cNvSpPr>
            <a:spLocks noGrp="1"/>
          </p:cNvSpPr>
          <p:nvPr>
            <p:ph type="title"/>
          </p:nvPr>
        </p:nvSpPr>
        <p:spPr>
          <a:xfrm>
            <a:off x="677334" y="0"/>
            <a:ext cx="8596668" cy="1320800"/>
          </a:xfrm>
        </p:spPr>
        <p:txBody>
          <a:bodyPr>
            <a:normAutofit/>
          </a:bodyPr>
          <a:lstStyle/>
          <a:p>
            <a:r>
              <a:rPr lang="en-US" sz="2800" dirty="0"/>
              <a:t>How to achieve Synchronization</a:t>
            </a:r>
          </a:p>
        </p:txBody>
      </p:sp>
      <p:sp>
        <p:nvSpPr>
          <p:cNvPr id="4" name="TextBox 3">
            <a:extLst>
              <a:ext uri="{FF2B5EF4-FFF2-40B4-BE49-F238E27FC236}">
                <a16:creationId xmlns:a16="http://schemas.microsoft.com/office/drawing/2014/main" id="{A090F022-95AB-48CB-AE21-99974E4D72C8}"/>
              </a:ext>
            </a:extLst>
          </p:cNvPr>
          <p:cNvSpPr txBox="1"/>
          <p:nvPr/>
        </p:nvSpPr>
        <p:spPr>
          <a:xfrm>
            <a:off x="2493929" y="920690"/>
            <a:ext cx="4439478" cy="400110"/>
          </a:xfrm>
          <a:prstGeom prst="rect">
            <a:avLst/>
          </a:prstGeom>
          <a:noFill/>
        </p:spPr>
        <p:txBody>
          <a:bodyPr wrap="square" rtlCol="0">
            <a:spAutoFit/>
          </a:bodyPr>
          <a:lstStyle/>
          <a:p>
            <a:pPr algn="ctr"/>
            <a:r>
              <a:rPr lang="en-US" sz="2000" dirty="0"/>
              <a:t>Types Of Synchronization</a:t>
            </a:r>
          </a:p>
        </p:txBody>
      </p:sp>
      <p:sp>
        <p:nvSpPr>
          <p:cNvPr id="5" name="TextBox 4">
            <a:extLst>
              <a:ext uri="{FF2B5EF4-FFF2-40B4-BE49-F238E27FC236}">
                <a16:creationId xmlns:a16="http://schemas.microsoft.com/office/drawing/2014/main" id="{64826B9A-C66D-4556-AD23-D7A9FFF6F451}"/>
              </a:ext>
            </a:extLst>
          </p:cNvPr>
          <p:cNvSpPr txBox="1"/>
          <p:nvPr/>
        </p:nvSpPr>
        <p:spPr>
          <a:xfrm>
            <a:off x="5371237" y="1870670"/>
            <a:ext cx="4439478" cy="400110"/>
          </a:xfrm>
          <a:prstGeom prst="rect">
            <a:avLst/>
          </a:prstGeom>
          <a:noFill/>
        </p:spPr>
        <p:txBody>
          <a:bodyPr wrap="square" rtlCol="0">
            <a:spAutoFit/>
          </a:bodyPr>
          <a:lstStyle/>
          <a:p>
            <a:pPr algn="ctr"/>
            <a:r>
              <a:rPr lang="en-US" sz="2000" dirty="0"/>
              <a:t>Thread Synchronization</a:t>
            </a:r>
          </a:p>
        </p:txBody>
      </p:sp>
      <p:sp>
        <p:nvSpPr>
          <p:cNvPr id="6" name="TextBox 5">
            <a:extLst>
              <a:ext uri="{FF2B5EF4-FFF2-40B4-BE49-F238E27FC236}">
                <a16:creationId xmlns:a16="http://schemas.microsoft.com/office/drawing/2014/main" id="{A434E493-7D82-4707-B6AE-717BD0C4F3EB}"/>
              </a:ext>
            </a:extLst>
          </p:cNvPr>
          <p:cNvSpPr txBox="1"/>
          <p:nvPr/>
        </p:nvSpPr>
        <p:spPr>
          <a:xfrm>
            <a:off x="-448054" y="1870670"/>
            <a:ext cx="4439478" cy="400110"/>
          </a:xfrm>
          <a:prstGeom prst="rect">
            <a:avLst/>
          </a:prstGeom>
          <a:noFill/>
        </p:spPr>
        <p:txBody>
          <a:bodyPr wrap="square" rtlCol="0">
            <a:spAutoFit/>
          </a:bodyPr>
          <a:lstStyle/>
          <a:p>
            <a:pPr algn="ctr"/>
            <a:r>
              <a:rPr lang="en-US" sz="2000" dirty="0"/>
              <a:t>Process Synchronization</a:t>
            </a:r>
          </a:p>
        </p:txBody>
      </p:sp>
      <p:sp>
        <p:nvSpPr>
          <p:cNvPr id="7" name="TextBox 6">
            <a:extLst>
              <a:ext uri="{FF2B5EF4-FFF2-40B4-BE49-F238E27FC236}">
                <a16:creationId xmlns:a16="http://schemas.microsoft.com/office/drawing/2014/main" id="{939AC31C-B41B-490F-906A-852BF47C32C2}"/>
              </a:ext>
            </a:extLst>
          </p:cNvPr>
          <p:cNvSpPr txBox="1"/>
          <p:nvPr/>
        </p:nvSpPr>
        <p:spPr>
          <a:xfrm>
            <a:off x="8240333" y="2827059"/>
            <a:ext cx="4439478" cy="646331"/>
          </a:xfrm>
          <a:prstGeom prst="rect">
            <a:avLst/>
          </a:prstGeom>
          <a:noFill/>
        </p:spPr>
        <p:txBody>
          <a:bodyPr wrap="square" rtlCol="0">
            <a:spAutoFit/>
          </a:bodyPr>
          <a:lstStyle/>
          <a:p>
            <a:pPr algn="ctr"/>
            <a:r>
              <a:rPr lang="en-US" sz="2000" dirty="0"/>
              <a:t>Cooperation</a:t>
            </a:r>
          </a:p>
          <a:p>
            <a:pPr algn="ctr"/>
            <a:r>
              <a:rPr lang="en-US" sz="1600" dirty="0"/>
              <a:t>(Inter-thread communication in java)</a:t>
            </a:r>
          </a:p>
        </p:txBody>
      </p:sp>
      <p:sp>
        <p:nvSpPr>
          <p:cNvPr id="8" name="TextBox 7">
            <a:extLst>
              <a:ext uri="{FF2B5EF4-FFF2-40B4-BE49-F238E27FC236}">
                <a16:creationId xmlns:a16="http://schemas.microsoft.com/office/drawing/2014/main" id="{2355A809-C60F-4C42-A8C7-C43ED9C24E11}"/>
              </a:ext>
            </a:extLst>
          </p:cNvPr>
          <p:cNvSpPr txBox="1"/>
          <p:nvPr/>
        </p:nvSpPr>
        <p:spPr>
          <a:xfrm>
            <a:off x="2755929" y="2824250"/>
            <a:ext cx="4439478" cy="400110"/>
          </a:xfrm>
          <a:prstGeom prst="rect">
            <a:avLst/>
          </a:prstGeom>
          <a:noFill/>
        </p:spPr>
        <p:txBody>
          <a:bodyPr wrap="square" rtlCol="0">
            <a:spAutoFit/>
          </a:bodyPr>
          <a:lstStyle/>
          <a:p>
            <a:pPr algn="ctr"/>
            <a:r>
              <a:rPr lang="en-US" sz="2000" dirty="0"/>
              <a:t>Mutual Exclusive</a:t>
            </a:r>
          </a:p>
        </p:txBody>
      </p:sp>
      <p:cxnSp>
        <p:nvCxnSpPr>
          <p:cNvPr id="10" name="Straight Connector 9">
            <a:extLst>
              <a:ext uri="{FF2B5EF4-FFF2-40B4-BE49-F238E27FC236}">
                <a16:creationId xmlns:a16="http://schemas.microsoft.com/office/drawing/2014/main" id="{0E3E41E0-43A4-4C81-8D2E-2E1065AC33E7}"/>
              </a:ext>
            </a:extLst>
          </p:cNvPr>
          <p:cNvCxnSpPr>
            <a:cxnSpLocks/>
          </p:cNvCxnSpPr>
          <p:nvPr/>
        </p:nvCxnSpPr>
        <p:spPr>
          <a:xfrm>
            <a:off x="1771685" y="1563757"/>
            <a:ext cx="58192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71D540-05E4-4241-BBE1-4911C1D5711D}"/>
              </a:ext>
            </a:extLst>
          </p:cNvPr>
          <p:cNvCxnSpPr>
            <a:endCxn id="6" idx="0"/>
          </p:cNvCxnSpPr>
          <p:nvPr/>
        </p:nvCxnSpPr>
        <p:spPr>
          <a:xfrm>
            <a:off x="1771685" y="1563757"/>
            <a:ext cx="0" cy="306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F480BB-3081-499F-82AC-45A41F49BC20}"/>
              </a:ext>
            </a:extLst>
          </p:cNvPr>
          <p:cNvCxnSpPr>
            <a:stCxn id="5" idx="0"/>
          </p:cNvCxnSpPr>
          <p:nvPr/>
        </p:nvCxnSpPr>
        <p:spPr>
          <a:xfrm flipV="1">
            <a:off x="7590976" y="1563757"/>
            <a:ext cx="0" cy="306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C6A73C-089E-455A-911E-569A840535CD}"/>
              </a:ext>
            </a:extLst>
          </p:cNvPr>
          <p:cNvCxnSpPr>
            <a:stCxn id="4" idx="2"/>
          </p:cNvCxnSpPr>
          <p:nvPr/>
        </p:nvCxnSpPr>
        <p:spPr>
          <a:xfrm>
            <a:off x="4713668" y="1320800"/>
            <a:ext cx="0" cy="24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FF9BF4-C73B-4F3A-9792-1741C9264BF6}"/>
              </a:ext>
            </a:extLst>
          </p:cNvPr>
          <p:cNvCxnSpPr>
            <a:cxnSpLocks/>
          </p:cNvCxnSpPr>
          <p:nvPr/>
        </p:nvCxnSpPr>
        <p:spPr>
          <a:xfrm>
            <a:off x="4975668" y="2564296"/>
            <a:ext cx="54844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23635C-C225-44A2-996A-AFB52A6FF9D8}"/>
              </a:ext>
            </a:extLst>
          </p:cNvPr>
          <p:cNvCxnSpPr>
            <a:stCxn id="8" idx="0"/>
          </p:cNvCxnSpPr>
          <p:nvPr/>
        </p:nvCxnSpPr>
        <p:spPr>
          <a:xfrm flipV="1">
            <a:off x="4975668" y="2564296"/>
            <a:ext cx="0" cy="259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78224C-E4CA-426B-AA2A-4ED7F337F3A4}"/>
              </a:ext>
            </a:extLst>
          </p:cNvPr>
          <p:cNvCxnSpPr>
            <a:cxnSpLocks/>
            <a:stCxn id="7" idx="0"/>
          </p:cNvCxnSpPr>
          <p:nvPr/>
        </p:nvCxnSpPr>
        <p:spPr>
          <a:xfrm flipV="1">
            <a:off x="10460072" y="2564297"/>
            <a:ext cx="0" cy="26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16B8F-C5D6-4361-ABC0-F7C74B0B0DA0}"/>
              </a:ext>
            </a:extLst>
          </p:cNvPr>
          <p:cNvCxnSpPr>
            <a:stCxn id="5" idx="2"/>
          </p:cNvCxnSpPr>
          <p:nvPr/>
        </p:nvCxnSpPr>
        <p:spPr>
          <a:xfrm>
            <a:off x="7590976" y="2270780"/>
            <a:ext cx="0" cy="293516"/>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B87FFA2-956E-401B-9618-09249E8378D7}"/>
              </a:ext>
            </a:extLst>
          </p:cNvPr>
          <p:cNvSpPr txBox="1"/>
          <p:nvPr/>
        </p:nvSpPr>
        <p:spPr>
          <a:xfrm>
            <a:off x="3690732" y="3966577"/>
            <a:ext cx="3132552" cy="1570623"/>
          </a:xfrm>
          <a:prstGeom prst="rect">
            <a:avLst/>
          </a:prstGeom>
          <a:noFill/>
          <a:ln w="6350">
            <a:solidFill>
              <a:schemeClr val="accent2"/>
            </a:solidFill>
          </a:ln>
        </p:spPr>
        <p:txBody>
          <a:bodyPr wrap="square" rtlCol="0">
            <a:spAutoFit/>
          </a:bodyPr>
          <a:lstStyle/>
          <a:p>
            <a:pPr>
              <a:lnSpc>
                <a:spcPct val="150000"/>
              </a:lnSpc>
            </a:pPr>
            <a:r>
              <a:rPr lang="en-US" dirty="0">
                <a:solidFill>
                  <a:srgbClr val="FF0000"/>
                </a:solidFill>
              </a:rPr>
              <a:t>Can be achieved by 3 Ways :</a:t>
            </a:r>
          </a:p>
          <a:p>
            <a:pPr>
              <a:lnSpc>
                <a:spcPct val="150000"/>
              </a:lnSpc>
            </a:pPr>
            <a:r>
              <a:rPr lang="en-US" sz="1600" dirty="0">
                <a:solidFill>
                  <a:srgbClr val="FF0000"/>
                </a:solidFill>
              </a:rPr>
              <a:t>1.By “Synchronized Method”</a:t>
            </a:r>
          </a:p>
          <a:p>
            <a:pPr>
              <a:lnSpc>
                <a:spcPct val="150000"/>
              </a:lnSpc>
            </a:pPr>
            <a:r>
              <a:rPr lang="en-US" sz="1600" dirty="0">
                <a:solidFill>
                  <a:srgbClr val="FF0000"/>
                </a:solidFill>
              </a:rPr>
              <a:t>2.By “Synchronized Block”</a:t>
            </a:r>
          </a:p>
          <a:p>
            <a:pPr>
              <a:lnSpc>
                <a:spcPct val="150000"/>
              </a:lnSpc>
            </a:pPr>
            <a:r>
              <a:rPr lang="en-US" sz="1600" dirty="0">
                <a:solidFill>
                  <a:srgbClr val="FF0000"/>
                </a:solidFill>
              </a:rPr>
              <a:t>3.By “Static Synchronized”</a:t>
            </a:r>
          </a:p>
        </p:txBody>
      </p:sp>
      <p:sp>
        <p:nvSpPr>
          <p:cNvPr id="28" name="TextBox 27">
            <a:extLst>
              <a:ext uri="{FF2B5EF4-FFF2-40B4-BE49-F238E27FC236}">
                <a16:creationId xmlns:a16="http://schemas.microsoft.com/office/drawing/2014/main" id="{95129FC1-4A93-4FAD-A0F8-19EDF676956E}"/>
              </a:ext>
            </a:extLst>
          </p:cNvPr>
          <p:cNvSpPr txBox="1"/>
          <p:nvPr/>
        </p:nvSpPr>
        <p:spPr>
          <a:xfrm>
            <a:off x="8893796" y="3966577"/>
            <a:ext cx="3132552" cy="1986121"/>
          </a:xfrm>
          <a:prstGeom prst="rect">
            <a:avLst/>
          </a:prstGeom>
          <a:noFill/>
          <a:ln w="6350">
            <a:solidFill>
              <a:schemeClr val="accent2"/>
            </a:solidFill>
          </a:ln>
        </p:spPr>
        <p:txBody>
          <a:bodyPr wrap="square" rtlCol="0">
            <a:spAutoFit/>
          </a:bodyPr>
          <a:lstStyle/>
          <a:p>
            <a:pPr>
              <a:lnSpc>
                <a:spcPct val="150000"/>
              </a:lnSpc>
            </a:pPr>
            <a:r>
              <a:rPr lang="en-US" dirty="0">
                <a:solidFill>
                  <a:srgbClr val="FF0000"/>
                </a:solidFill>
              </a:rPr>
              <a:t>Can be achieved following Methods Of Object Class:-</a:t>
            </a:r>
          </a:p>
          <a:p>
            <a:pPr>
              <a:lnSpc>
                <a:spcPct val="150000"/>
              </a:lnSpc>
            </a:pPr>
            <a:r>
              <a:rPr lang="en-US" sz="1600" dirty="0">
                <a:solidFill>
                  <a:srgbClr val="FF0000"/>
                </a:solidFill>
              </a:rPr>
              <a:t>1.wait()</a:t>
            </a:r>
          </a:p>
          <a:p>
            <a:pPr>
              <a:lnSpc>
                <a:spcPct val="150000"/>
              </a:lnSpc>
            </a:pPr>
            <a:r>
              <a:rPr lang="en-US" sz="1600" dirty="0">
                <a:solidFill>
                  <a:srgbClr val="FF0000"/>
                </a:solidFill>
              </a:rPr>
              <a:t>2.notify()</a:t>
            </a:r>
          </a:p>
          <a:p>
            <a:pPr>
              <a:lnSpc>
                <a:spcPct val="150000"/>
              </a:lnSpc>
            </a:pPr>
            <a:r>
              <a:rPr lang="en-US" sz="1600" dirty="0">
                <a:solidFill>
                  <a:srgbClr val="FF0000"/>
                </a:solidFill>
              </a:rPr>
              <a:t>3.notifyAll()</a:t>
            </a:r>
          </a:p>
        </p:txBody>
      </p:sp>
      <p:cxnSp>
        <p:nvCxnSpPr>
          <p:cNvPr id="30" name="Straight Connector 29">
            <a:extLst>
              <a:ext uri="{FF2B5EF4-FFF2-40B4-BE49-F238E27FC236}">
                <a16:creationId xmlns:a16="http://schemas.microsoft.com/office/drawing/2014/main" id="{31AB619A-ECCC-4605-B3BB-1AA05B9ED053}"/>
              </a:ext>
            </a:extLst>
          </p:cNvPr>
          <p:cNvCxnSpPr>
            <a:stCxn id="8" idx="2"/>
          </p:cNvCxnSpPr>
          <p:nvPr/>
        </p:nvCxnSpPr>
        <p:spPr>
          <a:xfrm>
            <a:off x="4975668" y="3224360"/>
            <a:ext cx="0" cy="742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26367DC-8CFF-41B2-848B-1E3B85C48C7B}"/>
              </a:ext>
            </a:extLst>
          </p:cNvPr>
          <p:cNvCxnSpPr>
            <a:stCxn id="7" idx="2"/>
            <a:endCxn id="28" idx="0"/>
          </p:cNvCxnSpPr>
          <p:nvPr/>
        </p:nvCxnSpPr>
        <p:spPr>
          <a:xfrm>
            <a:off x="10460072" y="3473390"/>
            <a:ext cx="0" cy="493187"/>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9F56714-C8F6-4A0E-ABE0-4C092E454D83}"/>
              </a:ext>
            </a:extLst>
          </p:cNvPr>
          <p:cNvSpPr txBox="1"/>
          <p:nvPr/>
        </p:nvSpPr>
        <p:spPr>
          <a:xfrm>
            <a:off x="2977634" y="1586373"/>
            <a:ext cx="3472068" cy="307777"/>
          </a:xfrm>
          <a:prstGeom prst="rect">
            <a:avLst/>
          </a:prstGeom>
          <a:noFill/>
        </p:spPr>
        <p:txBody>
          <a:bodyPr wrap="square" rtlCol="0">
            <a:spAutoFit/>
          </a:bodyPr>
          <a:lstStyle/>
          <a:p>
            <a:pPr algn="ctr"/>
            <a:r>
              <a:rPr lang="en-US" sz="1400" dirty="0">
                <a:solidFill>
                  <a:schemeClr val="accent1"/>
                </a:solidFill>
              </a:rPr>
              <a:t>2 types Of Synchronization</a:t>
            </a:r>
          </a:p>
        </p:txBody>
      </p:sp>
      <p:sp>
        <p:nvSpPr>
          <p:cNvPr id="34" name="TextBox 33">
            <a:extLst>
              <a:ext uri="{FF2B5EF4-FFF2-40B4-BE49-F238E27FC236}">
                <a16:creationId xmlns:a16="http://schemas.microsoft.com/office/drawing/2014/main" id="{E2520EA4-13AF-4E10-8B06-67F64EE32AC9}"/>
              </a:ext>
            </a:extLst>
          </p:cNvPr>
          <p:cNvSpPr txBox="1"/>
          <p:nvPr/>
        </p:nvSpPr>
        <p:spPr>
          <a:xfrm>
            <a:off x="5981836" y="2555077"/>
            <a:ext cx="3472068" cy="307777"/>
          </a:xfrm>
          <a:prstGeom prst="rect">
            <a:avLst/>
          </a:prstGeom>
          <a:noFill/>
        </p:spPr>
        <p:txBody>
          <a:bodyPr wrap="square" rtlCol="0">
            <a:spAutoFit/>
          </a:bodyPr>
          <a:lstStyle/>
          <a:p>
            <a:pPr algn="ctr"/>
            <a:r>
              <a:rPr lang="en-US" sz="1400" dirty="0">
                <a:solidFill>
                  <a:schemeClr val="accent1"/>
                </a:solidFill>
              </a:rPr>
              <a:t>2 types Of Thread Synchronization</a:t>
            </a:r>
          </a:p>
        </p:txBody>
      </p:sp>
      <p:sp>
        <p:nvSpPr>
          <p:cNvPr id="35" name="TextBox 34">
            <a:extLst>
              <a:ext uri="{FF2B5EF4-FFF2-40B4-BE49-F238E27FC236}">
                <a16:creationId xmlns:a16="http://schemas.microsoft.com/office/drawing/2014/main" id="{4253900A-1326-4D2B-953E-90489BD7AABE}"/>
              </a:ext>
            </a:extLst>
          </p:cNvPr>
          <p:cNvSpPr txBox="1"/>
          <p:nvPr/>
        </p:nvSpPr>
        <p:spPr>
          <a:xfrm>
            <a:off x="35651" y="2220986"/>
            <a:ext cx="3472068" cy="307777"/>
          </a:xfrm>
          <a:prstGeom prst="rect">
            <a:avLst/>
          </a:prstGeom>
          <a:noFill/>
        </p:spPr>
        <p:txBody>
          <a:bodyPr wrap="square" rtlCol="0">
            <a:spAutoFit/>
          </a:bodyPr>
          <a:lstStyle/>
          <a:p>
            <a:pPr algn="ctr"/>
            <a:r>
              <a:rPr lang="en-US" sz="1400" dirty="0">
                <a:solidFill>
                  <a:srgbClr val="FF0000"/>
                </a:solidFill>
              </a:rPr>
              <a:t>(Not Present in java multithreading)</a:t>
            </a:r>
          </a:p>
        </p:txBody>
      </p:sp>
    </p:spTree>
    <p:extLst>
      <p:ext uri="{BB962C8B-B14F-4D97-AF65-F5344CB8AC3E}">
        <p14:creationId xmlns:p14="http://schemas.microsoft.com/office/powerpoint/2010/main" val="33477325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71F2-6252-455C-88F4-D654445B8A9A}"/>
              </a:ext>
            </a:extLst>
          </p:cNvPr>
          <p:cNvSpPr>
            <a:spLocks noGrp="1"/>
          </p:cNvSpPr>
          <p:nvPr>
            <p:ph type="title"/>
          </p:nvPr>
        </p:nvSpPr>
        <p:spPr>
          <a:xfrm>
            <a:off x="677334" y="0"/>
            <a:ext cx="8596668" cy="1320800"/>
          </a:xfrm>
        </p:spPr>
        <p:txBody>
          <a:bodyPr/>
          <a:lstStyle/>
          <a:p>
            <a:r>
              <a:rPr lang="en-US" dirty="0"/>
              <a:t>Inter Thread communication</a:t>
            </a:r>
          </a:p>
        </p:txBody>
      </p:sp>
      <p:sp>
        <p:nvSpPr>
          <p:cNvPr id="3" name="Content Placeholder 2">
            <a:extLst>
              <a:ext uri="{FF2B5EF4-FFF2-40B4-BE49-F238E27FC236}">
                <a16:creationId xmlns:a16="http://schemas.microsoft.com/office/drawing/2014/main" id="{06B1EE7E-D560-4BC1-B179-C27B54433893}"/>
              </a:ext>
            </a:extLst>
          </p:cNvPr>
          <p:cNvSpPr>
            <a:spLocks noGrp="1"/>
          </p:cNvSpPr>
          <p:nvPr>
            <p:ph idx="1"/>
          </p:nvPr>
        </p:nvSpPr>
        <p:spPr>
          <a:xfrm>
            <a:off x="318051" y="835372"/>
            <a:ext cx="11196615" cy="6022628"/>
          </a:xfrm>
        </p:spPr>
        <p:txBody>
          <a:bodyPr>
            <a:normAutofit/>
          </a:bodyPr>
          <a:lstStyle/>
          <a:p>
            <a:r>
              <a:rPr lang="en-US" dirty="0"/>
              <a:t>Inter-Thread Communication is a mechanism in which a thread releases the lock and enter into paused state and another thread acquires the lock and continue to executed.</a:t>
            </a:r>
          </a:p>
          <a:p>
            <a:r>
              <a:rPr lang="en-US" dirty="0">
                <a:solidFill>
                  <a:srgbClr val="FF0000"/>
                </a:solidFill>
              </a:rPr>
              <a:t>1.Wait():</a:t>
            </a:r>
            <a:r>
              <a:rPr lang="en-US" dirty="0"/>
              <a:t>If any Thread calls the wait() method, it causes the current thread to releases the lock and wait until another thread invokes the notify() or </a:t>
            </a:r>
            <a:r>
              <a:rPr lang="en-US" dirty="0" err="1"/>
              <a:t>notifyAll</a:t>
            </a:r>
            <a:r>
              <a:rPr lang="en-US" dirty="0"/>
              <a:t>() method for this object, or specified amount of time has elapsed.</a:t>
            </a:r>
          </a:p>
          <a:p>
            <a:r>
              <a:rPr lang="en-US" dirty="0"/>
              <a:t>Syntax: public final void wait() throws </a:t>
            </a:r>
            <a:r>
              <a:rPr lang="en-US" dirty="0" err="1"/>
              <a:t>InterruptedException</a:t>
            </a:r>
            <a:r>
              <a:rPr lang="en-US" dirty="0"/>
              <a:t>(waits until object is notified)</a:t>
            </a:r>
          </a:p>
          <a:p>
            <a:r>
              <a:rPr lang="en-US" dirty="0"/>
              <a:t>public final void wait(long timeout) throws </a:t>
            </a:r>
            <a:r>
              <a:rPr lang="en-US" dirty="0" err="1"/>
              <a:t>InterruptedEcpetion</a:t>
            </a:r>
            <a:r>
              <a:rPr lang="en-US" dirty="0"/>
              <a:t>(waits for the specific amount of time)</a:t>
            </a:r>
          </a:p>
          <a:p>
            <a:endParaRPr lang="en-US" dirty="0"/>
          </a:p>
          <a:p>
            <a:r>
              <a:rPr lang="en-US" dirty="0">
                <a:solidFill>
                  <a:srgbClr val="FF0000"/>
                </a:solidFill>
              </a:rPr>
              <a:t>2.notify() :</a:t>
            </a:r>
            <a:r>
              <a:rPr lang="en-US" dirty="0"/>
              <a:t> this method is used to wake up a single thread and releases the object lock.</a:t>
            </a:r>
          </a:p>
          <a:p>
            <a:r>
              <a:rPr lang="en-US" dirty="0"/>
              <a:t>Syntax : public final void notify()</a:t>
            </a:r>
          </a:p>
          <a:p>
            <a:endParaRPr lang="en-US" dirty="0"/>
          </a:p>
          <a:p>
            <a:r>
              <a:rPr lang="en-US" dirty="0">
                <a:solidFill>
                  <a:srgbClr val="FF0000"/>
                </a:solidFill>
              </a:rPr>
              <a:t>3.notifyAll() : </a:t>
            </a:r>
            <a:r>
              <a:rPr lang="en-US" dirty="0"/>
              <a:t>This method is used to wake up all threads that are in waiting state.</a:t>
            </a:r>
          </a:p>
          <a:p>
            <a:r>
              <a:rPr lang="en-US" dirty="0"/>
              <a:t>Syntax: public final void </a:t>
            </a:r>
            <a:r>
              <a:rPr lang="en-US" dirty="0" err="1"/>
              <a:t>notifyAll</a:t>
            </a:r>
            <a:r>
              <a:rPr lang="en-US" dirty="0"/>
              <a:t>()</a:t>
            </a:r>
          </a:p>
          <a:p>
            <a:endParaRPr lang="en-US" dirty="0"/>
          </a:p>
          <a:p>
            <a:r>
              <a:rPr lang="en-US" dirty="0">
                <a:solidFill>
                  <a:srgbClr val="0070C0"/>
                </a:solidFill>
              </a:rPr>
              <a:t>NOTE: To call wait(), notify() or </a:t>
            </a:r>
            <a:r>
              <a:rPr lang="en-US" dirty="0" err="1">
                <a:solidFill>
                  <a:srgbClr val="0070C0"/>
                </a:solidFill>
              </a:rPr>
              <a:t>notifyAll</a:t>
            </a:r>
            <a:r>
              <a:rPr lang="en-US" dirty="0">
                <a:solidFill>
                  <a:srgbClr val="0070C0"/>
                </a:solidFill>
              </a:rPr>
              <a:t>() method on any object, thread should own the lock of  that object  i.e. the thread should be inside synchronized area. </a:t>
            </a:r>
          </a:p>
        </p:txBody>
      </p:sp>
    </p:spTree>
    <p:extLst>
      <p:ext uri="{BB962C8B-B14F-4D97-AF65-F5344CB8AC3E}">
        <p14:creationId xmlns:p14="http://schemas.microsoft.com/office/powerpoint/2010/main" val="185620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down)">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down)">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wipe(down)">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A2A5AE-8DFF-4C54-9AC8-45CD9307083E}"/>
              </a:ext>
            </a:extLst>
          </p:cNvPr>
          <p:cNvSpPr>
            <a:spLocks noGrp="1"/>
          </p:cNvSpPr>
          <p:nvPr>
            <p:ph type="title"/>
          </p:nvPr>
        </p:nvSpPr>
        <p:spPr>
          <a:xfrm>
            <a:off x="1068924" y="702365"/>
            <a:ext cx="8911687" cy="1280890"/>
          </a:xfrm>
        </p:spPr>
        <p:txBody>
          <a:bodyPr>
            <a:normAutofit/>
          </a:bodyPr>
          <a:lstStyle/>
          <a:p>
            <a:r>
              <a:rPr lang="en-US" sz="2800" dirty="0"/>
              <a:t>Difference between Array and collections</a:t>
            </a:r>
          </a:p>
        </p:txBody>
      </p:sp>
      <p:graphicFrame>
        <p:nvGraphicFramePr>
          <p:cNvPr id="5" name="Content Placeholder 3">
            <a:extLst>
              <a:ext uri="{FF2B5EF4-FFF2-40B4-BE49-F238E27FC236}">
                <a16:creationId xmlns:a16="http://schemas.microsoft.com/office/drawing/2014/main" id="{17867FDF-98B5-4C29-84A3-68942B872AE5}"/>
              </a:ext>
            </a:extLst>
          </p:cNvPr>
          <p:cNvGraphicFramePr>
            <a:graphicFrameLocks noGrp="1"/>
          </p:cNvGraphicFramePr>
          <p:nvPr>
            <p:ph idx="1"/>
            <p:extLst>
              <p:ext uri="{D42A27DB-BD31-4B8C-83A1-F6EECF244321}">
                <p14:modId xmlns:p14="http://schemas.microsoft.com/office/powerpoint/2010/main" val="396854688"/>
              </p:ext>
            </p:extLst>
          </p:nvPr>
        </p:nvGraphicFramePr>
        <p:xfrm>
          <a:off x="602150" y="2115777"/>
          <a:ext cx="9845236" cy="3836848"/>
        </p:xfrm>
        <a:graphic>
          <a:graphicData uri="http://schemas.openxmlformats.org/drawingml/2006/table">
            <a:tbl>
              <a:tblPr firstRow="1" bandRow="1">
                <a:tableStyleId>{21E4AEA4-8DFA-4A89-87EB-49C32662AFE0}</a:tableStyleId>
              </a:tblPr>
              <a:tblGrid>
                <a:gridCol w="4922618">
                  <a:extLst>
                    <a:ext uri="{9D8B030D-6E8A-4147-A177-3AD203B41FA5}">
                      <a16:colId xmlns:a16="http://schemas.microsoft.com/office/drawing/2014/main" val="41348394"/>
                    </a:ext>
                  </a:extLst>
                </a:gridCol>
                <a:gridCol w="4922618">
                  <a:extLst>
                    <a:ext uri="{9D8B030D-6E8A-4147-A177-3AD203B41FA5}">
                      <a16:colId xmlns:a16="http://schemas.microsoft.com/office/drawing/2014/main" val="3069855750"/>
                    </a:ext>
                  </a:extLst>
                </a:gridCol>
              </a:tblGrid>
              <a:tr h="725471">
                <a:tc>
                  <a:txBody>
                    <a:bodyPr/>
                    <a:lstStyle/>
                    <a:p>
                      <a:pPr algn="ctr"/>
                      <a:r>
                        <a:rPr lang="en-US" dirty="0"/>
                        <a:t>Array</a:t>
                      </a:r>
                    </a:p>
                  </a:txBody>
                  <a:tcPr/>
                </a:tc>
                <a:tc>
                  <a:txBody>
                    <a:bodyPr/>
                    <a:lstStyle/>
                    <a:p>
                      <a:pPr algn="ctr"/>
                      <a:r>
                        <a:rPr lang="en-US" dirty="0"/>
                        <a:t>Collections Framework</a:t>
                      </a:r>
                    </a:p>
                  </a:txBody>
                  <a:tcPr/>
                </a:tc>
                <a:extLst>
                  <a:ext uri="{0D108BD9-81ED-4DB2-BD59-A6C34878D82A}">
                    <a16:rowId xmlns:a16="http://schemas.microsoft.com/office/drawing/2014/main" val="1406055726"/>
                  </a:ext>
                </a:extLst>
              </a:tr>
              <a:tr h="735753">
                <a:tc>
                  <a:txBody>
                    <a:bodyPr/>
                    <a:lstStyle/>
                    <a:p>
                      <a:pPr marL="285750" indent="-285750" algn="l">
                        <a:buFont typeface="Arial" panose="020B0604020202020204" pitchFamily="34" charset="0"/>
                        <a:buChar char="•"/>
                      </a:pPr>
                      <a:r>
                        <a:rPr lang="en-US" dirty="0"/>
                        <a:t>Array can store Primitive &amp; non-primitive type of data.</a:t>
                      </a:r>
                    </a:p>
                  </a:txBody>
                  <a:tcPr/>
                </a:tc>
                <a:tc>
                  <a:txBody>
                    <a:bodyPr/>
                    <a:lstStyle/>
                    <a:p>
                      <a:pPr marL="285750" indent="-285750" algn="l">
                        <a:buFont typeface="Arial" panose="020B0604020202020204" pitchFamily="34" charset="0"/>
                        <a:buChar char="•"/>
                      </a:pPr>
                      <a:r>
                        <a:rPr lang="en-US" dirty="0"/>
                        <a:t>Collection framework can store only non-primitive type of data.</a:t>
                      </a:r>
                    </a:p>
                  </a:txBody>
                  <a:tcPr/>
                </a:tc>
                <a:extLst>
                  <a:ext uri="{0D108BD9-81ED-4DB2-BD59-A6C34878D82A}">
                    <a16:rowId xmlns:a16="http://schemas.microsoft.com/office/drawing/2014/main" val="3135037118"/>
                  </a:ext>
                </a:extLst>
              </a:tr>
              <a:tr h="735753">
                <a:tc>
                  <a:txBody>
                    <a:bodyPr/>
                    <a:lstStyle/>
                    <a:p>
                      <a:pPr marL="285750" indent="-285750" algn="l">
                        <a:buFont typeface="Arial" panose="020B0604020202020204" pitchFamily="34" charset="0"/>
                        <a:buChar char="•"/>
                      </a:pPr>
                      <a:r>
                        <a:rPr lang="en-US" dirty="0"/>
                        <a:t>Array can store only homogeneous type of data.</a:t>
                      </a:r>
                    </a:p>
                  </a:txBody>
                  <a:tcPr/>
                </a:tc>
                <a:tc>
                  <a:txBody>
                    <a:bodyPr/>
                    <a:lstStyle/>
                    <a:p>
                      <a:pPr marL="285750" indent="-285750" algn="l">
                        <a:buFont typeface="Arial" panose="020B0604020202020204" pitchFamily="34" charset="0"/>
                        <a:buChar char="•"/>
                      </a:pPr>
                      <a:r>
                        <a:rPr lang="en-US" dirty="0"/>
                        <a:t>Collection Framework can store heterogeneous type of data.</a:t>
                      </a:r>
                    </a:p>
                  </a:txBody>
                  <a:tcPr/>
                </a:tc>
                <a:extLst>
                  <a:ext uri="{0D108BD9-81ED-4DB2-BD59-A6C34878D82A}">
                    <a16:rowId xmlns:a16="http://schemas.microsoft.com/office/drawing/2014/main" val="215819919"/>
                  </a:ext>
                </a:extLst>
              </a:tr>
              <a:tr h="725471">
                <a:tc>
                  <a:txBody>
                    <a:bodyPr/>
                    <a:lstStyle/>
                    <a:p>
                      <a:pPr marL="285750" indent="-285750" algn="l">
                        <a:buFont typeface="Arial" panose="020B0604020202020204" pitchFamily="34" charset="0"/>
                        <a:buChar char="•"/>
                      </a:pPr>
                      <a:r>
                        <a:rPr lang="en-US" dirty="0"/>
                        <a:t>Array Size is Fixed , we cannot increase or decrease the size of array at runtime.</a:t>
                      </a:r>
                    </a:p>
                  </a:txBody>
                  <a:tcPr/>
                </a:tc>
                <a:tc>
                  <a:txBody>
                    <a:bodyPr/>
                    <a:lstStyle/>
                    <a:p>
                      <a:pPr marL="285750" indent="-285750" algn="l">
                        <a:buFont typeface="Arial" panose="020B0604020202020204" pitchFamily="34" charset="0"/>
                        <a:buChar char="•"/>
                      </a:pPr>
                      <a:r>
                        <a:rPr lang="en-US" dirty="0"/>
                        <a:t>collection Size is Dynamic, we can increase or decrease the size of array at runtime.</a:t>
                      </a:r>
                    </a:p>
                  </a:txBody>
                  <a:tcPr/>
                </a:tc>
                <a:extLst>
                  <a:ext uri="{0D108BD9-81ED-4DB2-BD59-A6C34878D82A}">
                    <a16:rowId xmlns:a16="http://schemas.microsoft.com/office/drawing/2014/main" val="2226407829"/>
                  </a:ext>
                </a:extLst>
              </a:tr>
              <a:tr h="725471">
                <a:tc>
                  <a:txBody>
                    <a:bodyPr/>
                    <a:lstStyle/>
                    <a:p>
                      <a:pPr marL="285750" indent="-285750" algn="l">
                        <a:buFont typeface="Arial" panose="020B0604020202020204" pitchFamily="34" charset="0"/>
                        <a:buChar char="•"/>
                      </a:pPr>
                      <a:r>
                        <a:rPr lang="en-US" dirty="0"/>
                        <a:t>Arrays are inbuilt feature of java &amp; thus we have to Develop the algorithm</a:t>
                      </a:r>
                    </a:p>
                  </a:txBody>
                  <a:tcPr/>
                </a:tc>
                <a:tc>
                  <a:txBody>
                    <a:bodyPr/>
                    <a:lstStyle/>
                    <a:p>
                      <a:pPr marL="285750" indent="-285750" algn="l">
                        <a:buFont typeface="Arial" panose="020B0604020202020204" pitchFamily="34" charset="0"/>
                        <a:buChar char="•"/>
                      </a:pPr>
                      <a:r>
                        <a:rPr lang="en-US" dirty="0"/>
                        <a:t>Collection Framework is an API which provides predefined class ,interface &amp; Methods</a:t>
                      </a:r>
                    </a:p>
                  </a:txBody>
                  <a:tcPr/>
                </a:tc>
                <a:extLst>
                  <a:ext uri="{0D108BD9-81ED-4DB2-BD59-A6C34878D82A}">
                    <a16:rowId xmlns:a16="http://schemas.microsoft.com/office/drawing/2014/main" val="3052242180"/>
                  </a:ext>
                </a:extLst>
              </a:tr>
            </a:tbl>
          </a:graphicData>
        </a:graphic>
      </p:graphicFrame>
    </p:spTree>
    <p:extLst>
      <p:ext uri="{BB962C8B-B14F-4D97-AF65-F5344CB8AC3E}">
        <p14:creationId xmlns:p14="http://schemas.microsoft.com/office/powerpoint/2010/main" val="272943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BDEC-6224-4002-B70C-E2D20E1430C3}"/>
              </a:ext>
            </a:extLst>
          </p:cNvPr>
          <p:cNvSpPr>
            <a:spLocks noGrp="1"/>
          </p:cNvSpPr>
          <p:nvPr>
            <p:ph type="title"/>
          </p:nvPr>
        </p:nvSpPr>
        <p:spPr>
          <a:xfrm>
            <a:off x="677334" y="0"/>
            <a:ext cx="8596668" cy="1320800"/>
          </a:xfrm>
        </p:spPr>
        <p:txBody>
          <a:bodyPr/>
          <a:lstStyle/>
          <a:p>
            <a:r>
              <a:rPr lang="en-US" dirty="0"/>
              <a:t>Collections in java</a:t>
            </a:r>
          </a:p>
        </p:txBody>
      </p:sp>
      <p:sp>
        <p:nvSpPr>
          <p:cNvPr id="3" name="Content Placeholder 2">
            <a:extLst>
              <a:ext uri="{FF2B5EF4-FFF2-40B4-BE49-F238E27FC236}">
                <a16:creationId xmlns:a16="http://schemas.microsoft.com/office/drawing/2014/main" id="{11EBCA94-5866-4A64-820D-9C352DFD64FB}"/>
              </a:ext>
            </a:extLst>
          </p:cNvPr>
          <p:cNvSpPr>
            <a:spLocks noGrp="1"/>
          </p:cNvSpPr>
          <p:nvPr>
            <p:ph idx="1"/>
          </p:nvPr>
        </p:nvSpPr>
        <p:spPr>
          <a:xfrm>
            <a:off x="677334" y="914401"/>
            <a:ext cx="8596668" cy="6042990"/>
          </a:xfrm>
        </p:spPr>
        <p:txBody>
          <a:bodyPr>
            <a:normAutofit fontScale="92500" lnSpcReduction="10000"/>
          </a:bodyPr>
          <a:lstStyle/>
          <a:p>
            <a:r>
              <a:rPr lang="en-US" dirty="0"/>
              <a:t>The </a:t>
            </a:r>
            <a:r>
              <a:rPr lang="en-US" b="1" i="1" dirty="0"/>
              <a:t>Collection in Java</a:t>
            </a:r>
            <a:r>
              <a:rPr lang="en-US" dirty="0"/>
              <a:t> is a framework that provides an architecture to store and manipulate the group of objects.</a:t>
            </a:r>
          </a:p>
          <a:p>
            <a:r>
              <a:rPr lang="en-US" dirty="0"/>
              <a:t>Java Collection means a single unit of objects. i.e., a group. </a:t>
            </a:r>
          </a:p>
          <a:p>
            <a:r>
              <a:rPr lang="en-US" dirty="0"/>
              <a:t>Java Collection framework provides many interfaces (Set, List, Queue, Deque) and classes (ArrayList, Vector, LinkedList, PriorityQueue, HashSet, LinkedHashSet, TreeSet).</a:t>
            </a:r>
          </a:p>
          <a:p>
            <a:endParaRPr lang="en-US" dirty="0"/>
          </a:p>
          <a:p>
            <a:r>
              <a:rPr lang="en-US" sz="2400" u="sng" dirty="0">
                <a:solidFill>
                  <a:schemeClr val="accent1">
                    <a:lumMod val="75000"/>
                  </a:schemeClr>
                </a:solidFill>
              </a:rPr>
              <a:t>What is a framework in Java</a:t>
            </a:r>
          </a:p>
          <a:p>
            <a:pPr>
              <a:buFont typeface="Courier New" panose="02070309020205020404" pitchFamily="49" charset="0"/>
              <a:buChar char="o"/>
            </a:pPr>
            <a:r>
              <a:rPr lang="en-US" dirty="0"/>
              <a:t>It provides readymade architecture.</a:t>
            </a:r>
          </a:p>
          <a:p>
            <a:pPr>
              <a:buFont typeface="Courier New" panose="02070309020205020404" pitchFamily="49" charset="0"/>
              <a:buChar char="o"/>
            </a:pPr>
            <a:r>
              <a:rPr lang="en-US" dirty="0"/>
              <a:t>It represents a set of classes and interfaces.</a:t>
            </a:r>
          </a:p>
          <a:p>
            <a:pPr>
              <a:buFont typeface="Courier New" panose="02070309020205020404" pitchFamily="49" charset="0"/>
              <a:buChar char="o"/>
            </a:pPr>
            <a:r>
              <a:rPr lang="en-US" dirty="0"/>
              <a:t>It is optional.</a:t>
            </a:r>
          </a:p>
          <a:p>
            <a:endParaRPr lang="en-US" u="sng" dirty="0">
              <a:solidFill>
                <a:schemeClr val="accent1">
                  <a:lumMod val="75000"/>
                </a:schemeClr>
              </a:solidFill>
            </a:endParaRPr>
          </a:p>
          <a:p>
            <a:r>
              <a:rPr lang="en-US" sz="2400" u="sng" dirty="0">
                <a:solidFill>
                  <a:schemeClr val="accent1">
                    <a:lumMod val="75000"/>
                  </a:schemeClr>
                </a:solidFill>
              </a:rPr>
              <a:t>What is Collection framework</a:t>
            </a:r>
          </a:p>
          <a:p>
            <a:r>
              <a:rPr lang="en-US" dirty="0"/>
              <a:t>The Collection framework represents a unified architecture for storing and manipulating a group of objects. It has:</a:t>
            </a:r>
          </a:p>
          <a:p>
            <a:pPr>
              <a:buFont typeface="+mj-lt"/>
              <a:buAutoNum type="arabicPeriod"/>
            </a:pPr>
            <a:r>
              <a:rPr lang="en-US" dirty="0"/>
              <a:t>Interfaces and its implementations, i.e., classes</a:t>
            </a:r>
          </a:p>
          <a:p>
            <a:pPr>
              <a:buFont typeface="+mj-lt"/>
              <a:buAutoNum type="arabicPeriod"/>
            </a:pPr>
            <a:r>
              <a:rPr lang="en-US" dirty="0"/>
              <a:t>Algorithm</a:t>
            </a:r>
          </a:p>
          <a:p>
            <a:endParaRPr lang="en-US" sz="2400" u="sng" dirty="0">
              <a:solidFill>
                <a:schemeClr val="accent1">
                  <a:lumMod val="75000"/>
                </a:schemeClr>
              </a:solidFill>
            </a:endParaRPr>
          </a:p>
          <a:p>
            <a:endParaRPr lang="en-US" u="sng" dirty="0">
              <a:solidFill>
                <a:schemeClr val="accent1">
                  <a:lumMod val="75000"/>
                </a:schemeClr>
              </a:solidFill>
            </a:endParaRPr>
          </a:p>
        </p:txBody>
      </p:sp>
    </p:spTree>
    <p:extLst>
      <p:ext uri="{BB962C8B-B14F-4D97-AF65-F5344CB8AC3E}">
        <p14:creationId xmlns:p14="http://schemas.microsoft.com/office/powerpoint/2010/main" val="285733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72AE080-F2E6-4C6F-9B34-69404751AA4D}"/>
              </a:ext>
            </a:extLst>
          </p:cNvPr>
          <p:cNvSpPr>
            <a:spLocks noGrp="1"/>
          </p:cNvSpPr>
          <p:nvPr>
            <p:ph type="title"/>
          </p:nvPr>
        </p:nvSpPr>
        <p:spPr>
          <a:xfrm>
            <a:off x="1797666" y="-1"/>
            <a:ext cx="8596668" cy="1656523"/>
          </a:xfrm>
        </p:spPr>
        <p:txBody>
          <a:bodyPr>
            <a:normAutofit fontScale="90000"/>
          </a:bodyPr>
          <a:lstStyle/>
          <a:p>
            <a:r>
              <a:rPr lang="en-US" dirty="0"/>
              <a:t>Hierarchy of Collection Framework</a:t>
            </a:r>
            <a:br>
              <a:rPr lang="en-US" dirty="0"/>
            </a:br>
            <a:br>
              <a:rPr lang="en-US" dirty="0"/>
            </a:br>
            <a:r>
              <a:rPr lang="en-US" sz="1800" dirty="0">
                <a:solidFill>
                  <a:schemeClr val="tx1"/>
                </a:solidFill>
              </a:rPr>
              <a:t>The </a:t>
            </a:r>
            <a:r>
              <a:rPr lang="en-US" sz="1800" b="1" dirty="0">
                <a:solidFill>
                  <a:schemeClr val="tx1"/>
                </a:solidFill>
              </a:rPr>
              <a:t>java.util</a:t>
            </a:r>
            <a:r>
              <a:rPr lang="en-US" sz="1800" dirty="0">
                <a:solidFill>
                  <a:schemeClr val="tx1"/>
                </a:solidFill>
              </a:rPr>
              <a:t> package contains all the classes and interfaces for the Collection framework.</a:t>
            </a:r>
          </a:p>
        </p:txBody>
      </p:sp>
      <p:pic>
        <p:nvPicPr>
          <p:cNvPr id="26" name="Picture 25">
            <a:extLst>
              <a:ext uri="{FF2B5EF4-FFF2-40B4-BE49-F238E27FC236}">
                <a16:creationId xmlns:a16="http://schemas.microsoft.com/office/drawing/2014/main" id="{528A7856-229C-4560-869D-43F41832D40B}"/>
              </a:ext>
            </a:extLst>
          </p:cNvPr>
          <p:cNvPicPr>
            <a:picLocks noChangeAspect="1"/>
          </p:cNvPicPr>
          <p:nvPr/>
        </p:nvPicPr>
        <p:blipFill>
          <a:blip r:embed="rId2"/>
          <a:stretch>
            <a:fillRect/>
          </a:stretch>
        </p:blipFill>
        <p:spPr>
          <a:xfrm>
            <a:off x="1797666" y="1497496"/>
            <a:ext cx="8596668" cy="5234608"/>
          </a:xfrm>
          <a:prstGeom prst="rect">
            <a:avLst/>
          </a:prstGeom>
        </p:spPr>
      </p:pic>
    </p:spTree>
    <p:extLst>
      <p:ext uri="{BB962C8B-B14F-4D97-AF65-F5344CB8AC3E}">
        <p14:creationId xmlns:p14="http://schemas.microsoft.com/office/powerpoint/2010/main" val="414033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0621ED-52CB-44BA-935B-6555F1225C84}"/>
              </a:ext>
            </a:extLst>
          </p:cNvPr>
          <p:cNvSpPr>
            <a:spLocks noGrp="1"/>
          </p:cNvSpPr>
          <p:nvPr>
            <p:ph type="title"/>
          </p:nvPr>
        </p:nvSpPr>
        <p:spPr>
          <a:xfrm>
            <a:off x="1759426" y="510209"/>
            <a:ext cx="8911687" cy="1280890"/>
          </a:xfrm>
        </p:spPr>
        <p:txBody>
          <a:bodyPr>
            <a:normAutofit/>
          </a:bodyPr>
          <a:lstStyle/>
          <a:p>
            <a:pPr algn="ctr"/>
            <a:r>
              <a:rPr lang="en-US" sz="2800" dirty="0"/>
              <a:t>Difference between List And Set</a:t>
            </a:r>
          </a:p>
        </p:txBody>
      </p:sp>
      <p:graphicFrame>
        <p:nvGraphicFramePr>
          <p:cNvPr id="5" name="Content Placeholder 3">
            <a:extLst>
              <a:ext uri="{FF2B5EF4-FFF2-40B4-BE49-F238E27FC236}">
                <a16:creationId xmlns:a16="http://schemas.microsoft.com/office/drawing/2014/main" id="{4B92C398-4A73-4C04-AA1F-FE698C263E7A}"/>
              </a:ext>
            </a:extLst>
          </p:cNvPr>
          <p:cNvGraphicFramePr>
            <a:graphicFrameLocks noGrp="1"/>
          </p:cNvGraphicFramePr>
          <p:nvPr>
            <p:ph idx="1"/>
            <p:extLst>
              <p:ext uri="{D42A27DB-BD31-4B8C-83A1-F6EECF244321}">
                <p14:modId xmlns:p14="http://schemas.microsoft.com/office/powerpoint/2010/main" val="287027026"/>
              </p:ext>
            </p:extLst>
          </p:nvPr>
        </p:nvGraphicFramePr>
        <p:xfrm>
          <a:off x="1640156" y="1643684"/>
          <a:ext cx="8911688" cy="4704107"/>
        </p:xfrm>
        <a:graphic>
          <a:graphicData uri="http://schemas.openxmlformats.org/drawingml/2006/table">
            <a:tbl>
              <a:tblPr firstRow="1" bandRow="1">
                <a:tableStyleId>{5C22544A-7EE6-4342-B048-85BDC9FD1C3A}</a:tableStyleId>
              </a:tblPr>
              <a:tblGrid>
                <a:gridCol w="4455844">
                  <a:extLst>
                    <a:ext uri="{9D8B030D-6E8A-4147-A177-3AD203B41FA5}">
                      <a16:colId xmlns:a16="http://schemas.microsoft.com/office/drawing/2014/main" val="2431035960"/>
                    </a:ext>
                  </a:extLst>
                </a:gridCol>
                <a:gridCol w="4455844">
                  <a:extLst>
                    <a:ext uri="{9D8B030D-6E8A-4147-A177-3AD203B41FA5}">
                      <a16:colId xmlns:a16="http://schemas.microsoft.com/office/drawing/2014/main" val="1043757006"/>
                    </a:ext>
                  </a:extLst>
                </a:gridCol>
              </a:tblGrid>
              <a:tr h="589889">
                <a:tc>
                  <a:txBody>
                    <a:bodyPr/>
                    <a:lstStyle/>
                    <a:p>
                      <a:pPr algn="ctr"/>
                      <a:r>
                        <a:rPr lang="en-US" dirty="0"/>
                        <a:t>List</a:t>
                      </a:r>
                    </a:p>
                  </a:txBody>
                  <a:tcPr/>
                </a:tc>
                <a:tc>
                  <a:txBody>
                    <a:bodyPr/>
                    <a:lstStyle/>
                    <a:p>
                      <a:pPr algn="ctr"/>
                      <a:r>
                        <a:rPr lang="en-US" dirty="0"/>
                        <a:t>Set</a:t>
                      </a:r>
                    </a:p>
                  </a:txBody>
                  <a:tcPr/>
                </a:tc>
                <a:extLst>
                  <a:ext uri="{0D108BD9-81ED-4DB2-BD59-A6C34878D82A}">
                    <a16:rowId xmlns:a16="http://schemas.microsoft.com/office/drawing/2014/main" val="1187763010"/>
                  </a:ext>
                </a:extLst>
              </a:tr>
              <a:tr h="1454522">
                <a:tc>
                  <a:txBody>
                    <a:bodyPr/>
                    <a:lstStyle/>
                    <a:p>
                      <a:r>
                        <a:rPr lang="en-US" dirty="0"/>
                        <a:t>List is an index based Data Structure</a:t>
                      </a:r>
                    </a:p>
                  </a:txBody>
                  <a:tcPr/>
                </a:tc>
                <a:tc>
                  <a:txBody>
                    <a:bodyPr/>
                    <a:lstStyle/>
                    <a:p>
                      <a:r>
                        <a:rPr lang="en-US" dirty="0"/>
                        <a:t>Set is not index based data structure. It stores the data according to the hashcode values.</a:t>
                      </a:r>
                    </a:p>
                  </a:txBody>
                  <a:tcPr/>
                </a:tc>
                <a:extLst>
                  <a:ext uri="{0D108BD9-81ED-4DB2-BD59-A6C34878D82A}">
                    <a16:rowId xmlns:a16="http://schemas.microsoft.com/office/drawing/2014/main" val="192236882"/>
                  </a:ext>
                </a:extLst>
              </a:tr>
              <a:tr h="739959">
                <a:tc>
                  <a:txBody>
                    <a:bodyPr/>
                    <a:lstStyle/>
                    <a:p>
                      <a:r>
                        <a:rPr lang="en-US" dirty="0"/>
                        <a:t>List can store duplicate elements. </a:t>
                      </a:r>
                    </a:p>
                  </a:txBody>
                  <a:tcPr/>
                </a:tc>
                <a:tc>
                  <a:txBody>
                    <a:bodyPr/>
                    <a:lstStyle/>
                    <a:p>
                      <a:r>
                        <a:rPr lang="en-US" dirty="0"/>
                        <a:t>Set does not allow to store Duplicate elements.</a:t>
                      </a:r>
                    </a:p>
                  </a:txBody>
                  <a:tcPr/>
                </a:tc>
                <a:extLst>
                  <a:ext uri="{0D108BD9-81ED-4DB2-BD59-A6C34878D82A}">
                    <a16:rowId xmlns:a16="http://schemas.microsoft.com/office/drawing/2014/main" val="1499699435"/>
                  </a:ext>
                </a:extLst>
              </a:tr>
              <a:tr h="589889">
                <a:tc>
                  <a:txBody>
                    <a:bodyPr/>
                    <a:lstStyle/>
                    <a:p>
                      <a:r>
                        <a:rPr lang="en-US" dirty="0"/>
                        <a:t>List can store any number of null values.</a:t>
                      </a:r>
                    </a:p>
                  </a:txBody>
                  <a:tcPr/>
                </a:tc>
                <a:tc>
                  <a:txBody>
                    <a:bodyPr/>
                    <a:lstStyle/>
                    <a:p>
                      <a:r>
                        <a:rPr lang="en-US" dirty="0"/>
                        <a:t>Set can store only one null value.</a:t>
                      </a:r>
                    </a:p>
                  </a:txBody>
                  <a:tcPr/>
                </a:tc>
                <a:extLst>
                  <a:ext uri="{0D108BD9-81ED-4DB2-BD59-A6C34878D82A}">
                    <a16:rowId xmlns:a16="http://schemas.microsoft.com/office/drawing/2014/main" val="3088541191"/>
                  </a:ext>
                </a:extLst>
              </a:tr>
              <a:tr h="589889">
                <a:tc>
                  <a:txBody>
                    <a:bodyPr/>
                    <a:lstStyle/>
                    <a:p>
                      <a:r>
                        <a:rPr lang="en-US" dirty="0"/>
                        <a:t>List follows the insertion order.</a:t>
                      </a:r>
                    </a:p>
                  </a:txBody>
                  <a:tcPr/>
                </a:tc>
                <a:tc>
                  <a:txBody>
                    <a:bodyPr/>
                    <a:lstStyle/>
                    <a:p>
                      <a:r>
                        <a:rPr lang="en-US" dirty="0"/>
                        <a:t>Set does not follows the insertion order.</a:t>
                      </a:r>
                    </a:p>
                  </a:txBody>
                  <a:tcPr/>
                </a:tc>
                <a:extLst>
                  <a:ext uri="{0D108BD9-81ED-4DB2-BD59-A6C34878D82A}">
                    <a16:rowId xmlns:a16="http://schemas.microsoft.com/office/drawing/2014/main" val="3912542524"/>
                  </a:ext>
                </a:extLst>
              </a:tr>
              <a:tr h="739959">
                <a:tc>
                  <a:txBody>
                    <a:bodyPr/>
                    <a:lstStyle/>
                    <a:p>
                      <a:r>
                        <a:rPr lang="en-US" dirty="0"/>
                        <a:t>We can iterate(get) the list elements by Iterator &amp; ListIterator.</a:t>
                      </a:r>
                    </a:p>
                  </a:txBody>
                  <a:tcPr/>
                </a:tc>
                <a:tc>
                  <a:txBody>
                    <a:bodyPr/>
                    <a:lstStyle/>
                    <a:p>
                      <a:r>
                        <a:rPr lang="en-US" dirty="0"/>
                        <a:t>We can iterate the set Elements by Iterator.</a:t>
                      </a:r>
                    </a:p>
                  </a:txBody>
                  <a:tcPr/>
                </a:tc>
                <a:extLst>
                  <a:ext uri="{0D108BD9-81ED-4DB2-BD59-A6C34878D82A}">
                    <a16:rowId xmlns:a16="http://schemas.microsoft.com/office/drawing/2014/main" val="1985505336"/>
                  </a:ext>
                </a:extLst>
              </a:tr>
            </a:tbl>
          </a:graphicData>
        </a:graphic>
      </p:graphicFrame>
    </p:spTree>
    <p:extLst>
      <p:ext uri="{BB962C8B-B14F-4D97-AF65-F5344CB8AC3E}">
        <p14:creationId xmlns:p14="http://schemas.microsoft.com/office/powerpoint/2010/main" val="261251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4">
            <a:extLst>
              <a:ext uri="{FF2B5EF4-FFF2-40B4-BE49-F238E27FC236}">
                <a16:creationId xmlns:a16="http://schemas.microsoft.com/office/drawing/2014/main" id="{832774D3-53E1-4A8B-AA84-853B67E812DB}"/>
              </a:ext>
            </a:extLst>
          </p:cNvPr>
          <p:cNvGraphicFramePr>
            <a:graphicFrameLocks noGrp="1"/>
          </p:cNvGraphicFramePr>
          <p:nvPr>
            <p:ph idx="1"/>
            <p:extLst>
              <p:ext uri="{D42A27DB-BD31-4B8C-83A1-F6EECF244321}">
                <p14:modId xmlns:p14="http://schemas.microsoft.com/office/powerpoint/2010/main" val="3353678929"/>
              </p:ext>
            </p:extLst>
          </p:nvPr>
        </p:nvGraphicFramePr>
        <p:xfrm>
          <a:off x="278294" y="686904"/>
          <a:ext cx="11635409" cy="5810527"/>
        </p:xfrm>
        <a:graphic>
          <a:graphicData uri="http://schemas.openxmlformats.org/drawingml/2006/table">
            <a:tbl>
              <a:tblPr/>
              <a:tblGrid>
                <a:gridCol w="493240">
                  <a:extLst>
                    <a:ext uri="{9D8B030D-6E8A-4147-A177-3AD203B41FA5}">
                      <a16:colId xmlns:a16="http://schemas.microsoft.com/office/drawing/2014/main" val="140591126"/>
                    </a:ext>
                  </a:extLst>
                </a:gridCol>
                <a:gridCol w="4211513">
                  <a:extLst>
                    <a:ext uri="{9D8B030D-6E8A-4147-A177-3AD203B41FA5}">
                      <a16:colId xmlns:a16="http://schemas.microsoft.com/office/drawing/2014/main" val="3450963971"/>
                    </a:ext>
                  </a:extLst>
                </a:gridCol>
                <a:gridCol w="6930656">
                  <a:extLst>
                    <a:ext uri="{9D8B030D-6E8A-4147-A177-3AD203B41FA5}">
                      <a16:colId xmlns:a16="http://schemas.microsoft.com/office/drawing/2014/main" val="2027829958"/>
                    </a:ext>
                  </a:extLst>
                </a:gridCol>
              </a:tblGrid>
              <a:tr h="232410">
                <a:tc>
                  <a:txBody>
                    <a:bodyPr/>
                    <a:lstStyle/>
                    <a:p>
                      <a:pPr algn="l" fontAlgn="t"/>
                      <a:r>
                        <a:rPr lang="en-US" sz="1200">
                          <a:solidFill>
                            <a:srgbClr val="000000"/>
                          </a:solidFill>
                          <a:effectLst/>
                          <a:latin typeface="times new roman" panose="02020603050405020304" pitchFamily="18" charset="0"/>
                        </a:rPr>
                        <a:t>No.</a:t>
                      </a:r>
                    </a:p>
                  </a:txBody>
                  <a:tcPr marL="21452" marR="21452" marT="21452" marB="21452">
                    <a:lnL w="9525" cap="flat" cmpd="sng" algn="ctr">
                      <a:solidFill>
                        <a:srgbClr val="40EC89"/>
                      </a:solidFill>
                      <a:prstDash val="solid"/>
                      <a:round/>
                      <a:headEnd type="none" w="med" len="med"/>
                      <a:tailEnd type="none" w="med" len="med"/>
                    </a:lnL>
                    <a:lnR w="9525" cap="flat" cmpd="sng" algn="ctr">
                      <a:solidFill>
                        <a:srgbClr val="40EC89"/>
                      </a:solidFill>
                      <a:prstDash val="solid"/>
                      <a:round/>
                      <a:headEnd type="none" w="med" len="med"/>
                      <a:tailEnd type="none" w="med" len="med"/>
                    </a:lnR>
                    <a:lnT w="9525" cap="flat" cmpd="sng" algn="ctr">
                      <a:solidFill>
                        <a:srgbClr val="40EC8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Method</a:t>
                      </a:r>
                    </a:p>
                  </a:txBody>
                  <a:tcPr marL="21452" marR="21452" marT="21452" marB="21452">
                    <a:lnL w="9525" cap="flat" cmpd="sng" algn="ctr">
                      <a:solidFill>
                        <a:srgbClr val="40EC89"/>
                      </a:solidFill>
                      <a:prstDash val="solid"/>
                      <a:round/>
                      <a:headEnd type="none" w="med" len="med"/>
                      <a:tailEnd type="none" w="med" len="med"/>
                    </a:lnL>
                    <a:lnR w="9525" cap="flat" cmpd="sng" algn="ctr">
                      <a:solidFill>
                        <a:srgbClr val="40EC89"/>
                      </a:solidFill>
                      <a:prstDash val="solid"/>
                      <a:round/>
                      <a:headEnd type="none" w="med" len="med"/>
                      <a:tailEnd type="none" w="med" len="med"/>
                    </a:lnR>
                    <a:lnT w="9525" cap="flat" cmpd="sng" algn="ctr">
                      <a:solidFill>
                        <a:srgbClr val="40EC8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Description</a:t>
                      </a:r>
                    </a:p>
                  </a:txBody>
                  <a:tcPr marL="21452" marR="21452" marT="21452" marB="21452">
                    <a:lnL w="9525" cap="flat" cmpd="sng" algn="ctr">
                      <a:solidFill>
                        <a:srgbClr val="40EC89"/>
                      </a:solidFill>
                      <a:prstDash val="solid"/>
                      <a:round/>
                      <a:headEnd type="none" w="med" len="med"/>
                      <a:tailEnd type="none" w="med" len="med"/>
                    </a:lnL>
                    <a:lnR w="9525" cap="flat" cmpd="sng" algn="ctr">
                      <a:solidFill>
                        <a:srgbClr val="40EC89"/>
                      </a:solidFill>
                      <a:prstDash val="solid"/>
                      <a:round/>
                      <a:headEnd type="none" w="med" len="med"/>
                      <a:tailEnd type="none" w="med" len="med"/>
                    </a:lnR>
                    <a:lnT w="9525" cap="flat" cmpd="sng" algn="ctr">
                      <a:solidFill>
                        <a:srgbClr val="40EC8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17286769"/>
                  </a:ext>
                </a:extLst>
              </a:tr>
              <a:tr h="285951">
                <a:tc>
                  <a:txBody>
                    <a:bodyPr/>
                    <a:lstStyle/>
                    <a:p>
                      <a:pPr algn="just" fontAlgn="t"/>
                      <a:r>
                        <a:rPr lang="en-US" sz="1200">
                          <a:solidFill>
                            <a:srgbClr val="333333"/>
                          </a:solidFill>
                          <a:effectLst/>
                          <a:latin typeface="inter-regular"/>
                        </a:rPr>
                        <a:t>1</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public </a:t>
                      </a:r>
                      <a:r>
                        <a:rPr lang="en-US" sz="1200" dirty="0" err="1">
                          <a:solidFill>
                            <a:srgbClr val="333333"/>
                          </a:solidFill>
                          <a:effectLst/>
                          <a:latin typeface="inter-regular"/>
                        </a:rPr>
                        <a:t>boolean</a:t>
                      </a:r>
                      <a:r>
                        <a:rPr lang="en-US" sz="1200" dirty="0">
                          <a:solidFill>
                            <a:srgbClr val="333333"/>
                          </a:solidFill>
                          <a:effectLst/>
                          <a:latin typeface="inter-regular"/>
                        </a:rPr>
                        <a:t> add(E e)</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insert an element in this collection.</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43443370"/>
                  </a:ext>
                </a:extLst>
              </a:tr>
              <a:tr h="259180">
                <a:tc>
                  <a:txBody>
                    <a:bodyPr/>
                    <a:lstStyle/>
                    <a:p>
                      <a:pPr algn="just" fontAlgn="t"/>
                      <a:r>
                        <a:rPr lang="en-US" sz="1200">
                          <a:solidFill>
                            <a:srgbClr val="333333"/>
                          </a:solidFill>
                          <a:effectLst/>
                          <a:latin typeface="inter-regular"/>
                        </a:rPr>
                        <a:t>2</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public </a:t>
                      </a:r>
                      <a:r>
                        <a:rPr lang="en-US" sz="1200" dirty="0" err="1">
                          <a:solidFill>
                            <a:srgbClr val="333333"/>
                          </a:solidFill>
                          <a:effectLst/>
                          <a:latin typeface="inter-regular"/>
                        </a:rPr>
                        <a:t>boolean</a:t>
                      </a:r>
                      <a:r>
                        <a:rPr lang="en-US" sz="1200" dirty="0">
                          <a:solidFill>
                            <a:srgbClr val="333333"/>
                          </a:solidFill>
                          <a:effectLst/>
                          <a:latin typeface="inter-regular"/>
                        </a:rPr>
                        <a:t> </a:t>
                      </a:r>
                      <a:r>
                        <a:rPr lang="en-US" sz="1200" dirty="0" err="1">
                          <a:solidFill>
                            <a:srgbClr val="333333"/>
                          </a:solidFill>
                          <a:effectLst/>
                          <a:latin typeface="inter-regular"/>
                        </a:rPr>
                        <a:t>addAll</a:t>
                      </a:r>
                      <a:r>
                        <a:rPr lang="en-US" sz="1200" dirty="0">
                          <a:solidFill>
                            <a:srgbClr val="333333"/>
                          </a:solidFill>
                          <a:effectLst/>
                          <a:latin typeface="inter-regular"/>
                        </a:rPr>
                        <a:t>(Collection&lt;? extends E&gt; c)</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It is used to insert the specified collection elements in the invoking collection.</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83977831"/>
                  </a:ext>
                </a:extLst>
              </a:tr>
              <a:tr h="231898">
                <a:tc>
                  <a:txBody>
                    <a:bodyPr/>
                    <a:lstStyle/>
                    <a:p>
                      <a:pPr algn="just" fontAlgn="t"/>
                      <a:r>
                        <a:rPr lang="en-US" sz="1200">
                          <a:solidFill>
                            <a:srgbClr val="333333"/>
                          </a:solidFill>
                          <a:effectLst/>
                          <a:latin typeface="inter-regular"/>
                        </a:rPr>
                        <a:t>3</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public boolean remove(Object element)</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delete an element from the collection.</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51749272"/>
                  </a:ext>
                </a:extLst>
              </a:tr>
              <a:tr h="272821">
                <a:tc>
                  <a:txBody>
                    <a:bodyPr/>
                    <a:lstStyle/>
                    <a:p>
                      <a:pPr algn="just" fontAlgn="t"/>
                      <a:r>
                        <a:rPr lang="en-US" sz="1200">
                          <a:solidFill>
                            <a:srgbClr val="333333"/>
                          </a:solidFill>
                          <a:effectLst/>
                          <a:latin typeface="inter-regular"/>
                        </a:rPr>
                        <a:t>4</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public boolean removeAll(Collection&lt;?&gt; c)</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delete all the elements of the specified collection from the invoking collection.</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65967284"/>
                  </a:ext>
                </a:extLst>
              </a:tr>
              <a:tr h="245539">
                <a:tc>
                  <a:txBody>
                    <a:bodyPr/>
                    <a:lstStyle/>
                    <a:p>
                      <a:pPr algn="just" fontAlgn="t"/>
                      <a:r>
                        <a:rPr lang="en-US" sz="1200" dirty="0">
                          <a:solidFill>
                            <a:srgbClr val="333333"/>
                          </a:solidFill>
                          <a:effectLst/>
                          <a:latin typeface="inter-regular"/>
                        </a:rPr>
                        <a:t>5</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default boolean removeIf(Predicate&lt;? super E&gt; filter)</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used to delete all the elements of the collection that satisfy the specified predicate.</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24494463"/>
                  </a:ext>
                </a:extLst>
              </a:tr>
              <a:tr h="259181">
                <a:tc>
                  <a:txBody>
                    <a:bodyPr/>
                    <a:lstStyle/>
                    <a:p>
                      <a:pPr algn="just" fontAlgn="t"/>
                      <a:r>
                        <a:rPr lang="en-US" sz="1200">
                          <a:solidFill>
                            <a:srgbClr val="333333"/>
                          </a:solidFill>
                          <a:effectLst/>
                          <a:latin typeface="inter-regular"/>
                        </a:rPr>
                        <a:t>6</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public </a:t>
                      </a:r>
                      <a:r>
                        <a:rPr lang="en-US" sz="1200" dirty="0" err="1">
                          <a:solidFill>
                            <a:srgbClr val="333333"/>
                          </a:solidFill>
                          <a:effectLst/>
                          <a:latin typeface="inter-regular"/>
                        </a:rPr>
                        <a:t>boolean</a:t>
                      </a:r>
                      <a:r>
                        <a:rPr lang="en-US" sz="1200" dirty="0">
                          <a:solidFill>
                            <a:srgbClr val="333333"/>
                          </a:solidFill>
                          <a:effectLst/>
                          <a:latin typeface="inter-regular"/>
                        </a:rPr>
                        <a:t> </a:t>
                      </a:r>
                      <a:r>
                        <a:rPr lang="en-US" sz="1200" dirty="0" err="1">
                          <a:solidFill>
                            <a:srgbClr val="333333"/>
                          </a:solidFill>
                          <a:effectLst/>
                          <a:latin typeface="inter-regular"/>
                        </a:rPr>
                        <a:t>retainAll</a:t>
                      </a:r>
                      <a:r>
                        <a:rPr lang="en-US" sz="1200" dirty="0">
                          <a:solidFill>
                            <a:srgbClr val="333333"/>
                          </a:solidFill>
                          <a:effectLst/>
                          <a:latin typeface="inter-regular"/>
                        </a:rPr>
                        <a:t>(Collection&lt;?&gt; c)</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It is used to delete all the elements of invoking collection except the specified collection.</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96221144"/>
                  </a:ext>
                </a:extLst>
              </a:tr>
              <a:tr h="272821">
                <a:tc>
                  <a:txBody>
                    <a:bodyPr/>
                    <a:lstStyle/>
                    <a:p>
                      <a:pPr algn="just" fontAlgn="t"/>
                      <a:r>
                        <a:rPr lang="en-US" sz="1200">
                          <a:solidFill>
                            <a:srgbClr val="333333"/>
                          </a:solidFill>
                          <a:effectLst/>
                          <a:latin typeface="inter-regular"/>
                        </a:rPr>
                        <a:t>7</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public int size()</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returns the total number of elements in the collection.</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47663267"/>
                  </a:ext>
                </a:extLst>
              </a:tr>
              <a:tr h="272822">
                <a:tc>
                  <a:txBody>
                    <a:bodyPr/>
                    <a:lstStyle/>
                    <a:p>
                      <a:pPr algn="just" fontAlgn="t"/>
                      <a:r>
                        <a:rPr lang="en-US" sz="1200">
                          <a:solidFill>
                            <a:srgbClr val="333333"/>
                          </a:solidFill>
                          <a:effectLst/>
                          <a:latin typeface="inter-regular"/>
                        </a:rPr>
                        <a:t>8</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public void clear()</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removes the total number of elements from the collection.</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9678417"/>
                  </a:ext>
                </a:extLst>
              </a:tr>
              <a:tr h="245539">
                <a:tc>
                  <a:txBody>
                    <a:bodyPr/>
                    <a:lstStyle/>
                    <a:p>
                      <a:pPr algn="just" fontAlgn="t"/>
                      <a:r>
                        <a:rPr lang="en-US" sz="1200">
                          <a:solidFill>
                            <a:srgbClr val="333333"/>
                          </a:solidFill>
                          <a:effectLst/>
                          <a:latin typeface="inter-regular"/>
                        </a:rPr>
                        <a:t>9</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public boolean contains(Object element)</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used to search an element.</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99781952"/>
                  </a:ext>
                </a:extLst>
              </a:tr>
              <a:tr h="300103">
                <a:tc>
                  <a:txBody>
                    <a:bodyPr/>
                    <a:lstStyle/>
                    <a:p>
                      <a:pPr algn="just" fontAlgn="t"/>
                      <a:r>
                        <a:rPr lang="en-US" sz="1200">
                          <a:solidFill>
                            <a:srgbClr val="333333"/>
                          </a:solidFill>
                          <a:effectLst/>
                          <a:latin typeface="inter-regular"/>
                        </a:rPr>
                        <a:t>10</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public </a:t>
                      </a:r>
                      <a:r>
                        <a:rPr lang="en-US" sz="1200" dirty="0" err="1">
                          <a:solidFill>
                            <a:srgbClr val="333333"/>
                          </a:solidFill>
                          <a:effectLst/>
                          <a:latin typeface="inter-regular"/>
                        </a:rPr>
                        <a:t>boolean</a:t>
                      </a:r>
                      <a:r>
                        <a:rPr lang="en-US" sz="1200" dirty="0">
                          <a:solidFill>
                            <a:srgbClr val="333333"/>
                          </a:solidFill>
                          <a:effectLst/>
                          <a:latin typeface="inter-regular"/>
                        </a:rPr>
                        <a:t> containsAll(Collection&lt;?&gt; c)</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the specified collection in the collection.</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95123709"/>
                  </a:ext>
                </a:extLst>
              </a:tr>
              <a:tr h="300103">
                <a:tc>
                  <a:txBody>
                    <a:bodyPr/>
                    <a:lstStyle/>
                    <a:p>
                      <a:pPr algn="just" fontAlgn="t"/>
                      <a:r>
                        <a:rPr lang="en-US" sz="1200">
                          <a:solidFill>
                            <a:srgbClr val="333333"/>
                          </a:solidFill>
                          <a:effectLst/>
                          <a:latin typeface="inter-regular"/>
                        </a:rPr>
                        <a:t>11</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public Iterator iterator()</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returns an iterator.</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4231245"/>
                  </a:ext>
                </a:extLst>
              </a:tr>
              <a:tr h="313744">
                <a:tc>
                  <a:txBody>
                    <a:bodyPr/>
                    <a:lstStyle/>
                    <a:p>
                      <a:pPr algn="just" fontAlgn="t"/>
                      <a:r>
                        <a:rPr lang="en-US" sz="1200">
                          <a:solidFill>
                            <a:srgbClr val="333333"/>
                          </a:solidFill>
                          <a:effectLst/>
                          <a:latin typeface="inter-regular"/>
                        </a:rPr>
                        <a:t>12</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public Object[] toArray()</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converts collection into array.</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82781487"/>
                  </a:ext>
                </a:extLst>
              </a:tr>
              <a:tr h="341027">
                <a:tc>
                  <a:txBody>
                    <a:bodyPr/>
                    <a:lstStyle/>
                    <a:p>
                      <a:pPr algn="just" fontAlgn="t"/>
                      <a:r>
                        <a:rPr lang="en-US" sz="1200">
                          <a:solidFill>
                            <a:srgbClr val="333333"/>
                          </a:solidFill>
                          <a:effectLst/>
                          <a:latin typeface="inter-regular"/>
                        </a:rPr>
                        <a:t>13</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fr-FR" sz="1200">
                          <a:solidFill>
                            <a:srgbClr val="333333"/>
                          </a:solidFill>
                          <a:effectLst/>
                          <a:latin typeface="inter-regular"/>
                        </a:rPr>
                        <a:t>public &lt;T&gt; T[] toArray(T[] a)</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converts collection into array. Here, the runtime type of the returned array is that of the specified array.</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24486650"/>
                  </a:ext>
                </a:extLst>
              </a:tr>
              <a:tr h="381949">
                <a:tc>
                  <a:txBody>
                    <a:bodyPr/>
                    <a:lstStyle/>
                    <a:p>
                      <a:pPr algn="just" fontAlgn="t"/>
                      <a:r>
                        <a:rPr lang="en-US" sz="1200">
                          <a:solidFill>
                            <a:srgbClr val="333333"/>
                          </a:solidFill>
                          <a:effectLst/>
                          <a:latin typeface="inter-regular"/>
                        </a:rPr>
                        <a:t>14</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public boolean isEmpty()</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checks if collection is empty.</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86310993"/>
                  </a:ext>
                </a:extLst>
              </a:tr>
              <a:tr h="327386">
                <a:tc>
                  <a:txBody>
                    <a:bodyPr/>
                    <a:lstStyle/>
                    <a:p>
                      <a:pPr algn="just" fontAlgn="t"/>
                      <a:r>
                        <a:rPr lang="en-US" sz="1200">
                          <a:solidFill>
                            <a:srgbClr val="333333"/>
                          </a:solidFill>
                          <a:effectLst/>
                          <a:latin typeface="inter-regular"/>
                        </a:rPr>
                        <a:t>15</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default Stream&lt;E&gt; parallelStream()</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returns a possibly parallel Stream with the collection as its source.</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21156439"/>
                  </a:ext>
                </a:extLst>
              </a:tr>
              <a:tr h="381950">
                <a:tc>
                  <a:txBody>
                    <a:bodyPr/>
                    <a:lstStyle/>
                    <a:p>
                      <a:pPr algn="just" fontAlgn="t"/>
                      <a:r>
                        <a:rPr lang="en-US" sz="1200">
                          <a:solidFill>
                            <a:srgbClr val="333333"/>
                          </a:solidFill>
                          <a:effectLst/>
                          <a:latin typeface="inter-regular"/>
                        </a:rPr>
                        <a:t>16</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default Stream&lt;E&gt; stream()</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returns a sequential Stream with the collection as its source.</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37074748"/>
                  </a:ext>
                </a:extLst>
              </a:tr>
              <a:tr h="327386">
                <a:tc>
                  <a:txBody>
                    <a:bodyPr/>
                    <a:lstStyle/>
                    <a:p>
                      <a:pPr algn="just" fontAlgn="t"/>
                      <a:r>
                        <a:rPr lang="en-US" sz="1200">
                          <a:solidFill>
                            <a:srgbClr val="333333"/>
                          </a:solidFill>
                          <a:effectLst/>
                          <a:latin typeface="inter-regular"/>
                        </a:rPr>
                        <a:t>17</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default Spliterator&lt;E&gt; spliterator()</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generates a Spliterator over the specified elements in the collection.</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25339585"/>
                  </a:ext>
                </a:extLst>
              </a:tr>
              <a:tr h="341027">
                <a:tc>
                  <a:txBody>
                    <a:bodyPr/>
                    <a:lstStyle/>
                    <a:p>
                      <a:pPr algn="just" fontAlgn="t"/>
                      <a:r>
                        <a:rPr lang="en-US" sz="1200">
                          <a:solidFill>
                            <a:srgbClr val="333333"/>
                          </a:solidFill>
                          <a:effectLst/>
                          <a:latin typeface="inter-regular"/>
                        </a:rPr>
                        <a:t>18</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public boolean equals(Object element)</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matches two collections.</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06209953"/>
                  </a:ext>
                </a:extLst>
              </a:tr>
              <a:tr h="217690">
                <a:tc>
                  <a:txBody>
                    <a:bodyPr/>
                    <a:lstStyle/>
                    <a:p>
                      <a:pPr algn="just" fontAlgn="t"/>
                      <a:r>
                        <a:rPr lang="en-US" sz="1200">
                          <a:solidFill>
                            <a:srgbClr val="333333"/>
                          </a:solidFill>
                          <a:effectLst/>
                          <a:latin typeface="inter-regular"/>
                        </a:rPr>
                        <a:t>19</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public int </a:t>
                      </a:r>
                      <a:r>
                        <a:rPr lang="en-US" sz="1200" dirty="0" err="1">
                          <a:solidFill>
                            <a:srgbClr val="333333"/>
                          </a:solidFill>
                          <a:effectLst/>
                          <a:latin typeface="inter-regular"/>
                        </a:rPr>
                        <a:t>hashCode</a:t>
                      </a:r>
                      <a:r>
                        <a:rPr lang="en-US" sz="1200" dirty="0">
                          <a:solidFill>
                            <a:srgbClr val="333333"/>
                          </a:solidFill>
                          <a:effectLst/>
                          <a:latin typeface="inter-regular"/>
                        </a:rPr>
                        <a:t>()</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returns the hash code number of the collection.</a:t>
                      </a:r>
                    </a:p>
                  </a:txBody>
                  <a:tcPr marL="14302" marR="14302" marT="14302" marB="143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84150490"/>
                  </a:ext>
                </a:extLst>
              </a:tr>
            </a:tbl>
          </a:graphicData>
        </a:graphic>
      </p:graphicFrame>
      <p:sp>
        <p:nvSpPr>
          <p:cNvPr id="15" name="Title 1">
            <a:extLst>
              <a:ext uri="{FF2B5EF4-FFF2-40B4-BE49-F238E27FC236}">
                <a16:creationId xmlns:a16="http://schemas.microsoft.com/office/drawing/2014/main" id="{11D7A5A5-7F6F-4CAD-8B89-8094B9D5985A}"/>
              </a:ext>
            </a:extLst>
          </p:cNvPr>
          <p:cNvSpPr>
            <a:spLocks noGrp="1"/>
          </p:cNvSpPr>
          <p:nvPr>
            <p:ph type="title"/>
          </p:nvPr>
        </p:nvSpPr>
        <p:spPr>
          <a:xfrm>
            <a:off x="1797665" y="26504"/>
            <a:ext cx="8596668" cy="1320800"/>
          </a:xfrm>
        </p:spPr>
        <p:txBody>
          <a:bodyPr/>
          <a:lstStyle/>
          <a:p>
            <a:pPr algn="ctr"/>
            <a:r>
              <a:rPr lang="en-US" dirty="0"/>
              <a:t>Methods Of Collection Interface</a:t>
            </a:r>
          </a:p>
        </p:txBody>
      </p:sp>
    </p:spTree>
    <p:extLst>
      <p:ext uri="{BB962C8B-B14F-4D97-AF65-F5344CB8AC3E}">
        <p14:creationId xmlns:p14="http://schemas.microsoft.com/office/powerpoint/2010/main" val="374246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6881EE-A9DB-40F6-B530-63C33BD18090}"/>
              </a:ext>
            </a:extLst>
          </p:cNvPr>
          <p:cNvSpPr>
            <a:spLocks noGrp="1"/>
          </p:cNvSpPr>
          <p:nvPr>
            <p:ph type="title"/>
          </p:nvPr>
        </p:nvSpPr>
        <p:spPr>
          <a:xfrm>
            <a:off x="724368" y="80770"/>
            <a:ext cx="8911687" cy="1280890"/>
          </a:xfrm>
        </p:spPr>
        <p:txBody>
          <a:bodyPr>
            <a:normAutofit/>
          </a:bodyPr>
          <a:lstStyle/>
          <a:p>
            <a:r>
              <a:rPr lang="en-US" sz="2800" u="sng" dirty="0"/>
              <a:t>ArrayList</a:t>
            </a:r>
          </a:p>
        </p:txBody>
      </p:sp>
      <p:sp>
        <p:nvSpPr>
          <p:cNvPr id="5" name="Content Placeholder 2">
            <a:extLst>
              <a:ext uri="{FF2B5EF4-FFF2-40B4-BE49-F238E27FC236}">
                <a16:creationId xmlns:a16="http://schemas.microsoft.com/office/drawing/2014/main" id="{74F5B471-4BC3-4C51-8275-0562D80B6627}"/>
              </a:ext>
            </a:extLst>
          </p:cNvPr>
          <p:cNvSpPr>
            <a:spLocks noGrp="1"/>
          </p:cNvSpPr>
          <p:nvPr>
            <p:ph idx="1"/>
          </p:nvPr>
        </p:nvSpPr>
        <p:spPr>
          <a:xfrm>
            <a:off x="720655" y="1086676"/>
            <a:ext cx="8915400" cy="5552662"/>
          </a:xfrm>
        </p:spPr>
        <p:txBody>
          <a:bodyPr/>
          <a:lstStyle/>
          <a:p>
            <a:r>
              <a:rPr lang="en-US" dirty="0"/>
              <a:t>Arraylist is Implemented class of List Interface which is present in java.util package.</a:t>
            </a:r>
          </a:p>
          <a:p>
            <a:r>
              <a:rPr lang="en-US" dirty="0"/>
              <a:t>Syntax:</a:t>
            </a:r>
          </a:p>
          <a:p>
            <a:pPr marL="0" indent="0">
              <a:buNone/>
            </a:pPr>
            <a:r>
              <a:rPr lang="en-US" dirty="0"/>
              <a:t>	 		class ArrayList implements List{</a:t>
            </a:r>
          </a:p>
          <a:p>
            <a:pPr marL="0" indent="0">
              <a:buNone/>
            </a:pPr>
            <a:r>
              <a:rPr lang="en-US" dirty="0"/>
              <a:t>											//constructors and Methods</a:t>
            </a:r>
          </a:p>
          <a:p>
            <a:pPr marL="0" indent="0">
              <a:buNone/>
            </a:pPr>
            <a:r>
              <a:rPr lang="en-US" dirty="0"/>
              <a:t>										}</a:t>
            </a:r>
          </a:p>
          <a:p>
            <a:pPr marL="0" indent="0">
              <a:buNone/>
            </a:pPr>
            <a:endParaRPr lang="en-US" dirty="0"/>
          </a:p>
          <a:p>
            <a:r>
              <a:rPr lang="en-US" dirty="0"/>
              <a:t>ArrayList is created on the basis of growable or Resizable array.</a:t>
            </a:r>
          </a:p>
        </p:txBody>
      </p:sp>
      <p:sp>
        <p:nvSpPr>
          <p:cNvPr id="6" name="Rectangle 5">
            <a:extLst>
              <a:ext uri="{FF2B5EF4-FFF2-40B4-BE49-F238E27FC236}">
                <a16:creationId xmlns:a16="http://schemas.microsoft.com/office/drawing/2014/main" id="{ABBCB2E3-F5D7-4EFA-B833-32A49F29136C}"/>
              </a:ext>
            </a:extLst>
          </p:cNvPr>
          <p:cNvSpPr/>
          <p:nvPr/>
        </p:nvSpPr>
        <p:spPr>
          <a:xfrm>
            <a:off x="927652" y="4638260"/>
            <a:ext cx="5897217" cy="742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DEB5C67-6F11-4ADB-B6ED-666D4632D0D3}"/>
              </a:ext>
            </a:extLst>
          </p:cNvPr>
          <p:cNvSpPr/>
          <p:nvPr/>
        </p:nvSpPr>
        <p:spPr>
          <a:xfrm>
            <a:off x="927651" y="5658679"/>
            <a:ext cx="6806580" cy="742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CCB3F7-F70D-4C53-89CD-D8BE4BC01B64}"/>
              </a:ext>
            </a:extLst>
          </p:cNvPr>
          <p:cNvCxnSpPr/>
          <p:nvPr/>
        </p:nvCxnSpPr>
        <p:spPr>
          <a:xfrm>
            <a:off x="2173356" y="4638260"/>
            <a:ext cx="0" cy="742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801AC66-6918-4AB4-8645-32DCC8A4C38D}"/>
              </a:ext>
            </a:extLst>
          </p:cNvPr>
          <p:cNvCxnSpPr/>
          <p:nvPr/>
        </p:nvCxnSpPr>
        <p:spPr>
          <a:xfrm>
            <a:off x="3419060" y="4638260"/>
            <a:ext cx="0" cy="742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48BEDAF-58B7-47A7-9E95-C3A2CF3DBDE3}"/>
              </a:ext>
            </a:extLst>
          </p:cNvPr>
          <p:cNvCxnSpPr/>
          <p:nvPr/>
        </p:nvCxnSpPr>
        <p:spPr>
          <a:xfrm>
            <a:off x="4598504" y="4638260"/>
            <a:ext cx="0" cy="742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D4255A-F91F-4E01-A37A-36C07BFA3523}"/>
              </a:ext>
            </a:extLst>
          </p:cNvPr>
          <p:cNvCxnSpPr/>
          <p:nvPr/>
        </p:nvCxnSpPr>
        <p:spPr>
          <a:xfrm>
            <a:off x="5751443" y="4638260"/>
            <a:ext cx="0" cy="742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AA261D-9668-4DCF-A39C-9271D9A3604D}"/>
              </a:ext>
            </a:extLst>
          </p:cNvPr>
          <p:cNvCxnSpPr/>
          <p:nvPr/>
        </p:nvCxnSpPr>
        <p:spPr>
          <a:xfrm>
            <a:off x="2173356" y="5638799"/>
            <a:ext cx="0" cy="747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41CFF7-89A4-4BA8-927D-94D39BCE62D0}"/>
              </a:ext>
            </a:extLst>
          </p:cNvPr>
          <p:cNvCxnSpPr/>
          <p:nvPr/>
        </p:nvCxnSpPr>
        <p:spPr>
          <a:xfrm>
            <a:off x="3419060" y="5658679"/>
            <a:ext cx="0" cy="742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8F4B4A-DE7B-406A-AA25-E01BD6211734}"/>
              </a:ext>
            </a:extLst>
          </p:cNvPr>
          <p:cNvCxnSpPr/>
          <p:nvPr/>
        </p:nvCxnSpPr>
        <p:spPr>
          <a:xfrm>
            <a:off x="4598504" y="5658679"/>
            <a:ext cx="0" cy="742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D60E76-5BC4-4E62-AD35-18AACE7B446D}"/>
              </a:ext>
            </a:extLst>
          </p:cNvPr>
          <p:cNvCxnSpPr/>
          <p:nvPr/>
        </p:nvCxnSpPr>
        <p:spPr>
          <a:xfrm>
            <a:off x="5751443" y="5658679"/>
            <a:ext cx="0" cy="742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BFBA6-7DEC-4E9A-8FAD-32A1B79FBD37}"/>
              </a:ext>
            </a:extLst>
          </p:cNvPr>
          <p:cNvCxnSpPr/>
          <p:nvPr/>
        </p:nvCxnSpPr>
        <p:spPr>
          <a:xfrm>
            <a:off x="6824869" y="5658679"/>
            <a:ext cx="0" cy="742122"/>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5830DFC-C479-4F4D-8CDD-214B5DC77D7B}"/>
              </a:ext>
            </a:extLst>
          </p:cNvPr>
          <p:cNvSpPr txBox="1"/>
          <p:nvPr/>
        </p:nvSpPr>
        <p:spPr>
          <a:xfrm>
            <a:off x="344536" y="4824655"/>
            <a:ext cx="479618" cy="369332"/>
          </a:xfrm>
          <a:prstGeom prst="rect">
            <a:avLst/>
          </a:prstGeom>
          <a:noFill/>
        </p:spPr>
        <p:txBody>
          <a:bodyPr wrap="none" rtlCol="0">
            <a:spAutoFit/>
          </a:bodyPr>
          <a:lstStyle/>
          <a:p>
            <a:r>
              <a:rPr lang="en-US" dirty="0" err="1"/>
              <a:t>arr</a:t>
            </a:r>
            <a:endParaRPr lang="en-US" dirty="0"/>
          </a:p>
        </p:txBody>
      </p:sp>
      <p:sp>
        <p:nvSpPr>
          <p:cNvPr id="18" name="TextBox 17">
            <a:extLst>
              <a:ext uri="{FF2B5EF4-FFF2-40B4-BE49-F238E27FC236}">
                <a16:creationId xmlns:a16="http://schemas.microsoft.com/office/drawing/2014/main" id="{CE7B88EC-BA99-483F-9F2E-B7F3500114ED}"/>
              </a:ext>
            </a:extLst>
          </p:cNvPr>
          <p:cNvSpPr txBox="1"/>
          <p:nvPr/>
        </p:nvSpPr>
        <p:spPr>
          <a:xfrm>
            <a:off x="390221" y="5845074"/>
            <a:ext cx="388248" cy="369332"/>
          </a:xfrm>
          <a:prstGeom prst="rect">
            <a:avLst/>
          </a:prstGeom>
          <a:noFill/>
        </p:spPr>
        <p:txBody>
          <a:bodyPr wrap="none" rtlCol="0">
            <a:spAutoFit/>
          </a:bodyPr>
          <a:lstStyle/>
          <a:p>
            <a:r>
              <a:rPr lang="en-US" dirty="0"/>
              <a:t>al</a:t>
            </a:r>
          </a:p>
        </p:txBody>
      </p:sp>
      <p:sp>
        <p:nvSpPr>
          <p:cNvPr id="19" name="TextBox 18">
            <a:extLst>
              <a:ext uri="{FF2B5EF4-FFF2-40B4-BE49-F238E27FC236}">
                <a16:creationId xmlns:a16="http://schemas.microsoft.com/office/drawing/2014/main" id="{AB7EFEF1-B39E-4CF8-A8EB-1D0EA1E99894}"/>
              </a:ext>
            </a:extLst>
          </p:cNvPr>
          <p:cNvSpPr txBox="1"/>
          <p:nvPr/>
        </p:nvSpPr>
        <p:spPr>
          <a:xfrm>
            <a:off x="1221057" y="6381392"/>
            <a:ext cx="31290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6A50D291-2C96-43AA-841B-BF3966FF8515}"/>
              </a:ext>
            </a:extLst>
          </p:cNvPr>
          <p:cNvSpPr txBox="1"/>
          <p:nvPr/>
        </p:nvSpPr>
        <p:spPr>
          <a:xfrm>
            <a:off x="2497955" y="6389275"/>
            <a:ext cx="689273" cy="369332"/>
          </a:xfrm>
          <a:prstGeom prst="rect">
            <a:avLst/>
          </a:prstGeom>
          <a:noFill/>
        </p:spPr>
        <p:txBody>
          <a:bodyPr wrap="square" rtlCol="0">
            <a:spAutoFit/>
          </a:bodyPr>
          <a:lstStyle/>
          <a:p>
            <a:r>
              <a:rPr lang="en-US" dirty="0"/>
              <a:t>1</a:t>
            </a:r>
          </a:p>
        </p:txBody>
      </p:sp>
      <p:sp>
        <p:nvSpPr>
          <p:cNvPr id="21" name="TextBox 20">
            <a:extLst>
              <a:ext uri="{FF2B5EF4-FFF2-40B4-BE49-F238E27FC236}">
                <a16:creationId xmlns:a16="http://schemas.microsoft.com/office/drawing/2014/main" id="{B65E9B28-AE87-4CC8-8090-14A7167882FF}"/>
              </a:ext>
            </a:extLst>
          </p:cNvPr>
          <p:cNvSpPr txBox="1"/>
          <p:nvPr/>
        </p:nvSpPr>
        <p:spPr>
          <a:xfrm>
            <a:off x="3682136" y="6409155"/>
            <a:ext cx="31290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4EE3C330-6802-4789-8E5C-BFAFB07C2004}"/>
              </a:ext>
            </a:extLst>
          </p:cNvPr>
          <p:cNvSpPr txBox="1"/>
          <p:nvPr/>
        </p:nvSpPr>
        <p:spPr>
          <a:xfrm>
            <a:off x="5042181" y="6389275"/>
            <a:ext cx="31290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9EF607AE-1B9A-434A-BCD8-92F2280D3AC5}"/>
              </a:ext>
            </a:extLst>
          </p:cNvPr>
          <p:cNvSpPr txBox="1"/>
          <p:nvPr/>
        </p:nvSpPr>
        <p:spPr>
          <a:xfrm>
            <a:off x="6219479" y="6381392"/>
            <a:ext cx="31290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C2E1B507-5C27-4194-8C73-504A0409A9CA}"/>
              </a:ext>
            </a:extLst>
          </p:cNvPr>
          <p:cNvSpPr txBox="1"/>
          <p:nvPr/>
        </p:nvSpPr>
        <p:spPr>
          <a:xfrm>
            <a:off x="7085426" y="6389275"/>
            <a:ext cx="312906" cy="369332"/>
          </a:xfrm>
          <a:prstGeom prst="rect">
            <a:avLst/>
          </a:prstGeom>
          <a:noFill/>
        </p:spPr>
        <p:txBody>
          <a:bodyPr wrap="none" rtlCol="0">
            <a:spAutoFit/>
          </a:bodyPr>
          <a:lstStyle/>
          <a:p>
            <a:r>
              <a:rPr lang="en-US" dirty="0"/>
              <a:t>5</a:t>
            </a:r>
          </a:p>
        </p:txBody>
      </p:sp>
      <p:sp>
        <p:nvSpPr>
          <p:cNvPr id="25" name="Rectangle 24">
            <a:extLst>
              <a:ext uri="{FF2B5EF4-FFF2-40B4-BE49-F238E27FC236}">
                <a16:creationId xmlns:a16="http://schemas.microsoft.com/office/drawing/2014/main" id="{C2750CF9-5137-4810-BB67-81CE2AB449FA}"/>
              </a:ext>
            </a:extLst>
          </p:cNvPr>
          <p:cNvSpPr/>
          <p:nvPr/>
        </p:nvSpPr>
        <p:spPr>
          <a:xfrm>
            <a:off x="720655" y="1775791"/>
            <a:ext cx="8259281" cy="16399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92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A40F7-D58F-4F6D-863D-3377A0DE2178}"/>
              </a:ext>
            </a:extLst>
          </p:cNvPr>
          <p:cNvSpPr>
            <a:spLocks noGrp="1"/>
          </p:cNvSpPr>
          <p:nvPr>
            <p:ph type="title"/>
          </p:nvPr>
        </p:nvSpPr>
        <p:spPr>
          <a:xfrm>
            <a:off x="561630" y="359342"/>
            <a:ext cx="8911687" cy="1280890"/>
          </a:xfrm>
        </p:spPr>
        <p:txBody>
          <a:bodyPr>
            <a:normAutofit/>
          </a:bodyPr>
          <a:lstStyle/>
          <a:p>
            <a:r>
              <a:rPr lang="en-US" sz="2800" dirty="0"/>
              <a:t>Properties of ArrayList</a:t>
            </a:r>
          </a:p>
        </p:txBody>
      </p:sp>
      <p:sp>
        <p:nvSpPr>
          <p:cNvPr id="5" name="Content Placeholder 2">
            <a:extLst>
              <a:ext uri="{FF2B5EF4-FFF2-40B4-BE49-F238E27FC236}">
                <a16:creationId xmlns:a16="http://schemas.microsoft.com/office/drawing/2014/main" id="{662187F0-DE86-4183-ADF6-60DDCC2C4E97}"/>
              </a:ext>
            </a:extLst>
          </p:cNvPr>
          <p:cNvSpPr>
            <a:spLocks noGrp="1"/>
          </p:cNvSpPr>
          <p:nvPr>
            <p:ph idx="1"/>
          </p:nvPr>
        </p:nvSpPr>
        <p:spPr>
          <a:xfrm>
            <a:off x="561630" y="1205949"/>
            <a:ext cx="8915400" cy="5504745"/>
          </a:xfrm>
        </p:spPr>
        <p:txBody>
          <a:bodyPr>
            <a:normAutofit/>
          </a:bodyPr>
          <a:lstStyle/>
          <a:p>
            <a:pPr>
              <a:lnSpc>
                <a:spcPct val="200000"/>
              </a:lnSpc>
              <a:buFont typeface="+mj-lt"/>
              <a:buAutoNum type="arabicPeriod"/>
            </a:pPr>
            <a:r>
              <a:rPr lang="en-US" dirty="0"/>
              <a:t>ArrayList Are Indexed Based data Structure.</a:t>
            </a:r>
          </a:p>
          <a:p>
            <a:pPr>
              <a:lnSpc>
                <a:spcPct val="200000"/>
              </a:lnSpc>
              <a:buFont typeface="+mj-lt"/>
              <a:buAutoNum type="arabicPeriod"/>
            </a:pPr>
            <a:r>
              <a:rPr lang="en-US" dirty="0"/>
              <a:t>ArrayList Can store Different data Types or heterogeneous type of data.</a:t>
            </a:r>
          </a:p>
          <a:p>
            <a:pPr>
              <a:lnSpc>
                <a:spcPct val="200000"/>
              </a:lnSpc>
              <a:buFont typeface="+mj-lt"/>
              <a:buAutoNum type="arabicPeriod"/>
            </a:pPr>
            <a:r>
              <a:rPr lang="en-US" dirty="0"/>
              <a:t>ArrayList can store Duplicate values.</a:t>
            </a:r>
          </a:p>
          <a:p>
            <a:pPr>
              <a:lnSpc>
                <a:spcPct val="200000"/>
              </a:lnSpc>
              <a:buFont typeface="+mj-lt"/>
              <a:buAutoNum type="arabicPeriod"/>
            </a:pPr>
            <a:r>
              <a:rPr lang="en-US" dirty="0"/>
              <a:t>Arraylist can store any number of null Values.</a:t>
            </a:r>
          </a:p>
          <a:p>
            <a:pPr>
              <a:lnSpc>
                <a:spcPct val="200000"/>
              </a:lnSpc>
              <a:buFont typeface="+mj-lt"/>
              <a:buAutoNum type="arabicPeriod"/>
            </a:pPr>
            <a:r>
              <a:rPr lang="en-US" dirty="0"/>
              <a:t>Arraylist Follows  insertion order.</a:t>
            </a:r>
          </a:p>
          <a:p>
            <a:pPr>
              <a:lnSpc>
                <a:spcPct val="200000"/>
              </a:lnSpc>
              <a:buFont typeface="+mj-lt"/>
              <a:buAutoNum type="arabicPeriod"/>
            </a:pPr>
            <a:r>
              <a:rPr lang="en-US" dirty="0"/>
              <a:t>Arraylist does not follow the sorting order.</a:t>
            </a:r>
          </a:p>
          <a:p>
            <a:pPr>
              <a:lnSpc>
                <a:spcPct val="200000"/>
              </a:lnSpc>
              <a:buFont typeface="+mj-lt"/>
              <a:buAutoNum type="arabicPeriod"/>
            </a:pPr>
            <a:r>
              <a:rPr lang="en-US" dirty="0"/>
              <a:t>ArrayList are non-Synchronized.</a:t>
            </a:r>
          </a:p>
        </p:txBody>
      </p:sp>
    </p:spTree>
    <p:extLst>
      <p:ext uri="{BB962C8B-B14F-4D97-AF65-F5344CB8AC3E}">
        <p14:creationId xmlns:p14="http://schemas.microsoft.com/office/powerpoint/2010/main" val="204975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down)">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wipe(down)">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8C08-64AB-40DE-BBE4-F1D50DBC4075}"/>
              </a:ext>
            </a:extLst>
          </p:cNvPr>
          <p:cNvSpPr>
            <a:spLocks noGrp="1"/>
          </p:cNvSpPr>
          <p:nvPr>
            <p:ph type="title"/>
          </p:nvPr>
        </p:nvSpPr>
        <p:spPr/>
        <p:txBody>
          <a:bodyPr/>
          <a:lstStyle/>
          <a:p>
            <a:r>
              <a:rPr lang="en-US" dirty="0"/>
              <a:t>Size and Default values of datatype</a:t>
            </a:r>
          </a:p>
        </p:txBody>
      </p:sp>
      <p:pic>
        <p:nvPicPr>
          <p:cNvPr id="4" name="Content Placeholder 3">
            <a:extLst>
              <a:ext uri="{FF2B5EF4-FFF2-40B4-BE49-F238E27FC236}">
                <a16:creationId xmlns:a16="http://schemas.microsoft.com/office/drawing/2014/main" id="{C9735DB9-7D80-4586-9809-E9069E88A8BB}"/>
              </a:ext>
            </a:extLst>
          </p:cNvPr>
          <p:cNvPicPr>
            <a:picLocks noGrp="1" noChangeAspect="1"/>
          </p:cNvPicPr>
          <p:nvPr>
            <p:ph idx="1"/>
          </p:nvPr>
        </p:nvPicPr>
        <p:blipFill>
          <a:blip r:embed="rId2"/>
          <a:stretch>
            <a:fillRect/>
          </a:stretch>
        </p:blipFill>
        <p:spPr>
          <a:xfrm>
            <a:off x="677334" y="1720175"/>
            <a:ext cx="10573762" cy="4528225"/>
          </a:xfrm>
          <a:prstGeom prst="rect">
            <a:avLst/>
          </a:prstGeom>
        </p:spPr>
      </p:pic>
    </p:spTree>
    <p:extLst>
      <p:ext uri="{BB962C8B-B14F-4D97-AF65-F5344CB8AC3E}">
        <p14:creationId xmlns:p14="http://schemas.microsoft.com/office/powerpoint/2010/main" val="9094838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A133B5-772F-488F-AE79-3B1150184400}"/>
              </a:ext>
            </a:extLst>
          </p:cNvPr>
          <p:cNvSpPr>
            <a:spLocks noGrp="1"/>
          </p:cNvSpPr>
          <p:nvPr>
            <p:ph type="title"/>
          </p:nvPr>
        </p:nvSpPr>
        <p:spPr>
          <a:xfrm>
            <a:off x="459326" y="344557"/>
            <a:ext cx="8911687" cy="1280890"/>
          </a:xfrm>
        </p:spPr>
        <p:txBody>
          <a:bodyPr>
            <a:normAutofit/>
          </a:bodyPr>
          <a:lstStyle/>
          <a:p>
            <a:r>
              <a:rPr lang="en-US" sz="2800" u="sng" dirty="0"/>
              <a:t>LinkedList</a:t>
            </a:r>
          </a:p>
        </p:txBody>
      </p:sp>
      <p:sp>
        <p:nvSpPr>
          <p:cNvPr id="5" name="Content Placeholder 2">
            <a:extLst>
              <a:ext uri="{FF2B5EF4-FFF2-40B4-BE49-F238E27FC236}">
                <a16:creationId xmlns:a16="http://schemas.microsoft.com/office/drawing/2014/main" id="{0FF54A1E-83E0-47CC-AF1B-AE12568F0749}"/>
              </a:ext>
            </a:extLst>
          </p:cNvPr>
          <p:cNvSpPr>
            <a:spLocks noGrp="1"/>
          </p:cNvSpPr>
          <p:nvPr>
            <p:ph idx="1"/>
          </p:nvPr>
        </p:nvSpPr>
        <p:spPr>
          <a:xfrm>
            <a:off x="459326" y="1325217"/>
            <a:ext cx="8915400" cy="5406887"/>
          </a:xfrm>
        </p:spPr>
        <p:txBody>
          <a:bodyPr/>
          <a:lstStyle/>
          <a:p>
            <a:pPr>
              <a:lnSpc>
                <a:spcPct val="150000"/>
              </a:lnSpc>
            </a:pPr>
            <a:r>
              <a:rPr lang="en-US" dirty="0"/>
              <a:t>LinkedList is an Implemented class of List Interface which is present in java.util package.</a:t>
            </a:r>
          </a:p>
          <a:p>
            <a:pPr>
              <a:lnSpc>
                <a:spcPct val="150000"/>
              </a:lnSpc>
            </a:pPr>
            <a:r>
              <a:rPr lang="en-US" dirty="0"/>
              <a:t>Syntax:</a:t>
            </a:r>
          </a:p>
          <a:p>
            <a:pPr marL="0" indent="0">
              <a:lnSpc>
                <a:spcPct val="150000"/>
              </a:lnSpc>
              <a:buNone/>
            </a:pPr>
            <a:r>
              <a:rPr lang="en-US" dirty="0"/>
              <a:t>			class LinkedList implements </a:t>
            </a:r>
            <a:r>
              <a:rPr lang="en-US" dirty="0" err="1"/>
              <a:t>List,Deque</a:t>
            </a:r>
            <a:endParaRPr lang="en-US" dirty="0"/>
          </a:p>
          <a:p>
            <a:pPr marL="0" indent="0">
              <a:lnSpc>
                <a:spcPct val="150000"/>
              </a:lnSpc>
              <a:buNone/>
            </a:pPr>
            <a:r>
              <a:rPr lang="en-US" dirty="0"/>
              <a:t>			{</a:t>
            </a:r>
          </a:p>
          <a:p>
            <a:pPr marL="0" indent="0">
              <a:lnSpc>
                <a:spcPct val="150000"/>
              </a:lnSpc>
              <a:buNone/>
            </a:pPr>
            <a:r>
              <a:rPr lang="en-US" dirty="0"/>
              <a:t>				//Constructors</a:t>
            </a:r>
          </a:p>
          <a:p>
            <a:pPr marL="0" indent="0">
              <a:lnSpc>
                <a:spcPct val="150000"/>
              </a:lnSpc>
              <a:buNone/>
            </a:pPr>
            <a:r>
              <a:rPr lang="en-US" dirty="0"/>
              <a:t>				//Methods</a:t>
            </a:r>
          </a:p>
          <a:p>
            <a:pPr marL="0" indent="0">
              <a:lnSpc>
                <a:spcPct val="150000"/>
              </a:lnSpc>
              <a:buNone/>
            </a:pPr>
            <a:r>
              <a:rPr lang="en-US" dirty="0"/>
              <a:t>			}</a:t>
            </a:r>
          </a:p>
          <a:p>
            <a:pPr>
              <a:lnSpc>
                <a:spcPct val="150000"/>
              </a:lnSpc>
            </a:pPr>
            <a:r>
              <a:rPr lang="en-US" dirty="0"/>
              <a:t>The Underlined data Structure of LinkedList is “</a:t>
            </a:r>
            <a:r>
              <a:rPr lang="en-US" b="1" dirty="0"/>
              <a:t>Doubly Linked List</a:t>
            </a:r>
            <a:r>
              <a:rPr lang="en-US" dirty="0"/>
              <a:t>” or “</a:t>
            </a:r>
            <a:r>
              <a:rPr lang="en-US" b="1" dirty="0"/>
              <a:t>Circular Linked List</a:t>
            </a:r>
            <a:r>
              <a:rPr lang="en-US" dirty="0"/>
              <a:t>”.</a:t>
            </a:r>
          </a:p>
        </p:txBody>
      </p:sp>
      <p:sp>
        <p:nvSpPr>
          <p:cNvPr id="7" name="Rectangle 6">
            <a:extLst>
              <a:ext uri="{FF2B5EF4-FFF2-40B4-BE49-F238E27FC236}">
                <a16:creationId xmlns:a16="http://schemas.microsoft.com/office/drawing/2014/main" id="{01B3D88A-040E-4322-9763-7827DD01CB4E}"/>
              </a:ext>
            </a:extLst>
          </p:cNvPr>
          <p:cNvSpPr/>
          <p:nvPr/>
        </p:nvSpPr>
        <p:spPr>
          <a:xfrm>
            <a:off x="795130" y="2385391"/>
            <a:ext cx="5910470" cy="3147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12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down)">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wipe(down)">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wipe(down)">
                                      <p:cBhvr>
                                        <p:cTn id="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24DA785-5A78-4363-97DE-7B42D3445BAE}"/>
              </a:ext>
            </a:extLst>
          </p:cNvPr>
          <p:cNvSpPr>
            <a:spLocks noGrp="1"/>
          </p:cNvSpPr>
          <p:nvPr>
            <p:ph idx="1"/>
          </p:nvPr>
        </p:nvSpPr>
        <p:spPr>
          <a:xfrm>
            <a:off x="773665" y="1232521"/>
            <a:ext cx="8915400" cy="4392958"/>
          </a:xfrm>
        </p:spPr>
        <p:txBody>
          <a:bodyPr/>
          <a:lstStyle/>
          <a:p>
            <a:pPr>
              <a:lnSpc>
                <a:spcPct val="150000"/>
              </a:lnSpc>
            </a:pPr>
            <a:r>
              <a:rPr lang="en-US" b="1" u="sng" dirty="0"/>
              <a:t>Advantage of Linked List:</a:t>
            </a:r>
          </a:p>
          <a:p>
            <a:pPr>
              <a:lnSpc>
                <a:spcPct val="150000"/>
              </a:lnSpc>
              <a:buFont typeface="+mj-lt"/>
              <a:buAutoNum type="arabicPeriod"/>
            </a:pPr>
            <a:r>
              <a:rPr lang="en-US" dirty="0"/>
              <a:t>Insertion and deletion operation are efficient and fast.</a:t>
            </a:r>
          </a:p>
          <a:p>
            <a:pPr>
              <a:lnSpc>
                <a:spcPct val="150000"/>
              </a:lnSpc>
              <a:buFont typeface="+mj-lt"/>
              <a:buAutoNum type="arabicPeriod"/>
            </a:pPr>
            <a:r>
              <a:rPr lang="en-US" dirty="0"/>
              <a:t>We can traverse the list in Forward and Backward direction both.</a:t>
            </a:r>
          </a:p>
          <a:p>
            <a:pPr>
              <a:lnSpc>
                <a:spcPct val="150000"/>
              </a:lnSpc>
            </a:pPr>
            <a:endParaRPr lang="en-US" dirty="0"/>
          </a:p>
          <a:p>
            <a:pPr>
              <a:lnSpc>
                <a:spcPct val="150000"/>
              </a:lnSpc>
            </a:pPr>
            <a:r>
              <a:rPr lang="en-US" b="1" u="sng" dirty="0"/>
              <a:t>Disadvantage of Linked List:</a:t>
            </a:r>
          </a:p>
          <a:p>
            <a:pPr>
              <a:lnSpc>
                <a:spcPct val="150000"/>
              </a:lnSpc>
              <a:buFont typeface="+mj-lt"/>
              <a:buAutoNum type="arabicPeriod"/>
            </a:pPr>
            <a:r>
              <a:rPr lang="en-US" dirty="0"/>
              <a:t>It occupy extra space for previous node address.</a:t>
            </a:r>
          </a:p>
          <a:p>
            <a:pPr>
              <a:lnSpc>
                <a:spcPct val="150000"/>
              </a:lnSpc>
              <a:buFont typeface="+mj-lt"/>
              <a:buAutoNum type="arabicPeriod"/>
            </a:pPr>
            <a:r>
              <a:rPr lang="en-US" dirty="0"/>
              <a:t>In case of Insertion or Deletion of element in between we have to manage previous and next node. </a:t>
            </a:r>
          </a:p>
        </p:txBody>
      </p:sp>
    </p:spTree>
    <p:extLst>
      <p:ext uri="{BB962C8B-B14F-4D97-AF65-F5344CB8AC3E}">
        <p14:creationId xmlns:p14="http://schemas.microsoft.com/office/powerpoint/2010/main" val="157502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1593CF-6175-491B-8F18-0B32367CA4AA}"/>
              </a:ext>
            </a:extLst>
          </p:cNvPr>
          <p:cNvSpPr>
            <a:spLocks noGrp="1"/>
          </p:cNvSpPr>
          <p:nvPr>
            <p:ph type="title"/>
          </p:nvPr>
        </p:nvSpPr>
        <p:spPr>
          <a:xfrm>
            <a:off x="482116" y="506648"/>
            <a:ext cx="8911687" cy="1280890"/>
          </a:xfrm>
        </p:spPr>
        <p:txBody>
          <a:bodyPr>
            <a:normAutofit/>
          </a:bodyPr>
          <a:lstStyle/>
          <a:p>
            <a:r>
              <a:rPr lang="en-US" sz="2800" dirty="0"/>
              <a:t>Properties of LinkedList</a:t>
            </a:r>
          </a:p>
        </p:txBody>
      </p:sp>
      <p:sp>
        <p:nvSpPr>
          <p:cNvPr id="5" name="Content Placeholder 2">
            <a:extLst>
              <a:ext uri="{FF2B5EF4-FFF2-40B4-BE49-F238E27FC236}">
                <a16:creationId xmlns:a16="http://schemas.microsoft.com/office/drawing/2014/main" id="{760EA417-ECEB-45A5-960B-8CB346615049}"/>
              </a:ext>
            </a:extLst>
          </p:cNvPr>
          <p:cNvSpPr>
            <a:spLocks noGrp="1"/>
          </p:cNvSpPr>
          <p:nvPr>
            <p:ph idx="1"/>
          </p:nvPr>
        </p:nvSpPr>
        <p:spPr>
          <a:xfrm>
            <a:off x="482116" y="1353255"/>
            <a:ext cx="8915400" cy="5504745"/>
          </a:xfrm>
        </p:spPr>
        <p:txBody>
          <a:bodyPr>
            <a:normAutofit/>
          </a:bodyPr>
          <a:lstStyle/>
          <a:p>
            <a:pPr>
              <a:lnSpc>
                <a:spcPct val="200000"/>
              </a:lnSpc>
              <a:buFont typeface="+mj-lt"/>
              <a:buAutoNum type="arabicPeriod"/>
            </a:pPr>
            <a:r>
              <a:rPr lang="en-US" dirty="0"/>
              <a:t>LinkedList Are Indexed Based data Structure.</a:t>
            </a:r>
          </a:p>
          <a:p>
            <a:pPr>
              <a:lnSpc>
                <a:spcPct val="200000"/>
              </a:lnSpc>
              <a:buFont typeface="+mj-lt"/>
              <a:buAutoNum type="arabicPeriod"/>
            </a:pPr>
            <a:r>
              <a:rPr lang="en-US" dirty="0"/>
              <a:t>LinkedList Can store Different data Types or heterogeneous type of data.</a:t>
            </a:r>
          </a:p>
          <a:p>
            <a:pPr>
              <a:lnSpc>
                <a:spcPct val="200000"/>
              </a:lnSpc>
              <a:buFont typeface="+mj-lt"/>
              <a:buAutoNum type="arabicPeriod"/>
            </a:pPr>
            <a:r>
              <a:rPr lang="en-US" dirty="0"/>
              <a:t>LinkedList can store Duplicate values.</a:t>
            </a:r>
          </a:p>
          <a:p>
            <a:pPr>
              <a:lnSpc>
                <a:spcPct val="200000"/>
              </a:lnSpc>
              <a:buFont typeface="+mj-lt"/>
              <a:buAutoNum type="arabicPeriod"/>
            </a:pPr>
            <a:r>
              <a:rPr lang="en-US" dirty="0"/>
              <a:t>LinkedList can store Multiple number of null Values.</a:t>
            </a:r>
          </a:p>
          <a:p>
            <a:pPr>
              <a:lnSpc>
                <a:spcPct val="200000"/>
              </a:lnSpc>
              <a:buFont typeface="+mj-lt"/>
              <a:buAutoNum type="arabicPeriod"/>
            </a:pPr>
            <a:r>
              <a:rPr lang="en-US" dirty="0"/>
              <a:t>LinkedList Follows  insertion order.</a:t>
            </a:r>
          </a:p>
          <a:p>
            <a:pPr>
              <a:lnSpc>
                <a:spcPct val="200000"/>
              </a:lnSpc>
              <a:buFont typeface="+mj-lt"/>
              <a:buAutoNum type="arabicPeriod"/>
            </a:pPr>
            <a:r>
              <a:rPr lang="en-US" dirty="0"/>
              <a:t>LinkedList does not follows the sorting order.</a:t>
            </a:r>
          </a:p>
          <a:p>
            <a:pPr>
              <a:lnSpc>
                <a:spcPct val="200000"/>
              </a:lnSpc>
              <a:buFont typeface="+mj-lt"/>
              <a:buAutoNum type="arabicPeriod"/>
            </a:pPr>
            <a:r>
              <a:rPr lang="en-US" dirty="0"/>
              <a:t>LinkedList are non-Synchronized. </a:t>
            </a:r>
          </a:p>
        </p:txBody>
      </p:sp>
    </p:spTree>
    <p:extLst>
      <p:ext uri="{BB962C8B-B14F-4D97-AF65-F5344CB8AC3E}">
        <p14:creationId xmlns:p14="http://schemas.microsoft.com/office/powerpoint/2010/main" val="362739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down)">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wipe(down)">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AF7861-E3E7-4AFB-9AEB-214EE79DF8B6}"/>
              </a:ext>
            </a:extLst>
          </p:cNvPr>
          <p:cNvSpPr>
            <a:spLocks noGrp="1"/>
          </p:cNvSpPr>
          <p:nvPr>
            <p:ph type="title"/>
          </p:nvPr>
        </p:nvSpPr>
        <p:spPr>
          <a:xfrm>
            <a:off x="803882" y="438579"/>
            <a:ext cx="8911687" cy="1280890"/>
          </a:xfrm>
        </p:spPr>
        <p:txBody>
          <a:bodyPr>
            <a:normAutofit/>
          </a:bodyPr>
          <a:lstStyle/>
          <a:p>
            <a:r>
              <a:rPr lang="en-US" sz="2800" dirty="0"/>
              <a:t>Difference between ArrayList and LinkedList</a:t>
            </a:r>
          </a:p>
        </p:txBody>
      </p:sp>
      <p:graphicFrame>
        <p:nvGraphicFramePr>
          <p:cNvPr id="5" name="Content Placeholder 3">
            <a:extLst>
              <a:ext uri="{FF2B5EF4-FFF2-40B4-BE49-F238E27FC236}">
                <a16:creationId xmlns:a16="http://schemas.microsoft.com/office/drawing/2014/main" id="{1463F840-86B7-4798-873B-C65165BAE265}"/>
              </a:ext>
            </a:extLst>
          </p:cNvPr>
          <p:cNvGraphicFramePr>
            <a:graphicFrameLocks noGrp="1"/>
          </p:cNvGraphicFramePr>
          <p:nvPr>
            <p:ph idx="1"/>
            <p:extLst>
              <p:ext uri="{D42A27DB-BD31-4B8C-83A1-F6EECF244321}">
                <p14:modId xmlns:p14="http://schemas.microsoft.com/office/powerpoint/2010/main" val="491041381"/>
              </p:ext>
            </p:extLst>
          </p:nvPr>
        </p:nvGraphicFramePr>
        <p:xfrm>
          <a:off x="800169" y="1568753"/>
          <a:ext cx="8915400" cy="4341714"/>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755417356"/>
                    </a:ext>
                  </a:extLst>
                </a:gridCol>
                <a:gridCol w="4457700">
                  <a:extLst>
                    <a:ext uri="{9D8B030D-6E8A-4147-A177-3AD203B41FA5}">
                      <a16:colId xmlns:a16="http://schemas.microsoft.com/office/drawing/2014/main" val="3002016210"/>
                    </a:ext>
                  </a:extLst>
                </a:gridCol>
              </a:tblGrid>
              <a:tr h="544063">
                <a:tc>
                  <a:txBody>
                    <a:bodyPr/>
                    <a:lstStyle/>
                    <a:p>
                      <a:pPr algn="ctr"/>
                      <a:r>
                        <a:rPr lang="en-US" dirty="0"/>
                        <a:t>ArrayList</a:t>
                      </a:r>
                    </a:p>
                  </a:txBody>
                  <a:tcPr/>
                </a:tc>
                <a:tc>
                  <a:txBody>
                    <a:bodyPr/>
                    <a:lstStyle/>
                    <a:p>
                      <a:pPr algn="ctr"/>
                      <a:r>
                        <a:rPr lang="en-US" dirty="0"/>
                        <a:t>LinkedList</a:t>
                      </a:r>
                    </a:p>
                  </a:txBody>
                  <a:tcPr/>
                </a:tc>
                <a:extLst>
                  <a:ext uri="{0D108BD9-81ED-4DB2-BD59-A6C34878D82A}">
                    <a16:rowId xmlns:a16="http://schemas.microsoft.com/office/drawing/2014/main" val="1294366005"/>
                  </a:ext>
                </a:extLst>
              </a:tr>
              <a:tr h="544063">
                <a:tc>
                  <a:txBody>
                    <a:bodyPr/>
                    <a:lstStyle/>
                    <a:p>
                      <a:r>
                        <a:rPr lang="en-US" dirty="0"/>
                        <a:t>Arraylist acts as List</a:t>
                      </a:r>
                    </a:p>
                  </a:txBody>
                  <a:tcPr/>
                </a:tc>
                <a:tc>
                  <a:txBody>
                    <a:bodyPr/>
                    <a:lstStyle/>
                    <a:p>
                      <a:r>
                        <a:rPr lang="en-US" dirty="0"/>
                        <a:t>LinkedList act as List and deque</a:t>
                      </a:r>
                    </a:p>
                  </a:txBody>
                  <a:tcPr/>
                </a:tc>
                <a:extLst>
                  <a:ext uri="{0D108BD9-81ED-4DB2-BD59-A6C34878D82A}">
                    <a16:rowId xmlns:a16="http://schemas.microsoft.com/office/drawing/2014/main" val="2998099398"/>
                  </a:ext>
                </a:extLst>
              </a:tr>
              <a:tr h="1049545">
                <a:tc>
                  <a:txBody>
                    <a:bodyPr/>
                    <a:lstStyle/>
                    <a:p>
                      <a:r>
                        <a:rPr lang="en-US" dirty="0"/>
                        <a:t>The underline data structure  of arraylist  is </a:t>
                      </a:r>
                      <a:r>
                        <a:rPr lang="en-US" b="1" dirty="0"/>
                        <a:t>Growable</a:t>
                      </a:r>
                      <a:r>
                        <a:rPr lang="en-US" dirty="0"/>
                        <a:t> or </a:t>
                      </a:r>
                      <a:r>
                        <a:rPr lang="en-US" b="1" dirty="0"/>
                        <a:t>resizable array</a:t>
                      </a:r>
                      <a:r>
                        <a:rPr lang="en-US"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underline data structure  of Linkedlist is </a:t>
                      </a:r>
                      <a:r>
                        <a:rPr lang="en-US" b="1" dirty="0"/>
                        <a:t>Doubly Linked List </a:t>
                      </a:r>
                      <a:r>
                        <a:rPr lang="en-US" dirty="0"/>
                        <a:t>or </a:t>
                      </a:r>
                      <a:r>
                        <a:rPr lang="en-US" b="1" dirty="0"/>
                        <a:t>Circular Linked List</a:t>
                      </a:r>
                      <a:r>
                        <a:rPr lang="en-US" dirty="0"/>
                        <a:t>.</a:t>
                      </a:r>
                    </a:p>
                  </a:txBody>
                  <a:tcPr/>
                </a:tc>
                <a:extLst>
                  <a:ext uri="{0D108BD9-81ED-4DB2-BD59-A6C34878D82A}">
                    <a16:rowId xmlns:a16="http://schemas.microsoft.com/office/drawing/2014/main" val="745538699"/>
                  </a:ext>
                </a:extLst>
              </a:tr>
              <a:tr h="734681">
                <a:tc>
                  <a:txBody>
                    <a:bodyPr/>
                    <a:lstStyle/>
                    <a:p>
                      <a:r>
                        <a:rPr lang="en-US" dirty="0"/>
                        <a:t>Elements are stored in contiguous memory location.</a:t>
                      </a:r>
                    </a:p>
                  </a:txBody>
                  <a:tcPr/>
                </a:tc>
                <a:tc>
                  <a:txBody>
                    <a:bodyPr/>
                    <a:lstStyle/>
                    <a:p>
                      <a:r>
                        <a:rPr lang="en-US" dirty="0"/>
                        <a:t>Elements are not stored in contiguous memory location.</a:t>
                      </a:r>
                    </a:p>
                  </a:txBody>
                  <a:tcPr/>
                </a:tc>
                <a:extLst>
                  <a:ext uri="{0D108BD9-81ED-4DB2-BD59-A6C34878D82A}">
                    <a16:rowId xmlns:a16="http://schemas.microsoft.com/office/drawing/2014/main" val="2074642923"/>
                  </a:ext>
                </a:extLst>
              </a:tr>
              <a:tr h="734681">
                <a:tc>
                  <a:txBody>
                    <a:bodyPr/>
                    <a:lstStyle/>
                    <a:p>
                      <a:r>
                        <a:rPr lang="en-US" dirty="0"/>
                        <a:t>Arraylist are good for Retrieval operations.</a:t>
                      </a:r>
                    </a:p>
                  </a:txBody>
                  <a:tcPr/>
                </a:tc>
                <a:tc>
                  <a:txBody>
                    <a:bodyPr/>
                    <a:lstStyle/>
                    <a:p>
                      <a:r>
                        <a:rPr lang="en-US" dirty="0"/>
                        <a:t>Linkedlist are good for insertion or deletion operation.</a:t>
                      </a:r>
                    </a:p>
                  </a:txBody>
                  <a:tcPr/>
                </a:tc>
                <a:extLst>
                  <a:ext uri="{0D108BD9-81ED-4DB2-BD59-A6C34878D82A}">
                    <a16:rowId xmlns:a16="http://schemas.microsoft.com/office/drawing/2014/main" val="1551064017"/>
                  </a:ext>
                </a:extLst>
              </a:tr>
              <a:tr h="734681">
                <a:tc>
                  <a:txBody>
                    <a:bodyPr/>
                    <a:lstStyle/>
                    <a:p>
                      <a:r>
                        <a:rPr lang="en-US" dirty="0"/>
                        <a:t>ArrayList are worst for insertion or deletion operation.</a:t>
                      </a:r>
                    </a:p>
                  </a:txBody>
                  <a:tcPr/>
                </a:tc>
                <a:tc>
                  <a:txBody>
                    <a:bodyPr/>
                    <a:lstStyle/>
                    <a:p>
                      <a:r>
                        <a:rPr lang="en-US" dirty="0"/>
                        <a:t>Linkedlist are worst for retrieval operations.</a:t>
                      </a:r>
                    </a:p>
                  </a:txBody>
                  <a:tcPr/>
                </a:tc>
                <a:extLst>
                  <a:ext uri="{0D108BD9-81ED-4DB2-BD59-A6C34878D82A}">
                    <a16:rowId xmlns:a16="http://schemas.microsoft.com/office/drawing/2014/main" val="3584056675"/>
                  </a:ext>
                </a:extLst>
              </a:tr>
            </a:tbl>
          </a:graphicData>
        </a:graphic>
      </p:graphicFrame>
    </p:spTree>
    <p:extLst>
      <p:ext uri="{BB962C8B-B14F-4D97-AF65-F5344CB8AC3E}">
        <p14:creationId xmlns:p14="http://schemas.microsoft.com/office/powerpoint/2010/main" val="204216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EBA8B2A-703A-470A-9036-CDEE4EF46510}"/>
              </a:ext>
            </a:extLst>
          </p:cNvPr>
          <p:cNvSpPr>
            <a:spLocks noGrp="1"/>
          </p:cNvSpPr>
          <p:nvPr>
            <p:ph idx="1"/>
          </p:nvPr>
        </p:nvSpPr>
        <p:spPr>
          <a:xfrm>
            <a:off x="465152" y="750405"/>
            <a:ext cx="8915400" cy="5357190"/>
          </a:xfrm>
        </p:spPr>
        <p:txBody>
          <a:bodyPr/>
          <a:lstStyle/>
          <a:p>
            <a:pPr>
              <a:lnSpc>
                <a:spcPct val="150000"/>
              </a:lnSpc>
            </a:pPr>
            <a:r>
              <a:rPr lang="en-US" b="1" u="sng" dirty="0"/>
              <a:t>JDK 1.0 </a:t>
            </a:r>
          </a:p>
          <a:p>
            <a:pPr>
              <a:lnSpc>
                <a:spcPct val="150000"/>
              </a:lnSpc>
            </a:pPr>
            <a:r>
              <a:rPr lang="en-US" dirty="0"/>
              <a:t>In this version java provides classes and interfaces in which we can store the data/objects.</a:t>
            </a:r>
          </a:p>
          <a:p>
            <a:pPr marL="0" indent="0">
              <a:lnSpc>
                <a:spcPct val="150000"/>
              </a:lnSpc>
              <a:buNone/>
            </a:pPr>
            <a:r>
              <a:rPr lang="en-US" dirty="0"/>
              <a:t>	for ex. Vector ,Stack ,Hashtable ,properties ,Dictionary.</a:t>
            </a:r>
          </a:p>
          <a:p>
            <a:pPr marL="0" indent="0">
              <a:lnSpc>
                <a:spcPct val="150000"/>
              </a:lnSpc>
              <a:buNone/>
            </a:pPr>
            <a:endParaRPr lang="en-US" dirty="0"/>
          </a:p>
          <a:p>
            <a:pPr>
              <a:lnSpc>
                <a:spcPct val="150000"/>
              </a:lnSpc>
            </a:pPr>
            <a:r>
              <a:rPr lang="en-US" b="1" u="sng" dirty="0"/>
              <a:t>JDK 1.2 version</a:t>
            </a:r>
          </a:p>
          <a:p>
            <a:pPr>
              <a:lnSpc>
                <a:spcPct val="150000"/>
              </a:lnSpc>
            </a:pPr>
            <a:r>
              <a:rPr lang="en-US" dirty="0"/>
              <a:t>Collection Framework was introduced .</a:t>
            </a:r>
          </a:p>
          <a:p>
            <a:pPr>
              <a:lnSpc>
                <a:spcPct val="150000"/>
              </a:lnSpc>
            </a:pPr>
            <a:r>
              <a:rPr lang="en-US" b="1" dirty="0"/>
              <a:t>All Legacy classes are Synchronized.</a:t>
            </a:r>
          </a:p>
          <a:p>
            <a:pPr>
              <a:lnSpc>
                <a:spcPct val="150000"/>
              </a:lnSpc>
            </a:pPr>
            <a:endParaRPr lang="en-US" dirty="0"/>
          </a:p>
        </p:txBody>
      </p:sp>
    </p:spTree>
    <p:extLst>
      <p:ext uri="{BB962C8B-B14F-4D97-AF65-F5344CB8AC3E}">
        <p14:creationId xmlns:p14="http://schemas.microsoft.com/office/powerpoint/2010/main" val="230702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73FE65-1351-4A19-A09B-048EAD3C18F5}"/>
              </a:ext>
            </a:extLst>
          </p:cNvPr>
          <p:cNvSpPr>
            <a:spLocks noGrp="1"/>
          </p:cNvSpPr>
          <p:nvPr>
            <p:ph type="title"/>
          </p:nvPr>
        </p:nvSpPr>
        <p:spPr>
          <a:xfrm>
            <a:off x="614638" y="212035"/>
            <a:ext cx="8911687" cy="1280890"/>
          </a:xfrm>
        </p:spPr>
        <p:txBody>
          <a:bodyPr>
            <a:normAutofit/>
          </a:bodyPr>
          <a:lstStyle/>
          <a:p>
            <a:r>
              <a:rPr lang="en-US" sz="2800" dirty="0"/>
              <a:t>Vector</a:t>
            </a:r>
          </a:p>
        </p:txBody>
      </p:sp>
      <p:sp>
        <p:nvSpPr>
          <p:cNvPr id="5" name="Content Placeholder 2">
            <a:extLst>
              <a:ext uri="{FF2B5EF4-FFF2-40B4-BE49-F238E27FC236}">
                <a16:creationId xmlns:a16="http://schemas.microsoft.com/office/drawing/2014/main" id="{DD153131-D7E6-4EFF-8AEA-AF6B093DB907}"/>
              </a:ext>
            </a:extLst>
          </p:cNvPr>
          <p:cNvSpPr>
            <a:spLocks noGrp="1"/>
          </p:cNvSpPr>
          <p:nvPr>
            <p:ph idx="1"/>
          </p:nvPr>
        </p:nvSpPr>
        <p:spPr>
          <a:xfrm>
            <a:off x="614638" y="977347"/>
            <a:ext cx="8915400" cy="5807765"/>
          </a:xfrm>
        </p:spPr>
        <p:txBody>
          <a:bodyPr/>
          <a:lstStyle/>
          <a:p>
            <a:r>
              <a:rPr lang="en-US" dirty="0"/>
              <a:t>Vector is legacy class which was introduced in JDK 1.0.</a:t>
            </a:r>
          </a:p>
          <a:p>
            <a:r>
              <a:rPr lang="en-US" dirty="0"/>
              <a:t>Vector is an implemented class of list interface which is present in </a:t>
            </a:r>
            <a:r>
              <a:rPr lang="en-US" dirty="0" err="1"/>
              <a:t>java.util</a:t>
            </a:r>
            <a:r>
              <a:rPr lang="en-US" dirty="0"/>
              <a:t> package.</a:t>
            </a:r>
          </a:p>
          <a:p>
            <a:endParaRPr lang="en-US" dirty="0"/>
          </a:p>
          <a:p>
            <a:r>
              <a:rPr lang="en-US" dirty="0"/>
              <a:t>Syntax:</a:t>
            </a:r>
          </a:p>
          <a:p>
            <a:endParaRPr lang="en-US" dirty="0"/>
          </a:p>
          <a:p>
            <a:pPr marL="0" indent="0">
              <a:buNone/>
            </a:pPr>
            <a:r>
              <a:rPr lang="en-US" dirty="0"/>
              <a:t>			class Vector implements List{</a:t>
            </a:r>
          </a:p>
          <a:p>
            <a:pPr marL="0" indent="0">
              <a:buNone/>
            </a:pPr>
            <a:r>
              <a:rPr lang="en-US" dirty="0"/>
              <a:t>											//Constructors</a:t>
            </a:r>
          </a:p>
          <a:p>
            <a:pPr marL="0" indent="0">
              <a:buNone/>
            </a:pPr>
            <a:r>
              <a:rPr lang="en-US" dirty="0"/>
              <a:t>											//Methods</a:t>
            </a:r>
          </a:p>
          <a:p>
            <a:pPr marL="0" indent="0">
              <a:buNone/>
            </a:pPr>
            <a:r>
              <a:rPr lang="en-US" dirty="0"/>
              <a:t>										}</a:t>
            </a:r>
          </a:p>
          <a:p>
            <a:pPr marL="0" indent="0">
              <a:buNone/>
            </a:pPr>
            <a:endParaRPr lang="en-US" dirty="0"/>
          </a:p>
          <a:p>
            <a:r>
              <a:rPr lang="en-US" dirty="0"/>
              <a:t>The underline data structure  of Vector is “</a:t>
            </a:r>
            <a:r>
              <a:rPr lang="en-US" b="1" dirty="0"/>
              <a:t>Growable Array or resizable array</a:t>
            </a:r>
            <a:r>
              <a:rPr lang="en-US" dirty="0"/>
              <a:t>”</a:t>
            </a:r>
          </a:p>
        </p:txBody>
      </p:sp>
      <p:sp>
        <p:nvSpPr>
          <p:cNvPr id="6" name="Rectangle 5">
            <a:extLst>
              <a:ext uri="{FF2B5EF4-FFF2-40B4-BE49-F238E27FC236}">
                <a16:creationId xmlns:a16="http://schemas.microsoft.com/office/drawing/2014/main" id="{68295A86-2D3D-46CD-B00C-740AAD8C7876}"/>
              </a:ext>
            </a:extLst>
          </p:cNvPr>
          <p:cNvSpPr/>
          <p:nvPr/>
        </p:nvSpPr>
        <p:spPr>
          <a:xfrm>
            <a:off x="614638" y="2438400"/>
            <a:ext cx="7243901" cy="27564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44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down)">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down)">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down)">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wipe(down)">
                                      <p:cBhvr>
                                        <p:cTn id="4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85A9-4B2A-4554-935F-9CDF424457BC}"/>
              </a:ext>
            </a:extLst>
          </p:cNvPr>
          <p:cNvSpPr/>
          <p:nvPr/>
        </p:nvSpPr>
        <p:spPr>
          <a:xfrm>
            <a:off x="715617" y="655580"/>
            <a:ext cx="8428383" cy="5537350"/>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b="1" u="sng" dirty="0">
                <a:solidFill>
                  <a:schemeClr val="accent1">
                    <a:lumMod val="75000"/>
                  </a:schemeClr>
                </a:solidFill>
              </a:rPr>
              <a:t>Methods In Vectors:</a:t>
            </a:r>
            <a:endParaRPr lang="en-US" sz="2000" b="1" dirty="0"/>
          </a:p>
          <a:p>
            <a:pPr marL="285750" indent="-285750">
              <a:lnSpc>
                <a:spcPct val="200000"/>
              </a:lnSpc>
              <a:buFont typeface="Arial" panose="020B0604020202020204" pitchFamily="34" charset="0"/>
              <a:buChar char="•"/>
            </a:pPr>
            <a:r>
              <a:rPr lang="en-US" sz="2000" dirty="0"/>
              <a:t>It Contain List &amp; collections interface methods.</a:t>
            </a:r>
          </a:p>
          <a:p>
            <a:pPr marL="285750" indent="-285750">
              <a:lnSpc>
                <a:spcPct val="200000"/>
              </a:lnSpc>
              <a:buFont typeface="Arial" panose="020B0604020202020204" pitchFamily="34" charset="0"/>
              <a:buChar char="•"/>
            </a:pPr>
            <a:r>
              <a:rPr lang="en-US" sz="2000" dirty="0" err="1"/>
              <a:t>addElement</a:t>
            </a:r>
            <a:r>
              <a:rPr lang="en-US" sz="2000" dirty="0"/>
              <a:t>(Object obj)</a:t>
            </a:r>
          </a:p>
          <a:p>
            <a:pPr marL="285750" indent="-285750">
              <a:lnSpc>
                <a:spcPct val="200000"/>
              </a:lnSpc>
              <a:buFont typeface="Arial" panose="020B0604020202020204" pitchFamily="34" charset="0"/>
              <a:buChar char="•"/>
            </a:pPr>
            <a:r>
              <a:rPr lang="en-US" sz="2000" dirty="0" err="1"/>
              <a:t>Firstelement</a:t>
            </a:r>
            <a:r>
              <a:rPr lang="en-US" sz="2000" dirty="0"/>
              <a:t>()</a:t>
            </a:r>
          </a:p>
          <a:p>
            <a:pPr marL="285750" indent="-285750">
              <a:lnSpc>
                <a:spcPct val="200000"/>
              </a:lnSpc>
              <a:buFont typeface="Arial" panose="020B0604020202020204" pitchFamily="34" charset="0"/>
              <a:buChar char="•"/>
            </a:pPr>
            <a:r>
              <a:rPr lang="en-US" sz="2000" dirty="0" err="1"/>
              <a:t>lastElement</a:t>
            </a:r>
            <a:r>
              <a:rPr lang="en-US" sz="2000" dirty="0"/>
              <a:t>()</a:t>
            </a:r>
          </a:p>
          <a:p>
            <a:pPr marL="285750" indent="-285750">
              <a:lnSpc>
                <a:spcPct val="200000"/>
              </a:lnSpc>
              <a:buFont typeface="Arial" panose="020B0604020202020204" pitchFamily="34" charset="0"/>
              <a:buChar char="•"/>
            </a:pPr>
            <a:r>
              <a:rPr lang="en-US" sz="2000" dirty="0" err="1"/>
              <a:t>removeElement</a:t>
            </a:r>
            <a:r>
              <a:rPr lang="en-US" sz="2000" dirty="0"/>
              <a:t>(Object obj)</a:t>
            </a:r>
          </a:p>
          <a:p>
            <a:pPr marL="285750" indent="-285750">
              <a:lnSpc>
                <a:spcPct val="200000"/>
              </a:lnSpc>
              <a:buFont typeface="Arial" panose="020B0604020202020204" pitchFamily="34" charset="0"/>
              <a:buChar char="•"/>
            </a:pPr>
            <a:r>
              <a:rPr lang="en-US" sz="2000" dirty="0" err="1"/>
              <a:t>removeElementAt</a:t>
            </a:r>
            <a:r>
              <a:rPr lang="en-US" sz="2000" dirty="0"/>
              <a:t>(int index)</a:t>
            </a:r>
          </a:p>
          <a:p>
            <a:pPr marL="285750" indent="-285750">
              <a:lnSpc>
                <a:spcPct val="200000"/>
              </a:lnSpc>
              <a:buFont typeface="Arial" panose="020B0604020202020204" pitchFamily="34" charset="0"/>
              <a:buChar char="•"/>
            </a:pPr>
            <a:r>
              <a:rPr lang="en-US" sz="2000" dirty="0" err="1"/>
              <a:t>removeAllElements</a:t>
            </a:r>
            <a:r>
              <a:rPr lang="en-US" sz="2000" dirty="0"/>
              <a:t>() </a:t>
            </a:r>
          </a:p>
          <a:p>
            <a:pPr marL="285750" indent="-285750">
              <a:lnSpc>
                <a:spcPct val="200000"/>
              </a:lnSpc>
              <a:buFont typeface="Arial" panose="020B0604020202020204" pitchFamily="34" charset="0"/>
              <a:buChar char="•"/>
            </a:pPr>
            <a:r>
              <a:rPr lang="en-US" sz="2000" dirty="0"/>
              <a:t>Capacity()</a:t>
            </a:r>
          </a:p>
        </p:txBody>
      </p:sp>
    </p:spTree>
    <p:extLst>
      <p:ext uri="{BB962C8B-B14F-4D97-AF65-F5344CB8AC3E}">
        <p14:creationId xmlns:p14="http://schemas.microsoft.com/office/powerpoint/2010/main" val="378113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6D25A8-8537-415A-AE08-9E5539E479F7}"/>
              </a:ext>
            </a:extLst>
          </p:cNvPr>
          <p:cNvSpPr>
            <a:spLocks noGrp="1"/>
          </p:cNvSpPr>
          <p:nvPr>
            <p:ph type="title"/>
          </p:nvPr>
        </p:nvSpPr>
        <p:spPr>
          <a:xfrm>
            <a:off x="707403" y="279828"/>
            <a:ext cx="8911687" cy="1280890"/>
          </a:xfrm>
        </p:spPr>
        <p:txBody>
          <a:bodyPr>
            <a:normAutofit/>
          </a:bodyPr>
          <a:lstStyle/>
          <a:p>
            <a:r>
              <a:rPr lang="en-US" sz="2800" dirty="0"/>
              <a:t>Properties of Vector</a:t>
            </a:r>
          </a:p>
        </p:txBody>
      </p:sp>
      <p:sp>
        <p:nvSpPr>
          <p:cNvPr id="5" name="Content Placeholder 2">
            <a:extLst>
              <a:ext uri="{FF2B5EF4-FFF2-40B4-BE49-F238E27FC236}">
                <a16:creationId xmlns:a16="http://schemas.microsoft.com/office/drawing/2014/main" id="{4CED6F38-0FCC-4876-A2BE-BA42DECBFB03}"/>
              </a:ext>
            </a:extLst>
          </p:cNvPr>
          <p:cNvSpPr>
            <a:spLocks noGrp="1"/>
          </p:cNvSpPr>
          <p:nvPr>
            <p:ph idx="1"/>
          </p:nvPr>
        </p:nvSpPr>
        <p:spPr>
          <a:xfrm>
            <a:off x="707403" y="1126435"/>
            <a:ext cx="8915400" cy="5504745"/>
          </a:xfrm>
        </p:spPr>
        <p:txBody>
          <a:bodyPr>
            <a:normAutofit/>
          </a:bodyPr>
          <a:lstStyle/>
          <a:p>
            <a:pPr>
              <a:lnSpc>
                <a:spcPct val="200000"/>
              </a:lnSpc>
              <a:buFont typeface="+mj-lt"/>
              <a:buAutoNum type="arabicPeriod"/>
            </a:pPr>
            <a:r>
              <a:rPr lang="en-US" dirty="0"/>
              <a:t>Vector Are Indexed Based data Structure.</a:t>
            </a:r>
          </a:p>
          <a:p>
            <a:pPr>
              <a:lnSpc>
                <a:spcPct val="200000"/>
              </a:lnSpc>
              <a:buFont typeface="+mj-lt"/>
              <a:buAutoNum type="arabicPeriod"/>
            </a:pPr>
            <a:r>
              <a:rPr lang="en-US" dirty="0"/>
              <a:t>Vector Can store Different data Types or heterogeneous type of data.</a:t>
            </a:r>
          </a:p>
          <a:p>
            <a:pPr>
              <a:lnSpc>
                <a:spcPct val="200000"/>
              </a:lnSpc>
              <a:buFont typeface="+mj-lt"/>
              <a:buAutoNum type="arabicPeriod"/>
            </a:pPr>
            <a:r>
              <a:rPr lang="en-US" dirty="0"/>
              <a:t>Vector can store Duplicate elements.</a:t>
            </a:r>
          </a:p>
          <a:p>
            <a:pPr>
              <a:lnSpc>
                <a:spcPct val="200000"/>
              </a:lnSpc>
              <a:buFont typeface="+mj-lt"/>
              <a:buAutoNum type="arabicPeriod"/>
            </a:pPr>
            <a:r>
              <a:rPr lang="en-US" dirty="0"/>
              <a:t>Vector can store Multiple of null Values.</a:t>
            </a:r>
          </a:p>
          <a:p>
            <a:pPr>
              <a:lnSpc>
                <a:spcPct val="200000"/>
              </a:lnSpc>
              <a:buFont typeface="+mj-lt"/>
              <a:buAutoNum type="arabicPeriod"/>
            </a:pPr>
            <a:r>
              <a:rPr lang="en-US" dirty="0"/>
              <a:t>Vector Follows  insertion order.</a:t>
            </a:r>
          </a:p>
          <a:p>
            <a:pPr>
              <a:lnSpc>
                <a:spcPct val="200000"/>
              </a:lnSpc>
              <a:buFont typeface="+mj-lt"/>
              <a:buAutoNum type="arabicPeriod"/>
            </a:pPr>
            <a:r>
              <a:rPr lang="en-US" dirty="0"/>
              <a:t>Vector does not follow the sorting order.</a:t>
            </a:r>
          </a:p>
          <a:p>
            <a:pPr>
              <a:lnSpc>
                <a:spcPct val="200000"/>
              </a:lnSpc>
              <a:buFont typeface="+mj-lt"/>
              <a:buAutoNum type="arabicPeriod"/>
            </a:pPr>
            <a:r>
              <a:rPr lang="en-US" dirty="0"/>
              <a:t>Vector are Synchronized Collection.</a:t>
            </a:r>
          </a:p>
        </p:txBody>
      </p:sp>
    </p:spTree>
    <p:extLst>
      <p:ext uri="{BB962C8B-B14F-4D97-AF65-F5344CB8AC3E}">
        <p14:creationId xmlns:p14="http://schemas.microsoft.com/office/powerpoint/2010/main" val="265502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down)">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wipe(down)">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759662-60C1-4DB6-BF9E-C1FBA52623AE}"/>
              </a:ext>
            </a:extLst>
          </p:cNvPr>
          <p:cNvSpPr>
            <a:spLocks noGrp="1"/>
          </p:cNvSpPr>
          <p:nvPr>
            <p:ph type="title"/>
          </p:nvPr>
        </p:nvSpPr>
        <p:spPr>
          <a:xfrm>
            <a:off x="535125" y="258419"/>
            <a:ext cx="8911687" cy="1280890"/>
          </a:xfrm>
        </p:spPr>
        <p:txBody>
          <a:bodyPr>
            <a:normAutofit/>
          </a:bodyPr>
          <a:lstStyle/>
          <a:p>
            <a:r>
              <a:rPr lang="en-US" sz="2800" dirty="0"/>
              <a:t>Stack</a:t>
            </a:r>
          </a:p>
        </p:txBody>
      </p:sp>
      <p:sp>
        <p:nvSpPr>
          <p:cNvPr id="5" name="Content Placeholder 2">
            <a:extLst>
              <a:ext uri="{FF2B5EF4-FFF2-40B4-BE49-F238E27FC236}">
                <a16:creationId xmlns:a16="http://schemas.microsoft.com/office/drawing/2014/main" id="{24EEB94B-DC83-4A7A-AE95-8615E9204548}"/>
              </a:ext>
            </a:extLst>
          </p:cNvPr>
          <p:cNvSpPr>
            <a:spLocks noGrp="1"/>
          </p:cNvSpPr>
          <p:nvPr>
            <p:ph idx="1"/>
          </p:nvPr>
        </p:nvSpPr>
        <p:spPr>
          <a:xfrm>
            <a:off x="535125" y="1023731"/>
            <a:ext cx="8915400" cy="5807765"/>
          </a:xfrm>
        </p:spPr>
        <p:txBody>
          <a:bodyPr/>
          <a:lstStyle/>
          <a:p>
            <a:r>
              <a:rPr lang="en-US" dirty="0"/>
              <a:t>Stack is legacy class which was introduced in JDK 1.0.</a:t>
            </a:r>
          </a:p>
          <a:p>
            <a:r>
              <a:rPr lang="en-US" dirty="0"/>
              <a:t>Stack is an Child class of Vector class ,which is present in </a:t>
            </a:r>
            <a:r>
              <a:rPr lang="en-US" dirty="0" err="1"/>
              <a:t>java.util</a:t>
            </a:r>
            <a:r>
              <a:rPr lang="en-US" dirty="0"/>
              <a:t> package.</a:t>
            </a:r>
          </a:p>
          <a:p>
            <a:endParaRPr lang="en-US" dirty="0"/>
          </a:p>
          <a:p>
            <a:r>
              <a:rPr lang="en-US" dirty="0"/>
              <a:t>Syntax:</a:t>
            </a:r>
          </a:p>
          <a:p>
            <a:endParaRPr lang="en-US" dirty="0"/>
          </a:p>
          <a:p>
            <a:pPr marL="0" indent="0">
              <a:buNone/>
            </a:pPr>
            <a:r>
              <a:rPr lang="en-US" dirty="0"/>
              <a:t>			class Stack extends Vector{</a:t>
            </a:r>
          </a:p>
          <a:p>
            <a:pPr marL="0" indent="0">
              <a:buNone/>
            </a:pPr>
            <a:r>
              <a:rPr lang="en-US" dirty="0"/>
              <a:t>											//Constructors</a:t>
            </a:r>
          </a:p>
          <a:p>
            <a:pPr marL="0" indent="0">
              <a:buNone/>
            </a:pPr>
            <a:r>
              <a:rPr lang="en-US" dirty="0"/>
              <a:t>											//Methods</a:t>
            </a:r>
          </a:p>
          <a:p>
            <a:pPr marL="0" indent="0">
              <a:buNone/>
            </a:pPr>
            <a:r>
              <a:rPr lang="en-US" dirty="0"/>
              <a:t>										}</a:t>
            </a:r>
          </a:p>
          <a:p>
            <a:pPr marL="0" indent="0">
              <a:buNone/>
            </a:pPr>
            <a:endParaRPr lang="en-US" dirty="0"/>
          </a:p>
          <a:p>
            <a:r>
              <a:rPr lang="en-US" dirty="0"/>
              <a:t>The underline data structure  of Vector is “</a:t>
            </a:r>
            <a:r>
              <a:rPr lang="en-US" b="1" dirty="0"/>
              <a:t>Growable Array or resizable array</a:t>
            </a:r>
            <a:r>
              <a:rPr lang="en-US" dirty="0"/>
              <a:t>”</a:t>
            </a:r>
          </a:p>
        </p:txBody>
      </p:sp>
      <p:sp>
        <p:nvSpPr>
          <p:cNvPr id="6" name="Rectangle 5">
            <a:extLst>
              <a:ext uri="{FF2B5EF4-FFF2-40B4-BE49-F238E27FC236}">
                <a16:creationId xmlns:a16="http://schemas.microsoft.com/office/drawing/2014/main" id="{3CE40F55-A9EB-4F82-8EE0-5CC20D72B017}"/>
              </a:ext>
            </a:extLst>
          </p:cNvPr>
          <p:cNvSpPr/>
          <p:nvPr/>
        </p:nvSpPr>
        <p:spPr>
          <a:xfrm>
            <a:off x="535125" y="2120348"/>
            <a:ext cx="7455936" cy="2769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619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down)">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down)">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down)">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wipe(down)">
                                      <p:cBhvr>
                                        <p:cTn id="4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AB6219-C940-4A80-9157-1429680E3BE3}"/>
              </a:ext>
            </a:extLst>
          </p:cNvPr>
          <p:cNvSpPr>
            <a:spLocks noGrp="1"/>
          </p:cNvSpPr>
          <p:nvPr>
            <p:ph type="title"/>
          </p:nvPr>
        </p:nvSpPr>
        <p:spPr>
          <a:xfrm>
            <a:off x="760412" y="372594"/>
            <a:ext cx="8911687" cy="597867"/>
          </a:xfrm>
        </p:spPr>
        <p:txBody>
          <a:bodyPr>
            <a:normAutofit/>
          </a:bodyPr>
          <a:lstStyle/>
          <a:p>
            <a:r>
              <a:rPr lang="en-US" sz="2800" dirty="0"/>
              <a:t>Properties of Stack</a:t>
            </a:r>
          </a:p>
        </p:txBody>
      </p:sp>
      <p:sp>
        <p:nvSpPr>
          <p:cNvPr id="5" name="Content Placeholder 2">
            <a:extLst>
              <a:ext uri="{FF2B5EF4-FFF2-40B4-BE49-F238E27FC236}">
                <a16:creationId xmlns:a16="http://schemas.microsoft.com/office/drawing/2014/main" id="{9B6DDB24-3BF4-44CB-9E9C-DB0FB41865B6}"/>
              </a:ext>
            </a:extLst>
          </p:cNvPr>
          <p:cNvSpPr>
            <a:spLocks noGrp="1"/>
          </p:cNvSpPr>
          <p:nvPr>
            <p:ph idx="1"/>
          </p:nvPr>
        </p:nvSpPr>
        <p:spPr>
          <a:xfrm>
            <a:off x="756699" y="1154473"/>
            <a:ext cx="8915400" cy="2569388"/>
          </a:xfrm>
        </p:spPr>
        <p:txBody>
          <a:bodyPr>
            <a:normAutofit/>
          </a:bodyPr>
          <a:lstStyle/>
          <a:p>
            <a:pPr>
              <a:lnSpc>
                <a:spcPct val="200000"/>
              </a:lnSpc>
              <a:buFont typeface="+mj-lt"/>
              <a:buAutoNum type="arabicPeriod"/>
            </a:pPr>
            <a:r>
              <a:rPr lang="en-US" dirty="0"/>
              <a:t>Stack class was designed on the basis of LIFO Last In First Out.</a:t>
            </a:r>
          </a:p>
          <a:p>
            <a:pPr>
              <a:lnSpc>
                <a:spcPct val="200000"/>
              </a:lnSpc>
              <a:buFont typeface="+mj-lt"/>
              <a:buAutoNum type="arabicPeriod"/>
            </a:pPr>
            <a:r>
              <a:rPr lang="en-US" dirty="0"/>
              <a:t>Stack can be implemented on the basis of array ,arrayList ,LinkedList or Vector.</a:t>
            </a:r>
          </a:p>
          <a:p>
            <a:pPr>
              <a:lnSpc>
                <a:spcPct val="200000"/>
              </a:lnSpc>
              <a:buFont typeface="+mj-lt"/>
              <a:buAutoNum type="arabicPeriod"/>
            </a:pPr>
            <a:r>
              <a:rPr lang="en-US" dirty="0"/>
              <a:t>Stack is Indexed Base Data Structure.</a:t>
            </a:r>
          </a:p>
          <a:p>
            <a:pPr>
              <a:lnSpc>
                <a:spcPct val="200000"/>
              </a:lnSpc>
              <a:buFont typeface="+mj-lt"/>
              <a:buAutoNum type="arabicPeriod"/>
            </a:pPr>
            <a:endParaRPr lang="en-US" dirty="0"/>
          </a:p>
        </p:txBody>
      </p:sp>
      <p:sp>
        <p:nvSpPr>
          <p:cNvPr id="6" name="Content Placeholder 2">
            <a:extLst>
              <a:ext uri="{FF2B5EF4-FFF2-40B4-BE49-F238E27FC236}">
                <a16:creationId xmlns:a16="http://schemas.microsoft.com/office/drawing/2014/main" id="{DA54E3DC-0357-45B1-9E29-5E2760655FE3}"/>
              </a:ext>
            </a:extLst>
          </p:cNvPr>
          <p:cNvSpPr txBox="1">
            <a:spLocks/>
          </p:cNvSpPr>
          <p:nvPr/>
        </p:nvSpPr>
        <p:spPr>
          <a:xfrm>
            <a:off x="756699" y="3429000"/>
            <a:ext cx="8915400" cy="357883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u="sng"/>
              <a:t>Construtor:</a:t>
            </a:r>
          </a:p>
          <a:p>
            <a:pPr>
              <a:buFont typeface="+mj-lt"/>
              <a:buAutoNum type="arabicPeriod"/>
            </a:pPr>
            <a:r>
              <a:rPr lang="en-US"/>
              <a:t>Stack()</a:t>
            </a:r>
          </a:p>
          <a:p>
            <a:pPr marL="0" indent="0">
              <a:buFont typeface="Wingdings 3" charset="2"/>
              <a:buNone/>
            </a:pPr>
            <a:endParaRPr lang="en-US"/>
          </a:p>
          <a:p>
            <a:r>
              <a:rPr lang="en-US" b="1" u="sng"/>
              <a:t>Methods:</a:t>
            </a:r>
          </a:p>
          <a:p>
            <a:pPr>
              <a:buFont typeface="+mj-lt"/>
              <a:buAutoNum type="arabicPeriod"/>
            </a:pPr>
            <a:r>
              <a:rPr lang="en-US"/>
              <a:t>pop()</a:t>
            </a:r>
          </a:p>
          <a:p>
            <a:pPr>
              <a:buFont typeface="+mj-lt"/>
              <a:buAutoNum type="arabicPeriod"/>
            </a:pPr>
            <a:r>
              <a:rPr lang="en-US"/>
              <a:t>peak()</a:t>
            </a:r>
          </a:p>
          <a:p>
            <a:pPr>
              <a:buFont typeface="+mj-lt"/>
              <a:buAutoNum type="arabicPeriod"/>
            </a:pPr>
            <a:r>
              <a:rPr lang="en-US"/>
              <a:t>push()</a:t>
            </a:r>
          </a:p>
          <a:p>
            <a:pPr>
              <a:buFont typeface="+mj-lt"/>
              <a:buAutoNum type="arabicPeriod"/>
            </a:pPr>
            <a:r>
              <a:rPr lang="en-US"/>
              <a:t>Search(Object o)</a:t>
            </a:r>
          </a:p>
          <a:p>
            <a:pPr>
              <a:buFont typeface="+mj-lt"/>
              <a:buAutoNum type="arabicPeriod"/>
            </a:pPr>
            <a:r>
              <a:rPr lang="en-US"/>
              <a:t>empty() </a:t>
            </a:r>
          </a:p>
          <a:p>
            <a:pPr marL="0" indent="0">
              <a:buFont typeface="Wingdings 3" charset="2"/>
              <a:buNone/>
            </a:pPr>
            <a:r>
              <a:rPr lang="en-US"/>
              <a:t>			</a:t>
            </a:r>
            <a:endParaRPr lang="en-US" dirty="0"/>
          </a:p>
        </p:txBody>
      </p:sp>
    </p:spTree>
    <p:extLst>
      <p:ext uri="{BB962C8B-B14F-4D97-AF65-F5344CB8AC3E}">
        <p14:creationId xmlns:p14="http://schemas.microsoft.com/office/powerpoint/2010/main" val="220348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wipe(down)">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wipe(down)">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wipe(down)">
                                      <p:cBhvr>
                                        <p:cTn id="47" dur="500"/>
                                        <p:tgtEl>
                                          <p:spTgt spid="6">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wipe(down)">
                                      <p:cBhvr>
                                        <p:cTn id="52" dur="500"/>
                                        <p:tgtEl>
                                          <p:spTgt spid="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wipe(down)">
                                      <p:cBhvr>
                                        <p:cTn id="57" dur="500"/>
                                        <p:tgtEl>
                                          <p:spTgt spid="6">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wipe(down)">
                                      <p:cBhvr>
                                        <p:cTn id="62" dur="500"/>
                                        <p:tgtEl>
                                          <p:spTgt spid="6">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Effect transition="in" filter="wipe(down)">
                                      <p:cBhvr>
                                        <p:cTn id="6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BF85-28D4-4567-A485-65BB5C903679}"/>
              </a:ext>
            </a:extLst>
          </p:cNvPr>
          <p:cNvSpPr>
            <a:spLocks noGrp="1"/>
          </p:cNvSpPr>
          <p:nvPr>
            <p:ph type="title"/>
          </p:nvPr>
        </p:nvSpPr>
        <p:spPr/>
        <p:txBody>
          <a:bodyPr/>
          <a:lstStyle/>
          <a:p>
            <a:r>
              <a:rPr lang="en-US" dirty="0"/>
              <a:t>Variables in Java</a:t>
            </a:r>
          </a:p>
        </p:txBody>
      </p:sp>
      <p:sp>
        <p:nvSpPr>
          <p:cNvPr id="3" name="Content Placeholder 2">
            <a:extLst>
              <a:ext uri="{FF2B5EF4-FFF2-40B4-BE49-F238E27FC236}">
                <a16:creationId xmlns:a16="http://schemas.microsoft.com/office/drawing/2014/main" id="{50A4857F-8CE2-493A-AD70-FFD39484EB8C}"/>
              </a:ext>
            </a:extLst>
          </p:cNvPr>
          <p:cNvSpPr>
            <a:spLocks noGrp="1"/>
          </p:cNvSpPr>
          <p:nvPr>
            <p:ph idx="1"/>
          </p:nvPr>
        </p:nvSpPr>
        <p:spPr>
          <a:xfrm>
            <a:off x="677334" y="1723267"/>
            <a:ext cx="8596668" cy="3880773"/>
          </a:xfrm>
        </p:spPr>
        <p:txBody>
          <a:bodyPr/>
          <a:lstStyle/>
          <a:p>
            <a:r>
              <a:rPr lang="en-US" dirty="0"/>
              <a:t>Variable is a </a:t>
            </a:r>
            <a:r>
              <a:rPr lang="en-US" b="1" dirty="0"/>
              <a:t>name of memory Location</a:t>
            </a:r>
            <a:r>
              <a:rPr lang="en-US" dirty="0"/>
              <a:t> that can stored the data.</a:t>
            </a:r>
          </a:p>
          <a:p>
            <a:r>
              <a:rPr lang="en-US" dirty="0"/>
              <a:t>The value of variable can Vary.</a:t>
            </a:r>
          </a:p>
          <a:p>
            <a:endParaRPr lang="en-US" dirty="0"/>
          </a:p>
        </p:txBody>
      </p:sp>
      <p:sp>
        <p:nvSpPr>
          <p:cNvPr id="4" name="Rectangle 3">
            <a:extLst>
              <a:ext uri="{FF2B5EF4-FFF2-40B4-BE49-F238E27FC236}">
                <a16:creationId xmlns:a16="http://schemas.microsoft.com/office/drawing/2014/main" id="{D838687C-4B74-4296-B107-95EA817F0DAA}"/>
              </a:ext>
            </a:extLst>
          </p:cNvPr>
          <p:cNvSpPr/>
          <p:nvPr/>
        </p:nvSpPr>
        <p:spPr>
          <a:xfrm>
            <a:off x="3843130" y="3271658"/>
            <a:ext cx="2252870" cy="23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CA3ABE3-3362-4B38-8F4A-36C34D6FCBCD}"/>
              </a:ext>
            </a:extLst>
          </p:cNvPr>
          <p:cNvSpPr/>
          <p:nvPr/>
        </p:nvSpPr>
        <p:spPr>
          <a:xfrm>
            <a:off x="4419599" y="3663653"/>
            <a:ext cx="1099931" cy="874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8997133-7E64-41F9-9561-979D1327D8BC}"/>
              </a:ext>
            </a:extLst>
          </p:cNvPr>
          <p:cNvSpPr/>
          <p:nvPr/>
        </p:nvSpPr>
        <p:spPr>
          <a:xfrm>
            <a:off x="4672046" y="2947029"/>
            <a:ext cx="595035" cy="369332"/>
          </a:xfrm>
          <a:prstGeom prst="rect">
            <a:avLst/>
          </a:prstGeom>
        </p:spPr>
        <p:txBody>
          <a:bodyPr wrap="none">
            <a:spAutoFit/>
          </a:bodyPr>
          <a:lstStyle/>
          <a:p>
            <a:r>
              <a:rPr lang="en-US" dirty="0"/>
              <a:t>JVM</a:t>
            </a:r>
          </a:p>
        </p:txBody>
      </p:sp>
      <p:sp>
        <p:nvSpPr>
          <p:cNvPr id="7" name="Rectangle 6">
            <a:extLst>
              <a:ext uri="{FF2B5EF4-FFF2-40B4-BE49-F238E27FC236}">
                <a16:creationId xmlns:a16="http://schemas.microsoft.com/office/drawing/2014/main" id="{E9C276D9-1238-40CD-8285-550EFF76BA87}"/>
              </a:ext>
            </a:extLst>
          </p:cNvPr>
          <p:cNvSpPr/>
          <p:nvPr/>
        </p:nvSpPr>
        <p:spPr>
          <a:xfrm>
            <a:off x="2469371" y="4233596"/>
            <a:ext cx="1107996" cy="369332"/>
          </a:xfrm>
          <a:prstGeom prst="rect">
            <a:avLst/>
          </a:prstGeom>
        </p:spPr>
        <p:txBody>
          <a:bodyPr wrap="none">
            <a:spAutoFit/>
          </a:bodyPr>
          <a:lstStyle/>
          <a:p>
            <a:r>
              <a:rPr lang="en-US"/>
              <a:t>Int a=10;</a:t>
            </a:r>
            <a:endParaRPr lang="en-US" dirty="0"/>
          </a:p>
        </p:txBody>
      </p:sp>
      <p:sp>
        <p:nvSpPr>
          <p:cNvPr id="8" name="Rectangle 7">
            <a:extLst>
              <a:ext uri="{FF2B5EF4-FFF2-40B4-BE49-F238E27FC236}">
                <a16:creationId xmlns:a16="http://schemas.microsoft.com/office/drawing/2014/main" id="{5A6A0D79-0B63-4052-865A-F4583497FC9F}"/>
              </a:ext>
            </a:extLst>
          </p:cNvPr>
          <p:cNvSpPr/>
          <p:nvPr/>
        </p:nvSpPr>
        <p:spPr>
          <a:xfrm>
            <a:off x="4755402" y="3916308"/>
            <a:ext cx="428322" cy="369332"/>
          </a:xfrm>
          <a:prstGeom prst="rect">
            <a:avLst/>
          </a:prstGeom>
        </p:spPr>
        <p:txBody>
          <a:bodyPr wrap="none">
            <a:spAutoFit/>
          </a:bodyPr>
          <a:lstStyle/>
          <a:p>
            <a:r>
              <a:rPr lang="en-US" dirty="0"/>
              <a:t>10</a:t>
            </a:r>
          </a:p>
        </p:txBody>
      </p:sp>
      <p:sp>
        <p:nvSpPr>
          <p:cNvPr id="9" name="Rectangle 8">
            <a:extLst>
              <a:ext uri="{FF2B5EF4-FFF2-40B4-BE49-F238E27FC236}">
                <a16:creationId xmlns:a16="http://schemas.microsoft.com/office/drawing/2014/main" id="{1520C5B5-DCD3-4500-B237-8E1EA3030583}"/>
              </a:ext>
            </a:extLst>
          </p:cNvPr>
          <p:cNvSpPr/>
          <p:nvPr/>
        </p:nvSpPr>
        <p:spPr>
          <a:xfrm>
            <a:off x="4816316" y="4493593"/>
            <a:ext cx="306494" cy="369332"/>
          </a:xfrm>
          <a:prstGeom prst="rect">
            <a:avLst/>
          </a:prstGeom>
        </p:spPr>
        <p:txBody>
          <a:bodyPr wrap="none">
            <a:spAutoFit/>
          </a:bodyPr>
          <a:lstStyle/>
          <a:p>
            <a:r>
              <a:rPr lang="en-US" dirty="0">
                <a:solidFill>
                  <a:schemeClr val="bg1"/>
                </a:solidFill>
              </a:rPr>
              <a:t>a</a:t>
            </a:r>
          </a:p>
        </p:txBody>
      </p:sp>
    </p:spTree>
    <p:extLst>
      <p:ext uri="{BB962C8B-B14F-4D97-AF65-F5344CB8AC3E}">
        <p14:creationId xmlns:p14="http://schemas.microsoft.com/office/powerpoint/2010/main" val="175826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3622-23F7-4453-9555-75CD0AD8AF63}"/>
              </a:ext>
            </a:extLst>
          </p:cNvPr>
          <p:cNvSpPr>
            <a:spLocks noGrp="1"/>
          </p:cNvSpPr>
          <p:nvPr>
            <p:ph type="title"/>
          </p:nvPr>
        </p:nvSpPr>
        <p:spPr/>
        <p:txBody>
          <a:bodyPr/>
          <a:lstStyle/>
          <a:p>
            <a:r>
              <a:rPr lang="en-US" dirty="0"/>
              <a:t>Set Interface</a:t>
            </a:r>
          </a:p>
        </p:txBody>
      </p:sp>
      <p:sp>
        <p:nvSpPr>
          <p:cNvPr id="3" name="Content Placeholder 2">
            <a:extLst>
              <a:ext uri="{FF2B5EF4-FFF2-40B4-BE49-F238E27FC236}">
                <a16:creationId xmlns:a16="http://schemas.microsoft.com/office/drawing/2014/main" id="{EA456B80-7266-4796-B061-6DD7980BBCED}"/>
              </a:ext>
            </a:extLst>
          </p:cNvPr>
          <p:cNvSpPr>
            <a:spLocks noGrp="1"/>
          </p:cNvSpPr>
          <p:nvPr>
            <p:ph idx="1"/>
          </p:nvPr>
        </p:nvSpPr>
        <p:spPr/>
        <p:txBody>
          <a:bodyPr/>
          <a:lstStyle/>
          <a:p>
            <a:r>
              <a:rPr lang="en-US" dirty="0"/>
              <a:t>The set interface is present in </a:t>
            </a:r>
            <a:r>
              <a:rPr lang="en-US" u="sng" dirty="0">
                <a:hlinkClick r:id="rId2"/>
              </a:rPr>
              <a:t>java.util</a:t>
            </a:r>
            <a:r>
              <a:rPr lang="en-US" dirty="0"/>
              <a:t> package and extends the </a:t>
            </a:r>
            <a:r>
              <a:rPr lang="en-US" u="sng" dirty="0">
                <a:hlinkClick r:id="rId3"/>
              </a:rPr>
              <a:t>Collection interface</a:t>
            </a:r>
            <a:r>
              <a:rPr lang="en-US" dirty="0"/>
              <a:t>.</a:t>
            </a:r>
          </a:p>
          <a:p>
            <a:r>
              <a:rPr lang="en-US" dirty="0"/>
              <a:t>It is an unordered collection of objects in which duplicate values cannot be stored.</a:t>
            </a:r>
          </a:p>
          <a:p>
            <a:r>
              <a:rPr lang="en-US" dirty="0"/>
              <a:t>We can store at most one null value in Set. </a:t>
            </a:r>
          </a:p>
          <a:p>
            <a:r>
              <a:rPr lang="en-US" dirty="0"/>
              <a:t>Set is implemented by HashSet, LinkedHashSet, and TreeSet.</a:t>
            </a:r>
          </a:p>
        </p:txBody>
      </p:sp>
    </p:spTree>
    <p:extLst>
      <p:ext uri="{BB962C8B-B14F-4D97-AF65-F5344CB8AC3E}">
        <p14:creationId xmlns:p14="http://schemas.microsoft.com/office/powerpoint/2010/main" val="27754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2082-FD65-4C6F-A5D0-70A8B0D4F4B4}"/>
              </a:ext>
            </a:extLst>
          </p:cNvPr>
          <p:cNvSpPr>
            <a:spLocks noGrp="1"/>
          </p:cNvSpPr>
          <p:nvPr>
            <p:ph type="title"/>
          </p:nvPr>
        </p:nvSpPr>
        <p:spPr/>
        <p:txBody>
          <a:bodyPr/>
          <a:lstStyle/>
          <a:p>
            <a:r>
              <a:rPr lang="en-US" dirty="0"/>
              <a:t>Hashset</a:t>
            </a:r>
          </a:p>
        </p:txBody>
      </p:sp>
      <p:sp>
        <p:nvSpPr>
          <p:cNvPr id="3" name="Content Placeholder 2">
            <a:extLst>
              <a:ext uri="{FF2B5EF4-FFF2-40B4-BE49-F238E27FC236}">
                <a16:creationId xmlns:a16="http://schemas.microsoft.com/office/drawing/2014/main" id="{4BE89B8E-8B66-4CBF-B52B-C5EE90C64F88}"/>
              </a:ext>
            </a:extLst>
          </p:cNvPr>
          <p:cNvSpPr>
            <a:spLocks noGrp="1"/>
          </p:cNvSpPr>
          <p:nvPr>
            <p:ph idx="1"/>
          </p:nvPr>
        </p:nvSpPr>
        <p:spPr/>
        <p:txBody>
          <a:bodyPr/>
          <a:lstStyle/>
          <a:p>
            <a:r>
              <a:rPr lang="en-US" dirty="0"/>
              <a:t>HashSet class implements Set Interface.</a:t>
            </a:r>
          </a:p>
          <a:p>
            <a:r>
              <a:rPr lang="en-US" dirty="0"/>
              <a:t>It represents the collection that uses a hash table for storage.</a:t>
            </a:r>
          </a:p>
          <a:p>
            <a:r>
              <a:rPr lang="en-US" dirty="0"/>
              <a:t> The objects are inserted based on their hashcode.</a:t>
            </a:r>
          </a:p>
          <a:p>
            <a:r>
              <a:rPr lang="en-US" dirty="0"/>
              <a:t>Hashing is used to store the elements in the HashSet.</a:t>
            </a:r>
          </a:p>
          <a:p>
            <a:r>
              <a:rPr lang="en-US" dirty="0"/>
              <a:t>It contains unique items.</a:t>
            </a:r>
          </a:p>
        </p:txBody>
      </p:sp>
    </p:spTree>
    <p:extLst>
      <p:ext uri="{BB962C8B-B14F-4D97-AF65-F5344CB8AC3E}">
        <p14:creationId xmlns:p14="http://schemas.microsoft.com/office/powerpoint/2010/main" val="390167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332D-7AE5-4825-ADC7-3C81C974ABA0}"/>
              </a:ext>
            </a:extLst>
          </p:cNvPr>
          <p:cNvSpPr>
            <a:spLocks noGrp="1"/>
          </p:cNvSpPr>
          <p:nvPr>
            <p:ph type="title"/>
          </p:nvPr>
        </p:nvSpPr>
        <p:spPr/>
        <p:txBody>
          <a:bodyPr/>
          <a:lstStyle/>
          <a:p>
            <a:r>
              <a:rPr lang="en-US" dirty="0"/>
              <a:t>LinkedHashSet</a:t>
            </a:r>
          </a:p>
        </p:txBody>
      </p:sp>
      <p:sp>
        <p:nvSpPr>
          <p:cNvPr id="3" name="Content Placeholder 2">
            <a:extLst>
              <a:ext uri="{FF2B5EF4-FFF2-40B4-BE49-F238E27FC236}">
                <a16:creationId xmlns:a16="http://schemas.microsoft.com/office/drawing/2014/main" id="{5F415FD2-BBCC-471C-96AF-B894FD967B3B}"/>
              </a:ext>
            </a:extLst>
          </p:cNvPr>
          <p:cNvSpPr>
            <a:spLocks noGrp="1"/>
          </p:cNvSpPr>
          <p:nvPr>
            <p:ph idx="1"/>
          </p:nvPr>
        </p:nvSpPr>
        <p:spPr/>
        <p:txBody>
          <a:bodyPr/>
          <a:lstStyle/>
          <a:p>
            <a:r>
              <a:rPr lang="en-US" dirty="0"/>
              <a:t>LinkedHashSet class represents the LinkedList implementation of Set Interface. </a:t>
            </a:r>
          </a:p>
          <a:p>
            <a:r>
              <a:rPr lang="en-US" dirty="0"/>
              <a:t>It extends the HashSet class and implements Set interface.</a:t>
            </a:r>
          </a:p>
          <a:p>
            <a:r>
              <a:rPr lang="en-US" dirty="0"/>
              <a:t>Like HashSet, It also contains unique elements.</a:t>
            </a:r>
          </a:p>
          <a:p>
            <a:r>
              <a:rPr lang="en-US" dirty="0"/>
              <a:t>It maintains the insertion order and permits null elements.</a:t>
            </a:r>
          </a:p>
        </p:txBody>
      </p:sp>
    </p:spTree>
    <p:extLst>
      <p:ext uri="{BB962C8B-B14F-4D97-AF65-F5344CB8AC3E}">
        <p14:creationId xmlns:p14="http://schemas.microsoft.com/office/powerpoint/2010/main" val="221969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372C-4171-4340-9AE6-859745D8BB97}"/>
              </a:ext>
            </a:extLst>
          </p:cNvPr>
          <p:cNvSpPr>
            <a:spLocks noGrp="1"/>
          </p:cNvSpPr>
          <p:nvPr>
            <p:ph type="title"/>
          </p:nvPr>
        </p:nvSpPr>
        <p:spPr/>
        <p:txBody>
          <a:bodyPr/>
          <a:lstStyle/>
          <a:p>
            <a:r>
              <a:rPr lang="en-US" dirty="0"/>
              <a:t>SortedSet Interface</a:t>
            </a:r>
          </a:p>
        </p:txBody>
      </p:sp>
      <p:sp>
        <p:nvSpPr>
          <p:cNvPr id="3" name="Content Placeholder 2">
            <a:extLst>
              <a:ext uri="{FF2B5EF4-FFF2-40B4-BE49-F238E27FC236}">
                <a16:creationId xmlns:a16="http://schemas.microsoft.com/office/drawing/2014/main" id="{C5AFBB99-A27B-4BD5-8CD4-C843361323F4}"/>
              </a:ext>
            </a:extLst>
          </p:cNvPr>
          <p:cNvSpPr>
            <a:spLocks noGrp="1"/>
          </p:cNvSpPr>
          <p:nvPr>
            <p:ph idx="1"/>
          </p:nvPr>
        </p:nvSpPr>
        <p:spPr/>
        <p:txBody>
          <a:bodyPr/>
          <a:lstStyle/>
          <a:p>
            <a:r>
              <a:rPr lang="en-US" dirty="0"/>
              <a:t>SortedSet is the alternate of Set interface that provides a total ordering on its elements. </a:t>
            </a:r>
          </a:p>
          <a:p>
            <a:r>
              <a:rPr lang="en-US" dirty="0"/>
              <a:t>The elements of the SortedSet are arranged in the increasing (ascending) order.</a:t>
            </a:r>
          </a:p>
          <a:p>
            <a:r>
              <a:rPr lang="en-US" dirty="0"/>
              <a:t>The SortedSet provides the additional methods that inhibit the natural ordering of the elements.</a:t>
            </a:r>
          </a:p>
          <a:p>
            <a:endParaRPr lang="en-US" dirty="0"/>
          </a:p>
        </p:txBody>
      </p:sp>
    </p:spTree>
    <p:extLst>
      <p:ext uri="{BB962C8B-B14F-4D97-AF65-F5344CB8AC3E}">
        <p14:creationId xmlns:p14="http://schemas.microsoft.com/office/powerpoint/2010/main" val="115482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7BE8-F8CE-4DFD-9CC3-63D35216E088}"/>
              </a:ext>
            </a:extLst>
          </p:cNvPr>
          <p:cNvSpPr>
            <a:spLocks noGrp="1"/>
          </p:cNvSpPr>
          <p:nvPr>
            <p:ph type="title"/>
          </p:nvPr>
        </p:nvSpPr>
        <p:spPr/>
        <p:txBody>
          <a:bodyPr/>
          <a:lstStyle/>
          <a:p>
            <a:r>
              <a:rPr lang="en-US" dirty="0"/>
              <a:t>Treeset</a:t>
            </a:r>
          </a:p>
        </p:txBody>
      </p:sp>
      <p:sp>
        <p:nvSpPr>
          <p:cNvPr id="3" name="Content Placeholder 2">
            <a:extLst>
              <a:ext uri="{FF2B5EF4-FFF2-40B4-BE49-F238E27FC236}">
                <a16:creationId xmlns:a16="http://schemas.microsoft.com/office/drawing/2014/main" id="{AC60E2F1-A240-4731-9E5D-79DFBE8C12E3}"/>
              </a:ext>
            </a:extLst>
          </p:cNvPr>
          <p:cNvSpPr>
            <a:spLocks noGrp="1"/>
          </p:cNvSpPr>
          <p:nvPr>
            <p:ph idx="1"/>
          </p:nvPr>
        </p:nvSpPr>
        <p:spPr/>
        <p:txBody>
          <a:bodyPr/>
          <a:lstStyle/>
          <a:p>
            <a:r>
              <a:rPr lang="en-US" dirty="0"/>
              <a:t>TreeSet uses a tree data structure for storage.</a:t>
            </a:r>
          </a:p>
          <a:p>
            <a:r>
              <a:rPr lang="en-US" dirty="0"/>
              <a:t>Like HashSet, TreeSet also contains unique elements.</a:t>
            </a:r>
          </a:p>
          <a:p>
            <a:r>
              <a:rPr lang="en-US" dirty="0"/>
              <a:t>However, the access and retrieval time of TreeSet is quite fast. </a:t>
            </a:r>
          </a:p>
          <a:p>
            <a:r>
              <a:rPr lang="en-US" dirty="0"/>
              <a:t>The elements in TreeSet stored in ascending order.</a:t>
            </a:r>
          </a:p>
          <a:p>
            <a:r>
              <a:rPr lang="en-US" dirty="0"/>
              <a:t>But we can iterate in descending order using the method “</a:t>
            </a:r>
            <a:r>
              <a:rPr lang="en-US" dirty="0" err="1"/>
              <a:t>TreeSet.descendingIterator</a:t>
            </a:r>
            <a:r>
              <a:rPr lang="en-US" dirty="0"/>
              <a:t>()”.</a:t>
            </a:r>
          </a:p>
        </p:txBody>
      </p:sp>
    </p:spTree>
    <p:extLst>
      <p:ext uri="{BB962C8B-B14F-4D97-AF65-F5344CB8AC3E}">
        <p14:creationId xmlns:p14="http://schemas.microsoft.com/office/powerpoint/2010/main" val="194994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F6D8-4BE7-4BE9-A00A-0A7939588128}"/>
              </a:ext>
            </a:extLst>
          </p:cNvPr>
          <p:cNvSpPr>
            <a:spLocks noGrp="1"/>
          </p:cNvSpPr>
          <p:nvPr>
            <p:ph type="title"/>
          </p:nvPr>
        </p:nvSpPr>
        <p:spPr>
          <a:xfrm>
            <a:off x="677334" y="225287"/>
            <a:ext cx="8596668" cy="1320800"/>
          </a:xfrm>
        </p:spPr>
        <p:txBody>
          <a:bodyPr/>
          <a:lstStyle/>
          <a:p>
            <a:r>
              <a:rPr lang="en-US" dirty="0"/>
              <a:t>Generics in Java</a:t>
            </a:r>
          </a:p>
        </p:txBody>
      </p:sp>
      <p:sp>
        <p:nvSpPr>
          <p:cNvPr id="3" name="Content Placeholder 2">
            <a:extLst>
              <a:ext uri="{FF2B5EF4-FFF2-40B4-BE49-F238E27FC236}">
                <a16:creationId xmlns:a16="http://schemas.microsoft.com/office/drawing/2014/main" id="{45090BC3-2967-496E-8837-9F4F57F2124F}"/>
              </a:ext>
            </a:extLst>
          </p:cNvPr>
          <p:cNvSpPr>
            <a:spLocks noGrp="1"/>
          </p:cNvSpPr>
          <p:nvPr>
            <p:ph idx="1"/>
          </p:nvPr>
        </p:nvSpPr>
        <p:spPr>
          <a:xfrm>
            <a:off x="677334" y="1205947"/>
            <a:ext cx="8596668" cy="5652053"/>
          </a:xfrm>
        </p:spPr>
        <p:txBody>
          <a:bodyPr/>
          <a:lstStyle/>
          <a:p>
            <a:r>
              <a:rPr lang="en-US" dirty="0"/>
              <a:t>The Java Generics programming is introduced in J2SE 5 to deal with type-safe objects. It makes the code stable by detecting the bugs at compile time.</a:t>
            </a:r>
          </a:p>
          <a:p>
            <a:r>
              <a:rPr lang="en-US" dirty="0"/>
              <a:t>Before generics, we can store any type of objects in the collection, i.e., non-generic. Now generics force the java programmer to store a specific type of objects.</a:t>
            </a:r>
          </a:p>
          <a:p>
            <a:endParaRPr lang="en-US" dirty="0"/>
          </a:p>
          <a:p>
            <a:r>
              <a:rPr lang="en-US" sz="2000" dirty="0">
                <a:solidFill>
                  <a:schemeClr val="accent1">
                    <a:lumMod val="75000"/>
                  </a:schemeClr>
                </a:solidFill>
              </a:rPr>
              <a:t>Advantage of Java Generics</a:t>
            </a:r>
          </a:p>
          <a:p>
            <a:endParaRPr lang="en-US" sz="2000" dirty="0">
              <a:solidFill>
                <a:schemeClr val="accent1">
                  <a:lumMod val="75000"/>
                </a:schemeClr>
              </a:solidFill>
            </a:endParaRPr>
          </a:p>
          <a:p>
            <a:r>
              <a:rPr lang="en-US" b="1" u="sng" dirty="0">
                <a:solidFill>
                  <a:schemeClr val="accent4"/>
                </a:solidFill>
              </a:rPr>
              <a:t>Type-safety:</a:t>
            </a:r>
            <a:r>
              <a:rPr lang="en-US" u="sng" dirty="0"/>
              <a:t> </a:t>
            </a:r>
            <a:r>
              <a:rPr lang="en-US" dirty="0"/>
              <a:t>We can hold only a single type of objects in generics. It </a:t>
            </a:r>
            <a:r>
              <a:rPr lang="en-US" dirty="0" err="1"/>
              <a:t>doesn?t</a:t>
            </a:r>
            <a:r>
              <a:rPr lang="en-US" dirty="0"/>
              <a:t> allow to store other objects.</a:t>
            </a:r>
          </a:p>
          <a:p>
            <a:r>
              <a:rPr lang="en-US" b="1" u="sng" dirty="0">
                <a:solidFill>
                  <a:schemeClr val="accent4"/>
                </a:solidFill>
              </a:rPr>
              <a:t>Type casting is not required:</a:t>
            </a:r>
            <a:r>
              <a:rPr lang="en-US" dirty="0"/>
              <a:t> There is no need to typecast the object.</a:t>
            </a:r>
          </a:p>
          <a:p>
            <a:r>
              <a:rPr lang="en-US" b="1" u="sng" dirty="0">
                <a:solidFill>
                  <a:schemeClr val="accent4"/>
                </a:solidFill>
              </a:rPr>
              <a:t>Compile-Time Checking:</a:t>
            </a:r>
            <a:r>
              <a:rPr lang="en-US" dirty="0"/>
              <a:t> It is checked at compile time so problem will not occur at runtime. The good programming strategy says it is far better to handle the problem at compile time than runtime.</a:t>
            </a:r>
            <a:endParaRPr lang="en-US" sz="2000" dirty="0">
              <a:solidFill>
                <a:schemeClr val="accent1">
                  <a:lumMod val="75000"/>
                </a:schemeClr>
              </a:solidFill>
            </a:endParaRPr>
          </a:p>
          <a:p>
            <a:endParaRPr lang="en-US" dirty="0"/>
          </a:p>
        </p:txBody>
      </p:sp>
    </p:spTree>
    <p:extLst>
      <p:ext uri="{BB962C8B-B14F-4D97-AF65-F5344CB8AC3E}">
        <p14:creationId xmlns:p14="http://schemas.microsoft.com/office/powerpoint/2010/main" val="361713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D7AF-FADE-4946-8E44-4156B1872469}"/>
              </a:ext>
            </a:extLst>
          </p:cNvPr>
          <p:cNvSpPr>
            <a:spLocks noGrp="1"/>
          </p:cNvSpPr>
          <p:nvPr>
            <p:ph type="title"/>
          </p:nvPr>
        </p:nvSpPr>
        <p:spPr>
          <a:xfrm>
            <a:off x="677334" y="0"/>
            <a:ext cx="8596668" cy="1320800"/>
          </a:xfrm>
        </p:spPr>
        <p:txBody>
          <a:bodyPr/>
          <a:lstStyle/>
          <a:p>
            <a:r>
              <a:rPr lang="en-US" dirty="0"/>
              <a:t>Java Map Interface</a:t>
            </a:r>
          </a:p>
        </p:txBody>
      </p:sp>
      <p:sp>
        <p:nvSpPr>
          <p:cNvPr id="3" name="Content Placeholder 2">
            <a:extLst>
              <a:ext uri="{FF2B5EF4-FFF2-40B4-BE49-F238E27FC236}">
                <a16:creationId xmlns:a16="http://schemas.microsoft.com/office/drawing/2014/main" id="{69CD73BA-D0CF-4815-BE20-5D6A67194120}"/>
              </a:ext>
            </a:extLst>
          </p:cNvPr>
          <p:cNvSpPr>
            <a:spLocks noGrp="1"/>
          </p:cNvSpPr>
          <p:nvPr>
            <p:ph idx="1"/>
          </p:nvPr>
        </p:nvSpPr>
        <p:spPr>
          <a:xfrm>
            <a:off x="677334" y="769326"/>
            <a:ext cx="8596668" cy="3802674"/>
          </a:xfrm>
        </p:spPr>
        <p:txBody>
          <a:bodyPr>
            <a:normAutofit/>
          </a:bodyPr>
          <a:lstStyle/>
          <a:p>
            <a:pPr>
              <a:lnSpc>
                <a:spcPct val="150000"/>
              </a:lnSpc>
            </a:pPr>
            <a:r>
              <a:rPr lang="en-US" dirty="0"/>
              <a:t>Map Is an interface which is present in “java.util” package.</a:t>
            </a:r>
          </a:p>
          <a:p>
            <a:pPr>
              <a:lnSpc>
                <a:spcPct val="150000"/>
              </a:lnSpc>
            </a:pPr>
            <a:r>
              <a:rPr lang="en-US" dirty="0"/>
              <a:t>Map does not inherit collection interface.</a:t>
            </a:r>
          </a:p>
          <a:p>
            <a:pPr>
              <a:lnSpc>
                <a:spcPct val="150000"/>
              </a:lnSpc>
            </a:pPr>
            <a:r>
              <a:rPr lang="en-US" dirty="0"/>
              <a:t>Map was introduced in </a:t>
            </a:r>
            <a:r>
              <a:rPr lang="en-US" b="1" dirty="0"/>
              <a:t>JDK 1.2 </a:t>
            </a:r>
            <a:r>
              <a:rPr lang="en-US" dirty="0"/>
              <a:t>version.</a:t>
            </a:r>
          </a:p>
          <a:p>
            <a:pPr>
              <a:lnSpc>
                <a:spcPct val="150000"/>
              </a:lnSpc>
            </a:pPr>
            <a:r>
              <a:rPr lang="en-US" dirty="0"/>
              <a:t>A map contains values on the basis of key, i.e. key and value pair.</a:t>
            </a:r>
          </a:p>
          <a:p>
            <a:pPr>
              <a:lnSpc>
                <a:spcPct val="150000"/>
              </a:lnSpc>
            </a:pPr>
            <a:r>
              <a:rPr lang="en-US" dirty="0"/>
              <a:t>Each key and value pair is known as an entry.</a:t>
            </a:r>
          </a:p>
          <a:p>
            <a:pPr>
              <a:lnSpc>
                <a:spcPct val="150000"/>
              </a:lnSpc>
            </a:pPr>
            <a:r>
              <a:rPr lang="en-US" dirty="0"/>
              <a:t>A Map is useful if you have to search, update or delete elements on the basis of a key.</a:t>
            </a:r>
          </a:p>
        </p:txBody>
      </p:sp>
      <p:sp>
        <p:nvSpPr>
          <p:cNvPr id="4" name="TextBox 3">
            <a:extLst>
              <a:ext uri="{FF2B5EF4-FFF2-40B4-BE49-F238E27FC236}">
                <a16:creationId xmlns:a16="http://schemas.microsoft.com/office/drawing/2014/main" id="{6179D00F-1C72-420F-8E2B-D43171703F11}"/>
              </a:ext>
            </a:extLst>
          </p:cNvPr>
          <p:cNvSpPr txBox="1"/>
          <p:nvPr/>
        </p:nvSpPr>
        <p:spPr>
          <a:xfrm>
            <a:off x="2682293" y="4441722"/>
            <a:ext cx="4586749" cy="2308324"/>
          </a:xfrm>
          <a:prstGeom prst="rect">
            <a:avLst/>
          </a:prstGeom>
          <a:noFill/>
        </p:spPr>
        <p:txBody>
          <a:bodyPr wrap="square" rtlCol="0">
            <a:spAutoFit/>
          </a:bodyPr>
          <a:lstStyle/>
          <a:p>
            <a:r>
              <a:rPr lang="en-US" u="sng" dirty="0"/>
              <a:t>Syntax:</a:t>
            </a:r>
          </a:p>
          <a:p>
            <a:endParaRPr lang="en-US" dirty="0"/>
          </a:p>
          <a:p>
            <a:r>
              <a:rPr lang="en-US" dirty="0"/>
              <a:t>package java.util;</a:t>
            </a:r>
          </a:p>
          <a:p>
            <a:endParaRPr lang="en-US" dirty="0"/>
          </a:p>
          <a:p>
            <a:r>
              <a:rPr lang="en-US" dirty="0"/>
              <a:t>public interface Map</a:t>
            </a:r>
          </a:p>
          <a:p>
            <a:r>
              <a:rPr lang="en-US" dirty="0"/>
              <a:t>{</a:t>
            </a:r>
          </a:p>
          <a:p>
            <a:r>
              <a:rPr lang="en-US" dirty="0"/>
              <a:t>			//Methods</a:t>
            </a:r>
          </a:p>
          <a:p>
            <a:r>
              <a:rPr lang="en-US" dirty="0"/>
              <a:t>}</a:t>
            </a:r>
          </a:p>
        </p:txBody>
      </p:sp>
      <p:sp>
        <p:nvSpPr>
          <p:cNvPr id="5" name="Rectangle 4">
            <a:extLst>
              <a:ext uri="{FF2B5EF4-FFF2-40B4-BE49-F238E27FC236}">
                <a16:creationId xmlns:a16="http://schemas.microsoft.com/office/drawing/2014/main" id="{EBF6B329-0DD9-4773-A68A-AB6B404C41B3}"/>
              </a:ext>
            </a:extLst>
          </p:cNvPr>
          <p:cNvSpPr/>
          <p:nvPr/>
        </p:nvSpPr>
        <p:spPr>
          <a:xfrm>
            <a:off x="2682293" y="4441722"/>
            <a:ext cx="4293694" cy="2308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278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A7B3-BA4E-4008-A96F-5F927F9A87A3}"/>
              </a:ext>
            </a:extLst>
          </p:cNvPr>
          <p:cNvSpPr>
            <a:spLocks noGrp="1"/>
          </p:cNvSpPr>
          <p:nvPr>
            <p:ph type="title"/>
          </p:nvPr>
        </p:nvSpPr>
        <p:spPr>
          <a:xfrm>
            <a:off x="677334" y="0"/>
            <a:ext cx="8596668" cy="1320800"/>
          </a:xfrm>
        </p:spPr>
        <p:txBody>
          <a:bodyPr/>
          <a:lstStyle/>
          <a:p>
            <a:r>
              <a:rPr lang="en-US" dirty="0"/>
              <a:t>Properties Of Map</a:t>
            </a:r>
          </a:p>
        </p:txBody>
      </p:sp>
      <p:sp>
        <p:nvSpPr>
          <p:cNvPr id="3" name="Content Placeholder 2">
            <a:extLst>
              <a:ext uri="{FF2B5EF4-FFF2-40B4-BE49-F238E27FC236}">
                <a16:creationId xmlns:a16="http://schemas.microsoft.com/office/drawing/2014/main" id="{4344A4C4-188A-4527-8F45-C45D1D4D3EF2}"/>
              </a:ext>
            </a:extLst>
          </p:cNvPr>
          <p:cNvSpPr>
            <a:spLocks noGrp="1"/>
          </p:cNvSpPr>
          <p:nvPr>
            <p:ph idx="1"/>
          </p:nvPr>
        </p:nvSpPr>
        <p:spPr>
          <a:xfrm>
            <a:off x="677334" y="1320800"/>
            <a:ext cx="8596668" cy="5271729"/>
          </a:xfrm>
        </p:spPr>
        <p:txBody>
          <a:bodyPr/>
          <a:lstStyle/>
          <a:p>
            <a:r>
              <a:rPr lang="en-US" dirty="0"/>
              <a:t>Map Stores the data in key-value pair.</a:t>
            </a:r>
          </a:p>
          <a:p>
            <a:endParaRPr lang="en-US" dirty="0"/>
          </a:p>
          <a:p>
            <a:endParaRPr lang="en-US" dirty="0"/>
          </a:p>
          <a:p>
            <a:endParaRPr lang="en-US" dirty="0"/>
          </a:p>
          <a:p>
            <a:endParaRPr lang="en-US" dirty="0"/>
          </a:p>
          <a:p>
            <a:endParaRPr lang="en-US" dirty="0"/>
          </a:p>
          <a:p>
            <a:endParaRPr lang="en-US" dirty="0"/>
          </a:p>
          <a:p>
            <a:endParaRPr lang="en-US" dirty="0"/>
          </a:p>
          <a:p>
            <a:r>
              <a:rPr lang="en-US" dirty="0"/>
              <a:t>In Map, Key should be unique but value can be duplicate.</a:t>
            </a:r>
          </a:p>
          <a:p>
            <a:r>
              <a:rPr lang="en-US" dirty="0"/>
              <a:t>In Map, we can store maximum one null value in key but in values we can store any number of Values.</a:t>
            </a:r>
          </a:p>
          <a:p>
            <a:r>
              <a:rPr lang="en-US" dirty="0"/>
              <a:t>Map does not follow the sorting &amp; inserting order.</a:t>
            </a:r>
          </a:p>
          <a:p>
            <a:endParaRPr lang="en-US" dirty="0"/>
          </a:p>
        </p:txBody>
      </p:sp>
      <p:graphicFrame>
        <p:nvGraphicFramePr>
          <p:cNvPr id="4" name="Table 3">
            <a:extLst>
              <a:ext uri="{FF2B5EF4-FFF2-40B4-BE49-F238E27FC236}">
                <a16:creationId xmlns:a16="http://schemas.microsoft.com/office/drawing/2014/main" id="{2467EA00-29A7-4EB0-8F81-5BA8C625922D}"/>
              </a:ext>
            </a:extLst>
          </p:cNvPr>
          <p:cNvGraphicFramePr>
            <a:graphicFrameLocks noGrp="1"/>
          </p:cNvGraphicFramePr>
          <p:nvPr>
            <p:extLst>
              <p:ext uri="{D42A27DB-BD31-4B8C-83A1-F6EECF244321}">
                <p14:modId xmlns:p14="http://schemas.microsoft.com/office/powerpoint/2010/main" val="1262668291"/>
              </p:ext>
            </p:extLst>
          </p:nvPr>
        </p:nvGraphicFramePr>
        <p:xfrm>
          <a:off x="1330630" y="1886644"/>
          <a:ext cx="7290076" cy="2416485"/>
        </p:xfrm>
        <a:graphic>
          <a:graphicData uri="http://schemas.openxmlformats.org/drawingml/2006/table">
            <a:tbl>
              <a:tblPr firstRow="1" bandRow="1">
                <a:tableStyleId>{5C22544A-7EE6-4342-B048-85BDC9FD1C3A}</a:tableStyleId>
              </a:tblPr>
              <a:tblGrid>
                <a:gridCol w="3645038">
                  <a:extLst>
                    <a:ext uri="{9D8B030D-6E8A-4147-A177-3AD203B41FA5}">
                      <a16:colId xmlns:a16="http://schemas.microsoft.com/office/drawing/2014/main" val="3803853549"/>
                    </a:ext>
                  </a:extLst>
                </a:gridCol>
                <a:gridCol w="3645038">
                  <a:extLst>
                    <a:ext uri="{9D8B030D-6E8A-4147-A177-3AD203B41FA5}">
                      <a16:colId xmlns:a16="http://schemas.microsoft.com/office/drawing/2014/main" val="1960811432"/>
                    </a:ext>
                  </a:extLst>
                </a:gridCol>
              </a:tblGrid>
              <a:tr h="483297">
                <a:tc>
                  <a:txBody>
                    <a:bodyPr/>
                    <a:lstStyle/>
                    <a:p>
                      <a:pPr algn="ctr"/>
                      <a:r>
                        <a:rPr lang="en-US" dirty="0"/>
                        <a:t>Key </a:t>
                      </a:r>
                    </a:p>
                  </a:txBody>
                  <a:tcPr/>
                </a:tc>
                <a:tc>
                  <a:txBody>
                    <a:bodyPr/>
                    <a:lstStyle/>
                    <a:p>
                      <a:pPr algn="ctr"/>
                      <a:r>
                        <a:rPr lang="en-US" dirty="0"/>
                        <a:t>Value</a:t>
                      </a:r>
                    </a:p>
                  </a:txBody>
                  <a:tcPr/>
                </a:tc>
                <a:extLst>
                  <a:ext uri="{0D108BD9-81ED-4DB2-BD59-A6C34878D82A}">
                    <a16:rowId xmlns:a16="http://schemas.microsoft.com/office/drawing/2014/main" val="361611958"/>
                  </a:ext>
                </a:extLst>
              </a:tr>
              <a:tr h="483297">
                <a:tc>
                  <a:txBody>
                    <a:bodyPr/>
                    <a:lstStyle/>
                    <a:p>
                      <a:pPr algn="ctr"/>
                      <a:r>
                        <a:rPr lang="en-US" dirty="0"/>
                        <a:t>101</a:t>
                      </a:r>
                    </a:p>
                  </a:txBody>
                  <a:tcPr/>
                </a:tc>
                <a:tc>
                  <a:txBody>
                    <a:bodyPr/>
                    <a:lstStyle/>
                    <a:p>
                      <a:pPr algn="ctr"/>
                      <a:r>
                        <a:rPr lang="en-US" dirty="0"/>
                        <a:t>Sai</a:t>
                      </a:r>
                    </a:p>
                  </a:txBody>
                  <a:tcPr/>
                </a:tc>
                <a:extLst>
                  <a:ext uri="{0D108BD9-81ED-4DB2-BD59-A6C34878D82A}">
                    <a16:rowId xmlns:a16="http://schemas.microsoft.com/office/drawing/2014/main" val="3825364803"/>
                  </a:ext>
                </a:extLst>
              </a:tr>
              <a:tr h="483297">
                <a:tc>
                  <a:txBody>
                    <a:bodyPr/>
                    <a:lstStyle/>
                    <a:p>
                      <a:pPr algn="ctr"/>
                      <a:r>
                        <a:rPr lang="en-US" dirty="0"/>
                        <a:t>102</a:t>
                      </a:r>
                    </a:p>
                  </a:txBody>
                  <a:tcPr/>
                </a:tc>
                <a:tc>
                  <a:txBody>
                    <a:bodyPr/>
                    <a:lstStyle/>
                    <a:p>
                      <a:pPr algn="ctr"/>
                      <a:r>
                        <a:rPr lang="en-US" dirty="0"/>
                        <a:t>Ramesh</a:t>
                      </a:r>
                    </a:p>
                  </a:txBody>
                  <a:tcPr/>
                </a:tc>
                <a:extLst>
                  <a:ext uri="{0D108BD9-81ED-4DB2-BD59-A6C34878D82A}">
                    <a16:rowId xmlns:a16="http://schemas.microsoft.com/office/drawing/2014/main" val="2397062213"/>
                  </a:ext>
                </a:extLst>
              </a:tr>
              <a:tr h="483297">
                <a:tc>
                  <a:txBody>
                    <a:bodyPr/>
                    <a:lstStyle/>
                    <a:p>
                      <a:pPr algn="ctr"/>
                      <a:r>
                        <a:rPr lang="en-US" dirty="0"/>
                        <a:t>103</a:t>
                      </a:r>
                    </a:p>
                  </a:txBody>
                  <a:tcPr/>
                </a:tc>
                <a:tc>
                  <a:txBody>
                    <a:bodyPr/>
                    <a:lstStyle/>
                    <a:p>
                      <a:pPr algn="ctr"/>
                      <a:r>
                        <a:rPr lang="en-US" dirty="0"/>
                        <a:t>Ajay</a:t>
                      </a:r>
                    </a:p>
                  </a:txBody>
                  <a:tcPr/>
                </a:tc>
                <a:extLst>
                  <a:ext uri="{0D108BD9-81ED-4DB2-BD59-A6C34878D82A}">
                    <a16:rowId xmlns:a16="http://schemas.microsoft.com/office/drawing/2014/main" val="875396305"/>
                  </a:ext>
                </a:extLst>
              </a:tr>
              <a:tr h="483297">
                <a:tc>
                  <a:txBody>
                    <a:bodyPr/>
                    <a:lstStyle/>
                    <a:p>
                      <a:pPr algn="ctr"/>
                      <a:r>
                        <a:rPr lang="en-US" dirty="0"/>
                        <a:t>104</a:t>
                      </a:r>
                    </a:p>
                  </a:txBody>
                  <a:tcPr/>
                </a:tc>
                <a:tc>
                  <a:txBody>
                    <a:bodyPr/>
                    <a:lstStyle/>
                    <a:p>
                      <a:pPr algn="ctr"/>
                      <a:r>
                        <a:rPr lang="en-US" dirty="0"/>
                        <a:t>Ganesh</a:t>
                      </a:r>
                    </a:p>
                  </a:txBody>
                  <a:tcPr/>
                </a:tc>
                <a:extLst>
                  <a:ext uri="{0D108BD9-81ED-4DB2-BD59-A6C34878D82A}">
                    <a16:rowId xmlns:a16="http://schemas.microsoft.com/office/drawing/2014/main" val="470118252"/>
                  </a:ext>
                </a:extLst>
              </a:tr>
            </a:tbl>
          </a:graphicData>
        </a:graphic>
      </p:graphicFrame>
    </p:spTree>
    <p:extLst>
      <p:ext uri="{BB962C8B-B14F-4D97-AF65-F5344CB8AC3E}">
        <p14:creationId xmlns:p14="http://schemas.microsoft.com/office/powerpoint/2010/main" val="9192843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6900-C230-464B-97EF-FA9BD8E7A8E5}"/>
              </a:ext>
            </a:extLst>
          </p:cNvPr>
          <p:cNvSpPr>
            <a:spLocks noGrp="1"/>
          </p:cNvSpPr>
          <p:nvPr>
            <p:ph type="title"/>
          </p:nvPr>
        </p:nvSpPr>
        <p:spPr>
          <a:xfrm>
            <a:off x="677334" y="0"/>
            <a:ext cx="8596668" cy="1320800"/>
          </a:xfrm>
        </p:spPr>
        <p:txBody>
          <a:bodyPr/>
          <a:lstStyle/>
          <a:p>
            <a:r>
              <a:rPr lang="en-US" dirty="0"/>
              <a:t>Java Map Hierarchy</a:t>
            </a:r>
            <a:br>
              <a:rPr lang="en-US" dirty="0"/>
            </a:br>
            <a:endParaRPr lang="en-US" dirty="0"/>
          </a:p>
        </p:txBody>
      </p:sp>
      <p:sp>
        <p:nvSpPr>
          <p:cNvPr id="3" name="Content Placeholder 2">
            <a:extLst>
              <a:ext uri="{FF2B5EF4-FFF2-40B4-BE49-F238E27FC236}">
                <a16:creationId xmlns:a16="http://schemas.microsoft.com/office/drawing/2014/main" id="{CAC63FEC-9ABD-488F-A281-33E02BAED1B2}"/>
              </a:ext>
            </a:extLst>
          </p:cNvPr>
          <p:cNvSpPr>
            <a:spLocks noGrp="1"/>
          </p:cNvSpPr>
          <p:nvPr>
            <p:ph idx="1"/>
          </p:nvPr>
        </p:nvSpPr>
        <p:spPr>
          <a:xfrm>
            <a:off x="1207421" y="4943062"/>
            <a:ext cx="8596668" cy="1914938"/>
          </a:xfrm>
        </p:spPr>
        <p:txBody>
          <a:bodyPr>
            <a:normAutofit/>
          </a:bodyPr>
          <a:lstStyle/>
          <a:p>
            <a:r>
              <a:rPr lang="en-US" dirty="0"/>
              <a:t>There are two interfaces for implementing Map in java: Map and </a:t>
            </a:r>
            <a:r>
              <a:rPr lang="en-US" dirty="0" err="1"/>
              <a:t>SortedMap</a:t>
            </a:r>
            <a:r>
              <a:rPr lang="en-US" dirty="0"/>
              <a:t>, and three classes: HashMap, </a:t>
            </a:r>
            <a:r>
              <a:rPr lang="en-US" dirty="0" err="1"/>
              <a:t>LinkedHashMap</a:t>
            </a:r>
            <a:r>
              <a:rPr lang="en-US" dirty="0"/>
              <a:t>, and </a:t>
            </a:r>
            <a:r>
              <a:rPr lang="en-US" dirty="0" err="1"/>
              <a:t>TreeMap</a:t>
            </a:r>
            <a:r>
              <a:rPr lang="en-US" dirty="0"/>
              <a:t>.</a:t>
            </a:r>
          </a:p>
          <a:p>
            <a:r>
              <a:rPr lang="en-US" dirty="0"/>
              <a:t>A Map doesn't allow duplicate keys, but you can have duplicate values.</a:t>
            </a:r>
          </a:p>
          <a:p>
            <a:r>
              <a:rPr lang="en-US" dirty="0"/>
              <a:t>HashMap and </a:t>
            </a:r>
            <a:r>
              <a:rPr lang="en-US" dirty="0" err="1"/>
              <a:t>LinkedHashMap</a:t>
            </a:r>
            <a:r>
              <a:rPr lang="en-US" dirty="0"/>
              <a:t> allow null keys and values, but </a:t>
            </a:r>
            <a:r>
              <a:rPr lang="en-US" dirty="0" err="1"/>
              <a:t>TreeMap</a:t>
            </a:r>
            <a:r>
              <a:rPr lang="en-US" dirty="0"/>
              <a:t> doesn't allow any null key or value.</a:t>
            </a:r>
          </a:p>
        </p:txBody>
      </p:sp>
      <p:pic>
        <p:nvPicPr>
          <p:cNvPr id="1026" name="Picture 2" descr="Java Map Hierarchy">
            <a:extLst>
              <a:ext uri="{FF2B5EF4-FFF2-40B4-BE49-F238E27FC236}">
                <a16:creationId xmlns:a16="http://schemas.microsoft.com/office/drawing/2014/main" id="{CEE12DD4-39BD-4A33-8841-6E5FBB92C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121" y="766417"/>
            <a:ext cx="5684700" cy="380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91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E0F38-2478-40AF-9E8E-F479A37C1A24}"/>
              </a:ext>
            </a:extLst>
          </p:cNvPr>
          <p:cNvSpPr>
            <a:spLocks noGrp="1"/>
          </p:cNvSpPr>
          <p:nvPr>
            <p:ph idx="1"/>
          </p:nvPr>
        </p:nvSpPr>
        <p:spPr>
          <a:xfrm>
            <a:off x="677334" y="198783"/>
            <a:ext cx="8596668" cy="785955"/>
          </a:xfrm>
        </p:spPr>
        <p:txBody>
          <a:bodyPr/>
          <a:lstStyle/>
          <a:p>
            <a:r>
              <a:rPr lang="en-US" dirty="0"/>
              <a:t>A Map can't be traversed, so you need to convert it into Set using </a:t>
            </a:r>
            <a:r>
              <a:rPr lang="en-US" i="1" dirty="0" err="1"/>
              <a:t>keySet</a:t>
            </a:r>
            <a:r>
              <a:rPr lang="en-US" i="1" dirty="0"/>
              <a:t>()</a:t>
            </a:r>
            <a:r>
              <a:rPr lang="en-US" dirty="0"/>
              <a:t> or </a:t>
            </a:r>
            <a:r>
              <a:rPr lang="en-US" i="1" dirty="0" err="1"/>
              <a:t>entrySet</a:t>
            </a:r>
            <a:r>
              <a:rPr lang="en-US" i="1" dirty="0"/>
              <a:t>()</a:t>
            </a:r>
            <a:r>
              <a:rPr lang="en-US" dirty="0"/>
              <a:t> method.</a:t>
            </a:r>
          </a:p>
        </p:txBody>
      </p:sp>
      <p:graphicFrame>
        <p:nvGraphicFramePr>
          <p:cNvPr id="4" name="Table 3">
            <a:extLst>
              <a:ext uri="{FF2B5EF4-FFF2-40B4-BE49-F238E27FC236}">
                <a16:creationId xmlns:a16="http://schemas.microsoft.com/office/drawing/2014/main" id="{54927F5B-1399-4147-BE97-1EED95509834}"/>
              </a:ext>
            </a:extLst>
          </p:cNvPr>
          <p:cNvGraphicFramePr>
            <a:graphicFrameLocks noGrp="1"/>
          </p:cNvGraphicFramePr>
          <p:nvPr>
            <p:extLst>
              <p:ext uri="{D42A27DB-BD31-4B8C-83A1-F6EECF244321}">
                <p14:modId xmlns:p14="http://schemas.microsoft.com/office/powerpoint/2010/main" val="2675850324"/>
              </p:ext>
            </p:extLst>
          </p:nvPr>
        </p:nvGraphicFramePr>
        <p:xfrm>
          <a:off x="677334" y="1097278"/>
          <a:ext cx="10837332" cy="3390314"/>
        </p:xfrm>
        <a:graphic>
          <a:graphicData uri="http://schemas.openxmlformats.org/drawingml/2006/table">
            <a:tbl>
              <a:tblPr/>
              <a:tblGrid>
                <a:gridCol w="3285066">
                  <a:extLst>
                    <a:ext uri="{9D8B030D-6E8A-4147-A177-3AD203B41FA5}">
                      <a16:colId xmlns:a16="http://schemas.microsoft.com/office/drawing/2014/main" val="3951817904"/>
                    </a:ext>
                  </a:extLst>
                </a:gridCol>
                <a:gridCol w="7552266">
                  <a:extLst>
                    <a:ext uri="{9D8B030D-6E8A-4147-A177-3AD203B41FA5}">
                      <a16:colId xmlns:a16="http://schemas.microsoft.com/office/drawing/2014/main" val="1731669072"/>
                    </a:ext>
                  </a:extLst>
                </a:gridCol>
              </a:tblGrid>
              <a:tr h="731244">
                <a:tc>
                  <a:txBody>
                    <a:bodyPr/>
                    <a:lstStyle/>
                    <a:p>
                      <a:pPr algn="l" fontAlgn="t"/>
                      <a:r>
                        <a:rPr lang="en-US">
                          <a:solidFill>
                            <a:srgbClr val="000000"/>
                          </a:solidFill>
                          <a:effectLst/>
                          <a:latin typeface="times new roman" panose="02020603050405020304" pitchFamily="18" charset="0"/>
                        </a:rPr>
                        <a:t>Class</a:t>
                      </a:r>
                    </a:p>
                  </a:txBody>
                  <a:tcPr marL="114300" marR="114300" marT="114300" marB="114300">
                    <a:lnL w="9525" cap="flat" cmpd="sng" algn="ctr">
                      <a:solidFill>
                        <a:srgbClr val="A0B7E3"/>
                      </a:solidFill>
                      <a:prstDash val="solid"/>
                      <a:round/>
                      <a:headEnd type="none" w="med" len="med"/>
                      <a:tailEnd type="none" w="med" len="med"/>
                    </a:lnL>
                    <a:lnR w="9525" cap="flat" cmpd="sng" algn="ctr">
                      <a:solidFill>
                        <a:srgbClr val="A0B7E3"/>
                      </a:solidFill>
                      <a:prstDash val="solid"/>
                      <a:round/>
                      <a:headEnd type="none" w="med" len="med"/>
                      <a:tailEnd type="none" w="med" len="med"/>
                    </a:lnR>
                    <a:lnT w="9525" cap="flat" cmpd="sng" algn="ctr">
                      <a:solidFill>
                        <a:srgbClr val="A0B7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A0B7E3"/>
                      </a:solidFill>
                      <a:prstDash val="solid"/>
                      <a:round/>
                      <a:headEnd type="none" w="med" len="med"/>
                      <a:tailEnd type="none" w="med" len="med"/>
                    </a:lnL>
                    <a:lnR w="9525" cap="flat" cmpd="sng" algn="ctr">
                      <a:solidFill>
                        <a:srgbClr val="A0B7E3"/>
                      </a:solidFill>
                      <a:prstDash val="solid"/>
                      <a:round/>
                      <a:headEnd type="none" w="med" len="med"/>
                      <a:tailEnd type="none" w="med" len="med"/>
                    </a:lnR>
                    <a:lnT w="9525" cap="flat" cmpd="sng" algn="ctr">
                      <a:solidFill>
                        <a:srgbClr val="A0B7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34117710"/>
                  </a:ext>
                </a:extLst>
              </a:tr>
              <a:tr h="620450">
                <a:tc>
                  <a:txBody>
                    <a:bodyPr/>
                    <a:lstStyle/>
                    <a:p>
                      <a:pPr algn="just" fontAlgn="t"/>
                      <a:r>
                        <a:rPr lang="en-US" u="none" strike="noStrike" dirty="0">
                          <a:solidFill>
                            <a:srgbClr val="008000"/>
                          </a:solidFill>
                          <a:effectLst/>
                          <a:latin typeface="inter-regular"/>
                        </a:rPr>
                        <a:t>HashMap</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HashMap is the implementation of Map, but it doesn't maintain any order.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89619750"/>
                  </a:ext>
                </a:extLst>
              </a:tr>
              <a:tr h="1019310">
                <a:tc>
                  <a:txBody>
                    <a:bodyPr/>
                    <a:lstStyle/>
                    <a:p>
                      <a:pPr algn="just" fontAlgn="t"/>
                      <a:r>
                        <a:rPr lang="en-US" u="none" strike="noStrike" dirty="0" err="1">
                          <a:solidFill>
                            <a:srgbClr val="008000"/>
                          </a:solidFill>
                          <a:effectLst/>
                          <a:latin typeface="inter-regular"/>
                        </a:rPr>
                        <a:t>LinkedHashMap</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LinkedHashMap</a:t>
                      </a:r>
                      <a:r>
                        <a:rPr lang="en-US" dirty="0">
                          <a:solidFill>
                            <a:srgbClr val="333333"/>
                          </a:solidFill>
                          <a:effectLst/>
                          <a:latin typeface="inter-regular"/>
                        </a:rPr>
                        <a:t> is the implementation of Map. It inherits HashMap class. It maintains insertion order.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64434741"/>
                  </a:ext>
                </a:extLst>
              </a:tr>
              <a:tr h="1019310">
                <a:tc>
                  <a:txBody>
                    <a:bodyPr/>
                    <a:lstStyle/>
                    <a:p>
                      <a:pPr algn="just" fontAlgn="t"/>
                      <a:r>
                        <a:rPr lang="en-US" u="none" strike="noStrike" dirty="0" err="1">
                          <a:solidFill>
                            <a:srgbClr val="008000"/>
                          </a:solidFill>
                          <a:effectLst/>
                          <a:latin typeface="inter-regular"/>
                        </a:rPr>
                        <a:t>TreeMap</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TreeMap</a:t>
                      </a:r>
                      <a:r>
                        <a:rPr lang="en-US" dirty="0">
                          <a:solidFill>
                            <a:srgbClr val="333333"/>
                          </a:solidFill>
                          <a:effectLst/>
                          <a:latin typeface="inter-regular"/>
                        </a:rPr>
                        <a:t> is the implementation of Map and </a:t>
                      </a:r>
                      <a:r>
                        <a:rPr lang="en-US" dirty="0" err="1">
                          <a:solidFill>
                            <a:srgbClr val="333333"/>
                          </a:solidFill>
                          <a:effectLst/>
                          <a:latin typeface="inter-regular"/>
                        </a:rPr>
                        <a:t>SortedMap</a:t>
                      </a:r>
                      <a:r>
                        <a:rPr lang="en-US" dirty="0">
                          <a:solidFill>
                            <a:srgbClr val="333333"/>
                          </a:solidFill>
                          <a:effectLst/>
                          <a:latin typeface="inter-regular"/>
                        </a:rPr>
                        <a:t>. It maintains ascending order.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08874153"/>
                  </a:ext>
                </a:extLst>
              </a:tr>
            </a:tbl>
          </a:graphicData>
        </a:graphic>
      </p:graphicFrame>
    </p:spTree>
    <p:extLst>
      <p:ext uri="{BB962C8B-B14F-4D97-AF65-F5344CB8AC3E}">
        <p14:creationId xmlns:p14="http://schemas.microsoft.com/office/powerpoint/2010/main" val="306854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020-35AA-48F9-A6E4-F294D670772A}"/>
              </a:ext>
            </a:extLst>
          </p:cNvPr>
          <p:cNvSpPr>
            <a:spLocks noGrp="1"/>
          </p:cNvSpPr>
          <p:nvPr>
            <p:ph type="title"/>
          </p:nvPr>
        </p:nvSpPr>
        <p:spPr/>
        <p:txBody>
          <a:bodyPr/>
          <a:lstStyle/>
          <a:p>
            <a:r>
              <a:rPr lang="en-US" dirty="0"/>
              <a:t>Rules Of Declare a Variable</a:t>
            </a:r>
          </a:p>
        </p:txBody>
      </p:sp>
      <p:sp>
        <p:nvSpPr>
          <p:cNvPr id="3" name="Content Placeholder 2">
            <a:extLst>
              <a:ext uri="{FF2B5EF4-FFF2-40B4-BE49-F238E27FC236}">
                <a16:creationId xmlns:a16="http://schemas.microsoft.com/office/drawing/2014/main" id="{0C29FB67-95C3-4DFA-9748-ECC5F4391541}"/>
              </a:ext>
            </a:extLst>
          </p:cNvPr>
          <p:cNvSpPr>
            <a:spLocks noGrp="1"/>
          </p:cNvSpPr>
          <p:nvPr>
            <p:ph idx="1"/>
          </p:nvPr>
        </p:nvSpPr>
        <p:spPr>
          <a:xfrm>
            <a:off x="677334" y="1603513"/>
            <a:ext cx="8596668" cy="4817165"/>
          </a:xfrm>
        </p:spPr>
        <p:txBody>
          <a:bodyPr>
            <a:normAutofit/>
          </a:bodyPr>
          <a:lstStyle/>
          <a:p>
            <a:pPr>
              <a:buFont typeface="+mj-lt"/>
              <a:buAutoNum type="arabicPeriod"/>
            </a:pPr>
            <a:r>
              <a:rPr lang="en-US" dirty="0"/>
              <a:t>A variable name can consist of Capital letters </a:t>
            </a:r>
            <a:r>
              <a:rPr lang="en-US" b="1" dirty="0"/>
              <a:t>A-Z</a:t>
            </a:r>
            <a:r>
              <a:rPr lang="en-US" dirty="0"/>
              <a:t>, lowercase letters </a:t>
            </a:r>
            <a:r>
              <a:rPr lang="en-US" b="1" dirty="0"/>
              <a:t>a-z</a:t>
            </a:r>
            <a:r>
              <a:rPr lang="en-US" dirty="0"/>
              <a:t> digits </a:t>
            </a:r>
            <a:r>
              <a:rPr lang="en-US" b="1" dirty="0"/>
              <a:t>0-9.</a:t>
            </a:r>
          </a:p>
          <a:p>
            <a:pPr>
              <a:buFont typeface="+mj-lt"/>
              <a:buAutoNum type="arabicPeriod"/>
            </a:pPr>
            <a:r>
              <a:rPr lang="en-US" dirty="0"/>
              <a:t>The first character must not be a digit.</a:t>
            </a:r>
          </a:p>
          <a:p>
            <a:pPr>
              <a:buFont typeface="+mj-lt"/>
              <a:buAutoNum type="arabicPeriod"/>
            </a:pPr>
            <a:r>
              <a:rPr lang="en-US" dirty="0"/>
              <a:t>Blank spaces cannot be used in variable names.</a:t>
            </a:r>
          </a:p>
          <a:p>
            <a:pPr>
              <a:buFont typeface="+mj-lt"/>
              <a:buAutoNum type="arabicPeriod"/>
            </a:pPr>
            <a:r>
              <a:rPr lang="en-US" dirty="0"/>
              <a:t>It allows two special characters such as </a:t>
            </a:r>
            <a:r>
              <a:rPr lang="en-US" b="1" dirty="0"/>
              <a:t>_</a:t>
            </a:r>
            <a:r>
              <a:rPr lang="en-US" dirty="0"/>
              <a:t> underscore and </a:t>
            </a:r>
            <a:r>
              <a:rPr lang="en-US" b="1" dirty="0"/>
              <a:t>$</a:t>
            </a:r>
            <a:r>
              <a:rPr lang="en-US" dirty="0"/>
              <a:t> dollar sign.</a:t>
            </a:r>
          </a:p>
          <a:p>
            <a:pPr>
              <a:buFont typeface="+mj-lt"/>
              <a:buAutoNum type="arabicPeriod"/>
            </a:pPr>
            <a:r>
              <a:rPr lang="en-US" dirty="0"/>
              <a:t>Java keywords cannot be used as variable names.</a:t>
            </a:r>
          </a:p>
          <a:p>
            <a:pPr>
              <a:buFont typeface="+mj-lt"/>
              <a:buAutoNum type="arabicPeriod"/>
            </a:pPr>
            <a:r>
              <a:rPr lang="en-US" dirty="0"/>
              <a:t>Variable names are case-sensitive.</a:t>
            </a:r>
          </a:p>
          <a:p>
            <a:pPr>
              <a:buFont typeface="+mj-lt"/>
              <a:buAutoNum type="arabicPeriod"/>
            </a:pPr>
            <a:r>
              <a:rPr lang="en-US" dirty="0"/>
              <a:t>There is no limit on the length of a variable name but by convention, it should be between 4 to 15 chars.</a:t>
            </a:r>
          </a:p>
          <a:p>
            <a:pPr>
              <a:buFont typeface="+mj-lt"/>
              <a:buAutoNum type="arabicPeriod"/>
            </a:pPr>
            <a:r>
              <a:rPr lang="en-US" dirty="0"/>
              <a:t>Variable names always should exist on the left-hand side of assignment operators.</a:t>
            </a:r>
          </a:p>
          <a:p>
            <a:endParaRPr lang="en-US" dirty="0"/>
          </a:p>
        </p:txBody>
      </p:sp>
    </p:spTree>
    <p:extLst>
      <p:ext uri="{BB962C8B-B14F-4D97-AF65-F5344CB8AC3E}">
        <p14:creationId xmlns:p14="http://schemas.microsoft.com/office/powerpoint/2010/main" val="284740950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ECE05AF-BC33-4E0A-9FD0-490BDAF11C63}"/>
              </a:ext>
            </a:extLst>
          </p:cNvPr>
          <p:cNvGraphicFramePr>
            <a:graphicFrameLocks noGrp="1"/>
          </p:cNvGraphicFramePr>
          <p:nvPr>
            <p:extLst>
              <p:ext uri="{D42A27DB-BD31-4B8C-83A1-F6EECF244321}">
                <p14:modId xmlns:p14="http://schemas.microsoft.com/office/powerpoint/2010/main" val="291421326"/>
              </p:ext>
            </p:extLst>
          </p:nvPr>
        </p:nvGraphicFramePr>
        <p:xfrm>
          <a:off x="0" y="930742"/>
          <a:ext cx="12192000" cy="6392712"/>
        </p:xfrm>
        <a:graphic>
          <a:graphicData uri="http://schemas.openxmlformats.org/drawingml/2006/table">
            <a:tbl>
              <a:tblPr/>
              <a:tblGrid>
                <a:gridCol w="6096000">
                  <a:extLst>
                    <a:ext uri="{9D8B030D-6E8A-4147-A177-3AD203B41FA5}">
                      <a16:colId xmlns:a16="http://schemas.microsoft.com/office/drawing/2014/main" val="1490269735"/>
                    </a:ext>
                  </a:extLst>
                </a:gridCol>
                <a:gridCol w="6096000">
                  <a:extLst>
                    <a:ext uri="{9D8B030D-6E8A-4147-A177-3AD203B41FA5}">
                      <a16:colId xmlns:a16="http://schemas.microsoft.com/office/drawing/2014/main" val="101874948"/>
                    </a:ext>
                  </a:extLst>
                </a:gridCol>
              </a:tblGrid>
              <a:tr h="166998">
                <a:tc>
                  <a:txBody>
                    <a:bodyPr/>
                    <a:lstStyle/>
                    <a:p>
                      <a:pPr algn="l" fontAlgn="t"/>
                      <a:r>
                        <a:rPr lang="en-US" sz="1600">
                          <a:solidFill>
                            <a:srgbClr val="000000"/>
                          </a:solidFill>
                          <a:effectLst/>
                          <a:latin typeface="times new roman" panose="02020603050405020304" pitchFamily="18" charset="0"/>
                        </a:rPr>
                        <a:t>Method</a:t>
                      </a:r>
                    </a:p>
                  </a:txBody>
                  <a:tcPr marL="37954" marR="37954" marT="37954" marB="37954">
                    <a:lnL w="9525" cap="flat" cmpd="sng" algn="ctr">
                      <a:solidFill>
                        <a:srgbClr val="101442"/>
                      </a:solidFill>
                      <a:prstDash val="solid"/>
                      <a:round/>
                      <a:headEnd type="none" w="med" len="med"/>
                      <a:tailEnd type="none" w="med" len="med"/>
                    </a:lnL>
                    <a:lnR w="9525" cap="flat" cmpd="sng" algn="ctr">
                      <a:solidFill>
                        <a:srgbClr val="101442"/>
                      </a:solidFill>
                      <a:prstDash val="solid"/>
                      <a:round/>
                      <a:headEnd type="none" w="med" len="med"/>
                      <a:tailEnd type="none" w="med" len="med"/>
                    </a:lnR>
                    <a:lnT w="9525" cap="flat" cmpd="sng" algn="ctr">
                      <a:solidFill>
                        <a:srgbClr val="10144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37954" marR="37954" marT="37954" marB="37954">
                    <a:lnL w="9525" cap="flat" cmpd="sng" algn="ctr">
                      <a:solidFill>
                        <a:srgbClr val="101442"/>
                      </a:solidFill>
                      <a:prstDash val="solid"/>
                      <a:round/>
                      <a:headEnd type="none" w="med" len="med"/>
                      <a:tailEnd type="none" w="med" len="med"/>
                    </a:lnL>
                    <a:lnR w="9525" cap="flat" cmpd="sng" algn="ctr">
                      <a:solidFill>
                        <a:srgbClr val="101442"/>
                      </a:solidFill>
                      <a:prstDash val="solid"/>
                      <a:round/>
                      <a:headEnd type="none" w="med" len="med"/>
                      <a:tailEnd type="none" w="med" len="med"/>
                    </a:lnR>
                    <a:lnT w="9525" cap="flat" cmpd="sng" algn="ctr">
                      <a:solidFill>
                        <a:srgbClr val="10144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18786234"/>
                  </a:ext>
                </a:extLst>
              </a:tr>
              <a:tr h="141695">
                <a:tc>
                  <a:txBody>
                    <a:bodyPr/>
                    <a:lstStyle/>
                    <a:p>
                      <a:pPr algn="just" fontAlgn="t"/>
                      <a:r>
                        <a:rPr lang="en-US" sz="1600">
                          <a:solidFill>
                            <a:srgbClr val="333333"/>
                          </a:solidFill>
                          <a:effectLst/>
                          <a:latin typeface="inter-regular"/>
                        </a:rPr>
                        <a:t>V put(Object key, Object value)</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insert an entry in the map.</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39857196"/>
                  </a:ext>
                </a:extLst>
              </a:tr>
              <a:tr h="232785">
                <a:tc>
                  <a:txBody>
                    <a:bodyPr/>
                    <a:lstStyle/>
                    <a:p>
                      <a:pPr algn="just" fontAlgn="t"/>
                      <a:r>
                        <a:rPr lang="en-US" sz="1600">
                          <a:solidFill>
                            <a:srgbClr val="333333"/>
                          </a:solidFill>
                          <a:effectLst/>
                          <a:latin typeface="inter-regular"/>
                        </a:rPr>
                        <a:t>void putAll(Map map)</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insert the specified map in the map.</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34315072"/>
                  </a:ext>
                </a:extLst>
              </a:tr>
              <a:tr h="323875">
                <a:tc>
                  <a:txBody>
                    <a:bodyPr/>
                    <a:lstStyle/>
                    <a:p>
                      <a:pPr algn="just" fontAlgn="t"/>
                      <a:r>
                        <a:rPr lang="en-US" sz="1600">
                          <a:solidFill>
                            <a:srgbClr val="333333"/>
                          </a:solidFill>
                          <a:effectLst/>
                          <a:latin typeface="inter-regular"/>
                        </a:rPr>
                        <a:t>V putIfAbsent(K key, V value)</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inserts the specified value with the specified key in the map only if it is not already specified.</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9421778"/>
                  </a:ext>
                </a:extLst>
              </a:tr>
              <a:tr h="232785">
                <a:tc>
                  <a:txBody>
                    <a:bodyPr/>
                    <a:lstStyle/>
                    <a:p>
                      <a:pPr algn="just" fontAlgn="t"/>
                      <a:r>
                        <a:rPr lang="en-US" sz="1600">
                          <a:solidFill>
                            <a:srgbClr val="333333"/>
                          </a:solidFill>
                          <a:effectLst/>
                          <a:latin typeface="inter-regular"/>
                        </a:rPr>
                        <a:t>V remove(Object key)</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delete an entry for the specified key.</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40978997"/>
                  </a:ext>
                </a:extLst>
              </a:tr>
              <a:tr h="232785">
                <a:tc>
                  <a:txBody>
                    <a:bodyPr/>
                    <a:lstStyle/>
                    <a:p>
                      <a:pPr algn="just" fontAlgn="t"/>
                      <a:r>
                        <a:rPr lang="en-US" sz="1600">
                          <a:solidFill>
                            <a:srgbClr val="333333"/>
                          </a:solidFill>
                          <a:effectLst/>
                          <a:latin typeface="inter-regular"/>
                        </a:rPr>
                        <a:t>boolean remove(Object key, Object value)</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removes the specified values with the associated specified keys from the map.</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24516043"/>
                  </a:ext>
                </a:extLst>
              </a:tr>
              <a:tr h="141695">
                <a:tc>
                  <a:txBody>
                    <a:bodyPr/>
                    <a:lstStyle/>
                    <a:p>
                      <a:pPr algn="just" fontAlgn="t"/>
                      <a:r>
                        <a:rPr lang="en-US" sz="1600" dirty="0">
                          <a:solidFill>
                            <a:srgbClr val="333333"/>
                          </a:solidFill>
                          <a:effectLst/>
                          <a:latin typeface="inter-regular"/>
                        </a:rPr>
                        <a:t>Set </a:t>
                      </a:r>
                      <a:r>
                        <a:rPr lang="en-US" sz="1600" dirty="0" err="1">
                          <a:solidFill>
                            <a:srgbClr val="333333"/>
                          </a:solidFill>
                          <a:effectLst/>
                          <a:latin typeface="inter-regular"/>
                        </a:rPr>
                        <a:t>keySet</a:t>
                      </a:r>
                      <a:r>
                        <a:rPr lang="en-US" sz="1600" dirty="0">
                          <a:solidFill>
                            <a:srgbClr val="333333"/>
                          </a:solidFill>
                          <a:effectLst/>
                          <a:latin typeface="inter-regular"/>
                        </a:rPr>
                        <a:t>()</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returns the Set view containing all the keys.</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26063525"/>
                  </a:ext>
                </a:extLst>
              </a:tr>
              <a:tr h="232785">
                <a:tc>
                  <a:txBody>
                    <a:bodyPr/>
                    <a:lstStyle/>
                    <a:p>
                      <a:pPr algn="just" fontAlgn="t"/>
                      <a:r>
                        <a:rPr lang="en-US" sz="1600">
                          <a:solidFill>
                            <a:srgbClr val="333333"/>
                          </a:solidFill>
                          <a:effectLst/>
                          <a:latin typeface="inter-regular"/>
                        </a:rPr>
                        <a:t>Set&lt;Map.Entry&lt;K,V&gt;&gt; entrySet()</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returns the Set view containing all the keys and values.</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132425"/>
                  </a:ext>
                </a:extLst>
              </a:tr>
              <a:tr h="141695">
                <a:tc>
                  <a:txBody>
                    <a:bodyPr/>
                    <a:lstStyle/>
                    <a:p>
                      <a:pPr algn="just" fontAlgn="t"/>
                      <a:r>
                        <a:rPr lang="en-US" sz="1600">
                          <a:solidFill>
                            <a:srgbClr val="333333"/>
                          </a:solidFill>
                          <a:effectLst/>
                          <a:latin typeface="inter-regular"/>
                        </a:rPr>
                        <a:t>void clear()</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reset the map.</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13962088"/>
                  </a:ext>
                </a:extLst>
              </a:tr>
              <a:tr h="323875">
                <a:tc>
                  <a:txBody>
                    <a:bodyPr/>
                    <a:lstStyle/>
                    <a:p>
                      <a:pPr algn="just" fontAlgn="t"/>
                      <a:r>
                        <a:rPr lang="en-US" sz="1600">
                          <a:solidFill>
                            <a:srgbClr val="333333"/>
                          </a:solidFill>
                          <a:effectLst/>
                          <a:latin typeface="inter-regular"/>
                        </a:rPr>
                        <a:t>V compute(K key, BiFunction&lt;? super K,? super V,? extends V&gt; remappingFunction)</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compute a mapping for the specified key and its current mapped value (or null if there is no current mapping).</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04050396"/>
                  </a:ext>
                </a:extLst>
              </a:tr>
              <a:tr h="414965">
                <a:tc>
                  <a:txBody>
                    <a:bodyPr/>
                    <a:lstStyle/>
                    <a:p>
                      <a:pPr algn="just" fontAlgn="t"/>
                      <a:r>
                        <a:rPr lang="en-US" sz="1600">
                          <a:solidFill>
                            <a:srgbClr val="333333"/>
                          </a:solidFill>
                          <a:effectLst/>
                          <a:latin typeface="inter-regular"/>
                        </a:rPr>
                        <a:t>V computeIfAbsent(K key, Function&lt;? super K,? extends V&gt; mappingFunction)</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compute its value using the given mapping function, if the specified key is not already associated with a value (or is mapped to null), and enters it into this map unless null.</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14194389"/>
                  </a:ext>
                </a:extLst>
              </a:tr>
              <a:tr h="414965">
                <a:tc>
                  <a:txBody>
                    <a:bodyPr/>
                    <a:lstStyle/>
                    <a:p>
                      <a:pPr algn="just" fontAlgn="t"/>
                      <a:r>
                        <a:rPr lang="en-US" sz="1600">
                          <a:solidFill>
                            <a:srgbClr val="333333"/>
                          </a:solidFill>
                          <a:effectLst/>
                          <a:latin typeface="inter-regular"/>
                        </a:rPr>
                        <a:t>V computeIfPresent(K key, BiFunction&lt;? super K,? super V,? extends V&gt; remappingFunction)</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compute a new mapping given the key and its current mapped value if the value for the specified key is present and non-null.</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82417534"/>
                  </a:ext>
                </a:extLst>
              </a:tr>
              <a:tr h="323875">
                <a:tc>
                  <a:txBody>
                    <a:bodyPr/>
                    <a:lstStyle/>
                    <a:p>
                      <a:pPr algn="just" fontAlgn="t"/>
                      <a:r>
                        <a:rPr lang="en-US" sz="1600">
                          <a:solidFill>
                            <a:srgbClr val="333333"/>
                          </a:solidFill>
                          <a:effectLst/>
                          <a:latin typeface="inter-regular"/>
                        </a:rPr>
                        <a:t>boolean containsValue(Object value)</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This method returns true if some value equal to the value exists within the map, else return false.</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69569523"/>
                  </a:ext>
                </a:extLst>
              </a:tr>
              <a:tr h="323875">
                <a:tc>
                  <a:txBody>
                    <a:bodyPr/>
                    <a:lstStyle/>
                    <a:p>
                      <a:pPr algn="just" fontAlgn="t"/>
                      <a:r>
                        <a:rPr lang="en-US" sz="1600">
                          <a:solidFill>
                            <a:srgbClr val="333333"/>
                          </a:solidFill>
                          <a:effectLst/>
                          <a:latin typeface="inter-regular"/>
                        </a:rPr>
                        <a:t>boolean containsKey(Object key)</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This method returns true if some key equal to the key exists within the map, else return false.</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22006656"/>
                  </a:ext>
                </a:extLst>
              </a:tr>
              <a:tr h="232785">
                <a:tc>
                  <a:txBody>
                    <a:bodyPr/>
                    <a:lstStyle/>
                    <a:p>
                      <a:pPr algn="just" fontAlgn="t"/>
                      <a:r>
                        <a:rPr lang="en-US" sz="1600" dirty="0" err="1">
                          <a:solidFill>
                            <a:srgbClr val="333333"/>
                          </a:solidFill>
                          <a:effectLst/>
                          <a:latin typeface="inter-regular"/>
                        </a:rPr>
                        <a:t>boolean</a:t>
                      </a:r>
                      <a:r>
                        <a:rPr lang="en-US" sz="1600" dirty="0">
                          <a:solidFill>
                            <a:srgbClr val="333333"/>
                          </a:solidFill>
                          <a:effectLst/>
                          <a:latin typeface="inter-regular"/>
                        </a:rPr>
                        <a:t> equals(Object o)</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compare the specified Object with the Map.</a:t>
                      </a:r>
                    </a:p>
                  </a:txBody>
                  <a:tcPr marL="25303" marR="25303" marT="25303" marB="253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6231633"/>
                  </a:ext>
                </a:extLst>
              </a:tr>
            </a:tbl>
          </a:graphicData>
        </a:graphic>
      </p:graphicFrame>
      <p:sp>
        <p:nvSpPr>
          <p:cNvPr id="6" name="TextBox 5">
            <a:extLst>
              <a:ext uri="{FF2B5EF4-FFF2-40B4-BE49-F238E27FC236}">
                <a16:creationId xmlns:a16="http://schemas.microsoft.com/office/drawing/2014/main" id="{DC4AA7E2-BAEA-41D0-B196-32CEBE49F649}"/>
              </a:ext>
            </a:extLst>
          </p:cNvPr>
          <p:cNvSpPr txBox="1"/>
          <p:nvPr/>
        </p:nvSpPr>
        <p:spPr>
          <a:xfrm>
            <a:off x="0" y="98474"/>
            <a:ext cx="7385538" cy="523220"/>
          </a:xfrm>
          <a:prstGeom prst="rect">
            <a:avLst/>
          </a:prstGeom>
          <a:noFill/>
        </p:spPr>
        <p:txBody>
          <a:bodyPr wrap="square" rtlCol="0">
            <a:spAutoFit/>
          </a:bodyPr>
          <a:lstStyle/>
          <a:p>
            <a:r>
              <a:rPr lang="en-US" sz="2800" dirty="0"/>
              <a:t>Useful methods of Map interface</a:t>
            </a:r>
          </a:p>
        </p:txBody>
      </p:sp>
    </p:spTree>
    <p:extLst>
      <p:ext uri="{BB962C8B-B14F-4D97-AF65-F5344CB8AC3E}">
        <p14:creationId xmlns:p14="http://schemas.microsoft.com/office/powerpoint/2010/main" val="56685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DA34528-9D04-43C3-B681-0C31DA6CE64E}"/>
              </a:ext>
            </a:extLst>
          </p:cNvPr>
          <p:cNvGraphicFramePr>
            <a:graphicFrameLocks noGrp="1"/>
          </p:cNvGraphicFramePr>
          <p:nvPr>
            <p:extLst>
              <p:ext uri="{D42A27DB-BD31-4B8C-83A1-F6EECF244321}">
                <p14:modId xmlns:p14="http://schemas.microsoft.com/office/powerpoint/2010/main" val="120154589"/>
              </p:ext>
            </p:extLst>
          </p:nvPr>
        </p:nvGraphicFramePr>
        <p:xfrm>
          <a:off x="0" y="1091934"/>
          <a:ext cx="12192000" cy="5801171"/>
        </p:xfrm>
        <a:graphic>
          <a:graphicData uri="http://schemas.openxmlformats.org/drawingml/2006/table">
            <a:tbl>
              <a:tblPr/>
              <a:tblGrid>
                <a:gridCol w="6096000">
                  <a:extLst>
                    <a:ext uri="{9D8B030D-6E8A-4147-A177-3AD203B41FA5}">
                      <a16:colId xmlns:a16="http://schemas.microsoft.com/office/drawing/2014/main" val="1045927480"/>
                    </a:ext>
                  </a:extLst>
                </a:gridCol>
                <a:gridCol w="6096000">
                  <a:extLst>
                    <a:ext uri="{9D8B030D-6E8A-4147-A177-3AD203B41FA5}">
                      <a16:colId xmlns:a16="http://schemas.microsoft.com/office/drawing/2014/main" val="3405664038"/>
                    </a:ext>
                  </a:extLst>
                </a:gridCol>
              </a:tblGrid>
              <a:tr h="638285">
                <a:tc>
                  <a:txBody>
                    <a:bodyPr/>
                    <a:lstStyle/>
                    <a:p>
                      <a:pPr algn="just" fontAlgn="t"/>
                      <a:r>
                        <a:rPr lang="en-US" sz="1400">
                          <a:solidFill>
                            <a:srgbClr val="333333"/>
                          </a:solidFill>
                          <a:effectLst/>
                          <a:latin typeface="inter-regular"/>
                        </a:rPr>
                        <a:t>void forEach(BiConsumer&lt;? super K,? super V&gt; action)</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performs the given action for each entry in the map until all entries have been processed or the action throws an exception.</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72611883"/>
                  </a:ext>
                </a:extLst>
              </a:tr>
              <a:tr h="458768">
                <a:tc>
                  <a:txBody>
                    <a:bodyPr/>
                    <a:lstStyle/>
                    <a:p>
                      <a:pPr algn="just" fontAlgn="t"/>
                      <a:r>
                        <a:rPr lang="en-US" sz="1400">
                          <a:solidFill>
                            <a:srgbClr val="333333"/>
                          </a:solidFill>
                          <a:effectLst/>
                          <a:latin typeface="inter-regular"/>
                        </a:rPr>
                        <a:t>V get(Object key)</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This method returns the object that contains the value associated with the key.</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36844644"/>
                  </a:ext>
                </a:extLst>
              </a:tr>
              <a:tr h="638285">
                <a:tc>
                  <a:txBody>
                    <a:bodyPr/>
                    <a:lstStyle/>
                    <a:p>
                      <a:pPr algn="just" fontAlgn="t"/>
                      <a:r>
                        <a:rPr lang="en-US" sz="1400">
                          <a:solidFill>
                            <a:srgbClr val="333333"/>
                          </a:solidFill>
                          <a:effectLst/>
                          <a:latin typeface="inter-regular"/>
                        </a:rPr>
                        <a:t>V getOrDefault(Object key, V defaultValue)</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returns the value to which the specified key is mapped, or defaultValue if the map contains no mapping for the key.</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55435982"/>
                  </a:ext>
                </a:extLst>
              </a:tr>
              <a:tr h="280800">
                <a:tc>
                  <a:txBody>
                    <a:bodyPr/>
                    <a:lstStyle/>
                    <a:p>
                      <a:pPr algn="just" fontAlgn="t"/>
                      <a:r>
                        <a:rPr lang="en-US" sz="1400">
                          <a:solidFill>
                            <a:srgbClr val="333333"/>
                          </a:solidFill>
                          <a:effectLst/>
                          <a:latin typeface="inter-regular"/>
                        </a:rPr>
                        <a:t>int hashCode()</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returns the hash code value for the Map</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40111111"/>
                  </a:ext>
                </a:extLst>
              </a:tr>
              <a:tr h="458768">
                <a:tc>
                  <a:txBody>
                    <a:bodyPr/>
                    <a:lstStyle/>
                    <a:p>
                      <a:pPr algn="just" fontAlgn="t"/>
                      <a:r>
                        <a:rPr lang="en-US" sz="1400">
                          <a:solidFill>
                            <a:srgbClr val="333333"/>
                          </a:solidFill>
                          <a:effectLst/>
                          <a:latin typeface="inter-regular"/>
                        </a:rPr>
                        <a:t>boolean isEmpty()</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This method returns true if the map is empty; returns false if it contains at least one key.</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71187281"/>
                  </a:ext>
                </a:extLst>
              </a:tr>
              <a:tr h="638285">
                <a:tc>
                  <a:txBody>
                    <a:bodyPr/>
                    <a:lstStyle/>
                    <a:p>
                      <a:pPr algn="just" fontAlgn="t"/>
                      <a:r>
                        <a:rPr lang="en-US" sz="1400">
                          <a:solidFill>
                            <a:srgbClr val="333333"/>
                          </a:solidFill>
                          <a:effectLst/>
                          <a:latin typeface="inter-regular"/>
                        </a:rPr>
                        <a:t>V merge(K key, V value, BiFunction&lt;? super V,? super V,? extends V&gt; remappingFunction)</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If the specified key is not already associated with a value or is associated with null, associates it with the given non-null value.</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59652364"/>
                  </a:ext>
                </a:extLst>
              </a:tr>
              <a:tr h="458768">
                <a:tc>
                  <a:txBody>
                    <a:bodyPr/>
                    <a:lstStyle/>
                    <a:p>
                      <a:pPr algn="just" fontAlgn="t"/>
                      <a:r>
                        <a:rPr lang="en-US" sz="1400">
                          <a:solidFill>
                            <a:srgbClr val="333333"/>
                          </a:solidFill>
                          <a:effectLst/>
                          <a:latin typeface="inter-regular"/>
                        </a:rPr>
                        <a:t>V replace(K key, V value)</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replaces the specified value for a specified key.</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46661367"/>
                  </a:ext>
                </a:extLst>
              </a:tr>
              <a:tr h="458768">
                <a:tc>
                  <a:txBody>
                    <a:bodyPr/>
                    <a:lstStyle/>
                    <a:p>
                      <a:pPr algn="just" fontAlgn="t"/>
                      <a:r>
                        <a:rPr lang="en-US" sz="1400">
                          <a:solidFill>
                            <a:srgbClr val="333333"/>
                          </a:solidFill>
                          <a:effectLst/>
                          <a:latin typeface="inter-regular"/>
                        </a:rPr>
                        <a:t>boolean replace(K key, V oldValue, V newValue)</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replaces the old value with the new value for a specified key.</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59366611"/>
                  </a:ext>
                </a:extLst>
              </a:tr>
              <a:tr h="817804">
                <a:tc>
                  <a:txBody>
                    <a:bodyPr/>
                    <a:lstStyle/>
                    <a:p>
                      <a:pPr algn="just" fontAlgn="t"/>
                      <a:r>
                        <a:rPr lang="en-US" sz="1400">
                          <a:solidFill>
                            <a:srgbClr val="333333"/>
                          </a:solidFill>
                          <a:effectLst/>
                          <a:latin typeface="inter-regular"/>
                        </a:rPr>
                        <a:t>void replaceAll(BiFunction&lt;? super K,? super V,? extends V&gt; function)</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replaces each entry's value with the result of invoking the given function on that entry until all entries have been processed or the function throws an exception.</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11555420"/>
                  </a:ext>
                </a:extLst>
              </a:tr>
              <a:tr h="458768">
                <a:tc>
                  <a:txBody>
                    <a:bodyPr/>
                    <a:lstStyle/>
                    <a:p>
                      <a:pPr algn="just" fontAlgn="t"/>
                      <a:r>
                        <a:rPr lang="en-US" sz="1400">
                          <a:solidFill>
                            <a:srgbClr val="333333"/>
                          </a:solidFill>
                          <a:effectLst/>
                          <a:latin typeface="inter-regular"/>
                        </a:rPr>
                        <a:t>Collection values()</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returns a collection view of the values contained in the map.</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44037763"/>
                  </a:ext>
                </a:extLst>
              </a:tr>
              <a:tr h="458768">
                <a:tc>
                  <a:txBody>
                    <a:bodyPr/>
                    <a:lstStyle/>
                    <a:p>
                      <a:pPr algn="just" fontAlgn="t"/>
                      <a:r>
                        <a:rPr lang="en-US" sz="1400">
                          <a:solidFill>
                            <a:srgbClr val="333333"/>
                          </a:solidFill>
                          <a:effectLst/>
                          <a:latin typeface="inter-regular"/>
                        </a:rPr>
                        <a:t>int size()</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This method returns the number of entries in the map.</a:t>
                      </a:r>
                    </a:p>
                  </a:txBody>
                  <a:tcPr marL="33576" marR="33576" marT="33576" marB="335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89261716"/>
                  </a:ext>
                </a:extLst>
              </a:tr>
            </a:tbl>
          </a:graphicData>
        </a:graphic>
      </p:graphicFrame>
      <p:sp>
        <p:nvSpPr>
          <p:cNvPr id="5" name="TextBox 4">
            <a:extLst>
              <a:ext uri="{FF2B5EF4-FFF2-40B4-BE49-F238E27FC236}">
                <a16:creationId xmlns:a16="http://schemas.microsoft.com/office/drawing/2014/main" id="{9A74BF36-7798-458F-9978-A3969BE39436}"/>
              </a:ext>
            </a:extLst>
          </p:cNvPr>
          <p:cNvSpPr txBox="1"/>
          <p:nvPr/>
        </p:nvSpPr>
        <p:spPr>
          <a:xfrm>
            <a:off x="0" y="98474"/>
            <a:ext cx="7385538" cy="523220"/>
          </a:xfrm>
          <a:prstGeom prst="rect">
            <a:avLst/>
          </a:prstGeom>
          <a:noFill/>
        </p:spPr>
        <p:txBody>
          <a:bodyPr wrap="square" rtlCol="0">
            <a:spAutoFit/>
          </a:bodyPr>
          <a:lstStyle/>
          <a:p>
            <a:r>
              <a:rPr lang="en-US" sz="2800" dirty="0"/>
              <a:t>Useful methods of Map interface</a:t>
            </a:r>
          </a:p>
        </p:txBody>
      </p:sp>
    </p:spTree>
    <p:extLst>
      <p:ext uri="{BB962C8B-B14F-4D97-AF65-F5344CB8AC3E}">
        <p14:creationId xmlns:p14="http://schemas.microsoft.com/office/powerpoint/2010/main" val="148715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CBD12E0-9A13-43DF-B4AB-0E84FF70F1F4}"/>
              </a:ext>
            </a:extLst>
          </p:cNvPr>
          <p:cNvGraphicFramePr>
            <a:graphicFrameLocks noGrp="1"/>
          </p:cNvGraphicFramePr>
          <p:nvPr>
            <p:extLst>
              <p:ext uri="{D42A27DB-BD31-4B8C-83A1-F6EECF244321}">
                <p14:modId xmlns:p14="http://schemas.microsoft.com/office/powerpoint/2010/main" val="2631639507"/>
              </p:ext>
            </p:extLst>
          </p:nvPr>
        </p:nvGraphicFramePr>
        <p:xfrm>
          <a:off x="0" y="1223888"/>
          <a:ext cx="12192000" cy="5763876"/>
        </p:xfrm>
        <a:graphic>
          <a:graphicData uri="http://schemas.openxmlformats.org/drawingml/2006/table">
            <a:tbl>
              <a:tblPr/>
              <a:tblGrid>
                <a:gridCol w="6096000">
                  <a:extLst>
                    <a:ext uri="{9D8B030D-6E8A-4147-A177-3AD203B41FA5}">
                      <a16:colId xmlns:a16="http://schemas.microsoft.com/office/drawing/2014/main" val="3470266496"/>
                    </a:ext>
                  </a:extLst>
                </a:gridCol>
                <a:gridCol w="6096000">
                  <a:extLst>
                    <a:ext uri="{9D8B030D-6E8A-4147-A177-3AD203B41FA5}">
                      <a16:colId xmlns:a16="http://schemas.microsoft.com/office/drawing/2014/main" val="1346184290"/>
                    </a:ext>
                  </a:extLst>
                </a:gridCol>
              </a:tblGrid>
              <a:tr h="324476">
                <a:tc>
                  <a:txBody>
                    <a:bodyPr/>
                    <a:lstStyle/>
                    <a:p>
                      <a:pPr algn="l" fontAlgn="t"/>
                      <a:r>
                        <a:rPr lang="en-US" sz="1600">
                          <a:solidFill>
                            <a:srgbClr val="000000"/>
                          </a:solidFill>
                          <a:effectLst/>
                          <a:latin typeface="times new roman" panose="02020603050405020304" pitchFamily="18" charset="0"/>
                        </a:rPr>
                        <a:t>Method</a:t>
                      </a:r>
                    </a:p>
                  </a:txBody>
                  <a:tcPr marL="50804" marR="50804" marT="50804" marB="50804">
                    <a:lnL w="9525" cap="flat" cmpd="sng" algn="ctr">
                      <a:solidFill>
                        <a:srgbClr val="F0B4D9"/>
                      </a:solidFill>
                      <a:prstDash val="solid"/>
                      <a:round/>
                      <a:headEnd type="none" w="med" len="med"/>
                      <a:tailEnd type="none" w="med" len="med"/>
                    </a:lnL>
                    <a:lnR w="9525" cap="flat" cmpd="sng" algn="ctr">
                      <a:solidFill>
                        <a:srgbClr val="F0B4D9"/>
                      </a:solidFill>
                      <a:prstDash val="solid"/>
                      <a:round/>
                      <a:headEnd type="none" w="med" len="med"/>
                      <a:tailEnd type="none" w="med" len="med"/>
                    </a:lnR>
                    <a:lnT w="9525" cap="flat" cmpd="sng" algn="ctr">
                      <a:solidFill>
                        <a:srgbClr val="F0B4D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50804" marR="50804" marT="50804" marB="50804">
                    <a:lnL w="9525" cap="flat" cmpd="sng" algn="ctr">
                      <a:solidFill>
                        <a:srgbClr val="F0B4D9"/>
                      </a:solidFill>
                      <a:prstDash val="solid"/>
                      <a:round/>
                      <a:headEnd type="none" w="med" len="med"/>
                      <a:tailEnd type="none" w="med" len="med"/>
                    </a:lnL>
                    <a:lnR w="9525" cap="flat" cmpd="sng" algn="ctr">
                      <a:solidFill>
                        <a:srgbClr val="F0B4D9"/>
                      </a:solidFill>
                      <a:prstDash val="solid"/>
                      <a:round/>
                      <a:headEnd type="none" w="med" len="med"/>
                      <a:tailEnd type="none" w="med" len="med"/>
                    </a:lnR>
                    <a:lnT w="9525" cap="flat" cmpd="sng" algn="ctr">
                      <a:solidFill>
                        <a:srgbClr val="F0B4D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20016923"/>
                  </a:ext>
                </a:extLst>
              </a:tr>
              <a:tr h="275314">
                <a:tc>
                  <a:txBody>
                    <a:bodyPr/>
                    <a:lstStyle/>
                    <a:p>
                      <a:pPr algn="just" fontAlgn="t"/>
                      <a:r>
                        <a:rPr lang="en-US" sz="1600">
                          <a:solidFill>
                            <a:srgbClr val="333333"/>
                          </a:solidFill>
                          <a:effectLst/>
                          <a:latin typeface="inter-regular"/>
                        </a:rPr>
                        <a:t>K getKey()</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obtain a key.</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79386729"/>
                  </a:ext>
                </a:extLst>
              </a:tr>
              <a:tr h="275314">
                <a:tc>
                  <a:txBody>
                    <a:bodyPr/>
                    <a:lstStyle/>
                    <a:p>
                      <a:pPr algn="just" fontAlgn="t"/>
                      <a:r>
                        <a:rPr lang="en-US" sz="1600">
                          <a:solidFill>
                            <a:srgbClr val="333333"/>
                          </a:solidFill>
                          <a:effectLst/>
                          <a:latin typeface="inter-regular"/>
                        </a:rPr>
                        <a:t>V getValue()</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obtain value.</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46793165"/>
                  </a:ext>
                </a:extLst>
              </a:tr>
              <a:tr h="275314">
                <a:tc>
                  <a:txBody>
                    <a:bodyPr/>
                    <a:lstStyle/>
                    <a:p>
                      <a:pPr algn="just" fontAlgn="t"/>
                      <a:r>
                        <a:rPr lang="en-US" sz="1600">
                          <a:solidFill>
                            <a:srgbClr val="333333"/>
                          </a:solidFill>
                          <a:effectLst/>
                          <a:latin typeface="inter-regular"/>
                        </a:rPr>
                        <a:t>int hashCode()</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obtain hashCode.</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73077808"/>
                  </a:ext>
                </a:extLst>
              </a:tr>
              <a:tr h="629291">
                <a:tc>
                  <a:txBody>
                    <a:bodyPr/>
                    <a:lstStyle/>
                    <a:p>
                      <a:pPr algn="just" fontAlgn="t"/>
                      <a:r>
                        <a:rPr lang="en-US" sz="1600">
                          <a:solidFill>
                            <a:srgbClr val="333333"/>
                          </a:solidFill>
                          <a:effectLst/>
                          <a:latin typeface="inter-regular"/>
                        </a:rPr>
                        <a:t>V setValue(V value)</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replace the value corresponding to this entry with the specified value.</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69582649"/>
                  </a:ext>
                </a:extLst>
              </a:tr>
              <a:tr h="629291">
                <a:tc>
                  <a:txBody>
                    <a:bodyPr/>
                    <a:lstStyle/>
                    <a:p>
                      <a:pPr algn="just" fontAlgn="t"/>
                      <a:r>
                        <a:rPr lang="en-US" sz="1600">
                          <a:solidFill>
                            <a:srgbClr val="333333"/>
                          </a:solidFill>
                          <a:effectLst/>
                          <a:latin typeface="inter-regular"/>
                        </a:rPr>
                        <a:t>boolean equals(Object o)</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compare the specified object with the other existing objects.</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53714999"/>
                  </a:ext>
                </a:extLst>
              </a:tr>
              <a:tr h="806278">
                <a:tc>
                  <a:txBody>
                    <a:bodyPr/>
                    <a:lstStyle/>
                    <a:p>
                      <a:pPr algn="just" fontAlgn="t"/>
                      <a:r>
                        <a:rPr lang="en-US" sz="1600">
                          <a:solidFill>
                            <a:srgbClr val="333333"/>
                          </a:solidFill>
                          <a:effectLst/>
                          <a:latin typeface="inter-regular"/>
                        </a:rPr>
                        <a:t>static &lt;K extends Comparable&lt;? super K&gt;,V&gt; Comparator&lt;Map.Entry&lt;K,V&gt;&gt; comparingByKey()</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returns a comparator that compare the objects in natural order on key.</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45842365"/>
                  </a:ext>
                </a:extLst>
              </a:tr>
              <a:tr h="806278">
                <a:tc>
                  <a:txBody>
                    <a:bodyPr/>
                    <a:lstStyle/>
                    <a:p>
                      <a:pPr algn="just" fontAlgn="t"/>
                      <a:r>
                        <a:rPr lang="en-US" sz="1600">
                          <a:solidFill>
                            <a:srgbClr val="333333"/>
                          </a:solidFill>
                          <a:effectLst/>
                          <a:latin typeface="inter-regular"/>
                        </a:rPr>
                        <a:t>static &lt;K,V&gt; Comparator&lt;Map.Entry&lt;K,V&gt;&gt; comparingByKey(Comparator&lt;? super K&gt; cmp)</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returns a comparator that compare the objects by key using the given Comparator.</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9605889"/>
                  </a:ext>
                </a:extLst>
              </a:tr>
              <a:tr h="806278">
                <a:tc>
                  <a:txBody>
                    <a:bodyPr/>
                    <a:lstStyle/>
                    <a:p>
                      <a:pPr algn="just" fontAlgn="t"/>
                      <a:r>
                        <a:rPr lang="en-US" sz="1600">
                          <a:solidFill>
                            <a:srgbClr val="333333"/>
                          </a:solidFill>
                          <a:effectLst/>
                          <a:latin typeface="inter-regular"/>
                        </a:rPr>
                        <a:t>static &lt;K,V extends Comparable&lt;? super V&gt;&gt; Comparator&lt;Map.Entry&lt;K,V&gt;&gt; comparingByValue()</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returns a comparator that compare the objects in natural order on value.</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400853"/>
                  </a:ext>
                </a:extLst>
              </a:tr>
              <a:tr h="806278">
                <a:tc>
                  <a:txBody>
                    <a:bodyPr/>
                    <a:lstStyle/>
                    <a:p>
                      <a:pPr algn="just" fontAlgn="t"/>
                      <a:r>
                        <a:rPr lang="en-US" sz="1600">
                          <a:solidFill>
                            <a:srgbClr val="333333"/>
                          </a:solidFill>
                          <a:effectLst/>
                          <a:latin typeface="inter-regular"/>
                        </a:rPr>
                        <a:t>static &lt;K,V&gt; Comparator&lt;Map.Entry&lt;K,V&gt;&gt; comparingByValue(Comparator&lt;? super V&gt; cmp)</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returns a comparator that compare the objects by value using the given Comparator.</a:t>
                      </a:r>
                    </a:p>
                  </a:txBody>
                  <a:tcPr marL="33869" marR="33869" marT="33869" marB="338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12500893"/>
                  </a:ext>
                </a:extLst>
              </a:tr>
            </a:tbl>
          </a:graphicData>
        </a:graphic>
      </p:graphicFrame>
      <p:sp>
        <p:nvSpPr>
          <p:cNvPr id="5" name="TextBox 4">
            <a:extLst>
              <a:ext uri="{FF2B5EF4-FFF2-40B4-BE49-F238E27FC236}">
                <a16:creationId xmlns:a16="http://schemas.microsoft.com/office/drawing/2014/main" id="{9620B174-0586-4688-B328-ECAC9945BD0B}"/>
              </a:ext>
            </a:extLst>
          </p:cNvPr>
          <p:cNvSpPr txBox="1"/>
          <p:nvPr/>
        </p:nvSpPr>
        <p:spPr>
          <a:xfrm>
            <a:off x="0" y="98474"/>
            <a:ext cx="7385538" cy="461665"/>
          </a:xfrm>
          <a:prstGeom prst="rect">
            <a:avLst/>
          </a:prstGeom>
          <a:noFill/>
        </p:spPr>
        <p:txBody>
          <a:bodyPr wrap="square" rtlCol="0">
            <a:spAutoFit/>
          </a:bodyPr>
          <a:lstStyle/>
          <a:p>
            <a:r>
              <a:rPr lang="en-US" sz="2400" dirty="0"/>
              <a:t>Methods of </a:t>
            </a:r>
            <a:r>
              <a:rPr lang="en-US" sz="2400" dirty="0" err="1"/>
              <a:t>Map.Entry</a:t>
            </a:r>
            <a:r>
              <a:rPr lang="en-US" sz="2400" dirty="0"/>
              <a:t> interface</a:t>
            </a:r>
          </a:p>
        </p:txBody>
      </p:sp>
    </p:spTree>
    <p:extLst>
      <p:ext uri="{BB962C8B-B14F-4D97-AF65-F5344CB8AC3E}">
        <p14:creationId xmlns:p14="http://schemas.microsoft.com/office/powerpoint/2010/main" val="125120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B102-812B-480A-B9AC-88A2266EEA14}"/>
              </a:ext>
            </a:extLst>
          </p:cNvPr>
          <p:cNvSpPr>
            <a:spLocks noGrp="1"/>
          </p:cNvSpPr>
          <p:nvPr>
            <p:ph type="title"/>
          </p:nvPr>
        </p:nvSpPr>
        <p:spPr>
          <a:xfrm>
            <a:off x="677334" y="0"/>
            <a:ext cx="8596668" cy="1320800"/>
          </a:xfrm>
        </p:spPr>
        <p:txBody>
          <a:bodyPr/>
          <a:lstStyle/>
          <a:p>
            <a:r>
              <a:rPr lang="en-US" dirty="0"/>
              <a:t>Hashmap</a:t>
            </a:r>
          </a:p>
        </p:txBody>
      </p:sp>
      <p:sp>
        <p:nvSpPr>
          <p:cNvPr id="3" name="Content Placeholder 2">
            <a:extLst>
              <a:ext uri="{FF2B5EF4-FFF2-40B4-BE49-F238E27FC236}">
                <a16:creationId xmlns:a16="http://schemas.microsoft.com/office/drawing/2014/main" id="{12C8C15D-7E4C-4766-A603-6C0B481FF41E}"/>
              </a:ext>
            </a:extLst>
          </p:cNvPr>
          <p:cNvSpPr>
            <a:spLocks noGrp="1"/>
          </p:cNvSpPr>
          <p:nvPr>
            <p:ph idx="1"/>
          </p:nvPr>
        </p:nvSpPr>
        <p:spPr>
          <a:xfrm>
            <a:off x="677334" y="1028675"/>
            <a:ext cx="8596668" cy="4800650"/>
          </a:xfrm>
        </p:spPr>
        <p:txBody>
          <a:bodyPr>
            <a:normAutofit/>
          </a:bodyPr>
          <a:lstStyle/>
          <a:p>
            <a:r>
              <a:rPr lang="en-US" dirty="0"/>
              <a:t>Hashmap is implemented class of map Interface which id present in java.util package.</a:t>
            </a:r>
          </a:p>
          <a:p>
            <a:endParaRPr lang="en-US" dirty="0"/>
          </a:p>
          <a:p>
            <a:r>
              <a:rPr lang="en-US" dirty="0"/>
              <a:t>Syntax : </a:t>
            </a:r>
          </a:p>
          <a:p>
            <a:pPr marL="0" indent="0">
              <a:buNone/>
            </a:pPr>
            <a:r>
              <a:rPr lang="en-US" dirty="0"/>
              <a:t>			package java.util;</a:t>
            </a:r>
          </a:p>
          <a:p>
            <a:pPr marL="0" indent="0">
              <a:buNone/>
            </a:pPr>
            <a:r>
              <a:rPr lang="en-US" dirty="0"/>
              <a:t>			class Hashmap implements Map</a:t>
            </a:r>
            <a:br>
              <a:rPr lang="en-US" dirty="0"/>
            </a:br>
            <a:r>
              <a:rPr lang="en-US" dirty="0"/>
              <a:t>			{</a:t>
            </a:r>
          </a:p>
          <a:p>
            <a:pPr marL="0" indent="0">
              <a:buNone/>
            </a:pPr>
            <a:r>
              <a:rPr lang="en-US" dirty="0"/>
              <a:t>				//Constructors and Methods</a:t>
            </a:r>
          </a:p>
          <a:p>
            <a:pPr marL="0" indent="0">
              <a:buNone/>
            </a:pPr>
            <a:r>
              <a:rPr lang="en-US" dirty="0"/>
              <a:t>			}</a:t>
            </a:r>
          </a:p>
          <a:p>
            <a:pPr marL="0" indent="0">
              <a:buNone/>
            </a:pPr>
            <a:endParaRPr lang="en-US" dirty="0"/>
          </a:p>
          <a:p>
            <a:r>
              <a:rPr lang="en-US" dirty="0"/>
              <a:t>Hashmap underline data-structure is “Hashtable”.</a:t>
            </a:r>
          </a:p>
        </p:txBody>
      </p:sp>
      <p:sp>
        <p:nvSpPr>
          <p:cNvPr id="4" name="Rectangle 3">
            <a:extLst>
              <a:ext uri="{FF2B5EF4-FFF2-40B4-BE49-F238E27FC236}">
                <a16:creationId xmlns:a16="http://schemas.microsoft.com/office/drawing/2014/main" id="{E8D89139-451D-4E11-8F33-3C27D0C2FD8D}"/>
              </a:ext>
            </a:extLst>
          </p:cNvPr>
          <p:cNvSpPr/>
          <p:nvPr/>
        </p:nvSpPr>
        <p:spPr>
          <a:xfrm>
            <a:off x="988142" y="2153265"/>
            <a:ext cx="4837471" cy="2344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49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CC52-8525-4504-B508-D56FED0D1F19}"/>
              </a:ext>
            </a:extLst>
          </p:cNvPr>
          <p:cNvSpPr>
            <a:spLocks noGrp="1"/>
          </p:cNvSpPr>
          <p:nvPr>
            <p:ph type="title"/>
          </p:nvPr>
        </p:nvSpPr>
        <p:spPr/>
        <p:txBody>
          <a:bodyPr/>
          <a:lstStyle/>
          <a:p>
            <a:r>
              <a:rPr lang="en-US" dirty="0"/>
              <a:t>Properties Of Hashmap</a:t>
            </a:r>
          </a:p>
        </p:txBody>
      </p:sp>
      <p:sp>
        <p:nvSpPr>
          <p:cNvPr id="3" name="Content Placeholder 2">
            <a:extLst>
              <a:ext uri="{FF2B5EF4-FFF2-40B4-BE49-F238E27FC236}">
                <a16:creationId xmlns:a16="http://schemas.microsoft.com/office/drawing/2014/main" id="{B2BE0C86-57BD-4464-B777-91F53DBBE4D2}"/>
              </a:ext>
            </a:extLst>
          </p:cNvPr>
          <p:cNvSpPr>
            <a:spLocks noGrp="1"/>
          </p:cNvSpPr>
          <p:nvPr>
            <p:ph idx="1"/>
          </p:nvPr>
        </p:nvSpPr>
        <p:spPr>
          <a:xfrm>
            <a:off x="677334" y="1758463"/>
            <a:ext cx="8596668" cy="4282900"/>
          </a:xfrm>
        </p:spPr>
        <p:txBody>
          <a:bodyPr/>
          <a:lstStyle/>
          <a:p>
            <a:pPr>
              <a:lnSpc>
                <a:spcPct val="150000"/>
              </a:lnSpc>
            </a:pPr>
            <a:r>
              <a:rPr lang="en-US" dirty="0"/>
              <a:t>Hashmap stores the value in key-value pair.</a:t>
            </a:r>
          </a:p>
          <a:p>
            <a:pPr>
              <a:lnSpc>
                <a:spcPct val="150000"/>
              </a:lnSpc>
            </a:pPr>
            <a:r>
              <a:rPr lang="en-US" dirty="0"/>
              <a:t>Each key value pair is known as Entry.</a:t>
            </a:r>
          </a:p>
          <a:p>
            <a:pPr>
              <a:lnSpc>
                <a:spcPct val="150000"/>
              </a:lnSpc>
            </a:pPr>
            <a:r>
              <a:rPr lang="en-US" dirty="0"/>
              <a:t>In Hashmap key should be always Unique but values can be duplicate.</a:t>
            </a:r>
          </a:p>
          <a:p>
            <a:pPr>
              <a:lnSpc>
                <a:spcPct val="150000"/>
              </a:lnSpc>
            </a:pPr>
            <a:r>
              <a:rPr lang="en-US" dirty="0"/>
              <a:t>Hashmap contains max one null value in key but it can store multiple null values inn value.</a:t>
            </a:r>
          </a:p>
          <a:p>
            <a:pPr>
              <a:lnSpc>
                <a:spcPct val="150000"/>
              </a:lnSpc>
            </a:pPr>
            <a:r>
              <a:rPr lang="en-US" dirty="0"/>
              <a:t>Hashmap can store heterogeneous elements.</a:t>
            </a:r>
          </a:p>
          <a:p>
            <a:pPr>
              <a:lnSpc>
                <a:spcPct val="150000"/>
              </a:lnSpc>
            </a:pPr>
            <a:r>
              <a:rPr lang="en-US" dirty="0"/>
              <a:t>Hashmap does not follow the sorting and insertion order.</a:t>
            </a:r>
          </a:p>
          <a:p>
            <a:pPr>
              <a:lnSpc>
                <a:spcPct val="150000"/>
              </a:lnSpc>
            </a:pPr>
            <a:r>
              <a:rPr lang="en-US" dirty="0"/>
              <a:t>Hashmap is non synchronized data Structure.</a:t>
            </a:r>
          </a:p>
        </p:txBody>
      </p:sp>
    </p:spTree>
    <p:extLst>
      <p:ext uri="{BB962C8B-B14F-4D97-AF65-F5344CB8AC3E}">
        <p14:creationId xmlns:p14="http://schemas.microsoft.com/office/powerpoint/2010/main" val="358328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1A47-8712-4290-A8D5-081EE5215509}"/>
              </a:ext>
            </a:extLst>
          </p:cNvPr>
          <p:cNvSpPr>
            <a:spLocks noGrp="1"/>
          </p:cNvSpPr>
          <p:nvPr>
            <p:ph type="title"/>
          </p:nvPr>
        </p:nvSpPr>
        <p:spPr>
          <a:xfrm>
            <a:off x="677334" y="0"/>
            <a:ext cx="8596668" cy="1320800"/>
          </a:xfrm>
        </p:spPr>
        <p:txBody>
          <a:bodyPr/>
          <a:lstStyle/>
          <a:p>
            <a:r>
              <a:rPr lang="en-US" dirty="0" err="1"/>
              <a:t>LinkedHashMap</a:t>
            </a:r>
            <a:r>
              <a:rPr lang="en-US" dirty="0"/>
              <a:t> class</a:t>
            </a:r>
            <a:br>
              <a:rPr lang="en-US" dirty="0"/>
            </a:br>
            <a:endParaRPr lang="en-US" dirty="0"/>
          </a:p>
        </p:txBody>
      </p:sp>
      <p:sp>
        <p:nvSpPr>
          <p:cNvPr id="3" name="Content Placeholder 2">
            <a:extLst>
              <a:ext uri="{FF2B5EF4-FFF2-40B4-BE49-F238E27FC236}">
                <a16:creationId xmlns:a16="http://schemas.microsoft.com/office/drawing/2014/main" id="{22FAE1B8-77E4-4F4A-BB79-898A11620BBD}"/>
              </a:ext>
            </a:extLst>
          </p:cNvPr>
          <p:cNvSpPr>
            <a:spLocks noGrp="1"/>
          </p:cNvSpPr>
          <p:nvPr>
            <p:ph idx="1"/>
          </p:nvPr>
        </p:nvSpPr>
        <p:spPr>
          <a:xfrm>
            <a:off x="677334" y="1007038"/>
            <a:ext cx="8596668" cy="5850962"/>
          </a:xfrm>
        </p:spPr>
        <p:txBody>
          <a:bodyPr>
            <a:normAutofit/>
          </a:bodyPr>
          <a:lstStyle/>
          <a:p>
            <a:r>
              <a:rPr lang="en-US" dirty="0"/>
              <a:t>Java </a:t>
            </a:r>
            <a:r>
              <a:rPr lang="en-US" dirty="0" err="1"/>
              <a:t>LinkedHashMap</a:t>
            </a:r>
            <a:r>
              <a:rPr lang="en-US" dirty="0"/>
              <a:t> class is Hashtable and Linked list implementation of the Map interface, with predictable iteration order.</a:t>
            </a:r>
          </a:p>
          <a:p>
            <a:r>
              <a:rPr lang="en-US" dirty="0"/>
              <a:t>It inherits HashMap class and implements the Map interface.</a:t>
            </a:r>
          </a:p>
          <a:p>
            <a:pPr marL="0" indent="0">
              <a:buNone/>
            </a:pPr>
            <a:endParaRPr lang="en-US" dirty="0"/>
          </a:p>
          <a:p>
            <a:r>
              <a:rPr lang="en-US" sz="2400" u="sng" dirty="0">
                <a:solidFill>
                  <a:srgbClr val="92D050"/>
                </a:solidFill>
              </a:rPr>
              <a:t>Points to remember</a:t>
            </a:r>
          </a:p>
          <a:p>
            <a:pPr>
              <a:lnSpc>
                <a:spcPct val="150000"/>
              </a:lnSpc>
            </a:pPr>
            <a:r>
              <a:rPr lang="en-US" dirty="0"/>
              <a:t>Java </a:t>
            </a:r>
            <a:r>
              <a:rPr lang="en-US" dirty="0" err="1"/>
              <a:t>LinkedHashMap</a:t>
            </a:r>
            <a:r>
              <a:rPr lang="en-US" dirty="0"/>
              <a:t> contains values based on the key.</a:t>
            </a:r>
          </a:p>
          <a:p>
            <a:pPr>
              <a:lnSpc>
                <a:spcPct val="150000"/>
              </a:lnSpc>
            </a:pPr>
            <a:r>
              <a:rPr lang="en-US" dirty="0"/>
              <a:t>Java </a:t>
            </a:r>
            <a:r>
              <a:rPr lang="en-US" dirty="0" err="1"/>
              <a:t>LinkedHashMap</a:t>
            </a:r>
            <a:r>
              <a:rPr lang="en-US" dirty="0"/>
              <a:t> contains unique elements.</a:t>
            </a:r>
          </a:p>
          <a:p>
            <a:pPr>
              <a:lnSpc>
                <a:spcPct val="150000"/>
              </a:lnSpc>
            </a:pPr>
            <a:r>
              <a:rPr lang="en-US" dirty="0"/>
              <a:t>Java </a:t>
            </a:r>
            <a:r>
              <a:rPr lang="en-US" dirty="0" err="1"/>
              <a:t>LinkedHashMap</a:t>
            </a:r>
            <a:r>
              <a:rPr lang="en-US" dirty="0"/>
              <a:t> may have one null key and multiple null values.</a:t>
            </a:r>
          </a:p>
          <a:p>
            <a:pPr>
              <a:lnSpc>
                <a:spcPct val="150000"/>
              </a:lnSpc>
            </a:pPr>
            <a:r>
              <a:rPr lang="en-US" dirty="0"/>
              <a:t>Java </a:t>
            </a:r>
            <a:r>
              <a:rPr lang="en-US" dirty="0" err="1"/>
              <a:t>LinkedHashMap</a:t>
            </a:r>
            <a:r>
              <a:rPr lang="en-US" dirty="0"/>
              <a:t> is non synchronized.</a:t>
            </a:r>
          </a:p>
          <a:p>
            <a:pPr>
              <a:lnSpc>
                <a:spcPct val="150000"/>
              </a:lnSpc>
            </a:pPr>
            <a:r>
              <a:rPr lang="en-US" dirty="0"/>
              <a:t>Java </a:t>
            </a:r>
            <a:r>
              <a:rPr lang="en-US" dirty="0" err="1"/>
              <a:t>LinkedHashMap</a:t>
            </a:r>
            <a:r>
              <a:rPr lang="en-US" dirty="0"/>
              <a:t> maintains insertion </a:t>
            </a:r>
            <a:r>
              <a:rPr lang="en-US"/>
              <a:t>order.</a:t>
            </a:r>
            <a:endParaRPr lang="en-US" dirty="0"/>
          </a:p>
        </p:txBody>
      </p:sp>
    </p:spTree>
    <p:extLst>
      <p:ext uri="{BB962C8B-B14F-4D97-AF65-F5344CB8AC3E}">
        <p14:creationId xmlns:p14="http://schemas.microsoft.com/office/powerpoint/2010/main" val="263422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down)">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C0C9-9105-4851-92C1-F5A773C6F0FF}"/>
              </a:ext>
            </a:extLst>
          </p:cNvPr>
          <p:cNvSpPr>
            <a:spLocks noGrp="1"/>
          </p:cNvSpPr>
          <p:nvPr>
            <p:ph type="title"/>
          </p:nvPr>
        </p:nvSpPr>
        <p:spPr/>
        <p:txBody>
          <a:bodyPr/>
          <a:lstStyle/>
          <a:p>
            <a:r>
              <a:rPr lang="en-US" dirty="0" err="1"/>
              <a:t>TreeMap</a:t>
            </a:r>
            <a:endParaRPr lang="en-US" dirty="0"/>
          </a:p>
        </p:txBody>
      </p:sp>
      <p:sp>
        <p:nvSpPr>
          <p:cNvPr id="3" name="Content Placeholder 2">
            <a:extLst>
              <a:ext uri="{FF2B5EF4-FFF2-40B4-BE49-F238E27FC236}">
                <a16:creationId xmlns:a16="http://schemas.microsoft.com/office/drawing/2014/main" id="{5876026E-A290-49CE-BFD3-E999EDB50A09}"/>
              </a:ext>
            </a:extLst>
          </p:cNvPr>
          <p:cNvSpPr>
            <a:spLocks noGrp="1"/>
          </p:cNvSpPr>
          <p:nvPr>
            <p:ph idx="1"/>
          </p:nvPr>
        </p:nvSpPr>
        <p:spPr>
          <a:xfrm>
            <a:off x="677334" y="1392701"/>
            <a:ext cx="8596668" cy="4648661"/>
          </a:xfrm>
        </p:spPr>
        <p:txBody>
          <a:bodyPr/>
          <a:lstStyle/>
          <a:p>
            <a:r>
              <a:rPr lang="en-US" dirty="0" err="1"/>
              <a:t>TreeMap</a:t>
            </a:r>
            <a:r>
              <a:rPr lang="en-US" dirty="0"/>
              <a:t> is the implementation of Map and </a:t>
            </a:r>
            <a:r>
              <a:rPr lang="en-US" dirty="0" err="1"/>
              <a:t>SortedMap</a:t>
            </a:r>
            <a:endParaRPr lang="en-US" dirty="0"/>
          </a:p>
          <a:p>
            <a:r>
              <a:rPr lang="en-US" dirty="0"/>
              <a:t>It provides an efficient means of storing key-value pairs in sorted order.</a:t>
            </a:r>
          </a:p>
          <a:p>
            <a:r>
              <a:rPr lang="en-US" sz="2400" u="sng" dirty="0">
                <a:solidFill>
                  <a:srgbClr val="92D050"/>
                </a:solidFill>
              </a:rPr>
              <a:t>Points to remember</a:t>
            </a:r>
          </a:p>
          <a:p>
            <a:pPr>
              <a:lnSpc>
                <a:spcPct val="150000"/>
              </a:lnSpc>
            </a:pPr>
            <a:r>
              <a:rPr lang="en-US" dirty="0"/>
              <a:t>Java </a:t>
            </a:r>
            <a:r>
              <a:rPr lang="en-US" dirty="0" err="1"/>
              <a:t>TreeMap</a:t>
            </a:r>
            <a:r>
              <a:rPr lang="en-US" dirty="0"/>
              <a:t> contains values based on the key. It implements the </a:t>
            </a:r>
            <a:r>
              <a:rPr lang="en-US" dirty="0" err="1"/>
              <a:t>NavigableMap</a:t>
            </a:r>
            <a:r>
              <a:rPr lang="en-US" dirty="0"/>
              <a:t> interface and extends </a:t>
            </a:r>
            <a:r>
              <a:rPr lang="en-US" dirty="0" err="1"/>
              <a:t>AbstractMap</a:t>
            </a:r>
            <a:r>
              <a:rPr lang="en-US" dirty="0"/>
              <a:t> class.</a:t>
            </a:r>
          </a:p>
          <a:p>
            <a:pPr>
              <a:lnSpc>
                <a:spcPct val="150000"/>
              </a:lnSpc>
            </a:pPr>
            <a:r>
              <a:rPr lang="en-US" dirty="0"/>
              <a:t>Java </a:t>
            </a:r>
            <a:r>
              <a:rPr lang="en-US" dirty="0" err="1"/>
              <a:t>TreeMap</a:t>
            </a:r>
            <a:r>
              <a:rPr lang="en-US" dirty="0"/>
              <a:t> contains only unique elements.</a:t>
            </a:r>
          </a:p>
          <a:p>
            <a:pPr>
              <a:lnSpc>
                <a:spcPct val="150000"/>
              </a:lnSpc>
            </a:pPr>
            <a:r>
              <a:rPr lang="en-US" dirty="0"/>
              <a:t>Java </a:t>
            </a:r>
            <a:r>
              <a:rPr lang="en-US" dirty="0" err="1"/>
              <a:t>TreeMap</a:t>
            </a:r>
            <a:r>
              <a:rPr lang="en-US" dirty="0"/>
              <a:t> cannot have a null key but can have multiple null values.</a:t>
            </a:r>
          </a:p>
          <a:p>
            <a:pPr>
              <a:lnSpc>
                <a:spcPct val="150000"/>
              </a:lnSpc>
            </a:pPr>
            <a:r>
              <a:rPr lang="en-US" dirty="0"/>
              <a:t>Java </a:t>
            </a:r>
            <a:r>
              <a:rPr lang="en-US" dirty="0" err="1"/>
              <a:t>TreeMap</a:t>
            </a:r>
            <a:r>
              <a:rPr lang="en-US" dirty="0"/>
              <a:t> is non synchronized.</a:t>
            </a:r>
          </a:p>
          <a:p>
            <a:pPr>
              <a:lnSpc>
                <a:spcPct val="150000"/>
              </a:lnSpc>
            </a:pPr>
            <a:r>
              <a:rPr lang="en-US" dirty="0"/>
              <a:t>Java </a:t>
            </a:r>
            <a:r>
              <a:rPr lang="en-US" dirty="0" err="1"/>
              <a:t>TreeMap</a:t>
            </a:r>
            <a:r>
              <a:rPr lang="en-US" dirty="0"/>
              <a:t> maintains ascending order.</a:t>
            </a:r>
            <a:endParaRPr lang="en-US" sz="2400" u="sng" dirty="0">
              <a:solidFill>
                <a:srgbClr val="92D050"/>
              </a:solidFill>
            </a:endParaRPr>
          </a:p>
          <a:p>
            <a:endParaRPr lang="en-US" dirty="0"/>
          </a:p>
        </p:txBody>
      </p:sp>
    </p:spTree>
    <p:extLst>
      <p:ext uri="{BB962C8B-B14F-4D97-AF65-F5344CB8AC3E}">
        <p14:creationId xmlns:p14="http://schemas.microsoft.com/office/powerpoint/2010/main" val="97592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down)">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29AA-CD5D-4919-806D-57AC69C94B72}"/>
              </a:ext>
            </a:extLst>
          </p:cNvPr>
          <p:cNvSpPr>
            <a:spLocks noGrp="1"/>
          </p:cNvSpPr>
          <p:nvPr>
            <p:ph type="title"/>
          </p:nvPr>
        </p:nvSpPr>
        <p:spPr>
          <a:xfrm>
            <a:off x="677334" y="0"/>
            <a:ext cx="8596668" cy="1320800"/>
          </a:xfrm>
        </p:spPr>
        <p:txBody>
          <a:bodyPr/>
          <a:lstStyle/>
          <a:p>
            <a:r>
              <a:rPr lang="en-US" dirty="0" err="1"/>
              <a:t>Clonning</a:t>
            </a:r>
            <a:endParaRPr lang="en-US" dirty="0"/>
          </a:p>
        </p:txBody>
      </p:sp>
      <p:sp>
        <p:nvSpPr>
          <p:cNvPr id="3" name="Content Placeholder 2">
            <a:extLst>
              <a:ext uri="{FF2B5EF4-FFF2-40B4-BE49-F238E27FC236}">
                <a16:creationId xmlns:a16="http://schemas.microsoft.com/office/drawing/2014/main" id="{2C887D9C-D493-4F4C-A7AF-E46529919FE1}"/>
              </a:ext>
            </a:extLst>
          </p:cNvPr>
          <p:cNvSpPr>
            <a:spLocks noGrp="1"/>
          </p:cNvSpPr>
          <p:nvPr>
            <p:ph idx="1"/>
          </p:nvPr>
        </p:nvSpPr>
        <p:spPr>
          <a:xfrm>
            <a:off x="677334" y="943733"/>
            <a:ext cx="8596668" cy="5914267"/>
          </a:xfrm>
        </p:spPr>
        <p:txBody>
          <a:bodyPr/>
          <a:lstStyle/>
          <a:p>
            <a:r>
              <a:rPr lang="en-US" dirty="0"/>
              <a:t>The </a:t>
            </a:r>
            <a:r>
              <a:rPr lang="en-US" b="1" dirty="0"/>
              <a:t>object cloning</a:t>
            </a:r>
            <a:r>
              <a:rPr lang="en-US" dirty="0"/>
              <a:t> is a way to create exact copy of an object.</a:t>
            </a:r>
          </a:p>
          <a:p>
            <a:r>
              <a:rPr lang="en-US" dirty="0"/>
              <a:t>The clone() method of Object class is used to clone an object.</a:t>
            </a:r>
          </a:p>
          <a:p>
            <a:r>
              <a:rPr lang="en-US" dirty="0"/>
              <a:t>The </a:t>
            </a:r>
            <a:r>
              <a:rPr lang="en-US" b="1" dirty="0" err="1"/>
              <a:t>java.lang.Cloneable</a:t>
            </a:r>
            <a:r>
              <a:rPr lang="en-US" b="1" dirty="0"/>
              <a:t> interface</a:t>
            </a:r>
            <a:r>
              <a:rPr lang="en-US" dirty="0"/>
              <a:t> must be implemented by the class whose object clone we want to create.</a:t>
            </a:r>
          </a:p>
          <a:p>
            <a:r>
              <a:rPr lang="en-US" dirty="0"/>
              <a:t>If we don't implement Cloneable interface, clone() method generates </a:t>
            </a:r>
            <a:r>
              <a:rPr lang="en-US" b="1" dirty="0" err="1"/>
              <a:t>CloneNotSupportedException</a:t>
            </a:r>
            <a:r>
              <a:rPr lang="en-US" dirty="0"/>
              <a:t>.</a:t>
            </a:r>
          </a:p>
          <a:p>
            <a:r>
              <a:rPr lang="en-US" dirty="0"/>
              <a:t>The </a:t>
            </a:r>
            <a:r>
              <a:rPr lang="en-US" b="1" dirty="0"/>
              <a:t>clone() method</a:t>
            </a:r>
            <a:r>
              <a:rPr lang="en-US" dirty="0"/>
              <a:t> is defined in the Object class.</a:t>
            </a:r>
          </a:p>
          <a:p>
            <a:r>
              <a:rPr lang="en-US" b="1" u="sng" dirty="0"/>
              <a:t>Syntax:</a:t>
            </a:r>
          </a:p>
          <a:p>
            <a:pPr marL="0" indent="0">
              <a:buNone/>
            </a:pPr>
            <a:r>
              <a:rPr lang="en-US" b="1" dirty="0"/>
              <a:t>			protected</a:t>
            </a:r>
            <a:r>
              <a:rPr lang="en-US" dirty="0"/>
              <a:t> Object clone() </a:t>
            </a:r>
            <a:r>
              <a:rPr lang="en-US" b="1" dirty="0"/>
              <a:t>throws</a:t>
            </a:r>
            <a:r>
              <a:rPr lang="en-US" dirty="0"/>
              <a:t> </a:t>
            </a:r>
            <a:r>
              <a:rPr lang="en-US" dirty="0" err="1"/>
              <a:t>CloneNotSupportedException</a:t>
            </a:r>
            <a:r>
              <a:rPr lang="en-US" dirty="0"/>
              <a:t>  </a:t>
            </a:r>
          </a:p>
          <a:p>
            <a:pPr marL="0" indent="0">
              <a:buNone/>
            </a:pPr>
            <a:endParaRPr lang="en-US" b="1" dirty="0"/>
          </a:p>
          <a:p>
            <a:r>
              <a:rPr lang="en-US" u="sng" dirty="0">
                <a:solidFill>
                  <a:srgbClr val="00B050"/>
                </a:solidFill>
              </a:rPr>
              <a:t>Why use clone() method ?</a:t>
            </a:r>
          </a:p>
          <a:p>
            <a:r>
              <a:rPr lang="en-US" dirty="0"/>
              <a:t>The </a:t>
            </a:r>
            <a:r>
              <a:rPr lang="en-US" b="1" dirty="0"/>
              <a:t>clone() method</a:t>
            </a:r>
            <a:r>
              <a:rPr lang="en-US" dirty="0"/>
              <a:t> saves the extra processing task for creating the exact copy of an object.</a:t>
            </a:r>
          </a:p>
          <a:p>
            <a:r>
              <a:rPr lang="en-US" dirty="0"/>
              <a:t>If we perform it by using the new keyword, it will take a lot of processing time to be performed that is why we use object cloning.</a:t>
            </a:r>
            <a:endParaRPr lang="en-US" u="sng" dirty="0">
              <a:solidFill>
                <a:srgbClr val="00B050"/>
              </a:solidFill>
            </a:endParaRPr>
          </a:p>
          <a:p>
            <a:pPr marL="0" indent="0">
              <a:buNone/>
            </a:pPr>
            <a:endParaRPr lang="en-US" b="1" dirty="0"/>
          </a:p>
        </p:txBody>
      </p:sp>
      <p:sp>
        <p:nvSpPr>
          <p:cNvPr id="4" name="Rectangle 3">
            <a:extLst>
              <a:ext uri="{FF2B5EF4-FFF2-40B4-BE49-F238E27FC236}">
                <a16:creationId xmlns:a16="http://schemas.microsoft.com/office/drawing/2014/main" id="{512FDF7C-B023-49D1-B75E-C66E696819EF}"/>
              </a:ext>
            </a:extLst>
          </p:cNvPr>
          <p:cNvSpPr/>
          <p:nvPr/>
        </p:nvSpPr>
        <p:spPr>
          <a:xfrm>
            <a:off x="677334" y="3530991"/>
            <a:ext cx="8044635" cy="1041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7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down)">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down)">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ipe(down)">
                                      <p:cBhvr>
                                        <p:cTn id="55" dur="500"/>
                                        <p:tgtEl>
                                          <p:spTgt spid="3">
                                            <p:txEl>
                                              <p:pRg st="10" end="10"/>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down)">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A6AF-F484-4C60-BC47-859F2C934D03}"/>
              </a:ext>
            </a:extLst>
          </p:cNvPr>
          <p:cNvSpPr>
            <a:spLocks noGrp="1"/>
          </p:cNvSpPr>
          <p:nvPr>
            <p:ph type="title"/>
          </p:nvPr>
        </p:nvSpPr>
        <p:spPr>
          <a:xfrm>
            <a:off x="677334" y="704878"/>
            <a:ext cx="8596668" cy="660400"/>
          </a:xfrm>
        </p:spPr>
        <p:txBody>
          <a:bodyPr/>
          <a:lstStyle/>
          <a:p>
            <a:r>
              <a:rPr lang="en-US" sz="2400" dirty="0"/>
              <a:t>Advantage of Object cloning</a:t>
            </a:r>
            <a:endParaRPr lang="en-US" dirty="0"/>
          </a:p>
        </p:txBody>
      </p:sp>
      <p:sp>
        <p:nvSpPr>
          <p:cNvPr id="3" name="Content Placeholder 2">
            <a:extLst>
              <a:ext uri="{FF2B5EF4-FFF2-40B4-BE49-F238E27FC236}">
                <a16:creationId xmlns:a16="http://schemas.microsoft.com/office/drawing/2014/main" id="{29265E76-66F2-43AA-86A0-02FF835C66B9}"/>
              </a:ext>
            </a:extLst>
          </p:cNvPr>
          <p:cNvSpPr>
            <a:spLocks noGrp="1"/>
          </p:cNvSpPr>
          <p:nvPr>
            <p:ph idx="1"/>
          </p:nvPr>
        </p:nvSpPr>
        <p:spPr>
          <a:xfrm>
            <a:off x="677334" y="1921611"/>
            <a:ext cx="8596668" cy="4394783"/>
          </a:xfrm>
        </p:spPr>
        <p:txBody>
          <a:bodyPr>
            <a:normAutofit/>
          </a:bodyPr>
          <a:lstStyle/>
          <a:p>
            <a:pPr>
              <a:lnSpc>
                <a:spcPct val="150000"/>
              </a:lnSpc>
            </a:pPr>
            <a:r>
              <a:rPr lang="en-US" dirty="0">
                <a:latin typeface="Arial" panose="020B0604020202020204" pitchFamily="34" charset="0"/>
                <a:cs typeface="Arial" panose="020B0604020202020204" pitchFamily="34" charset="0"/>
              </a:rPr>
              <a:t>Although </a:t>
            </a:r>
            <a:r>
              <a:rPr lang="en-US" dirty="0" err="1">
                <a:latin typeface="Arial" panose="020B0604020202020204" pitchFamily="34" charset="0"/>
                <a:cs typeface="Arial" panose="020B0604020202020204" pitchFamily="34" charset="0"/>
              </a:rPr>
              <a:t>Object.clone</a:t>
            </a:r>
            <a:r>
              <a:rPr lang="en-US" dirty="0">
                <a:latin typeface="Arial" panose="020B0604020202020204" pitchFamily="34" charset="0"/>
                <a:cs typeface="Arial" panose="020B0604020202020204" pitchFamily="34" charset="0"/>
              </a:rPr>
              <a:t>() has some design issues but it is still a popular and easy way of copying objects.</a:t>
            </a:r>
          </a:p>
          <a:p>
            <a:pPr>
              <a:lnSpc>
                <a:spcPct val="150000"/>
              </a:lnSpc>
              <a:buFont typeface="+mj-lt"/>
              <a:buAutoNum type="arabicPeriod"/>
            </a:pPr>
            <a:r>
              <a:rPr lang="en-US" dirty="0">
                <a:latin typeface="Arial" panose="020B0604020202020204" pitchFamily="34" charset="0"/>
                <a:cs typeface="Arial" panose="020B0604020202020204" pitchFamily="34" charset="0"/>
              </a:rPr>
              <a:t>You don't need to write lengthy and repetitive codes. Just use an abstract class with a 4- or 5-line long clone() method.</a:t>
            </a:r>
          </a:p>
          <a:p>
            <a:pPr>
              <a:lnSpc>
                <a:spcPct val="150000"/>
              </a:lnSpc>
              <a:buFont typeface="+mj-lt"/>
              <a:buAutoNum type="arabicPeriod"/>
            </a:pPr>
            <a:r>
              <a:rPr lang="en-US" dirty="0">
                <a:latin typeface="Arial" panose="020B0604020202020204" pitchFamily="34" charset="0"/>
                <a:cs typeface="Arial" panose="020B0604020202020204" pitchFamily="34" charset="0"/>
              </a:rPr>
              <a:t>It is the easiest and most efficient way for copying objects, especially if we are applying it to an already developed or an old project. Just define a parent class, implement Cloneable in it, provide the definition of the clone() method and the task will be done.</a:t>
            </a:r>
          </a:p>
          <a:p>
            <a:pPr>
              <a:lnSpc>
                <a:spcPct val="150000"/>
              </a:lnSpc>
              <a:buFont typeface="+mj-lt"/>
              <a:buAutoNum type="arabicPeriod"/>
            </a:pPr>
            <a:r>
              <a:rPr lang="en-US" dirty="0">
                <a:latin typeface="Arial" panose="020B0604020202020204" pitchFamily="34" charset="0"/>
                <a:cs typeface="Arial" panose="020B0604020202020204" pitchFamily="34" charset="0"/>
              </a:rPr>
              <a:t>Clone() is the fastest way to copy array.</a:t>
            </a:r>
          </a:p>
          <a:p>
            <a:pPr>
              <a:lnSpc>
                <a:spcPct val="150000"/>
              </a:lnSpc>
            </a:pPr>
            <a:endParaRPr lang="en-US" dirty="0"/>
          </a:p>
        </p:txBody>
      </p:sp>
    </p:spTree>
    <p:extLst>
      <p:ext uri="{BB962C8B-B14F-4D97-AF65-F5344CB8AC3E}">
        <p14:creationId xmlns:p14="http://schemas.microsoft.com/office/powerpoint/2010/main" val="413138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8975-62D2-42D6-9B8D-588657688A65}"/>
              </a:ext>
            </a:extLst>
          </p:cNvPr>
          <p:cNvSpPr>
            <a:spLocks noGrp="1"/>
          </p:cNvSpPr>
          <p:nvPr>
            <p:ph type="title"/>
          </p:nvPr>
        </p:nvSpPr>
        <p:spPr>
          <a:xfrm>
            <a:off x="677334" y="257908"/>
            <a:ext cx="8596668" cy="1320800"/>
          </a:xfrm>
        </p:spPr>
        <p:txBody>
          <a:bodyPr>
            <a:normAutofit/>
          </a:bodyPr>
          <a:lstStyle/>
          <a:p>
            <a:r>
              <a:rPr lang="en-US" sz="2800" dirty="0"/>
              <a:t>Disadvantage of Object cloning</a:t>
            </a:r>
          </a:p>
        </p:txBody>
      </p:sp>
      <p:sp>
        <p:nvSpPr>
          <p:cNvPr id="3" name="Content Placeholder 2">
            <a:extLst>
              <a:ext uri="{FF2B5EF4-FFF2-40B4-BE49-F238E27FC236}">
                <a16:creationId xmlns:a16="http://schemas.microsoft.com/office/drawing/2014/main" id="{EC7A0717-A57F-4E4A-8D23-CEBCE4EB2557}"/>
              </a:ext>
            </a:extLst>
          </p:cNvPr>
          <p:cNvSpPr>
            <a:spLocks noGrp="1"/>
          </p:cNvSpPr>
          <p:nvPr>
            <p:ph idx="1"/>
          </p:nvPr>
        </p:nvSpPr>
        <p:spPr>
          <a:xfrm>
            <a:off x="677334" y="918308"/>
            <a:ext cx="8596668" cy="5939692"/>
          </a:xfrm>
        </p:spPr>
        <p:txBody>
          <a:bodyPr>
            <a:normAutofit fontScale="92500" lnSpcReduction="10000"/>
          </a:bodyPr>
          <a:lstStyle/>
          <a:p>
            <a:pPr>
              <a:lnSpc>
                <a:spcPct val="150000"/>
              </a:lnSpc>
            </a:pPr>
            <a:r>
              <a:rPr lang="en-US" dirty="0">
                <a:latin typeface="Arial" panose="020B0604020202020204" pitchFamily="34" charset="0"/>
                <a:cs typeface="Arial" panose="020B0604020202020204" pitchFamily="34" charset="0"/>
              </a:rPr>
              <a:t>To use the </a:t>
            </a:r>
            <a:r>
              <a:rPr lang="en-US" dirty="0" err="1">
                <a:latin typeface="Arial" panose="020B0604020202020204" pitchFamily="34" charset="0"/>
                <a:cs typeface="Arial" panose="020B0604020202020204" pitchFamily="34" charset="0"/>
              </a:rPr>
              <a:t>Object.clone</a:t>
            </a:r>
            <a:r>
              <a:rPr lang="en-US" dirty="0">
                <a:latin typeface="Arial" panose="020B0604020202020204" pitchFamily="34" charset="0"/>
                <a:cs typeface="Arial" panose="020B0604020202020204" pitchFamily="34" charset="0"/>
              </a:rPr>
              <a:t>() method, we have to change a lot of syntaxes to our code, like implementing a Cloneable interface, defining the clone() method and handling </a:t>
            </a:r>
            <a:r>
              <a:rPr lang="en-US" dirty="0" err="1">
                <a:latin typeface="Arial" panose="020B0604020202020204" pitchFamily="34" charset="0"/>
                <a:cs typeface="Arial" panose="020B0604020202020204" pitchFamily="34" charset="0"/>
              </a:rPr>
              <a:t>CloneNotSupportedException</a:t>
            </a:r>
            <a:r>
              <a:rPr lang="en-US" dirty="0">
                <a:latin typeface="Arial" panose="020B0604020202020204" pitchFamily="34" charset="0"/>
                <a:cs typeface="Arial" panose="020B0604020202020204" pitchFamily="34" charset="0"/>
              </a:rPr>
              <a:t>, and finally, calling </a:t>
            </a:r>
            <a:r>
              <a:rPr lang="en-US" dirty="0" err="1">
                <a:latin typeface="Arial" panose="020B0604020202020204" pitchFamily="34" charset="0"/>
                <a:cs typeface="Arial" panose="020B0604020202020204" pitchFamily="34" charset="0"/>
              </a:rPr>
              <a:t>Object.clone</a:t>
            </a:r>
            <a:r>
              <a:rPr lang="en-US" dirty="0">
                <a:latin typeface="Arial" panose="020B0604020202020204" pitchFamily="34" charset="0"/>
                <a:cs typeface="Arial" panose="020B0604020202020204" pitchFamily="34" charset="0"/>
              </a:rPr>
              <a:t>() etc.</a:t>
            </a:r>
          </a:p>
          <a:p>
            <a:pPr>
              <a:lnSpc>
                <a:spcPct val="150000"/>
              </a:lnSpc>
            </a:pPr>
            <a:r>
              <a:rPr lang="en-US" dirty="0">
                <a:latin typeface="Arial" panose="020B0604020202020204" pitchFamily="34" charset="0"/>
                <a:cs typeface="Arial" panose="020B0604020202020204" pitchFamily="34" charset="0"/>
              </a:rPr>
              <a:t>We have to implement cloneable interface while it doesn't have any methods in it. We just have to use it to tell the JVM that we can perform clone() on our object.</a:t>
            </a:r>
          </a:p>
          <a:p>
            <a:pPr>
              <a:lnSpc>
                <a:spcPct val="150000"/>
              </a:lnSpc>
            </a:pPr>
            <a:r>
              <a:rPr lang="en-US" dirty="0" err="1">
                <a:latin typeface="Arial" panose="020B0604020202020204" pitchFamily="34" charset="0"/>
                <a:cs typeface="Arial" panose="020B0604020202020204" pitchFamily="34" charset="0"/>
              </a:rPr>
              <a:t>Object.clone</a:t>
            </a:r>
            <a:r>
              <a:rPr lang="en-US" dirty="0">
                <a:latin typeface="Arial" panose="020B0604020202020204" pitchFamily="34" charset="0"/>
                <a:cs typeface="Arial" panose="020B0604020202020204" pitchFamily="34" charset="0"/>
              </a:rPr>
              <a:t>() is protected, so we have to provide our own clone() and indirectly call </a:t>
            </a:r>
            <a:r>
              <a:rPr lang="en-US" dirty="0" err="1">
                <a:latin typeface="Arial" panose="020B0604020202020204" pitchFamily="34" charset="0"/>
                <a:cs typeface="Arial" panose="020B0604020202020204" pitchFamily="34" charset="0"/>
              </a:rPr>
              <a:t>Object.clone</a:t>
            </a:r>
            <a:r>
              <a:rPr lang="en-US" dirty="0">
                <a:latin typeface="Arial" panose="020B0604020202020204" pitchFamily="34" charset="0"/>
                <a:cs typeface="Arial" panose="020B0604020202020204" pitchFamily="34" charset="0"/>
              </a:rPr>
              <a:t>() from it.</a:t>
            </a:r>
          </a:p>
          <a:p>
            <a:pPr>
              <a:lnSpc>
                <a:spcPct val="150000"/>
              </a:lnSpc>
            </a:pPr>
            <a:r>
              <a:rPr lang="en-US" dirty="0" err="1">
                <a:latin typeface="Arial" panose="020B0604020202020204" pitchFamily="34" charset="0"/>
                <a:cs typeface="Arial" panose="020B0604020202020204" pitchFamily="34" charset="0"/>
              </a:rPr>
              <a:t>Object.clone</a:t>
            </a:r>
            <a:r>
              <a:rPr lang="en-US" dirty="0">
                <a:latin typeface="Arial" panose="020B0604020202020204" pitchFamily="34" charset="0"/>
                <a:cs typeface="Arial" panose="020B0604020202020204" pitchFamily="34" charset="0"/>
              </a:rPr>
              <a:t>() doesn't invoke any constructor so we don't have any control over object construction.</a:t>
            </a:r>
          </a:p>
          <a:p>
            <a:pPr>
              <a:lnSpc>
                <a:spcPct val="150000"/>
              </a:lnSpc>
            </a:pPr>
            <a:r>
              <a:rPr lang="en-US" dirty="0">
                <a:latin typeface="Arial" panose="020B0604020202020204" pitchFamily="34" charset="0"/>
                <a:cs typeface="Arial" panose="020B0604020202020204" pitchFamily="34" charset="0"/>
              </a:rPr>
              <a:t>If you want to write a clone method in a child class then all of its </a:t>
            </a:r>
            <a:r>
              <a:rPr lang="en-US" dirty="0" err="1">
                <a:latin typeface="Arial" panose="020B0604020202020204" pitchFamily="34" charset="0"/>
                <a:cs typeface="Arial" panose="020B0604020202020204" pitchFamily="34" charset="0"/>
              </a:rPr>
              <a:t>superclasses</a:t>
            </a:r>
            <a:r>
              <a:rPr lang="en-US" dirty="0">
                <a:latin typeface="Arial" panose="020B0604020202020204" pitchFamily="34" charset="0"/>
                <a:cs typeface="Arial" panose="020B0604020202020204" pitchFamily="34" charset="0"/>
              </a:rPr>
              <a:t> should define the clone() method in them or inherit it from another parent class. Otherwise, the </a:t>
            </a:r>
            <a:r>
              <a:rPr lang="en-US" dirty="0" err="1">
                <a:latin typeface="Arial" panose="020B0604020202020204" pitchFamily="34" charset="0"/>
                <a:cs typeface="Arial" panose="020B0604020202020204" pitchFamily="34" charset="0"/>
              </a:rPr>
              <a:t>super.clone</a:t>
            </a:r>
            <a:r>
              <a:rPr lang="en-US" dirty="0">
                <a:latin typeface="Arial" panose="020B0604020202020204" pitchFamily="34" charset="0"/>
                <a:cs typeface="Arial" panose="020B0604020202020204" pitchFamily="34" charset="0"/>
              </a:rPr>
              <a:t>() chain will fail.</a:t>
            </a:r>
          </a:p>
          <a:p>
            <a:pPr>
              <a:lnSpc>
                <a:spcPct val="150000"/>
              </a:lnSpc>
            </a:pPr>
            <a:r>
              <a:rPr lang="en-US" dirty="0" err="1">
                <a:latin typeface="Arial" panose="020B0604020202020204" pitchFamily="34" charset="0"/>
                <a:cs typeface="Arial" panose="020B0604020202020204" pitchFamily="34" charset="0"/>
              </a:rPr>
              <a:t>Object.clone</a:t>
            </a:r>
            <a:r>
              <a:rPr lang="en-US" dirty="0">
                <a:latin typeface="Arial" panose="020B0604020202020204" pitchFamily="34" charset="0"/>
                <a:cs typeface="Arial" panose="020B0604020202020204" pitchFamily="34" charset="0"/>
              </a:rPr>
              <a:t>() supports only shallow copying but we will need to override it if we need deep cloning.</a:t>
            </a:r>
          </a:p>
        </p:txBody>
      </p:sp>
    </p:spTree>
    <p:extLst>
      <p:ext uri="{BB962C8B-B14F-4D97-AF65-F5344CB8AC3E}">
        <p14:creationId xmlns:p14="http://schemas.microsoft.com/office/powerpoint/2010/main" val="258654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C94A-D719-48DE-9A6A-FB6D880EB366}"/>
              </a:ext>
            </a:extLst>
          </p:cNvPr>
          <p:cNvSpPr>
            <a:spLocks noGrp="1"/>
          </p:cNvSpPr>
          <p:nvPr>
            <p:ph type="title"/>
          </p:nvPr>
        </p:nvSpPr>
        <p:spPr/>
        <p:txBody>
          <a:bodyPr/>
          <a:lstStyle/>
          <a:p>
            <a:r>
              <a:rPr lang="en-US" dirty="0"/>
              <a:t>Types Of Variable</a:t>
            </a:r>
          </a:p>
        </p:txBody>
      </p:sp>
      <p:sp>
        <p:nvSpPr>
          <p:cNvPr id="3" name="Content Placeholder 2">
            <a:extLst>
              <a:ext uri="{FF2B5EF4-FFF2-40B4-BE49-F238E27FC236}">
                <a16:creationId xmlns:a16="http://schemas.microsoft.com/office/drawing/2014/main" id="{97F08A47-C235-4F0E-8483-E3222E8CC465}"/>
              </a:ext>
            </a:extLst>
          </p:cNvPr>
          <p:cNvSpPr>
            <a:spLocks noGrp="1"/>
          </p:cNvSpPr>
          <p:nvPr>
            <p:ph idx="1"/>
          </p:nvPr>
        </p:nvSpPr>
        <p:spPr/>
        <p:txBody>
          <a:bodyPr/>
          <a:lstStyle/>
          <a:p>
            <a:pPr>
              <a:buFont typeface="+mj-lt"/>
              <a:buAutoNum type="arabicPeriod"/>
            </a:pPr>
            <a:r>
              <a:rPr lang="en-US" b="1" dirty="0"/>
              <a:t>Instance Variable</a:t>
            </a:r>
            <a:r>
              <a:rPr lang="en-US" dirty="0"/>
              <a:t>: Variables which are declare inside the class and outside the method. </a:t>
            </a:r>
          </a:p>
          <a:p>
            <a:pPr>
              <a:buFont typeface="+mj-lt"/>
              <a:buAutoNum type="arabicPeriod"/>
            </a:pPr>
            <a:endParaRPr lang="en-US" dirty="0"/>
          </a:p>
          <a:p>
            <a:pPr>
              <a:buFont typeface="+mj-lt"/>
              <a:buAutoNum type="arabicPeriod"/>
            </a:pPr>
            <a:r>
              <a:rPr lang="en-US" b="1" dirty="0"/>
              <a:t>Local Variable</a:t>
            </a:r>
            <a:r>
              <a:rPr lang="en-US" dirty="0"/>
              <a:t> : Variables Which are declare inside the method . </a:t>
            </a:r>
          </a:p>
          <a:p>
            <a:pPr>
              <a:buFont typeface="+mj-lt"/>
              <a:buAutoNum type="arabicPeriod"/>
            </a:pPr>
            <a:endParaRPr lang="en-US" dirty="0"/>
          </a:p>
          <a:p>
            <a:pPr>
              <a:buFont typeface="+mj-lt"/>
              <a:buAutoNum type="arabicPeriod"/>
            </a:pPr>
            <a:r>
              <a:rPr lang="en-US" b="1" dirty="0"/>
              <a:t>Static variable : </a:t>
            </a:r>
            <a:r>
              <a:rPr lang="en-US" dirty="0"/>
              <a:t>same like instance variable but declare by static keyword and it belongs to class not object</a:t>
            </a:r>
          </a:p>
          <a:p>
            <a:pPr marL="0" indent="0">
              <a:buNone/>
            </a:pPr>
            <a:r>
              <a:rPr lang="en-US" dirty="0"/>
              <a:t>	Static variable is also called as Class Variable.</a:t>
            </a:r>
          </a:p>
          <a:p>
            <a:endParaRPr lang="en-US" dirty="0"/>
          </a:p>
        </p:txBody>
      </p:sp>
    </p:spTree>
    <p:extLst>
      <p:ext uri="{BB962C8B-B14F-4D97-AF65-F5344CB8AC3E}">
        <p14:creationId xmlns:p14="http://schemas.microsoft.com/office/powerpoint/2010/main" val="90916195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554C-345E-485F-96A0-E38E957EB094}"/>
              </a:ext>
            </a:extLst>
          </p:cNvPr>
          <p:cNvSpPr>
            <a:spLocks noGrp="1"/>
          </p:cNvSpPr>
          <p:nvPr>
            <p:ph type="title"/>
          </p:nvPr>
        </p:nvSpPr>
        <p:spPr>
          <a:xfrm>
            <a:off x="677334" y="0"/>
            <a:ext cx="8596668" cy="1320800"/>
          </a:xfrm>
        </p:spPr>
        <p:txBody>
          <a:bodyPr/>
          <a:lstStyle/>
          <a:p>
            <a:r>
              <a:rPr lang="en-US" dirty="0"/>
              <a:t>Serialization and Deserialization</a:t>
            </a:r>
          </a:p>
        </p:txBody>
      </p:sp>
      <p:sp>
        <p:nvSpPr>
          <p:cNvPr id="3" name="Content Placeholder 2">
            <a:extLst>
              <a:ext uri="{FF2B5EF4-FFF2-40B4-BE49-F238E27FC236}">
                <a16:creationId xmlns:a16="http://schemas.microsoft.com/office/drawing/2014/main" id="{A8533DE4-D779-429E-B4A1-D1248090E6E0}"/>
              </a:ext>
            </a:extLst>
          </p:cNvPr>
          <p:cNvSpPr>
            <a:spLocks noGrp="1"/>
          </p:cNvSpPr>
          <p:nvPr>
            <p:ph idx="1"/>
          </p:nvPr>
        </p:nvSpPr>
        <p:spPr>
          <a:xfrm>
            <a:off x="677335" y="1080294"/>
            <a:ext cx="8596668" cy="5777706"/>
          </a:xfrm>
        </p:spPr>
        <p:txBody>
          <a:bodyPr/>
          <a:lstStyle/>
          <a:p>
            <a:r>
              <a:rPr lang="en-US" b="1" dirty="0">
                <a:solidFill>
                  <a:schemeClr val="tx1"/>
                </a:solidFill>
              </a:rPr>
              <a:t>Serialization in Java</a:t>
            </a:r>
            <a:r>
              <a:rPr lang="en-US" dirty="0">
                <a:solidFill>
                  <a:schemeClr val="tx1"/>
                </a:solidFill>
              </a:rPr>
              <a:t> is a mechanism of </a:t>
            </a:r>
            <a:r>
              <a:rPr lang="en-US" i="1" dirty="0">
                <a:solidFill>
                  <a:schemeClr val="tx1"/>
                </a:solidFill>
              </a:rPr>
              <a:t>writing the state of an object into a byte-stream</a:t>
            </a:r>
            <a:r>
              <a:rPr lang="en-US" dirty="0">
                <a:solidFill>
                  <a:schemeClr val="tx1"/>
                </a:solidFill>
              </a:rPr>
              <a:t>.</a:t>
            </a:r>
          </a:p>
          <a:p>
            <a:r>
              <a:rPr lang="en-US" dirty="0">
                <a:solidFill>
                  <a:schemeClr val="tx1"/>
                </a:solidFill>
              </a:rPr>
              <a:t>It is mainly used in Hibernate, RMI, JPA, EJB and JMS technologies.</a:t>
            </a:r>
          </a:p>
          <a:p>
            <a:r>
              <a:rPr lang="en-US" dirty="0">
                <a:solidFill>
                  <a:schemeClr val="tx1"/>
                </a:solidFill>
              </a:rPr>
              <a:t>The reverse operation of serialization is called </a:t>
            </a:r>
            <a:r>
              <a:rPr lang="en-US" i="1" dirty="0">
                <a:solidFill>
                  <a:schemeClr val="tx1"/>
                </a:solidFill>
              </a:rPr>
              <a:t>deserialization</a:t>
            </a:r>
            <a:r>
              <a:rPr lang="en-US" dirty="0">
                <a:solidFill>
                  <a:schemeClr val="tx1"/>
                </a:solidFill>
              </a:rPr>
              <a:t> where byte-stream is converted into an object.</a:t>
            </a:r>
          </a:p>
          <a:p>
            <a:r>
              <a:rPr lang="en-US" dirty="0">
                <a:solidFill>
                  <a:schemeClr val="tx1"/>
                </a:solidFill>
              </a:rPr>
              <a:t>The serialization and deserialization process is platform-independent, it means you can serialize an object on one platform and deserialize it on a different platform.</a:t>
            </a:r>
          </a:p>
          <a:p>
            <a:r>
              <a:rPr lang="en-US" dirty="0">
                <a:solidFill>
                  <a:schemeClr val="tx1"/>
                </a:solidFill>
              </a:rPr>
              <a:t>For serializing the object, we call the </a:t>
            </a:r>
            <a:r>
              <a:rPr lang="en-US" b="1" dirty="0" err="1">
                <a:solidFill>
                  <a:schemeClr val="tx1"/>
                </a:solidFill>
              </a:rPr>
              <a:t>writeObject</a:t>
            </a:r>
            <a:r>
              <a:rPr lang="en-US" b="1" dirty="0">
                <a:solidFill>
                  <a:schemeClr val="tx1"/>
                </a:solidFill>
              </a:rPr>
              <a:t>()</a:t>
            </a:r>
            <a:r>
              <a:rPr lang="en-US" dirty="0">
                <a:solidFill>
                  <a:schemeClr val="tx1"/>
                </a:solidFill>
              </a:rPr>
              <a:t> method of </a:t>
            </a:r>
            <a:r>
              <a:rPr lang="en-US" i="1" dirty="0" err="1">
                <a:solidFill>
                  <a:schemeClr val="tx1"/>
                </a:solidFill>
              </a:rPr>
              <a:t>ObjectOutputStream</a:t>
            </a:r>
            <a:r>
              <a:rPr lang="en-US" i="1" dirty="0">
                <a:solidFill>
                  <a:schemeClr val="tx1"/>
                </a:solidFill>
              </a:rPr>
              <a:t> </a:t>
            </a:r>
            <a:r>
              <a:rPr lang="en-US" dirty="0">
                <a:solidFill>
                  <a:schemeClr val="tx1"/>
                </a:solidFill>
              </a:rPr>
              <a:t>class, and for deserialization we call the </a:t>
            </a:r>
            <a:r>
              <a:rPr lang="en-US" b="1" dirty="0" err="1">
                <a:solidFill>
                  <a:schemeClr val="tx1"/>
                </a:solidFill>
              </a:rPr>
              <a:t>readObject</a:t>
            </a:r>
            <a:r>
              <a:rPr lang="en-US" b="1" dirty="0">
                <a:solidFill>
                  <a:schemeClr val="tx1"/>
                </a:solidFill>
              </a:rPr>
              <a:t>()</a:t>
            </a:r>
            <a:r>
              <a:rPr lang="en-US" dirty="0">
                <a:solidFill>
                  <a:schemeClr val="tx1"/>
                </a:solidFill>
              </a:rPr>
              <a:t> method of </a:t>
            </a:r>
            <a:r>
              <a:rPr lang="en-US" i="1" dirty="0" err="1">
                <a:solidFill>
                  <a:schemeClr val="tx1"/>
                </a:solidFill>
              </a:rPr>
              <a:t>ObjectInputStream</a:t>
            </a:r>
            <a:r>
              <a:rPr lang="en-US" dirty="0">
                <a:solidFill>
                  <a:schemeClr val="tx1"/>
                </a:solidFill>
              </a:rPr>
              <a:t> class.</a:t>
            </a:r>
          </a:p>
          <a:p>
            <a:r>
              <a:rPr lang="en-US" altLang="en-US" dirty="0">
                <a:solidFill>
                  <a:schemeClr val="tx1"/>
                </a:solidFill>
                <a:latin typeface="Arial" panose="020B0604020202020204" pitchFamily="34" charset="0"/>
              </a:rPr>
              <a:t>We must have to implement the </a:t>
            </a:r>
            <a:r>
              <a:rPr lang="en-US" altLang="en-US" i="1" dirty="0">
                <a:solidFill>
                  <a:schemeClr val="tx1"/>
                </a:solidFill>
                <a:latin typeface="Arial" panose="020B0604020202020204" pitchFamily="34" charset="0"/>
              </a:rPr>
              <a:t>Serializable</a:t>
            </a:r>
            <a:r>
              <a:rPr lang="en-US" altLang="en-US" dirty="0">
                <a:solidFill>
                  <a:schemeClr val="tx1"/>
                </a:solidFill>
                <a:latin typeface="Arial" panose="020B0604020202020204" pitchFamily="34" charset="0"/>
              </a:rPr>
              <a:t> interface for serializing the object.</a:t>
            </a:r>
          </a:p>
          <a:p>
            <a:endParaRPr lang="en-US" dirty="0">
              <a:solidFill>
                <a:schemeClr val="tx1"/>
              </a:solidFill>
            </a:endParaRPr>
          </a:p>
          <a:p>
            <a:r>
              <a:rPr lang="en-US" b="1" u="sng" dirty="0"/>
              <a:t>Advantages of Java Serialization</a:t>
            </a:r>
          </a:p>
          <a:p>
            <a:r>
              <a:rPr lang="en-US" dirty="0"/>
              <a:t>It is mainly used to travel object's state on the network (that is known as marshalling).</a:t>
            </a:r>
            <a:br>
              <a:rPr lang="en-US" dirty="0"/>
            </a:br>
            <a:endParaRPr lang="en-US" dirty="0"/>
          </a:p>
        </p:txBody>
      </p:sp>
      <p:pic>
        <p:nvPicPr>
          <p:cNvPr id="7" name="Picture 6">
            <a:extLst>
              <a:ext uri="{FF2B5EF4-FFF2-40B4-BE49-F238E27FC236}">
                <a16:creationId xmlns:a16="http://schemas.microsoft.com/office/drawing/2014/main" id="{6F0659D4-B7E3-470F-96FE-3AD632964C75}"/>
              </a:ext>
            </a:extLst>
          </p:cNvPr>
          <p:cNvPicPr>
            <a:picLocks noChangeAspect="1"/>
          </p:cNvPicPr>
          <p:nvPr/>
        </p:nvPicPr>
        <p:blipFill>
          <a:blip r:embed="rId2"/>
          <a:stretch>
            <a:fillRect/>
          </a:stretch>
        </p:blipFill>
        <p:spPr>
          <a:xfrm>
            <a:off x="8948591" y="2494870"/>
            <a:ext cx="3243409" cy="2948554"/>
          </a:xfrm>
          <a:prstGeom prst="rect">
            <a:avLst/>
          </a:prstGeom>
        </p:spPr>
      </p:pic>
    </p:spTree>
    <p:extLst>
      <p:ext uri="{BB962C8B-B14F-4D97-AF65-F5344CB8AC3E}">
        <p14:creationId xmlns:p14="http://schemas.microsoft.com/office/powerpoint/2010/main" val="244303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down)">
                                      <p:cBhvr>
                                        <p:cTn id="45" dur="500"/>
                                        <p:tgtEl>
                                          <p:spTgt spid="3">
                                            <p:txEl>
                                              <p:pRg st="8" end="8"/>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984E-3655-4F2C-A3CA-ADCE8E81EC1C}"/>
              </a:ext>
            </a:extLst>
          </p:cNvPr>
          <p:cNvSpPr>
            <a:spLocks noGrp="1"/>
          </p:cNvSpPr>
          <p:nvPr>
            <p:ph type="title"/>
          </p:nvPr>
        </p:nvSpPr>
        <p:spPr>
          <a:xfrm>
            <a:off x="677334" y="0"/>
            <a:ext cx="8596668" cy="1320800"/>
          </a:xfrm>
        </p:spPr>
        <p:txBody>
          <a:bodyPr/>
          <a:lstStyle/>
          <a:p>
            <a:r>
              <a:rPr lang="en-US" dirty="0" err="1"/>
              <a:t>java.io.Serializable</a:t>
            </a:r>
            <a:r>
              <a:rPr lang="en-US" dirty="0"/>
              <a:t> interface</a:t>
            </a:r>
          </a:p>
        </p:txBody>
      </p:sp>
      <p:sp>
        <p:nvSpPr>
          <p:cNvPr id="3" name="Content Placeholder 2">
            <a:extLst>
              <a:ext uri="{FF2B5EF4-FFF2-40B4-BE49-F238E27FC236}">
                <a16:creationId xmlns:a16="http://schemas.microsoft.com/office/drawing/2014/main" id="{69A5CCE3-6B33-497F-BA57-6151D2802804}"/>
              </a:ext>
            </a:extLst>
          </p:cNvPr>
          <p:cNvSpPr>
            <a:spLocks noGrp="1"/>
          </p:cNvSpPr>
          <p:nvPr>
            <p:ph idx="1"/>
          </p:nvPr>
        </p:nvSpPr>
        <p:spPr>
          <a:xfrm>
            <a:off x="677334" y="1320800"/>
            <a:ext cx="10098518" cy="3880773"/>
          </a:xfrm>
        </p:spPr>
        <p:txBody>
          <a:bodyPr/>
          <a:lstStyle/>
          <a:p>
            <a:r>
              <a:rPr lang="en-US" b="1" dirty="0"/>
              <a:t>Serializable</a:t>
            </a:r>
            <a:r>
              <a:rPr lang="en-US" dirty="0"/>
              <a:t> is a marker interface (has no data member and method). </a:t>
            </a:r>
          </a:p>
          <a:p>
            <a:r>
              <a:rPr lang="en-US" dirty="0"/>
              <a:t>It is used to "mark" Java classes so that the objects of these classes may get a certain capability.</a:t>
            </a:r>
          </a:p>
          <a:p>
            <a:r>
              <a:rPr lang="en-US" dirty="0"/>
              <a:t>The </a:t>
            </a:r>
            <a:r>
              <a:rPr lang="en-US" b="1" dirty="0"/>
              <a:t>Cloneable</a:t>
            </a:r>
            <a:r>
              <a:rPr lang="en-US" dirty="0"/>
              <a:t> and </a:t>
            </a:r>
            <a:r>
              <a:rPr lang="en-US" b="1" dirty="0"/>
              <a:t>Remote</a:t>
            </a:r>
            <a:r>
              <a:rPr lang="en-US" dirty="0"/>
              <a:t> are also marker interfaces.</a:t>
            </a:r>
          </a:p>
          <a:p>
            <a:r>
              <a:rPr lang="en-US" dirty="0"/>
              <a:t>The </a:t>
            </a:r>
            <a:r>
              <a:rPr lang="en-US" b="1" dirty="0"/>
              <a:t>Serializable</a:t>
            </a:r>
            <a:r>
              <a:rPr lang="en-US" dirty="0"/>
              <a:t> interface must be implemented by the class whose object needs to be persisted.</a:t>
            </a:r>
          </a:p>
          <a:p>
            <a:r>
              <a:rPr lang="en-US" dirty="0"/>
              <a:t>The String class and all the wrapper classes implement the </a:t>
            </a:r>
            <a:r>
              <a:rPr lang="en-US" i="1" dirty="0" err="1"/>
              <a:t>java.io.Serializable</a:t>
            </a:r>
            <a:r>
              <a:rPr lang="en-US" dirty="0"/>
              <a:t> interface by default.</a:t>
            </a:r>
          </a:p>
        </p:txBody>
      </p:sp>
    </p:spTree>
    <p:extLst>
      <p:ext uri="{BB962C8B-B14F-4D97-AF65-F5344CB8AC3E}">
        <p14:creationId xmlns:p14="http://schemas.microsoft.com/office/powerpoint/2010/main" val="269662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744D-C519-44C1-884F-20F3E9434F07}"/>
              </a:ext>
            </a:extLst>
          </p:cNvPr>
          <p:cNvSpPr>
            <a:spLocks noGrp="1"/>
          </p:cNvSpPr>
          <p:nvPr>
            <p:ph type="title"/>
          </p:nvPr>
        </p:nvSpPr>
        <p:spPr>
          <a:xfrm>
            <a:off x="677334" y="0"/>
            <a:ext cx="8596668" cy="1320800"/>
          </a:xfrm>
        </p:spPr>
        <p:txBody>
          <a:bodyPr/>
          <a:lstStyle/>
          <a:p>
            <a:r>
              <a:rPr lang="en-US" dirty="0"/>
              <a:t>Servlet</a:t>
            </a:r>
          </a:p>
        </p:txBody>
      </p:sp>
      <p:sp>
        <p:nvSpPr>
          <p:cNvPr id="3" name="Content Placeholder 2">
            <a:extLst>
              <a:ext uri="{FF2B5EF4-FFF2-40B4-BE49-F238E27FC236}">
                <a16:creationId xmlns:a16="http://schemas.microsoft.com/office/drawing/2014/main" id="{25F9B4BD-DE02-4F3E-8E36-12F51082DFE0}"/>
              </a:ext>
            </a:extLst>
          </p:cNvPr>
          <p:cNvSpPr>
            <a:spLocks noGrp="1"/>
          </p:cNvSpPr>
          <p:nvPr>
            <p:ph idx="1"/>
          </p:nvPr>
        </p:nvSpPr>
        <p:spPr>
          <a:xfrm>
            <a:off x="544599" y="707923"/>
            <a:ext cx="8596668" cy="6150077"/>
          </a:xfrm>
        </p:spPr>
        <p:txBody>
          <a:bodyPr/>
          <a:lstStyle/>
          <a:p>
            <a:r>
              <a:rPr lang="en-US" dirty="0"/>
              <a:t>Servlet is server side technology which is used to </a:t>
            </a:r>
            <a:r>
              <a:rPr lang="en-US" b="1" dirty="0">
                <a:solidFill>
                  <a:srgbClr val="92D050"/>
                </a:solidFill>
              </a:rPr>
              <a:t>handle the client request</a:t>
            </a:r>
            <a:r>
              <a:rPr lang="en-US" dirty="0"/>
              <a:t>, </a:t>
            </a:r>
            <a:r>
              <a:rPr lang="en-US" b="1" dirty="0">
                <a:solidFill>
                  <a:srgbClr val="92D050"/>
                </a:solidFill>
              </a:rPr>
              <a:t>Process the request</a:t>
            </a:r>
            <a:r>
              <a:rPr lang="en-US" dirty="0">
                <a:solidFill>
                  <a:srgbClr val="92D050"/>
                </a:solidFill>
              </a:rPr>
              <a:t> </a:t>
            </a:r>
            <a:r>
              <a:rPr lang="en-US" dirty="0"/>
              <a:t>and </a:t>
            </a:r>
            <a:r>
              <a:rPr lang="en-US" b="1" dirty="0">
                <a:solidFill>
                  <a:srgbClr val="92D050"/>
                </a:solidFill>
              </a:rPr>
              <a:t>generate the dynamic response</a:t>
            </a:r>
            <a:r>
              <a:rPr lang="en-US" dirty="0"/>
              <a:t>.</a:t>
            </a:r>
          </a:p>
          <a:p>
            <a:endParaRPr lang="en-US" dirty="0"/>
          </a:p>
          <a:p>
            <a:r>
              <a:rPr lang="en-US" sz="2400" u="sng" dirty="0">
                <a:solidFill>
                  <a:srgbClr val="FF0000"/>
                </a:solidFill>
              </a:rPr>
              <a:t>Server</a:t>
            </a:r>
          </a:p>
          <a:p>
            <a:r>
              <a:rPr lang="en-US" dirty="0"/>
              <a:t>A server is a software or hardware device that accepts and responds to requests made over a network by the client.</a:t>
            </a:r>
          </a:p>
          <a:p>
            <a:endParaRPr lang="en-US" dirty="0"/>
          </a:p>
          <a:p>
            <a:r>
              <a:rPr lang="en-US" u="sng" dirty="0"/>
              <a:t>Types of Server :</a:t>
            </a:r>
          </a:p>
          <a:p>
            <a:pPr marL="0" indent="0">
              <a:buNone/>
            </a:pPr>
            <a:r>
              <a:rPr lang="en-US" dirty="0"/>
              <a:t>1) Web Server:</a:t>
            </a:r>
          </a:p>
          <a:p>
            <a:pPr marL="0" indent="0">
              <a:buNone/>
            </a:pPr>
            <a:r>
              <a:rPr lang="en-US" dirty="0"/>
              <a:t>				Apache Tomcat ,glassfish ,jetty.</a:t>
            </a:r>
          </a:p>
          <a:p>
            <a:pPr marL="0" indent="0">
              <a:buNone/>
            </a:pPr>
            <a:r>
              <a:rPr lang="en-US" dirty="0"/>
              <a:t>2)Application Server :</a:t>
            </a:r>
          </a:p>
          <a:p>
            <a:pPr marL="0" indent="0">
              <a:buNone/>
            </a:pPr>
            <a:r>
              <a:rPr lang="en-US" dirty="0"/>
              <a:t>					</a:t>
            </a:r>
            <a:r>
              <a:rPr lang="en-US" dirty="0" err="1"/>
              <a:t>Jboss</a:t>
            </a:r>
            <a:r>
              <a:rPr lang="en-US" dirty="0"/>
              <a:t> ,Weblogic ,IBM </a:t>
            </a:r>
            <a:r>
              <a:rPr lang="en-US" dirty="0" err="1"/>
              <a:t>websphere</a:t>
            </a:r>
            <a:endParaRPr lang="en-US" dirty="0"/>
          </a:p>
          <a:p>
            <a:endParaRPr lang="en-US" dirty="0"/>
          </a:p>
          <a:p>
            <a:r>
              <a:rPr lang="en-US" dirty="0"/>
              <a:t>Server side Technologies :</a:t>
            </a:r>
          </a:p>
          <a:p>
            <a:pPr marL="0" indent="0">
              <a:buNone/>
            </a:pPr>
            <a:r>
              <a:rPr lang="en-US" dirty="0"/>
              <a:t>					JSP ,Spring or Spring Boot ,Struts or JSF ,PHP ,Python.</a:t>
            </a:r>
          </a:p>
        </p:txBody>
      </p:sp>
      <p:sp>
        <p:nvSpPr>
          <p:cNvPr id="5" name="Rectangle 4">
            <a:extLst>
              <a:ext uri="{FF2B5EF4-FFF2-40B4-BE49-F238E27FC236}">
                <a16:creationId xmlns:a16="http://schemas.microsoft.com/office/drawing/2014/main" id="{1E688340-87FD-485A-B20D-E55317E97135}"/>
              </a:ext>
            </a:extLst>
          </p:cNvPr>
          <p:cNvSpPr/>
          <p:nvPr/>
        </p:nvSpPr>
        <p:spPr>
          <a:xfrm>
            <a:off x="8948447" y="2326968"/>
            <a:ext cx="2566219" cy="35248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u="sng" dirty="0">
                <a:solidFill>
                  <a:schemeClr val="bg1"/>
                </a:solidFill>
              </a:rPr>
              <a:t>Container:</a:t>
            </a:r>
          </a:p>
          <a:p>
            <a:pPr>
              <a:lnSpc>
                <a:spcPct val="150000"/>
              </a:lnSpc>
            </a:pPr>
            <a:r>
              <a:rPr lang="en-US" dirty="0">
                <a:solidFill>
                  <a:schemeClr val="bg1"/>
                </a:solidFill>
              </a:rPr>
              <a:t>-&gt;servlet container</a:t>
            </a:r>
          </a:p>
          <a:p>
            <a:pPr>
              <a:lnSpc>
                <a:spcPct val="150000"/>
              </a:lnSpc>
            </a:pPr>
            <a:r>
              <a:rPr lang="en-US" dirty="0">
                <a:solidFill>
                  <a:schemeClr val="bg1"/>
                </a:solidFill>
              </a:rPr>
              <a:t>-&gt;JSP container</a:t>
            </a:r>
          </a:p>
          <a:p>
            <a:pPr>
              <a:lnSpc>
                <a:spcPct val="150000"/>
              </a:lnSpc>
            </a:pPr>
            <a:r>
              <a:rPr lang="en-US" dirty="0">
                <a:solidFill>
                  <a:schemeClr val="bg1"/>
                </a:solidFill>
              </a:rPr>
              <a:t>-&gt;Security container</a:t>
            </a:r>
          </a:p>
          <a:p>
            <a:pPr>
              <a:lnSpc>
                <a:spcPct val="150000"/>
              </a:lnSpc>
            </a:pPr>
            <a:r>
              <a:rPr lang="en-US" dirty="0">
                <a:solidFill>
                  <a:schemeClr val="bg1"/>
                </a:solidFill>
              </a:rPr>
              <a:t>-&gt;WebSocket container</a:t>
            </a:r>
          </a:p>
          <a:p>
            <a:pPr>
              <a:lnSpc>
                <a:spcPct val="150000"/>
              </a:lnSpc>
            </a:pPr>
            <a:r>
              <a:rPr lang="en-US" dirty="0">
                <a:solidFill>
                  <a:schemeClr val="bg1"/>
                </a:solidFill>
              </a:rPr>
              <a:t>-&gt;JNDI container</a:t>
            </a:r>
          </a:p>
          <a:p>
            <a:pPr algn="ctr"/>
            <a:endParaRPr lang="en-US" dirty="0">
              <a:solidFill>
                <a:schemeClr val="bg1"/>
              </a:solidFill>
            </a:endParaRPr>
          </a:p>
        </p:txBody>
      </p:sp>
      <p:sp>
        <p:nvSpPr>
          <p:cNvPr id="6" name="TextBox 5">
            <a:extLst>
              <a:ext uri="{FF2B5EF4-FFF2-40B4-BE49-F238E27FC236}">
                <a16:creationId xmlns:a16="http://schemas.microsoft.com/office/drawing/2014/main" id="{8CB1BB8D-76E7-43EC-9159-4D0572E46464}"/>
              </a:ext>
            </a:extLst>
          </p:cNvPr>
          <p:cNvSpPr txBox="1"/>
          <p:nvPr/>
        </p:nvSpPr>
        <p:spPr>
          <a:xfrm>
            <a:off x="9679898" y="5851832"/>
            <a:ext cx="1103315" cy="646331"/>
          </a:xfrm>
          <a:prstGeom prst="rect">
            <a:avLst/>
          </a:prstGeom>
          <a:noFill/>
        </p:spPr>
        <p:txBody>
          <a:bodyPr wrap="none" rtlCol="0">
            <a:spAutoFit/>
          </a:bodyPr>
          <a:lstStyle/>
          <a:p>
            <a:pPr algn="ctr"/>
            <a:r>
              <a:rPr lang="en-US" dirty="0">
                <a:solidFill>
                  <a:schemeClr val="bg1"/>
                </a:solidFill>
              </a:rPr>
              <a:t>Server</a:t>
            </a:r>
          </a:p>
          <a:p>
            <a:pPr algn="ctr"/>
            <a:r>
              <a:rPr lang="en-US" dirty="0">
                <a:solidFill>
                  <a:schemeClr val="bg1"/>
                </a:solidFill>
              </a:rPr>
              <a:t>(Tomcat)</a:t>
            </a:r>
          </a:p>
        </p:txBody>
      </p:sp>
    </p:spTree>
    <p:extLst>
      <p:ext uri="{BB962C8B-B14F-4D97-AF65-F5344CB8AC3E}">
        <p14:creationId xmlns:p14="http://schemas.microsoft.com/office/powerpoint/2010/main" val="100082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down)">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down)">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wipe(down)">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wipe(down)">
                                      <p:cBhvr>
                                        <p:cTn id="6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F8B2-92C3-4F0E-9B76-A5C94E7932A8}"/>
              </a:ext>
            </a:extLst>
          </p:cNvPr>
          <p:cNvSpPr>
            <a:spLocks noGrp="1"/>
          </p:cNvSpPr>
          <p:nvPr>
            <p:ph type="title"/>
          </p:nvPr>
        </p:nvSpPr>
        <p:spPr/>
        <p:txBody>
          <a:bodyPr/>
          <a:lstStyle/>
          <a:p>
            <a:r>
              <a:rPr lang="en-US" dirty="0"/>
              <a:t>Steps to Configure eclipse and Tomcat</a:t>
            </a:r>
          </a:p>
        </p:txBody>
      </p:sp>
      <p:sp>
        <p:nvSpPr>
          <p:cNvPr id="3" name="Content Placeholder 2">
            <a:extLst>
              <a:ext uri="{FF2B5EF4-FFF2-40B4-BE49-F238E27FC236}">
                <a16:creationId xmlns:a16="http://schemas.microsoft.com/office/drawing/2014/main" id="{46CBDC8F-AC7E-4932-A2A5-B2A904964577}"/>
              </a:ext>
            </a:extLst>
          </p:cNvPr>
          <p:cNvSpPr>
            <a:spLocks noGrp="1"/>
          </p:cNvSpPr>
          <p:nvPr>
            <p:ph idx="1"/>
          </p:nvPr>
        </p:nvSpPr>
        <p:spPr>
          <a:xfrm>
            <a:off x="677334" y="1930400"/>
            <a:ext cx="8596668" cy="3275781"/>
          </a:xfrm>
        </p:spPr>
        <p:txBody>
          <a:bodyPr>
            <a:normAutofit/>
          </a:bodyPr>
          <a:lstStyle/>
          <a:p>
            <a:pPr>
              <a:lnSpc>
                <a:spcPct val="200000"/>
              </a:lnSpc>
              <a:buFont typeface="+mj-lt"/>
              <a:buAutoNum type="arabicPeriod"/>
            </a:pPr>
            <a:r>
              <a:rPr lang="en-US" sz="2000" dirty="0"/>
              <a:t>Download eclipse and tomcat zip file.</a:t>
            </a:r>
          </a:p>
          <a:p>
            <a:pPr>
              <a:lnSpc>
                <a:spcPct val="200000"/>
              </a:lnSpc>
              <a:buFont typeface="+mj-lt"/>
              <a:buAutoNum type="arabicPeriod"/>
            </a:pPr>
            <a:r>
              <a:rPr lang="en-US" sz="2000" dirty="0"/>
              <a:t>Set runtime environment of tomcat in eclipse.</a:t>
            </a:r>
          </a:p>
          <a:p>
            <a:pPr>
              <a:lnSpc>
                <a:spcPct val="200000"/>
              </a:lnSpc>
              <a:buFont typeface="+mj-lt"/>
              <a:buAutoNum type="arabicPeriod"/>
            </a:pPr>
            <a:r>
              <a:rPr lang="en-US" sz="2000" dirty="0"/>
              <a:t>Add server in eclipse.</a:t>
            </a:r>
          </a:p>
        </p:txBody>
      </p:sp>
    </p:spTree>
    <p:extLst>
      <p:ext uri="{BB962C8B-B14F-4D97-AF65-F5344CB8AC3E}">
        <p14:creationId xmlns:p14="http://schemas.microsoft.com/office/powerpoint/2010/main" val="48541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DC7B-51B1-49D2-B9B2-D282B1ED1728}"/>
              </a:ext>
            </a:extLst>
          </p:cNvPr>
          <p:cNvSpPr>
            <a:spLocks noGrp="1"/>
          </p:cNvSpPr>
          <p:nvPr>
            <p:ph type="title"/>
          </p:nvPr>
        </p:nvSpPr>
        <p:spPr/>
        <p:txBody>
          <a:bodyPr/>
          <a:lstStyle/>
          <a:p>
            <a:r>
              <a:rPr lang="en-US" dirty="0"/>
              <a:t>Hierarchy</a:t>
            </a:r>
          </a:p>
        </p:txBody>
      </p:sp>
      <p:sp>
        <p:nvSpPr>
          <p:cNvPr id="4" name="Rectangle 3">
            <a:extLst>
              <a:ext uri="{FF2B5EF4-FFF2-40B4-BE49-F238E27FC236}">
                <a16:creationId xmlns:a16="http://schemas.microsoft.com/office/drawing/2014/main" id="{C04E5E8A-97F6-47E8-AF51-5BE3F9C8BF1F}"/>
              </a:ext>
            </a:extLst>
          </p:cNvPr>
          <p:cNvSpPr/>
          <p:nvPr/>
        </p:nvSpPr>
        <p:spPr>
          <a:xfrm>
            <a:off x="3982064" y="1620684"/>
            <a:ext cx="2433483" cy="827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Servlet</a:t>
            </a:r>
          </a:p>
        </p:txBody>
      </p:sp>
      <p:sp>
        <p:nvSpPr>
          <p:cNvPr id="5" name="Rectangle 4">
            <a:extLst>
              <a:ext uri="{FF2B5EF4-FFF2-40B4-BE49-F238E27FC236}">
                <a16:creationId xmlns:a16="http://schemas.microsoft.com/office/drawing/2014/main" id="{A6D86A02-1180-4B40-AB7F-D3BA691D445B}"/>
              </a:ext>
            </a:extLst>
          </p:cNvPr>
          <p:cNvSpPr/>
          <p:nvPr/>
        </p:nvSpPr>
        <p:spPr>
          <a:xfrm>
            <a:off x="3982063" y="3462593"/>
            <a:ext cx="2433483" cy="827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GenericServlet</a:t>
            </a:r>
            <a:endParaRPr lang="en-US" dirty="0"/>
          </a:p>
        </p:txBody>
      </p:sp>
      <p:sp>
        <p:nvSpPr>
          <p:cNvPr id="6" name="Rectangle 5">
            <a:extLst>
              <a:ext uri="{FF2B5EF4-FFF2-40B4-BE49-F238E27FC236}">
                <a16:creationId xmlns:a16="http://schemas.microsoft.com/office/drawing/2014/main" id="{EB98AB83-2826-4E05-89C3-C24AB6A7EA27}"/>
              </a:ext>
            </a:extLst>
          </p:cNvPr>
          <p:cNvSpPr/>
          <p:nvPr/>
        </p:nvSpPr>
        <p:spPr>
          <a:xfrm>
            <a:off x="3982063" y="5304502"/>
            <a:ext cx="2433483" cy="827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HttpServlet</a:t>
            </a:r>
            <a:endParaRPr lang="en-US" dirty="0"/>
          </a:p>
        </p:txBody>
      </p:sp>
      <p:sp>
        <p:nvSpPr>
          <p:cNvPr id="7" name="TextBox 6">
            <a:extLst>
              <a:ext uri="{FF2B5EF4-FFF2-40B4-BE49-F238E27FC236}">
                <a16:creationId xmlns:a16="http://schemas.microsoft.com/office/drawing/2014/main" id="{43B52234-92CC-4E3A-BD5D-6073F8875E36}"/>
              </a:ext>
            </a:extLst>
          </p:cNvPr>
          <p:cNvSpPr txBox="1"/>
          <p:nvPr/>
        </p:nvSpPr>
        <p:spPr>
          <a:xfrm>
            <a:off x="3982063" y="1209368"/>
            <a:ext cx="1165124" cy="369332"/>
          </a:xfrm>
          <a:prstGeom prst="rect">
            <a:avLst/>
          </a:prstGeom>
          <a:noFill/>
        </p:spPr>
        <p:txBody>
          <a:bodyPr wrap="square" rtlCol="0">
            <a:spAutoFit/>
          </a:bodyPr>
          <a:lstStyle/>
          <a:p>
            <a:r>
              <a:rPr lang="en-US" dirty="0"/>
              <a:t>Interface</a:t>
            </a:r>
          </a:p>
        </p:txBody>
      </p:sp>
      <p:sp>
        <p:nvSpPr>
          <p:cNvPr id="8" name="TextBox 7">
            <a:extLst>
              <a:ext uri="{FF2B5EF4-FFF2-40B4-BE49-F238E27FC236}">
                <a16:creationId xmlns:a16="http://schemas.microsoft.com/office/drawing/2014/main" id="{A5288BD7-705E-4908-9807-AD9F1F1CCD5A}"/>
              </a:ext>
            </a:extLst>
          </p:cNvPr>
          <p:cNvSpPr txBox="1"/>
          <p:nvPr/>
        </p:nvSpPr>
        <p:spPr>
          <a:xfrm>
            <a:off x="3982063" y="4935170"/>
            <a:ext cx="1165124" cy="369332"/>
          </a:xfrm>
          <a:prstGeom prst="rect">
            <a:avLst/>
          </a:prstGeom>
          <a:noFill/>
        </p:spPr>
        <p:txBody>
          <a:bodyPr wrap="square" rtlCol="0">
            <a:spAutoFit/>
          </a:bodyPr>
          <a:lstStyle/>
          <a:p>
            <a:r>
              <a:rPr lang="en-US" dirty="0"/>
              <a:t>class</a:t>
            </a:r>
          </a:p>
        </p:txBody>
      </p:sp>
      <p:sp>
        <p:nvSpPr>
          <p:cNvPr id="9" name="TextBox 8">
            <a:extLst>
              <a:ext uri="{FF2B5EF4-FFF2-40B4-BE49-F238E27FC236}">
                <a16:creationId xmlns:a16="http://schemas.microsoft.com/office/drawing/2014/main" id="{C35E66B0-04BA-4A12-BE49-3FEEB811E9DC}"/>
              </a:ext>
            </a:extLst>
          </p:cNvPr>
          <p:cNvSpPr txBox="1"/>
          <p:nvPr/>
        </p:nvSpPr>
        <p:spPr>
          <a:xfrm>
            <a:off x="3982063" y="3089984"/>
            <a:ext cx="1165124" cy="369332"/>
          </a:xfrm>
          <a:prstGeom prst="rect">
            <a:avLst/>
          </a:prstGeom>
          <a:noFill/>
        </p:spPr>
        <p:txBody>
          <a:bodyPr wrap="square" rtlCol="0">
            <a:spAutoFit/>
          </a:bodyPr>
          <a:lstStyle/>
          <a:p>
            <a:r>
              <a:rPr lang="en-US" dirty="0"/>
              <a:t>class</a:t>
            </a:r>
          </a:p>
        </p:txBody>
      </p:sp>
      <p:cxnSp>
        <p:nvCxnSpPr>
          <p:cNvPr id="11" name="Straight Arrow Connector 10">
            <a:extLst>
              <a:ext uri="{FF2B5EF4-FFF2-40B4-BE49-F238E27FC236}">
                <a16:creationId xmlns:a16="http://schemas.microsoft.com/office/drawing/2014/main" id="{47004131-1BB0-4C85-B21E-8CE6AF2AA2F6}"/>
              </a:ext>
            </a:extLst>
          </p:cNvPr>
          <p:cNvCxnSpPr>
            <a:stCxn id="4" idx="2"/>
          </p:cNvCxnSpPr>
          <p:nvPr/>
        </p:nvCxnSpPr>
        <p:spPr>
          <a:xfrm flipH="1">
            <a:off x="5198804" y="2448232"/>
            <a:ext cx="2" cy="980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DEB86-2914-4081-A762-A81ECE7C0FE5}"/>
              </a:ext>
            </a:extLst>
          </p:cNvPr>
          <p:cNvCxnSpPr>
            <a:stCxn id="5" idx="2"/>
            <a:endCxn id="6" idx="0"/>
          </p:cNvCxnSpPr>
          <p:nvPr/>
        </p:nvCxnSpPr>
        <p:spPr>
          <a:xfrm>
            <a:off x="5198805" y="4290141"/>
            <a:ext cx="0" cy="10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AA7578D-AE8A-46D2-B910-CFF15F85BA40}"/>
              </a:ext>
            </a:extLst>
          </p:cNvPr>
          <p:cNvSpPr txBox="1"/>
          <p:nvPr/>
        </p:nvSpPr>
        <p:spPr>
          <a:xfrm>
            <a:off x="6691086" y="1620684"/>
            <a:ext cx="3799656" cy="646331"/>
          </a:xfrm>
          <a:prstGeom prst="rect">
            <a:avLst/>
          </a:prstGeom>
          <a:noFill/>
        </p:spPr>
        <p:txBody>
          <a:bodyPr wrap="square" rtlCol="0">
            <a:spAutoFit/>
          </a:bodyPr>
          <a:lstStyle/>
          <a:p>
            <a:r>
              <a:rPr lang="en-US" dirty="0"/>
              <a:t>It defines Servlet Life Cycle Methods</a:t>
            </a:r>
          </a:p>
        </p:txBody>
      </p:sp>
      <p:sp>
        <p:nvSpPr>
          <p:cNvPr id="15" name="TextBox 14">
            <a:extLst>
              <a:ext uri="{FF2B5EF4-FFF2-40B4-BE49-F238E27FC236}">
                <a16:creationId xmlns:a16="http://schemas.microsoft.com/office/drawing/2014/main" id="{0A979F86-A116-4FD5-991C-A7B23DE0F5A6}"/>
              </a:ext>
            </a:extLst>
          </p:cNvPr>
          <p:cNvSpPr txBox="1"/>
          <p:nvPr/>
        </p:nvSpPr>
        <p:spPr>
          <a:xfrm>
            <a:off x="6691086" y="3459316"/>
            <a:ext cx="3799656" cy="646331"/>
          </a:xfrm>
          <a:prstGeom prst="rect">
            <a:avLst/>
          </a:prstGeom>
          <a:noFill/>
        </p:spPr>
        <p:txBody>
          <a:bodyPr wrap="square" rtlCol="0">
            <a:spAutoFit/>
          </a:bodyPr>
          <a:lstStyle/>
          <a:p>
            <a:r>
              <a:rPr lang="en-US" dirty="0"/>
              <a:t>When We Want to create protocol independent Servlet</a:t>
            </a:r>
          </a:p>
        </p:txBody>
      </p:sp>
      <p:sp>
        <p:nvSpPr>
          <p:cNvPr id="16" name="Oval 15">
            <a:extLst>
              <a:ext uri="{FF2B5EF4-FFF2-40B4-BE49-F238E27FC236}">
                <a16:creationId xmlns:a16="http://schemas.microsoft.com/office/drawing/2014/main" id="{E6D08308-4FBD-4BF4-B43E-ADC0DBB80C35}"/>
              </a:ext>
            </a:extLst>
          </p:cNvPr>
          <p:cNvSpPr/>
          <p:nvPr/>
        </p:nvSpPr>
        <p:spPr>
          <a:xfrm>
            <a:off x="7141029" y="4290141"/>
            <a:ext cx="362849" cy="3544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AF8CFC5-08F2-4863-9617-FD4471B8FA41}"/>
              </a:ext>
            </a:extLst>
          </p:cNvPr>
          <p:cNvSpPr/>
          <p:nvPr/>
        </p:nvSpPr>
        <p:spPr>
          <a:xfrm>
            <a:off x="9264676" y="4290141"/>
            <a:ext cx="362849" cy="3544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86B6C9F-F05E-4A6F-AA70-9854BA403D00}"/>
              </a:ext>
            </a:extLst>
          </p:cNvPr>
          <p:cNvSpPr txBox="1"/>
          <p:nvPr/>
        </p:nvSpPr>
        <p:spPr>
          <a:xfrm>
            <a:off x="6843478" y="4644399"/>
            <a:ext cx="1320799" cy="369332"/>
          </a:xfrm>
          <a:prstGeom prst="rect">
            <a:avLst/>
          </a:prstGeom>
          <a:noFill/>
        </p:spPr>
        <p:txBody>
          <a:bodyPr wrap="square" rtlCol="0">
            <a:spAutoFit/>
          </a:bodyPr>
          <a:lstStyle/>
          <a:p>
            <a:r>
              <a:rPr lang="en-US" dirty="0"/>
              <a:t>request</a:t>
            </a:r>
          </a:p>
        </p:txBody>
      </p:sp>
      <p:sp>
        <p:nvSpPr>
          <p:cNvPr id="19" name="TextBox 18">
            <a:extLst>
              <a:ext uri="{FF2B5EF4-FFF2-40B4-BE49-F238E27FC236}">
                <a16:creationId xmlns:a16="http://schemas.microsoft.com/office/drawing/2014/main" id="{CEC22118-9E37-4B60-BC03-26AFE9224C53}"/>
              </a:ext>
            </a:extLst>
          </p:cNvPr>
          <p:cNvSpPr txBox="1"/>
          <p:nvPr/>
        </p:nvSpPr>
        <p:spPr>
          <a:xfrm>
            <a:off x="8967125" y="4644399"/>
            <a:ext cx="1320799" cy="369332"/>
          </a:xfrm>
          <a:prstGeom prst="rect">
            <a:avLst/>
          </a:prstGeom>
          <a:noFill/>
        </p:spPr>
        <p:txBody>
          <a:bodyPr wrap="square" rtlCol="0">
            <a:spAutoFit/>
          </a:bodyPr>
          <a:lstStyle/>
          <a:p>
            <a:r>
              <a:rPr lang="en-US" dirty="0"/>
              <a:t>response</a:t>
            </a:r>
          </a:p>
        </p:txBody>
      </p:sp>
      <p:sp>
        <p:nvSpPr>
          <p:cNvPr id="24" name="Rectangle 23">
            <a:extLst>
              <a:ext uri="{FF2B5EF4-FFF2-40B4-BE49-F238E27FC236}">
                <a16:creationId xmlns:a16="http://schemas.microsoft.com/office/drawing/2014/main" id="{DDFA8ABE-FE63-4295-AFC2-BB5D1807BB90}"/>
              </a:ext>
            </a:extLst>
          </p:cNvPr>
          <p:cNvSpPr/>
          <p:nvPr/>
        </p:nvSpPr>
        <p:spPr>
          <a:xfrm>
            <a:off x="6756392" y="4141053"/>
            <a:ext cx="3331029" cy="10066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D903499E-FC0E-4BF2-85ED-CF12BEECDDD7}"/>
              </a:ext>
            </a:extLst>
          </p:cNvPr>
          <p:cNvSpPr txBox="1"/>
          <p:nvPr/>
        </p:nvSpPr>
        <p:spPr>
          <a:xfrm>
            <a:off x="7581013" y="4856791"/>
            <a:ext cx="2046511" cy="369332"/>
          </a:xfrm>
          <a:prstGeom prst="rect">
            <a:avLst/>
          </a:prstGeom>
          <a:noFill/>
        </p:spPr>
        <p:txBody>
          <a:bodyPr wrap="square" rtlCol="0">
            <a:spAutoFit/>
          </a:bodyPr>
          <a:lstStyle/>
          <a:p>
            <a:r>
              <a:rPr lang="en-US" dirty="0">
                <a:solidFill>
                  <a:srgbClr val="FF0000"/>
                </a:solidFill>
              </a:rPr>
              <a:t>Not contained</a:t>
            </a:r>
          </a:p>
        </p:txBody>
      </p:sp>
      <p:sp>
        <p:nvSpPr>
          <p:cNvPr id="26" name="TextBox 25">
            <a:extLst>
              <a:ext uri="{FF2B5EF4-FFF2-40B4-BE49-F238E27FC236}">
                <a16:creationId xmlns:a16="http://schemas.microsoft.com/office/drawing/2014/main" id="{4F953CCC-7413-4421-906B-F08BCF5453DB}"/>
              </a:ext>
            </a:extLst>
          </p:cNvPr>
          <p:cNvSpPr txBox="1"/>
          <p:nvPr/>
        </p:nvSpPr>
        <p:spPr>
          <a:xfrm>
            <a:off x="6691086" y="5304502"/>
            <a:ext cx="3799656" cy="923330"/>
          </a:xfrm>
          <a:prstGeom prst="rect">
            <a:avLst/>
          </a:prstGeom>
          <a:noFill/>
        </p:spPr>
        <p:txBody>
          <a:bodyPr wrap="square" rtlCol="0">
            <a:spAutoFit/>
          </a:bodyPr>
          <a:lstStyle/>
          <a:p>
            <a:r>
              <a:rPr lang="en-US" dirty="0"/>
              <a:t>It is used when we want http specific methods and request-response Object.</a:t>
            </a:r>
          </a:p>
        </p:txBody>
      </p:sp>
      <p:sp>
        <p:nvSpPr>
          <p:cNvPr id="27" name="TextBox 26">
            <a:extLst>
              <a:ext uri="{FF2B5EF4-FFF2-40B4-BE49-F238E27FC236}">
                <a16:creationId xmlns:a16="http://schemas.microsoft.com/office/drawing/2014/main" id="{B442063B-676C-48A7-AFB9-00A96D27A7E1}"/>
              </a:ext>
            </a:extLst>
          </p:cNvPr>
          <p:cNvSpPr txBox="1"/>
          <p:nvPr/>
        </p:nvSpPr>
        <p:spPr>
          <a:xfrm>
            <a:off x="290286" y="2267015"/>
            <a:ext cx="2526303" cy="3139321"/>
          </a:xfrm>
          <a:prstGeom prst="rect">
            <a:avLst/>
          </a:prstGeom>
          <a:noFill/>
          <a:ln>
            <a:solidFill>
              <a:srgbClr val="92D050"/>
            </a:solidFill>
          </a:ln>
        </p:spPr>
        <p:txBody>
          <a:bodyPr wrap="square" rtlCol="0">
            <a:spAutoFit/>
          </a:bodyPr>
          <a:lstStyle/>
          <a:p>
            <a:pPr algn="ctr"/>
            <a:r>
              <a:rPr lang="en-US" dirty="0"/>
              <a:t>Http Methods:</a:t>
            </a:r>
          </a:p>
          <a:p>
            <a:endParaRPr lang="en-US" dirty="0"/>
          </a:p>
          <a:p>
            <a:r>
              <a:rPr lang="en-US" dirty="0"/>
              <a:t>1.GET</a:t>
            </a:r>
          </a:p>
          <a:p>
            <a:endParaRPr lang="en-US" dirty="0"/>
          </a:p>
          <a:p>
            <a:r>
              <a:rPr lang="en-US" dirty="0"/>
              <a:t>2.HEAD</a:t>
            </a:r>
          </a:p>
          <a:p>
            <a:endParaRPr lang="en-US" dirty="0"/>
          </a:p>
          <a:p>
            <a:r>
              <a:rPr lang="en-US" dirty="0"/>
              <a:t>3.POST</a:t>
            </a:r>
          </a:p>
          <a:p>
            <a:endParaRPr lang="en-US" dirty="0"/>
          </a:p>
          <a:p>
            <a:r>
              <a:rPr lang="en-US" dirty="0"/>
              <a:t>4.PUT</a:t>
            </a:r>
          </a:p>
          <a:p>
            <a:endParaRPr lang="en-US" dirty="0"/>
          </a:p>
          <a:p>
            <a:r>
              <a:rPr lang="en-US" dirty="0"/>
              <a:t>5.DELETE</a:t>
            </a:r>
          </a:p>
        </p:txBody>
      </p:sp>
      <p:sp>
        <p:nvSpPr>
          <p:cNvPr id="28" name="TextBox 27">
            <a:extLst>
              <a:ext uri="{FF2B5EF4-FFF2-40B4-BE49-F238E27FC236}">
                <a16:creationId xmlns:a16="http://schemas.microsoft.com/office/drawing/2014/main" id="{16CBFC79-FC55-4F66-92C0-135F959312EE}"/>
              </a:ext>
            </a:extLst>
          </p:cNvPr>
          <p:cNvSpPr txBox="1"/>
          <p:nvPr/>
        </p:nvSpPr>
        <p:spPr>
          <a:xfrm>
            <a:off x="1611085" y="6427115"/>
            <a:ext cx="8969829" cy="369332"/>
          </a:xfrm>
          <a:prstGeom prst="rect">
            <a:avLst/>
          </a:prstGeom>
          <a:noFill/>
          <a:ln>
            <a:solidFill>
              <a:schemeClr val="tx1"/>
            </a:solidFill>
          </a:ln>
        </p:spPr>
        <p:txBody>
          <a:bodyPr wrap="square" rtlCol="0">
            <a:spAutoFit/>
          </a:bodyPr>
          <a:lstStyle/>
          <a:p>
            <a:r>
              <a:rPr lang="en-US" dirty="0">
                <a:solidFill>
                  <a:srgbClr val="FF0000"/>
                </a:solidFill>
              </a:rPr>
              <a:t>Note : We have to create one file i.e. “Deployment Descriptor” file i.e. “web.xml”</a:t>
            </a:r>
          </a:p>
        </p:txBody>
      </p:sp>
    </p:spTree>
    <p:extLst>
      <p:ext uri="{BB962C8B-B14F-4D97-AF65-F5344CB8AC3E}">
        <p14:creationId xmlns:p14="http://schemas.microsoft.com/office/powerpoint/2010/main" val="3720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down)">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down)">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down)">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down)">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down)">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wipe(down)">
                                      <p:cBhvr>
                                        <p:cTn id="97" dur="500"/>
                                        <p:tgtEl>
                                          <p:spTgt spid="2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wipe(down)">
                                      <p:cBhvr>
                                        <p:cTn id="10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p:bldP spid="8" grpId="0"/>
      <p:bldP spid="9" grpId="0"/>
      <p:bldP spid="14" grpId="0"/>
      <p:bldP spid="15" grpId="0"/>
      <p:bldP spid="16" grpId="0" animBg="1"/>
      <p:bldP spid="17" grpId="0" animBg="1"/>
      <p:bldP spid="18" grpId="0"/>
      <p:bldP spid="19" grpId="0"/>
      <p:bldP spid="24" grpId="0" animBg="1"/>
      <p:bldP spid="25" grpId="0"/>
      <p:bldP spid="26" grpId="0"/>
      <p:bldP spid="27" grpId="0" animBg="1"/>
      <p:bldP spid="28"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4EBC-A243-43DF-BE57-55B349CE2A47}"/>
              </a:ext>
            </a:extLst>
          </p:cNvPr>
          <p:cNvSpPr>
            <a:spLocks noGrp="1"/>
          </p:cNvSpPr>
          <p:nvPr>
            <p:ph type="title"/>
          </p:nvPr>
        </p:nvSpPr>
        <p:spPr/>
        <p:txBody>
          <a:bodyPr/>
          <a:lstStyle/>
          <a:p>
            <a:r>
              <a:rPr lang="en-US" dirty="0"/>
              <a:t>1.Servlet Interface</a:t>
            </a:r>
          </a:p>
        </p:txBody>
      </p:sp>
      <p:sp>
        <p:nvSpPr>
          <p:cNvPr id="3" name="Content Placeholder 2">
            <a:extLst>
              <a:ext uri="{FF2B5EF4-FFF2-40B4-BE49-F238E27FC236}">
                <a16:creationId xmlns:a16="http://schemas.microsoft.com/office/drawing/2014/main" id="{6FCF973D-736F-4B62-BB2B-3F5149A08AB5}"/>
              </a:ext>
            </a:extLst>
          </p:cNvPr>
          <p:cNvSpPr>
            <a:spLocks noGrp="1"/>
          </p:cNvSpPr>
          <p:nvPr>
            <p:ph idx="1"/>
          </p:nvPr>
        </p:nvSpPr>
        <p:spPr>
          <a:xfrm>
            <a:off x="677334" y="1629647"/>
            <a:ext cx="8596668" cy="3880773"/>
          </a:xfrm>
        </p:spPr>
        <p:txBody>
          <a:bodyPr/>
          <a:lstStyle/>
          <a:p>
            <a:pPr>
              <a:lnSpc>
                <a:spcPct val="200000"/>
              </a:lnSpc>
            </a:pPr>
            <a:r>
              <a:rPr lang="en-US" b="1" dirty="0"/>
              <a:t>Servlet interface provides</a:t>
            </a:r>
            <a:r>
              <a:rPr lang="en-US" dirty="0"/>
              <a:t> common behavior to all the servlets. </a:t>
            </a:r>
          </a:p>
          <a:p>
            <a:pPr>
              <a:lnSpc>
                <a:spcPct val="200000"/>
              </a:lnSpc>
            </a:pPr>
            <a:r>
              <a:rPr lang="en-US" dirty="0"/>
              <a:t>Servlet interface defines methods that all servlets must implement.</a:t>
            </a:r>
          </a:p>
          <a:p>
            <a:pPr>
              <a:lnSpc>
                <a:spcPct val="200000"/>
              </a:lnSpc>
            </a:pPr>
            <a:r>
              <a:rPr lang="en-US" dirty="0"/>
              <a:t>Servlet interface needs to be implemented for creating any servlet (either directly or indirectly).</a:t>
            </a:r>
          </a:p>
          <a:p>
            <a:pPr>
              <a:lnSpc>
                <a:spcPct val="200000"/>
              </a:lnSpc>
            </a:pPr>
            <a:r>
              <a:rPr lang="en-US" dirty="0"/>
              <a:t>It provides 3 life cycle methods that are used to initialize the servlet, to service the requests, and to destroy the servlet and 2 non-life cycle methods.</a:t>
            </a:r>
          </a:p>
        </p:txBody>
      </p:sp>
    </p:spTree>
    <p:extLst>
      <p:ext uri="{BB962C8B-B14F-4D97-AF65-F5344CB8AC3E}">
        <p14:creationId xmlns:p14="http://schemas.microsoft.com/office/powerpoint/2010/main" val="352041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E053-F0E9-449A-A147-794219F3DE64}"/>
              </a:ext>
            </a:extLst>
          </p:cNvPr>
          <p:cNvSpPr>
            <a:spLocks noGrp="1"/>
          </p:cNvSpPr>
          <p:nvPr>
            <p:ph type="title"/>
          </p:nvPr>
        </p:nvSpPr>
        <p:spPr/>
        <p:txBody>
          <a:bodyPr/>
          <a:lstStyle/>
          <a:p>
            <a:r>
              <a:rPr lang="en-US" sz="2400" dirty="0"/>
              <a:t>Methods of Servlet interface</a:t>
            </a:r>
            <a:br>
              <a:rPr lang="en-US" dirty="0"/>
            </a:br>
            <a:endParaRPr lang="en-US" dirty="0"/>
          </a:p>
        </p:txBody>
      </p:sp>
      <p:graphicFrame>
        <p:nvGraphicFramePr>
          <p:cNvPr id="4" name="Content Placeholder 3">
            <a:extLst>
              <a:ext uri="{FF2B5EF4-FFF2-40B4-BE49-F238E27FC236}">
                <a16:creationId xmlns:a16="http://schemas.microsoft.com/office/drawing/2014/main" id="{B23A6489-B514-45FC-994D-80ACD29FEC1C}"/>
              </a:ext>
            </a:extLst>
          </p:cNvPr>
          <p:cNvGraphicFramePr>
            <a:graphicFrameLocks noGrp="1"/>
          </p:cNvGraphicFramePr>
          <p:nvPr>
            <p:ph idx="1"/>
            <p:extLst>
              <p:ext uri="{D42A27DB-BD31-4B8C-83A1-F6EECF244321}">
                <p14:modId xmlns:p14="http://schemas.microsoft.com/office/powerpoint/2010/main" val="1612779278"/>
              </p:ext>
            </p:extLst>
          </p:nvPr>
        </p:nvGraphicFramePr>
        <p:xfrm>
          <a:off x="837653" y="1930400"/>
          <a:ext cx="10516694" cy="4131185"/>
        </p:xfrm>
        <a:graphic>
          <a:graphicData uri="http://schemas.openxmlformats.org/drawingml/2006/table">
            <a:tbl>
              <a:tblPr/>
              <a:tblGrid>
                <a:gridCol w="5258347">
                  <a:extLst>
                    <a:ext uri="{9D8B030D-6E8A-4147-A177-3AD203B41FA5}">
                      <a16:colId xmlns:a16="http://schemas.microsoft.com/office/drawing/2014/main" val="1760799784"/>
                    </a:ext>
                  </a:extLst>
                </a:gridCol>
                <a:gridCol w="5258347">
                  <a:extLst>
                    <a:ext uri="{9D8B030D-6E8A-4147-A177-3AD203B41FA5}">
                      <a16:colId xmlns:a16="http://schemas.microsoft.com/office/drawing/2014/main" val="278482290"/>
                    </a:ext>
                  </a:extLst>
                </a:gridCol>
              </a:tblGrid>
              <a:tr h="485157">
                <a:tc>
                  <a:txBody>
                    <a:bodyPr/>
                    <a:lstStyle/>
                    <a:p>
                      <a:pPr algn="l" fontAlgn="t"/>
                      <a:r>
                        <a:rPr lang="en-US" sz="1600">
                          <a:solidFill>
                            <a:srgbClr val="000000"/>
                          </a:solidFill>
                          <a:effectLst/>
                          <a:latin typeface="times new roman" panose="02020603050405020304" pitchFamily="18" charset="0"/>
                        </a:rPr>
                        <a:t>Method</a:t>
                      </a:r>
                    </a:p>
                  </a:txBody>
                  <a:tcPr marL="103597" marR="103597" marT="103597" marB="103597">
                    <a:lnL w="9525" cap="flat" cmpd="sng" algn="ctr">
                      <a:solidFill>
                        <a:srgbClr val="402E60"/>
                      </a:solidFill>
                      <a:prstDash val="solid"/>
                      <a:round/>
                      <a:headEnd type="none" w="med" len="med"/>
                      <a:tailEnd type="none" w="med" len="med"/>
                    </a:lnL>
                    <a:lnR w="9525" cap="flat" cmpd="sng" algn="ctr">
                      <a:solidFill>
                        <a:srgbClr val="402E60"/>
                      </a:solidFill>
                      <a:prstDash val="solid"/>
                      <a:round/>
                      <a:headEnd type="none" w="med" len="med"/>
                      <a:tailEnd type="none" w="med" len="med"/>
                    </a:lnR>
                    <a:lnT w="9525" cap="flat" cmpd="sng" algn="ctr">
                      <a:solidFill>
                        <a:srgbClr val="402E6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103597" marR="103597" marT="103597" marB="103597">
                    <a:lnL w="9525" cap="flat" cmpd="sng" algn="ctr">
                      <a:solidFill>
                        <a:srgbClr val="402E60"/>
                      </a:solidFill>
                      <a:prstDash val="solid"/>
                      <a:round/>
                      <a:headEnd type="none" w="med" len="med"/>
                      <a:tailEnd type="none" w="med" len="med"/>
                    </a:lnL>
                    <a:lnR w="9525" cap="flat" cmpd="sng" algn="ctr">
                      <a:solidFill>
                        <a:srgbClr val="402E60"/>
                      </a:solidFill>
                      <a:prstDash val="solid"/>
                      <a:round/>
                      <a:headEnd type="none" w="med" len="med"/>
                      <a:tailEnd type="none" w="med" len="med"/>
                    </a:lnR>
                    <a:lnT w="9525" cap="flat" cmpd="sng" algn="ctr">
                      <a:solidFill>
                        <a:srgbClr val="402E6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71822262"/>
                  </a:ext>
                </a:extLst>
              </a:tr>
              <a:tr h="940911">
                <a:tc>
                  <a:txBody>
                    <a:bodyPr/>
                    <a:lstStyle/>
                    <a:p>
                      <a:pPr algn="just" fontAlgn="t"/>
                      <a:r>
                        <a:rPr lang="en-US" sz="1600" b="1" dirty="0">
                          <a:solidFill>
                            <a:srgbClr val="333333"/>
                          </a:solidFill>
                          <a:effectLst/>
                          <a:latin typeface="inter-bold"/>
                        </a:rPr>
                        <a:t>public void </a:t>
                      </a:r>
                      <a:r>
                        <a:rPr lang="en-US" sz="1600" b="1" dirty="0" err="1">
                          <a:solidFill>
                            <a:srgbClr val="333333"/>
                          </a:solidFill>
                          <a:effectLst/>
                          <a:latin typeface="inter-bold"/>
                        </a:rPr>
                        <a:t>init</a:t>
                      </a:r>
                      <a:r>
                        <a:rPr lang="en-US" sz="1600" b="1" dirty="0">
                          <a:solidFill>
                            <a:srgbClr val="333333"/>
                          </a:solidFill>
                          <a:effectLst/>
                          <a:latin typeface="inter-bold"/>
                        </a:rPr>
                        <a:t>(</a:t>
                      </a:r>
                      <a:r>
                        <a:rPr lang="en-US" sz="1600" b="1" dirty="0" err="1">
                          <a:solidFill>
                            <a:srgbClr val="333333"/>
                          </a:solidFill>
                          <a:effectLst/>
                          <a:latin typeface="inter-bold"/>
                        </a:rPr>
                        <a:t>ServletConfig</a:t>
                      </a:r>
                      <a:r>
                        <a:rPr lang="en-US" sz="1600" b="1" dirty="0">
                          <a:solidFill>
                            <a:srgbClr val="333333"/>
                          </a:solidFill>
                          <a:effectLst/>
                          <a:latin typeface="inter-bold"/>
                        </a:rPr>
                        <a:t> config)</a:t>
                      </a:r>
                      <a:endParaRPr lang="en-US" sz="1600" dirty="0">
                        <a:solidFill>
                          <a:srgbClr val="333333"/>
                        </a:solidFill>
                        <a:effectLst/>
                        <a:latin typeface="inter-regular"/>
                      </a:endParaRPr>
                    </a:p>
                  </a:txBody>
                  <a:tcPr marL="69065" marR="69065" marT="69065" marB="69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initializes the servlet. It is the life cycle method of servlet and invoked by the web container only once.</a:t>
                      </a:r>
                    </a:p>
                  </a:txBody>
                  <a:tcPr marL="69065" marR="69065" marT="69065" marB="69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41619218"/>
                  </a:ext>
                </a:extLst>
              </a:tr>
              <a:tr h="940911">
                <a:tc>
                  <a:txBody>
                    <a:bodyPr/>
                    <a:lstStyle/>
                    <a:p>
                      <a:pPr algn="just" fontAlgn="t"/>
                      <a:r>
                        <a:rPr lang="fr-FR" sz="1600" b="1">
                          <a:solidFill>
                            <a:srgbClr val="333333"/>
                          </a:solidFill>
                          <a:effectLst/>
                          <a:latin typeface="inter-bold"/>
                        </a:rPr>
                        <a:t>public void service(ServletRequest request,ServletResponse response)</a:t>
                      </a:r>
                      <a:endParaRPr lang="fr-FR" sz="1600">
                        <a:solidFill>
                          <a:srgbClr val="333333"/>
                        </a:solidFill>
                        <a:effectLst/>
                        <a:latin typeface="inter-regular"/>
                      </a:endParaRPr>
                    </a:p>
                  </a:txBody>
                  <a:tcPr marL="69065" marR="69065" marT="69065" marB="69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provides response for the incoming request. It is invoked at each request by the web container.</a:t>
                      </a:r>
                    </a:p>
                  </a:txBody>
                  <a:tcPr marL="69065" marR="69065" marT="69065" marB="69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82819038"/>
                  </a:ext>
                </a:extLst>
              </a:tr>
              <a:tr h="676279">
                <a:tc>
                  <a:txBody>
                    <a:bodyPr/>
                    <a:lstStyle/>
                    <a:p>
                      <a:pPr algn="just" fontAlgn="t"/>
                      <a:r>
                        <a:rPr lang="en-US" sz="1600" b="1">
                          <a:solidFill>
                            <a:srgbClr val="333333"/>
                          </a:solidFill>
                          <a:effectLst/>
                          <a:latin typeface="inter-bold"/>
                        </a:rPr>
                        <a:t>public void destroy()</a:t>
                      </a:r>
                      <a:endParaRPr lang="en-US" sz="1600">
                        <a:solidFill>
                          <a:srgbClr val="333333"/>
                        </a:solidFill>
                        <a:effectLst/>
                        <a:latin typeface="inter-regular"/>
                      </a:endParaRPr>
                    </a:p>
                  </a:txBody>
                  <a:tcPr marL="69065" marR="69065" marT="69065" marB="69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is invoked only once and indicates that servlet is being destroyed.</a:t>
                      </a:r>
                    </a:p>
                  </a:txBody>
                  <a:tcPr marL="69065" marR="69065" marT="69065" marB="69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24810082"/>
                  </a:ext>
                </a:extLst>
              </a:tr>
              <a:tr h="411648">
                <a:tc>
                  <a:txBody>
                    <a:bodyPr/>
                    <a:lstStyle/>
                    <a:p>
                      <a:pPr algn="just" fontAlgn="t"/>
                      <a:r>
                        <a:rPr lang="en-US" sz="1600" b="1">
                          <a:solidFill>
                            <a:srgbClr val="333333"/>
                          </a:solidFill>
                          <a:effectLst/>
                          <a:latin typeface="inter-bold"/>
                        </a:rPr>
                        <a:t>public ServletConfig getServletConfig()</a:t>
                      </a:r>
                      <a:endParaRPr lang="en-US" sz="1600">
                        <a:solidFill>
                          <a:srgbClr val="333333"/>
                        </a:solidFill>
                        <a:effectLst/>
                        <a:latin typeface="inter-regular"/>
                      </a:endParaRPr>
                    </a:p>
                  </a:txBody>
                  <a:tcPr marL="69065" marR="69065" marT="69065" marB="69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returns the object of </a:t>
                      </a:r>
                      <a:r>
                        <a:rPr lang="en-US" sz="1600" dirty="0" err="1">
                          <a:solidFill>
                            <a:srgbClr val="333333"/>
                          </a:solidFill>
                          <a:effectLst/>
                          <a:latin typeface="inter-regular"/>
                        </a:rPr>
                        <a:t>ServletConfig</a:t>
                      </a:r>
                      <a:r>
                        <a:rPr lang="en-US" sz="1600" dirty="0">
                          <a:solidFill>
                            <a:srgbClr val="333333"/>
                          </a:solidFill>
                          <a:effectLst/>
                          <a:latin typeface="inter-regular"/>
                        </a:rPr>
                        <a:t>.</a:t>
                      </a:r>
                    </a:p>
                  </a:txBody>
                  <a:tcPr marL="69065" marR="69065" marT="69065" marB="69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6265515"/>
                  </a:ext>
                </a:extLst>
              </a:tr>
              <a:tr h="676279">
                <a:tc>
                  <a:txBody>
                    <a:bodyPr/>
                    <a:lstStyle/>
                    <a:p>
                      <a:pPr algn="just" fontAlgn="t"/>
                      <a:r>
                        <a:rPr lang="en-US" sz="1600" b="1">
                          <a:solidFill>
                            <a:srgbClr val="333333"/>
                          </a:solidFill>
                          <a:effectLst/>
                          <a:latin typeface="inter-bold"/>
                        </a:rPr>
                        <a:t>public String getServletInfo()</a:t>
                      </a:r>
                      <a:endParaRPr lang="en-US" sz="1600">
                        <a:solidFill>
                          <a:srgbClr val="333333"/>
                        </a:solidFill>
                        <a:effectLst/>
                        <a:latin typeface="inter-regular"/>
                      </a:endParaRPr>
                    </a:p>
                  </a:txBody>
                  <a:tcPr marL="69065" marR="69065" marT="69065" marB="69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returns information about servlet such as writer, copyright, version etc.</a:t>
                      </a:r>
                    </a:p>
                  </a:txBody>
                  <a:tcPr marL="69065" marR="69065" marT="69065" marB="69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9077962"/>
                  </a:ext>
                </a:extLst>
              </a:tr>
            </a:tbl>
          </a:graphicData>
        </a:graphic>
      </p:graphicFrame>
    </p:spTree>
    <p:extLst>
      <p:ext uri="{BB962C8B-B14F-4D97-AF65-F5344CB8AC3E}">
        <p14:creationId xmlns:p14="http://schemas.microsoft.com/office/powerpoint/2010/main" val="41800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28BB-94CA-4C18-8811-EE40D81B0D9C}"/>
              </a:ext>
            </a:extLst>
          </p:cNvPr>
          <p:cNvSpPr>
            <a:spLocks noGrp="1"/>
          </p:cNvSpPr>
          <p:nvPr>
            <p:ph type="title"/>
          </p:nvPr>
        </p:nvSpPr>
        <p:spPr/>
        <p:txBody>
          <a:bodyPr/>
          <a:lstStyle/>
          <a:p>
            <a:r>
              <a:rPr lang="en-US" dirty="0"/>
              <a:t>2.GenericServlet class</a:t>
            </a:r>
            <a:br>
              <a:rPr lang="en-US" dirty="0"/>
            </a:br>
            <a:endParaRPr lang="en-US" dirty="0"/>
          </a:p>
        </p:txBody>
      </p:sp>
      <p:sp>
        <p:nvSpPr>
          <p:cNvPr id="3" name="Content Placeholder 2">
            <a:extLst>
              <a:ext uri="{FF2B5EF4-FFF2-40B4-BE49-F238E27FC236}">
                <a16:creationId xmlns:a16="http://schemas.microsoft.com/office/drawing/2014/main" id="{C1BF471A-2490-4919-B33F-D983223C98B4}"/>
              </a:ext>
            </a:extLst>
          </p:cNvPr>
          <p:cNvSpPr>
            <a:spLocks noGrp="1"/>
          </p:cNvSpPr>
          <p:nvPr>
            <p:ph idx="1"/>
          </p:nvPr>
        </p:nvSpPr>
        <p:spPr>
          <a:xfrm>
            <a:off x="677334" y="1791880"/>
            <a:ext cx="9336821" cy="3880773"/>
          </a:xfrm>
        </p:spPr>
        <p:txBody>
          <a:bodyPr/>
          <a:lstStyle/>
          <a:p>
            <a:pPr>
              <a:lnSpc>
                <a:spcPct val="200000"/>
              </a:lnSpc>
            </a:pPr>
            <a:r>
              <a:rPr lang="en-US" b="1" dirty="0" err="1"/>
              <a:t>GenericServlet</a:t>
            </a:r>
            <a:r>
              <a:rPr lang="en-US" dirty="0"/>
              <a:t> class implements </a:t>
            </a:r>
            <a:r>
              <a:rPr lang="en-US" b="1" dirty="0"/>
              <a:t>Servlet</a:t>
            </a:r>
            <a:r>
              <a:rPr lang="en-US" dirty="0"/>
              <a:t>, </a:t>
            </a:r>
            <a:r>
              <a:rPr lang="en-US" b="1" dirty="0" err="1"/>
              <a:t>ServletConfig</a:t>
            </a:r>
            <a:r>
              <a:rPr lang="en-US" dirty="0"/>
              <a:t> and </a:t>
            </a:r>
            <a:r>
              <a:rPr lang="en-US" b="1" dirty="0"/>
              <a:t>Serializable</a:t>
            </a:r>
            <a:r>
              <a:rPr lang="en-US" dirty="0"/>
              <a:t> interfaces.</a:t>
            </a:r>
          </a:p>
          <a:p>
            <a:pPr>
              <a:lnSpc>
                <a:spcPct val="200000"/>
              </a:lnSpc>
            </a:pPr>
            <a:r>
              <a:rPr lang="en-US" dirty="0"/>
              <a:t>It provides the implementation of all the methods of these interfaces except the service method.</a:t>
            </a:r>
          </a:p>
          <a:p>
            <a:pPr>
              <a:lnSpc>
                <a:spcPct val="200000"/>
              </a:lnSpc>
            </a:pPr>
            <a:r>
              <a:rPr lang="en-US" dirty="0" err="1"/>
              <a:t>GenericServlet</a:t>
            </a:r>
            <a:r>
              <a:rPr lang="en-US" dirty="0"/>
              <a:t> class can handle any type of request so it is protocol-independent.</a:t>
            </a:r>
          </a:p>
          <a:p>
            <a:pPr>
              <a:lnSpc>
                <a:spcPct val="200000"/>
              </a:lnSpc>
            </a:pPr>
            <a:endParaRPr lang="en-US" dirty="0"/>
          </a:p>
        </p:txBody>
      </p:sp>
    </p:spTree>
    <p:extLst>
      <p:ext uri="{BB962C8B-B14F-4D97-AF65-F5344CB8AC3E}">
        <p14:creationId xmlns:p14="http://schemas.microsoft.com/office/powerpoint/2010/main" val="84500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B46E-94B4-4E5A-B5E1-3EAB8BB8E079}"/>
              </a:ext>
            </a:extLst>
          </p:cNvPr>
          <p:cNvSpPr>
            <a:spLocks noGrp="1"/>
          </p:cNvSpPr>
          <p:nvPr>
            <p:ph type="title"/>
          </p:nvPr>
        </p:nvSpPr>
        <p:spPr>
          <a:xfrm>
            <a:off x="677334" y="209754"/>
            <a:ext cx="8596668" cy="660400"/>
          </a:xfrm>
        </p:spPr>
        <p:txBody>
          <a:bodyPr>
            <a:normAutofit fontScale="90000"/>
          </a:bodyPr>
          <a:lstStyle/>
          <a:p>
            <a:r>
              <a:rPr lang="en-US" sz="2400" u="sng" dirty="0"/>
              <a:t>Methods of </a:t>
            </a:r>
            <a:r>
              <a:rPr lang="en-US" sz="2400" u="sng" dirty="0" err="1"/>
              <a:t>GenericServlet</a:t>
            </a:r>
            <a:r>
              <a:rPr lang="en-US" sz="2400" u="sng" dirty="0"/>
              <a:t> class</a:t>
            </a:r>
            <a:br>
              <a:rPr lang="en-US" u="sng" dirty="0"/>
            </a:br>
            <a:endParaRPr lang="en-US" u="sng" dirty="0"/>
          </a:p>
        </p:txBody>
      </p:sp>
      <p:sp>
        <p:nvSpPr>
          <p:cNvPr id="3" name="Content Placeholder 2">
            <a:extLst>
              <a:ext uri="{FF2B5EF4-FFF2-40B4-BE49-F238E27FC236}">
                <a16:creationId xmlns:a16="http://schemas.microsoft.com/office/drawing/2014/main" id="{215D9C9B-7AE9-491D-A9B5-CDBC2FDCDC30}"/>
              </a:ext>
            </a:extLst>
          </p:cNvPr>
          <p:cNvSpPr>
            <a:spLocks noGrp="1"/>
          </p:cNvSpPr>
          <p:nvPr>
            <p:ph idx="1"/>
          </p:nvPr>
        </p:nvSpPr>
        <p:spPr>
          <a:xfrm>
            <a:off x="677334" y="722670"/>
            <a:ext cx="11165621" cy="6548285"/>
          </a:xfrm>
        </p:spPr>
        <p:txBody>
          <a:bodyPr>
            <a:normAutofit lnSpcReduction="10000"/>
          </a:bodyPr>
          <a:lstStyle/>
          <a:p>
            <a:pPr>
              <a:lnSpc>
                <a:spcPct val="110000"/>
              </a:lnSpc>
            </a:pPr>
            <a:r>
              <a:rPr lang="en-US" b="1" dirty="0">
                <a:solidFill>
                  <a:schemeClr val="accent5"/>
                </a:solidFill>
              </a:rPr>
              <a:t>public void </a:t>
            </a:r>
            <a:r>
              <a:rPr lang="en-US" b="1" dirty="0" err="1">
                <a:solidFill>
                  <a:schemeClr val="accent5"/>
                </a:solidFill>
              </a:rPr>
              <a:t>init</a:t>
            </a:r>
            <a:r>
              <a:rPr lang="en-US" b="1" dirty="0">
                <a:solidFill>
                  <a:schemeClr val="accent5"/>
                </a:solidFill>
              </a:rPr>
              <a:t>(</a:t>
            </a:r>
            <a:r>
              <a:rPr lang="en-US" b="1" dirty="0" err="1">
                <a:solidFill>
                  <a:schemeClr val="accent5"/>
                </a:solidFill>
              </a:rPr>
              <a:t>ServletConfig</a:t>
            </a:r>
            <a:r>
              <a:rPr lang="en-US" b="1" dirty="0">
                <a:solidFill>
                  <a:schemeClr val="accent5"/>
                </a:solidFill>
              </a:rPr>
              <a:t> config)</a:t>
            </a:r>
            <a:r>
              <a:rPr lang="en-US" dirty="0"/>
              <a:t> is used to initialize the servlet.</a:t>
            </a:r>
          </a:p>
          <a:p>
            <a:pPr>
              <a:lnSpc>
                <a:spcPct val="110000"/>
              </a:lnSpc>
            </a:pPr>
            <a:r>
              <a:rPr lang="en-US" b="1" dirty="0">
                <a:solidFill>
                  <a:schemeClr val="accent5"/>
                </a:solidFill>
              </a:rPr>
              <a:t>public abstract void service(</a:t>
            </a:r>
            <a:r>
              <a:rPr lang="en-US" b="1" dirty="0" err="1">
                <a:solidFill>
                  <a:schemeClr val="accent5"/>
                </a:solidFill>
              </a:rPr>
              <a:t>ServletRequest</a:t>
            </a:r>
            <a:r>
              <a:rPr lang="en-US" b="1" dirty="0">
                <a:solidFill>
                  <a:schemeClr val="accent5"/>
                </a:solidFill>
              </a:rPr>
              <a:t> request, </a:t>
            </a:r>
            <a:r>
              <a:rPr lang="en-US" b="1" dirty="0" err="1">
                <a:solidFill>
                  <a:schemeClr val="accent5"/>
                </a:solidFill>
              </a:rPr>
              <a:t>ServletResponse</a:t>
            </a:r>
            <a:r>
              <a:rPr lang="en-US" b="1" dirty="0">
                <a:solidFill>
                  <a:schemeClr val="accent5"/>
                </a:solidFill>
              </a:rPr>
              <a:t> response)</a:t>
            </a:r>
            <a:r>
              <a:rPr lang="en-US" dirty="0"/>
              <a:t> provides service for the incoming request. It is invoked at each time when user requests for a servlet.</a:t>
            </a:r>
          </a:p>
          <a:p>
            <a:pPr>
              <a:lnSpc>
                <a:spcPct val="110000"/>
              </a:lnSpc>
            </a:pPr>
            <a:r>
              <a:rPr lang="en-US" b="1" dirty="0">
                <a:solidFill>
                  <a:schemeClr val="accent5"/>
                </a:solidFill>
              </a:rPr>
              <a:t>public void destroy()</a:t>
            </a:r>
            <a:r>
              <a:rPr lang="en-US" dirty="0"/>
              <a:t> is invoked only once throughout the life cycle and indicates that servlet is being destroyed.</a:t>
            </a:r>
          </a:p>
          <a:p>
            <a:pPr>
              <a:lnSpc>
                <a:spcPct val="110000"/>
              </a:lnSpc>
            </a:pPr>
            <a:r>
              <a:rPr lang="en-US" b="1" dirty="0">
                <a:solidFill>
                  <a:schemeClr val="accent5"/>
                </a:solidFill>
              </a:rPr>
              <a:t>public </a:t>
            </a:r>
            <a:r>
              <a:rPr lang="en-US" b="1" dirty="0" err="1">
                <a:solidFill>
                  <a:schemeClr val="accent5"/>
                </a:solidFill>
              </a:rPr>
              <a:t>ServletConfig</a:t>
            </a:r>
            <a:r>
              <a:rPr lang="en-US" b="1" dirty="0">
                <a:solidFill>
                  <a:schemeClr val="accent5"/>
                </a:solidFill>
              </a:rPr>
              <a:t> </a:t>
            </a:r>
            <a:r>
              <a:rPr lang="en-US" b="1" dirty="0" err="1">
                <a:solidFill>
                  <a:schemeClr val="accent5"/>
                </a:solidFill>
              </a:rPr>
              <a:t>getServletConfig</a:t>
            </a:r>
            <a:r>
              <a:rPr lang="en-US" b="1" dirty="0">
                <a:solidFill>
                  <a:schemeClr val="accent5"/>
                </a:solidFill>
              </a:rPr>
              <a:t>()</a:t>
            </a:r>
            <a:r>
              <a:rPr lang="en-US" dirty="0"/>
              <a:t> returns the object of </a:t>
            </a:r>
            <a:r>
              <a:rPr lang="en-US" dirty="0" err="1"/>
              <a:t>ServletConfig</a:t>
            </a:r>
            <a:r>
              <a:rPr lang="en-US" dirty="0"/>
              <a:t>.</a:t>
            </a:r>
          </a:p>
          <a:p>
            <a:pPr>
              <a:lnSpc>
                <a:spcPct val="110000"/>
              </a:lnSpc>
            </a:pPr>
            <a:r>
              <a:rPr lang="en-US" b="1" dirty="0">
                <a:solidFill>
                  <a:schemeClr val="accent5"/>
                </a:solidFill>
              </a:rPr>
              <a:t>public String </a:t>
            </a:r>
            <a:r>
              <a:rPr lang="en-US" b="1" dirty="0" err="1">
                <a:solidFill>
                  <a:schemeClr val="accent5"/>
                </a:solidFill>
              </a:rPr>
              <a:t>getServletInfo</a:t>
            </a:r>
            <a:r>
              <a:rPr lang="en-US" b="1" dirty="0">
                <a:solidFill>
                  <a:schemeClr val="accent5"/>
                </a:solidFill>
              </a:rPr>
              <a:t>()</a:t>
            </a:r>
            <a:r>
              <a:rPr lang="en-US" dirty="0"/>
              <a:t> returns information about servlet such as writer, copyright, version etc.</a:t>
            </a:r>
          </a:p>
          <a:p>
            <a:pPr>
              <a:lnSpc>
                <a:spcPct val="110000"/>
              </a:lnSpc>
            </a:pPr>
            <a:r>
              <a:rPr lang="en-US" b="1" dirty="0">
                <a:solidFill>
                  <a:schemeClr val="accent5"/>
                </a:solidFill>
              </a:rPr>
              <a:t>public void </a:t>
            </a:r>
            <a:r>
              <a:rPr lang="en-US" b="1" dirty="0" err="1">
                <a:solidFill>
                  <a:schemeClr val="accent5"/>
                </a:solidFill>
              </a:rPr>
              <a:t>init</a:t>
            </a:r>
            <a:r>
              <a:rPr lang="en-US" b="1" dirty="0">
                <a:solidFill>
                  <a:schemeClr val="accent5"/>
                </a:solidFill>
              </a:rPr>
              <a:t>()</a:t>
            </a:r>
            <a:r>
              <a:rPr lang="en-US" dirty="0"/>
              <a:t> it is a convenient method for the servlet programmers, now there is no need to call </a:t>
            </a:r>
            <a:r>
              <a:rPr lang="en-US" dirty="0" err="1"/>
              <a:t>super.init</a:t>
            </a:r>
            <a:r>
              <a:rPr lang="en-US" dirty="0"/>
              <a:t>(config)</a:t>
            </a:r>
          </a:p>
          <a:p>
            <a:pPr>
              <a:lnSpc>
                <a:spcPct val="110000"/>
              </a:lnSpc>
            </a:pPr>
            <a:r>
              <a:rPr lang="en-US" b="1" dirty="0">
                <a:solidFill>
                  <a:schemeClr val="accent5"/>
                </a:solidFill>
              </a:rPr>
              <a:t>public </a:t>
            </a:r>
            <a:r>
              <a:rPr lang="en-US" b="1" dirty="0" err="1">
                <a:solidFill>
                  <a:schemeClr val="accent5"/>
                </a:solidFill>
              </a:rPr>
              <a:t>ServletContext</a:t>
            </a:r>
            <a:r>
              <a:rPr lang="en-US" b="1" dirty="0">
                <a:solidFill>
                  <a:schemeClr val="accent5"/>
                </a:solidFill>
              </a:rPr>
              <a:t> </a:t>
            </a:r>
            <a:r>
              <a:rPr lang="en-US" b="1" dirty="0" err="1">
                <a:solidFill>
                  <a:schemeClr val="accent5"/>
                </a:solidFill>
              </a:rPr>
              <a:t>getServletContext</a:t>
            </a:r>
            <a:r>
              <a:rPr lang="en-US" b="1" dirty="0">
                <a:solidFill>
                  <a:schemeClr val="accent5"/>
                </a:solidFill>
              </a:rPr>
              <a:t>()</a:t>
            </a:r>
            <a:r>
              <a:rPr lang="en-US" dirty="0"/>
              <a:t> returns the object of </a:t>
            </a:r>
            <a:r>
              <a:rPr lang="en-US" dirty="0" err="1"/>
              <a:t>ServletContext</a:t>
            </a:r>
            <a:r>
              <a:rPr lang="en-US" dirty="0"/>
              <a:t>.</a:t>
            </a:r>
          </a:p>
          <a:p>
            <a:pPr>
              <a:lnSpc>
                <a:spcPct val="110000"/>
              </a:lnSpc>
            </a:pPr>
            <a:r>
              <a:rPr lang="en-US" b="1" dirty="0">
                <a:solidFill>
                  <a:schemeClr val="accent5"/>
                </a:solidFill>
              </a:rPr>
              <a:t>public String </a:t>
            </a:r>
            <a:r>
              <a:rPr lang="en-US" b="1" dirty="0" err="1">
                <a:solidFill>
                  <a:schemeClr val="accent5"/>
                </a:solidFill>
              </a:rPr>
              <a:t>getInitParameter</a:t>
            </a:r>
            <a:r>
              <a:rPr lang="en-US" b="1" dirty="0">
                <a:solidFill>
                  <a:schemeClr val="accent5"/>
                </a:solidFill>
              </a:rPr>
              <a:t>(String name)</a:t>
            </a:r>
            <a:r>
              <a:rPr lang="en-US" dirty="0"/>
              <a:t> returns the parameter value for the given parameter name.</a:t>
            </a:r>
          </a:p>
          <a:p>
            <a:pPr>
              <a:lnSpc>
                <a:spcPct val="110000"/>
              </a:lnSpc>
            </a:pPr>
            <a:r>
              <a:rPr lang="en-US" b="1" dirty="0">
                <a:solidFill>
                  <a:schemeClr val="accent5"/>
                </a:solidFill>
              </a:rPr>
              <a:t>public Enumeration </a:t>
            </a:r>
            <a:r>
              <a:rPr lang="en-US" b="1" dirty="0" err="1">
                <a:solidFill>
                  <a:schemeClr val="accent5"/>
                </a:solidFill>
              </a:rPr>
              <a:t>getInitParameterNames</a:t>
            </a:r>
            <a:r>
              <a:rPr lang="en-US" b="1" dirty="0">
                <a:solidFill>
                  <a:schemeClr val="accent5"/>
                </a:solidFill>
              </a:rPr>
              <a:t>()</a:t>
            </a:r>
            <a:r>
              <a:rPr lang="en-US" dirty="0"/>
              <a:t> returns all the parameters defined in the web.xml file.</a:t>
            </a:r>
          </a:p>
          <a:p>
            <a:pPr>
              <a:lnSpc>
                <a:spcPct val="110000"/>
              </a:lnSpc>
            </a:pPr>
            <a:r>
              <a:rPr lang="en-US" b="1" dirty="0">
                <a:solidFill>
                  <a:schemeClr val="accent5"/>
                </a:solidFill>
              </a:rPr>
              <a:t>public String </a:t>
            </a:r>
            <a:r>
              <a:rPr lang="en-US" b="1" dirty="0" err="1">
                <a:solidFill>
                  <a:schemeClr val="accent5"/>
                </a:solidFill>
              </a:rPr>
              <a:t>getServletName</a:t>
            </a:r>
            <a:r>
              <a:rPr lang="en-US" b="1" dirty="0">
                <a:solidFill>
                  <a:schemeClr val="accent5"/>
                </a:solidFill>
              </a:rPr>
              <a:t>()</a:t>
            </a:r>
            <a:r>
              <a:rPr lang="en-US" dirty="0"/>
              <a:t> returns the name of the servlet object.</a:t>
            </a:r>
          </a:p>
          <a:p>
            <a:pPr>
              <a:lnSpc>
                <a:spcPct val="110000"/>
              </a:lnSpc>
            </a:pPr>
            <a:r>
              <a:rPr lang="en-US" b="1" dirty="0">
                <a:solidFill>
                  <a:schemeClr val="accent5"/>
                </a:solidFill>
              </a:rPr>
              <a:t>public void log(String msg)</a:t>
            </a:r>
            <a:r>
              <a:rPr lang="en-US" dirty="0"/>
              <a:t> writes the given message in the servlet log file.</a:t>
            </a:r>
          </a:p>
          <a:p>
            <a:pPr>
              <a:lnSpc>
                <a:spcPct val="110000"/>
              </a:lnSpc>
            </a:pPr>
            <a:r>
              <a:rPr lang="en-US" b="1" dirty="0">
                <a:solidFill>
                  <a:schemeClr val="accent5"/>
                </a:solidFill>
              </a:rPr>
              <a:t>public void log(String </a:t>
            </a:r>
            <a:r>
              <a:rPr lang="en-US" b="1" dirty="0" err="1">
                <a:solidFill>
                  <a:schemeClr val="accent5"/>
                </a:solidFill>
              </a:rPr>
              <a:t>msg,Throwable</a:t>
            </a:r>
            <a:r>
              <a:rPr lang="en-US" b="1" dirty="0">
                <a:solidFill>
                  <a:schemeClr val="accent5"/>
                </a:solidFill>
              </a:rPr>
              <a:t> t)</a:t>
            </a:r>
            <a:r>
              <a:rPr lang="en-US" dirty="0"/>
              <a:t> writes the explanatory message in the servlet log file and a stack trace.</a:t>
            </a:r>
          </a:p>
          <a:p>
            <a:pPr>
              <a:lnSpc>
                <a:spcPct val="110000"/>
              </a:lnSpc>
            </a:pPr>
            <a:endParaRPr lang="en-US" dirty="0"/>
          </a:p>
        </p:txBody>
      </p:sp>
    </p:spTree>
    <p:extLst>
      <p:ext uri="{BB962C8B-B14F-4D97-AF65-F5344CB8AC3E}">
        <p14:creationId xmlns:p14="http://schemas.microsoft.com/office/powerpoint/2010/main" val="269474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down)">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wipe(down)">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wipe(down)">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wipe(down)">
                                      <p:cBhvr>
                                        <p:cTn id="60" dur="500"/>
                                        <p:tgtEl>
                                          <p:spTgt spid="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wipe(down)">
                                      <p:cBhvr>
                                        <p:cTn id="6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8044-478A-4DC0-929E-579CC8D7B58A}"/>
              </a:ext>
            </a:extLst>
          </p:cNvPr>
          <p:cNvSpPr>
            <a:spLocks noGrp="1"/>
          </p:cNvSpPr>
          <p:nvPr>
            <p:ph type="title"/>
          </p:nvPr>
        </p:nvSpPr>
        <p:spPr/>
        <p:txBody>
          <a:bodyPr/>
          <a:lstStyle/>
          <a:p>
            <a:r>
              <a:rPr lang="en-US" dirty="0"/>
              <a:t>3. </a:t>
            </a:r>
            <a:r>
              <a:rPr lang="en-US" dirty="0" err="1"/>
              <a:t>HttpServlet</a:t>
            </a:r>
            <a:r>
              <a:rPr lang="en-US" dirty="0"/>
              <a:t> class</a:t>
            </a:r>
          </a:p>
        </p:txBody>
      </p:sp>
      <p:sp>
        <p:nvSpPr>
          <p:cNvPr id="3" name="Content Placeholder 2">
            <a:extLst>
              <a:ext uri="{FF2B5EF4-FFF2-40B4-BE49-F238E27FC236}">
                <a16:creationId xmlns:a16="http://schemas.microsoft.com/office/drawing/2014/main" id="{5C173B75-BFA5-4A74-9230-F2BF9B85F369}"/>
              </a:ext>
            </a:extLst>
          </p:cNvPr>
          <p:cNvSpPr>
            <a:spLocks noGrp="1"/>
          </p:cNvSpPr>
          <p:nvPr>
            <p:ph idx="1"/>
          </p:nvPr>
        </p:nvSpPr>
        <p:spPr>
          <a:xfrm>
            <a:off x="677334" y="2160590"/>
            <a:ext cx="8596668" cy="2057450"/>
          </a:xfrm>
        </p:spPr>
        <p:txBody>
          <a:bodyPr/>
          <a:lstStyle/>
          <a:p>
            <a:pPr>
              <a:lnSpc>
                <a:spcPct val="200000"/>
              </a:lnSpc>
            </a:pPr>
            <a:r>
              <a:rPr lang="en-US" dirty="0"/>
              <a:t>The </a:t>
            </a:r>
            <a:r>
              <a:rPr lang="en-US" dirty="0" err="1"/>
              <a:t>HttpServlet</a:t>
            </a:r>
            <a:r>
              <a:rPr lang="en-US" dirty="0"/>
              <a:t> class extends the </a:t>
            </a:r>
            <a:r>
              <a:rPr lang="en-US" dirty="0" err="1"/>
              <a:t>GenericServlet</a:t>
            </a:r>
            <a:r>
              <a:rPr lang="en-US" dirty="0"/>
              <a:t> class and implements Serializable interface.</a:t>
            </a:r>
          </a:p>
          <a:p>
            <a:pPr>
              <a:lnSpc>
                <a:spcPct val="200000"/>
              </a:lnSpc>
            </a:pPr>
            <a:r>
              <a:rPr lang="en-US" dirty="0"/>
              <a:t>It provides http specific methods such as </a:t>
            </a:r>
            <a:r>
              <a:rPr lang="en-US" dirty="0" err="1"/>
              <a:t>doGet</a:t>
            </a:r>
            <a:r>
              <a:rPr lang="en-US" dirty="0"/>
              <a:t>, </a:t>
            </a:r>
            <a:r>
              <a:rPr lang="en-US" dirty="0" err="1"/>
              <a:t>doPost</a:t>
            </a:r>
            <a:r>
              <a:rPr lang="en-US" dirty="0"/>
              <a:t>, </a:t>
            </a:r>
            <a:r>
              <a:rPr lang="en-US" dirty="0" err="1"/>
              <a:t>doHead</a:t>
            </a:r>
            <a:r>
              <a:rPr lang="en-US" dirty="0"/>
              <a:t>, </a:t>
            </a:r>
            <a:r>
              <a:rPr lang="en-US" dirty="0" err="1"/>
              <a:t>doTrace</a:t>
            </a:r>
            <a:r>
              <a:rPr lang="en-US" dirty="0"/>
              <a:t> etc.</a:t>
            </a:r>
          </a:p>
        </p:txBody>
      </p:sp>
    </p:spTree>
    <p:extLst>
      <p:ext uri="{BB962C8B-B14F-4D97-AF65-F5344CB8AC3E}">
        <p14:creationId xmlns:p14="http://schemas.microsoft.com/office/powerpoint/2010/main" val="411545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A720-4577-4B87-953B-13D5535D177A}"/>
              </a:ext>
            </a:extLst>
          </p:cNvPr>
          <p:cNvSpPr>
            <a:spLocks noGrp="1"/>
          </p:cNvSpPr>
          <p:nvPr>
            <p:ph type="title"/>
          </p:nvPr>
        </p:nvSpPr>
        <p:spPr/>
        <p:txBody>
          <a:bodyPr/>
          <a:lstStyle/>
          <a:p>
            <a:r>
              <a:rPr lang="en-US" dirty="0"/>
              <a:t>Instance Variables</a:t>
            </a:r>
          </a:p>
        </p:txBody>
      </p:sp>
      <p:sp>
        <p:nvSpPr>
          <p:cNvPr id="3" name="Content Placeholder 2">
            <a:extLst>
              <a:ext uri="{FF2B5EF4-FFF2-40B4-BE49-F238E27FC236}">
                <a16:creationId xmlns:a16="http://schemas.microsoft.com/office/drawing/2014/main" id="{593DA0C4-8EDB-41BE-839D-257431A8880C}"/>
              </a:ext>
            </a:extLst>
          </p:cNvPr>
          <p:cNvSpPr>
            <a:spLocks noGrp="1"/>
          </p:cNvSpPr>
          <p:nvPr>
            <p:ph idx="1"/>
          </p:nvPr>
        </p:nvSpPr>
        <p:spPr>
          <a:xfrm>
            <a:off x="677334" y="1470991"/>
            <a:ext cx="8596668" cy="5141843"/>
          </a:xfrm>
        </p:spPr>
        <p:txBody>
          <a:bodyPr>
            <a:normAutofit/>
          </a:bodyPr>
          <a:lstStyle/>
          <a:p>
            <a:pPr>
              <a:buFont typeface="+mj-lt"/>
              <a:buAutoNum type="arabicPeriod"/>
            </a:pPr>
            <a:r>
              <a:rPr lang="en-US" b="1" dirty="0"/>
              <a:t>Declarations</a:t>
            </a:r>
            <a:r>
              <a:rPr lang="en-US" dirty="0"/>
              <a:t> : Inside the class but outside methods ,constructors and block.</a:t>
            </a:r>
          </a:p>
          <a:p>
            <a:pPr>
              <a:buFont typeface="+mj-lt"/>
              <a:buAutoNum type="arabicPeriod"/>
            </a:pPr>
            <a:endParaRPr lang="en-US" dirty="0"/>
          </a:p>
          <a:p>
            <a:pPr>
              <a:buFont typeface="+mj-lt"/>
              <a:buAutoNum type="arabicPeriod"/>
            </a:pPr>
            <a:r>
              <a:rPr lang="en-US" b="1" dirty="0"/>
              <a:t>Scope : </a:t>
            </a:r>
            <a:r>
              <a:rPr lang="en-US" dirty="0"/>
              <a:t>Inside all methods, blocks and constructors. But not inside the static method directly.</a:t>
            </a:r>
          </a:p>
          <a:p>
            <a:pPr>
              <a:buFont typeface="+mj-lt"/>
              <a:buAutoNum type="arabicPeriod"/>
            </a:pPr>
            <a:endParaRPr lang="en-US" dirty="0"/>
          </a:p>
          <a:p>
            <a:pPr>
              <a:buFont typeface="+mj-lt"/>
              <a:buAutoNum type="arabicPeriod"/>
            </a:pPr>
            <a:r>
              <a:rPr lang="en-US" b="1" dirty="0"/>
              <a:t>When Variables Gets Allocated</a:t>
            </a:r>
            <a:r>
              <a:rPr lang="en-US" dirty="0"/>
              <a:t>:-When Object is Created variables allocated. Objects gets Destroyed variable releases memory.</a:t>
            </a:r>
          </a:p>
          <a:p>
            <a:pPr>
              <a:buFont typeface="+mj-lt"/>
              <a:buAutoNum type="arabicPeriod"/>
            </a:pPr>
            <a:r>
              <a:rPr lang="en-US" dirty="0"/>
              <a:t> </a:t>
            </a:r>
            <a:r>
              <a:rPr lang="en-US" b="1" dirty="0"/>
              <a:t>Stored Memory</a:t>
            </a:r>
            <a:r>
              <a:rPr lang="en-US" dirty="0"/>
              <a:t> : Heap Memory.</a:t>
            </a:r>
          </a:p>
          <a:p>
            <a:pPr>
              <a:buFont typeface="+mj-lt"/>
              <a:buAutoNum type="arabicPeriod"/>
            </a:pPr>
            <a:r>
              <a:rPr lang="en-US" b="1" dirty="0"/>
              <a:t>Default Values :</a:t>
            </a:r>
            <a:r>
              <a:rPr lang="en-US" dirty="0"/>
              <a:t>They have Default values . </a:t>
            </a:r>
          </a:p>
          <a:p>
            <a:pPr>
              <a:buFont typeface="+mj-lt"/>
              <a:buAutoNum type="arabicPeriod"/>
            </a:pPr>
            <a:r>
              <a:rPr lang="en-US" dirty="0"/>
              <a:t>	</a:t>
            </a:r>
            <a:r>
              <a:rPr lang="en-US" b="1" dirty="0"/>
              <a:t>Access Specifiers: </a:t>
            </a:r>
            <a:r>
              <a:rPr lang="en-US" dirty="0"/>
              <a:t>can be used with Instance Variables.</a:t>
            </a:r>
          </a:p>
          <a:p>
            <a:pPr>
              <a:buFont typeface="+mj-lt"/>
              <a:buAutoNum type="arabicPeriod"/>
            </a:pPr>
            <a:r>
              <a:rPr lang="en-US" b="1" dirty="0"/>
              <a:t>How to Access: </a:t>
            </a:r>
            <a:endParaRPr lang="en-US" dirty="0"/>
          </a:p>
          <a:p>
            <a:pPr marL="0" indent="0">
              <a:buNone/>
            </a:pPr>
            <a:r>
              <a:rPr lang="en-US" b="1" dirty="0"/>
              <a:t>  	</a:t>
            </a:r>
            <a:r>
              <a:rPr lang="en-US" dirty="0"/>
              <a:t>-Simple method: it can called Directly.</a:t>
            </a:r>
          </a:p>
          <a:p>
            <a:pPr marL="0" indent="0">
              <a:buNone/>
            </a:pPr>
            <a:r>
              <a:rPr lang="en-US" dirty="0"/>
              <a:t>	-Static method: We have to called with object reference.</a:t>
            </a:r>
          </a:p>
          <a:p>
            <a:endParaRPr lang="en-US" dirty="0"/>
          </a:p>
        </p:txBody>
      </p:sp>
    </p:spTree>
    <p:extLst>
      <p:ext uri="{BB962C8B-B14F-4D97-AF65-F5344CB8AC3E}">
        <p14:creationId xmlns:p14="http://schemas.microsoft.com/office/powerpoint/2010/main" val="291663297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FA66-B6D5-43FC-B1BC-43CBE2003426}"/>
              </a:ext>
            </a:extLst>
          </p:cNvPr>
          <p:cNvSpPr>
            <a:spLocks noGrp="1"/>
          </p:cNvSpPr>
          <p:nvPr>
            <p:ph type="title"/>
          </p:nvPr>
        </p:nvSpPr>
        <p:spPr>
          <a:xfrm>
            <a:off x="677334" y="0"/>
            <a:ext cx="8596668" cy="816638"/>
          </a:xfrm>
        </p:spPr>
        <p:txBody>
          <a:bodyPr/>
          <a:lstStyle/>
          <a:p>
            <a:r>
              <a:rPr lang="en-US" dirty="0"/>
              <a:t>Methods of </a:t>
            </a:r>
            <a:r>
              <a:rPr lang="en-US" dirty="0" err="1"/>
              <a:t>HttpServlet</a:t>
            </a:r>
            <a:r>
              <a:rPr lang="en-US" dirty="0"/>
              <a:t> class</a:t>
            </a:r>
          </a:p>
        </p:txBody>
      </p:sp>
      <p:sp>
        <p:nvSpPr>
          <p:cNvPr id="6" name="Content Placeholder 5">
            <a:extLst>
              <a:ext uri="{FF2B5EF4-FFF2-40B4-BE49-F238E27FC236}">
                <a16:creationId xmlns:a16="http://schemas.microsoft.com/office/drawing/2014/main" id="{E7F9A3D6-CEE8-45ED-94DB-9133DD4523A4}"/>
              </a:ext>
            </a:extLst>
          </p:cNvPr>
          <p:cNvSpPr>
            <a:spLocks noGrp="1"/>
          </p:cNvSpPr>
          <p:nvPr>
            <p:ph idx="1"/>
          </p:nvPr>
        </p:nvSpPr>
        <p:spPr>
          <a:xfrm>
            <a:off x="677334" y="936473"/>
            <a:ext cx="11514666" cy="5921527"/>
          </a:xfrm>
        </p:spPr>
        <p:txBody>
          <a:bodyPr>
            <a:normAutofit fontScale="92500" lnSpcReduction="20000"/>
          </a:bodyPr>
          <a:lstStyle/>
          <a:p>
            <a:r>
              <a:rPr lang="en-US" b="1" dirty="0">
                <a:solidFill>
                  <a:schemeClr val="accent5"/>
                </a:solidFill>
              </a:rPr>
              <a:t>public void service(</a:t>
            </a:r>
            <a:r>
              <a:rPr lang="en-US" b="1" dirty="0" err="1">
                <a:solidFill>
                  <a:schemeClr val="accent5"/>
                </a:solidFill>
              </a:rPr>
              <a:t>ServletRequest</a:t>
            </a:r>
            <a:r>
              <a:rPr lang="en-US" b="1" dirty="0">
                <a:solidFill>
                  <a:schemeClr val="accent5"/>
                </a:solidFill>
              </a:rPr>
              <a:t> </a:t>
            </a:r>
            <a:r>
              <a:rPr lang="en-US" b="1" dirty="0" err="1">
                <a:solidFill>
                  <a:schemeClr val="accent5"/>
                </a:solidFill>
              </a:rPr>
              <a:t>req,ServletResponse</a:t>
            </a:r>
            <a:r>
              <a:rPr lang="en-US" b="1" dirty="0">
                <a:solidFill>
                  <a:schemeClr val="accent5"/>
                </a:solidFill>
              </a:rPr>
              <a:t> res)</a:t>
            </a:r>
            <a:r>
              <a:rPr lang="en-US" dirty="0"/>
              <a:t> dispatches the request to the protected service method by converting the request and response object into http type.</a:t>
            </a:r>
          </a:p>
          <a:p>
            <a:r>
              <a:rPr lang="en-US" b="1" dirty="0">
                <a:solidFill>
                  <a:schemeClr val="accent5"/>
                </a:solidFill>
              </a:rPr>
              <a:t>protected void service(</a:t>
            </a:r>
            <a:r>
              <a:rPr lang="en-US" b="1" dirty="0" err="1">
                <a:solidFill>
                  <a:schemeClr val="accent5"/>
                </a:solidFill>
              </a:rPr>
              <a:t>HttpServletRequest</a:t>
            </a:r>
            <a:r>
              <a:rPr lang="en-US" b="1" dirty="0">
                <a:solidFill>
                  <a:schemeClr val="accent5"/>
                </a:solidFill>
              </a:rPr>
              <a:t> req, </a:t>
            </a:r>
            <a:r>
              <a:rPr lang="en-US" b="1" dirty="0" err="1">
                <a:solidFill>
                  <a:schemeClr val="accent5"/>
                </a:solidFill>
              </a:rPr>
              <a:t>HttpServletResponse</a:t>
            </a:r>
            <a:r>
              <a:rPr lang="en-US" b="1" dirty="0">
                <a:solidFill>
                  <a:schemeClr val="accent5"/>
                </a:solidFill>
              </a:rPr>
              <a:t> res)</a:t>
            </a:r>
            <a:r>
              <a:rPr lang="en-US" dirty="0"/>
              <a:t> receives the request from the service method, and dispatches the request to the </a:t>
            </a:r>
            <a:r>
              <a:rPr lang="en-US" dirty="0" err="1"/>
              <a:t>doXXX</a:t>
            </a:r>
            <a:r>
              <a:rPr lang="en-US" dirty="0"/>
              <a:t>() method depending on the incoming http request type.</a:t>
            </a:r>
          </a:p>
          <a:p>
            <a:r>
              <a:rPr lang="en-US" b="1" dirty="0">
                <a:solidFill>
                  <a:schemeClr val="accent5"/>
                </a:solidFill>
              </a:rPr>
              <a:t>protected void </a:t>
            </a:r>
            <a:r>
              <a:rPr lang="en-US" b="1" dirty="0" err="1">
                <a:solidFill>
                  <a:schemeClr val="accent5"/>
                </a:solidFill>
              </a:rPr>
              <a:t>doGet</a:t>
            </a:r>
            <a:r>
              <a:rPr lang="en-US" b="1" dirty="0">
                <a:solidFill>
                  <a:schemeClr val="accent5"/>
                </a:solidFill>
              </a:rPr>
              <a:t>(</a:t>
            </a:r>
            <a:r>
              <a:rPr lang="en-US" b="1" dirty="0" err="1">
                <a:solidFill>
                  <a:schemeClr val="accent5"/>
                </a:solidFill>
              </a:rPr>
              <a:t>HttpServletRequest</a:t>
            </a:r>
            <a:r>
              <a:rPr lang="en-US" b="1" dirty="0">
                <a:solidFill>
                  <a:schemeClr val="accent5"/>
                </a:solidFill>
              </a:rPr>
              <a:t> req, </a:t>
            </a:r>
            <a:r>
              <a:rPr lang="en-US" b="1" dirty="0" err="1">
                <a:solidFill>
                  <a:schemeClr val="accent5"/>
                </a:solidFill>
              </a:rPr>
              <a:t>HttpServletResponse</a:t>
            </a:r>
            <a:r>
              <a:rPr lang="en-US" b="1" dirty="0">
                <a:solidFill>
                  <a:schemeClr val="accent5"/>
                </a:solidFill>
              </a:rPr>
              <a:t> res)</a:t>
            </a:r>
            <a:r>
              <a:rPr lang="en-US" dirty="0"/>
              <a:t> handles the GET request. It is invoked by the web container.</a:t>
            </a:r>
          </a:p>
          <a:p>
            <a:r>
              <a:rPr lang="en-US" b="1" dirty="0">
                <a:solidFill>
                  <a:schemeClr val="accent5"/>
                </a:solidFill>
              </a:rPr>
              <a:t>protected void </a:t>
            </a:r>
            <a:r>
              <a:rPr lang="en-US" b="1" dirty="0" err="1">
                <a:solidFill>
                  <a:schemeClr val="accent5"/>
                </a:solidFill>
              </a:rPr>
              <a:t>doPost</a:t>
            </a:r>
            <a:r>
              <a:rPr lang="en-US" b="1" dirty="0">
                <a:solidFill>
                  <a:schemeClr val="accent5"/>
                </a:solidFill>
              </a:rPr>
              <a:t>(</a:t>
            </a:r>
            <a:r>
              <a:rPr lang="en-US" b="1" dirty="0" err="1">
                <a:solidFill>
                  <a:schemeClr val="accent5"/>
                </a:solidFill>
              </a:rPr>
              <a:t>HttpServletRequest</a:t>
            </a:r>
            <a:r>
              <a:rPr lang="en-US" b="1" dirty="0">
                <a:solidFill>
                  <a:schemeClr val="accent5"/>
                </a:solidFill>
              </a:rPr>
              <a:t> req, </a:t>
            </a:r>
            <a:r>
              <a:rPr lang="en-US" b="1" dirty="0" err="1">
                <a:solidFill>
                  <a:schemeClr val="accent5"/>
                </a:solidFill>
              </a:rPr>
              <a:t>HttpServletResponse</a:t>
            </a:r>
            <a:r>
              <a:rPr lang="en-US" b="1" dirty="0">
                <a:solidFill>
                  <a:schemeClr val="accent5"/>
                </a:solidFill>
              </a:rPr>
              <a:t> res)</a:t>
            </a:r>
            <a:r>
              <a:rPr lang="en-US" dirty="0"/>
              <a:t> handles the POST request. It is invoked by the web container.</a:t>
            </a:r>
          </a:p>
          <a:p>
            <a:r>
              <a:rPr lang="en-US" b="1" dirty="0">
                <a:solidFill>
                  <a:schemeClr val="accent5"/>
                </a:solidFill>
              </a:rPr>
              <a:t>protected void </a:t>
            </a:r>
            <a:r>
              <a:rPr lang="en-US" b="1" dirty="0" err="1">
                <a:solidFill>
                  <a:schemeClr val="accent5"/>
                </a:solidFill>
              </a:rPr>
              <a:t>doHead</a:t>
            </a:r>
            <a:r>
              <a:rPr lang="en-US" b="1" dirty="0">
                <a:solidFill>
                  <a:schemeClr val="accent5"/>
                </a:solidFill>
              </a:rPr>
              <a:t>(</a:t>
            </a:r>
            <a:r>
              <a:rPr lang="en-US" b="1" dirty="0" err="1">
                <a:solidFill>
                  <a:schemeClr val="accent5"/>
                </a:solidFill>
              </a:rPr>
              <a:t>HttpServletRequest</a:t>
            </a:r>
            <a:r>
              <a:rPr lang="en-US" b="1" dirty="0">
                <a:solidFill>
                  <a:schemeClr val="accent5"/>
                </a:solidFill>
              </a:rPr>
              <a:t> req, </a:t>
            </a:r>
            <a:r>
              <a:rPr lang="en-US" b="1" dirty="0" err="1">
                <a:solidFill>
                  <a:schemeClr val="accent5"/>
                </a:solidFill>
              </a:rPr>
              <a:t>HttpServletResponse</a:t>
            </a:r>
            <a:r>
              <a:rPr lang="en-US" b="1" dirty="0">
                <a:solidFill>
                  <a:schemeClr val="accent5"/>
                </a:solidFill>
              </a:rPr>
              <a:t> res)</a:t>
            </a:r>
            <a:r>
              <a:rPr lang="en-US" dirty="0"/>
              <a:t> handles the HEAD request. It is invoked by the web container.</a:t>
            </a:r>
          </a:p>
          <a:p>
            <a:r>
              <a:rPr lang="en-US" b="1" dirty="0">
                <a:solidFill>
                  <a:schemeClr val="accent5"/>
                </a:solidFill>
              </a:rPr>
              <a:t>protected void </a:t>
            </a:r>
            <a:r>
              <a:rPr lang="en-US" b="1" dirty="0" err="1">
                <a:solidFill>
                  <a:schemeClr val="accent5"/>
                </a:solidFill>
              </a:rPr>
              <a:t>doOptions</a:t>
            </a:r>
            <a:r>
              <a:rPr lang="en-US" b="1" dirty="0">
                <a:solidFill>
                  <a:schemeClr val="accent5"/>
                </a:solidFill>
              </a:rPr>
              <a:t>(</a:t>
            </a:r>
            <a:r>
              <a:rPr lang="en-US" b="1" dirty="0" err="1">
                <a:solidFill>
                  <a:schemeClr val="accent5"/>
                </a:solidFill>
              </a:rPr>
              <a:t>HttpServletRequest</a:t>
            </a:r>
            <a:r>
              <a:rPr lang="en-US" b="1" dirty="0">
                <a:solidFill>
                  <a:schemeClr val="accent5"/>
                </a:solidFill>
              </a:rPr>
              <a:t> req, </a:t>
            </a:r>
            <a:r>
              <a:rPr lang="en-US" b="1" dirty="0" err="1">
                <a:solidFill>
                  <a:schemeClr val="accent5"/>
                </a:solidFill>
              </a:rPr>
              <a:t>HttpServletResponse</a:t>
            </a:r>
            <a:r>
              <a:rPr lang="en-US" b="1" dirty="0">
                <a:solidFill>
                  <a:schemeClr val="accent5"/>
                </a:solidFill>
              </a:rPr>
              <a:t> res)</a:t>
            </a:r>
            <a:r>
              <a:rPr lang="en-US" dirty="0"/>
              <a:t> handles the OPTIONS request. It is invoked by the web container.</a:t>
            </a:r>
          </a:p>
          <a:p>
            <a:r>
              <a:rPr lang="en-US" b="1" dirty="0">
                <a:solidFill>
                  <a:schemeClr val="accent5"/>
                </a:solidFill>
              </a:rPr>
              <a:t>protected void </a:t>
            </a:r>
            <a:r>
              <a:rPr lang="en-US" b="1" dirty="0" err="1">
                <a:solidFill>
                  <a:schemeClr val="accent5"/>
                </a:solidFill>
              </a:rPr>
              <a:t>doPut</a:t>
            </a:r>
            <a:r>
              <a:rPr lang="en-US" b="1" dirty="0">
                <a:solidFill>
                  <a:schemeClr val="accent5"/>
                </a:solidFill>
              </a:rPr>
              <a:t>(</a:t>
            </a:r>
            <a:r>
              <a:rPr lang="en-US" b="1" dirty="0" err="1">
                <a:solidFill>
                  <a:schemeClr val="accent5"/>
                </a:solidFill>
              </a:rPr>
              <a:t>HttpServletRequest</a:t>
            </a:r>
            <a:r>
              <a:rPr lang="en-US" b="1" dirty="0">
                <a:solidFill>
                  <a:schemeClr val="accent5"/>
                </a:solidFill>
              </a:rPr>
              <a:t> req, </a:t>
            </a:r>
            <a:r>
              <a:rPr lang="en-US" b="1" dirty="0" err="1">
                <a:solidFill>
                  <a:schemeClr val="accent5"/>
                </a:solidFill>
              </a:rPr>
              <a:t>HttpServletResponse</a:t>
            </a:r>
            <a:r>
              <a:rPr lang="en-US" b="1" dirty="0">
                <a:solidFill>
                  <a:schemeClr val="accent5"/>
                </a:solidFill>
              </a:rPr>
              <a:t> res)</a:t>
            </a:r>
            <a:r>
              <a:rPr lang="en-US" dirty="0"/>
              <a:t> handles the PUT request. It is invoked by the web container.</a:t>
            </a:r>
          </a:p>
          <a:p>
            <a:r>
              <a:rPr lang="en-US" b="1" dirty="0">
                <a:solidFill>
                  <a:schemeClr val="accent5"/>
                </a:solidFill>
              </a:rPr>
              <a:t>protected void </a:t>
            </a:r>
            <a:r>
              <a:rPr lang="en-US" b="1" dirty="0" err="1">
                <a:solidFill>
                  <a:schemeClr val="accent5"/>
                </a:solidFill>
              </a:rPr>
              <a:t>doTrace</a:t>
            </a:r>
            <a:r>
              <a:rPr lang="en-US" b="1" dirty="0">
                <a:solidFill>
                  <a:schemeClr val="accent5"/>
                </a:solidFill>
              </a:rPr>
              <a:t>(</a:t>
            </a:r>
            <a:r>
              <a:rPr lang="en-US" b="1" dirty="0" err="1">
                <a:solidFill>
                  <a:schemeClr val="accent5"/>
                </a:solidFill>
              </a:rPr>
              <a:t>HttpServletRequest</a:t>
            </a:r>
            <a:r>
              <a:rPr lang="en-US" b="1" dirty="0">
                <a:solidFill>
                  <a:schemeClr val="accent5"/>
                </a:solidFill>
              </a:rPr>
              <a:t> req, </a:t>
            </a:r>
            <a:r>
              <a:rPr lang="en-US" b="1" dirty="0" err="1">
                <a:solidFill>
                  <a:schemeClr val="accent5"/>
                </a:solidFill>
              </a:rPr>
              <a:t>HttpServletResponse</a:t>
            </a:r>
            <a:r>
              <a:rPr lang="en-US" b="1" dirty="0">
                <a:solidFill>
                  <a:schemeClr val="accent5"/>
                </a:solidFill>
              </a:rPr>
              <a:t> res)</a:t>
            </a:r>
            <a:r>
              <a:rPr lang="en-US" dirty="0"/>
              <a:t> handles the TRACE request. It is invoked by the web container.</a:t>
            </a:r>
          </a:p>
          <a:p>
            <a:r>
              <a:rPr lang="en-US" b="1" dirty="0">
                <a:solidFill>
                  <a:schemeClr val="accent5"/>
                </a:solidFill>
              </a:rPr>
              <a:t>protected void </a:t>
            </a:r>
            <a:r>
              <a:rPr lang="en-US" b="1" dirty="0" err="1">
                <a:solidFill>
                  <a:schemeClr val="accent5"/>
                </a:solidFill>
              </a:rPr>
              <a:t>doDelete</a:t>
            </a:r>
            <a:r>
              <a:rPr lang="en-US" b="1" dirty="0">
                <a:solidFill>
                  <a:schemeClr val="accent5"/>
                </a:solidFill>
              </a:rPr>
              <a:t>(</a:t>
            </a:r>
            <a:r>
              <a:rPr lang="en-US" b="1" dirty="0" err="1">
                <a:solidFill>
                  <a:schemeClr val="accent5"/>
                </a:solidFill>
              </a:rPr>
              <a:t>HttpServletRequest</a:t>
            </a:r>
            <a:r>
              <a:rPr lang="en-US" b="1" dirty="0">
                <a:solidFill>
                  <a:schemeClr val="accent5"/>
                </a:solidFill>
              </a:rPr>
              <a:t> req, </a:t>
            </a:r>
            <a:r>
              <a:rPr lang="en-US" b="1" dirty="0" err="1">
                <a:solidFill>
                  <a:schemeClr val="accent5"/>
                </a:solidFill>
              </a:rPr>
              <a:t>HttpServletResponse</a:t>
            </a:r>
            <a:r>
              <a:rPr lang="en-US" b="1" dirty="0">
                <a:solidFill>
                  <a:schemeClr val="accent5"/>
                </a:solidFill>
              </a:rPr>
              <a:t> res)</a:t>
            </a:r>
            <a:r>
              <a:rPr lang="en-US" dirty="0"/>
              <a:t> handles the DELETE request. It is invoked by the web container.</a:t>
            </a:r>
          </a:p>
          <a:p>
            <a:pPr>
              <a:lnSpc>
                <a:spcPct val="120000"/>
              </a:lnSpc>
            </a:pPr>
            <a:r>
              <a:rPr lang="en-US" b="1" dirty="0">
                <a:solidFill>
                  <a:schemeClr val="accent5"/>
                </a:solidFill>
              </a:rPr>
              <a:t>protected long </a:t>
            </a:r>
            <a:r>
              <a:rPr lang="en-US" b="1" dirty="0" err="1">
                <a:solidFill>
                  <a:schemeClr val="accent5"/>
                </a:solidFill>
              </a:rPr>
              <a:t>getLastModified</a:t>
            </a:r>
            <a:r>
              <a:rPr lang="en-US" b="1" dirty="0">
                <a:solidFill>
                  <a:schemeClr val="accent5"/>
                </a:solidFill>
              </a:rPr>
              <a:t>(</a:t>
            </a:r>
            <a:r>
              <a:rPr lang="en-US" b="1" dirty="0" err="1">
                <a:solidFill>
                  <a:schemeClr val="accent5"/>
                </a:solidFill>
              </a:rPr>
              <a:t>HttpServletRequest</a:t>
            </a:r>
            <a:r>
              <a:rPr lang="en-US" b="1" dirty="0">
                <a:solidFill>
                  <a:schemeClr val="accent5"/>
                </a:solidFill>
              </a:rPr>
              <a:t> req)</a:t>
            </a:r>
            <a:r>
              <a:rPr lang="en-US" dirty="0">
                <a:solidFill>
                  <a:schemeClr val="accent5"/>
                </a:solidFill>
              </a:rPr>
              <a:t> </a:t>
            </a:r>
            <a:r>
              <a:rPr lang="en-US" dirty="0"/>
              <a:t>returns the time when </a:t>
            </a:r>
            <a:r>
              <a:rPr lang="en-US" dirty="0" err="1"/>
              <a:t>HttpServletRequest</a:t>
            </a:r>
            <a:r>
              <a:rPr lang="en-US" dirty="0"/>
              <a:t> was last modified since midnight January 1, 1970 GMT.</a:t>
            </a:r>
          </a:p>
        </p:txBody>
      </p:sp>
    </p:spTree>
    <p:extLst>
      <p:ext uri="{BB962C8B-B14F-4D97-AF65-F5344CB8AC3E}">
        <p14:creationId xmlns:p14="http://schemas.microsoft.com/office/powerpoint/2010/main" val="393854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down)">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down)">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wipe(down)">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wipe(down)">
                                      <p:cBhvr>
                                        <p:cTn id="30" dur="500"/>
                                        <p:tgtEl>
                                          <p:spTgt spid="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wipe(down)">
                                      <p:cBhvr>
                                        <p:cTn id="35" dur="500"/>
                                        <p:tgtEl>
                                          <p:spTgt spid="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wipe(down)">
                                      <p:cBhvr>
                                        <p:cTn id="40" dur="500"/>
                                        <p:tgtEl>
                                          <p:spTgt spid="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Effect transition="in" filter="wipe(down)">
                                      <p:cBhvr>
                                        <p:cTn id="45" dur="500"/>
                                        <p:tgtEl>
                                          <p:spTgt spid="6">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
                                            <p:txEl>
                                              <p:pRg st="8" end="8"/>
                                            </p:txEl>
                                          </p:spTgt>
                                        </p:tgtEl>
                                        <p:attrNameLst>
                                          <p:attrName>style.visibility</p:attrName>
                                        </p:attrNameLst>
                                      </p:cBhvr>
                                      <p:to>
                                        <p:strVal val="visible"/>
                                      </p:to>
                                    </p:set>
                                    <p:animEffect transition="in" filter="wipe(down)">
                                      <p:cBhvr>
                                        <p:cTn id="50" dur="500"/>
                                        <p:tgtEl>
                                          <p:spTgt spid="6">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animEffect transition="in" filter="wipe(down)">
                                      <p:cBhvr>
                                        <p:cTn id="55"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A6FB-E17A-4D45-B4B7-D30544B6C601}"/>
              </a:ext>
            </a:extLst>
          </p:cNvPr>
          <p:cNvSpPr>
            <a:spLocks noGrp="1"/>
          </p:cNvSpPr>
          <p:nvPr>
            <p:ph type="title"/>
          </p:nvPr>
        </p:nvSpPr>
        <p:spPr>
          <a:xfrm>
            <a:off x="677334" y="159657"/>
            <a:ext cx="8596668" cy="1320800"/>
          </a:xfrm>
        </p:spPr>
        <p:txBody>
          <a:bodyPr/>
          <a:lstStyle/>
          <a:p>
            <a:r>
              <a:rPr lang="en-US" dirty="0"/>
              <a:t>Servlet Lifecycle</a:t>
            </a:r>
          </a:p>
        </p:txBody>
      </p:sp>
      <p:sp>
        <p:nvSpPr>
          <p:cNvPr id="3" name="Content Placeholder 2">
            <a:extLst>
              <a:ext uri="{FF2B5EF4-FFF2-40B4-BE49-F238E27FC236}">
                <a16:creationId xmlns:a16="http://schemas.microsoft.com/office/drawing/2014/main" id="{0FCE58CA-5956-4007-98B0-B2C93A7C33A4}"/>
              </a:ext>
            </a:extLst>
          </p:cNvPr>
          <p:cNvSpPr>
            <a:spLocks noGrp="1"/>
          </p:cNvSpPr>
          <p:nvPr>
            <p:ph idx="1"/>
          </p:nvPr>
        </p:nvSpPr>
        <p:spPr>
          <a:xfrm>
            <a:off x="677334" y="1318760"/>
            <a:ext cx="8596668" cy="5539240"/>
          </a:xfrm>
        </p:spPr>
        <p:txBody>
          <a:bodyPr/>
          <a:lstStyle/>
          <a:p>
            <a:r>
              <a:rPr lang="en-US" u="sng" dirty="0"/>
              <a:t>Loading and Instantiation :</a:t>
            </a:r>
          </a:p>
          <a:p>
            <a:pPr marL="0" indent="0">
              <a:buNone/>
            </a:pPr>
            <a:r>
              <a:rPr lang="en-US" dirty="0"/>
              <a:t>When server is started ,servlet class is loaded in the memory &amp; servlet object is Created.</a:t>
            </a:r>
          </a:p>
          <a:p>
            <a:pPr marL="0" indent="0">
              <a:buNone/>
            </a:pPr>
            <a:endParaRPr lang="en-US" dirty="0"/>
          </a:p>
          <a:p>
            <a:r>
              <a:rPr lang="en-US" u="sng" dirty="0"/>
              <a:t>Initialization  :</a:t>
            </a:r>
            <a:r>
              <a:rPr lang="en-US" dirty="0"/>
              <a:t> </a:t>
            </a:r>
            <a:r>
              <a:rPr lang="en-US" dirty="0" err="1">
                <a:solidFill>
                  <a:srgbClr val="7030A0"/>
                </a:solidFill>
              </a:rPr>
              <a:t>init</a:t>
            </a:r>
            <a:r>
              <a:rPr lang="en-US" dirty="0">
                <a:solidFill>
                  <a:srgbClr val="7030A0"/>
                </a:solidFill>
              </a:rPr>
              <a:t>()</a:t>
            </a:r>
            <a:endParaRPr lang="en-US" u="sng" dirty="0">
              <a:solidFill>
                <a:srgbClr val="7030A0"/>
              </a:solidFill>
            </a:endParaRPr>
          </a:p>
          <a:p>
            <a:pPr marL="0" indent="0">
              <a:buNone/>
            </a:pPr>
            <a:r>
              <a:rPr lang="en-US" dirty="0"/>
              <a:t>Servlet object will be initialized by invoking </a:t>
            </a:r>
            <a:r>
              <a:rPr lang="en-US" dirty="0" err="1"/>
              <a:t>init</a:t>
            </a:r>
            <a:r>
              <a:rPr lang="en-US" dirty="0"/>
              <a:t>() method.</a:t>
            </a:r>
          </a:p>
          <a:p>
            <a:pPr marL="0" indent="0">
              <a:buNone/>
            </a:pPr>
            <a:endParaRPr lang="en-US" dirty="0"/>
          </a:p>
          <a:p>
            <a:r>
              <a:rPr lang="en-US" u="sng" dirty="0"/>
              <a:t>Request Handling :</a:t>
            </a:r>
            <a:r>
              <a:rPr lang="en-US" dirty="0"/>
              <a:t> </a:t>
            </a:r>
            <a:r>
              <a:rPr lang="en-US" dirty="0">
                <a:solidFill>
                  <a:srgbClr val="7030A0"/>
                </a:solidFill>
              </a:rPr>
              <a:t>service()</a:t>
            </a:r>
            <a:endParaRPr lang="en-US" u="sng" dirty="0">
              <a:solidFill>
                <a:srgbClr val="7030A0"/>
              </a:solidFill>
            </a:endParaRPr>
          </a:p>
          <a:p>
            <a:pPr marL="0" indent="0">
              <a:buNone/>
            </a:pPr>
            <a:r>
              <a:rPr lang="en-US" dirty="0"/>
              <a:t>It will handle or serve the client request. In this phase service() method will be invoked.</a:t>
            </a:r>
          </a:p>
          <a:p>
            <a:pPr marL="0" indent="0">
              <a:buNone/>
            </a:pPr>
            <a:endParaRPr lang="en-US" dirty="0"/>
          </a:p>
          <a:p>
            <a:r>
              <a:rPr lang="en-US" u="sng" dirty="0"/>
              <a:t>Destroy :</a:t>
            </a:r>
            <a:r>
              <a:rPr lang="en-US" dirty="0"/>
              <a:t> </a:t>
            </a:r>
            <a:r>
              <a:rPr lang="en-US" dirty="0">
                <a:solidFill>
                  <a:srgbClr val="7030A0"/>
                </a:solidFill>
              </a:rPr>
              <a:t>destroy()</a:t>
            </a:r>
          </a:p>
          <a:p>
            <a:pPr marL="0" indent="0">
              <a:buNone/>
            </a:pPr>
            <a:r>
              <a:rPr lang="en-US" dirty="0"/>
              <a:t>When the server is shutdown ,destroy() method will be executed &amp; servlet object will be deleted.</a:t>
            </a:r>
          </a:p>
        </p:txBody>
      </p:sp>
    </p:spTree>
    <p:extLst>
      <p:ext uri="{BB962C8B-B14F-4D97-AF65-F5344CB8AC3E}">
        <p14:creationId xmlns:p14="http://schemas.microsoft.com/office/powerpoint/2010/main" val="258281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down)">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AD4A-8DC0-4ECC-9AF1-1D2BD993BC6F}"/>
              </a:ext>
            </a:extLst>
          </p:cNvPr>
          <p:cNvSpPr>
            <a:spLocks noGrp="1"/>
          </p:cNvSpPr>
          <p:nvPr>
            <p:ph type="title"/>
          </p:nvPr>
        </p:nvSpPr>
        <p:spPr/>
        <p:txBody>
          <a:bodyPr/>
          <a:lstStyle/>
          <a:p>
            <a:r>
              <a:rPr lang="en-US" dirty="0"/>
              <a:t>Deployment Descriptor (web.xml)</a:t>
            </a:r>
          </a:p>
        </p:txBody>
      </p:sp>
      <p:sp>
        <p:nvSpPr>
          <p:cNvPr id="3" name="Content Placeholder 2">
            <a:extLst>
              <a:ext uri="{FF2B5EF4-FFF2-40B4-BE49-F238E27FC236}">
                <a16:creationId xmlns:a16="http://schemas.microsoft.com/office/drawing/2014/main" id="{1BEB6859-776A-421D-B59B-B1CEAB81E5C0}"/>
              </a:ext>
            </a:extLst>
          </p:cNvPr>
          <p:cNvSpPr>
            <a:spLocks noGrp="1"/>
          </p:cNvSpPr>
          <p:nvPr>
            <p:ph idx="1"/>
          </p:nvPr>
        </p:nvSpPr>
        <p:spPr>
          <a:xfrm>
            <a:off x="677334" y="1930400"/>
            <a:ext cx="8596668" cy="4461437"/>
          </a:xfrm>
        </p:spPr>
        <p:txBody>
          <a:bodyPr/>
          <a:lstStyle/>
          <a:p>
            <a:r>
              <a:rPr lang="en-US" dirty="0"/>
              <a:t>Use:- </a:t>
            </a:r>
          </a:p>
          <a:p>
            <a:pPr marL="800100" lvl="1" indent="-342900">
              <a:buFont typeface="+mj-lt"/>
              <a:buAutoNum type="arabicPeriod"/>
            </a:pPr>
            <a:r>
              <a:rPr lang="en-US" dirty="0"/>
              <a:t>Servlet Configuration</a:t>
            </a:r>
          </a:p>
          <a:p>
            <a:pPr marL="800100" lvl="1" indent="-342900">
              <a:buFont typeface="+mj-lt"/>
              <a:buAutoNum type="arabicPeriod"/>
            </a:pPr>
            <a:r>
              <a:rPr lang="en-US" dirty="0"/>
              <a:t>JSP file Configuration</a:t>
            </a:r>
          </a:p>
          <a:p>
            <a:pPr marL="800100" lvl="1" indent="-342900">
              <a:buFont typeface="+mj-lt"/>
              <a:buAutoNum type="arabicPeriod"/>
            </a:pPr>
            <a:r>
              <a:rPr lang="en-US" dirty="0"/>
              <a:t>Filters Configuration</a:t>
            </a:r>
          </a:p>
          <a:p>
            <a:pPr marL="800100" lvl="1" indent="-342900">
              <a:buFont typeface="+mj-lt"/>
              <a:buAutoNum type="arabicPeriod"/>
            </a:pPr>
            <a:r>
              <a:rPr lang="en-US" dirty="0"/>
              <a:t>Listeners Configuration</a:t>
            </a:r>
          </a:p>
          <a:p>
            <a:pPr marL="800100" lvl="1" indent="-342900">
              <a:buFont typeface="+mj-lt"/>
              <a:buAutoNum type="arabicPeriod"/>
            </a:pPr>
            <a:r>
              <a:rPr lang="en-US" dirty="0"/>
              <a:t>Error Page Configuration</a:t>
            </a:r>
          </a:p>
          <a:p>
            <a:pPr marL="800100" lvl="1" indent="-342900">
              <a:buFont typeface="+mj-lt"/>
              <a:buAutoNum type="arabicPeriod"/>
            </a:pPr>
            <a:r>
              <a:rPr lang="en-US" dirty="0"/>
              <a:t>Welcome file Configuration etc.</a:t>
            </a:r>
          </a:p>
          <a:p>
            <a:pPr marL="800100" lvl="1" indent="-342900">
              <a:buFont typeface="+mj-lt"/>
              <a:buAutoNum type="arabicPeriod"/>
            </a:pPr>
            <a:endParaRPr lang="en-US" dirty="0"/>
          </a:p>
          <a:p>
            <a:r>
              <a:rPr lang="en-US" dirty="0"/>
              <a:t>We create file  in WEB-INF folder.</a:t>
            </a:r>
          </a:p>
          <a:p>
            <a:r>
              <a:rPr lang="en-US" dirty="0"/>
              <a:t>NOTE:- In latest version, it is not compulsory to create web.xml.</a:t>
            </a:r>
          </a:p>
        </p:txBody>
      </p:sp>
    </p:spTree>
    <p:extLst>
      <p:ext uri="{BB962C8B-B14F-4D97-AF65-F5344CB8AC3E}">
        <p14:creationId xmlns:p14="http://schemas.microsoft.com/office/powerpoint/2010/main" val="13287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4FC3-5F8E-45A8-A151-32BB93BA06A7}"/>
              </a:ext>
            </a:extLst>
          </p:cNvPr>
          <p:cNvSpPr>
            <a:spLocks noGrp="1"/>
          </p:cNvSpPr>
          <p:nvPr>
            <p:ph type="title"/>
          </p:nvPr>
        </p:nvSpPr>
        <p:spPr/>
        <p:txBody>
          <a:bodyPr/>
          <a:lstStyle/>
          <a:p>
            <a:r>
              <a:rPr lang="en-US" dirty="0"/>
              <a:t>Difference between GET and POST</a:t>
            </a:r>
          </a:p>
        </p:txBody>
      </p:sp>
      <p:sp>
        <p:nvSpPr>
          <p:cNvPr id="3" name="Content Placeholder 2">
            <a:extLst>
              <a:ext uri="{FF2B5EF4-FFF2-40B4-BE49-F238E27FC236}">
                <a16:creationId xmlns:a16="http://schemas.microsoft.com/office/drawing/2014/main" id="{BAF9BBAE-1E74-47C1-89AE-1BB5A804FCBD}"/>
              </a:ext>
            </a:extLst>
          </p:cNvPr>
          <p:cNvSpPr>
            <a:spLocks noGrp="1"/>
          </p:cNvSpPr>
          <p:nvPr>
            <p:ph idx="1"/>
          </p:nvPr>
        </p:nvSpPr>
        <p:spPr>
          <a:xfrm>
            <a:off x="677334" y="1726331"/>
            <a:ext cx="8596668" cy="4984185"/>
          </a:xfrm>
        </p:spPr>
        <p:txBody>
          <a:bodyPr/>
          <a:lstStyle/>
          <a:p>
            <a:pPr>
              <a:lnSpc>
                <a:spcPct val="150000"/>
              </a:lnSpc>
            </a:pPr>
            <a:r>
              <a:rPr lang="en-US" dirty="0"/>
              <a:t>GET method sends data through the resource URL.</a:t>
            </a:r>
          </a:p>
          <a:p>
            <a:pPr marL="0" indent="0">
              <a:lnSpc>
                <a:spcPct val="150000"/>
              </a:lnSpc>
              <a:buNone/>
            </a:pPr>
            <a:r>
              <a:rPr lang="en-US" dirty="0"/>
              <a:t>	POST method sends data through the HTTP message body.</a:t>
            </a:r>
          </a:p>
          <a:p>
            <a:pPr marL="0" indent="0">
              <a:lnSpc>
                <a:spcPct val="150000"/>
              </a:lnSpc>
              <a:buNone/>
            </a:pPr>
            <a:endParaRPr lang="en-US" dirty="0"/>
          </a:p>
          <a:p>
            <a:pPr>
              <a:lnSpc>
                <a:spcPct val="150000"/>
              </a:lnSpc>
            </a:pPr>
            <a:r>
              <a:rPr lang="en-US" dirty="0"/>
              <a:t>GET is not secure as data visible in URL.</a:t>
            </a:r>
          </a:p>
          <a:p>
            <a:pPr marL="0" indent="0">
              <a:lnSpc>
                <a:spcPct val="150000"/>
              </a:lnSpc>
              <a:buNone/>
            </a:pPr>
            <a:r>
              <a:rPr lang="en-US" dirty="0"/>
              <a:t>	POST is more secured as data is not visible in URL.</a:t>
            </a:r>
          </a:p>
          <a:p>
            <a:pPr marL="0" indent="0">
              <a:lnSpc>
                <a:spcPct val="150000"/>
              </a:lnSpc>
              <a:buNone/>
            </a:pPr>
            <a:endParaRPr lang="en-US" dirty="0"/>
          </a:p>
          <a:p>
            <a:pPr>
              <a:lnSpc>
                <a:spcPct val="150000"/>
              </a:lnSpc>
            </a:pPr>
            <a:r>
              <a:rPr lang="en-US" dirty="0"/>
              <a:t>We can send very less data using GET request because data is transferred using URL </a:t>
            </a:r>
          </a:p>
          <a:p>
            <a:pPr marL="0" indent="0">
              <a:lnSpc>
                <a:spcPct val="150000"/>
              </a:lnSpc>
              <a:buNone/>
            </a:pPr>
            <a:r>
              <a:rPr lang="en-US" dirty="0"/>
              <a:t>	We can send more data using POST because it does not send data using URL.</a:t>
            </a:r>
          </a:p>
        </p:txBody>
      </p:sp>
    </p:spTree>
    <p:extLst>
      <p:ext uri="{BB962C8B-B14F-4D97-AF65-F5344CB8AC3E}">
        <p14:creationId xmlns:p14="http://schemas.microsoft.com/office/powerpoint/2010/main" val="88991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B409-9FB9-4FAB-92D4-BAA66A0E4831}"/>
              </a:ext>
            </a:extLst>
          </p:cNvPr>
          <p:cNvSpPr>
            <a:spLocks noGrp="1"/>
          </p:cNvSpPr>
          <p:nvPr>
            <p:ph type="title"/>
          </p:nvPr>
        </p:nvSpPr>
        <p:spPr/>
        <p:txBody>
          <a:bodyPr/>
          <a:lstStyle/>
          <a:p>
            <a:r>
              <a:rPr lang="en-US" dirty="0"/>
              <a:t>JAVA SERVER PAGES (JSP)</a:t>
            </a:r>
          </a:p>
        </p:txBody>
      </p:sp>
      <p:sp>
        <p:nvSpPr>
          <p:cNvPr id="3" name="Content Placeholder 2">
            <a:extLst>
              <a:ext uri="{FF2B5EF4-FFF2-40B4-BE49-F238E27FC236}">
                <a16:creationId xmlns:a16="http://schemas.microsoft.com/office/drawing/2014/main" id="{17625121-6698-4964-9384-A58FD2233507}"/>
              </a:ext>
            </a:extLst>
          </p:cNvPr>
          <p:cNvSpPr>
            <a:spLocks noGrp="1"/>
          </p:cNvSpPr>
          <p:nvPr>
            <p:ph idx="1"/>
          </p:nvPr>
        </p:nvSpPr>
        <p:spPr>
          <a:xfrm>
            <a:off x="677334" y="1930400"/>
            <a:ext cx="8596668" cy="4927600"/>
          </a:xfrm>
        </p:spPr>
        <p:txBody>
          <a:bodyPr/>
          <a:lstStyle/>
          <a:p>
            <a:pPr>
              <a:lnSpc>
                <a:spcPct val="150000"/>
              </a:lnSpc>
            </a:pPr>
            <a:r>
              <a:rPr lang="en-US" dirty="0"/>
              <a:t>JSP is server Side Technology which is used to create dynamic web pages.</a:t>
            </a:r>
          </a:p>
          <a:p>
            <a:pPr>
              <a:lnSpc>
                <a:spcPct val="150000"/>
              </a:lnSpc>
            </a:pPr>
            <a:r>
              <a:rPr lang="en-US" dirty="0"/>
              <a:t>JSP is an advanced version of servlet Technology.</a:t>
            </a:r>
          </a:p>
          <a:p>
            <a:pPr>
              <a:lnSpc>
                <a:spcPct val="150000"/>
              </a:lnSpc>
            </a:pPr>
            <a:r>
              <a:rPr lang="en-US" dirty="0"/>
              <a:t>To embed java code in JSP ,We can use below tags :-</a:t>
            </a:r>
          </a:p>
          <a:p>
            <a:pPr>
              <a:lnSpc>
                <a:spcPct val="150000"/>
              </a:lnSpc>
              <a:buFont typeface="+mj-lt"/>
              <a:buAutoNum type="arabicPeriod"/>
            </a:pPr>
            <a:r>
              <a:rPr lang="en-US" dirty="0" err="1"/>
              <a:t>Scriptlet</a:t>
            </a:r>
            <a:r>
              <a:rPr lang="en-US" dirty="0"/>
              <a:t> tag : &lt;% some java code %&gt;</a:t>
            </a:r>
          </a:p>
          <a:p>
            <a:pPr>
              <a:lnSpc>
                <a:spcPct val="150000"/>
              </a:lnSpc>
              <a:buFont typeface="+mj-lt"/>
              <a:buAutoNum type="arabicPeriod"/>
            </a:pPr>
            <a:r>
              <a:rPr lang="en-US" dirty="0"/>
              <a:t>Expression tag : &lt;% =an expression %&gt;</a:t>
            </a:r>
          </a:p>
          <a:p>
            <a:pPr>
              <a:lnSpc>
                <a:spcPct val="150000"/>
              </a:lnSpc>
              <a:buFont typeface="+mj-lt"/>
              <a:buAutoNum type="arabicPeriod"/>
            </a:pPr>
            <a:r>
              <a:rPr lang="en-US" dirty="0"/>
              <a:t>Declaration tag : &lt;%! Variable declaration &amp; method definition%&gt;</a:t>
            </a:r>
          </a:p>
          <a:p>
            <a:pPr>
              <a:lnSpc>
                <a:spcPct val="150000"/>
              </a:lnSpc>
              <a:buFont typeface="+mj-lt"/>
              <a:buAutoNum type="arabicPeriod"/>
            </a:pPr>
            <a:r>
              <a:rPr lang="en-US" dirty="0"/>
              <a:t>Directive tag : &lt;% @ directives %&gt;</a:t>
            </a:r>
          </a:p>
          <a:p>
            <a:pPr>
              <a:lnSpc>
                <a:spcPct val="150000"/>
              </a:lnSpc>
              <a:buFont typeface="+mj-lt"/>
              <a:buAutoNum type="arabicPeriod"/>
            </a:pPr>
            <a:r>
              <a:rPr lang="en-US" dirty="0"/>
              <a:t>Comment tag : &lt;%-any Text-%&gt;</a:t>
            </a:r>
          </a:p>
          <a:p>
            <a:pPr>
              <a:lnSpc>
                <a:spcPct val="150000"/>
              </a:lnSpc>
              <a:buFont typeface="+mj-lt"/>
              <a:buAutoNum type="arabicPeriod"/>
            </a:pPr>
            <a:r>
              <a:rPr lang="en-US" dirty="0"/>
              <a:t>Action tag : &lt;</a:t>
            </a:r>
            <a:r>
              <a:rPr lang="en-US" dirty="0" err="1"/>
              <a:t>jsp</a:t>
            </a:r>
            <a:r>
              <a:rPr lang="en-US" dirty="0"/>
              <a:t> : </a:t>
            </a:r>
            <a:r>
              <a:rPr lang="en-US" dirty="0" err="1"/>
              <a:t>actionName</a:t>
            </a:r>
            <a:r>
              <a:rPr lang="en-US" dirty="0"/>
              <a:t>/&gt;</a:t>
            </a:r>
          </a:p>
        </p:txBody>
      </p:sp>
    </p:spTree>
    <p:extLst>
      <p:ext uri="{BB962C8B-B14F-4D97-AF65-F5344CB8AC3E}">
        <p14:creationId xmlns:p14="http://schemas.microsoft.com/office/powerpoint/2010/main" val="27513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down)">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wipe(down)">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B776-8C74-4780-A0FF-99579BEDD2CC}"/>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E183BDE5-7DB1-4BCB-B386-098967B79492}"/>
              </a:ext>
            </a:extLst>
          </p:cNvPr>
          <p:cNvSpPr>
            <a:spLocks noGrp="1"/>
          </p:cNvSpPr>
          <p:nvPr>
            <p:ph idx="1"/>
          </p:nvPr>
        </p:nvSpPr>
        <p:spPr/>
        <p:txBody>
          <a:bodyPr/>
          <a:lstStyle/>
          <a:p>
            <a:pPr>
              <a:buFont typeface="+mj-lt"/>
              <a:buAutoNum type="arabicPeriod"/>
            </a:pPr>
            <a:r>
              <a:rPr lang="en-US" b="1" dirty="0"/>
              <a:t>Declarations</a:t>
            </a:r>
            <a:r>
              <a:rPr lang="en-US" dirty="0"/>
              <a:t> : Inside methods constructors and block.</a:t>
            </a:r>
          </a:p>
          <a:p>
            <a:pPr>
              <a:buFont typeface="+mj-lt"/>
              <a:buAutoNum type="arabicPeriod"/>
            </a:pPr>
            <a:r>
              <a:rPr lang="en-US" b="1" dirty="0"/>
              <a:t>Scope : </a:t>
            </a:r>
            <a:r>
              <a:rPr lang="en-US" dirty="0"/>
              <a:t>Inside methods constructors and block not outside of them.</a:t>
            </a:r>
          </a:p>
          <a:p>
            <a:pPr>
              <a:buFont typeface="+mj-lt"/>
              <a:buAutoNum type="arabicPeriod"/>
            </a:pPr>
            <a:r>
              <a:rPr lang="en-US" b="1" dirty="0"/>
              <a:t>When Variables Gets Allocated</a:t>
            </a:r>
            <a:r>
              <a:rPr lang="en-US" dirty="0"/>
              <a:t>:-When methods constructors and block get executed variables allocates 	the memory. -when gets exit , variable destroyed. </a:t>
            </a:r>
          </a:p>
          <a:p>
            <a:pPr>
              <a:buFont typeface="+mj-lt"/>
              <a:buAutoNum type="arabicPeriod"/>
            </a:pPr>
            <a:r>
              <a:rPr lang="en-US" dirty="0"/>
              <a:t> </a:t>
            </a:r>
            <a:r>
              <a:rPr lang="en-US" b="1" dirty="0"/>
              <a:t>Stored Memory</a:t>
            </a:r>
            <a:r>
              <a:rPr lang="en-US" dirty="0"/>
              <a:t> : Stack Memory.</a:t>
            </a:r>
          </a:p>
          <a:p>
            <a:pPr>
              <a:buFont typeface="+mj-lt"/>
              <a:buAutoNum type="arabicPeriod"/>
            </a:pPr>
            <a:r>
              <a:rPr lang="en-US" b="1" dirty="0"/>
              <a:t>Default Values :</a:t>
            </a:r>
            <a:r>
              <a:rPr lang="en-US" dirty="0"/>
              <a:t>Doesn’t have any Default value . value should be provided before use.</a:t>
            </a:r>
          </a:p>
          <a:p>
            <a:pPr>
              <a:buFont typeface="+mj-lt"/>
              <a:buAutoNum type="arabicPeriod"/>
            </a:pPr>
            <a:r>
              <a:rPr lang="en-US" dirty="0"/>
              <a:t>	</a:t>
            </a:r>
            <a:r>
              <a:rPr lang="en-US" b="1" dirty="0"/>
              <a:t>Access Specifiers: </a:t>
            </a:r>
            <a:r>
              <a:rPr lang="en-US" dirty="0"/>
              <a:t>cannot be used with Local Variables.</a:t>
            </a:r>
            <a:endParaRPr lang="en-US" b="1" dirty="0"/>
          </a:p>
          <a:p>
            <a:endParaRPr lang="en-US" dirty="0"/>
          </a:p>
        </p:txBody>
      </p:sp>
    </p:spTree>
    <p:extLst>
      <p:ext uri="{BB962C8B-B14F-4D97-AF65-F5344CB8AC3E}">
        <p14:creationId xmlns:p14="http://schemas.microsoft.com/office/powerpoint/2010/main" val="396734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CA80-9702-4B79-A699-21EBDB2B989B}"/>
              </a:ext>
            </a:extLst>
          </p:cNvPr>
          <p:cNvSpPr>
            <a:spLocks noGrp="1"/>
          </p:cNvSpPr>
          <p:nvPr>
            <p:ph type="title"/>
          </p:nvPr>
        </p:nvSpPr>
        <p:spPr>
          <a:xfrm>
            <a:off x="677334" y="167813"/>
            <a:ext cx="8596668" cy="1320800"/>
          </a:xfrm>
        </p:spPr>
        <p:txBody>
          <a:bodyPr/>
          <a:lstStyle/>
          <a:p>
            <a:r>
              <a:rPr lang="en-US" dirty="0"/>
              <a:t>Static Variables</a:t>
            </a:r>
          </a:p>
        </p:txBody>
      </p:sp>
      <p:sp>
        <p:nvSpPr>
          <p:cNvPr id="3" name="Content Placeholder 2">
            <a:extLst>
              <a:ext uri="{FF2B5EF4-FFF2-40B4-BE49-F238E27FC236}">
                <a16:creationId xmlns:a16="http://schemas.microsoft.com/office/drawing/2014/main" id="{7170428F-76C0-47D7-A300-792E5B92C6B9}"/>
              </a:ext>
            </a:extLst>
          </p:cNvPr>
          <p:cNvSpPr>
            <a:spLocks noGrp="1"/>
          </p:cNvSpPr>
          <p:nvPr>
            <p:ph idx="1"/>
          </p:nvPr>
        </p:nvSpPr>
        <p:spPr>
          <a:xfrm>
            <a:off x="677334" y="1320800"/>
            <a:ext cx="8596668" cy="5369387"/>
          </a:xfrm>
        </p:spPr>
        <p:txBody>
          <a:bodyPr>
            <a:normAutofit fontScale="92500" lnSpcReduction="10000"/>
          </a:bodyPr>
          <a:lstStyle/>
          <a:p>
            <a:pPr>
              <a:buFont typeface="+mj-lt"/>
              <a:buAutoNum type="arabicPeriod"/>
            </a:pPr>
            <a:r>
              <a:rPr lang="en-US" b="1" dirty="0"/>
              <a:t>Declarations</a:t>
            </a:r>
            <a:r>
              <a:rPr lang="en-US" dirty="0"/>
              <a:t> : Inside the class with Static keyword but outside methods ,constructors and block.</a:t>
            </a:r>
          </a:p>
          <a:p>
            <a:pPr>
              <a:buFont typeface="+mj-lt"/>
              <a:buAutoNum type="arabicPeriod"/>
            </a:pPr>
            <a:endParaRPr lang="en-US" dirty="0"/>
          </a:p>
          <a:p>
            <a:pPr>
              <a:buFont typeface="+mj-lt"/>
              <a:buAutoNum type="arabicPeriod"/>
            </a:pPr>
            <a:r>
              <a:rPr lang="en-US" b="1" dirty="0"/>
              <a:t>Scope :</a:t>
            </a:r>
            <a:r>
              <a:rPr lang="en-US" dirty="0"/>
              <a:t>Similar to instance variable i.e.</a:t>
            </a:r>
            <a:r>
              <a:rPr lang="en-US" b="1" dirty="0"/>
              <a:t> </a:t>
            </a:r>
            <a:r>
              <a:rPr lang="en-US" dirty="0"/>
              <a:t>Inside all methods, blocks and constructors. But not inside the static method directly. Including static methods, blocks and constructors.</a:t>
            </a:r>
          </a:p>
          <a:p>
            <a:pPr>
              <a:buFont typeface="+mj-lt"/>
              <a:buAutoNum type="arabicPeriod"/>
            </a:pPr>
            <a:endParaRPr lang="en-US" dirty="0"/>
          </a:p>
          <a:p>
            <a:pPr>
              <a:buFont typeface="+mj-lt"/>
              <a:buAutoNum type="arabicPeriod"/>
            </a:pPr>
            <a:r>
              <a:rPr lang="en-US" b="1" dirty="0"/>
              <a:t>When Variables Gets Allocated</a:t>
            </a:r>
            <a:r>
              <a:rPr lang="en-US" dirty="0"/>
              <a:t>:-When we run program and .class file is loaded variable get allocated and vice versa.</a:t>
            </a:r>
          </a:p>
          <a:p>
            <a:pPr>
              <a:buFont typeface="+mj-lt"/>
              <a:buAutoNum type="arabicPeriod"/>
            </a:pPr>
            <a:r>
              <a:rPr lang="en-US" dirty="0"/>
              <a:t> </a:t>
            </a:r>
            <a:r>
              <a:rPr lang="en-US" b="1" dirty="0"/>
              <a:t>Stored Memory</a:t>
            </a:r>
            <a:r>
              <a:rPr lang="en-US" dirty="0"/>
              <a:t> :Non-Heap Memory.</a:t>
            </a:r>
          </a:p>
          <a:p>
            <a:pPr>
              <a:buFont typeface="+mj-lt"/>
              <a:buAutoNum type="arabicPeriod"/>
            </a:pPr>
            <a:r>
              <a:rPr lang="en-US" b="1" dirty="0"/>
              <a:t>Default Values :</a:t>
            </a:r>
            <a:r>
              <a:rPr lang="en-US" dirty="0"/>
              <a:t>Similar to instance variable.</a:t>
            </a:r>
            <a:r>
              <a:rPr lang="en-US" b="1" dirty="0"/>
              <a:t> </a:t>
            </a:r>
            <a:r>
              <a:rPr lang="en-US" dirty="0"/>
              <a:t>They have Default values . </a:t>
            </a:r>
          </a:p>
          <a:p>
            <a:pPr>
              <a:buFont typeface="+mj-lt"/>
              <a:buAutoNum type="arabicPeriod"/>
            </a:pPr>
            <a:r>
              <a:rPr lang="en-US" b="1" dirty="0"/>
              <a:t>Access Specifiers: </a:t>
            </a:r>
            <a:r>
              <a:rPr lang="en-US" dirty="0"/>
              <a:t>can be used with Static Variables.</a:t>
            </a:r>
          </a:p>
          <a:p>
            <a:pPr>
              <a:buFont typeface="+mj-lt"/>
              <a:buAutoNum type="arabicPeriod"/>
            </a:pPr>
            <a:r>
              <a:rPr lang="en-US" b="1" dirty="0"/>
              <a:t>How to Access: </a:t>
            </a:r>
            <a:endParaRPr lang="en-US" dirty="0"/>
          </a:p>
          <a:p>
            <a:pPr marL="0" indent="0">
              <a:buNone/>
            </a:pPr>
            <a:r>
              <a:rPr lang="en-US" b="1" dirty="0"/>
              <a:t>  				</a:t>
            </a:r>
            <a:r>
              <a:rPr lang="en-US" dirty="0"/>
              <a:t>- Directly.</a:t>
            </a:r>
          </a:p>
          <a:p>
            <a:pPr marL="0" indent="0">
              <a:buNone/>
            </a:pPr>
            <a:r>
              <a:rPr lang="en-US" dirty="0"/>
              <a:t>				- By using class name.</a:t>
            </a:r>
          </a:p>
          <a:p>
            <a:pPr marL="0" indent="0">
              <a:buNone/>
            </a:pPr>
            <a:r>
              <a:rPr lang="en-US" dirty="0"/>
              <a:t>				- By using Object ref. name.</a:t>
            </a:r>
          </a:p>
          <a:p>
            <a:pPr>
              <a:buFont typeface="+mj-lt"/>
              <a:buAutoNum type="arabicPeriod"/>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15478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C7CE-047D-43F1-9ECE-F87951998BD6}"/>
              </a:ext>
            </a:extLst>
          </p:cNvPr>
          <p:cNvSpPr>
            <a:spLocks noGrp="1"/>
          </p:cNvSpPr>
          <p:nvPr>
            <p:ph type="title"/>
          </p:nvPr>
        </p:nvSpPr>
        <p:spPr/>
        <p:txBody>
          <a:bodyPr/>
          <a:lstStyle/>
          <a:p>
            <a:pPr algn="ctr"/>
            <a:r>
              <a:rPr lang="en-US" dirty="0"/>
              <a:t>Keywords</a:t>
            </a:r>
          </a:p>
        </p:txBody>
      </p:sp>
      <p:sp>
        <p:nvSpPr>
          <p:cNvPr id="3" name="Content Placeholder 2">
            <a:extLst>
              <a:ext uri="{FF2B5EF4-FFF2-40B4-BE49-F238E27FC236}">
                <a16:creationId xmlns:a16="http://schemas.microsoft.com/office/drawing/2014/main" id="{989E1403-0FE4-4BD3-91BA-10AA895099EA}"/>
              </a:ext>
            </a:extLst>
          </p:cNvPr>
          <p:cNvSpPr>
            <a:spLocks noGrp="1"/>
          </p:cNvSpPr>
          <p:nvPr>
            <p:ph idx="1"/>
          </p:nvPr>
        </p:nvSpPr>
        <p:spPr>
          <a:xfrm>
            <a:off x="677334" y="2160590"/>
            <a:ext cx="8596668" cy="2649950"/>
          </a:xfrm>
        </p:spPr>
        <p:txBody>
          <a:bodyPr/>
          <a:lstStyle/>
          <a:p>
            <a:pPr>
              <a:lnSpc>
                <a:spcPct val="150000"/>
              </a:lnSpc>
            </a:pPr>
            <a:r>
              <a:rPr lang="en-US" dirty="0"/>
              <a:t>Java keywords are also known as reserved words.</a:t>
            </a:r>
          </a:p>
          <a:p>
            <a:pPr>
              <a:lnSpc>
                <a:spcPct val="150000"/>
              </a:lnSpc>
            </a:pPr>
            <a:r>
              <a:rPr lang="en-US" dirty="0"/>
              <a:t>Keywords are particular words that act as a key to a code.</a:t>
            </a:r>
          </a:p>
          <a:p>
            <a:pPr>
              <a:lnSpc>
                <a:spcPct val="150000"/>
              </a:lnSpc>
            </a:pPr>
            <a:r>
              <a:rPr lang="en-US" dirty="0"/>
              <a:t>These are predefined words by Java so they cannot be used as a variable or object name or class name.</a:t>
            </a:r>
          </a:p>
        </p:txBody>
      </p:sp>
    </p:spTree>
    <p:extLst>
      <p:ext uri="{BB962C8B-B14F-4D97-AF65-F5344CB8AC3E}">
        <p14:creationId xmlns:p14="http://schemas.microsoft.com/office/powerpoint/2010/main" val="77039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881F-A3AC-4C91-A303-A561F093356A}"/>
              </a:ext>
            </a:extLst>
          </p:cNvPr>
          <p:cNvSpPr>
            <a:spLocks noGrp="1"/>
          </p:cNvSpPr>
          <p:nvPr>
            <p:ph type="title"/>
          </p:nvPr>
        </p:nvSpPr>
        <p:spPr/>
        <p:txBody>
          <a:bodyPr/>
          <a:lstStyle/>
          <a:p>
            <a:r>
              <a:rPr lang="en-US" dirty="0"/>
              <a:t>What is Java ?</a:t>
            </a:r>
          </a:p>
        </p:txBody>
      </p:sp>
      <p:sp>
        <p:nvSpPr>
          <p:cNvPr id="3" name="Content Placeholder 2">
            <a:extLst>
              <a:ext uri="{FF2B5EF4-FFF2-40B4-BE49-F238E27FC236}">
                <a16:creationId xmlns:a16="http://schemas.microsoft.com/office/drawing/2014/main" id="{3835CB68-E965-46EA-887D-7A5B7FA731A3}"/>
              </a:ext>
            </a:extLst>
          </p:cNvPr>
          <p:cNvSpPr>
            <a:spLocks noGrp="1"/>
          </p:cNvSpPr>
          <p:nvPr>
            <p:ph idx="1"/>
          </p:nvPr>
        </p:nvSpPr>
        <p:spPr>
          <a:xfrm>
            <a:off x="677334" y="1718364"/>
            <a:ext cx="8596668" cy="4430645"/>
          </a:xfrm>
        </p:spPr>
        <p:txBody>
          <a:bodyPr>
            <a:normAutofit/>
          </a:bodyPr>
          <a:lstStyle/>
          <a:p>
            <a:pPr>
              <a:lnSpc>
                <a:spcPct val="150000"/>
              </a:lnSpc>
            </a:pPr>
            <a:r>
              <a:rPr lang="en-US" dirty="0"/>
              <a:t>Java is High level Programming language which is Based on the concept of Object oriented.</a:t>
            </a:r>
          </a:p>
          <a:p>
            <a:pPr>
              <a:lnSpc>
                <a:spcPct val="150000"/>
              </a:lnSpc>
            </a:pPr>
            <a:r>
              <a:rPr lang="en-US" dirty="0"/>
              <a:t>Its Syntax is most Same like C and C++.</a:t>
            </a:r>
          </a:p>
          <a:p>
            <a:pPr>
              <a:lnSpc>
                <a:spcPct val="150000"/>
              </a:lnSpc>
            </a:pPr>
            <a:r>
              <a:rPr lang="en-US" dirty="0"/>
              <a:t>But In java We cannot do the Low level programming like a c and </a:t>
            </a:r>
            <a:r>
              <a:rPr lang="en-US" dirty="0" err="1"/>
              <a:t>c++</a:t>
            </a:r>
            <a:r>
              <a:rPr lang="en-US" dirty="0"/>
              <a:t>.</a:t>
            </a:r>
          </a:p>
          <a:p>
            <a:pPr>
              <a:lnSpc>
                <a:spcPct val="150000"/>
              </a:lnSpc>
            </a:pPr>
            <a:r>
              <a:rPr lang="en-US" dirty="0"/>
              <a:t>Java Is Platform:</a:t>
            </a:r>
          </a:p>
          <a:p>
            <a:pPr marL="0" indent="0">
              <a:lnSpc>
                <a:spcPct val="150000"/>
              </a:lnSpc>
              <a:buNone/>
            </a:pPr>
            <a:r>
              <a:rPr lang="en-US" dirty="0"/>
              <a:t>					Java is a platform because it has its own  runtime Environment that is JVM(Java Virtual Machine). JVM provides a platform which accepts the byte code and executes on the machine.			</a:t>
            </a:r>
          </a:p>
        </p:txBody>
      </p:sp>
    </p:spTree>
    <p:extLst>
      <p:ext uri="{BB962C8B-B14F-4D97-AF65-F5344CB8AC3E}">
        <p14:creationId xmlns:p14="http://schemas.microsoft.com/office/powerpoint/2010/main" val="14166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71CF-8E10-4EC0-B901-550C432780E7}"/>
              </a:ext>
            </a:extLst>
          </p:cNvPr>
          <p:cNvSpPr>
            <a:spLocks noGrp="1"/>
          </p:cNvSpPr>
          <p:nvPr>
            <p:ph type="title"/>
          </p:nvPr>
        </p:nvSpPr>
        <p:spPr>
          <a:xfrm>
            <a:off x="1797666" y="200034"/>
            <a:ext cx="8596668" cy="1320800"/>
          </a:xfrm>
        </p:spPr>
        <p:txBody>
          <a:bodyPr/>
          <a:lstStyle/>
          <a:p>
            <a:pPr algn="ctr"/>
            <a:r>
              <a:rPr lang="en-US" dirty="0"/>
              <a:t>Keywords</a:t>
            </a:r>
          </a:p>
        </p:txBody>
      </p:sp>
      <p:graphicFrame>
        <p:nvGraphicFramePr>
          <p:cNvPr id="4" name="Content Placeholder 3">
            <a:extLst>
              <a:ext uri="{FF2B5EF4-FFF2-40B4-BE49-F238E27FC236}">
                <a16:creationId xmlns:a16="http://schemas.microsoft.com/office/drawing/2014/main" id="{A78D47E1-54AB-4B20-84A1-7151ACA7D585}"/>
              </a:ext>
            </a:extLst>
          </p:cNvPr>
          <p:cNvGraphicFramePr>
            <a:graphicFrameLocks/>
          </p:cNvGraphicFramePr>
          <p:nvPr>
            <p:extLst>
              <p:ext uri="{D42A27DB-BD31-4B8C-83A1-F6EECF244321}">
                <p14:modId xmlns:p14="http://schemas.microsoft.com/office/powerpoint/2010/main" val="4285855862"/>
              </p:ext>
            </p:extLst>
          </p:nvPr>
        </p:nvGraphicFramePr>
        <p:xfrm>
          <a:off x="622852" y="1311966"/>
          <a:ext cx="10946295" cy="5346000"/>
        </p:xfrm>
        <a:graphic>
          <a:graphicData uri="http://schemas.openxmlformats.org/drawingml/2006/table">
            <a:tbl>
              <a:tblPr>
                <a:tableStyleId>{2D5ABB26-0587-4C30-8999-92F81FD0307C}</a:tableStyleId>
              </a:tblPr>
              <a:tblGrid>
                <a:gridCol w="2189259">
                  <a:extLst>
                    <a:ext uri="{9D8B030D-6E8A-4147-A177-3AD203B41FA5}">
                      <a16:colId xmlns:a16="http://schemas.microsoft.com/office/drawing/2014/main" val="1856249582"/>
                    </a:ext>
                  </a:extLst>
                </a:gridCol>
                <a:gridCol w="2189259">
                  <a:extLst>
                    <a:ext uri="{9D8B030D-6E8A-4147-A177-3AD203B41FA5}">
                      <a16:colId xmlns:a16="http://schemas.microsoft.com/office/drawing/2014/main" val="1956919256"/>
                    </a:ext>
                  </a:extLst>
                </a:gridCol>
                <a:gridCol w="2189259">
                  <a:extLst>
                    <a:ext uri="{9D8B030D-6E8A-4147-A177-3AD203B41FA5}">
                      <a16:colId xmlns:a16="http://schemas.microsoft.com/office/drawing/2014/main" val="2056215239"/>
                    </a:ext>
                  </a:extLst>
                </a:gridCol>
                <a:gridCol w="2189259">
                  <a:extLst>
                    <a:ext uri="{9D8B030D-6E8A-4147-A177-3AD203B41FA5}">
                      <a16:colId xmlns:a16="http://schemas.microsoft.com/office/drawing/2014/main" val="931859071"/>
                    </a:ext>
                  </a:extLst>
                </a:gridCol>
                <a:gridCol w="2189259">
                  <a:extLst>
                    <a:ext uri="{9D8B030D-6E8A-4147-A177-3AD203B41FA5}">
                      <a16:colId xmlns:a16="http://schemas.microsoft.com/office/drawing/2014/main" val="2555779208"/>
                    </a:ext>
                  </a:extLst>
                </a:gridCol>
              </a:tblGrid>
              <a:tr h="534600">
                <a:tc>
                  <a:txBody>
                    <a:bodyPr/>
                    <a:lstStyle/>
                    <a:p>
                      <a:pPr algn="ctr" fontAlgn="base">
                        <a:lnSpc>
                          <a:spcPct val="150000"/>
                        </a:lnSpc>
                      </a:pPr>
                      <a:r>
                        <a:rPr lang="en-US" sz="1400" dirty="0">
                          <a:solidFill>
                            <a:schemeClr val="tx1"/>
                          </a:solidFill>
                          <a:effectLst/>
                        </a:rPr>
                        <a:t>abstract</a:t>
                      </a:r>
                      <a:endParaRPr lang="en-US" sz="1400" b="0" dirty="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dirty="0">
                          <a:solidFill>
                            <a:schemeClr val="tx1"/>
                          </a:solidFill>
                          <a:effectLst/>
                        </a:rPr>
                        <a:t> continue</a:t>
                      </a:r>
                      <a:endParaRPr lang="en-US" sz="1400" b="0" dirty="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 for</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new</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switch</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77065926"/>
                  </a:ext>
                </a:extLst>
              </a:tr>
              <a:tr h="534600">
                <a:tc>
                  <a:txBody>
                    <a:bodyPr/>
                    <a:lstStyle/>
                    <a:p>
                      <a:pPr algn="ctr" fontAlgn="base">
                        <a:lnSpc>
                          <a:spcPct val="150000"/>
                        </a:lnSpc>
                      </a:pPr>
                      <a:r>
                        <a:rPr lang="en-US" sz="1400">
                          <a:solidFill>
                            <a:schemeClr val="tx1"/>
                          </a:solidFill>
                          <a:effectLst/>
                        </a:rPr>
                        <a:t>assert</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package </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synchronized</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default</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b="1" dirty="0" err="1">
                          <a:solidFill>
                            <a:srgbClr val="FF0000"/>
                          </a:solidFill>
                          <a:effectLst/>
                        </a:rPr>
                        <a:t>goto</a:t>
                      </a:r>
                      <a:endParaRPr lang="en-US" sz="1400" b="1" dirty="0">
                        <a:solidFill>
                          <a:srgbClr val="FF0000"/>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57781851"/>
                  </a:ext>
                </a:extLst>
              </a:tr>
              <a:tr h="534600">
                <a:tc>
                  <a:txBody>
                    <a:bodyPr/>
                    <a:lstStyle/>
                    <a:p>
                      <a:pPr algn="ctr" fontAlgn="base">
                        <a:lnSpc>
                          <a:spcPct val="150000"/>
                        </a:lnSpc>
                      </a:pPr>
                      <a:r>
                        <a:rPr lang="en-US" sz="1400">
                          <a:solidFill>
                            <a:schemeClr val="tx1"/>
                          </a:solidFill>
                          <a:effectLst/>
                        </a:rPr>
                        <a:t>boolean</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do</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dirty="0">
                          <a:solidFill>
                            <a:schemeClr val="tx1"/>
                          </a:solidFill>
                          <a:effectLst/>
                        </a:rPr>
                        <a:t>if</a:t>
                      </a:r>
                      <a:endParaRPr lang="en-US" sz="1400" b="0" dirty="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private</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dirty="0">
                          <a:solidFill>
                            <a:schemeClr val="tx1"/>
                          </a:solidFill>
                          <a:effectLst/>
                        </a:rPr>
                        <a:t>this</a:t>
                      </a:r>
                      <a:endParaRPr lang="en-US" sz="1400" b="0" dirty="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08614619"/>
                  </a:ext>
                </a:extLst>
              </a:tr>
              <a:tr h="534600">
                <a:tc>
                  <a:txBody>
                    <a:bodyPr/>
                    <a:lstStyle/>
                    <a:p>
                      <a:pPr algn="ctr" fontAlgn="base">
                        <a:lnSpc>
                          <a:spcPct val="150000"/>
                        </a:lnSpc>
                      </a:pPr>
                      <a:r>
                        <a:rPr lang="en-US" sz="1400">
                          <a:solidFill>
                            <a:schemeClr val="tx1"/>
                          </a:solidFill>
                          <a:effectLst/>
                        </a:rPr>
                        <a:t>break</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else</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import</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public</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dirty="0">
                          <a:solidFill>
                            <a:schemeClr val="tx1"/>
                          </a:solidFill>
                          <a:effectLst/>
                        </a:rPr>
                        <a:t>throw</a:t>
                      </a:r>
                      <a:endParaRPr lang="en-US" sz="1400" b="0" dirty="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76776957"/>
                  </a:ext>
                </a:extLst>
              </a:tr>
              <a:tr h="534600">
                <a:tc>
                  <a:txBody>
                    <a:bodyPr/>
                    <a:lstStyle/>
                    <a:p>
                      <a:pPr algn="ctr" fontAlgn="base">
                        <a:lnSpc>
                          <a:spcPct val="150000"/>
                        </a:lnSpc>
                      </a:pPr>
                      <a:r>
                        <a:rPr lang="en-US" sz="1400">
                          <a:solidFill>
                            <a:schemeClr val="tx1"/>
                          </a:solidFill>
                          <a:effectLst/>
                        </a:rPr>
                        <a:t>byte</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dirty="0" err="1">
                          <a:solidFill>
                            <a:schemeClr val="tx1"/>
                          </a:solidFill>
                          <a:effectLst/>
                        </a:rPr>
                        <a:t>enum</a:t>
                      </a:r>
                      <a:endParaRPr lang="en-US" sz="1400" b="0" dirty="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implements </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protected </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dirty="0">
                          <a:solidFill>
                            <a:schemeClr val="tx1"/>
                          </a:solidFill>
                          <a:effectLst/>
                        </a:rPr>
                        <a:t>throws</a:t>
                      </a:r>
                      <a:endParaRPr lang="en-US" sz="1400" b="0" dirty="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244483749"/>
                  </a:ext>
                </a:extLst>
              </a:tr>
              <a:tr h="534600">
                <a:tc>
                  <a:txBody>
                    <a:bodyPr/>
                    <a:lstStyle/>
                    <a:p>
                      <a:pPr algn="ctr" fontAlgn="base">
                        <a:lnSpc>
                          <a:spcPct val="150000"/>
                        </a:lnSpc>
                      </a:pPr>
                      <a:r>
                        <a:rPr lang="en-US" sz="1400">
                          <a:solidFill>
                            <a:schemeClr val="tx1"/>
                          </a:solidFill>
                          <a:effectLst/>
                        </a:rPr>
                        <a:t>case</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double</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instanceof </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return</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transient</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56935415"/>
                  </a:ext>
                </a:extLst>
              </a:tr>
              <a:tr h="534600">
                <a:tc>
                  <a:txBody>
                    <a:bodyPr/>
                    <a:lstStyle/>
                    <a:p>
                      <a:pPr algn="ctr" fontAlgn="base">
                        <a:lnSpc>
                          <a:spcPct val="150000"/>
                        </a:lnSpc>
                      </a:pPr>
                      <a:r>
                        <a:rPr lang="en-US" sz="1400">
                          <a:solidFill>
                            <a:schemeClr val="tx1"/>
                          </a:solidFill>
                          <a:effectLst/>
                        </a:rPr>
                        <a:t>catch</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extends </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int</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short</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try</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3607822"/>
                  </a:ext>
                </a:extLst>
              </a:tr>
              <a:tr h="534600">
                <a:tc>
                  <a:txBody>
                    <a:bodyPr/>
                    <a:lstStyle/>
                    <a:p>
                      <a:pPr algn="ctr" fontAlgn="base">
                        <a:lnSpc>
                          <a:spcPct val="150000"/>
                        </a:lnSpc>
                      </a:pPr>
                      <a:r>
                        <a:rPr lang="en-US" sz="1400">
                          <a:solidFill>
                            <a:schemeClr val="tx1"/>
                          </a:solidFill>
                          <a:effectLst/>
                        </a:rPr>
                        <a:t>char</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final</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interface</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dirty="0">
                          <a:solidFill>
                            <a:schemeClr val="tx1"/>
                          </a:solidFill>
                          <a:effectLst/>
                        </a:rPr>
                        <a:t>static</a:t>
                      </a:r>
                      <a:endParaRPr lang="en-US" sz="1400" b="0" dirty="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void</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13514422"/>
                  </a:ext>
                </a:extLst>
              </a:tr>
              <a:tr h="534600">
                <a:tc>
                  <a:txBody>
                    <a:bodyPr/>
                    <a:lstStyle/>
                    <a:p>
                      <a:pPr algn="ctr" fontAlgn="base">
                        <a:lnSpc>
                          <a:spcPct val="150000"/>
                        </a:lnSpc>
                      </a:pPr>
                      <a:r>
                        <a:rPr lang="en-US" sz="1400">
                          <a:solidFill>
                            <a:schemeClr val="tx1"/>
                          </a:solidFill>
                          <a:effectLst/>
                        </a:rPr>
                        <a:t>class</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dirty="0">
                          <a:solidFill>
                            <a:schemeClr val="tx1"/>
                          </a:solidFill>
                          <a:effectLst/>
                        </a:rPr>
                        <a:t>finally</a:t>
                      </a:r>
                      <a:endParaRPr lang="en-US" sz="1400" b="0" dirty="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long</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strictfp </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volatile</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689896863"/>
                  </a:ext>
                </a:extLst>
              </a:tr>
              <a:tr h="534600">
                <a:tc>
                  <a:txBody>
                    <a:bodyPr/>
                    <a:lstStyle/>
                    <a:p>
                      <a:pPr algn="ctr" fontAlgn="base">
                        <a:lnSpc>
                          <a:spcPct val="150000"/>
                        </a:lnSpc>
                      </a:pPr>
                      <a:r>
                        <a:rPr lang="en-US" sz="1400" b="1" dirty="0">
                          <a:solidFill>
                            <a:srgbClr val="FF0000"/>
                          </a:solidFill>
                          <a:effectLst/>
                        </a:rPr>
                        <a:t>const</a:t>
                      </a: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float</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native</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a:solidFill>
                            <a:schemeClr val="tx1"/>
                          </a:solidFill>
                          <a:effectLst/>
                        </a:rPr>
                        <a:t>super</a:t>
                      </a:r>
                      <a:endParaRPr lang="en-US" sz="1400" b="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ase">
                        <a:lnSpc>
                          <a:spcPct val="150000"/>
                        </a:lnSpc>
                      </a:pPr>
                      <a:r>
                        <a:rPr lang="en-US" sz="1400" dirty="0">
                          <a:solidFill>
                            <a:schemeClr val="tx1"/>
                          </a:solidFill>
                          <a:effectLst/>
                        </a:rPr>
                        <a:t>while</a:t>
                      </a:r>
                      <a:endParaRPr lang="en-US" sz="1400" b="0" dirty="0">
                        <a:solidFill>
                          <a:schemeClr val="tx1"/>
                        </a:solidFill>
                        <a:effectLst/>
                      </a:endParaRPr>
                    </a:p>
                  </a:txBody>
                  <a:tcPr marL="78714" marR="78714" marT="110199" marB="1101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62627479"/>
                  </a:ext>
                </a:extLst>
              </a:tr>
            </a:tbl>
          </a:graphicData>
        </a:graphic>
      </p:graphicFrame>
    </p:spTree>
    <p:extLst>
      <p:ext uri="{BB962C8B-B14F-4D97-AF65-F5344CB8AC3E}">
        <p14:creationId xmlns:p14="http://schemas.microsoft.com/office/powerpoint/2010/main" val="194599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0651-955D-4265-B3F5-D8C42F5AA854}"/>
              </a:ext>
            </a:extLst>
          </p:cNvPr>
          <p:cNvSpPr>
            <a:spLocks noGrp="1"/>
          </p:cNvSpPr>
          <p:nvPr>
            <p:ph type="title"/>
          </p:nvPr>
        </p:nvSpPr>
        <p:spPr/>
        <p:txBody>
          <a:bodyPr/>
          <a:lstStyle/>
          <a:p>
            <a:r>
              <a:rPr lang="en-US" dirty="0"/>
              <a:t>Literals</a:t>
            </a:r>
          </a:p>
        </p:txBody>
      </p:sp>
      <p:sp>
        <p:nvSpPr>
          <p:cNvPr id="3" name="Content Placeholder 2">
            <a:extLst>
              <a:ext uri="{FF2B5EF4-FFF2-40B4-BE49-F238E27FC236}">
                <a16:creationId xmlns:a16="http://schemas.microsoft.com/office/drawing/2014/main" id="{92FD06EF-B863-4BF6-804D-6F78740A6E1E}"/>
              </a:ext>
            </a:extLst>
          </p:cNvPr>
          <p:cNvSpPr>
            <a:spLocks noGrp="1"/>
          </p:cNvSpPr>
          <p:nvPr>
            <p:ph idx="1"/>
          </p:nvPr>
        </p:nvSpPr>
        <p:spPr/>
        <p:txBody>
          <a:bodyPr>
            <a:normAutofit fontScale="92500" lnSpcReduction="20000"/>
          </a:bodyPr>
          <a:lstStyle/>
          <a:p>
            <a:pPr>
              <a:lnSpc>
                <a:spcPct val="150000"/>
              </a:lnSpc>
            </a:pPr>
            <a:r>
              <a:rPr lang="en-US" dirty="0"/>
              <a:t>The Value Assign to a Variable is Known As Literals.</a:t>
            </a:r>
          </a:p>
          <a:p>
            <a:pPr>
              <a:lnSpc>
                <a:spcPct val="150000"/>
              </a:lnSpc>
            </a:pPr>
            <a:r>
              <a:rPr lang="en-US" dirty="0"/>
              <a:t>There are many types of Literals. For Ex.</a:t>
            </a:r>
          </a:p>
          <a:p>
            <a:pPr lvl="8">
              <a:lnSpc>
                <a:spcPct val="150000"/>
              </a:lnSpc>
            </a:pPr>
            <a:r>
              <a:rPr lang="en-US" sz="1800" dirty="0"/>
              <a:t>String Literals</a:t>
            </a:r>
          </a:p>
          <a:p>
            <a:pPr lvl="8">
              <a:lnSpc>
                <a:spcPct val="150000"/>
              </a:lnSpc>
            </a:pPr>
            <a:r>
              <a:rPr lang="en-US" sz="1800" dirty="0"/>
              <a:t>Float Literals</a:t>
            </a:r>
          </a:p>
          <a:p>
            <a:pPr lvl="8">
              <a:lnSpc>
                <a:spcPct val="150000"/>
              </a:lnSpc>
            </a:pPr>
            <a:r>
              <a:rPr lang="en-US" sz="1800" dirty="0"/>
              <a:t>Integer literals</a:t>
            </a:r>
          </a:p>
          <a:p>
            <a:pPr lvl="8">
              <a:lnSpc>
                <a:spcPct val="150000"/>
              </a:lnSpc>
            </a:pPr>
            <a:r>
              <a:rPr lang="en-US" sz="1800" dirty="0"/>
              <a:t>Null Literals</a:t>
            </a:r>
          </a:p>
          <a:p>
            <a:pPr lvl="8">
              <a:lnSpc>
                <a:spcPct val="150000"/>
              </a:lnSpc>
            </a:pPr>
            <a:r>
              <a:rPr lang="en-US" sz="1800" dirty="0"/>
              <a:t>Character Literals</a:t>
            </a:r>
          </a:p>
          <a:p>
            <a:pPr lvl="8">
              <a:lnSpc>
                <a:spcPct val="150000"/>
              </a:lnSpc>
            </a:pPr>
            <a:r>
              <a:rPr lang="en-US" sz="1800" dirty="0"/>
              <a:t>Boolean Literals</a:t>
            </a:r>
          </a:p>
          <a:p>
            <a:endParaRPr lang="en-US" dirty="0"/>
          </a:p>
        </p:txBody>
      </p:sp>
      <p:sp>
        <p:nvSpPr>
          <p:cNvPr id="5" name="TextBox 4">
            <a:extLst>
              <a:ext uri="{FF2B5EF4-FFF2-40B4-BE49-F238E27FC236}">
                <a16:creationId xmlns:a16="http://schemas.microsoft.com/office/drawing/2014/main" id="{6050687F-E452-4589-9456-F1A9E93F0177}"/>
              </a:ext>
            </a:extLst>
          </p:cNvPr>
          <p:cNvSpPr txBox="1"/>
          <p:nvPr/>
        </p:nvSpPr>
        <p:spPr>
          <a:xfrm>
            <a:off x="8017565" y="3228945"/>
            <a:ext cx="3021496" cy="400110"/>
          </a:xfrm>
          <a:prstGeom prst="rect">
            <a:avLst/>
          </a:prstGeom>
          <a:noFill/>
          <a:ln w="3175">
            <a:solidFill>
              <a:schemeClr val="tx1"/>
            </a:solidFill>
          </a:ln>
        </p:spPr>
        <p:txBody>
          <a:bodyPr wrap="square" rtlCol="0">
            <a:spAutoFit/>
          </a:bodyPr>
          <a:lstStyle/>
          <a:p>
            <a:r>
              <a:rPr lang="en-US" sz="2000" dirty="0"/>
              <a:t>String name =“Surge”;</a:t>
            </a:r>
          </a:p>
        </p:txBody>
      </p:sp>
      <p:cxnSp>
        <p:nvCxnSpPr>
          <p:cNvPr id="6" name="Straight Arrow Connector 5">
            <a:extLst>
              <a:ext uri="{FF2B5EF4-FFF2-40B4-BE49-F238E27FC236}">
                <a16:creationId xmlns:a16="http://schemas.microsoft.com/office/drawing/2014/main" id="{8247218E-766A-4066-B855-3EBE9919372F}"/>
              </a:ext>
            </a:extLst>
          </p:cNvPr>
          <p:cNvCxnSpPr/>
          <p:nvPr/>
        </p:nvCxnSpPr>
        <p:spPr>
          <a:xfrm flipH="1" flipV="1">
            <a:off x="9111731" y="3552008"/>
            <a:ext cx="1" cy="560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2F3EFF2E-E6F6-4534-BFD8-65501A098277}"/>
              </a:ext>
            </a:extLst>
          </p:cNvPr>
          <p:cNvCxnSpPr/>
          <p:nvPr/>
        </p:nvCxnSpPr>
        <p:spPr>
          <a:xfrm>
            <a:off x="8313426" y="2745813"/>
            <a:ext cx="128209" cy="630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B24A99F-1873-4551-97CB-DD48F3765ABF}"/>
              </a:ext>
            </a:extLst>
          </p:cNvPr>
          <p:cNvCxnSpPr/>
          <p:nvPr/>
        </p:nvCxnSpPr>
        <p:spPr>
          <a:xfrm flipH="1">
            <a:off x="9569863" y="2613718"/>
            <a:ext cx="311425" cy="74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D80300CE-417F-4F90-91D5-1C2F571534B6}"/>
              </a:ext>
            </a:extLst>
          </p:cNvPr>
          <p:cNvCxnSpPr/>
          <p:nvPr/>
        </p:nvCxnSpPr>
        <p:spPr>
          <a:xfrm flipH="1" flipV="1">
            <a:off x="10130670" y="3552008"/>
            <a:ext cx="150455" cy="46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16B8C33-F2F9-47C5-895C-064A2CB7B533}"/>
              </a:ext>
            </a:extLst>
          </p:cNvPr>
          <p:cNvSpPr txBox="1"/>
          <p:nvPr/>
        </p:nvSpPr>
        <p:spPr>
          <a:xfrm>
            <a:off x="7713628" y="2321167"/>
            <a:ext cx="1456014" cy="400110"/>
          </a:xfrm>
          <a:prstGeom prst="rect">
            <a:avLst/>
          </a:prstGeom>
          <a:noFill/>
        </p:spPr>
        <p:txBody>
          <a:bodyPr wrap="square" rtlCol="0">
            <a:spAutoFit/>
          </a:bodyPr>
          <a:lstStyle/>
          <a:p>
            <a:r>
              <a:rPr lang="en-US" sz="2000" dirty="0"/>
              <a:t>Datatype</a:t>
            </a:r>
          </a:p>
        </p:txBody>
      </p:sp>
      <p:sp>
        <p:nvSpPr>
          <p:cNvPr id="11" name="TextBox 10">
            <a:extLst>
              <a:ext uri="{FF2B5EF4-FFF2-40B4-BE49-F238E27FC236}">
                <a16:creationId xmlns:a16="http://schemas.microsoft.com/office/drawing/2014/main" id="{50BBC8B4-1AC4-4AE9-A3B4-07C4446C7BF2}"/>
              </a:ext>
            </a:extLst>
          </p:cNvPr>
          <p:cNvSpPr txBox="1"/>
          <p:nvPr/>
        </p:nvSpPr>
        <p:spPr>
          <a:xfrm>
            <a:off x="9402663" y="2213608"/>
            <a:ext cx="1456014" cy="400110"/>
          </a:xfrm>
          <a:prstGeom prst="rect">
            <a:avLst/>
          </a:prstGeom>
          <a:noFill/>
        </p:spPr>
        <p:txBody>
          <a:bodyPr wrap="square" rtlCol="0">
            <a:spAutoFit/>
          </a:bodyPr>
          <a:lstStyle/>
          <a:p>
            <a:r>
              <a:rPr lang="en-US" sz="2000" dirty="0"/>
              <a:t>Operator</a:t>
            </a:r>
          </a:p>
        </p:txBody>
      </p:sp>
      <p:sp>
        <p:nvSpPr>
          <p:cNvPr id="12" name="TextBox 11">
            <a:extLst>
              <a:ext uri="{FF2B5EF4-FFF2-40B4-BE49-F238E27FC236}">
                <a16:creationId xmlns:a16="http://schemas.microsoft.com/office/drawing/2014/main" id="{E729D6C4-657C-433C-9D74-88DF1675709F}"/>
              </a:ext>
            </a:extLst>
          </p:cNvPr>
          <p:cNvSpPr txBox="1"/>
          <p:nvPr/>
        </p:nvSpPr>
        <p:spPr>
          <a:xfrm>
            <a:off x="8597131" y="4136723"/>
            <a:ext cx="1353741" cy="400110"/>
          </a:xfrm>
          <a:prstGeom prst="rect">
            <a:avLst/>
          </a:prstGeom>
          <a:noFill/>
        </p:spPr>
        <p:txBody>
          <a:bodyPr wrap="square" rtlCol="0">
            <a:spAutoFit/>
          </a:bodyPr>
          <a:lstStyle/>
          <a:p>
            <a:r>
              <a:rPr lang="en-US" sz="2000" dirty="0"/>
              <a:t>Variable</a:t>
            </a:r>
          </a:p>
        </p:txBody>
      </p:sp>
      <p:sp>
        <p:nvSpPr>
          <p:cNvPr id="13" name="TextBox 12">
            <a:extLst>
              <a:ext uri="{FF2B5EF4-FFF2-40B4-BE49-F238E27FC236}">
                <a16:creationId xmlns:a16="http://schemas.microsoft.com/office/drawing/2014/main" id="{D122235C-4EAA-4B92-851D-95E4DAC71547}"/>
              </a:ext>
            </a:extLst>
          </p:cNvPr>
          <p:cNvSpPr txBox="1"/>
          <p:nvPr/>
        </p:nvSpPr>
        <p:spPr>
          <a:xfrm>
            <a:off x="9881288" y="4044227"/>
            <a:ext cx="1353741" cy="400110"/>
          </a:xfrm>
          <a:prstGeom prst="rect">
            <a:avLst/>
          </a:prstGeom>
          <a:noFill/>
        </p:spPr>
        <p:txBody>
          <a:bodyPr wrap="square" rtlCol="0">
            <a:spAutoFit/>
          </a:bodyPr>
          <a:lstStyle/>
          <a:p>
            <a:r>
              <a:rPr lang="en-US" sz="2000" dirty="0"/>
              <a:t>Literal</a:t>
            </a:r>
          </a:p>
        </p:txBody>
      </p:sp>
    </p:spTree>
    <p:extLst>
      <p:ext uri="{BB962C8B-B14F-4D97-AF65-F5344CB8AC3E}">
        <p14:creationId xmlns:p14="http://schemas.microsoft.com/office/powerpoint/2010/main" val="28072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down)">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0" end="0"/>
                                            </p:txEl>
                                          </p:spTgt>
                                        </p:tgtEl>
                                        <p:attrNameLst>
                                          <p:attrName>style.visibility</p:attrName>
                                        </p:attrNameLst>
                                      </p:cBhvr>
                                      <p:to>
                                        <p:strVal val="visible"/>
                                      </p:to>
                                    </p:set>
                                    <p:animEffect transition="in" filter="wipe(down)">
                                      <p:cBhvr>
                                        <p:cTn id="62" dur="500"/>
                                        <p:tgtEl>
                                          <p:spTgt spid="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animEffect transition="in" filter="wipe(down)">
                                      <p:cBhvr>
                                        <p:cTn id="67" dur="500"/>
                                        <p:tgtEl>
                                          <p:spTgt spid="3">
                                            <p:txEl>
                                              <p:pRg st="1" end="1"/>
                                            </p:txEl>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down)">
                                      <p:cBhvr>
                                        <p:cTn id="70" dur="500"/>
                                        <p:tgtEl>
                                          <p:spTgt spid="3">
                                            <p:txEl>
                                              <p:pRg st="2" end="2"/>
                                            </p:txEl>
                                          </p:spTgt>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Effect transition="in" filter="wipe(down)">
                                      <p:cBhvr>
                                        <p:cTn id="73" dur="500"/>
                                        <p:tgtEl>
                                          <p:spTgt spid="3">
                                            <p:txEl>
                                              <p:pRg st="3" end="3"/>
                                            </p:txEl>
                                          </p:spTgt>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wipe(down)">
                                      <p:cBhvr>
                                        <p:cTn id="76" dur="500"/>
                                        <p:tgtEl>
                                          <p:spTgt spid="3">
                                            <p:txEl>
                                              <p:pRg st="4" end="4"/>
                                            </p:txEl>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00"/>
                                        <p:tgtEl>
                                          <p:spTgt spid="3">
                                            <p:txEl>
                                              <p:pRg st="5" end="5"/>
                                            </p:txEl>
                                          </p:spTgt>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
                                            <p:txEl>
                                              <p:pRg st="6" end="6"/>
                                            </p:txEl>
                                          </p:spTgt>
                                        </p:tgtEl>
                                        <p:attrNameLst>
                                          <p:attrName>style.visibility</p:attrName>
                                        </p:attrNameLst>
                                      </p:cBhvr>
                                      <p:to>
                                        <p:strVal val="visible"/>
                                      </p:to>
                                    </p:set>
                                    <p:animEffect transition="in" filter="wipe(down)">
                                      <p:cBhvr>
                                        <p:cTn id="82" dur="500"/>
                                        <p:tgtEl>
                                          <p:spTgt spid="3">
                                            <p:txEl>
                                              <p:pRg st="6" end="6"/>
                                            </p:txEl>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
                                            <p:txEl>
                                              <p:pRg st="7" end="7"/>
                                            </p:txEl>
                                          </p:spTgt>
                                        </p:tgtEl>
                                        <p:attrNameLst>
                                          <p:attrName>style.visibility</p:attrName>
                                        </p:attrNameLst>
                                      </p:cBhvr>
                                      <p:to>
                                        <p:strVal val="visible"/>
                                      </p:to>
                                    </p:set>
                                    <p:animEffect transition="in" filter="wipe(down)">
                                      <p:cBhvr>
                                        <p:cTn id="8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10" grpId="0"/>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DD54-2843-4D9C-9CD5-6B9821990B44}"/>
              </a:ext>
            </a:extLst>
          </p:cNvPr>
          <p:cNvSpPr>
            <a:spLocks noGrp="1"/>
          </p:cNvSpPr>
          <p:nvPr>
            <p:ph type="title"/>
          </p:nvPr>
        </p:nvSpPr>
        <p:spPr>
          <a:xfrm>
            <a:off x="1797665" y="609600"/>
            <a:ext cx="8596668" cy="1320800"/>
          </a:xfrm>
        </p:spPr>
        <p:txBody>
          <a:bodyPr/>
          <a:lstStyle/>
          <a:p>
            <a:pPr algn="ctr"/>
            <a:r>
              <a:rPr lang="en-US" dirty="0"/>
              <a:t>Different Types Of Literals</a:t>
            </a:r>
          </a:p>
        </p:txBody>
      </p:sp>
      <p:pic>
        <p:nvPicPr>
          <p:cNvPr id="4" name="Content Placeholder 4">
            <a:extLst>
              <a:ext uri="{FF2B5EF4-FFF2-40B4-BE49-F238E27FC236}">
                <a16:creationId xmlns:a16="http://schemas.microsoft.com/office/drawing/2014/main" id="{8BD44B6C-7291-415D-8831-7C13F648CA96}"/>
              </a:ext>
            </a:extLst>
          </p:cNvPr>
          <p:cNvPicPr>
            <a:picLocks noGrp="1" noChangeAspect="1"/>
          </p:cNvPicPr>
          <p:nvPr>
            <p:ph idx="1"/>
          </p:nvPr>
        </p:nvPicPr>
        <p:blipFill>
          <a:blip r:embed="rId2"/>
          <a:stretch>
            <a:fillRect/>
          </a:stretch>
        </p:blipFill>
        <p:spPr>
          <a:xfrm>
            <a:off x="1967160" y="1930400"/>
            <a:ext cx="8257679" cy="4642678"/>
          </a:xfrm>
        </p:spPr>
      </p:pic>
    </p:spTree>
    <p:extLst>
      <p:ext uri="{BB962C8B-B14F-4D97-AF65-F5344CB8AC3E}">
        <p14:creationId xmlns:p14="http://schemas.microsoft.com/office/powerpoint/2010/main" val="164263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F0F2-E647-4416-B96D-04CCE3A482BC}"/>
              </a:ext>
            </a:extLst>
          </p:cNvPr>
          <p:cNvSpPr>
            <a:spLocks noGrp="1"/>
          </p:cNvSpPr>
          <p:nvPr>
            <p:ph type="title"/>
          </p:nvPr>
        </p:nvSpPr>
        <p:spPr>
          <a:xfrm>
            <a:off x="677334" y="139148"/>
            <a:ext cx="8596668" cy="1320800"/>
          </a:xfrm>
        </p:spPr>
        <p:txBody>
          <a:bodyPr/>
          <a:lstStyle/>
          <a:p>
            <a:r>
              <a:rPr lang="en-US" dirty="0"/>
              <a:t>Identifiers</a:t>
            </a:r>
          </a:p>
        </p:txBody>
      </p:sp>
      <p:sp>
        <p:nvSpPr>
          <p:cNvPr id="3" name="Content Placeholder 2">
            <a:extLst>
              <a:ext uri="{FF2B5EF4-FFF2-40B4-BE49-F238E27FC236}">
                <a16:creationId xmlns:a16="http://schemas.microsoft.com/office/drawing/2014/main" id="{243BA9BA-EDFD-4848-ACE1-DBE06989F371}"/>
              </a:ext>
            </a:extLst>
          </p:cNvPr>
          <p:cNvSpPr>
            <a:spLocks noGrp="1"/>
          </p:cNvSpPr>
          <p:nvPr>
            <p:ph idx="1"/>
          </p:nvPr>
        </p:nvSpPr>
        <p:spPr>
          <a:xfrm>
            <a:off x="677334" y="1091047"/>
            <a:ext cx="8596668" cy="1075635"/>
          </a:xfrm>
        </p:spPr>
        <p:txBody>
          <a:bodyPr>
            <a:normAutofit/>
          </a:bodyPr>
          <a:lstStyle/>
          <a:p>
            <a:r>
              <a:rPr lang="en-US" dirty="0"/>
              <a:t>Identifiers is any name ,it can be Variable name ,method name ,class name or Interface name. </a:t>
            </a:r>
          </a:p>
        </p:txBody>
      </p:sp>
      <p:cxnSp>
        <p:nvCxnSpPr>
          <p:cNvPr id="4" name="Straight Arrow Connector 3">
            <a:extLst>
              <a:ext uri="{FF2B5EF4-FFF2-40B4-BE49-F238E27FC236}">
                <a16:creationId xmlns:a16="http://schemas.microsoft.com/office/drawing/2014/main" id="{11465533-EF7A-496A-B331-437A414606BF}"/>
              </a:ext>
            </a:extLst>
          </p:cNvPr>
          <p:cNvCxnSpPr/>
          <p:nvPr/>
        </p:nvCxnSpPr>
        <p:spPr>
          <a:xfrm flipV="1">
            <a:off x="2135073" y="2291018"/>
            <a:ext cx="1033670" cy="49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3135C11-C8D9-40F4-A4B5-B59DB4399F58}"/>
              </a:ext>
            </a:extLst>
          </p:cNvPr>
          <p:cNvSpPr txBox="1">
            <a:spLocks/>
          </p:cNvSpPr>
          <p:nvPr/>
        </p:nvSpPr>
        <p:spPr>
          <a:xfrm>
            <a:off x="2334125" y="2031049"/>
            <a:ext cx="3618041" cy="50776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1)class Demo{</a:t>
            </a:r>
          </a:p>
          <a:p>
            <a:pPr marL="0" indent="0">
              <a:buNone/>
            </a:pPr>
            <a:r>
              <a:rPr lang="en-US" dirty="0"/>
              <a:t>			//Statement</a:t>
            </a:r>
          </a:p>
          <a:p>
            <a:pPr marL="0" indent="0">
              <a:buNone/>
            </a:pPr>
            <a:r>
              <a:rPr lang="en-US" dirty="0"/>
              <a:t>	}</a:t>
            </a:r>
          </a:p>
          <a:p>
            <a:pPr marL="0" indent="0">
              <a:buNone/>
            </a:pPr>
            <a:endParaRPr lang="en-US" dirty="0"/>
          </a:p>
          <a:p>
            <a:pPr marL="0" indent="0">
              <a:buNone/>
            </a:pPr>
            <a:r>
              <a:rPr lang="en-US" dirty="0"/>
              <a:t>2)int </a:t>
            </a:r>
            <a:r>
              <a:rPr lang="en-US" dirty="0" err="1"/>
              <a:t>i</a:t>
            </a:r>
            <a:r>
              <a:rPr lang="en-US" dirty="0"/>
              <a:t>=20;</a:t>
            </a:r>
          </a:p>
          <a:p>
            <a:pPr marL="0" indent="0">
              <a:buNone/>
            </a:pPr>
            <a:endParaRPr lang="en-US" dirty="0"/>
          </a:p>
          <a:p>
            <a:pPr marL="0" indent="0">
              <a:buNone/>
            </a:pPr>
            <a:r>
              <a:rPr lang="en-US" dirty="0"/>
              <a:t>3)Interface Test{</a:t>
            </a:r>
          </a:p>
          <a:p>
            <a:pPr marL="0" indent="0">
              <a:buNone/>
            </a:pPr>
            <a:r>
              <a:rPr lang="en-US" dirty="0"/>
              <a:t>		//Statement</a:t>
            </a:r>
          </a:p>
          <a:p>
            <a:pPr marL="0" indent="0">
              <a:buNone/>
            </a:pPr>
            <a:r>
              <a:rPr lang="en-US" dirty="0"/>
              <a:t>}</a:t>
            </a:r>
          </a:p>
          <a:p>
            <a:pPr marL="0" indent="0">
              <a:buNone/>
            </a:pPr>
            <a:r>
              <a:rPr lang="en-US" dirty="0"/>
              <a:t> </a:t>
            </a:r>
          </a:p>
          <a:p>
            <a:pPr marL="0" indent="0">
              <a:buNone/>
            </a:pPr>
            <a:r>
              <a:rPr lang="en-US" dirty="0"/>
              <a:t>4)public void add()</a:t>
            </a:r>
          </a:p>
          <a:p>
            <a:pPr marL="0" indent="0">
              <a:buNone/>
            </a:pPr>
            <a:r>
              <a:rPr lang="en-US" dirty="0"/>
              <a:t>{</a:t>
            </a:r>
          </a:p>
          <a:p>
            <a:pPr marL="0" indent="0">
              <a:buNone/>
            </a:pPr>
            <a:r>
              <a:rPr lang="en-US" dirty="0"/>
              <a:t>	//Statements</a:t>
            </a:r>
          </a:p>
          <a:p>
            <a:pPr marL="0" indent="0">
              <a:buNone/>
            </a:pPr>
            <a:r>
              <a:rPr lang="en-US" dirty="0"/>
              <a:t>}</a:t>
            </a:r>
          </a:p>
          <a:p>
            <a:pPr marL="0" indent="0">
              <a:buNone/>
            </a:pPr>
            <a:r>
              <a:rPr lang="en-US" dirty="0"/>
              <a:t>			</a:t>
            </a:r>
          </a:p>
          <a:p>
            <a:endParaRPr lang="en-US" dirty="0"/>
          </a:p>
        </p:txBody>
      </p:sp>
      <p:cxnSp>
        <p:nvCxnSpPr>
          <p:cNvPr id="7" name="Straight Arrow Connector 6">
            <a:extLst>
              <a:ext uri="{FF2B5EF4-FFF2-40B4-BE49-F238E27FC236}">
                <a16:creationId xmlns:a16="http://schemas.microsoft.com/office/drawing/2014/main" id="{A491ABFA-AE48-4421-9A67-11C052EAFE66}"/>
              </a:ext>
            </a:extLst>
          </p:cNvPr>
          <p:cNvCxnSpPr/>
          <p:nvPr/>
        </p:nvCxnSpPr>
        <p:spPr>
          <a:xfrm flipV="1">
            <a:off x="1881752" y="3658681"/>
            <a:ext cx="1033670" cy="49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40D92B9-5144-4EF4-937D-D19BAA3113D8}"/>
              </a:ext>
            </a:extLst>
          </p:cNvPr>
          <p:cNvCxnSpPr>
            <a:cxnSpLocks/>
          </p:cNvCxnSpPr>
          <p:nvPr/>
        </p:nvCxnSpPr>
        <p:spPr>
          <a:xfrm flipH="1">
            <a:off x="3703928" y="3501125"/>
            <a:ext cx="932803" cy="58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8F88CE-1A5C-4BFD-BFE2-2F65E36A8365}"/>
              </a:ext>
            </a:extLst>
          </p:cNvPr>
          <p:cNvCxnSpPr>
            <a:cxnSpLocks/>
          </p:cNvCxnSpPr>
          <p:nvPr/>
        </p:nvCxnSpPr>
        <p:spPr>
          <a:xfrm flipH="1">
            <a:off x="4028810" y="5054520"/>
            <a:ext cx="1059766" cy="324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78B0C28-6D68-4B07-999B-D1C2E50858BE}"/>
              </a:ext>
            </a:extLst>
          </p:cNvPr>
          <p:cNvSpPr txBox="1"/>
          <p:nvPr/>
        </p:nvSpPr>
        <p:spPr>
          <a:xfrm>
            <a:off x="818070" y="2618193"/>
            <a:ext cx="1317003" cy="369332"/>
          </a:xfrm>
          <a:prstGeom prst="rect">
            <a:avLst/>
          </a:prstGeom>
          <a:noFill/>
        </p:spPr>
        <p:txBody>
          <a:bodyPr wrap="square" rtlCol="0">
            <a:spAutoFit/>
          </a:bodyPr>
          <a:lstStyle/>
          <a:p>
            <a:r>
              <a:rPr lang="en-US" dirty="0"/>
              <a:t>Identifiers</a:t>
            </a:r>
          </a:p>
        </p:txBody>
      </p:sp>
      <p:sp>
        <p:nvSpPr>
          <p:cNvPr id="14" name="TextBox 13">
            <a:extLst>
              <a:ext uri="{FF2B5EF4-FFF2-40B4-BE49-F238E27FC236}">
                <a16:creationId xmlns:a16="http://schemas.microsoft.com/office/drawing/2014/main" id="{ABBA8689-EDE4-4B1F-AE03-B7EF85562AA4}"/>
              </a:ext>
            </a:extLst>
          </p:cNvPr>
          <p:cNvSpPr txBox="1"/>
          <p:nvPr/>
        </p:nvSpPr>
        <p:spPr>
          <a:xfrm>
            <a:off x="4317166" y="3146372"/>
            <a:ext cx="1317003" cy="369332"/>
          </a:xfrm>
          <a:prstGeom prst="rect">
            <a:avLst/>
          </a:prstGeom>
          <a:noFill/>
        </p:spPr>
        <p:txBody>
          <a:bodyPr wrap="square" rtlCol="0">
            <a:spAutoFit/>
          </a:bodyPr>
          <a:lstStyle/>
          <a:p>
            <a:r>
              <a:rPr lang="en-US" dirty="0"/>
              <a:t>Identifiers</a:t>
            </a:r>
          </a:p>
        </p:txBody>
      </p:sp>
      <p:sp>
        <p:nvSpPr>
          <p:cNvPr id="15" name="TextBox 14">
            <a:extLst>
              <a:ext uri="{FF2B5EF4-FFF2-40B4-BE49-F238E27FC236}">
                <a16:creationId xmlns:a16="http://schemas.microsoft.com/office/drawing/2014/main" id="{20D87928-F079-4E6E-9C69-D5E9651BE2BA}"/>
              </a:ext>
            </a:extLst>
          </p:cNvPr>
          <p:cNvSpPr txBox="1"/>
          <p:nvPr/>
        </p:nvSpPr>
        <p:spPr>
          <a:xfrm>
            <a:off x="4997545" y="4785716"/>
            <a:ext cx="1317003" cy="369332"/>
          </a:xfrm>
          <a:prstGeom prst="rect">
            <a:avLst/>
          </a:prstGeom>
          <a:noFill/>
        </p:spPr>
        <p:txBody>
          <a:bodyPr wrap="square" rtlCol="0">
            <a:spAutoFit/>
          </a:bodyPr>
          <a:lstStyle/>
          <a:p>
            <a:r>
              <a:rPr lang="en-US" dirty="0"/>
              <a:t>Identifiers</a:t>
            </a:r>
          </a:p>
        </p:txBody>
      </p:sp>
      <p:sp>
        <p:nvSpPr>
          <p:cNvPr id="16" name="TextBox 15">
            <a:extLst>
              <a:ext uri="{FF2B5EF4-FFF2-40B4-BE49-F238E27FC236}">
                <a16:creationId xmlns:a16="http://schemas.microsoft.com/office/drawing/2014/main" id="{D6241199-A7C1-4656-A10F-6F48EF7223D5}"/>
              </a:ext>
            </a:extLst>
          </p:cNvPr>
          <p:cNvSpPr txBox="1"/>
          <p:nvPr/>
        </p:nvSpPr>
        <p:spPr>
          <a:xfrm>
            <a:off x="512728" y="4018698"/>
            <a:ext cx="1317003" cy="369332"/>
          </a:xfrm>
          <a:prstGeom prst="rect">
            <a:avLst/>
          </a:prstGeom>
          <a:noFill/>
        </p:spPr>
        <p:txBody>
          <a:bodyPr wrap="square" rtlCol="0">
            <a:spAutoFit/>
          </a:bodyPr>
          <a:lstStyle/>
          <a:p>
            <a:r>
              <a:rPr lang="en-US" dirty="0"/>
              <a:t>Identifiers</a:t>
            </a:r>
          </a:p>
        </p:txBody>
      </p:sp>
      <p:sp>
        <p:nvSpPr>
          <p:cNvPr id="6" name="Rectangle 5">
            <a:extLst>
              <a:ext uri="{FF2B5EF4-FFF2-40B4-BE49-F238E27FC236}">
                <a16:creationId xmlns:a16="http://schemas.microsoft.com/office/drawing/2014/main" id="{54807615-8D5A-4919-9BC7-063CC6F5F44A}"/>
              </a:ext>
            </a:extLst>
          </p:cNvPr>
          <p:cNvSpPr/>
          <p:nvPr/>
        </p:nvSpPr>
        <p:spPr>
          <a:xfrm>
            <a:off x="2320604" y="1800675"/>
            <a:ext cx="3446031" cy="1275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8594B7E-60B4-4AF1-944D-085674C105CB}"/>
              </a:ext>
            </a:extLst>
          </p:cNvPr>
          <p:cNvSpPr/>
          <p:nvPr/>
        </p:nvSpPr>
        <p:spPr>
          <a:xfrm>
            <a:off x="2334125" y="3176732"/>
            <a:ext cx="1291820" cy="761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308F48-9953-42A7-9057-96B70461D41D}"/>
              </a:ext>
            </a:extLst>
          </p:cNvPr>
          <p:cNvSpPr/>
          <p:nvPr/>
        </p:nvSpPr>
        <p:spPr>
          <a:xfrm>
            <a:off x="2334125" y="4008223"/>
            <a:ext cx="2289032" cy="1018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F2BC84-9A75-4ECE-9EA6-BBFC62867D43}"/>
              </a:ext>
            </a:extLst>
          </p:cNvPr>
          <p:cNvSpPr/>
          <p:nvPr/>
        </p:nvSpPr>
        <p:spPr>
          <a:xfrm>
            <a:off x="2320604" y="5261317"/>
            <a:ext cx="2316127" cy="1457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29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down)">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down)">
                                      <p:cBhvr>
                                        <p:cTn id="37" dur="500"/>
                                        <p:tgtEl>
                                          <p:spTgt spid="5">
                                            <p:txEl>
                                              <p:pRg st="0" end="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wipe(down)">
                                      <p:cBhvr>
                                        <p:cTn id="40" dur="500"/>
                                        <p:tgtEl>
                                          <p:spTgt spid="5">
                                            <p:txEl>
                                              <p:pRg st="1" end="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wipe(down)">
                                      <p:cBhvr>
                                        <p:cTn id="43" dur="500"/>
                                        <p:tgtEl>
                                          <p:spTgt spid="5">
                                            <p:txEl>
                                              <p:pRg st="2" end="2"/>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wipe(down)">
                                      <p:cBhvr>
                                        <p:cTn id="46" dur="500"/>
                                        <p:tgtEl>
                                          <p:spTgt spid="5">
                                            <p:txEl>
                                              <p:pRg st="4" end="4"/>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wipe(down)">
                                      <p:cBhvr>
                                        <p:cTn id="49" dur="500"/>
                                        <p:tgtEl>
                                          <p:spTgt spid="5">
                                            <p:txEl>
                                              <p:pRg st="6" end="6"/>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wipe(down)">
                                      <p:cBhvr>
                                        <p:cTn id="52" dur="500"/>
                                        <p:tgtEl>
                                          <p:spTgt spid="5">
                                            <p:txEl>
                                              <p:pRg st="7" end="7"/>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Effect transition="in" filter="wipe(down)">
                                      <p:cBhvr>
                                        <p:cTn id="55" dur="500"/>
                                        <p:tgtEl>
                                          <p:spTgt spid="5">
                                            <p:txEl>
                                              <p:pRg st="8" end="8"/>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5">
                                            <p:txEl>
                                              <p:pRg st="9" end="9"/>
                                            </p:txEl>
                                          </p:spTgt>
                                        </p:tgtEl>
                                        <p:attrNameLst>
                                          <p:attrName>style.visibility</p:attrName>
                                        </p:attrNameLst>
                                      </p:cBhvr>
                                      <p:to>
                                        <p:strVal val="visible"/>
                                      </p:to>
                                    </p:set>
                                    <p:animEffect transition="in" filter="wipe(down)">
                                      <p:cBhvr>
                                        <p:cTn id="58" dur="500"/>
                                        <p:tgtEl>
                                          <p:spTgt spid="5">
                                            <p:txEl>
                                              <p:pRg st="9" end="9"/>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Effect transition="in" filter="wipe(down)">
                                      <p:cBhvr>
                                        <p:cTn id="61" dur="500"/>
                                        <p:tgtEl>
                                          <p:spTgt spid="5">
                                            <p:txEl>
                                              <p:pRg st="10" end="10"/>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5">
                                            <p:txEl>
                                              <p:pRg st="11" end="11"/>
                                            </p:txEl>
                                          </p:spTgt>
                                        </p:tgtEl>
                                        <p:attrNameLst>
                                          <p:attrName>style.visibility</p:attrName>
                                        </p:attrNameLst>
                                      </p:cBhvr>
                                      <p:to>
                                        <p:strVal val="visible"/>
                                      </p:to>
                                    </p:set>
                                    <p:animEffect transition="in" filter="wipe(down)">
                                      <p:cBhvr>
                                        <p:cTn id="64" dur="500"/>
                                        <p:tgtEl>
                                          <p:spTgt spid="5">
                                            <p:txEl>
                                              <p:pRg st="11" end="11"/>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wipe(down)">
                                      <p:cBhvr>
                                        <p:cTn id="67" dur="500"/>
                                        <p:tgtEl>
                                          <p:spTgt spid="5">
                                            <p:txEl>
                                              <p:pRg st="12" end="12"/>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5">
                                            <p:txEl>
                                              <p:pRg st="13" end="13"/>
                                            </p:txEl>
                                          </p:spTgt>
                                        </p:tgtEl>
                                        <p:attrNameLst>
                                          <p:attrName>style.visibility</p:attrName>
                                        </p:attrNameLst>
                                      </p:cBhvr>
                                      <p:to>
                                        <p:strVal val="visible"/>
                                      </p:to>
                                    </p:set>
                                    <p:animEffect transition="in" filter="wipe(down)">
                                      <p:cBhvr>
                                        <p:cTn id="70" dur="500"/>
                                        <p:tgtEl>
                                          <p:spTgt spid="5">
                                            <p:txEl>
                                              <p:pRg st="13" end="13"/>
                                            </p:txEl>
                                          </p:spTgt>
                                        </p:tgtEl>
                                      </p:cBhvr>
                                    </p:animEffect>
                                  </p:childTnLst>
                                </p:cTn>
                              </p:par>
                              <p:par>
                                <p:cTn id="71" presetID="22" presetClass="entr" presetSubtype="4" fill="hold" nodeType="withEffect">
                                  <p:stCondLst>
                                    <p:cond delay="0"/>
                                  </p:stCondLst>
                                  <p:childTnLst>
                                    <p:set>
                                      <p:cBhvr>
                                        <p:cTn id="72" dur="1" fill="hold">
                                          <p:stCondLst>
                                            <p:cond delay="0"/>
                                          </p:stCondLst>
                                        </p:cTn>
                                        <p:tgtEl>
                                          <p:spTgt spid="5">
                                            <p:txEl>
                                              <p:pRg st="14" end="14"/>
                                            </p:txEl>
                                          </p:spTgt>
                                        </p:tgtEl>
                                        <p:attrNameLst>
                                          <p:attrName>style.visibility</p:attrName>
                                        </p:attrNameLst>
                                      </p:cBhvr>
                                      <p:to>
                                        <p:strVal val="visible"/>
                                      </p:to>
                                    </p:set>
                                    <p:animEffect transition="in" filter="wipe(down)">
                                      <p:cBhvr>
                                        <p:cTn id="73" dur="500"/>
                                        <p:tgtEl>
                                          <p:spTgt spid="5">
                                            <p:txEl>
                                              <p:pRg st="14" end="1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down)">
                                      <p:cBhvr>
                                        <p:cTn id="78" dur="500"/>
                                        <p:tgtEl>
                                          <p:spTgt spid="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down)">
                                      <p:cBhvr>
                                        <p:cTn id="83" dur="500"/>
                                        <p:tgtEl>
                                          <p:spTgt spid="1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wipe(down)">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wipe(down)">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wipe(down)">
                                      <p:cBhvr>
                                        <p:cTn id="98" dur="500"/>
                                        <p:tgtEl>
                                          <p:spTgt spid="1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wipe(down)">
                                      <p:cBhvr>
                                        <p:cTn id="103" dur="500"/>
                                        <p:tgtEl>
                                          <p:spTgt spid="1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wipe(down)">
                                      <p:cBhvr>
                                        <p:cTn id="10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3" grpId="0"/>
      <p:bldP spid="14" grpId="0"/>
      <p:bldP spid="15" grpId="0"/>
      <p:bldP spid="6" grpId="0" animBg="1"/>
      <p:bldP spid="17" grpId="0" animBg="1"/>
      <p:bldP spid="1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CD27-5EEB-40E3-A42C-8661FA87FFDC}"/>
              </a:ext>
            </a:extLst>
          </p:cNvPr>
          <p:cNvSpPr>
            <a:spLocks noGrp="1"/>
          </p:cNvSpPr>
          <p:nvPr>
            <p:ph type="title"/>
          </p:nvPr>
        </p:nvSpPr>
        <p:spPr/>
        <p:txBody>
          <a:bodyPr/>
          <a:lstStyle/>
          <a:p>
            <a:r>
              <a:rPr lang="en-US" dirty="0"/>
              <a:t>Method Declaration</a:t>
            </a:r>
          </a:p>
        </p:txBody>
      </p:sp>
      <p:sp>
        <p:nvSpPr>
          <p:cNvPr id="3" name="Content Placeholder 2">
            <a:extLst>
              <a:ext uri="{FF2B5EF4-FFF2-40B4-BE49-F238E27FC236}">
                <a16:creationId xmlns:a16="http://schemas.microsoft.com/office/drawing/2014/main" id="{0E76F3F5-9FF8-4AD8-875E-A9A8F9241AD7}"/>
              </a:ext>
            </a:extLst>
          </p:cNvPr>
          <p:cNvSpPr>
            <a:spLocks noGrp="1"/>
          </p:cNvSpPr>
          <p:nvPr>
            <p:ph idx="1"/>
          </p:nvPr>
        </p:nvSpPr>
        <p:spPr>
          <a:xfrm>
            <a:off x="677334" y="2160590"/>
            <a:ext cx="8596668" cy="993428"/>
          </a:xfrm>
        </p:spPr>
        <p:txBody>
          <a:bodyPr/>
          <a:lstStyle/>
          <a:p>
            <a:r>
              <a:rPr lang="en-US" dirty="0"/>
              <a:t>The method declaration provides information about method attributes, such as visibility, return-type, name, and arguments.</a:t>
            </a:r>
          </a:p>
          <a:p>
            <a:pPr marL="0" indent="0">
              <a:buNone/>
            </a:pPr>
            <a:endParaRPr lang="en-US" dirty="0"/>
          </a:p>
        </p:txBody>
      </p:sp>
      <p:pic>
        <p:nvPicPr>
          <p:cNvPr id="4" name="Picture 2" descr="Method in Java">
            <a:extLst>
              <a:ext uri="{FF2B5EF4-FFF2-40B4-BE49-F238E27FC236}">
                <a16:creationId xmlns:a16="http://schemas.microsoft.com/office/drawing/2014/main" id="{F76AB0E6-2109-451F-91DD-A626FEB47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814" y="3001161"/>
            <a:ext cx="7230371" cy="3346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2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AE0F-632F-4451-840A-A2F71EFBB7A4}"/>
              </a:ext>
            </a:extLst>
          </p:cNvPr>
          <p:cNvSpPr>
            <a:spLocks noGrp="1"/>
          </p:cNvSpPr>
          <p:nvPr>
            <p:ph type="title"/>
          </p:nvPr>
        </p:nvSpPr>
        <p:spPr/>
        <p:txBody>
          <a:bodyPr/>
          <a:lstStyle/>
          <a:p>
            <a:r>
              <a:rPr lang="en-US" dirty="0"/>
              <a:t>Methods in Java</a:t>
            </a:r>
          </a:p>
        </p:txBody>
      </p:sp>
      <p:sp>
        <p:nvSpPr>
          <p:cNvPr id="3" name="Content Placeholder 2">
            <a:extLst>
              <a:ext uri="{FF2B5EF4-FFF2-40B4-BE49-F238E27FC236}">
                <a16:creationId xmlns:a16="http://schemas.microsoft.com/office/drawing/2014/main" id="{77AF56FB-2E5E-4736-BAB9-E5567C8C13A5}"/>
              </a:ext>
            </a:extLst>
          </p:cNvPr>
          <p:cNvSpPr>
            <a:spLocks noGrp="1"/>
          </p:cNvSpPr>
          <p:nvPr>
            <p:ph idx="1"/>
          </p:nvPr>
        </p:nvSpPr>
        <p:spPr>
          <a:xfrm>
            <a:off x="677334" y="1603513"/>
            <a:ext cx="8596668" cy="4437849"/>
          </a:xfrm>
        </p:spPr>
        <p:txBody>
          <a:bodyPr>
            <a:normAutofit/>
          </a:bodyPr>
          <a:lstStyle/>
          <a:p>
            <a:r>
              <a:rPr lang="en-US" dirty="0"/>
              <a:t>Definition 1 :a </a:t>
            </a:r>
            <a:r>
              <a:rPr lang="en-US" b="1" dirty="0"/>
              <a:t>method</a:t>
            </a:r>
            <a:r>
              <a:rPr lang="en-US" dirty="0"/>
              <a:t> is a way to perform some task.</a:t>
            </a:r>
          </a:p>
          <a:p>
            <a:r>
              <a:rPr lang="en-US" dirty="0"/>
              <a:t>Definition 2 : A </a:t>
            </a:r>
            <a:r>
              <a:rPr lang="en-US" b="1" dirty="0"/>
              <a:t>method</a:t>
            </a:r>
            <a:r>
              <a:rPr lang="en-US" dirty="0"/>
              <a:t> is a block of code or collection of statements or a set of code grouped together to perform a certain task or operation.</a:t>
            </a:r>
          </a:p>
          <a:p>
            <a:r>
              <a:rPr lang="en-US" dirty="0"/>
              <a:t> Similarly, the </a:t>
            </a:r>
            <a:r>
              <a:rPr lang="en-US" b="1" dirty="0"/>
              <a:t>method in Java</a:t>
            </a:r>
            <a:r>
              <a:rPr lang="en-US" dirty="0"/>
              <a:t> is a collection of instructions that performs a specific task.</a:t>
            </a:r>
          </a:p>
          <a:p>
            <a:r>
              <a:rPr lang="en-US" dirty="0"/>
              <a:t>The method is executed only when we call or invoke it.</a:t>
            </a:r>
          </a:p>
          <a:p>
            <a:endParaRPr lang="en-US" dirty="0"/>
          </a:p>
          <a:p>
            <a:pPr marL="0" indent="0">
              <a:buNone/>
            </a:pPr>
            <a:r>
              <a:rPr lang="en-US" u="sng" dirty="0"/>
              <a:t>Advantages :</a:t>
            </a:r>
          </a:p>
          <a:p>
            <a:r>
              <a:rPr lang="en-US" dirty="0"/>
              <a:t>It provides the reusability of code.</a:t>
            </a:r>
          </a:p>
          <a:p>
            <a:r>
              <a:rPr lang="en-US" dirty="0"/>
              <a:t>It also provides the </a:t>
            </a:r>
            <a:r>
              <a:rPr lang="en-US" b="1" dirty="0"/>
              <a:t>easy modification</a:t>
            </a:r>
            <a:r>
              <a:rPr lang="en-US" dirty="0"/>
              <a:t> and </a:t>
            </a:r>
            <a:r>
              <a:rPr lang="en-US" b="1" dirty="0"/>
              <a:t>readability</a:t>
            </a:r>
            <a:r>
              <a:rPr lang="en-US" dirty="0"/>
              <a:t> of code, just by adding or removing a chunk of code.</a:t>
            </a:r>
          </a:p>
          <a:p>
            <a:r>
              <a:rPr lang="en-US" dirty="0"/>
              <a:t>We can also easily modify code using </a:t>
            </a:r>
            <a:r>
              <a:rPr lang="en-US" b="1" dirty="0"/>
              <a:t>methods</a:t>
            </a:r>
            <a:r>
              <a:rPr lang="en-US" dirty="0"/>
              <a:t>.</a:t>
            </a:r>
            <a:endParaRPr lang="en-US" u="sng" dirty="0"/>
          </a:p>
        </p:txBody>
      </p:sp>
    </p:spTree>
    <p:extLst>
      <p:ext uri="{BB962C8B-B14F-4D97-AF65-F5344CB8AC3E}">
        <p14:creationId xmlns:p14="http://schemas.microsoft.com/office/powerpoint/2010/main" val="198608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A1CE-CD0B-4B29-86E0-AF5ADBD7D96A}"/>
              </a:ext>
            </a:extLst>
          </p:cNvPr>
          <p:cNvSpPr>
            <a:spLocks noGrp="1"/>
          </p:cNvSpPr>
          <p:nvPr>
            <p:ph type="title"/>
          </p:nvPr>
        </p:nvSpPr>
        <p:spPr/>
        <p:txBody>
          <a:bodyPr/>
          <a:lstStyle/>
          <a:p>
            <a:r>
              <a:rPr lang="en-US" dirty="0"/>
              <a:t>Types Of Methods</a:t>
            </a:r>
          </a:p>
        </p:txBody>
      </p:sp>
      <p:sp>
        <p:nvSpPr>
          <p:cNvPr id="3" name="Content Placeholder 2">
            <a:extLst>
              <a:ext uri="{FF2B5EF4-FFF2-40B4-BE49-F238E27FC236}">
                <a16:creationId xmlns:a16="http://schemas.microsoft.com/office/drawing/2014/main" id="{6EB5CD26-DE63-4415-9E29-0CC7B16CF6D6}"/>
              </a:ext>
            </a:extLst>
          </p:cNvPr>
          <p:cNvSpPr>
            <a:spLocks noGrp="1"/>
          </p:cNvSpPr>
          <p:nvPr>
            <p:ph idx="1"/>
          </p:nvPr>
        </p:nvSpPr>
        <p:spPr>
          <a:xfrm>
            <a:off x="677334" y="1744290"/>
            <a:ext cx="8596668" cy="4504110"/>
          </a:xfrm>
        </p:spPr>
        <p:txBody>
          <a:bodyPr>
            <a:normAutofit fontScale="92500" lnSpcReduction="10000"/>
          </a:bodyPr>
          <a:lstStyle/>
          <a:p>
            <a:r>
              <a:rPr lang="en-US" dirty="0"/>
              <a:t>There are two types of methods in Java:</a:t>
            </a:r>
          </a:p>
          <a:p>
            <a:pPr marL="4000500" lvl="8" indent="-342900">
              <a:buFont typeface="+mj-lt"/>
              <a:buAutoNum type="arabicPeriod"/>
            </a:pPr>
            <a:r>
              <a:rPr lang="en-US" sz="1600" dirty="0"/>
              <a:t>Predefined Method</a:t>
            </a:r>
          </a:p>
          <a:p>
            <a:pPr marL="4000500" lvl="8" indent="-342900">
              <a:buFont typeface="+mj-lt"/>
              <a:buAutoNum type="arabicPeriod"/>
            </a:pPr>
            <a:r>
              <a:rPr lang="en-US" sz="1600" dirty="0"/>
              <a:t>User-defined Method</a:t>
            </a:r>
          </a:p>
          <a:p>
            <a:pPr marL="3657600" lvl="8" indent="0">
              <a:buNone/>
            </a:pPr>
            <a:endParaRPr lang="en-US" dirty="0"/>
          </a:p>
          <a:p>
            <a:pPr>
              <a:buFont typeface="+mj-lt"/>
              <a:buAutoNum type="arabicPeriod"/>
            </a:pPr>
            <a:r>
              <a:rPr lang="en-US" sz="2400" b="1" u="sng" dirty="0"/>
              <a:t>Predefine Method</a:t>
            </a:r>
          </a:p>
          <a:p>
            <a:r>
              <a:rPr lang="en-US" dirty="0"/>
              <a:t>Predefined methods are the method that is already defined in the Java class libraries is known as predefined methods. It is also known as the </a:t>
            </a:r>
            <a:r>
              <a:rPr lang="en-US" b="1" dirty="0"/>
              <a:t>standard library method</a:t>
            </a:r>
            <a:r>
              <a:rPr lang="en-US" dirty="0"/>
              <a:t> or </a:t>
            </a:r>
            <a:r>
              <a:rPr lang="en-US" b="1" dirty="0"/>
              <a:t>built-in method</a:t>
            </a:r>
            <a:r>
              <a:rPr lang="en-US" dirty="0"/>
              <a:t>. </a:t>
            </a:r>
          </a:p>
          <a:p>
            <a:r>
              <a:rPr lang="en-US" dirty="0"/>
              <a:t>We can directly use these methods just by calling them in the program at any point. </a:t>
            </a:r>
          </a:p>
          <a:p>
            <a:r>
              <a:rPr lang="en-US" dirty="0"/>
              <a:t>When we call any of the predefined methods in our program, a series of codes related to the corresponding method runs in the background that is already stored in the library.</a:t>
            </a:r>
          </a:p>
          <a:p>
            <a:r>
              <a:rPr lang="en-US" dirty="0"/>
              <a:t>Ex.</a:t>
            </a:r>
            <a:r>
              <a:rPr lang="en-US" b="1" dirty="0"/>
              <a:t> print(),length(), equals(), </a:t>
            </a:r>
            <a:r>
              <a:rPr lang="en-US" b="1" dirty="0" err="1"/>
              <a:t>compareTo</a:t>
            </a:r>
            <a:r>
              <a:rPr lang="en-US" b="1" dirty="0"/>
              <a:t>(), sqrt(),</a:t>
            </a:r>
            <a:r>
              <a:rPr lang="en-US" dirty="0"/>
              <a:t> etc.</a:t>
            </a:r>
          </a:p>
          <a:p>
            <a:endParaRPr lang="en-US" dirty="0"/>
          </a:p>
        </p:txBody>
      </p:sp>
    </p:spTree>
    <p:extLst>
      <p:ext uri="{BB962C8B-B14F-4D97-AF65-F5344CB8AC3E}">
        <p14:creationId xmlns:p14="http://schemas.microsoft.com/office/powerpoint/2010/main" val="327117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0739-5714-4BFF-A186-1D3C101F2665}"/>
              </a:ext>
            </a:extLst>
          </p:cNvPr>
          <p:cNvSpPr>
            <a:spLocks noGrp="1"/>
          </p:cNvSpPr>
          <p:nvPr>
            <p:ph type="title"/>
          </p:nvPr>
        </p:nvSpPr>
        <p:spPr/>
        <p:txBody>
          <a:bodyPr/>
          <a:lstStyle/>
          <a:p>
            <a:r>
              <a:rPr lang="en-US" b="1" u="sng" dirty="0"/>
              <a:t>2.User-defined Method</a:t>
            </a:r>
            <a:endParaRPr lang="en-US" dirty="0"/>
          </a:p>
        </p:txBody>
      </p:sp>
      <p:sp>
        <p:nvSpPr>
          <p:cNvPr id="3" name="Content Placeholder 2">
            <a:extLst>
              <a:ext uri="{FF2B5EF4-FFF2-40B4-BE49-F238E27FC236}">
                <a16:creationId xmlns:a16="http://schemas.microsoft.com/office/drawing/2014/main" id="{308E7A10-C1CD-4EBD-B563-74874870ECE3}"/>
              </a:ext>
            </a:extLst>
          </p:cNvPr>
          <p:cNvSpPr>
            <a:spLocks noGrp="1"/>
          </p:cNvSpPr>
          <p:nvPr>
            <p:ph idx="1"/>
          </p:nvPr>
        </p:nvSpPr>
        <p:spPr>
          <a:xfrm>
            <a:off x="677334" y="2160589"/>
            <a:ext cx="8596668" cy="3252069"/>
          </a:xfrm>
        </p:spPr>
        <p:txBody>
          <a:bodyPr/>
          <a:lstStyle/>
          <a:p>
            <a:r>
              <a:rPr lang="en-US" dirty="0"/>
              <a:t>The method written by the user or programmer is known as </a:t>
            </a:r>
            <a:r>
              <a:rPr lang="en-US" b="1" dirty="0"/>
              <a:t>a user-defined</a:t>
            </a:r>
            <a:r>
              <a:rPr lang="en-US" dirty="0"/>
              <a:t> method. </a:t>
            </a:r>
          </a:p>
          <a:p>
            <a:r>
              <a:rPr lang="en-US" dirty="0"/>
              <a:t>These methods are modified according to the requirement.</a:t>
            </a:r>
          </a:p>
          <a:p>
            <a:pPr marL="0" indent="0">
              <a:buNone/>
            </a:pPr>
            <a:endParaRPr lang="en-US" dirty="0"/>
          </a:p>
          <a:p>
            <a:r>
              <a:rPr lang="en-US" dirty="0"/>
              <a:t>Syntax : </a:t>
            </a:r>
            <a:r>
              <a:rPr lang="en-US" dirty="0" err="1"/>
              <a:t>Access_modifier</a:t>
            </a:r>
            <a:r>
              <a:rPr lang="en-US" dirty="0"/>
              <a:t> </a:t>
            </a:r>
            <a:r>
              <a:rPr lang="en-US" dirty="0" err="1"/>
              <a:t>returntype</a:t>
            </a:r>
            <a:r>
              <a:rPr lang="en-US" dirty="0"/>
              <a:t> method name(){</a:t>
            </a:r>
          </a:p>
          <a:p>
            <a:pPr marL="0" indent="0">
              <a:buNone/>
            </a:pPr>
            <a:r>
              <a:rPr lang="en-US" dirty="0"/>
              <a:t> 			//Statement											</a:t>
            </a:r>
          </a:p>
          <a:p>
            <a:pPr marL="0" indent="0">
              <a:buNone/>
            </a:pPr>
            <a:r>
              <a:rPr lang="en-US" dirty="0"/>
              <a:t>		} </a:t>
            </a:r>
          </a:p>
        </p:txBody>
      </p:sp>
      <p:sp>
        <p:nvSpPr>
          <p:cNvPr id="4" name="Rectangle 3">
            <a:extLst>
              <a:ext uri="{FF2B5EF4-FFF2-40B4-BE49-F238E27FC236}">
                <a16:creationId xmlns:a16="http://schemas.microsoft.com/office/drawing/2014/main" id="{CFB4DA83-FADD-4307-A8CB-CE5B06E3C56E}"/>
              </a:ext>
            </a:extLst>
          </p:cNvPr>
          <p:cNvSpPr/>
          <p:nvPr/>
        </p:nvSpPr>
        <p:spPr>
          <a:xfrm>
            <a:off x="967408" y="3667538"/>
            <a:ext cx="6493565" cy="1139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64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C7F-F649-4D18-8B9F-B680C5392C50}"/>
              </a:ext>
            </a:extLst>
          </p:cNvPr>
          <p:cNvSpPr>
            <a:spLocks noGrp="1"/>
          </p:cNvSpPr>
          <p:nvPr>
            <p:ph type="title"/>
          </p:nvPr>
        </p:nvSpPr>
        <p:spPr/>
        <p:txBody>
          <a:bodyPr/>
          <a:lstStyle/>
          <a:p>
            <a:r>
              <a:rPr lang="en-US" dirty="0"/>
              <a:t>Static Method</a:t>
            </a:r>
          </a:p>
        </p:txBody>
      </p:sp>
      <p:sp>
        <p:nvSpPr>
          <p:cNvPr id="3" name="Content Placeholder 2">
            <a:extLst>
              <a:ext uri="{FF2B5EF4-FFF2-40B4-BE49-F238E27FC236}">
                <a16:creationId xmlns:a16="http://schemas.microsoft.com/office/drawing/2014/main" id="{A07F361F-794A-4D68-8E54-410D2D9D3460}"/>
              </a:ext>
            </a:extLst>
          </p:cNvPr>
          <p:cNvSpPr>
            <a:spLocks noGrp="1"/>
          </p:cNvSpPr>
          <p:nvPr>
            <p:ph idx="1"/>
          </p:nvPr>
        </p:nvSpPr>
        <p:spPr>
          <a:xfrm>
            <a:off x="677334" y="1676885"/>
            <a:ext cx="8596668" cy="4843185"/>
          </a:xfrm>
        </p:spPr>
        <p:txBody>
          <a:bodyPr>
            <a:normAutofit/>
          </a:bodyPr>
          <a:lstStyle/>
          <a:p>
            <a:r>
              <a:rPr lang="en-US" dirty="0"/>
              <a:t>A method that has static keyword is known as static method.</a:t>
            </a:r>
          </a:p>
          <a:p>
            <a:endParaRPr lang="en-US" dirty="0"/>
          </a:p>
          <a:p>
            <a:r>
              <a:rPr lang="en-US" dirty="0"/>
              <a:t>Syntax : </a:t>
            </a:r>
            <a:r>
              <a:rPr lang="en-US" dirty="0" err="1"/>
              <a:t>Access_modifier</a:t>
            </a:r>
            <a:r>
              <a:rPr lang="en-US" dirty="0"/>
              <a:t> static </a:t>
            </a:r>
            <a:r>
              <a:rPr lang="en-US" dirty="0" err="1"/>
              <a:t>returntype</a:t>
            </a:r>
            <a:r>
              <a:rPr lang="en-US" dirty="0"/>
              <a:t> method name(){</a:t>
            </a:r>
          </a:p>
          <a:p>
            <a:pPr marL="0" indent="0">
              <a:buNone/>
            </a:pPr>
            <a:r>
              <a:rPr lang="en-US" dirty="0"/>
              <a:t> 			//Statement											</a:t>
            </a:r>
          </a:p>
          <a:p>
            <a:pPr marL="0" indent="0">
              <a:buNone/>
            </a:pPr>
            <a:r>
              <a:rPr lang="en-US" dirty="0"/>
              <a:t>		} </a:t>
            </a:r>
          </a:p>
          <a:p>
            <a:endParaRPr lang="en-US" dirty="0"/>
          </a:p>
          <a:p>
            <a:r>
              <a:rPr lang="en-US" dirty="0"/>
              <a:t> In other words, a method that belongs to a class rather than an instance of a class is known as a static method.</a:t>
            </a:r>
          </a:p>
          <a:p>
            <a:r>
              <a:rPr lang="en-US" dirty="0"/>
              <a:t>We can also create a static method by using the keyword </a:t>
            </a:r>
            <a:r>
              <a:rPr lang="en-US" b="1" dirty="0"/>
              <a:t>static</a:t>
            </a:r>
            <a:r>
              <a:rPr lang="en-US" dirty="0"/>
              <a:t> before the method name.</a:t>
            </a:r>
          </a:p>
          <a:p>
            <a:r>
              <a:rPr lang="en-US" dirty="0"/>
              <a:t>It is invoked by using the class name.</a:t>
            </a:r>
          </a:p>
          <a:p>
            <a:r>
              <a:rPr lang="en-US" dirty="0"/>
              <a:t>The best example of a static method is the </a:t>
            </a:r>
            <a:r>
              <a:rPr lang="en-US" b="1" dirty="0"/>
              <a:t>main()</a:t>
            </a:r>
            <a:r>
              <a:rPr lang="en-US" dirty="0"/>
              <a:t> method.</a:t>
            </a:r>
          </a:p>
          <a:p>
            <a:endParaRPr lang="en-US" dirty="0"/>
          </a:p>
        </p:txBody>
      </p:sp>
      <p:sp>
        <p:nvSpPr>
          <p:cNvPr id="4" name="Rectangle 3">
            <a:extLst>
              <a:ext uri="{FF2B5EF4-FFF2-40B4-BE49-F238E27FC236}">
                <a16:creationId xmlns:a16="http://schemas.microsoft.com/office/drawing/2014/main" id="{7444D23A-B944-423B-AC16-546A891E51FA}"/>
              </a:ext>
            </a:extLst>
          </p:cNvPr>
          <p:cNvSpPr/>
          <p:nvPr/>
        </p:nvSpPr>
        <p:spPr>
          <a:xfrm>
            <a:off x="1020418" y="2515704"/>
            <a:ext cx="6493565" cy="1139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D95E-CC51-4774-A1AB-629B35F1BE16}"/>
              </a:ext>
            </a:extLst>
          </p:cNvPr>
          <p:cNvSpPr>
            <a:spLocks noGrp="1"/>
          </p:cNvSpPr>
          <p:nvPr>
            <p:ph type="title"/>
          </p:nvPr>
        </p:nvSpPr>
        <p:spPr>
          <a:xfrm>
            <a:off x="677333" y="168066"/>
            <a:ext cx="8596668" cy="1320800"/>
          </a:xfrm>
        </p:spPr>
        <p:txBody>
          <a:bodyPr/>
          <a:lstStyle/>
          <a:p>
            <a:r>
              <a:rPr lang="en-US" dirty="0"/>
              <a:t>Scanner class</a:t>
            </a:r>
          </a:p>
        </p:txBody>
      </p:sp>
      <p:sp>
        <p:nvSpPr>
          <p:cNvPr id="3" name="Content Placeholder 2">
            <a:extLst>
              <a:ext uri="{FF2B5EF4-FFF2-40B4-BE49-F238E27FC236}">
                <a16:creationId xmlns:a16="http://schemas.microsoft.com/office/drawing/2014/main" id="{15D7EDF7-E27A-4D57-AD1F-FB21B6B73A8E}"/>
              </a:ext>
            </a:extLst>
          </p:cNvPr>
          <p:cNvSpPr>
            <a:spLocks noGrp="1"/>
          </p:cNvSpPr>
          <p:nvPr>
            <p:ph idx="1"/>
          </p:nvPr>
        </p:nvSpPr>
        <p:spPr>
          <a:xfrm>
            <a:off x="677333" y="951949"/>
            <a:ext cx="8596668" cy="2477052"/>
          </a:xfrm>
        </p:spPr>
        <p:txBody>
          <a:bodyPr/>
          <a:lstStyle/>
          <a:p>
            <a:pPr defTabSz="914400">
              <a:lnSpc>
                <a:spcPct val="150000"/>
              </a:lnSpc>
              <a:buClrTx/>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Scanner</a:t>
            </a:r>
            <a:r>
              <a:rPr lang="en-US" altLang="en-US" dirty="0">
                <a:solidFill>
                  <a:srgbClr val="000000"/>
                </a:solidFill>
                <a:latin typeface="Verdana" panose="020B0604030504040204" pitchFamily="34" charset="0"/>
              </a:rPr>
              <a:t> class is used to get user input, and it is found in the </a:t>
            </a:r>
            <a:r>
              <a:rPr lang="en-US" altLang="en-US" dirty="0" err="1">
                <a:solidFill>
                  <a:srgbClr val="DC143C"/>
                </a:solidFill>
                <a:latin typeface="Consolas" panose="020B0609020204030204" pitchFamily="49" charset="0"/>
              </a:rPr>
              <a:t>java.util</a:t>
            </a:r>
            <a:r>
              <a:rPr lang="en-US" altLang="en-US" dirty="0">
                <a:solidFill>
                  <a:srgbClr val="000000"/>
                </a:solidFill>
                <a:latin typeface="Verdana" panose="020B0604030504040204" pitchFamily="34" charset="0"/>
              </a:rPr>
              <a:t> package.</a:t>
            </a:r>
            <a:r>
              <a:rPr lang="en-US" altLang="en-US" dirty="0"/>
              <a:t> </a:t>
            </a:r>
            <a:endParaRPr lang="en-US" altLang="en-US" sz="3200" dirty="0"/>
          </a:p>
          <a:p>
            <a:pPr defTabSz="914400">
              <a:lnSpc>
                <a:spcPct val="150000"/>
              </a:lnSpc>
              <a:buClrTx/>
            </a:pPr>
            <a:r>
              <a:rPr lang="en-US" altLang="en-US" dirty="0">
                <a:solidFill>
                  <a:srgbClr val="000000"/>
                </a:solidFill>
                <a:latin typeface="Verdana" panose="020B0604030504040204" pitchFamily="34" charset="0"/>
              </a:rPr>
              <a:t>To use the </a:t>
            </a:r>
            <a:r>
              <a:rPr lang="en-US" altLang="en-US" dirty="0">
                <a:solidFill>
                  <a:srgbClr val="DC143C"/>
                </a:solidFill>
                <a:latin typeface="Consolas" panose="020B0609020204030204" pitchFamily="49" charset="0"/>
              </a:rPr>
              <a:t>Scanner</a:t>
            </a:r>
            <a:r>
              <a:rPr lang="en-US" altLang="en-US" dirty="0">
                <a:solidFill>
                  <a:srgbClr val="000000"/>
                </a:solidFill>
                <a:latin typeface="Verdana" panose="020B0604030504040204" pitchFamily="34" charset="0"/>
              </a:rPr>
              <a:t> class, create an object of the class and use any of the available methods found in the </a:t>
            </a:r>
            <a:r>
              <a:rPr lang="en-US" altLang="en-US" dirty="0">
                <a:solidFill>
                  <a:srgbClr val="DC143C"/>
                </a:solidFill>
                <a:latin typeface="Consolas" panose="020B0609020204030204" pitchFamily="49" charset="0"/>
              </a:rPr>
              <a:t>Scanner</a:t>
            </a:r>
            <a:r>
              <a:rPr lang="en-US" altLang="en-US" dirty="0">
                <a:solidFill>
                  <a:srgbClr val="000000"/>
                </a:solidFill>
                <a:latin typeface="Verdana" panose="020B0604030504040204" pitchFamily="34" charset="0"/>
              </a:rPr>
              <a:t> class documentation.</a:t>
            </a:r>
            <a:r>
              <a:rPr lang="en-US" altLang="en-US" dirty="0"/>
              <a:t> </a:t>
            </a:r>
            <a:endParaRPr lang="en-US" altLang="en-US" sz="3200" dirty="0"/>
          </a:p>
          <a:p>
            <a:pPr marL="0" indent="0" defTabSz="914400">
              <a:lnSpc>
                <a:spcPct val="150000"/>
              </a:lnSpc>
              <a:buClrTx/>
              <a:buNone/>
            </a:pPr>
            <a:endParaRPr lang="en-US" altLang="en-US" dirty="0">
              <a:solidFill>
                <a:schemeClr val="tx1"/>
              </a:solidFill>
              <a:latin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F04B8D0B-6F98-4BBB-9112-65F579A5F675}"/>
              </a:ext>
            </a:extLst>
          </p:cNvPr>
          <p:cNvPicPr>
            <a:picLocks noChangeAspect="1"/>
          </p:cNvPicPr>
          <p:nvPr/>
        </p:nvPicPr>
        <p:blipFill>
          <a:blip r:embed="rId2"/>
          <a:stretch>
            <a:fillRect/>
          </a:stretch>
        </p:blipFill>
        <p:spPr>
          <a:xfrm>
            <a:off x="1641479" y="2846827"/>
            <a:ext cx="6668376" cy="3843107"/>
          </a:xfrm>
          <a:prstGeom prst="rect">
            <a:avLst/>
          </a:prstGeom>
        </p:spPr>
      </p:pic>
    </p:spTree>
    <p:extLst>
      <p:ext uri="{BB962C8B-B14F-4D97-AF65-F5344CB8AC3E}">
        <p14:creationId xmlns:p14="http://schemas.microsoft.com/office/powerpoint/2010/main" val="164949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6AB9-8786-4E66-8DCB-7C0A11D30EA6}"/>
              </a:ext>
            </a:extLst>
          </p:cNvPr>
          <p:cNvSpPr>
            <a:spLocks noGrp="1"/>
          </p:cNvSpPr>
          <p:nvPr>
            <p:ph type="title"/>
          </p:nvPr>
        </p:nvSpPr>
        <p:spPr>
          <a:xfrm>
            <a:off x="677334" y="503583"/>
            <a:ext cx="8596668" cy="1320800"/>
          </a:xfrm>
        </p:spPr>
        <p:txBody>
          <a:bodyPr/>
          <a:lstStyle/>
          <a:p>
            <a:r>
              <a:rPr lang="en-US" dirty="0"/>
              <a:t>History Of Java </a:t>
            </a:r>
          </a:p>
        </p:txBody>
      </p:sp>
      <p:sp>
        <p:nvSpPr>
          <p:cNvPr id="3" name="Content Placeholder 2">
            <a:extLst>
              <a:ext uri="{FF2B5EF4-FFF2-40B4-BE49-F238E27FC236}">
                <a16:creationId xmlns:a16="http://schemas.microsoft.com/office/drawing/2014/main" id="{F8F62AF9-5CAB-44C9-83E7-29C5B685EFB0}"/>
              </a:ext>
            </a:extLst>
          </p:cNvPr>
          <p:cNvSpPr>
            <a:spLocks noGrp="1"/>
          </p:cNvSpPr>
          <p:nvPr>
            <p:ph idx="1"/>
          </p:nvPr>
        </p:nvSpPr>
        <p:spPr>
          <a:xfrm>
            <a:off x="677334" y="1930400"/>
            <a:ext cx="8596668" cy="3880773"/>
          </a:xfrm>
        </p:spPr>
        <p:txBody>
          <a:bodyPr/>
          <a:lstStyle/>
          <a:p>
            <a:pPr>
              <a:lnSpc>
                <a:spcPct val="150000"/>
              </a:lnSpc>
            </a:pPr>
            <a:r>
              <a:rPr lang="en-US" dirty="0"/>
              <a:t>Development : James Gosling and his team (Green Team).</a:t>
            </a:r>
          </a:p>
          <a:p>
            <a:pPr>
              <a:lnSpc>
                <a:spcPct val="150000"/>
              </a:lnSpc>
            </a:pPr>
            <a:r>
              <a:rPr lang="en-US" dirty="0"/>
              <a:t>Under The Company : Sun Microsystem.(oracle 2010)</a:t>
            </a:r>
          </a:p>
          <a:p>
            <a:pPr>
              <a:lnSpc>
                <a:spcPct val="150000"/>
              </a:lnSpc>
            </a:pPr>
            <a:r>
              <a:rPr lang="en-US" dirty="0"/>
              <a:t>Year of Start : 1991.</a:t>
            </a:r>
          </a:p>
          <a:p>
            <a:pPr>
              <a:lnSpc>
                <a:spcPct val="150000"/>
              </a:lnSpc>
            </a:pPr>
            <a:r>
              <a:rPr lang="en-US" dirty="0"/>
              <a:t>Java First Name : Oak.</a:t>
            </a:r>
          </a:p>
          <a:p>
            <a:pPr>
              <a:lnSpc>
                <a:spcPct val="150000"/>
              </a:lnSpc>
            </a:pPr>
            <a:r>
              <a:rPr lang="en-US" dirty="0"/>
              <a:t>1995 : java alpha Beta Version.</a:t>
            </a:r>
          </a:p>
          <a:p>
            <a:pPr>
              <a:lnSpc>
                <a:spcPct val="150000"/>
              </a:lnSpc>
            </a:pPr>
            <a:r>
              <a:rPr lang="en-US" dirty="0"/>
              <a:t>1996 : JDK 1.0 </a:t>
            </a:r>
          </a:p>
        </p:txBody>
      </p:sp>
    </p:spTree>
    <p:extLst>
      <p:ext uri="{BB962C8B-B14F-4D97-AF65-F5344CB8AC3E}">
        <p14:creationId xmlns:p14="http://schemas.microsoft.com/office/powerpoint/2010/main" val="1595940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B77B-FAED-46B4-887F-4DFE6E08ECE4}"/>
              </a:ext>
            </a:extLst>
          </p:cNvPr>
          <p:cNvSpPr>
            <a:spLocks noGrp="1"/>
          </p:cNvSpPr>
          <p:nvPr>
            <p:ph type="title"/>
          </p:nvPr>
        </p:nvSpPr>
        <p:spPr/>
        <p:txBody>
          <a:bodyPr/>
          <a:lstStyle/>
          <a:p>
            <a:r>
              <a:rPr lang="en-US" dirty="0"/>
              <a:t>Constructor </a:t>
            </a:r>
          </a:p>
        </p:txBody>
      </p:sp>
      <p:sp>
        <p:nvSpPr>
          <p:cNvPr id="3" name="Content Placeholder 2">
            <a:extLst>
              <a:ext uri="{FF2B5EF4-FFF2-40B4-BE49-F238E27FC236}">
                <a16:creationId xmlns:a16="http://schemas.microsoft.com/office/drawing/2014/main" id="{4603E9FD-703B-445F-B05D-7E00AF291384}"/>
              </a:ext>
            </a:extLst>
          </p:cNvPr>
          <p:cNvSpPr>
            <a:spLocks noGrp="1"/>
          </p:cNvSpPr>
          <p:nvPr>
            <p:ph idx="1"/>
          </p:nvPr>
        </p:nvSpPr>
        <p:spPr>
          <a:xfrm>
            <a:off x="677334" y="1669775"/>
            <a:ext cx="8596668" cy="4398092"/>
          </a:xfrm>
        </p:spPr>
        <p:txBody>
          <a:bodyPr/>
          <a:lstStyle/>
          <a:p>
            <a:r>
              <a:rPr lang="en-US" dirty="0"/>
              <a:t>Constructor is a Block (Similar to method) having same name as that of class name.</a:t>
            </a:r>
          </a:p>
          <a:p>
            <a:r>
              <a:rPr lang="en-US" dirty="0"/>
              <a:t>Constructor does not have any return type ,not even ‘void’.</a:t>
            </a:r>
          </a:p>
          <a:p>
            <a:r>
              <a:rPr lang="en-US" dirty="0"/>
              <a:t>Only 4 modifiers are applicable for constructor i.e. public, protected, default &amp; private (Static ,synchronized </a:t>
            </a:r>
            <a:r>
              <a:rPr lang="en-US" dirty="0" err="1"/>
              <a:t>etc</a:t>
            </a:r>
            <a:r>
              <a:rPr lang="en-US" dirty="0"/>
              <a:t> we cannot used with constructors).</a:t>
            </a:r>
          </a:p>
          <a:p>
            <a:r>
              <a:rPr lang="en-US" dirty="0"/>
              <a:t>Constructor executes automatically when we create an object.</a:t>
            </a:r>
          </a:p>
          <a:p>
            <a:endParaRPr lang="en-US" b="1" dirty="0"/>
          </a:p>
          <a:p>
            <a:pPr marL="0" indent="0">
              <a:buNone/>
            </a:pPr>
            <a:r>
              <a:rPr lang="en-US" b="1" u="sng" dirty="0"/>
              <a:t>Use Of Constructor :</a:t>
            </a:r>
          </a:p>
          <a:p>
            <a:r>
              <a:rPr lang="en-US" dirty="0"/>
              <a:t>Constructor is used to </a:t>
            </a:r>
            <a:r>
              <a:rPr lang="en-US" b="1" dirty="0"/>
              <a:t>initialize an object </a:t>
            </a:r>
            <a:r>
              <a:rPr lang="en-US" dirty="0"/>
              <a:t>(not to Create Object).</a:t>
            </a:r>
            <a:endParaRPr lang="en-US" b="1" dirty="0"/>
          </a:p>
          <a:p>
            <a:endParaRPr lang="en-US" dirty="0"/>
          </a:p>
        </p:txBody>
      </p:sp>
    </p:spTree>
    <p:extLst>
      <p:ext uri="{BB962C8B-B14F-4D97-AF65-F5344CB8AC3E}">
        <p14:creationId xmlns:p14="http://schemas.microsoft.com/office/powerpoint/2010/main" val="301702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EB41-3753-442B-AE89-B81DC4D38167}"/>
              </a:ext>
            </a:extLst>
          </p:cNvPr>
          <p:cNvSpPr>
            <a:spLocks noGrp="1"/>
          </p:cNvSpPr>
          <p:nvPr>
            <p:ph type="title"/>
          </p:nvPr>
        </p:nvSpPr>
        <p:spPr/>
        <p:txBody>
          <a:bodyPr/>
          <a:lstStyle/>
          <a:p>
            <a:r>
              <a:rPr lang="en-US" dirty="0"/>
              <a:t>Types Of constructor</a:t>
            </a:r>
          </a:p>
        </p:txBody>
      </p:sp>
      <p:sp>
        <p:nvSpPr>
          <p:cNvPr id="3" name="Content Placeholder 2">
            <a:extLst>
              <a:ext uri="{FF2B5EF4-FFF2-40B4-BE49-F238E27FC236}">
                <a16:creationId xmlns:a16="http://schemas.microsoft.com/office/drawing/2014/main" id="{AC32D5E1-E0F2-4C41-A892-BEBB2A9A5533}"/>
              </a:ext>
            </a:extLst>
          </p:cNvPr>
          <p:cNvSpPr>
            <a:spLocks noGrp="1"/>
          </p:cNvSpPr>
          <p:nvPr>
            <p:ph idx="1"/>
          </p:nvPr>
        </p:nvSpPr>
        <p:spPr>
          <a:xfrm>
            <a:off x="677334" y="1789528"/>
            <a:ext cx="8596668" cy="2133115"/>
          </a:xfrm>
        </p:spPr>
        <p:txBody>
          <a:bodyPr/>
          <a:lstStyle/>
          <a:p>
            <a:r>
              <a:rPr lang="en-US" dirty="0"/>
              <a:t>There are Three Types Of Constructor:</a:t>
            </a:r>
          </a:p>
          <a:p>
            <a:pPr marL="0" indent="0">
              <a:buNone/>
            </a:pPr>
            <a:endParaRPr lang="en-US" dirty="0"/>
          </a:p>
          <a:p>
            <a:pPr>
              <a:buFont typeface="+mj-lt"/>
              <a:buAutoNum type="arabicPeriod"/>
            </a:pPr>
            <a:r>
              <a:rPr lang="en-US" dirty="0"/>
              <a:t>Default Constructor or no-</a:t>
            </a:r>
            <a:r>
              <a:rPr lang="en-US" dirty="0" err="1"/>
              <a:t>arg</a:t>
            </a:r>
            <a:r>
              <a:rPr lang="en-US" dirty="0"/>
              <a:t> constructor (Create by Compiler)</a:t>
            </a:r>
          </a:p>
          <a:p>
            <a:pPr>
              <a:buFont typeface="+mj-lt"/>
              <a:buAutoNum type="arabicPeriod"/>
            </a:pPr>
            <a:r>
              <a:rPr lang="en-US" dirty="0"/>
              <a:t>No-</a:t>
            </a:r>
            <a:r>
              <a:rPr lang="en-US" dirty="0" err="1"/>
              <a:t>arg</a:t>
            </a:r>
            <a:r>
              <a:rPr lang="en-US" dirty="0"/>
              <a:t> Constructor (create by programmer).</a:t>
            </a:r>
          </a:p>
          <a:p>
            <a:pPr>
              <a:buFont typeface="+mj-lt"/>
              <a:buAutoNum type="arabicPeriod"/>
            </a:pPr>
            <a:r>
              <a:rPr lang="en-US" dirty="0"/>
              <a:t>Parameterized (create by programmer).</a:t>
            </a:r>
          </a:p>
          <a:p>
            <a:endParaRPr lang="en-US" dirty="0"/>
          </a:p>
        </p:txBody>
      </p:sp>
    </p:spTree>
    <p:extLst>
      <p:ext uri="{BB962C8B-B14F-4D97-AF65-F5344CB8AC3E}">
        <p14:creationId xmlns:p14="http://schemas.microsoft.com/office/powerpoint/2010/main" val="400096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ED12-5FB2-4D51-A495-1A33ABC2AA2B}"/>
              </a:ext>
            </a:extLst>
          </p:cNvPr>
          <p:cNvSpPr>
            <a:spLocks noGrp="1"/>
          </p:cNvSpPr>
          <p:nvPr>
            <p:ph type="title"/>
          </p:nvPr>
        </p:nvSpPr>
        <p:spPr>
          <a:xfrm>
            <a:off x="677334" y="269946"/>
            <a:ext cx="8596668" cy="1320800"/>
          </a:xfrm>
        </p:spPr>
        <p:txBody>
          <a:bodyPr/>
          <a:lstStyle/>
          <a:p>
            <a:r>
              <a:rPr lang="en-US" dirty="0"/>
              <a:t>this keyword in java</a:t>
            </a:r>
          </a:p>
        </p:txBody>
      </p:sp>
      <p:sp>
        <p:nvSpPr>
          <p:cNvPr id="3" name="Content Placeholder 2">
            <a:extLst>
              <a:ext uri="{FF2B5EF4-FFF2-40B4-BE49-F238E27FC236}">
                <a16:creationId xmlns:a16="http://schemas.microsoft.com/office/drawing/2014/main" id="{DEA9E1D1-AD64-466C-81A6-1534E7CA93B4}"/>
              </a:ext>
            </a:extLst>
          </p:cNvPr>
          <p:cNvSpPr>
            <a:spLocks noGrp="1"/>
          </p:cNvSpPr>
          <p:nvPr>
            <p:ph idx="1"/>
          </p:nvPr>
        </p:nvSpPr>
        <p:spPr>
          <a:xfrm>
            <a:off x="677334" y="1590747"/>
            <a:ext cx="8596668" cy="609114"/>
          </a:xfrm>
        </p:spPr>
        <p:txBody>
          <a:bodyPr/>
          <a:lstStyle/>
          <a:p>
            <a:r>
              <a:rPr lang="en-US" dirty="0"/>
              <a:t>this is a </a:t>
            </a:r>
            <a:r>
              <a:rPr lang="en-US" b="1" dirty="0"/>
              <a:t>reference variable</a:t>
            </a:r>
            <a:r>
              <a:rPr lang="en-US" dirty="0"/>
              <a:t> that refers to the current object.</a:t>
            </a:r>
          </a:p>
        </p:txBody>
      </p:sp>
      <p:sp>
        <p:nvSpPr>
          <p:cNvPr id="4" name="Rectangle: Rounded Corners 3">
            <a:extLst>
              <a:ext uri="{FF2B5EF4-FFF2-40B4-BE49-F238E27FC236}">
                <a16:creationId xmlns:a16="http://schemas.microsoft.com/office/drawing/2014/main" id="{10D2B6F7-0388-4596-9B99-41FC347F0D37}"/>
              </a:ext>
            </a:extLst>
          </p:cNvPr>
          <p:cNvSpPr/>
          <p:nvPr/>
        </p:nvSpPr>
        <p:spPr>
          <a:xfrm>
            <a:off x="5636248" y="2886413"/>
            <a:ext cx="3132615" cy="1603513"/>
          </a:xfrm>
          <a:prstGeom prst="round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2128C600-DC15-412E-8360-31F76D7C88E1}"/>
              </a:ext>
            </a:extLst>
          </p:cNvPr>
          <p:cNvCxnSpPr/>
          <p:nvPr/>
        </p:nvCxnSpPr>
        <p:spPr>
          <a:xfrm>
            <a:off x="5636248" y="3688169"/>
            <a:ext cx="3132615" cy="0"/>
          </a:xfrm>
          <a:prstGeom prst="line">
            <a:avLst/>
          </a:prstGeom>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C13AFDD4-FDB0-4C30-B02C-4FBB549B6818}"/>
              </a:ext>
            </a:extLst>
          </p:cNvPr>
          <p:cNvSpPr txBox="1"/>
          <p:nvPr/>
        </p:nvSpPr>
        <p:spPr>
          <a:xfrm>
            <a:off x="6248398" y="3184888"/>
            <a:ext cx="1908313" cy="367748"/>
          </a:xfrm>
          <a:prstGeom prst="rect">
            <a:avLst/>
          </a:prstGeom>
          <a:noFill/>
        </p:spPr>
        <p:txBody>
          <a:bodyPr wrap="square" rtlCol="0">
            <a:spAutoFit/>
          </a:bodyPr>
          <a:lstStyle/>
          <a:p>
            <a:pPr algn="ctr"/>
            <a:r>
              <a:rPr lang="en-US" dirty="0"/>
              <a:t>State</a:t>
            </a:r>
          </a:p>
        </p:txBody>
      </p:sp>
      <p:sp>
        <p:nvSpPr>
          <p:cNvPr id="7" name="TextBox 6">
            <a:extLst>
              <a:ext uri="{FF2B5EF4-FFF2-40B4-BE49-F238E27FC236}">
                <a16:creationId xmlns:a16="http://schemas.microsoft.com/office/drawing/2014/main" id="{C346F7F6-9124-457B-9245-A9FC89F4A2D2}"/>
              </a:ext>
            </a:extLst>
          </p:cNvPr>
          <p:cNvSpPr txBox="1"/>
          <p:nvPr/>
        </p:nvSpPr>
        <p:spPr>
          <a:xfrm>
            <a:off x="6248397" y="3851111"/>
            <a:ext cx="1908313" cy="367748"/>
          </a:xfrm>
          <a:prstGeom prst="rect">
            <a:avLst/>
          </a:prstGeom>
          <a:noFill/>
        </p:spPr>
        <p:txBody>
          <a:bodyPr wrap="square" rtlCol="0">
            <a:spAutoFit/>
          </a:bodyPr>
          <a:lstStyle/>
          <a:p>
            <a:pPr algn="ctr"/>
            <a:r>
              <a:rPr lang="en-US" dirty="0"/>
              <a:t>Behavior</a:t>
            </a:r>
          </a:p>
        </p:txBody>
      </p:sp>
      <p:cxnSp>
        <p:nvCxnSpPr>
          <p:cNvPr id="8" name="Straight Arrow Connector 7">
            <a:extLst>
              <a:ext uri="{FF2B5EF4-FFF2-40B4-BE49-F238E27FC236}">
                <a16:creationId xmlns:a16="http://schemas.microsoft.com/office/drawing/2014/main" id="{3551B0BF-AC2A-4A29-A0BC-EBE173C93FA0}"/>
              </a:ext>
            </a:extLst>
          </p:cNvPr>
          <p:cNvCxnSpPr/>
          <p:nvPr/>
        </p:nvCxnSpPr>
        <p:spPr>
          <a:xfrm>
            <a:off x="2818636" y="3688170"/>
            <a:ext cx="2817612" cy="1"/>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19A059E4-1F39-4B77-9FDB-AA231BB49D9E}"/>
              </a:ext>
            </a:extLst>
          </p:cNvPr>
          <p:cNvSpPr/>
          <p:nvPr/>
        </p:nvSpPr>
        <p:spPr>
          <a:xfrm>
            <a:off x="883820" y="3246067"/>
            <a:ext cx="1934817" cy="88420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a:t>
            </a:r>
          </a:p>
        </p:txBody>
      </p:sp>
      <p:sp>
        <p:nvSpPr>
          <p:cNvPr id="10" name="TextBox 9">
            <a:extLst>
              <a:ext uri="{FF2B5EF4-FFF2-40B4-BE49-F238E27FC236}">
                <a16:creationId xmlns:a16="http://schemas.microsoft.com/office/drawing/2014/main" id="{21D51C0A-E770-43E3-9EAB-969599E3B1C2}"/>
              </a:ext>
            </a:extLst>
          </p:cNvPr>
          <p:cNvSpPr txBox="1"/>
          <p:nvPr/>
        </p:nvSpPr>
        <p:spPr>
          <a:xfrm>
            <a:off x="3273284" y="3320422"/>
            <a:ext cx="1908313" cy="367748"/>
          </a:xfrm>
          <a:prstGeom prst="rect">
            <a:avLst/>
          </a:prstGeom>
          <a:noFill/>
        </p:spPr>
        <p:txBody>
          <a:bodyPr wrap="square" rtlCol="0">
            <a:spAutoFit/>
          </a:bodyPr>
          <a:lstStyle/>
          <a:p>
            <a:pPr algn="ctr"/>
            <a:r>
              <a:rPr lang="en-US" dirty="0"/>
              <a:t>refer</a:t>
            </a:r>
          </a:p>
        </p:txBody>
      </p:sp>
      <p:sp>
        <p:nvSpPr>
          <p:cNvPr id="11" name="TextBox 10">
            <a:extLst>
              <a:ext uri="{FF2B5EF4-FFF2-40B4-BE49-F238E27FC236}">
                <a16:creationId xmlns:a16="http://schemas.microsoft.com/office/drawing/2014/main" id="{72373830-909F-44C6-ADB8-8BFE16A25691}"/>
              </a:ext>
            </a:extLst>
          </p:cNvPr>
          <p:cNvSpPr txBox="1"/>
          <p:nvPr/>
        </p:nvSpPr>
        <p:spPr>
          <a:xfrm>
            <a:off x="910323" y="4442704"/>
            <a:ext cx="1908313" cy="646331"/>
          </a:xfrm>
          <a:prstGeom prst="rect">
            <a:avLst/>
          </a:prstGeom>
          <a:noFill/>
        </p:spPr>
        <p:txBody>
          <a:bodyPr wrap="square" rtlCol="0">
            <a:spAutoFit/>
          </a:bodyPr>
          <a:lstStyle/>
          <a:p>
            <a:pPr algn="ctr"/>
            <a:r>
              <a:rPr lang="en-US" dirty="0"/>
              <a:t>Reference Variable</a:t>
            </a:r>
          </a:p>
        </p:txBody>
      </p:sp>
      <p:sp>
        <p:nvSpPr>
          <p:cNvPr id="12" name="TextBox 11">
            <a:extLst>
              <a:ext uri="{FF2B5EF4-FFF2-40B4-BE49-F238E27FC236}">
                <a16:creationId xmlns:a16="http://schemas.microsoft.com/office/drawing/2014/main" id="{4FC5C62A-AD45-42F2-8591-8943DC745511}"/>
              </a:ext>
            </a:extLst>
          </p:cNvPr>
          <p:cNvSpPr txBox="1"/>
          <p:nvPr/>
        </p:nvSpPr>
        <p:spPr>
          <a:xfrm>
            <a:off x="6248396" y="4721287"/>
            <a:ext cx="1908313" cy="367748"/>
          </a:xfrm>
          <a:prstGeom prst="rect">
            <a:avLst/>
          </a:prstGeom>
          <a:noFill/>
        </p:spPr>
        <p:txBody>
          <a:bodyPr wrap="square" rtlCol="0">
            <a:spAutoFit/>
          </a:bodyPr>
          <a:lstStyle/>
          <a:p>
            <a:pPr algn="ctr"/>
            <a:r>
              <a:rPr lang="en-US" dirty="0"/>
              <a:t>Object</a:t>
            </a:r>
          </a:p>
        </p:txBody>
      </p:sp>
    </p:spTree>
    <p:extLst>
      <p:ext uri="{BB962C8B-B14F-4D97-AF65-F5344CB8AC3E}">
        <p14:creationId xmlns:p14="http://schemas.microsoft.com/office/powerpoint/2010/main" val="406284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p:bldP spid="7" grpId="0"/>
      <p:bldP spid="9" grpId="0" animBg="1"/>
      <p:bldP spid="10"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2823-E744-4DEF-9781-7A068593FF2C}"/>
              </a:ext>
            </a:extLst>
          </p:cNvPr>
          <p:cNvSpPr>
            <a:spLocks noGrp="1"/>
          </p:cNvSpPr>
          <p:nvPr>
            <p:ph type="title"/>
          </p:nvPr>
        </p:nvSpPr>
        <p:spPr/>
        <p:txBody>
          <a:bodyPr/>
          <a:lstStyle/>
          <a:p>
            <a:r>
              <a:rPr lang="en-US" dirty="0"/>
              <a:t>Usage of Java this keyword</a:t>
            </a:r>
          </a:p>
        </p:txBody>
      </p:sp>
      <p:sp>
        <p:nvSpPr>
          <p:cNvPr id="3" name="Content Placeholder 2">
            <a:extLst>
              <a:ext uri="{FF2B5EF4-FFF2-40B4-BE49-F238E27FC236}">
                <a16:creationId xmlns:a16="http://schemas.microsoft.com/office/drawing/2014/main" id="{EE4E0A56-3F86-4BEF-AB2E-C201EDEDDA47}"/>
              </a:ext>
            </a:extLst>
          </p:cNvPr>
          <p:cNvSpPr>
            <a:spLocks noGrp="1"/>
          </p:cNvSpPr>
          <p:nvPr>
            <p:ph idx="1"/>
          </p:nvPr>
        </p:nvSpPr>
        <p:spPr>
          <a:xfrm>
            <a:off x="677334" y="1656522"/>
            <a:ext cx="8596668" cy="4797287"/>
          </a:xfrm>
        </p:spPr>
        <p:txBody>
          <a:bodyPr>
            <a:normAutofit/>
          </a:bodyPr>
          <a:lstStyle/>
          <a:p>
            <a:pPr>
              <a:buFont typeface="+mj-lt"/>
              <a:buAutoNum type="arabicPeriod"/>
            </a:pPr>
            <a:r>
              <a:rPr lang="en-US" b="1" dirty="0"/>
              <a:t>this can be used to refer current class instance variable.</a:t>
            </a:r>
          </a:p>
          <a:p>
            <a:pPr>
              <a:buFont typeface="+mj-lt"/>
              <a:buAutoNum type="arabicPeriod"/>
            </a:pPr>
            <a:endParaRPr lang="en-US" b="1" dirty="0"/>
          </a:p>
          <a:p>
            <a:pPr>
              <a:buFont typeface="+mj-lt"/>
              <a:buAutoNum type="arabicPeriod"/>
            </a:pPr>
            <a:r>
              <a:rPr lang="en-US" dirty="0"/>
              <a:t> </a:t>
            </a:r>
            <a:r>
              <a:rPr lang="en-US" b="1" dirty="0"/>
              <a:t>this can be used to invoke current class method.</a:t>
            </a:r>
          </a:p>
          <a:p>
            <a:pPr>
              <a:buFont typeface="+mj-lt"/>
              <a:buAutoNum type="arabicPeriod"/>
            </a:pPr>
            <a:endParaRPr lang="en-US" b="1" dirty="0"/>
          </a:p>
          <a:p>
            <a:pPr>
              <a:buFont typeface="+mj-lt"/>
              <a:buAutoNum type="arabicPeriod"/>
            </a:pPr>
            <a:r>
              <a:rPr lang="en-US" b="1" dirty="0"/>
              <a:t>this() can be used to invoke current class constructor.</a:t>
            </a:r>
          </a:p>
          <a:p>
            <a:pPr>
              <a:buFont typeface="+mj-lt"/>
              <a:buAutoNum type="arabicPeriod"/>
            </a:pPr>
            <a:endParaRPr lang="en-US" b="1" dirty="0"/>
          </a:p>
          <a:p>
            <a:pPr>
              <a:buFont typeface="+mj-lt"/>
              <a:buAutoNum type="arabicPeriod"/>
            </a:pPr>
            <a:r>
              <a:rPr lang="en-US" b="1" dirty="0"/>
              <a:t>this can be used to pass as an argument in the method call.</a:t>
            </a:r>
          </a:p>
          <a:p>
            <a:pPr>
              <a:buFont typeface="+mj-lt"/>
              <a:buAutoNum type="arabicPeriod"/>
            </a:pPr>
            <a:endParaRPr lang="en-US" b="1" dirty="0"/>
          </a:p>
          <a:p>
            <a:pPr>
              <a:buFont typeface="+mj-lt"/>
              <a:buAutoNum type="arabicPeriod"/>
            </a:pPr>
            <a:r>
              <a:rPr lang="en-US" b="1" dirty="0"/>
              <a:t>this can be used to pass as argument in the constructor call.</a:t>
            </a:r>
          </a:p>
          <a:p>
            <a:pPr>
              <a:buFont typeface="+mj-lt"/>
              <a:buAutoNum type="arabicPeriod"/>
            </a:pPr>
            <a:endParaRPr lang="en-US" b="1" dirty="0"/>
          </a:p>
          <a:p>
            <a:pPr>
              <a:buFont typeface="+mj-lt"/>
              <a:buAutoNum type="arabicPeriod"/>
            </a:pPr>
            <a:r>
              <a:rPr lang="en-US" b="1" dirty="0"/>
              <a:t>this keyword can be used to return current class instance.</a:t>
            </a:r>
          </a:p>
        </p:txBody>
      </p:sp>
    </p:spTree>
    <p:extLst>
      <p:ext uri="{BB962C8B-B14F-4D97-AF65-F5344CB8AC3E}">
        <p14:creationId xmlns:p14="http://schemas.microsoft.com/office/powerpoint/2010/main" val="298687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C88F-56D9-4552-A549-1B508EF101AC}"/>
              </a:ext>
            </a:extLst>
          </p:cNvPr>
          <p:cNvSpPr>
            <a:spLocks noGrp="1"/>
          </p:cNvSpPr>
          <p:nvPr>
            <p:ph type="title"/>
          </p:nvPr>
        </p:nvSpPr>
        <p:spPr>
          <a:xfrm>
            <a:off x="677334" y="145773"/>
            <a:ext cx="8596668" cy="1577009"/>
          </a:xfrm>
        </p:spPr>
        <p:txBody>
          <a:bodyPr>
            <a:normAutofit fontScale="90000"/>
          </a:bodyPr>
          <a:lstStyle/>
          <a:p>
            <a:r>
              <a:rPr lang="en-US" sz="4800" dirty="0"/>
              <a:t>Operators</a:t>
            </a:r>
            <a:br>
              <a:rPr lang="en-US" sz="4800" dirty="0"/>
            </a:br>
            <a:r>
              <a:rPr lang="en-US" sz="3100" dirty="0"/>
              <a:t> </a:t>
            </a:r>
            <a:br>
              <a:rPr lang="en-US" sz="4800" dirty="0"/>
            </a:br>
            <a:r>
              <a:rPr lang="en-US" sz="2000" b="1" dirty="0">
                <a:solidFill>
                  <a:schemeClr val="tx1"/>
                </a:solidFill>
              </a:rPr>
              <a:t>Operator</a:t>
            </a:r>
            <a:r>
              <a:rPr lang="en-US" sz="2000" dirty="0">
                <a:solidFill>
                  <a:schemeClr val="tx1"/>
                </a:solidFill>
              </a:rPr>
              <a:t> in </a:t>
            </a:r>
            <a:r>
              <a:rPr lang="en-US" sz="2000" dirty="0">
                <a:solidFill>
                  <a:schemeClr val="tx1"/>
                </a:solidFill>
                <a:hlinkClick r:id="rId2">
                  <a:extLst>
                    <a:ext uri="{A12FA001-AC4F-418D-AE19-62706E023703}">
                      <ahyp:hlinkClr xmlns:ahyp="http://schemas.microsoft.com/office/drawing/2018/hyperlinkcolor" val="tx"/>
                    </a:ext>
                  </a:extLst>
                </a:hlinkClick>
              </a:rPr>
              <a:t>Java</a:t>
            </a:r>
            <a:r>
              <a:rPr lang="en-US" sz="2000" dirty="0">
                <a:solidFill>
                  <a:schemeClr val="tx1"/>
                </a:solidFill>
              </a:rPr>
              <a:t> is a symbol that is used to perform operations. For example: +, -, *, / etc.</a:t>
            </a:r>
          </a:p>
        </p:txBody>
      </p:sp>
      <p:sp>
        <p:nvSpPr>
          <p:cNvPr id="3" name="Content Placeholder 2">
            <a:extLst>
              <a:ext uri="{FF2B5EF4-FFF2-40B4-BE49-F238E27FC236}">
                <a16:creationId xmlns:a16="http://schemas.microsoft.com/office/drawing/2014/main" id="{E47E5D84-0FBA-4411-A84E-9DA73008C4AF}"/>
              </a:ext>
            </a:extLst>
          </p:cNvPr>
          <p:cNvSpPr>
            <a:spLocks noGrp="1"/>
          </p:cNvSpPr>
          <p:nvPr>
            <p:ph idx="1"/>
          </p:nvPr>
        </p:nvSpPr>
        <p:spPr>
          <a:xfrm>
            <a:off x="677334" y="2160589"/>
            <a:ext cx="8596668" cy="4284456"/>
          </a:xfrm>
        </p:spPr>
        <p:txBody>
          <a:bodyPr/>
          <a:lstStyle/>
          <a:p>
            <a:pPr marL="0" indent="0">
              <a:buNone/>
            </a:pPr>
            <a:r>
              <a:rPr lang="en-US" sz="3200" b="1" dirty="0">
                <a:solidFill>
                  <a:srgbClr val="92D050"/>
                </a:solidFill>
              </a:rPr>
              <a:t>1.</a:t>
            </a:r>
            <a:r>
              <a:rPr lang="en-US" sz="3200" b="1" u="sng" dirty="0">
                <a:solidFill>
                  <a:srgbClr val="92D050"/>
                </a:solidFill>
              </a:rPr>
              <a:t>Arithmetic Operators </a:t>
            </a:r>
            <a:r>
              <a:rPr lang="en-US" sz="3200" b="1" dirty="0">
                <a:solidFill>
                  <a:srgbClr val="92D050"/>
                </a:solidFill>
              </a:rPr>
              <a:t>:</a:t>
            </a:r>
            <a:r>
              <a:rPr lang="en-US" dirty="0"/>
              <a:t>They are used to perform simple arithmetic operations on primitive data types. </a:t>
            </a:r>
            <a:endParaRPr lang="en-US" b="1" dirty="0"/>
          </a:p>
          <a:p>
            <a:pPr marL="0" indent="0">
              <a:buNone/>
            </a:pPr>
            <a:r>
              <a:rPr lang="en-US" dirty="0"/>
              <a:t>Java arithmetic operators are used to perform addition, subtraction, multiplication, and division. They act as basic mathematical operations.</a:t>
            </a:r>
          </a:p>
          <a:p>
            <a:pPr marL="0" indent="0">
              <a:buNone/>
            </a:pPr>
            <a:endParaRPr lang="en-US" dirty="0"/>
          </a:p>
          <a:p>
            <a:pPr fontAlgn="base"/>
            <a:r>
              <a:rPr lang="en-US" b="1" dirty="0"/>
              <a:t>* : </a:t>
            </a:r>
            <a:r>
              <a:rPr lang="en-US" dirty="0"/>
              <a:t>Multiplication</a:t>
            </a:r>
          </a:p>
          <a:p>
            <a:pPr fontAlgn="base"/>
            <a:r>
              <a:rPr lang="en-US" b="1" dirty="0"/>
              <a:t>/ : </a:t>
            </a:r>
            <a:r>
              <a:rPr lang="en-US" dirty="0"/>
              <a:t>Division</a:t>
            </a:r>
          </a:p>
          <a:p>
            <a:pPr fontAlgn="base"/>
            <a:r>
              <a:rPr lang="en-US" b="1" dirty="0"/>
              <a:t>% : </a:t>
            </a:r>
            <a:r>
              <a:rPr lang="en-US" dirty="0"/>
              <a:t>Modulo</a:t>
            </a:r>
          </a:p>
          <a:p>
            <a:pPr fontAlgn="base"/>
            <a:r>
              <a:rPr lang="en-US" b="1" dirty="0"/>
              <a:t>+ : </a:t>
            </a:r>
            <a:r>
              <a:rPr lang="en-US" dirty="0"/>
              <a:t>Addition</a:t>
            </a:r>
          </a:p>
          <a:p>
            <a:pPr fontAlgn="base"/>
            <a:r>
              <a:rPr lang="en-US" b="1" dirty="0"/>
              <a:t>– : </a:t>
            </a:r>
            <a:r>
              <a:rPr lang="en-US" dirty="0"/>
              <a:t>Subtraction</a:t>
            </a:r>
          </a:p>
        </p:txBody>
      </p:sp>
    </p:spTree>
    <p:extLst>
      <p:ext uri="{BB962C8B-B14F-4D97-AF65-F5344CB8AC3E}">
        <p14:creationId xmlns:p14="http://schemas.microsoft.com/office/powerpoint/2010/main" val="411143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4867-A16E-4DA3-BA92-B980A4505FB7}"/>
              </a:ext>
            </a:extLst>
          </p:cNvPr>
          <p:cNvSpPr>
            <a:spLocks noGrp="1"/>
          </p:cNvSpPr>
          <p:nvPr>
            <p:ph type="title"/>
          </p:nvPr>
        </p:nvSpPr>
        <p:spPr>
          <a:xfrm>
            <a:off x="677334" y="156238"/>
            <a:ext cx="8596668" cy="1320800"/>
          </a:xfrm>
        </p:spPr>
        <p:txBody>
          <a:bodyPr/>
          <a:lstStyle/>
          <a:p>
            <a:r>
              <a:rPr lang="en-US" b="1" u="sng" dirty="0"/>
              <a:t>2.Logical operators</a:t>
            </a:r>
            <a:r>
              <a:rPr lang="en-US" dirty="0"/>
              <a:t> </a:t>
            </a:r>
          </a:p>
        </p:txBody>
      </p:sp>
      <p:sp>
        <p:nvSpPr>
          <p:cNvPr id="3" name="Content Placeholder 2">
            <a:extLst>
              <a:ext uri="{FF2B5EF4-FFF2-40B4-BE49-F238E27FC236}">
                <a16:creationId xmlns:a16="http://schemas.microsoft.com/office/drawing/2014/main" id="{66160460-454A-426B-B9FC-C1E82DB21D63}"/>
              </a:ext>
            </a:extLst>
          </p:cNvPr>
          <p:cNvSpPr>
            <a:spLocks noGrp="1"/>
          </p:cNvSpPr>
          <p:nvPr>
            <p:ph idx="1"/>
          </p:nvPr>
        </p:nvSpPr>
        <p:spPr>
          <a:xfrm>
            <a:off x="677334" y="1170784"/>
            <a:ext cx="8596668" cy="722823"/>
          </a:xfrm>
        </p:spPr>
        <p:txBody>
          <a:bodyPr/>
          <a:lstStyle/>
          <a:p>
            <a:r>
              <a:rPr lang="en-US" dirty="0"/>
              <a:t>Logical operators are used to determine the logic between variables or values:</a:t>
            </a:r>
          </a:p>
          <a:p>
            <a:endParaRPr lang="en-US" dirty="0"/>
          </a:p>
        </p:txBody>
      </p:sp>
      <p:graphicFrame>
        <p:nvGraphicFramePr>
          <p:cNvPr id="4" name="Table 3">
            <a:extLst>
              <a:ext uri="{FF2B5EF4-FFF2-40B4-BE49-F238E27FC236}">
                <a16:creationId xmlns:a16="http://schemas.microsoft.com/office/drawing/2014/main" id="{2D40377F-C6D6-4B18-9335-EA45F3FEF9CC}"/>
              </a:ext>
            </a:extLst>
          </p:cNvPr>
          <p:cNvGraphicFramePr>
            <a:graphicFrameLocks noGrp="1"/>
          </p:cNvGraphicFramePr>
          <p:nvPr>
            <p:extLst>
              <p:ext uri="{D42A27DB-BD31-4B8C-83A1-F6EECF244321}">
                <p14:modId xmlns:p14="http://schemas.microsoft.com/office/powerpoint/2010/main" val="1557171831"/>
              </p:ext>
            </p:extLst>
          </p:nvPr>
        </p:nvGraphicFramePr>
        <p:xfrm>
          <a:off x="677334" y="1893607"/>
          <a:ext cx="9051235" cy="2650056"/>
        </p:xfrm>
        <a:graphic>
          <a:graphicData uri="http://schemas.openxmlformats.org/drawingml/2006/table">
            <a:tbl>
              <a:tblPr firstRow="1" bandRow="1">
                <a:tableStyleId>{5C22544A-7EE6-4342-B048-85BDC9FD1C3A}</a:tableStyleId>
              </a:tblPr>
              <a:tblGrid>
                <a:gridCol w="1265031">
                  <a:extLst>
                    <a:ext uri="{9D8B030D-6E8A-4147-A177-3AD203B41FA5}">
                      <a16:colId xmlns:a16="http://schemas.microsoft.com/office/drawing/2014/main" val="1000147309"/>
                    </a:ext>
                  </a:extLst>
                </a:gridCol>
                <a:gridCol w="2136231">
                  <a:extLst>
                    <a:ext uri="{9D8B030D-6E8A-4147-A177-3AD203B41FA5}">
                      <a16:colId xmlns:a16="http://schemas.microsoft.com/office/drawing/2014/main" val="488578719"/>
                    </a:ext>
                  </a:extLst>
                </a:gridCol>
                <a:gridCol w="3592210">
                  <a:extLst>
                    <a:ext uri="{9D8B030D-6E8A-4147-A177-3AD203B41FA5}">
                      <a16:colId xmlns:a16="http://schemas.microsoft.com/office/drawing/2014/main" val="1437402381"/>
                    </a:ext>
                  </a:extLst>
                </a:gridCol>
                <a:gridCol w="2057763">
                  <a:extLst>
                    <a:ext uri="{9D8B030D-6E8A-4147-A177-3AD203B41FA5}">
                      <a16:colId xmlns:a16="http://schemas.microsoft.com/office/drawing/2014/main" val="709294330"/>
                    </a:ext>
                  </a:extLst>
                </a:gridCol>
              </a:tblGrid>
              <a:tr h="546936">
                <a:tc>
                  <a:txBody>
                    <a:bodyPr/>
                    <a:lstStyle/>
                    <a:p>
                      <a:pPr algn="ctr"/>
                      <a:r>
                        <a:rPr lang="en-US" sz="1800" b="0" i="0" kern="1200" dirty="0">
                          <a:solidFill>
                            <a:schemeClr val="lt1"/>
                          </a:solidFill>
                          <a:effectLst/>
                          <a:latin typeface="+mn-lt"/>
                          <a:ea typeface="+mn-ea"/>
                          <a:cs typeface="+mn-cs"/>
                        </a:rPr>
                        <a:t>Operator</a:t>
                      </a:r>
                      <a:endParaRPr lang="en-US" dirty="0"/>
                    </a:p>
                  </a:txBody>
                  <a:tcPr/>
                </a:tc>
                <a:tc>
                  <a:txBody>
                    <a:bodyPr/>
                    <a:lstStyle/>
                    <a:p>
                      <a:pPr algn="ctr"/>
                      <a:r>
                        <a:rPr lang="en-US" sz="1800" b="0" i="0" kern="1200" dirty="0">
                          <a:solidFill>
                            <a:schemeClr val="lt1"/>
                          </a:solidFill>
                          <a:effectLst/>
                          <a:latin typeface="+mn-lt"/>
                          <a:ea typeface="+mn-ea"/>
                          <a:cs typeface="+mn-cs"/>
                        </a:rPr>
                        <a:t>Name</a:t>
                      </a:r>
                      <a:endParaRPr lang="en-US" dirty="0"/>
                    </a:p>
                  </a:txBody>
                  <a:tcPr/>
                </a:tc>
                <a:tc>
                  <a:txBody>
                    <a:bodyPr/>
                    <a:lstStyle/>
                    <a:p>
                      <a:pPr algn="ctr"/>
                      <a:r>
                        <a:rPr lang="en-US" b="0" dirty="0"/>
                        <a:t>Description</a:t>
                      </a:r>
                    </a:p>
                  </a:txBody>
                  <a:tcPr/>
                </a:tc>
                <a:tc>
                  <a:txBody>
                    <a:bodyPr/>
                    <a:lstStyle/>
                    <a:p>
                      <a:pPr algn="ctr"/>
                      <a:r>
                        <a:rPr lang="en-US" b="0" dirty="0"/>
                        <a:t>Example</a:t>
                      </a:r>
                    </a:p>
                  </a:txBody>
                  <a:tcPr/>
                </a:tc>
                <a:extLst>
                  <a:ext uri="{0D108BD9-81ED-4DB2-BD59-A6C34878D82A}">
                    <a16:rowId xmlns:a16="http://schemas.microsoft.com/office/drawing/2014/main" val="622292006"/>
                  </a:ext>
                </a:extLst>
              </a:tr>
              <a:tr h="632012">
                <a:tc>
                  <a:txBody>
                    <a:bodyPr/>
                    <a:lstStyle/>
                    <a:p>
                      <a:pPr algn="l" fontAlgn="t"/>
                      <a:r>
                        <a:rPr lang="en-US">
                          <a:effectLst/>
                        </a:rPr>
                        <a:t>&amp;&amp; </a:t>
                      </a:r>
                    </a:p>
                  </a:txBody>
                  <a:tcPr marL="152400" marR="76200" marT="76200" marB="76200"/>
                </a:tc>
                <a:tc>
                  <a:txBody>
                    <a:bodyPr/>
                    <a:lstStyle/>
                    <a:p>
                      <a:pPr algn="l" fontAlgn="t"/>
                      <a:r>
                        <a:rPr lang="en-US" dirty="0">
                          <a:effectLst/>
                        </a:rPr>
                        <a:t>Logical and</a:t>
                      </a:r>
                    </a:p>
                  </a:txBody>
                  <a:tcPr marL="76200" marR="76200" marT="76200" marB="76200"/>
                </a:tc>
                <a:tc>
                  <a:txBody>
                    <a:bodyPr/>
                    <a:lstStyle/>
                    <a:p>
                      <a:pPr algn="l" fontAlgn="t"/>
                      <a:r>
                        <a:rPr lang="en-US" dirty="0">
                          <a:effectLst/>
                        </a:rPr>
                        <a:t>Returns true if both statements are true</a:t>
                      </a:r>
                    </a:p>
                  </a:txBody>
                  <a:tcPr marL="76200" marR="76200" marT="76200" marB="76200"/>
                </a:tc>
                <a:tc>
                  <a:txBody>
                    <a:bodyPr/>
                    <a:lstStyle/>
                    <a:p>
                      <a:pPr algn="l" fontAlgn="t"/>
                      <a:r>
                        <a:rPr lang="en-US" dirty="0">
                          <a:effectLst/>
                        </a:rPr>
                        <a:t>x &lt; 5 &amp;&amp;  x &lt; 10</a:t>
                      </a:r>
                    </a:p>
                  </a:txBody>
                  <a:tcPr marL="76200" marR="76200" marT="76200" marB="76200"/>
                </a:tc>
                <a:extLst>
                  <a:ext uri="{0D108BD9-81ED-4DB2-BD59-A6C34878D82A}">
                    <a16:rowId xmlns:a16="http://schemas.microsoft.com/office/drawing/2014/main" val="989387716"/>
                  </a:ext>
                </a:extLst>
              </a:tr>
              <a:tr h="632012">
                <a:tc>
                  <a:txBody>
                    <a:bodyPr/>
                    <a:lstStyle/>
                    <a:p>
                      <a:pPr algn="l" fontAlgn="t"/>
                      <a:r>
                        <a:rPr lang="en-US">
                          <a:effectLst/>
                        </a:rPr>
                        <a:t>|| </a:t>
                      </a:r>
                    </a:p>
                  </a:txBody>
                  <a:tcPr marL="152400" marR="76200" marT="76200" marB="76200"/>
                </a:tc>
                <a:tc>
                  <a:txBody>
                    <a:bodyPr/>
                    <a:lstStyle/>
                    <a:p>
                      <a:pPr algn="l" fontAlgn="t"/>
                      <a:r>
                        <a:rPr lang="en-US">
                          <a:effectLst/>
                        </a:rPr>
                        <a:t>Logical or</a:t>
                      </a:r>
                    </a:p>
                  </a:txBody>
                  <a:tcPr marL="76200" marR="76200" marT="76200" marB="76200"/>
                </a:tc>
                <a:tc>
                  <a:txBody>
                    <a:bodyPr/>
                    <a:lstStyle/>
                    <a:p>
                      <a:pPr algn="l" fontAlgn="t"/>
                      <a:r>
                        <a:rPr lang="en-US" dirty="0">
                          <a:effectLst/>
                        </a:rPr>
                        <a:t>Returns true if one of the statements is true</a:t>
                      </a:r>
                    </a:p>
                  </a:txBody>
                  <a:tcPr marL="76200" marR="76200" marT="76200" marB="76200"/>
                </a:tc>
                <a:tc>
                  <a:txBody>
                    <a:bodyPr/>
                    <a:lstStyle/>
                    <a:p>
                      <a:pPr algn="l" fontAlgn="t"/>
                      <a:r>
                        <a:rPr lang="en-US" dirty="0">
                          <a:effectLst/>
                        </a:rPr>
                        <a:t>x &lt; 5 || x &lt; 4</a:t>
                      </a:r>
                    </a:p>
                  </a:txBody>
                  <a:tcPr marL="76200" marR="76200" marT="76200" marB="76200"/>
                </a:tc>
                <a:extLst>
                  <a:ext uri="{0D108BD9-81ED-4DB2-BD59-A6C34878D82A}">
                    <a16:rowId xmlns:a16="http://schemas.microsoft.com/office/drawing/2014/main" val="889280071"/>
                  </a:ext>
                </a:extLst>
              </a:tr>
              <a:tr h="632012">
                <a:tc>
                  <a:txBody>
                    <a:bodyPr/>
                    <a:lstStyle/>
                    <a:p>
                      <a:pPr algn="l" fontAlgn="t"/>
                      <a:r>
                        <a:rPr lang="en-US">
                          <a:effectLst/>
                        </a:rPr>
                        <a:t>!</a:t>
                      </a:r>
                    </a:p>
                  </a:txBody>
                  <a:tcPr marL="152400" marR="76200" marT="76200" marB="76200"/>
                </a:tc>
                <a:tc>
                  <a:txBody>
                    <a:bodyPr/>
                    <a:lstStyle/>
                    <a:p>
                      <a:pPr algn="l" fontAlgn="t"/>
                      <a:r>
                        <a:rPr lang="en-US">
                          <a:effectLst/>
                        </a:rPr>
                        <a:t>Logical not</a:t>
                      </a:r>
                    </a:p>
                  </a:txBody>
                  <a:tcPr marL="76200" marR="76200" marT="76200" marB="76200"/>
                </a:tc>
                <a:tc>
                  <a:txBody>
                    <a:bodyPr/>
                    <a:lstStyle/>
                    <a:p>
                      <a:pPr algn="l" fontAlgn="t"/>
                      <a:r>
                        <a:rPr lang="en-US">
                          <a:effectLst/>
                        </a:rPr>
                        <a:t>Reverse the result, returns false if the result is true</a:t>
                      </a:r>
                    </a:p>
                  </a:txBody>
                  <a:tcPr marL="76200" marR="76200" marT="76200" marB="76200"/>
                </a:tc>
                <a:tc>
                  <a:txBody>
                    <a:bodyPr/>
                    <a:lstStyle/>
                    <a:p>
                      <a:pPr algn="l" fontAlgn="t"/>
                      <a:r>
                        <a:rPr lang="en-US" dirty="0">
                          <a:effectLst/>
                        </a:rPr>
                        <a:t>!(x &lt; 5 &amp;&amp; x &lt; 10)</a:t>
                      </a:r>
                    </a:p>
                  </a:txBody>
                  <a:tcPr marL="76200" marR="76200" marT="76200" marB="76200"/>
                </a:tc>
                <a:extLst>
                  <a:ext uri="{0D108BD9-81ED-4DB2-BD59-A6C34878D82A}">
                    <a16:rowId xmlns:a16="http://schemas.microsoft.com/office/drawing/2014/main" val="1194698382"/>
                  </a:ext>
                </a:extLst>
              </a:tr>
            </a:tbl>
          </a:graphicData>
        </a:graphic>
      </p:graphicFrame>
      <p:graphicFrame>
        <p:nvGraphicFramePr>
          <p:cNvPr id="5" name="Table 4">
            <a:extLst>
              <a:ext uri="{FF2B5EF4-FFF2-40B4-BE49-F238E27FC236}">
                <a16:creationId xmlns:a16="http://schemas.microsoft.com/office/drawing/2014/main" id="{72602870-A8E9-48F5-A304-B8C46BAF4295}"/>
              </a:ext>
            </a:extLst>
          </p:cNvPr>
          <p:cNvGraphicFramePr>
            <a:graphicFrameLocks noGrp="1"/>
          </p:cNvGraphicFramePr>
          <p:nvPr>
            <p:extLst>
              <p:ext uri="{D42A27DB-BD31-4B8C-83A1-F6EECF244321}">
                <p14:modId xmlns:p14="http://schemas.microsoft.com/office/powerpoint/2010/main" val="1640389827"/>
              </p:ext>
            </p:extLst>
          </p:nvPr>
        </p:nvGraphicFramePr>
        <p:xfrm>
          <a:off x="1060059" y="4847562"/>
          <a:ext cx="4142892" cy="1854200"/>
        </p:xfrm>
        <a:graphic>
          <a:graphicData uri="http://schemas.openxmlformats.org/drawingml/2006/table">
            <a:tbl>
              <a:tblPr firstRow="1" bandRow="1">
                <a:tableStyleId>{72833802-FEF1-4C79-8D5D-14CF1EAF98D9}</a:tableStyleId>
              </a:tblPr>
              <a:tblGrid>
                <a:gridCol w="1035723">
                  <a:extLst>
                    <a:ext uri="{9D8B030D-6E8A-4147-A177-3AD203B41FA5}">
                      <a16:colId xmlns:a16="http://schemas.microsoft.com/office/drawing/2014/main" val="2008146174"/>
                    </a:ext>
                  </a:extLst>
                </a:gridCol>
                <a:gridCol w="1035723">
                  <a:extLst>
                    <a:ext uri="{9D8B030D-6E8A-4147-A177-3AD203B41FA5}">
                      <a16:colId xmlns:a16="http://schemas.microsoft.com/office/drawing/2014/main" val="4133083530"/>
                    </a:ext>
                  </a:extLst>
                </a:gridCol>
                <a:gridCol w="1035723">
                  <a:extLst>
                    <a:ext uri="{9D8B030D-6E8A-4147-A177-3AD203B41FA5}">
                      <a16:colId xmlns:a16="http://schemas.microsoft.com/office/drawing/2014/main" val="1800779023"/>
                    </a:ext>
                  </a:extLst>
                </a:gridCol>
                <a:gridCol w="1035723">
                  <a:extLst>
                    <a:ext uri="{9D8B030D-6E8A-4147-A177-3AD203B41FA5}">
                      <a16:colId xmlns:a16="http://schemas.microsoft.com/office/drawing/2014/main" val="656761586"/>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A&amp;&amp;B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940989"/>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319036"/>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25121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25415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2832836"/>
                  </a:ext>
                </a:extLst>
              </a:tr>
            </a:tbl>
          </a:graphicData>
        </a:graphic>
      </p:graphicFrame>
      <p:graphicFrame>
        <p:nvGraphicFramePr>
          <p:cNvPr id="6" name="Table 5">
            <a:extLst>
              <a:ext uri="{FF2B5EF4-FFF2-40B4-BE49-F238E27FC236}">
                <a16:creationId xmlns:a16="http://schemas.microsoft.com/office/drawing/2014/main" id="{26CB2F1F-8121-4040-8269-3E8DC6762757}"/>
              </a:ext>
            </a:extLst>
          </p:cNvPr>
          <p:cNvGraphicFramePr>
            <a:graphicFrameLocks noGrp="1"/>
          </p:cNvGraphicFramePr>
          <p:nvPr>
            <p:extLst>
              <p:ext uri="{D42A27DB-BD31-4B8C-83A1-F6EECF244321}">
                <p14:modId xmlns:p14="http://schemas.microsoft.com/office/powerpoint/2010/main" val="1504224357"/>
              </p:ext>
            </p:extLst>
          </p:nvPr>
        </p:nvGraphicFramePr>
        <p:xfrm>
          <a:off x="6499195" y="5138576"/>
          <a:ext cx="2390494" cy="1097280"/>
        </p:xfrm>
        <a:graphic>
          <a:graphicData uri="http://schemas.openxmlformats.org/drawingml/2006/table">
            <a:tbl>
              <a:tblPr firstRow="1" bandRow="1">
                <a:tableStyleId>{72833802-FEF1-4C79-8D5D-14CF1EAF98D9}</a:tableStyleId>
              </a:tblPr>
              <a:tblGrid>
                <a:gridCol w="1195247">
                  <a:extLst>
                    <a:ext uri="{9D8B030D-6E8A-4147-A177-3AD203B41FA5}">
                      <a16:colId xmlns:a16="http://schemas.microsoft.com/office/drawing/2014/main" val="2008146174"/>
                    </a:ext>
                  </a:extLst>
                </a:gridCol>
                <a:gridCol w="1195247">
                  <a:extLst>
                    <a:ext uri="{9D8B030D-6E8A-4147-A177-3AD203B41FA5}">
                      <a16:colId xmlns:a16="http://schemas.microsoft.com/office/drawing/2014/main" val="4133083530"/>
                    </a:ext>
                  </a:extLst>
                </a:gridCol>
              </a:tblGrid>
              <a:tr h="340998">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940989"/>
                  </a:ext>
                </a:extLst>
              </a:tr>
              <a:tr h="340998">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319036"/>
                  </a:ext>
                </a:extLst>
              </a:tr>
              <a:tr h="340998">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2832836"/>
                  </a:ext>
                </a:extLst>
              </a:tr>
            </a:tbl>
          </a:graphicData>
        </a:graphic>
      </p:graphicFrame>
    </p:spTree>
    <p:extLst>
      <p:ext uri="{BB962C8B-B14F-4D97-AF65-F5344CB8AC3E}">
        <p14:creationId xmlns:p14="http://schemas.microsoft.com/office/powerpoint/2010/main" val="240475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80BC-CB7A-4D43-B360-135CA392116D}"/>
              </a:ext>
            </a:extLst>
          </p:cNvPr>
          <p:cNvSpPr>
            <a:spLocks noGrp="1"/>
          </p:cNvSpPr>
          <p:nvPr>
            <p:ph type="title"/>
          </p:nvPr>
        </p:nvSpPr>
        <p:spPr>
          <a:xfrm>
            <a:off x="677334" y="222499"/>
            <a:ext cx="8596668" cy="1320800"/>
          </a:xfrm>
        </p:spPr>
        <p:txBody>
          <a:bodyPr/>
          <a:lstStyle/>
          <a:p>
            <a:r>
              <a:rPr lang="en-US" b="1" u="sng" dirty="0"/>
              <a:t>3.</a:t>
            </a:r>
            <a:r>
              <a:rPr lang="en-US" b="1" dirty="0"/>
              <a:t> </a:t>
            </a:r>
            <a:r>
              <a:rPr lang="en-US" b="1" u="sng" dirty="0"/>
              <a:t>Bitwise Operators</a:t>
            </a:r>
            <a:endParaRPr lang="en-US" dirty="0"/>
          </a:p>
        </p:txBody>
      </p:sp>
      <p:sp>
        <p:nvSpPr>
          <p:cNvPr id="3" name="Content Placeholder 2">
            <a:extLst>
              <a:ext uri="{FF2B5EF4-FFF2-40B4-BE49-F238E27FC236}">
                <a16:creationId xmlns:a16="http://schemas.microsoft.com/office/drawing/2014/main" id="{9739E0BD-08B0-4685-8B06-869D3D797102}"/>
              </a:ext>
            </a:extLst>
          </p:cNvPr>
          <p:cNvSpPr>
            <a:spLocks noGrp="1"/>
          </p:cNvSpPr>
          <p:nvPr>
            <p:ph idx="1"/>
          </p:nvPr>
        </p:nvSpPr>
        <p:spPr>
          <a:xfrm>
            <a:off x="677334" y="1152917"/>
            <a:ext cx="8596668" cy="830517"/>
          </a:xfrm>
        </p:spPr>
        <p:txBody>
          <a:bodyPr/>
          <a:lstStyle/>
          <a:p>
            <a:r>
              <a:rPr lang="en-US" dirty="0"/>
              <a:t>Bitwise operators are used to performing the manipulation of individual bits of a number.</a:t>
            </a:r>
          </a:p>
        </p:txBody>
      </p:sp>
      <p:graphicFrame>
        <p:nvGraphicFramePr>
          <p:cNvPr id="4" name="Table 3">
            <a:extLst>
              <a:ext uri="{FF2B5EF4-FFF2-40B4-BE49-F238E27FC236}">
                <a16:creationId xmlns:a16="http://schemas.microsoft.com/office/drawing/2014/main" id="{60A5C336-571A-4B5B-970C-8DC101AC7D0C}"/>
              </a:ext>
            </a:extLst>
          </p:cNvPr>
          <p:cNvGraphicFramePr>
            <a:graphicFrameLocks noGrp="1"/>
          </p:cNvGraphicFramePr>
          <p:nvPr>
            <p:extLst>
              <p:ext uri="{D42A27DB-BD31-4B8C-83A1-F6EECF244321}">
                <p14:modId xmlns:p14="http://schemas.microsoft.com/office/powerpoint/2010/main" val="1376813434"/>
              </p:ext>
            </p:extLst>
          </p:nvPr>
        </p:nvGraphicFramePr>
        <p:xfrm>
          <a:off x="677334" y="2076699"/>
          <a:ext cx="8824474" cy="2058413"/>
        </p:xfrm>
        <a:graphic>
          <a:graphicData uri="http://schemas.openxmlformats.org/drawingml/2006/table">
            <a:tbl>
              <a:tblPr firstRow="1" bandRow="1">
                <a:tableStyleId>{5C22544A-7EE6-4342-B048-85BDC9FD1C3A}</a:tableStyleId>
              </a:tblPr>
              <a:tblGrid>
                <a:gridCol w="1129211">
                  <a:extLst>
                    <a:ext uri="{9D8B030D-6E8A-4147-A177-3AD203B41FA5}">
                      <a16:colId xmlns:a16="http://schemas.microsoft.com/office/drawing/2014/main" val="1000147309"/>
                    </a:ext>
                  </a:extLst>
                </a:gridCol>
                <a:gridCol w="2111280">
                  <a:extLst>
                    <a:ext uri="{9D8B030D-6E8A-4147-A177-3AD203B41FA5}">
                      <a16:colId xmlns:a16="http://schemas.microsoft.com/office/drawing/2014/main" val="488578719"/>
                    </a:ext>
                  </a:extLst>
                </a:gridCol>
                <a:gridCol w="3550254">
                  <a:extLst>
                    <a:ext uri="{9D8B030D-6E8A-4147-A177-3AD203B41FA5}">
                      <a16:colId xmlns:a16="http://schemas.microsoft.com/office/drawing/2014/main" val="1437402381"/>
                    </a:ext>
                  </a:extLst>
                </a:gridCol>
                <a:gridCol w="2033729">
                  <a:extLst>
                    <a:ext uri="{9D8B030D-6E8A-4147-A177-3AD203B41FA5}">
                      <a16:colId xmlns:a16="http://schemas.microsoft.com/office/drawing/2014/main" val="709294330"/>
                    </a:ext>
                  </a:extLst>
                </a:gridCol>
              </a:tblGrid>
              <a:tr h="656333">
                <a:tc>
                  <a:txBody>
                    <a:bodyPr/>
                    <a:lstStyle/>
                    <a:p>
                      <a:pPr algn="ctr"/>
                      <a:r>
                        <a:rPr lang="en-US" sz="1800" b="0" i="0" kern="1200" dirty="0">
                          <a:solidFill>
                            <a:schemeClr val="lt1"/>
                          </a:solidFill>
                          <a:effectLst/>
                          <a:latin typeface="+mn-lt"/>
                          <a:ea typeface="+mn-ea"/>
                          <a:cs typeface="+mn-cs"/>
                        </a:rPr>
                        <a:t>Operator</a:t>
                      </a:r>
                      <a:endParaRPr lang="en-US" dirty="0"/>
                    </a:p>
                  </a:txBody>
                  <a:tcPr/>
                </a:tc>
                <a:tc>
                  <a:txBody>
                    <a:bodyPr/>
                    <a:lstStyle/>
                    <a:p>
                      <a:pPr algn="ctr"/>
                      <a:r>
                        <a:rPr lang="en-US" sz="1800" b="0" i="0" kern="1200" dirty="0">
                          <a:solidFill>
                            <a:schemeClr val="lt1"/>
                          </a:solidFill>
                          <a:effectLst/>
                          <a:latin typeface="+mn-lt"/>
                          <a:ea typeface="+mn-ea"/>
                          <a:cs typeface="+mn-cs"/>
                        </a:rPr>
                        <a:t>Name</a:t>
                      </a:r>
                      <a:endParaRPr lang="en-US" dirty="0"/>
                    </a:p>
                  </a:txBody>
                  <a:tcPr/>
                </a:tc>
                <a:tc>
                  <a:txBody>
                    <a:bodyPr/>
                    <a:lstStyle/>
                    <a:p>
                      <a:pPr algn="ctr"/>
                      <a:r>
                        <a:rPr lang="en-US" b="0" dirty="0"/>
                        <a:t>Description</a:t>
                      </a:r>
                    </a:p>
                  </a:txBody>
                  <a:tcPr/>
                </a:tc>
                <a:tc>
                  <a:txBody>
                    <a:bodyPr/>
                    <a:lstStyle/>
                    <a:p>
                      <a:pPr algn="ctr"/>
                      <a:r>
                        <a:rPr lang="en-US" b="0" dirty="0"/>
                        <a:t>Example</a:t>
                      </a:r>
                    </a:p>
                  </a:txBody>
                  <a:tcPr/>
                </a:tc>
                <a:extLst>
                  <a:ext uri="{0D108BD9-81ED-4DB2-BD59-A6C34878D82A}">
                    <a16:rowId xmlns:a16="http://schemas.microsoft.com/office/drawing/2014/main" val="622292006"/>
                  </a:ext>
                </a:extLst>
              </a:tr>
              <a:tr h="656333">
                <a:tc>
                  <a:txBody>
                    <a:bodyPr/>
                    <a:lstStyle/>
                    <a:p>
                      <a:pPr algn="l" fontAlgn="t"/>
                      <a:r>
                        <a:rPr lang="en-US" dirty="0">
                          <a:effectLst/>
                        </a:rPr>
                        <a:t>&amp; </a:t>
                      </a:r>
                    </a:p>
                  </a:txBody>
                  <a:tcPr marL="152400" marR="76200" marT="76200" marB="76200"/>
                </a:tc>
                <a:tc>
                  <a:txBody>
                    <a:bodyPr/>
                    <a:lstStyle/>
                    <a:p>
                      <a:pPr algn="l" fontAlgn="t"/>
                      <a:r>
                        <a:rPr lang="en-US" dirty="0">
                          <a:effectLst/>
                        </a:rPr>
                        <a:t>Bitwise and</a:t>
                      </a:r>
                    </a:p>
                  </a:txBody>
                  <a:tcPr marL="76200" marR="76200" marT="76200" marB="76200"/>
                </a:tc>
                <a:tc>
                  <a:txBody>
                    <a:bodyPr/>
                    <a:lstStyle/>
                    <a:p>
                      <a:pPr algn="l" fontAlgn="t"/>
                      <a:r>
                        <a:rPr lang="en-US">
                          <a:effectLst/>
                        </a:rPr>
                        <a:t>Returns true if both statements are true</a:t>
                      </a:r>
                    </a:p>
                  </a:txBody>
                  <a:tcPr marL="76200" marR="76200" marT="76200" marB="76200"/>
                </a:tc>
                <a:tc>
                  <a:txBody>
                    <a:bodyPr/>
                    <a:lstStyle/>
                    <a:p>
                      <a:pPr algn="l" fontAlgn="t"/>
                      <a:r>
                        <a:rPr lang="en-US" dirty="0">
                          <a:effectLst/>
                        </a:rPr>
                        <a:t>x &lt; 5 &amp;  x &lt; 10</a:t>
                      </a:r>
                    </a:p>
                  </a:txBody>
                  <a:tcPr marL="76200" marR="76200" marT="76200" marB="76200"/>
                </a:tc>
                <a:extLst>
                  <a:ext uri="{0D108BD9-81ED-4DB2-BD59-A6C34878D82A}">
                    <a16:rowId xmlns:a16="http://schemas.microsoft.com/office/drawing/2014/main" val="989387716"/>
                  </a:ext>
                </a:extLst>
              </a:tr>
              <a:tr h="656333">
                <a:tc>
                  <a:txBody>
                    <a:bodyPr/>
                    <a:lstStyle/>
                    <a:p>
                      <a:pPr algn="l" fontAlgn="t"/>
                      <a:r>
                        <a:rPr lang="en-US" dirty="0">
                          <a:effectLst/>
                        </a:rPr>
                        <a:t>|</a:t>
                      </a:r>
                    </a:p>
                  </a:txBody>
                  <a:tcPr marL="152400" marR="76200" marT="76200" marB="76200"/>
                </a:tc>
                <a:tc>
                  <a:txBody>
                    <a:bodyPr/>
                    <a:lstStyle/>
                    <a:p>
                      <a:pPr algn="l" fontAlgn="t"/>
                      <a:r>
                        <a:rPr lang="en-US" dirty="0">
                          <a:effectLst/>
                        </a:rPr>
                        <a:t>Bitwise or</a:t>
                      </a:r>
                    </a:p>
                  </a:txBody>
                  <a:tcPr marL="76200" marR="76200" marT="76200" marB="76200"/>
                </a:tc>
                <a:tc>
                  <a:txBody>
                    <a:bodyPr/>
                    <a:lstStyle/>
                    <a:p>
                      <a:pPr algn="l" fontAlgn="t"/>
                      <a:r>
                        <a:rPr lang="en-US" dirty="0">
                          <a:effectLst/>
                        </a:rPr>
                        <a:t>Returns true if one of the statements is true</a:t>
                      </a:r>
                    </a:p>
                  </a:txBody>
                  <a:tcPr marL="76200" marR="76200" marT="76200" marB="76200"/>
                </a:tc>
                <a:tc>
                  <a:txBody>
                    <a:bodyPr/>
                    <a:lstStyle/>
                    <a:p>
                      <a:pPr algn="l" fontAlgn="t"/>
                      <a:r>
                        <a:rPr lang="en-US" dirty="0">
                          <a:effectLst/>
                        </a:rPr>
                        <a:t>x &lt; 5 | x &lt; 4</a:t>
                      </a:r>
                    </a:p>
                  </a:txBody>
                  <a:tcPr marL="76200" marR="76200" marT="76200" marB="76200"/>
                </a:tc>
                <a:extLst>
                  <a:ext uri="{0D108BD9-81ED-4DB2-BD59-A6C34878D82A}">
                    <a16:rowId xmlns:a16="http://schemas.microsoft.com/office/drawing/2014/main" val="889280071"/>
                  </a:ext>
                </a:extLst>
              </a:tr>
            </a:tbl>
          </a:graphicData>
        </a:graphic>
      </p:graphicFrame>
      <p:graphicFrame>
        <p:nvGraphicFramePr>
          <p:cNvPr id="6" name="Table 5">
            <a:extLst>
              <a:ext uri="{FF2B5EF4-FFF2-40B4-BE49-F238E27FC236}">
                <a16:creationId xmlns:a16="http://schemas.microsoft.com/office/drawing/2014/main" id="{8ABE1DCC-C4AA-4ADD-B921-F0FE2A3EB70A}"/>
              </a:ext>
            </a:extLst>
          </p:cNvPr>
          <p:cNvGraphicFramePr>
            <a:graphicFrameLocks noGrp="1"/>
          </p:cNvGraphicFramePr>
          <p:nvPr>
            <p:extLst>
              <p:ext uri="{D42A27DB-BD31-4B8C-83A1-F6EECF244321}">
                <p14:modId xmlns:p14="http://schemas.microsoft.com/office/powerpoint/2010/main" val="1673394379"/>
              </p:ext>
            </p:extLst>
          </p:nvPr>
        </p:nvGraphicFramePr>
        <p:xfrm>
          <a:off x="2904222" y="4668512"/>
          <a:ext cx="4142892" cy="1854200"/>
        </p:xfrm>
        <a:graphic>
          <a:graphicData uri="http://schemas.openxmlformats.org/drawingml/2006/table">
            <a:tbl>
              <a:tblPr firstRow="1" bandRow="1">
                <a:tableStyleId>{72833802-FEF1-4C79-8D5D-14CF1EAF98D9}</a:tableStyleId>
              </a:tblPr>
              <a:tblGrid>
                <a:gridCol w="1035723">
                  <a:extLst>
                    <a:ext uri="{9D8B030D-6E8A-4147-A177-3AD203B41FA5}">
                      <a16:colId xmlns:a16="http://schemas.microsoft.com/office/drawing/2014/main" val="2008146174"/>
                    </a:ext>
                  </a:extLst>
                </a:gridCol>
                <a:gridCol w="1035723">
                  <a:extLst>
                    <a:ext uri="{9D8B030D-6E8A-4147-A177-3AD203B41FA5}">
                      <a16:colId xmlns:a16="http://schemas.microsoft.com/office/drawing/2014/main" val="4133083530"/>
                    </a:ext>
                  </a:extLst>
                </a:gridCol>
                <a:gridCol w="1035723">
                  <a:extLst>
                    <a:ext uri="{9D8B030D-6E8A-4147-A177-3AD203B41FA5}">
                      <a16:colId xmlns:a16="http://schemas.microsoft.com/office/drawing/2014/main" val="1800779023"/>
                    </a:ext>
                  </a:extLst>
                </a:gridCol>
                <a:gridCol w="1035723">
                  <a:extLst>
                    <a:ext uri="{9D8B030D-6E8A-4147-A177-3AD203B41FA5}">
                      <a16:colId xmlns:a16="http://schemas.microsoft.com/office/drawing/2014/main" val="656761586"/>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A&amp;B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940989"/>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319036"/>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25121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25415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2832836"/>
                  </a:ext>
                </a:extLst>
              </a:tr>
            </a:tbl>
          </a:graphicData>
        </a:graphic>
      </p:graphicFrame>
    </p:spTree>
    <p:extLst>
      <p:ext uri="{BB962C8B-B14F-4D97-AF65-F5344CB8AC3E}">
        <p14:creationId xmlns:p14="http://schemas.microsoft.com/office/powerpoint/2010/main" val="157097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FFAB-23A0-40AD-AFFF-ED187746CA6C}"/>
              </a:ext>
            </a:extLst>
          </p:cNvPr>
          <p:cNvSpPr>
            <a:spLocks noGrp="1"/>
          </p:cNvSpPr>
          <p:nvPr>
            <p:ph type="title"/>
          </p:nvPr>
        </p:nvSpPr>
        <p:spPr>
          <a:xfrm>
            <a:off x="677334" y="0"/>
            <a:ext cx="8596668" cy="874643"/>
          </a:xfrm>
        </p:spPr>
        <p:txBody>
          <a:bodyPr>
            <a:normAutofit/>
          </a:bodyPr>
          <a:lstStyle/>
          <a:p>
            <a:r>
              <a:rPr lang="en-US" sz="3200" b="1" u="sng" dirty="0"/>
              <a:t>4.</a:t>
            </a:r>
            <a:r>
              <a:rPr lang="en-US" b="1" dirty="0"/>
              <a:t> </a:t>
            </a:r>
            <a:r>
              <a:rPr lang="en-US" b="1" u="sng" dirty="0"/>
              <a:t>Ternary Operator</a:t>
            </a:r>
            <a:endParaRPr lang="en-US" dirty="0"/>
          </a:p>
        </p:txBody>
      </p:sp>
      <p:sp>
        <p:nvSpPr>
          <p:cNvPr id="3" name="Content Placeholder 2">
            <a:extLst>
              <a:ext uri="{FF2B5EF4-FFF2-40B4-BE49-F238E27FC236}">
                <a16:creationId xmlns:a16="http://schemas.microsoft.com/office/drawing/2014/main" id="{1513E513-0E67-4BBA-B680-D82666A37C85}"/>
              </a:ext>
            </a:extLst>
          </p:cNvPr>
          <p:cNvSpPr>
            <a:spLocks noGrp="1"/>
          </p:cNvSpPr>
          <p:nvPr>
            <p:ph idx="1"/>
          </p:nvPr>
        </p:nvSpPr>
        <p:spPr>
          <a:xfrm>
            <a:off x="677334" y="735983"/>
            <a:ext cx="8596668" cy="2504175"/>
          </a:xfrm>
        </p:spPr>
        <p:txBody>
          <a:bodyPr/>
          <a:lstStyle/>
          <a:p>
            <a:r>
              <a:rPr lang="en-US" dirty="0"/>
              <a:t>Java ternary operator is the only conditional operator that takes three operands.</a:t>
            </a:r>
          </a:p>
          <a:p>
            <a:r>
              <a:rPr lang="en-US" dirty="0"/>
              <a:t>it follows the same algorithm as of if-else statement, the conditional operator takes less space and helps to write the if-else statements in the shortest way possible.</a:t>
            </a:r>
          </a:p>
          <a:p>
            <a:pPr marL="0" indent="0">
              <a:buNone/>
            </a:pPr>
            <a:r>
              <a:rPr lang="en-US" b="1" dirty="0"/>
              <a:t>Syntax :</a:t>
            </a:r>
          </a:p>
          <a:p>
            <a:pPr marL="0" indent="0">
              <a:buNone/>
            </a:pPr>
            <a:r>
              <a:rPr lang="en-US" altLang="en-US" dirty="0">
                <a:solidFill>
                  <a:srgbClr val="273239"/>
                </a:solidFill>
                <a:latin typeface="Consolas" panose="020B0609020204030204" pitchFamily="49" charset="0"/>
              </a:rPr>
              <a:t>variable = Expression1 ? Expression2: Expression3</a:t>
            </a:r>
            <a:r>
              <a:rPr lang="en-US" altLang="en-US" dirty="0">
                <a:solidFill>
                  <a:schemeClr val="tx1"/>
                </a:solidFill>
              </a:rPr>
              <a:t> </a:t>
            </a:r>
            <a:endParaRPr lang="en-US" altLang="en-US" sz="2800" dirty="0">
              <a:solidFill>
                <a:schemeClr val="tx1"/>
              </a:solidFill>
              <a:latin typeface="Arial" panose="020B0604020202020204" pitchFamily="34" charset="0"/>
            </a:endParaRPr>
          </a:p>
        </p:txBody>
      </p:sp>
      <p:pic>
        <p:nvPicPr>
          <p:cNvPr id="7" name="Picture 6">
            <a:extLst>
              <a:ext uri="{FF2B5EF4-FFF2-40B4-BE49-F238E27FC236}">
                <a16:creationId xmlns:a16="http://schemas.microsoft.com/office/drawing/2014/main" id="{4349EE7F-F884-4894-B823-E3D6540BCC2D}"/>
              </a:ext>
            </a:extLst>
          </p:cNvPr>
          <p:cNvPicPr>
            <a:picLocks noChangeAspect="1"/>
          </p:cNvPicPr>
          <p:nvPr/>
        </p:nvPicPr>
        <p:blipFill>
          <a:blip r:embed="rId2"/>
          <a:stretch>
            <a:fillRect/>
          </a:stretch>
        </p:blipFill>
        <p:spPr>
          <a:xfrm>
            <a:off x="2347671" y="3429000"/>
            <a:ext cx="5255994" cy="3240157"/>
          </a:xfrm>
          <a:prstGeom prst="rect">
            <a:avLst/>
          </a:prstGeom>
          <a:ln w="3175">
            <a:solidFill>
              <a:schemeClr val="accent1"/>
            </a:solidFill>
          </a:ln>
        </p:spPr>
      </p:pic>
      <p:sp>
        <p:nvSpPr>
          <p:cNvPr id="8" name="Rectangle 7">
            <a:extLst>
              <a:ext uri="{FF2B5EF4-FFF2-40B4-BE49-F238E27FC236}">
                <a16:creationId xmlns:a16="http://schemas.microsoft.com/office/drawing/2014/main" id="{C4AD67D3-6EAB-48C9-B380-336AB53CEA8E}"/>
              </a:ext>
            </a:extLst>
          </p:cNvPr>
          <p:cNvSpPr/>
          <p:nvPr/>
        </p:nvSpPr>
        <p:spPr>
          <a:xfrm>
            <a:off x="677334" y="2358887"/>
            <a:ext cx="6452336" cy="8746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60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BDA1-AF7F-4748-BB3D-D4878697D844}"/>
              </a:ext>
            </a:extLst>
          </p:cNvPr>
          <p:cNvSpPr>
            <a:spLocks noGrp="1"/>
          </p:cNvSpPr>
          <p:nvPr>
            <p:ph type="title"/>
          </p:nvPr>
        </p:nvSpPr>
        <p:spPr>
          <a:xfrm>
            <a:off x="677334" y="0"/>
            <a:ext cx="8596668" cy="1320800"/>
          </a:xfrm>
        </p:spPr>
        <p:txBody>
          <a:bodyPr>
            <a:normAutofit/>
          </a:bodyPr>
          <a:lstStyle/>
          <a:p>
            <a:r>
              <a:rPr lang="en-US" sz="3200" b="1" u="sng" dirty="0"/>
              <a:t>5.</a:t>
            </a:r>
            <a:r>
              <a:rPr lang="en-US" b="1" dirty="0"/>
              <a:t> </a:t>
            </a:r>
            <a:r>
              <a:rPr lang="en-US" b="1" u="sng" dirty="0"/>
              <a:t>Assignment Operator</a:t>
            </a:r>
            <a:endParaRPr lang="en-US" dirty="0"/>
          </a:p>
        </p:txBody>
      </p:sp>
      <p:sp>
        <p:nvSpPr>
          <p:cNvPr id="3" name="Content Placeholder 2">
            <a:extLst>
              <a:ext uri="{FF2B5EF4-FFF2-40B4-BE49-F238E27FC236}">
                <a16:creationId xmlns:a16="http://schemas.microsoft.com/office/drawing/2014/main" id="{C737523B-2360-45B6-92D3-A3238CC79155}"/>
              </a:ext>
            </a:extLst>
          </p:cNvPr>
          <p:cNvSpPr>
            <a:spLocks noGrp="1"/>
          </p:cNvSpPr>
          <p:nvPr>
            <p:ph idx="1"/>
          </p:nvPr>
        </p:nvSpPr>
        <p:spPr>
          <a:xfrm>
            <a:off x="677334" y="981146"/>
            <a:ext cx="8596668" cy="1444001"/>
          </a:xfrm>
        </p:spPr>
        <p:txBody>
          <a:bodyPr/>
          <a:lstStyle/>
          <a:p>
            <a:r>
              <a:rPr lang="en-US" dirty="0"/>
              <a:t>Assignment operators are used to assign values to variables.</a:t>
            </a:r>
          </a:p>
          <a:p>
            <a:pPr marL="0" indent="0">
              <a:buNone/>
            </a:pPr>
            <a:r>
              <a:rPr lang="en-US" b="1" dirty="0"/>
              <a:t>Example :</a:t>
            </a:r>
          </a:p>
          <a:p>
            <a:pPr marL="0" indent="0">
              <a:buNone/>
            </a:pPr>
            <a:r>
              <a:rPr lang="en-US" b="1" dirty="0"/>
              <a:t>			int x=10;</a:t>
            </a:r>
          </a:p>
        </p:txBody>
      </p:sp>
      <p:pic>
        <p:nvPicPr>
          <p:cNvPr id="4" name="Picture 3">
            <a:extLst>
              <a:ext uri="{FF2B5EF4-FFF2-40B4-BE49-F238E27FC236}">
                <a16:creationId xmlns:a16="http://schemas.microsoft.com/office/drawing/2014/main" id="{CFA637DC-19FC-48F1-B95B-55ACEE92572F}"/>
              </a:ext>
            </a:extLst>
          </p:cNvPr>
          <p:cNvPicPr>
            <a:picLocks noChangeAspect="1"/>
          </p:cNvPicPr>
          <p:nvPr/>
        </p:nvPicPr>
        <p:blipFill>
          <a:blip r:embed="rId2"/>
          <a:stretch>
            <a:fillRect/>
          </a:stretch>
        </p:blipFill>
        <p:spPr>
          <a:xfrm>
            <a:off x="838534" y="2425147"/>
            <a:ext cx="8274267" cy="4432853"/>
          </a:xfrm>
          <a:prstGeom prst="rect">
            <a:avLst/>
          </a:prstGeom>
          <a:ln w="3175">
            <a:solidFill>
              <a:schemeClr val="accent1"/>
            </a:solidFill>
          </a:ln>
        </p:spPr>
      </p:pic>
    </p:spTree>
    <p:extLst>
      <p:ext uri="{BB962C8B-B14F-4D97-AF65-F5344CB8AC3E}">
        <p14:creationId xmlns:p14="http://schemas.microsoft.com/office/powerpoint/2010/main" val="337541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DDAA-112F-4796-8839-2534F3F39AD0}"/>
              </a:ext>
            </a:extLst>
          </p:cNvPr>
          <p:cNvSpPr>
            <a:spLocks noGrp="1"/>
          </p:cNvSpPr>
          <p:nvPr>
            <p:ph type="title"/>
          </p:nvPr>
        </p:nvSpPr>
        <p:spPr>
          <a:xfrm>
            <a:off x="677334" y="0"/>
            <a:ext cx="8596668" cy="1320800"/>
          </a:xfrm>
        </p:spPr>
        <p:txBody>
          <a:bodyPr>
            <a:normAutofit/>
          </a:bodyPr>
          <a:lstStyle/>
          <a:p>
            <a:r>
              <a:rPr lang="en-US" sz="3200" b="1" u="sng" dirty="0"/>
              <a:t>6.</a:t>
            </a:r>
            <a:r>
              <a:rPr lang="en-US" b="1" dirty="0"/>
              <a:t> </a:t>
            </a:r>
            <a:r>
              <a:rPr lang="en-US" b="1" u="sng" dirty="0"/>
              <a:t>Relational Operator</a:t>
            </a:r>
            <a:endParaRPr lang="en-US" dirty="0"/>
          </a:p>
        </p:txBody>
      </p:sp>
      <p:sp>
        <p:nvSpPr>
          <p:cNvPr id="3" name="Content Placeholder 2">
            <a:extLst>
              <a:ext uri="{FF2B5EF4-FFF2-40B4-BE49-F238E27FC236}">
                <a16:creationId xmlns:a16="http://schemas.microsoft.com/office/drawing/2014/main" id="{BAAD861A-09CE-4F4A-8ADC-7D498F10C028}"/>
              </a:ext>
            </a:extLst>
          </p:cNvPr>
          <p:cNvSpPr>
            <a:spLocks noGrp="1"/>
          </p:cNvSpPr>
          <p:nvPr>
            <p:ph idx="1"/>
          </p:nvPr>
        </p:nvSpPr>
        <p:spPr>
          <a:xfrm>
            <a:off x="677334" y="914885"/>
            <a:ext cx="8596668" cy="2928246"/>
          </a:xfrm>
        </p:spPr>
        <p:txBody>
          <a:bodyPr/>
          <a:lstStyle/>
          <a:p>
            <a:r>
              <a:rPr lang="en-US" b="1" dirty="0"/>
              <a:t>Relational Operators </a:t>
            </a:r>
            <a:r>
              <a:rPr lang="en-US" dirty="0"/>
              <a:t>are a bunch of binary operators used to check for relations between two operands, including equality, greater than, less than, etc. </a:t>
            </a:r>
          </a:p>
          <a:p>
            <a:r>
              <a:rPr lang="en-US" dirty="0"/>
              <a:t>They return a Boolean result after the comparison and are extensively used in looping statements as well as conditional if-else statements and so on. </a:t>
            </a:r>
          </a:p>
          <a:p>
            <a:pPr marL="0" indent="0">
              <a:buNone/>
            </a:pPr>
            <a:endParaRPr lang="en-US" b="1" dirty="0"/>
          </a:p>
          <a:p>
            <a:pPr marL="0" indent="0">
              <a:buNone/>
            </a:pPr>
            <a:r>
              <a:rPr lang="en-US" b="1" dirty="0"/>
              <a:t>Syntax:</a:t>
            </a:r>
          </a:p>
          <a:p>
            <a:pPr marL="0" indent="0">
              <a:buNone/>
            </a:pPr>
            <a:r>
              <a:rPr lang="en-US" b="1" dirty="0"/>
              <a:t>		</a:t>
            </a:r>
            <a:r>
              <a:rPr lang="en-US" altLang="en-US" dirty="0">
                <a:solidFill>
                  <a:srgbClr val="273239"/>
                </a:solidFill>
                <a:latin typeface="Consolas" panose="020B0609020204030204" pitchFamily="49" charset="0"/>
              </a:rPr>
              <a:t>variable1 </a:t>
            </a:r>
            <a:r>
              <a:rPr lang="en-US" altLang="en-US" i="1" dirty="0" err="1">
                <a:solidFill>
                  <a:srgbClr val="273239"/>
                </a:solidFill>
                <a:latin typeface="Consolas" panose="020B0609020204030204" pitchFamily="49" charset="0"/>
              </a:rPr>
              <a:t>relation_operator</a:t>
            </a:r>
            <a:r>
              <a:rPr lang="en-US" altLang="en-US" dirty="0">
                <a:solidFill>
                  <a:srgbClr val="273239"/>
                </a:solidFill>
                <a:latin typeface="Consolas" panose="020B0609020204030204" pitchFamily="49" charset="0"/>
              </a:rPr>
              <a:t> variable</a:t>
            </a:r>
            <a:r>
              <a:rPr lang="en-US" altLang="en-US" sz="1600" dirty="0">
                <a:solidFill>
                  <a:schemeClr val="tx1"/>
                </a:solidFill>
                <a:latin typeface="Consolas" panose="020B0609020204030204" pitchFamily="49" charset="0"/>
              </a:rPr>
              <a:t>2</a:t>
            </a:r>
            <a:endParaRPr lang="en-US" altLang="en-US" sz="2800" dirty="0">
              <a:solidFill>
                <a:schemeClr val="tx1"/>
              </a:solidFill>
              <a:latin typeface="Arial" panose="020B0604020202020204" pitchFamily="34" charset="0"/>
            </a:endParaRPr>
          </a:p>
        </p:txBody>
      </p:sp>
      <p:graphicFrame>
        <p:nvGraphicFramePr>
          <p:cNvPr id="4" name="Table 3">
            <a:extLst>
              <a:ext uri="{FF2B5EF4-FFF2-40B4-BE49-F238E27FC236}">
                <a16:creationId xmlns:a16="http://schemas.microsoft.com/office/drawing/2014/main" id="{E6660ADA-24AB-4E32-8B67-0B71DC060BC7}"/>
              </a:ext>
            </a:extLst>
          </p:cNvPr>
          <p:cNvGraphicFramePr>
            <a:graphicFrameLocks noGrp="1"/>
          </p:cNvGraphicFramePr>
          <p:nvPr>
            <p:extLst>
              <p:ext uri="{D42A27DB-BD31-4B8C-83A1-F6EECF244321}">
                <p14:modId xmlns:p14="http://schemas.microsoft.com/office/powerpoint/2010/main" val="3445758421"/>
              </p:ext>
            </p:extLst>
          </p:nvPr>
        </p:nvGraphicFramePr>
        <p:xfrm>
          <a:off x="1197332" y="4258147"/>
          <a:ext cx="7560768" cy="1280890"/>
        </p:xfrm>
        <a:graphic>
          <a:graphicData uri="http://schemas.openxmlformats.org/drawingml/2006/table">
            <a:tbl>
              <a:tblPr/>
              <a:tblGrid>
                <a:gridCol w="3780384">
                  <a:extLst>
                    <a:ext uri="{9D8B030D-6E8A-4147-A177-3AD203B41FA5}">
                      <a16:colId xmlns:a16="http://schemas.microsoft.com/office/drawing/2014/main" val="1314335284"/>
                    </a:ext>
                  </a:extLst>
                </a:gridCol>
                <a:gridCol w="3780384">
                  <a:extLst>
                    <a:ext uri="{9D8B030D-6E8A-4147-A177-3AD203B41FA5}">
                      <a16:colId xmlns:a16="http://schemas.microsoft.com/office/drawing/2014/main" val="1345310256"/>
                    </a:ext>
                  </a:extLst>
                </a:gridCol>
              </a:tblGrid>
              <a:tr h="640445">
                <a:tc>
                  <a:txBody>
                    <a:bodyPr/>
                    <a:lstStyle/>
                    <a:p>
                      <a:pPr algn="just" fontAlgn="t"/>
                      <a:r>
                        <a:rPr lang="en-US" dirty="0">
                          <a:solidFill>
                            <a:srgbClr val="333333"/>
                          </a:solidFill>
                          <a:effectLst/>
                          <a:latin typeface="inter-regular"/>
                        </a:rPr>
                        <a:t>comparison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&lt; &gt; &lt;= &gt;= instanceof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56429074"/>
                  </a:ext>
                </a:extLst>
              </a:tr>
              <a:tr h="640445">
                <a:tc>
                  <a:txBody>
                    <a:bodyPr/>
                    <a:lstStyle/>
                    <a:p>
                      <a:pPr algn="just" fontAlgn="t"/>
                      <a:r>
                        <a:rPr lang="en-US" dirty="0">
                          <a:solidFill>
                            <a:srgbClr val="333333"/>
                          </a:solidFill>
                          <a:effectLst/>
                          <a:latin typeface="inter-regular"/>
                        </a:rPr>
                        <a:t>equality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 !=</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06332190"/>
                  </a:ext>
                </a:extLst>
              </a:tr>
            </a:tbl>
          </a:graphicData>
        </a:graphic>
      </p:graphicFrame>
      <p:sp>
        <p:nvSpPr>
          <p:cNvPr id="5" name="Rectangle 4">
            <a:extLst>
              <a:ext uri="{FF2B5EF4-FFF2-40B4-BE49-F238E27FC236}">
                <a16:creationId xmlns:a16="http://schemas.microsoft.com/office/drawing/2014/main" id="{98525BBB-4894-4A02-AEC1-ADBB3DA3D533}"/>
              </a:ext>
            </a:extLst>
          </p:cNvPr>
          <p:cNvSpPr/>
          <p:nvPr/>
        </p:nvSpPr>
        <p:spPr>
          <a:xfrm>
            <a:off x="677334" y="2888974"/>
            <a:ext cx="5855988" cy="9541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82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5A76-588D-4198-A6A9-4DCE011980D9}"/>
              </a:ext>
            </a:extLst>
          </p:cNvPr>
          <p:cNvSpPr>
            <a:spLocks noGrp="1"/>
          </p:cNvSpPr>
          <p:nvPr>
            <p:ph type="title"/>
          </p:nvPr>
        </p:nvSpPr>
        <p:spPr>
          <a:xfrm>
            <a:off x="1792512" y="191729"/>
            <a:ext cx="8596668" cy="1320800"/>
          </a:xfrm>
        </p:spPr>
        <p:txBody>
          <a:bodyPr/>
          <a:lstStyle/>
          <a:p>
            <a:pPr algn="ctr"/>
            <a:r>
              <a:rPr lang="en-US" dirty="0"/>
              <a:t>Versions Of Java </a:t>
            </a:r>
          </a:p>
        </p:txBody>
      </p:sp>
      <p:pic>
        <p:nvPicPr>
          <p:cNvPr id="7" name="Picture 6">
            <a:extLst>
              <a:ext uri="{FF2B5EF4-FFF2-40B4-BE49-F238E27FC236}">
                <a16:creationId xmlns:a16="http://schemas.microsoft.com/office/drawing/2014/main" id="{A9F2E151-F18D-46E8-BC17-71DDA16C7713}"/>
              </a:ext>
            </a:extLst>
          </p:cNvPr>
          <p:cNvPicPr>
            <a:picLocks noChangeAspect="1"/>
          </p:cNvPicPr>
          <p:nvPr/>
        </p:nvPicPr>
        <p:blipFill>
          <a:blip r:embed="rId2"/>
          <a:stretch>
            <a:fillRect/>
          </a:stretch>
        </p:blipFill>
        <p:spPr>
          <a:xfrm>
            <a:off x="1859895" y="1060736"/>
            <a:ext cx="8461903" cy="52969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74435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B59F-1984-49FA-AA53-22D0F82B256E}"/>
              </a:ext>
            </a:extLst>
          </p:cNvPr>
          <p:cNvSpPr>
            <a:spLocks noGrp="1"/>
          </p:cNvSpPr>
          <p:nvPr>
            <p:ph type="title"/>
          </p:nvPr>
        </p:nvSpPr>
        <p:spPr>
          <a:xfrm>
            <a:off x="677334" y="167813"/>
            <a:ext cx="8596668" cy="1320800"/>
          </a:xfrm>
        </p:spPr>
        <p:txBody>
          <a:bodyPr/>
          <a:lstStyle/>
          <a:p>
            <a:r>
              <a:rPr lang="en-US" dirty="0"/>
              <a:t>CONTROL STATEMENTS</a:t>
            </a:r>
          </a:p>
        </p:txBody>
      </p:sp>
      <p:sp>
        <p:nvSpPr>
          <p:cNvPr id="3" name="Content Placeholder 2">
            <a:extLst>
              <a:ext uri="{FF2B5EF4-FFF2-40B4-BE49-F238E27FC236}">
                <a16:creationId xmlns:a16="http://schemas.microsoft.com/office/drawing/2014/main" id="{1DC53BBD-5B06-4EE2-8C33-2E3C409E78AA}"/>
              </a:ext>
            </a:extLst>
          </p:cNvPr>
          <p:cNvSpPr>
            <a:spLocks noGrp="1"/>
          </p:cNvSpPr>
          <p:nvPr>
            <p:ph idx="1"/>
          </p:nvPr>
        </p:nvSpPr>
        <p:spPr>
          <a:xfrm>
            <a:off x="677334" y="985030"/>
            <a:ext cx="8596668" cy="6051874"/>
          </a:xfrm>
        </p:spPr>
        <p:txBody>
          <a:bodyPr>
            <a:normAutofit lnSpcReduction="10000"/>
          </a:bodyPr>
          <a:lstStyle/>
          <a:p>
            <a:r>
              <a:rPr lang="en-US" dirty="0"/>
              <a:t>A Java Program normally executes from top to bottom but if we want to control the order of execution of program, based on the logic and values , We use Control Statements.</a:t>
            </a:r>
          </a:p>
          <a:p>
            <a:pPr marL="0" indent="0">
              <a:buNone/>
            </a:pPr>
            <a:r>
              <a:rPr lang="en-US" b="1" u="sng" dirty="0"/>
              <a:t>1)Selection or Conditional Statements or Decision making Statements</a:t>
            </a:r>
          </a:p>
          <a:p>
            <a:pPr marL="0" indent="0">
              <a:buNone/>
            </a:pPr>
            <a:r>
              <a:rPr lang="en-US" dirty="0"/>
              <a:t>	e.g.- if ,if-else ,if-else-if ,nested if and switch</a:t>
            </a:r>
          </a:p>
          <a:p>
            <a:pPr marL="0" indent="0">
              <a:buNone/>
            </a:pPr>
            <a:endParaRPr lang="en-US" dirty="0"/>
          </a:p>
          <a:p>
            <a:pPr marL="0" indent="0">
              <a:buNone/>
            </a:pPr>
            <a:r>
              <a:rPr lang="en-US" b="1" u="sng" dirty="0"/>
              <a:t>2)Iteration or looping Statements</a:t>
            </a:r>
          </a:p>
          <a:p>
            <a:pPr marL="0" indent="0">
              <a:buNone/>
            </a:pPr>
            <a:r>
              <a:rPr lang="en-US" dirty="0"/>
              <a:t>	e.g. -for</a:t>
            </a:r>
          </a:p>
          <a:p>
            <a:pPr marL="0" indent="0">
              <a:buNone/>
            </a:pPr>
            <a:r>
              <a:rPr lang="en-US" dirty="0"/>
              <a:t>		-while</a:t>
            </a:r>
          </a:p>
          <a:p>
            <a:pPr marL="0" indent="0">
              <a:buNone/>
            </a:pPr>
            <a:r>
              <a:rPr lang="en-US" dirty="0"/>
              <a:t>		-do-while</a:t>
            </a:r>
          </a:p>
          <a:p>
            <a:pPr marL="0" indent="0">
              <a:buNone/>
            </a:pPr>
            <a:r>
              <a:rPr lang="en-US" dirty="0"/>
              <a:t> </a:t>
            </a:r>
          </a:p>
          <a:p>
            <a:pPr marL="0" indent="0">
              <a:buNone/>
            </a:pPr>
            <a:r>
              <a:rPr lang="en-US" b="1" u="sng" dirty="0"/>
              <a:t>3)Jump Statements</a:t>
            </a:r>
          </a:p>
          <a:p>
            <a:pPr marL="0" indent="0">
              <a:buNone/>
            </a:pPr>
            <a:r>
              <a:rPr lang="en-US" dirty="0"/>
              <a:t>	e.g. –break</a:t>
            </a:r>
          </a:p>
          <a:p>
            <a:pPr marL="0" indent="0">
              <a:buNone/>
            </a:pPr>
            <a:r>
              <a:rPr lang="en-US" dirty="0"/>
              <a:t>		-continue</a:t>
            </a:r>
          </a:p>
          <a:p>
            <a:pPr marL="0" indent="0">
              <a:buNone/>
            </a:pPr>
            <a:r>
              <a:rPr lang="en-US" dirty="0"/>
              <a:t>		-return</a:t>
            </a:r>
          </a:p>
          <a:p>
            <a:pPr marL="0" indent="0">
              <a:buNone/>
            </a:pPr>
            <a:r>
              <a:rPr lang="en-US" dirty="0"/>
              <a:t>		</a:t>
            </a:r>
            <a:r>
              <a:rPr lang="en-US" dirty="0">
                <a:solidFill>
                  <a:srgbClr val="FF0000"/>
                </a:solidFill>
              </a:rPr>
              <a:t>-</a:t>
            </a:r>
            <a:r>
              <a:rPr lang="en-US" dirty="0" err="1">
                <a:solidFill>
                  <a:srgbClr val="FF0000"/>
                </a:solidFill>
              </a:rPr>
              <a:t>goto</a:t>
            </a:r>
            <a:endParaRPr lang="en-US" dirty="0">
              <a:solidFill>
                <a:srgbClr val="FF0000"/>
              </a:solidFill>
            </a:endParaRPr>
          </a:p>
        </p:txBody>
      </p:sp>
    </p:spTree>
    <p:extLst>
      <p:ext uri="{BB962C8B-B14F-4D97-AF65-F5344CB8AC3E}">
        <p14:creationId xmlns:p14="http://schemas.microsoft.com/office/powerpoint/2010/main" val="145584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down)">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down)">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ipe(down)">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wipe(down)">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wipe(down)">
                                      <p:cBhvr>
                                        <p:cTn id="65" dur="500"/>
                                        <p:tgtEl>
                                          <p:spTgt spid="3">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wipe(down)">
                                      <p:cBhvr>
                                        <p:cTn id="7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1DE0-5A93-42B4-AA05-8DFBAD421D80}"/>
              </a:ext>
            </a:extLst>
          </p:cNvPr>
          <p:cNvSpPr>
            <a:spLocks noGrp="1"/>
          </p:cNvSpPr>
          <p:nvPr>
            <p:ph type="title"/>
          </p:nvPr>
        </p:nvSpPr>
        <p:spPr>
          <a:xfrm>
            <a:off x="677334" y="0"/>
            <a:ext cx="8596668" cy="1320800"/>
          </a:xfrm>
        </p:spPr>
        <p:txBody>
          <a:bodyPr/>
          <a:lstStyle/>
          <a:p>
            <a:r>
              <a:rPr lang="en-US" dirty="0"/>
              <a:t>1.Decision-Making statements</a:t>
            </a:r>
          </a:p>
        </p:txBody>
      </p:sp>
      <p:sp>
        <p:nvSpPr>
          <p:cNvPr id="3" name="Content Placeholder 2">
            <a:extLst>
              <a:ext uri="{FF2B5EF4-FFF2-40B4-BE49-F238E27FC236}">
                <a16:creationId xmlns:a16="http://schemas.microsoft.com/office/drawing/2014/main" id="{54D28BEC-B572-4D41-AA93-4B667C5B742A}"/>
              </a:ext>
            </a:extLst>
          </p:cNvPr>
          <p:cNvSpPr>
            <a:spLocks noGrp="1"/>
          </p:cNvSpPr>
          <p:nvPr>
            <p:ph idx="1"/>
          </p:nvPr>
        </p:nvSpPr>
        <p:spPr>
          <a:xfrm>
            <a:off x="677334" y="1206434"/>
            <a:ext cx="8596668" cy="3935410"/>
          </a:xfrm>
        </p:spPr>
        <p:txBody>
          <a:bodyPr/>
          <a:lstStyle/>
          <a:p>
            <a:r>
              <a:rPr lang="en-US" dirty="0"/>
              <a:t>decision-making statements decide which statement to execute and when.</a:t>
            </a:r>
          </a:p>
          <a:p>
            <a:r>
              <a:rPr lang="en-US" dirty="0"/>
              <a:t>Decision-making statements evaluate the Boolean expression and control the program flow depending upon the result of the condition provided.</a:t>
            </a:r>
          </a:p>
          <a:p>
            <a:r>
              <a:rPr lang="en-US" dirty="0"/>
              <a:t>Examples: if ,if-</a:t>
            </a:r>
            <a:r>
              <a:rPr lang="en-US" dirty="0" err="1"/>
              <a:t>else,if</a:t>
            </a:r>
            <a:r>
              <a:rPr lang="en-US" dirty="0"/>
              <a:t>-else-if ,nested-if and switch.</a:t>
            </a:r>
          </a:p>
          <a:p>
            <a:pPr marL="0" indent="0">
              <a:buNone/>
            </a:pPr>
            <a:endParaRPr lang="en-US" b="1" dirty="0"/>
          </a:p>
          <a:p>
            <a:r>
              <a:rPr lang="en-US" b="1" dirty="0"/>
              <a:t>Syntax:</a:t>
            </a:r>
          </a:p>
          <a:p>
            <a:pPr marL="0" indent="0">
              <a:buNone/>
            </a:pPr>
            <a:r>
              <a:rPr lang="en-US" b="1" dirty="0"/>
              <a:t>			</a:t>
            </a:r>
            <a:r>
              <a:rPr lang="en-US" dirty="0"/>
              <a:t>if(condition)</a:t>
            </a:r>
          </a:p>
          <a:p>
            <a:pPr marL="0" indent="0">
              <a:buNone/>
            </a:pPr>
            <a:r>
              <a:rPr lang="en-US" dirty="0"/>
              <a:t>			{</a:t>
            </a:r>
          </a:p>
          <a:p>
            <a:pPr marL="0" indent="0">
              <a:buNone/>
            </a:pPr>
            <a:r>
              <a:rPr lang="en-US" dirty="0"/>
              <a:t>				//body</a:t>
            </a:r>
          </a:p>
          <a:p>
            <a:pPr marL="0" indent="0">
              <a:buNone/>
            </a:pPr>
            <a:r>
              <a:rPr lang="en-US" dirty="0"/>
              <a:t>			}</a:t>
            </a:r>
          </a:p>
        </p:txBody>
      </p:sp>
      <p:pic>
        <p:nvPicPr>
          <p:cNvPr id="4" name="Picture 3">
            <a:extLst>
              <a:ext uri="{FF2B5EF4-FFF2-40B4-BE49-F238E27FC236}">
                <a16:creationId xmlns:a16="http://schemas.microsoft.com/office/drawing/2014/main" id="{AF3F4B9B-8199-4928-86F8-A66BA48F43F2}"/>
              </a:ext>
            </a:extLst>
          </p:cNvPr>
          <p:cNvPicPr>
            <a:picLocks noChangeAspect="1"/>
          </p:cNvPicPr>
          <p:nvPr/>
        </p:nvPicPr>
        <p:blipFill>
          <a:blip r:embed="rId2"/>
          <a:stretch>
            <a:fillRect/>
          </a:stretch>
        </p:blipFill>
        <p:spPr>
          <a:xfrm>
            <a:off x="5614745" y="3015114"/>
            <a:ext cx="4191000" cy="3629025"/>
          </a:xfrm>
          <a:prstGeom prst="rect">
            <a:avLst/>
          </a:prstGeom>
          <a:ln>
            <a:solidFill>
              <a:srgbClr val="00B050"/>
            </a:solidFill>
          </a:ln>
        </p:spPr>
      </p:pic>
      <p:sp>
        <p:nvSpPr>
          <p:cNvPr id="5" name="Rectangle 4">
            <a:extLst>
              <a:ext uri="{FF2B5EF4-FFF2-40B4-BE49-F238E27FC236}">
                <a16:creationId xmlns:a16="http://schemas.microsoft.com/office/drawing/2014/main" id="{EE3C68C5-C81D-4323-8A3A-F8B948136504}"/>
              </a:ext>
            </a:extLst>
          </p:cNvPr>
          <p:cNvSpPr/>
          <p:nvPr/>
        </p:nvSpPr>
        <p:spPr>
          <a:xfrm>
            <a:off x="677334" y="3015114"/>
            <a:ext cx="3551583" cy="2146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29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down)">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F072-B011-460D-BFBE-7BE3434E00BF}"/>
              </a:ext>
            </a:extLst>
          </p:cNvPr>
          <p:cNvSpPr>
            <a:spLocks noGrp="1"/>
          </p:cNvSpPr>
          <p:nvPr>
            <p:ph type="title"/>
          </p:nvPr>
        </p:nvSpPr>
        <p:spPr/>
        <p:txBody>
          <a:bodyPr/>
          <a:lstStyle/>
          <a:p>
            <a:r>
              <a:rPr lang="en-US" dirty="0"/>
              <a:t>If-else</a:t>
            </a:r>
          </a:p>
        </p:txBody>
      </p:sp>
      <p:sp>
        <p:nvSpPr>
          <p:cNvPr id="3" name="Content Placeholder 2">
            <a:extLst>
              <a:ext uri="{FF2B5EF4-FFF2-40B4-BE49-F238E27FC236}">
                <a16:creationId xmlns:a16="http://schemas.microsoft.com/office/drawing/2014/main" id="{EB4FF3F9-8F8C-442E-9EBF-F30973664026}"/>
              </a:ext>
            </a:extLst>
          </p:cNvPr>
          <p:cNvSpPr>
            <a:spLocks noGrp="1"/>
          </p:cNvSpPr>
          <p:nvPr>
            <p:ph idx="1"/>
          </p:nvPr>
        </p:nvSpPr>
        <p:spPr>
          <a:xfrm>
            <a:off x="677334" y="1643271"/>
            <a:ext cx="8596668" cy="4398092"/>
          </a:xfrm>
        </p:spPr>
        <p:txBody>
          <a:bodyPr/>
          <a:lstStyle/>
          <a:p>
            <a:r>
              <a:rPr lang="en-US" b="1" dirty="0"/>
              <a:t> </a:t>
            </a:r>
            <a:r>
              <a:rPr lang="en-US" dirty="0"/>
              <a:t>In if-else statements, if the specified condition in the if statements is true ,then if statements will execute otherwise else statement will be executed.</a:t>
            </a:r>
          </a:p>
          <a:p>
            <a:pPr marL="0" indent="0">
              <a:buNone/>
            </a:pPr>
            <a:endParaRPr lang="en-US" b="1" dirty="0"/>
          </a:p>
          <a:p>
            <a:pPr marL="0" indent="0">
              <a:buNone/>
            </a:pPr>
            <a:endParaRPr lang="en-US" b="1" dirty="0"/>
          </a:p>
          <a:p>
            <a:r>
              <a:rPr lang="en-US" b="1" dirty="0"/>
              <a:t>Syntax:</a:t>
            </a:r>
          </a:p>
          <a:p>
            <a:pPr marL="0" indent="0">
              <a:buNone/>
            </a:pPr>
            <a:r>
              <a:rPr lang="en-US" b="1" dirty="0"/>
              <a:t>	if</a:t>
            </a:r>
            <a:r>
              <a:rPr lang="en-US" dirty="0"/>
              <a:t>(condition){  </a:t>
            </a:r>
          </a:p>
          <a:p>
            <a:pPr marL="0" indent="0">
              <a:buNone/>
            </a:pPr>
            <a:r>
              <a:rPr lang="en-US" dirty="0"/>
              <a:t>  						//body</a:t>
            </a:r>
          </a:p>
          <a:p>
            <a:pPr marL="0" indent="0">
              <a:buNone/>
            </a:pPr>
            <a:r>
              <a:rPr lang="en-US" dirty="0"/>
              <a:t>	}</a:t>
            </a:r>
            <a:r>
              <a:rPr lang="en-US" b="1" dirty="0"/>
              <a:t>else</a:t>
            </a:r>
            <a:r>
              <a:rPr lang="en-US" dirty="0"/>
              <a:t>{  </a:t>
            </a:r>
          </a:p>
          <a:p>
            <a:pPr marL="0" indent="0">
              <a:buNone/>
            </a:pPr>
            <a:r>
              <a:rPr lang="en-US" dirty="0"/>
              <a:t>						//body  </a:t>
            </a:r>
          </a:p>
          <a:p>
            <a:pPr marL="0" indent="0">
              <a:buNone/>
            </a:pPr>
            <a:r>
              <a:rPr lang="en-US" dirty="0"/>
              <a:t>	}  </a:t>
            </a:r>
          </a:p>
          <a:p>
            <a:pPr marL="0" indent="0">
              <a:buNone/>
            </a:pPr>
            <a:endParaRPr lang="en-US" b="1" dirty="0"/>
          </a:p>
        </p:txBody>
      </p:sp>
      <p:sp>
        <p:nvSpPr>
          <p:cNvPr id="4" name="Rectangle 3">
            <a:extLst>
              <a:ext uri="{FF2B5EF4-FFF2-40B4-BE49-F238E27FC236}">
                <a16:creationId xmlns:a16="http://schemas.microsoft.com/office/drawing/2014/main" id="{94CFDC9A-857A-48A7-9D17-8F228487CFCC}"/>
              </a:ext>
            </a:extLst>
          </p:cNvPr>
          <p:cNvSpPr/>
          <p:nvPr/>
        </p:nvSpPr>
        <p:spPr>
          <a:xfrm>
            <a:off x="677334" y="3154769"/>
            <a:ext cx="3684105" cy="2517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9987FD0-D78F-4649-BF2E-75EC81792B1A}"/>
              </a:ext>
            </a:extLst>
          </p:cNvPr>
          <p:cNvPicPr>
            <a:picLocks noChangeAspect="1"/>
          </p:cNvPicPr>
          <p:nvPr/>
        </p:nvPicPr>
        <p:blipFill>
          <a:blip r:embed="rId2"/>
          <a:stretch>
            <a:fillRect/>
          </a:stretch>
        </p:blipFill>
        <p:spPr>
          <a:xfrm>
            <a:off x="4975668" y="2541779"/>
            <a:ext cx="3810523" cy="4237789"/>
          </a:xfrm>
          <a:prstGeom prst="rect">
            <a:avLst/>
          </a:prstGeom>
          <a:ln>
            <a:solidFill>
              <a:srgbClr val="00B050"/>
            </a:solidFill>
          </a:ln>
        </p:spPr>
      </p:pic>
    </p:spTree>
    <p:extLst>
      <p:ext uri="{BB962C8B-B14F-4D97-AF65-F5344CB8AC3E}">
        <p14:creationId xmlns:p14="http://schemas.microsoft.com/office/powerpoint/2010/main" val="37851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9B7C-D3B5-4969-9EB6-F4A651181621}"/>
              </a:ext>
            </a:extLst>
          </p:cNvPr>
          <p:cNvSpPr>
            <a:spLocks noGrp="1"/>
          </p:cNvSpPr>
          <p:nvPr>
            <p:ph type="title"/>
          </p:nvPr>
        </p:nvSpPr>
        <p:spPr>
          <a:xfrm>
            <a:off x="677334" y="0"/>
            <a:ext cx="8596668" cy="1320800"/>
          </a:xfrm>
        </p:spPr>
        <p:txBody>
          <a:bodyPr/>
          <a:lstStyle/>
          <a:p>
            <a:r>
              <a:rPr lang="en-US" dirty="0"/>
              <a:t>If-else-if</a:t>
            </a:r>
          </a:p>
        </p:txBody>
      </p:sp>
      <p:sp>
        <p:nvSpPr>
          <p:cNvPr id="3" name="Content Placeholder 2">
            <a:extLst>
              <a:ext uri="{FF2B5EF4-FFF2-40B4-BE49-F238E27FC236}">
                <a16:creationId xmlns:a16="http://schemas.microsoft.com/office/drawing/2014/main" id="{FD3983A6-DB70-4455-981B-E0B38F76C183}"/>
              </a:ext>
            </a:extLst>
          </p:cNvPr>
          <p:cNvSpPr>
            <a:spLocks noGrp="1"/>
          </p:cNvSpPr>
          <p:nvPr>
            <p:ph idx="1"/>
          </p:nvPr>
        </p:nvSpPr>
        <p:spPr>
          <a:xfrm>
            <a:off x="677334" y="660400"/>
            <a:ext cx="8596668" cy="6197600"/>
          </a:xfrm>
        </p:spPr>
        <p:txBody>
          <a:bodyPr>
            <a:normAutofit/>
          </a:bodyPr>
          <a:lstStyle/>
          <a:p>
            <a:r>
              <a:rPr lang="en-US" b="1" dirty="0"/>
              <a:t> </a:t>
            </a:r>
            <a:r>
              <a:rPr lang="en-US" dirty="0"/>
              <a:t>In if-else-if statements, if the condition is true ,the associated statement will be executed and the remaining condition will be bypassed. if none of the conditions are true then else block will execute.</a:t>
            </a:r>
            <a:endParaRPr lang="en-US" b="1" dirty="0"/>
          </a:p>
          <a:p>
            <a:pPr marL="0" indent="0">
              <a:buNone/>
            </a:pPr>
            <a:endParaRPr lang="en-US" b="1" dirty="0"/>
          </a:p>
          <a:p>
            <a:r>
              <a:rPr lang="en-US" b="1" dirty="0"/>
              <a:t>Syntax:</a:t>
            </a:r>
          </a:p>
          <a:p>
            <a:pPr marL="0" indent="0">
              <a:buNone/>
            </a:pPr>
            <a:r>
              <a:rPr lang="en-US" b="1" dirty="0"/>
              <a:t>	if</a:t>
            </a:r>
            <a:r>
              <a:rPr lang="en-US" dirty="0"/>
              <a:t>(condition1){  </a:t>
            </a:r>
          </a:p>
          <a:p>
            <a:pPr marL="0" indent="0">
              <a:buNone/>
            </a:pPr>
            <a:r>
              <a:rPr lang="en-US" dirty="0"/>
              <a:t>  						//body</a:t>
            </a:r>
          </a:p>
          <a:p>
            <a:pPr marL="0" indent="0">
              <a:buNone/>
            </a:pPr>
            <a:r>
              <a:rPr lang="en-US" dirty="0"/>
              <a:t>	}</a:t>
            </a:r>
            <a:r>
              <a:rPr lang="en-US" b="1" dirty="0"/>
              <a:t>else if</a:t>
            </a:r>
            <a:r>
              <a:rPr lang="en-US" dirty="0"/>
              <a:t>(condition2) {  </a:t>
            </a:r>
          </a:p>
          <a:p>
            <a:pPr marL="0" indent="0">
              <a:buNone/>
            </a:pPr>
            <a:r>
              <a:rPr lang="en-US" dirty="0"/>
              <a:t>						//body   </a:t>
            </a:r>
          </a:p>
          <a:p>
            <a:pPr marL="0" indent="0">
              <a:buNone/>
            </a:pPr>
            <a:r>
              <a:rPr lang="en-US" dirty="0"/>
              <a:t>	}</a:t>
            </a:r>
            <a:r>
              <a:rPr lang="en-US" b="1" dirty="0"/>
              <a:t>else if</a:t>
            </a:r>
            <a:r>
              <a:rPr lang="en-US" dirty="0"/>
              <a:t>(condition3) {  </a:t>
            </a:r>
          </a:p>
          <a:p>
            <a:pPr marL="0" indent="0">
              <a:buNone/>
            </a:pPr>
            <a:r>
              <a:rPr lang="en-US" dirty="0"/>
              <a:t>						//body  </a:t>
            </a:r>
          </a:p>
          <a:p>
            <a:pPr marL="0" indent="0">
              <a:buNone/>
            </a:pPr>
            <a:r>
              <a:rPr lang="en-US" dirty="0"/>
              <a:t>	}  ...  </a:t>
            </a:r>
          </a:p>
          <a:p>
            <a:pPr marL="0" indent="0">
              <a:buNone/>
            </a:pPr>
            <a:r>
              <a:rPr lang="en-US" b="1" dirty="0"/>
              <a:t>	else</a:t>
            </a:r>
            <a:r>
              <a:rPr lang="en-US" dirty="0"/>
              <a:t>{  </a:t>
            </a:r>
          </a:p>
          <a:p>
            <a:pPr marL="0" indent="0">
              <a:buNone/>
            </a:pPr>
            <a:r>
              <a:rPr lang="en-US" dirty="0"/>
              <a:t>				//body  </a:t>
            </a:r>
          </a:p>
          <a:p>
            <a:pPr marL="0" indent="0">
              <a:buNone/>
            </a:pPr>
            <a:r>
              <a:rPr lang="en-US" dirty="0"/>
              <a:t>	}  </a:t>
            </a:r>
          </a:p>
          <a:p>
            <a:pPr marL="0" indent="0">
              <a:buNone/>
            </a:pPr>
            <a:endParaRPr lang="en-US" dirty="0"/>
          </a:p>
          <a:p>
            <a:pPr marL="0" indent="0">
              <a:buNone/>
            </a:pPr>
            <a:endParaRPr lang="en-US" b="1" dirty="0"/>
          </a:p>
          <a:p>
            <a:endParaRPr lang="en-US" dirty="0"/>
          </a:p>
        </p:txBody>
      </p:sp>
      <p:pic>
        <p:nvPicPr>
          <p:cNvPr id="4" name="Picture 3">
            <a:extLst>
              <a:ext uri="{FF2B5EF4-FFF2-40B4-BE49-F238E27FC236}">
                <a16:creationId xmlns:a16="http://schemas.microsoft.com/office/drawing/2014/main" id="{FE6D98DC-64B5-4051-9005-1C03774B68EF}"/>
              </a:ext>
            </a:extLst>
          </p:cNvPr>
          <p:cNvPicPr>
            <a:picLocks noChangeAspect="1"/>
          </p:cNvPicPr>
          <p:nvPr/>
        </p:nvPicPr>
        <p:blipFill>
          <a:blip r:embed="rId2"/>
          <a:stretch>
            <a:fillRect/>
          </a:stretch>
        </p:blipFill>
        <p:spPr>
          <a:xfrm>
            <a:off x="5373233" y="1981200"/>
            <a:ext cx="5817705" cy="4528930"/>
          </a:xfrm>
          <a:prstGeom prst="rect">
            <a:avLst/>
          </a:prstGeom>
          <a:ln>
            <a:solidFill>
              <a:srgbClr val="00B050"/>
            </a:solidFill>
          </a:ln>
        </p:spPr>
      </p:pic>
      <p:sp>
        <p:nvSpPr>
          <p:cNvPr id="5" name="Rectangle 4">
            <a:extLst>
              <a:ext uri="{FF2B5EF4-FFF2-40B4-BE49-F238E27FC236}">
                <a16:creationId xmlns:a16="http://schemas.microsoft.com/office/drawing/2014/main" id="{8D2A0567-4D4A-4178-B4EA-58C3F82886E6}"/>
              </a:ext>
            </a:extLst>
          </p:cNvPr>
          <p:cNvSpPr/>
          <p:nvPr/>
        </p:nvSpPr>
        <p:spPr>
          <a:xfrm>
            <a:off x="677334" y="1981200"/>
            <a:ext cx="4068418" cy="45289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428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down)">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wipe(down)">
                                      <p:cBhvr>
                                        <p:cTn id="7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4647-9420-4FE3-A1DB-DEA3E87CB792}"/>
              </a:ext>
            </a:extLst>
          </p:cNvPr>
          <p:cNvSpPr>
            <a:spLocks noGrp="1"/>
          </p:cNvSpPr>
          <p:nvPr>
            <p:ph type="title"/>
          </p:nvPr>
        </p:nvSpPr>
        <p:spPr>
          <a:xfrm>
            <a:off x="677334" y="156238"/>
            <a:ext cx="8596668" cy="1320800"/>
          </a:xfrm>
        </p:spPr>
        <p:txBody>
          <a:bodyPr/>
          <a:lstStyle/>
          <a:p>
            <a:r>
              <a:rPr lang="en-US" dirty="0"/>
              <a:t>Nested if</a:t>
            </a:r>
          </a:p>
        </p:txBody>
      </p:sp>
      <p:sp>
        <p:nvSpPr>
          <p:cNvPr id="3" name="Content Placeholder 2">
            <a:extLst>
              <a:ext uri="{FF2B5EF4-FFF2-40B4-BE49-F238E27FC236}">
                <a16:creationId xmlns:a16="http://schemas.microsoft.com/office/drawing/2014/main" id="{7C40FDB4-E5D1-48AB-BD28-BBC61D48DACA}"/>
              </a:ext>
            </a:extLst>
          </p:cNvPr>
          <p:cNvSpPr>
            <a:spLocks noGrp="1"/>
          </p:cNvSpPr>
          <p:nvPr>
            <p:ph idx="1"/>
          </p:nvPr>
        </p:nvSpPr>
        <p:spPr>
          <a:xfrm>
            <a:off x="677334" y="1193180"/>
            <a:ext cx="8596668" cy="5508582"/>
          </a:xfrm>
        </p:spPr>
        <p:txBody>
          <a:bodyPr>
            <a:normAutofit/>
          </a:bodyPr>
          <a:lstStyle/>
          <a:p>
            <a:r>
              <a:rPr lang="en-US" dirty="0"/>
              <a:t>The nested if statement represents the </a:t>
            </a:r>
            <a:r>
              <a:rPr lang="en-US" i="1" dirty="0"/>
              <a:t>if block within another if block</a:t>
            </a:r>
            <a:r>
              <a:rPr lang="en-US" dirty="0"/>
              <a:t>. Here, the inner if block condition executes only when outer if block condition is true.</a:t>
            </a:r>
          </a:p>
          <a:p>
            <a:pPr marL="0" indent="0">
              <a:buNone/>
            </a:pPr>
            <a:endParaRPr lang="en-US" b="1" dirty="0"/>
          </a:p>
          <a:p>
            <a:r>
              <a:rPr lang="en-US" b="1" dirty="0"/>
              <a:t>Syntax:</a:t>
            </a:r>
          </a:p>
          <a:p>
            <a:pPr marL="0" indent="0">
              <a:buNone/>
            </a:pPr>
            <a:r>
              <a:rPr lang="en-US" b="1" dirty="0"/>
              <a:t>if</a:t>
            </a:r>
            <a:r>
              <a:rPr lang="en-US" dirty="0"/>
              <a:t>(condition){    </a:t>
            </a:r>
          </a:p>
          <a:p>
            <a:pPr marL="0" indent="0">
              <a:buNone/>
            </a:pPr>
            <a:r>
              <a:rPr lang="en-US" dirty="0"/>
              <a:t>	    //code to be executed    </a:t>
            </a:r>
          </a:p>
          <a:p>
            <a:pPr marL="0" indent="0">
              <a:buNone/>
            </a:pPr>
            <a:r>
              <a:rPr lang="en-US" dirty="0"/>
              <a:t>          </a:t>
            </a:r>
            <a:r>
              <a:rPr lang="en-US" b="1" dirty="0"/>
              <a:t>if</a:t>
            </a:r>
            <a:r>
              <a:rPr lang="en-US" dirty="0"/>
              <a:t>(condition){  </a:t>
            </a:r>
          </a:p>
          <a:p>
            <a:pPr marL="0" indent="0">
              <a:buNone/>
            </a:pPr>
            <a:r>
              <a:rPr lang="en-US" dirty="0"/>
              <a:t>             //code to be executed    </a:t>
            </a:r>
          </a:p>
          <a:p>
            <a:pPr marL="0" indent="0">
              <a:buNone/>
            </a:pPr>
            <a:r>
              <a:rPr lang="en-US" dirty="0"/>
              <a:t>    }    </a:t>
            </a:r>
          </a:p>
          <a:p>
            <a:pPr marL="0" indent="0">
              <a:buNone/>
            </a:pPr>
            <a:r>
              <a:rPr lang="en-US" dirty="0"/>
              <a:t>}  </a:t>
            </a:r>
          </a:p>
          <a:p>
            <a:pPr marL="0" indent="0">
              <a:buNone/>
            </a:pPr>
            <a:endParaRPr lang="en-US" dirty="0"/>
          </a:p>
          <a:p>
            <a:pPr marL="0" indent="0">
              <a:buNone/>
            </a:pPr>
            <a:endParaRPr lang="en-US" b="1" dirty="0"/>
          </a:p>
          <a:p>
            <a:endParaRPr lang="en-US" dirty="0"/>
          </a:p>
        </p:txBody>
      </p:sp>
      <p:sp>
        <p:nvSpPr>
          <p:cNvPr id="4" name="Rectangle 3">
            <a:extLst>
              <a:ext uri="{FF2B5EF4-FFF2-40B4-BE49-F238E27FC236}">
                <a16:creationId xmlns:a16="http://schemas.microsoft.com/office/drawing/2014/main" id="{9A188AFF-8277-4746-B38A-6852B0328090}"/>
              </a:ext>
            </a:extLst>
          </p:cNvPr>
          <p:cNvSpPr/>
          <p:nvPr/>
        </p:nvSpPr>
        <p:spPr>
          <a:xfrm>
            <a:off x="677334" y="2513980"/>
            <a:ext cx="4068418" cy="32115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DA39D3-41CF-4378-BE27-041CB44C8227}"/>
              </a:ext>
            </a:extLst>
          </p:cNvPr>
          <p:cNvPicPr>
            <a:picLocks noChangeAspect="1"/>
          </p:cNvPicPr>
          <p:nvPr/>
        </p:nvPicPr>
        <p:blipFill>
          <a:blip r:embed="rId2"/>
          <a:stretch>
            <a:fillRect/>
          </a:stretch>
        </p:blipFill>
        <p:spPr>
          <a:xfrm>
            <a:off x="5809520" y="1901162"/>
            <a:ext cx="2400714" cy="4800600"/>
          </a:xfrm>
          <a:prstGeom prst="rect">
            <a:avLst/>
          </a:prstGeom>
          <a:ln>
            <a:solidFill>
              <a:srgbClr val="00B050"/>
            </a:solidFill>
          </a:ln>
        </p:spPr>
      </p:pic>
    </p:spTree>
    <p:extLst>
      <p:ext uri="{BB962C8B-B14F-4D97-AF65-F5344CB8AC3E}">
        <p14:creationId xmlns:p14="http://schemas.microsoft.com/office/powerpoint/2010/main" val="312239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3462-4F5C-4C41-8229-28F3E36BE6A3}"/>
              </a:ext>
            </a:extLst>
          </p:cNvPr>
          <p:cNvSpPr>
            <a:spLocks noGrp="1"/>
          </p:cNvSpPr>
          <p:nvPr>
            <p:ph type="title"/>
          </p:nvPr>
        </p:nvSpPr>
        <p:spPr>
          <a:xfrm>
            <a:off x="677334" y="156238"/>
            <a:ext cx="8596668" cy="1320800"/>
          </a:xfrm>
        </p:spPr>
        <p:txBody>
          <a:bodyPr/>
          <a:lstStyle/>
          <a:p>
            <a:r>
              <a:rPr lang="en-US" dirty="0"/>
              <a:t>Switch Statement</a:t>
            </a:r>
          </a:p>
        </p:txBody>
      </p:sp>
      <p:sp>
        <p:nvSpPr>
          <p:cNvPr id="3" name="Content Placeholder 2">
            <a:extLst>
              <a:ext uri="{FF2B5EF4-FFF2-40B4-BE49-F238E27FC236}">
                <a16:creationId xmlns:a16="http://schemas.microsoft.com/office/drawing/2014/main" id="{B0BC11B3-15AA-430A-9938-BC60D90819DB}"/>
              </a:ext>
            </a:extLst>
          </p:cNvPr>
          <p:cNvSpPr>
            <a:spLocks noGrp="1"/>
          </p:cNvSpPr>
          <p:nvPr>
            <p:ph idx="1"/>
          </p:nvPr>
        </p:nvSpPr>
        <p:spPr>
          <a:xfrm>
            <a:off x="677334" y="1020902"/>
            <a:ext cx="8596668" cy="1165707"/>
          </a:xfrm>
        </p:spPr>
        <p:txBody>
          <a:bodyPr/>
          <a:lstStyle/>
          <a:p>
            <a:r>
              <a:rPr lang="en-US" dirty="0"/>
              <a:t>The switch statement is multi-way branch statement. The Switch statement defines multiple paths of execution of a program.</a:t>
            </a:r>
          </a:p>
          <a:p>
            <a:r>
              <a:rPr lang="en-US" dirty="0"/>
              <a:t>It provides a better alternative than a large series of if-else-if</a:t>
            </a:r>
          </a:p>
          <a:p>
            <a:endParaRPr lang="en-US" dirty="0"/>
          </a:p>
          <a:p>
            <a:endParaRPr lang="en-US" dirty="0"/>
          </a:p>
        </p:txBody>
      </p:sp>
      <p:sp>
        <p:nvSpPr>
          <p:cNvPr id="4" name="Rectangle 3">
            <a:extLst>
              <a:ext uri="{FF2B5EF4-FFF2-40B4-BE49-F238E27FC236}">
                <a16:creationId xmlns:a16="http://schemas.microsoft.com/office/drawing/2014/main" id="{90975BC2-661C-46C4-A276-6830BAA85823}"/>
              </a:ext>
            </a:extLst>
          </p:cNvPr>
          <p:cNvSpPr/>
          <p:nvPr/>
        </p:nvSpPr>
        <p:spPr>
          <a:xfrm>
            <a:off x="450574" y="2341702"/>
            <a:ext cx="6096000" cy="3693319"/>
          </a:xfrm>
          <a:prstGeom prst="rect">
            <a:avLst/>
          </a:prstGeom>
        </p:spPr>
        <p:txBody>
          <a:bodyPr>
            <a:spAutoFit/>
          </a:bodyPr>
          <a:lstStyle/>
          <a:p>
            <a:r>
              <a:rPr lang="en-US" b="1" dirty="0"/>
              <a:t>Syntax: </a:t>
            </a:r>
          </a:p>
          <a:p>
            <a:r>
              <a:rPr lang="en-US" b="1" dirty="0"/>
              <a:t>			</a:t>
            </a:r>
            <a:r>
              <a:rPr lang="en-US" dirty="0"/>
              <a:t>switch(variable to tested)</a:t>
            </a:r>
          </a:p>
          <a:p>
            <a:r>
              <a:rPr lang="en-US" dirty="0"/>
              <a:t>			{</a:t>
            </a:r>
          </a:p>
          <a:p>
            <a:r>
              <a:rPr lang="en-US" dirty="0"/>
              <a:t>				case value1: </a:t>
            </a:r>
          </a:p>
          <a:p>
            <a:r>
              <a:rPr lang="en-US" dirty="0"/>
              <a:t>							//statement1</a:t>
            </a:r>
          </a:p>
          <a:p>
            <a:r>
              <a:rPr lang="en-US" dirty="0"/>
              <a:t>							break;</a:t>
            </a:r>
          </a:p>
          <a:p>
            <a:r>
              <a:rPr lang="en-US" dirty="0"/>
              <a:t>				case value2: </a:t>
            </a:r>
          </a:p>
          <a:p>
            <a:r>
              <a:rPr lang="en-US" dirty="0"/>
              <a:t>							//statement2</a:t>
            </a:r>
          </a:p>
          <a:p>
            <a:r>
              <a:rPr lang="en-US" dirty="0"/>
              <a:t>							break;</a:t>
            </a:r>
          </a:p>
          <a:p>
            <a:r>
              <a:rPr lang="en-US" dirty="0"/>
              <a:t>				default :</a:t>
            </a:r>
          </a:p>
          <a:p>
            <a:r>
              <a:rPr lang="en-US" dirty="0"/>
              <a:t>						//body</a:t>
            </a:r>
          </a:p>
          <a:p>
            <a:r>
              <a:rPr lang="en-US" dirty="0"/>
              <a:t>						break;</a:t>
            </a:r>
          </a:p>
          <a:p>
            <a:r>
              <a:rPr lang="en-US" dirty="0"/>
              <a:t>			}</a:t>
            </a:r>
          </a:p>
        </p:txBody>
      </p:sp>
      <p:pic>
        <p:nvPicPr>
          <p:cNvPr id="5" name="Picture 4">
            <a:extLst>
              <a:ext uri="{FF2B5EF4-FFF2-40B4-BE49-F238E27FC236}">
                <a16:creationId xmlns:a16="http://schemas.microsoft.com/office/drawing/2014/main" id="{78337EA4-04D8-4CA3-B461-EA0F821B6F7E}"/>
              </a:ext>
            </a:extLst>
          </p:cNvPr>
          <p:cNvPicPr>
            <a:picLocks noChangeAspect="1"/>
          </p:cNvPicPr>
          <p:nvPr/>
        </p:nvPicPr>
        <p:blipFill>
          <a:blip r:embed="rId2"/>
          <a:stretch>
            <a:fillRect/>
          </a:stretch>
        </p:blipFill>
        <p:spPr>
          <a:xfrm>
            <a:off x="6858090" y="2299861"/>
            <a:ext cx="4777319" cy="4401901"/>
          </a:xfrm>
          <a:prstGeom prst="rect">
            <a:avLst/>
          </a:prstGeom>
          <a:solidFill>
            <a:schemeClr val="bg1">
              <a:lumMod val="95000"/>
            </a:schemeClr>
          </a:solidFill>
          <a:ln>
            <a:solidFill>
              <a:srgbClr val="00B050"/>
            </a:solidFill>
          </a:ln>
        </p:spPr>
      </p:pic>
      <p:sp>
        <p:nvSpPr>
          <p:cNvPr id="6" name="Rectangle 5">
            <a:extLst>
              <a:ext uri="{FF2B5EF4-FFF2-40B4-BE49-F238E27FC236}">
                <a16:creationId xmlns:a16="http://schemas.microsoft.com/office/drawing/2014/main" id="{A648DFE1-6610-4256-8C5A-F93B73CC7D24}"/>
              </a:ext>
            </a:extLst>
          </p:cNvPr>
          <p:cNvSpPr/>
          <p:nvPr/>
        </p:nvSpPr>
        <p:spPr>
          <a:xfrm>
            <a:off x="450574" y="2322433"/>
            <a:ext cx="5141844" cy="3902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17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8876-E77C-4F8C-A2EF-B97DF05EC919}"/>
              </a:ext>
            </a:extLst>
          </p:cNvPr>
          <p:cNvSpPr>
            <a:spLocks noGrp="1"/>
          </p:cNvSpPr>
          <p:nvPr>
            <p:ph type="title"/>
          </p:nvPr>
        </p:nvSpPr>
        <p:spPr>
          <a:xfrm>
            <a:off x="677334" y="461038"/>
            <a:ext cx="8596668" cy="1320800"/>
          </a:xfrm>
        </p:spPr>
        <p:txBody>
          <a:bodyPr/>
          <a:lstStyle/>
          <a:p>
            <a:r>
              <a:rPr lang="en-US" dirty="0"/>
              <a:t>Points to Remember</a:t>
            </a:r>
          </a:p>
        </p:txBody>
      </p:sp>
      <p:sp>
        <p:nvSpPr>
          <p:cNvPr id="3" name="Content Placeholder 2">
            <a:extLst>
              <a:ext uri="{FF2B5EF4-FFF2-40B4-BE49-F238E27FC236}">
                <a16:creationId xmlns:a16="http://schemas.microsoft.com/office/drawing/2014/main" id="{A7EC0CA5-B3ED-495C-BCBE-46601ED12C7F}"/>
              </a:ext>
            </a:extLst>
          </p:cNvPr>
          <p:cNvSpPr>
            <a:spLocks noGrp="1"/>
          </p:cNvSpPr>
          <p:nvPr>
            <p:ph idx="1"/>
          </p:nvPr>
        </p:nvSpPr>
        <p:spPr>
          <a:xfrm>
            <a:off x="677334" y="1299198"/>
            <a:ext cx="8596668" cy="5558802"/>
          </a:xfrm>
        </p:spPr>
        <p:txBody>
          <a:bodyPr>
            <a:normAutofit/>
          </a:bodyPr>
          <a:lstStyle/>
          <a:p>
            <a:pPr>
              <a:lnSpc>
                <a:spcPct val="150000"/>
              </a:lnSpc>
            </a:pPr>
            <a:r>
              <a:rPr lang="en-US" dirty="0"/>
              <a:t>There can be </a:t>
            </a:r>
            <a:r>
              <a:rPr lang="en-US" i="1" dirty="0"/>
              <a:t>one or N number of case values</a:t>
            </a:r>
            <a:r>
              <a:rPr lang="en-US" dirty="0"/>
              <a:t> for a switch expression.</a:t>
            </a:r>
          </a:p>
          <a:p>
            <a:pPr>
              <a:lnSpc>
                <a:spcPct val="150000"/>
              </a:lnSpc>
            </a:pPr>
            <a:r>
              <a:rPr lang="en-US" dirty="0"/>
              <a:t>The case value must be of switch expression type only. The case value must be </a:t>
            </a:r>
            <a:r>
              <a:rPr lang="en-US" i="1" dirty="0"/>
              <a:t>literal or constant</a:t>
            </a:r>
            <a:r>
              <a:rPr lang="en-US" dirty="0"/>
              <a:t>. It doesn't allow variables.</a:t>
            </a:r>
          </a:p>
          <a:p>
            <a:pPr>
              <a:lnSpc>
                <a:spcPct val="150000"/>
              </a:lnSpc>
            </a:pPr>
            <a:r>
              <a:rPr lang="en-US" dirty="0"/>
              <a:t>The case values must be </a:t>
            </a:r>
            <a:r>
              <a:rPr lang="en-US" i="1" dirty="0"/>
              <a:t>unique</a:t>
            </a:r>
            <a:r>
              <a:rPr lang="en-US" dirty="0"/>
              <a:t>. In case of duplicate value, it renders compile-time error.</a:t>
            </a:r>
          </a:p>
          <a:p>
            <a:pPr>
              <a:lnSpc>
                <a:spcPct val="150000"/>
              </a:lnSpc>
            </a:pPr>
            <a:r>
              <a:rPr lang="en-US" dirty="0"/>
              <a:t>The Java switch expression must be of </a:t>
            </a:r>
            <a:r>
              <a:rPr lang="en-US" i="1" dirty="0"/>
              <a:t>byte, short, int, long (with its Wrapper type), </a:t>
            </a:r>
            <a:r>
              <a:rPr lang="en-US" i="1" dirty="0" err="1"/>
              <a:t>enums</a:t>
            </a:r>
            <a:r>
              <a:rPr lang="en-US" i="1" dirty="0"/>
              <a:t> and string</a:t>
            </a:r>
            <a:r>
              <a:rPr lang="en-US" dirty="0"/>
              <a:t>.</a:t>
            </a:r>
          </a:p>
          <a:p>
            <a:pPr>
              <a:lnSpc>
                <a:spcPct val="150000"/>
              </a:lnSpc>
            </a:pPr>
            <a:r>
              <a:rPr lang="en-US" dirty="0"/>
              <a:t>Each case statement can have a </a:t>
            </a:r>
            <a:r>
              <a:rPr lang="en-US" i="1" dirty="0"/>
              <a:t>break statement</a:t>
            </a:r>
            <a:r>
              <a:rPr lang="en-US" dirty="0"/>
              <a:t> which is optional. When control reaches to the break statement, it jumps the control after the switch expression. If a break statement is not found, it executes the next case.</a:t>
            </a:r>
          </a:p>
          <a:p>
            <a:pPr>
              <a:lnSpc>
                <a:spcPct val="150000"/>
              </a:lnSpc>
            </a:pPr>
            <a:r>
              <a:rPr lang="en-US" dirty="0"/>
              <a:t>The case value can have a </a:t>
            </a:r>
            <a:r>
              <a:rPr lang="en-US" i="1" dirty="0"/>
              <a:t>default label</a:t>
            </a:r>
            <a:r>
              <a:rPr lang="en-US" dirty="0"/>
              <a:t> which is optional.</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018411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E97E-CE60-47AD-B99D-02C843AE68AE}"/>
              </a:ext>
            </a:extLst>
          </p:cNvPr>
          <p:cNvSpPr>
            <a:spLocks noGrp="1"/>
          </p:cNvSpPr>
          <p:nvPr>
            <p:ph type="title"/>
          </p:nvPr>
        </p:nvSpPr>
        <p:spPr>
          <a:xfrm>
            <a:off x="677334" y="156238"/>
            <a:ext cx="8596668" cy="1320800"/>
          </a:xfrm>
        </p:spPr>
        <p:txBody>
          <a:bodyPr/>
          <a:lstStyle/>
          <a:p>
            <a:r>
              <a:rPr lang="en-US" dirty="0"/>
              <a:t>Looping or Iteration statements</a:t>
            </a:r>
          </a:p>
        </p:txBody>
      </p:sp>
      <p:sp>
        <p:nvSpPr>
          <p:cNvPr id="3" name="Content Placeholder 2">
            <a:extLst>
              <a:ext uri="{FF2B5EF4-FFF2-40B4-BE49-F238E27FC236}">
                <a16:creationId xmlns:a16="http://schemas.microsoft.com/office/drawing/2014/main" id="{408C9DE6-7B2D-423F-9242-DB49396A61B6}"/>
              </a:ext>
            </a:extLst>
          </p:cNvPr>
          <p:cNvSpPr>
            <a:spLocks noGrp="1"/>
          </p:cNvSpPr>
          <p:nvPr>
            <p:ph idx="1"/>
          </p:nvPr>
        </p:nvSpPr>
        <p:spPr>
          <a:xfrm>
            <a:off x="677334" y="1263783"/>
            <a:ext cx="8596668" cy="1530595"/>
          </a:xfrm>
        </p:spPr>
        <p:txBody>
          <a:bodyPr/>
          <a:lstStyle/>
          <a:p>
            <a:r>
              <a:rPr lang="en-US" dirty="0"/>
              <a:t>In Iteration or looping statements, the same code fragment executes  several times until a specific condition satisfied.</a:t>
            </a:r>
          </a:p>
          <a:p>
            <a:r>
              <a:rPr lang="en-US" dirty="0"/>
              <a:t>Iteration statements executes the same set of instructions until a termination condition is met.</a:t>
            </a:r>
          </a:p>
          <a:p>
            <a:endParaRPr lang="en-US" dirty="0"/>
          </a:p>
          <a:p>
            <a:endParaRPr lang="en-US" dirty="0"/>
          </a:p>
        </p:txBody>
      </p:sp>
      <p:sp>
        <p:nvSpPr>
          <p:cNvPr id="5" name="Diamond 4">
            <a:extLst>
              <a:ext uri="{FF2B5EF4-FFF2-40B4-BE49-F238E27FC236}">
                <a16:creationId xmlns:a16="http://schemas.microsoft.com/office/drawing/2014/main" id="{17BA8B4F-F612-4994-BDD2-A62604673226}"/>
              </a:ext>
            </a:extLst>
          </p:cNvPr>
          <p:cNvSpPr/>
          <p:nvPr/>
        </p:nvSpPr>
        <p:spPr>
          <a:xfrm>
            <a:off x="4181058" y="3760139"/>
            <a:ext cx="2219739" cy="14194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Condition</a:t>
            </a:r>
          </a:p>
        </p:txBody>
      </p:sp>
      <p:sp>
        <p:nvSpPr>
          <p:cNvPr id="6" name="Oval 5">
            <a:extLst>
              <a:ext uri="{FF2B5EF4-FFF2-40B4-BE49-F238E27FC236}">
                <a16:creationId xmlns:a16="http://schemas.microsoft.com/office/drawing/2014/main" id="{A82C6548-5D0C-414F-B581-139FB743F61D}"/>
              </a:ext>
            </a:extLst>
          </p:cNvPr>
          <p:cNvSpPr/>
          <p:nvPr/>
        </p:nvSpPr>
        <p:spPr>
          <a:xfrm>
            <a:off x="5184907" y="2991202"/>
            <a:ext cx="212035"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009D508-0976-40BE-9DEB-BFAD9D018313}"/>
              </a:ext>
            </a:extLst>
          </p:cNvPr>
          <p:cNvSpPr txBox="1"/>
          <p:nvPr/>
        </p:nvSpPr>
        <p:spPr>
          <a:xfrm>
            <a:off x="3975646" y="2619571"/>
            <a:ext cx="2842592" cy="584775"/>
          </a:xfrm>
          <a:prstGeom prst="rect">
            <a:avLst/>
          </a:prstGeom>
          <a:noFill/>
        </p:spPr>
        <p:txBody>
          <a:bodyPr wrap="square" rtlCol="0">
            <a:spAutoFit/>
          </a:bodyPr>
          <a:lstStyle/>
          <a:p>
            <a:pPr algn="ctr"/>
            <a:r>
              <a:rPr lang="en-US" sz="1600" dirty="0">
                <a:solidFill>
                  <a:srgbClr val="0070C0"/>
                </a:solidFill>
              </a:rPr>
              <a:t>Flow Of Iteration Statement</a:t>
            </a:r>
          </a:p>
        </p:txBody>
      </p:sp>
      <p:cxnSp>
        <p:nvCxnSpPr>
          <p:cNvPr id="8" name="Straight Arrow Connector 7">
            <a:extLst>
              <a:ext uri="{FF2B5EF4-FFF2-40B4-BE49-F238E27FC236}">
                <a16:creationId xmlns:a16="http://schemas.microsoft.com/office/drawing/2014/main" id="{05DCAC52-3C50-4688-8131-8210CFAEAF10}"/>
              </a:ext>
            </a:extLst>
          </p:cNvPr>
          <p:cNvCxnSpPr>
            <a:cxnSpLocks/>
          </p:cNvCxnSpPr>
          <p:nvPr/>
        </p:nvCxnSpPr>
        <p:spPr>
          <a:xfrm>
            <a:off x="5290923" y="3200963"/>
            <a:ext cx="1" cy="538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5C736CE7-461E-4111-AE0B-4080A55D4BCC}"/>
              </a:ext>
            </a:extLst>
          </p:cNvPr>
          <p:cNvCxnSpPr>
            <a:cxnSpLocks/>
          </p:cNvCxnSpPr>
          <p:nvPr/>
        </p:nvCxnSpPr>
        <p:spPr>
          <a:xfrm>
            <a:off x="6395828" y="4474882"/>
            <a:ext cx="2184358" cy="1466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DD92ABF-6902-48DF-8297-9325A92DD634}"/>
              </a:ext>
            </a:extLst>
          </p:cNvPr>
          <p:cNvSpPr/>
          <p:nvPr/>
        </p:nvSpPr>
        <p:spPr>
          <a:xfrm>
            <a:off x="8474168" y="5957985"/>
            <a:ext cx="212035" cy="18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C2FBB8B-F5DC-4D9E-BA92-186A3BE7A2E7}"/>
              </a:ext>
            </a:extLst>
          </p:cNvPr>
          <p:cNvSpPr txBox="1"/>
          <p:nvPr/>
        </p:nvSpPr>
        <p:spPr>
          <a:xfrm>
            <a:off x="4926494" y="5420266"/>
            <a:ext cx="2842592" cy="338554"/>
          </a:xfrm>
          <a:prstGeom prst="rect">
            <a:avLst/>
          </a:prstGeom>
          <a:noFill/>
        </p:spPr>
        <p:txBody>
          <a:bodyPr wrap="square" rtlCol="0">
            <a:spAutoFit/>
          </a:bodyPr>
          <a:lstStyle/>
          <a:p>
            <a:pPr algn="ctr"/>
            <a:r>
              <a:rPr lang="en-US" sz="1600" dirty="0">
                <a:solidFill>
                  <a:srgbClr val="0070C0"/>
                </a:solidFill>
              </a:rPr>
              <a:t>If condition is “True”</a:t>
            </a:r>
          </a:p>
        </p:txBody>
      </p:sp>
      <p:cxnSp>
        <p:nvCxnSpPr>
          <p:cNvPr id="13" name="Connector: Elbow 12">
            <a:extLst>
              <a:ext uri="{FF2B5EF4-FFF2-40B4-BE49-F238E27FC236}">
                <a16:creationId xmlns:a16="http://schemas.microsoft.com/office/drawing/2014/main" id="{13332244-BF28-4F04-9FB4-6DDA97DC3857}"/>
              </a:ext>
            </a:extLst>
          </p:cNvPr>
          <p:cNvCxnSpPr>
            <a:cxnSpLocks/>
          </p:cNvCxnSpPr>
          <p:nvPr/>
        </p:nvCxnSpPr>
        <p:spPr>
          <a:xfrm rot="10800000">
            <a:off x="4147925" y="4469856"/>
            <a:ext cx="318050" cy="1813713"/>
          </a:xfrm>
          <a:prstGeom prst="bentConnector3">
            <a:avLst>
              <a:gd name="adj1" fmla="val 41771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15DA382-EEF1-45A0-B8A9-0A3DC97B416F}"/>
              </a:ext>
            </a:extLst>
          </p:cNvPr>
          <p:cNvSpPr/>
          <p:nvPr/>
        </p:nvSpPr>
        <p:spPr>
          <a:xfrm>
            <a:off x="4499109" y="5999512"/>
            <a:ext cx="1583635" cy="69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Conditional code</a:t>
            </a:r>
          </a:p>
        </p:txBody>
      </p:sp>
      <p:cxnSp>
        <p:nvCxnSpPr>
          <p:cNvPr id="15" name="Straight Arrow Connector 14">
            <a:extLst>
              <a:ext uri="{FF2B5EF4-FFF2-40B4-BE49-F238E27FC236}">
                <a16:creationId xmlns:a16="http://schemas.microsoft.com/office/drawing/2014/main" id="{880C13B5-57FA-47FC-AF8F-38BABB5B78F7}"/>
              </a:ext>
            </a:extLst>
          </p:cNvPr>
          <p:cNvCxnSpPr>
            <a:cxnSpLocks/>
          </p:cNvCxnSpPr>
          <p:nvPr/>
        </p:nvCxnSpPr>
        <p:spPr>
          <a:xfrm flipH="1">
            <a:off x="5290924" y="5201514"/>
            <a:ext cx="2" cy="75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C514086-D949-474B-85F5-F4B3F44020E2}"/>
              </a:ext>
            </a:extLst>
          </p:cNvPr>
          <p:cNvSpPr txBox="1"/>
          <p:nvPr/>
        </p:nvSpPr>
        <p:spPr>
          <a:xfrm>
            <a:off x="6062269" y="4178478"/>
            <a:ext cx="2842592" cy="338554"/>
          </a:xfrm>
          <a:prstGeom prst="rect">
            <a:avLst/>
          </a:prstGeom>
          <a:noFill/>
        </p:spPr>
        <p:txBody>
          <a:bodyPr wrap="square" rtlCol="0">
            <a:spAutoFit/>
          </a:bodyPr>
          <a:lstStyle/>
          <a:p>
            <a:pPr algn="ctr"/>
            <a:r>
              <a:rPr lang="en-US" sz="1600" dirty="0">
                <a:solidFill>
                  <a:srgbClr val="0070C0"/>
                </a:solidFill>
              </a:rPr>
              <a:t>If condition is “false”</a:t>
            </a:r>
          </a:p>
        </p:txBody>
      </p:sp>
    </p:spTree>
    <p:extLst>
      <p:ext uri="{BB962C8B-B14F-4D97-AF65-F5344CB8AC3E}">
        <p14:creationId xmlns:p14="http://schemas.microsoft.com/office/powerpoint/2010/main" val="1826748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F8C6-34C7-4E6A-A874-F00B03397AC5}"/>
              </a:ext>
            </a:extLst>
          </p:cNvPr>
          <p:cNvSpPr>
            <a:spLocks noGrp="1"/>
          </p:cNvSpPr>
          <p:nvPr>
            <p:ph type="title"/>
          </p:nvPr>
        </p:nvSpPr>
        <p:spPr>
          <a:xfrm>
            <a:off x="677334" y="167813"/>
            <a:ext cx="8596668" cy="1320800"/>
          </a:xfrm>
        </p:spPr>
        <p:txBody>
          <a:bodyPr/>
          <a:lstStyle/>
          <a:p>
            <a:r>
              <a:rPr lang="en-US" dirty="0"/>
              <a:t>for loop</a:t>
            </a:r>
          </a:p>
        </p:txBody>
      </p:sp>
      <p:sp>
        <p:nvSpPr>
          <p:cNvPr id="3" name="Content Placeholder 2">
            <a:extLst>
              <a:ext uri="{FF2B5EF4-FFF2-40B4-BE49-F238E27FC236}">
                <a16:creationId xmlns:a16="http://schemas.microsoft.com/office/drawing/2014/main" id="{E92781AD-8885-4CB4-8C6D-AE28A78E3DFA}"/>
              </a:ext>
            </a:extLst>
          </p:cNvPr>
          <p:cNvSpPr>
            <a:spLocks noGrp="1"/>
          </p:cNvSpPr>
          <p:nvPr>
            <p:ph idx="1"/>
          </p:nvPr>
        </p:nvSpPr>
        <p:spPr>
          <a:xfrm>
            <a:off x="677334" y="1049106"/>
            <a:ext cx="8596668" cy="4759787"/>
          </a:xfrm>
        </p:spPr>
        <p:txBody>
          <a:bodyPr>
            <a:normAutofit/>
          </a:bodyPr>
          <a:lstStyle/>
          <a:p>
            <a:r>
              <a:rPr lang="en-US" dirty="0"/>
              <a:t>A for loop executes a statement(that is usually a block) as long as Boolean condition evaluates to true.</a:t>
            </a:r>
          </a:p>
          <a:p>
            <a:r>
              <a:rPr lang="en-US" dirty="0"/>
              <a:t>A for loop is a combination of the three elements initialization statements (or it can be any valid java statement) , Boolean expression and increment or decrement statement. </a:t>
            </a:r>
          </a:p>
          <a:p>
            <a:pPr marL="0" indent="0">
              <a:buNone/>
            </a:pPr>
            <a:endParaRPr lang="en-US" dirty="0"/>
          </a:p>
          <a:p>
            <a:r>
              <a:rPr lang="en-US" b="1" dirty="0"/>
              <a:t>Syntax: </a:t>
            </a:r>
          </a:p>
          <a:p>
            <a:pPr marL="0" indent="0">
              <a:buNone/>
            </a:pPr>
            <a:r>
              <a:rPr lang="en-US" b="1" dirty="0"/>
              <a:t>			</a:t>
            </a:r>
            <a:r>
              <a:rPr lang="en-US" dirty="0"/>
              <a:t>for(initialization; condition; </a:t>
            </a:r>
            <a:r>
              <a:rPr lang="en-US" dirty="0" err="1"/>
              <a:t>inc</a:t>
            </a:r>
            <a:r>
              <a:rPr lang="en-US" dirty="0"/>
              <a:t>/</a:t>
            </a:r>
            <a:r>
              <a:rPr lang="en-US" dirty="0" err="1"/>
              <a:t>dec</a:t>
            </a:r>
            <a:r>
              <a:rPr lang="en-US" dirty="0"/>
              <a:t>)</a:t>
            </a:r>
          </a:p>
          <a:p>
            <a:pPr marL="0" indent="0">
              <a:buNone/>
            </a:pPr>
            <a:r>
              <a:rPr lang="en-US" b="1" dirty="0"/>
              <a:t>			</a:t>
            </a:r>
            <a:r>
              <a:rPr lang="en-US" dirty="0"/>
              <a:t>{</a:t>
            </a:r>
          </a:p>
          <a:p>
            <a:pPr marL="0" indent="0">
              <a:buNone/>
            </a:pPr>
            <a:r>
              <a:rPr lang="en-US" b="1" dirty="0"/>
              <a:t>					//Statements</a:t>
            </a:r>
          </a:p>
          <a:p>
            <a:pPr marL="0" indent="0">
              <a:buNone/>
            </a:pPr>
            <a:r>
              <a:rPr lang="en-US" b="1" dirty="0"/>
              <a:t>			</a:t>
            </a:r>
            <a:r>
              <a:rPr lang="en-US" dirty="0"/>
              <a:t>}</a:t>
            </a:r>
            <a:endParaRPr lang="en-US" b="1" dirty="0"/>
          </a:p>
          <a:p>
            <a:endParaRPr lang="en-US" dirty="0"/>
          </a:p>
        </p:txBody>
      </p:sp>
      <p:pic>
        <p:nvPicPr>
          <p:cNvPr id="4" name="Picture 3">
            <a:extLst>
              <a:ext uri="{FF2B5EF4-FFF2-40B4-BE49-F238E27FC236}">
                <a16:creationId xmlns:a16="http://schemas.microsoft.com/office/drawing/2014/main" id="{F7E2475D-82E3-4E9D-B200-3AB91C4F848C}"/>
              </a:ext>
            </a:extLst>
          </p:cNvPr>
          <p:cNvPicPr>
            <a:picLocks noChangeAspect="1"/>
          </p:cNvPicPr>
          <p:nvPr/>
        </p:nvPicPr>
        <p:blipFill>
          <a:blip r:embed="rId2"/>
          <a:stretch>
            <a:fillRect/>
          </a:stretch>
        </p:blipFill>
        <p:spPr>
          <a:xfrm>
            <a:off x="6530802" y="2653265"/>
            <a:ext cx="2743200" cy="4036921"/>
          </a:xfrm>
          <a:prstGeom prst="rect">
            <a:avLst/>
          </a:prstGeom>
          <a:ln>
            <a:solidFill>
              <a:srgbClr val="00B050"/>
            </a:solidFill>
          </a:ln>
        </p:spPr>
      </p:pic>
      <p:sp>
        <p:nvSpPr>
          <p:cNvPr id="5" name="Rectangle 4">
            <a:extLst>
              <a:ext uri="{FF2B5EF4-FFF2-40B4-BE49-F238E27FC236}">
                <a16:creationId xmlns:a16="http://schemas.microsoft.com/office/drawing/2014/main" id="{0780AA5B-F856-4AF4-8870-654181F7C504}"/>
              </a:ext>
            </a:extLst>
          </p:cNvPr>
          <p:cNvSpPr/>
          <p:nvPr/>
        </p:nvSpPr>
        <p:spPr>
          <a:xfrm>
            <a:off x="1006642" y="3084443"/>
            <a:ext cx="5194852" cy="2044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5902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BFF4-693A-4031-8642-2A3966DC7A5B}"/>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39FCF452-8D5F-434A-8C16-4F96604EA3C3}"/>
              </a:ext>
            </a:extLst>
          </p:cNvPr>
          <p:cNvSpPr>
            <a:spLocks noGrp="1"/>
          </p:cNvSpPr>
          <p:nvPr>
            <p:ph idx="1"/>
          </p:nvPr>
        </p:nvSpPr>
        <p:spPr>
          <a:xfrm>
            <a:off x="677334" y="1457739"/>
            <a:ext cx="8596668" cy="3856383"/>
          </a:xfrm>
        </p:spPr>
        <p:txBody>
          <a:bodyPr/>
          <a:lstStyle/>
          <a:p>
            <a:r>
              <a:rPr lang="en-US" dirty="0"/>
              <a:t>The Java </a:t>
            </a:r>
            <a:r>
              <a:rPr lang="en-US" i="1" dirty="0"/>
              <a:t>while loop</a:t>
            </a:r>
            <a:r>
              <a:rPr lang="en-US" dirty="0"/>
              <a:t> is used to iterate a part of the program repeatedly until the specified Boolean condition is true.</a:t>
            </a:r>
          </a:p>
          <a:p>
            <a:r>
              <a:rPr lang="en-US" dirty="0"/>
              <a:t> As soon as the Boolean condition becomes false, the loop automatically stops.</a:t>
            </a:r>
          </a:p>
          <a:p>
            <a:r>
              <a:rPr lang="en-US" b="1" dirty="0"/>
              <a:t>Syntax: </a:t>
            </a:r>
          </a:p>
          <a:p>
            <a:pPr marL="0" indent="0">
              <a:buNone/>
            </a:pPr>
            <a:r>
              <a:rPr lang="en-US" b="1" dirty="0"/>
              <a:t>			while</a:t>
            </a:r>
            <a:r>
              <a:rPr lang="en-US" dirty="0"/>
              <a:t> (condition){    </a:t>
            </a:r>
          </a:p>
          <a:p>
            <a:pPr marL="0" indent="0">
              <a:buNone/>
            </a:pPr>
            <a:r>
              <a:rPr lang="en-US" dirty="0"/>
              <a:t>								//Statement  </a:t>
            </a:r>
          </a:p>
          <a:p>
            <a:pPr marL="0" indent="0">
              <a:buNone/>
            </a:pPr>
            <a:r>
              <a:rPr lang="en-US" dirty="0"/>
              <a:t>								Increment / decrement statement  </a:t>
            </a:r>
          </a:p>
          <a:p>
            <a:pPr marL="0" indent="0">
              <a:buNone/>
            </a:pPr>
            <a:r>
              <a:rPr lang="en-US" dirty="0"/>
              <a:t>							}    </a:t>
            </a:r>
          </a:p>
          <a:p>
            <a:pPr marL="0" indent="0">
              <a:buNone/>
            </a:pPr>
            <a:endParaRPr lang="en-US" b="1" dirty="0"/>
          </a:p>
          <a:p>
            <a:endParaRPr lang="en-US" dirty="0"/>
          </a:p>
        </p:txBody>
      </p:sp>
      <p:sp>
        <p:nvSpPr>
          <p:cNvPr id="4" name="Rectangle 3">
            <a:extLst>
              <a:ext uri="{FF2B5EF4-FFF2-40B4-BE49-F238E27FC236}">
                <a16:creationId xmlns:a16="http://schemas.microsoft.com/office/drawing/2014/main" id="{9D4FC79B-EA6C-4625-9976-9F308C7D9E39}"/>
              </a:ext>
            </a:extLst>
          </p:cNvPr>
          <p:cNvSpPr/>
          <p:nvPr/>
        </p:nvSpPr>
        <p:spPr>
          <a:xfrm>
            <a:off x="677334" y="2778539"/>
            <a:ext cx="7326979" cy="24118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B2FA56-098C-4E3C-AC3C-197D8FAEF522}"/>
              </a:ext>
            </a:extLst>
          </p:cNvPr>
          <p:cNvPicPr>
            <a:picLocks noChangeAspect="1"/>
          </p:cNvPicPr>
          <p:nvPr/>
        </p:nvPicPr>
        <p:blipFill>
          <a:blip r:embed="rId2"/>
          <a:stretch>
            <a:fillRect/>
          </a:stretch>
        </p:blipFill>
        <p:spPr>
          <a:xfrm>
            <a:off x="8451581" y="2571750"/>
            <a:ext cx="3740420" cy="4286250"/>
          </a:xfrm>
          <a:prstGeom prst="rect">
            <a:avLst/>
          </a:prstGeom>
          <a:solidFill>
            <a:schemeClr val="bg1">
              <a:lumMod val="95000"/>
            </a:schemeClr>
          </a:solidFill>
          <a:ln>
            <a:solidFill>
              <a:srgbClr val="00B050"/>
            </a:solidFill>
          </a:ln>
        </p:spPr>
      </p:pic>
    </p:spTree>
    <p:extLst>
      <p:ext uri="{BB962C8B-B14F-4D97-AF65-F5344CB8AC3E}">
        <p14:creationId xmlns:p14="http://schemas.microsoft.com/office/powerpoint/2010/main" val="42684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BE63-28C9-477D-8709-8FFCFA48C13C}"/>
              </a:ext>
            </a:extLst>
          </p:cNvPr>
          <p:cNvSpPr>
            <a:spLocks noGrp="1"/>
          </p:cNvSpPr>
          <p:nvPr>
            <p:ph type="title"/>
          </p:nvPr>
        </p:nvSpPr>
        <p:spPr>
          <a:xfrm>
            <a:off x="677334" y="159026"/>
            <a:ext cx="8596668" cy="1320800"/>
          </a:xfrm>
        </p:spPr>
        <p:txBody>
          <a:bodyPr/>
          <a:lstStyle/>
          <a:p>
            <a:r>
              <a:rPr lang="en-US" dirty="0"/>
              <a:t>Features In Java</a:t>
            </a:r>
          </a:p>
        </p:txBody>
      </p:sp>
      <p:sp>
        <p:nvSpPr>
          <p:cNvPr id="3" name="Content Placeholder 2">
            <a:extLst>
              <a:ext uri="{FF2B5EF4-FFF2-40B4-BE49-F238E27FC236}">
                <a16:creationId xmlns:a16="http://schemas.microsoft.com/office/drawing/2014/main" id="{17689F71-EE68-4229-922D-095059E5001C}"/>
              </a:ext>
            </a:extLst>
          </p:cNvPr>
          <p:cNvSpPr>
            <a:spLocks noGrp="1"/>
          </p:cNvSpPr>
          <p:nvPr>
            <p:ph idx="1"/>
          </p:nvPr>
        </p:nvSpPr>
        <p:spPr>
          <a:xfrm>
            <a:off x="677334" y="1141871"/>
            <a:ext cx="8596668" cy="6113694"/>
          </a:xfrm>
        </p:spPr>
        <p:txBody>
          <a:bodyPr>
            <a:normAutofit/>
          </a:bodyPr>
          <a:lstStyle/>
          <a:p>
            <a:r>
              <a:rPr lang="en-US" dirty="0"/>
              <a:t>Platform Independent (Write Once Run Anywhere).</a:t>
            </a:r>
          </a:p>
          <a:p>
            <a:r>
              <a:rPr lang="en-US" dirty="0"/>
              <a:t>Portable</a:t>
            </a:r>
          </a:p>
          <a:p>
            <a:r>
              <a:rPr lang="en-US" dirty="0"/>
              <a:t>Secure</a:t>
            </a:r>
          </a:p>
          <a:p>
            <a:pPr marL="0" indent="0">
              <a:buNone/>
            </a:pPr>
            <a:r>
              <a:rPr lang="en-US" dirty="0"/>
              <a:t>			-JVM</a:t>
            </a:r>
          </a:p>
          <a:p>
            <a:pPr marL="0" indent="0">
              <a:buNone/>
            </a:pPr>
            <a:r>
              <a:rPr lang="en-US" dirty="0"/>
              <a:t>			-Security Manager</a:t>
            </a:r>
          </a:p>
          <a:p>
            <a:pPr marL="0" indent="0">
              <a:buNone/>
            </a:pPr>
            <a:r>
              <a:rPr lang="en-US" dirty="0"/>
              <a:t>			-No Pointer</a:t>
            </a:r>
          </a:p>
          <a:p>
            <a:pPr marL="0" indent="0">
              <a:buNone/>
            </a:pPr>
            <a:r>
              <a:rPr lang="en-US" dirty="0"/>
              <a:t>			-Access Modifiers</a:t>
            </a:r>
          </a:p>
          <a:p>
            <a:pPr marL="0" indent="0">
              <a:buNone/>
            </a:pPr>
            <a:r>
              <a:rPr lang="en-US" dirty="0"/>
              <a:t>			-Exception Handling</a:t>
            </a:r>
          </a:p>
          <a:p>
            <a:pPr marL="0" indent="0">
              <a:buNone/>
            </a:pPr>
            <a:r>
              <a:rPr lang="en-US" dirty="0"/>
              <a:t>			-Own Memory Management</a:t>
            </a:r>
          </a:p>
          <a:p>
            <a:r>
              <a:rPr lang="en-US" dirty="0"/>
              <a:t>Object oriented</a:t>
            </a:r>
          </a:p>
          <a:p>
            <a:r>
              <a:rPr lang="en-US" dirty="0"/>
              <a:t>Robust</a:t>
            </a:r>
          </a:p>
          <a:p>
            <a:r>
              <a:rPr lang="en-US" dirty="0"/>
              <a:t>Multithreading</a:t>
            </a:r>
          </a:p>
          <a:p>
            <a:r>
              <a:rPr lang="en-US" dirty="0"/>
              <a:t>Simple as Compared to C and C++</a:t>
            </a:r>
          </a:p>
        </p:txBody>
      </p:sp>
    </p:spTree>
    <p:extLst>
      <p:ext uri="{BB962C8B-B14F-4D97-AF65-F5344CB8AC3E}">
        <p14:creationId xmlns:p14="http://schemas.microsoft.com/office/powerpoint/2010/main" val="396282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wipe(down)">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wipe(down)">
                                      <p:cBhvr>
                                        <p:cTn id="7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D03-68E2-4574-A84C-5B38FBD6DCD3}"/>
              </a:ext>
            </a:extLst>
          </p:cNvPr>
          <p:cNvSpPr>
            <a:spLocks noGrp="1"/>
          </p:cNvSpPr>
          <p:nvPr>
            <p:ph type="title"/>
          </p:nvPr>
        </p:nvSpPr>
        <p:spPr>
          <a:xfrm>
            <a:off x="677334" y="477078"/>
            <a:ext cx="8596668" cy="1320800"/>
          </a:xfrm>
        </p:spPr>
        <p:txBody>
          <a:bodyPr/>
          <a:lstStyle/>
          <a:p>
            <a:r>
              <a:rPr lang="en-US" dirty="0"/>
              <a:t>do-while loop</a:t>
            </a:r>
          </a:p>
        </p:txBody>
      </p:sp>
      <p:sp>
        <p:nvSpPr>
          <p:cNvPr id="3" name="Content Placeholder 2">
            <a:extLst>
              <a:ext uri="{FF2B5EF4-FFF2-40B4-BE49-F238E27FC236}">
                <a16:creationId xmlns:a16="http://schemas.microsoft.com/office/drawing/2014/main" id="{E38B13EF-0E47-4E97-88AE-C139974B9FFA}"/>
              </a:ext>
            </a:extLst>
          </p:cNvPr>
          <p:cNvSpPr>
            <a:spLocks noGrp="1"/>
          </p:cNvSpPr>
          <p:nvPr>
            <p:ph idx="1"/>
          </p:nvPr>
        </p:nvSpPr>
        <p:spPr>
          <a:xfrm>
            <a:off x="677334" y="1488613"/>
            <a:ext cx="8596668" cy="3880773"/>
          </a:xfrm>
        </p:spPr>
        <p:txBody>
          <a:bodyPr/>
          <a:lstStyle/>
          <a:p>
            <a:r>
              <a:rPr lang="en-US" dirty="0"/>
              <a:t>The Java </a:t>
            </a:r>
            <a:r>
              <a:rPr lang="en-US" i="1" dirty="0"/>
              <a:t>do-while loop</a:t>
            </a:r>
            <a:r>
              <a:rPr lang="en-US" dirty="0"/>
              <a:t> is used to iterate a part of the program repeatedly, until the specified condition is true. </a:t>
            </a:r>
          </a:p>
          <a:p>
            <a:r>
              <a:rPr lang="en-US" dirty="0"/>
              <a:t>If you must have to execute the loop at least once, it is recommended to use a do-while loop.</a:t>
            </a:r>
          </a:p>
          <a:p>
            <a:r>
              <a:rPr lang="en-US" dirty="0"/>
              <a:t>Java do-while loop is called an </a:t>
            </a:r>
            <a:r>
              <a:rPr lang="en-US" b="1" dirty="0"/>
              <a:t>exit control loop</a:t>
            </a:r>
            <a:r>
              <a:rPr lang="en-US" dirty="0"/>
              <a:t>. Therefore, unlike while loop and for loop, the do-while check the condition at the end of loop body.</a:t>
            </a:r>
          </a:p>
          <a:p>
            <a:r>
              <a:rPr lang="en-US" dirty="0"/>
              <a:t> The Java </a:t>
            </a:r>
            <a:r>
              <a:rPr lang="en-US" i="1" dirty="0"/>
              <a:t>do-while loop</a:t>
            </a:r>
            <a:r>
              <a:rPr lang="en-US" dirty="0"/>
              <a:t> is executed at least once because condition is checked after loop body.</a:t>
            </a:r>
          </a:p>
          <a:p>
            <a:endParaRPr lang="en-US" dirty="0"/>
          </a:p>
        </p:txBody>
      </p:sp>
    </p:spTree>
    <p:extLst>
      <p:ext uri="{BB962C8B-B14F-4D97-AF65-F5344CB8AC3E}">
        <p14:creationId xmlns:p14="http://schemas.microsoft.com/office/powerpoint/2010/main" val="2875704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925A5-1A40-440E-A18C-CE291B3B04AA}"/>
              </a:ext>
            </a:extLst>
          </p:cNvPr>
          <p:cNvSpPr>
            <a:spLocks noGrp="1"/>
          </p:cNvSpPr>
          <p:nvPr>
            <p:ph idx="1"/>
          </p:nvPr>
        </p:nvSpPr>
        <p:spPr>
          <a:xfrm>
            <a:off x="505055" y="1335971"/>
            <a:ext cx="8596668" cy="2202360"/>
          </a:xfrm>
        </p:spPr>
        <p:txBody>
          <a:bodyPr/>
          <a:lstStyle/>
          <a:p>
            <a:r>
              <a:rPr lang="en-US" b="1" dirty="0"/>
              <a:t>Syntax:</a:t>
            </a:r>
          </a:p>
          <a:p>
            <a:pPr marL="0" indent="0">
              <a:buNone/>
            </a:pPr>
            <a:r>
              <a:rPr lang="en-US" b="1" dirty="0"/>
              <a:t>			do</a:t>
            </a:r>
            <a:r>
              <a:rPr lang="en-US" dirty="0"/>
              <a:t>{    </a:t>
            </a:r>
          </a:p>
          <a:p>
            <a:pPr marL="0" indent="0">
              <a:buNone/>
            </a:pPr>
            <a:r>
              <a:rPr lang="en-US" dirty="0"/>
              <a:t>				//code to be executed / loop body  </a:t>
            </a:r>
          </a:p>
          <a:p>
            <a:pPr marL="0" indent="0">
              <a:buNone/>
            </a:pPr>
            <a:r>
              <a:rPr lang="en-US" dirty="0"/>
              <a:t>				//update statement   </a:t>
            </a:r>
          </a:p>
          <a:p>
            <a:pPr marL="0" indent="0">
              <a:buNone/>
            </a:pPr>
            <a:r>
              <a:rPr lang="en-US" dirty="0"/>
              <a:t>				}</a:t>
            </a:r>
            <a:r>
              <a:rPr lang="en-US" b="1" dirty="0"/>
              <a:t>while</a:t>
            </a:r>
            <a:r>
              <a:rPr lang="en-US" dirty="0"/>
              <a:t> (condition);    </a:t>
            </a:r>
          </a:p>
          <a:p>
            <a:pPr marL="0" indent="0">
              <a:buNone/>
            </a:pPr>
            <a:endParaRPr lang="en-US" b="1" dirty="0"/>
          </a:p>
          <a:p>
            <a:endParaRPr lang="en-US" dirty="0"/>
          </a:p>
        </p:txBody>
      </p:sp>
      <p:pic>
        <p:nvPicPr>
          <p:cNvPr id="4" name="Picture 3">
            <a:extLst>
              <a:ext uri="{FF2B5EF4-FFF2-40B4-BE49-F238E27FC236}">
                <a16:creationId xmlns:a16="http://schemas.microsoft.com/office/drawing/2014/main" id="{B5364528-6D76-450E-9F67-F5EA4D6022AD}"/>
              </a:ext>
            </a:extLst>
          </p:cNvPr>
          <p:cNvPicPr>
            <a:picLocks noChangeAspect="1"/>
          </p:cNvPicPr>
          <p:nvPr/>
        </p:nvPicPr>
        <p:blipFill>
          <a:blip r:embed="rId2"/>
          <a:stretch>
            <a:fillRect/>
          </a:stretch>
        </p:blipFill>
        <p:spPr>
          <a:xfrm>
            <a:off x="6755709" y="765640"/>
            <a:ext cx="3583884" cy="4756389"/>
          </a:xfrm>
          <a:prstGeom prst="rect">
            <a:avLst/>
          </a:prstGeom>
          <a:solidFill>
            <a:schemeClr val="bg1"/>
          </a:solidFill>
          <a:ln>
            <a:solidFill>
              <a:srgbClr val="00B050"/>
            </a:solidFill>
          </a:ln>
        </p:spPr>
      </p:pic>
      <p:sp>
        <p:nvSpPr>
          <p:cNvPr id="5" name="Rectangle 4">
            <a:extLst>
              <a:ext uri="{FF2B5EF4-FFF2-40B4-BE49-F238E27FC236}">
                <a16:creationId xmlns:a16="http://schemas.microsoft.com/office/drawing/2014/main" id="{849309FC-C96F-4F30-BD61-FC2C6B0C4A86}"/>
              </a:ext>
            </a:extLst>
          </p:cNvPr>
          <p:cNvSpPr/>
          <p:nvPr/>
        </p:nvSpPr>
        <p:spPr>
          <a:xfrm>
            <a:off x="505055" y="1205948"/>
            <a:ext cx="5870713" cy="2955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1211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34F9-2B18-4BE5-B270-AD59EE9F2C57}"/>
              </a:ext>
            </a:extLst>
          </p:cNvPr>
          <p:cNvSpPr>
            <a:spLocks noGrp="1"/>
          </p:cNvSpPr>
          <p:nvPr>
            <p:ph type="title"/>
          </p:nvPr>
        </p:nvSpPr>
        <p:spPr>
          <a:xfrm>
            <a:off x="677334" y="165652"/>
            <a:ext cx="8596668" cy="1320800"/>
          </a:xfrm>
        </p:spPr>
        <p:txBody>
          <a:bodyPr/>
          <a:lstStyle/>
          <a:p>
            <a:r>
              <a:rPr lang="en-US" dirty="0"/>
              <a:t>Array</a:t>
            </a:r>
          </a:p>
        </p:txBody>
      </p:sp>
      <p:sp>
        <p:nvSpPr>
          <p:cNvPr id="3" name="Content Placeholder 2">
            <a:extLst>
              <a:ext uri="{FF2B5EF4-FFF2-40B4-BE49-F238E27FC236}">
                <a16:creationId xmlns:a16="http://schemas.microsoft.com/office/drawing/2014/main" id="{25B1F867-9F3B-4D12-A8DF-0110C5BDF752}"/>
              </a:ext>
            </a:extLst>
          </p:cNvPr>
          <p:cNvSpPr>
            <a:spLocks noGrp="1"/>
          </p:cNvSpPr>
          <p:nvPr>
            <p:ph idx="1"/>
          </p:nvPr>
        </p:nvSpPr>
        <p:spPr>
          <a:xfrm>
            <a:off x="677334" y="911822"/>
            <a:ext cx="8596668" cy="3010821"/>
          </a:xfrm>
        </p:spPr>
        <p:txBody>
          <a:bodyPr/>
          <a:lstStyle/>
          <a:p>
            <a:r>
              <a:rPr lang="en-US" dirty="0"/>
              <a:t>An array is an object that holds a fixed number of values of homogeneous or similar data-type.</a:t>
            </a:r>
          </a:p>
          <a:p>
            <a:r>
              <a:rPr lang="en-US" dirty="0"/>
              <a:t>Or say An array is a Data Structure where we store similar elements.</a:t>
            </a:r>
          </a:p>
          <a:p>
            <a:r>
              <a:rPr lang="en-US" dirty="0"/>
              <a:t>The length of an array is assigned when the array is created and After creation, its length is fixed.</a:t>
            </a:r>
          </a:p>
          <a:p>
            <a:endParaRPr lang="en-US" dirty="0"/>
          </a:p>
          <a:p>
            <a:r>
              <a:rPr lang="en-US" dirty="0"/>
              <a:t>For Example : int a[]=new int[6];</a:t>
            </a:r>
          </a:p>
          <a:p>
            <a:pPr marL="0" indent="0">
              <a:buNone/>
            </a:pPr>
            <a:r>
              <a:rPr lang="en-US" dirty="0"/>
              <a:t>	It will create an array of length 6 and index value will always start from 0.</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89D69B8C-BADE-4510-854D-BA9905F1E17A}"/>
              </a:ext>
            </a:extLst>
          </p:cNvPr>
          <p:cNvGraphicFramePr>
            <a:graphicFrameLocks noGrp="1"/>
          </p:cNvGraphicFramePr>
          <p:nvPr>
            <p:extLst>
              <p:ext uri="{D42A27DB-BD31-4B8C-83A1-F6EECF244321}">
                <p14:modId xmlns:p14="http://schemas.microsoft.com/office/powerpoint/2010/main" val="1171911380"/>
              </p:ext>
            </p:extLst>
          </p:nvPr>
        </p:nvGraphicFramePr>
        <p:xfrm>
          <a:off x="2274957" y="5246069"/>
          <a:ext cx="7642086" cy="709313"/>
        </p:xfrm>
        <a:graphic>
          <a:graphicData uri="http://schemas.openxmlformats.org/drawingml/2006/table">
            <a:tbl>
              <a:tblPr firstRow="1" bandRow="1">
                <a:tableStyleId>{5C22544A-7EE6-4342-B048-85BDC9FD1C3A}</a:tableStyleId>
              </a:tblPr>
              <a:tblGrid>
                <a:gridCol w="1273681">
                  <a:extLst>
                    <a:ext uri="{9D8B030D-6E8A-4147-A177-3AD203B41FA5}">
                      <a16:colId xmlns:a16="http://schemas.microsoft.com/office/drawing/2014/main" val="273913008"/>
                    </a:ext>
                  </a:extLst>
                </a:gridCol>
                <a:gridCol w="1273681">
                  <a:extLst>
                    <a:ext uri="{9D8B030D-6E8A-4147-A177-3AD203B41FA5}">
                      <a16:colId xmlns:a16="http://schemas.microsoft.com/office/drawing/2014/main" val="1072172469"/>
                    </a:ext>
                  </a:extLst>
                </a:gridCol>
                <a:gridCol w="1273681">
                  <a:extLst>
                    <a:ext uri="{9D8B030D-6E8A-4147-A177-3AD203B41FA5}">
                      <a16:colId xmlns:a16="http://schemas.microsoft.com/office/drawing/2014/main" val="526863546"/>
                    </a:ext>
                  </a:extLst>
                </a:gridCol>
                <a:gridCol w="1273681">
                  <a:extLst>
                    <a:ext uri="{9D8B030D-6E8A-4147-A177-3AD203B41FA5}">
                      <a16:colId xmlns:a16="http://schemas.microsoft.com/office/drawing/2014/main" val="3547680264"/>
                    </a:ext>
                  </a:extLst>
                </a:gridCol>
                <a:gridCol w="1273681">
                  <a:extLst>
                    <a:ext uri="{9D8B030D-6E8A-4147-A177-3AD203B41FA5}">
                      <a16:colId xmlns:a16="http://schemas.microsoft.com/office/drawing/2014/main" val="402962639"/>
                    </a:ext>
                  </a:extLst>
                </a:gridCol>
                <a:gridCol w="1273681">
                  <a:extLst>
                    <a:ext uri="{9D8B030D-6E8A-4147-A177-3AD203B41FA5}">
                      <a16:colId xmlns:a16="http://schemas.microsoft.com/office/drawing/2014/main" val="1010667150"/>
                    </a:ext>
                  </a:extLst>
                </a:gridCol>
              </a:tblGrid>
              <a:tr h="709313">
                <a:tc>
                  <a:txBody>
                    <a:bodyPr/>
                    <a:lstStyle/>
                    <a:p>
                      <a:pPr algn="ctr">
                        <a:lnSpc>
                          <a:spcPct val="200000"/>
                        </a:lnSpc>
                      </a:pPr>
                      <a:r>
                        <a:rPr lang="en-US" dirty="0"/>
                        <a:t>10</a:t>
                      </a:r>
                    </a:p>
                  </a:txBody>
                  <a:tcPr/>
                </a:tc>
                <a:tc>
                  <a:txBody>
                    <a:bodyPr/>
                    <a:lstStyle/>
                    <a:p>
                      <a:pPr algn="ctr">
                        <a:lnSpc>
                          <a:spcPct val="200000"/>
                        </a:lnSpc>
                      </a:pPr>
                      <a:r>
                        <a:rPr lang="en-US" dirty="0"/>
                        <a:t>20</a:t>
                      </a:r>
                    </a:p>
                  </a:txBody>
                  <a:tcPr/>
                </a:tc>
                <a:tc>
                  <a:txBody>
                    <a:bodyPr/>
                    <a:lstStyle/>
                    <a:p>
                      <a:pPr algn="ctr">
                        <a:lnSpc>
                          <a:spcPct val="200000"/>
                        </a:lnSpc>
                      </a:pPr>
                      <a:r>
                        <a:rPr lang="en-US" dirty="0"/>
                        <a:t>30</a:t>
                      </a:r>
                    </a:p>
                  </a:txBody>
                  <a:tcPr/>
                </a:tc>
                <a:tc>
                  <a:txBody>
                    <a:bodyPr/>
                    <a:lstStyle/>
                    <a:p>
                      <a:pPr algn="ctr">
                        <a:lnSpc>
                          <a:spcPct val="200000"/>
                        </a:lnSpc>
                      </a:pPr>
                      <a:r>
                        <a:rPr lang="en-US" dirty="0"/>
                        <a:t>40</a:t>
                      </a:r>
                    </a:p>
                  </a:txBody>
                  <a:tcPr/>
                </a:tc>
                <a:tc>
                  <a:txBody>
                    <a:bodyPr/>
                    <a:lstStyle/>
                    <a:p>
                      <a:pPr algn="ctr">
                        <a:lnSpc>
                          <a:spcPct val="200000"/>
                        </a:lnSpc>
                      </a:pPr>
                      <a:r>
                        <a:rPr lang="en-US" dirty="0"/>
                        <a:t>50</a:t>
                      </a:r>
                    </a:p>
                  </a:txBody>
                  <a:tcPr/>
                </a:tc>
                <a:tc>
                  <a:txBody>
                    <a:bodyPr/>
                    <a:lstStyle/>
                    <a:p>
                      <a:pPr algn="ctr">
                        <a:lnSpc>
                          <a:spcPct val="200000"/>
                        </a:lnSpc>
                      </a:pPr>
                      <a:r>
                        <a:rPr lang="en-US" dirty="0"/>
                        <a:t>60</a:t>
                      </a:r>
                    </a:p>
                  </a:txBody>
                  <a:tcPr/>
                </a:tc>
                <a:extLst>
                  <a:ext uri="{0D108BD9-81ED-4DB2-BD59-A6C34878D82A}">
                    <a16:rowId xmlns:a16="http://schemas.microsoft.com/office/drawing/2014/main" val="3950017751"/>
                  </a:ext>
                </a:extLst>
              </a:tr>
            </a:tbl>
          </a:graphicData>
        </a:graphic>
      </p:graphicFrame>
      <p:sp>
        <p:nvSpPr>
          <p:cNvPr id="6" name="TextBox 5">
            <a:extLst>
              <a:ext uri="{FF2B5EF4-FFF2-40B4-BE49-F238E27FC236}">
                <a16:creationId xmlns:a16="http://schemas.microsoft.com/office/drawing/2014/main" id="{A6D2CAE2-C881-432C-A51B-4927D8D37C5F}"/>
              </a:ext>
            </a:extLst>
          </p:cNvPr>
          <p:cNvSpPr txBox="1"/>
          <p:nvPr/>
        </p:nvSpPr>
        <p:spPr>
          <a:xfrm>
            <a:off x="2511758" y="6083612"/>
            <a:ext cx="609600" cy="369332"/>
          </a:xfrm>
          <a:prstGeom prst="rect">
            <a:avLst/>
          </a:prstGeom>
          <a:noFill/>
        </p:spPr>
        <p:txBody>
          <a:bodyPr wrap="square" rtlCol="0">
            <a:spAutoFit/>
          </a:bodyPr>
          <a:lstStyle/>
          <a:p>
            <a:pPr algn="ctr"/>
            <a:r>
              <a:rPr lang="en-US" dirty="0"/>
              <a:t>0</a:t>
            </a:r>
          </a:p>
        </p:txBody>
      </p:sp>
      <p:sp>
        <p:nvSpPr>
          <p:cNvPr id="7" name="TextBox 6">
            <a:extLst>
              <a:ext uri="{FF2B5EF4-FFF2-40B4-BE49-F238E27FC236}">
                <a16:creationId xmlns:a16="http://schemas.microsoft.com/office/drawing/2014/main" id="{D772CB7B-4787-43AE-A66B-CAC01EB42689}"/>
              </a:ext>
            </a:extLst>
          </p:cNvPr>
          <p:cNvSpPr txBox="1"/>
          <p:nvPr/>
        </p:nvSpPr>
        <p:spPr>
          <a:xfrm>
            <a:off x="5133166" y="6083612"/>
            <a:ext cx="609600" cy="369332"/>
          </a:xfrm>
          <a:prstGeom prst="rect">
            <a:avLst/>
          </a:prstGeom>
          <a:noFill/>
        </p:spPr>
        <p:txBody>
          <a:bodyPr wrap="square" rtlCol="0">
            <a:spAutoFit/>
          </a:bodyPr>
          <a:lstStyle/>
          <a:p>
            <a:pPr algn="ctr"/>
            <a:r>
              <a:rPr lang="en-US" dirty="0"/>
              <a:t>2</a:t>
            </a:r>
          </a:p>
        </p:txBody>
      </p:sp>
      <p:sp>
        <p:nvSpPr>
          <p:cNvPr id="8" name="TextBox 7">
            <a:extLst>
              <a:ext uri="{FF2B5EF4-FFF2-40B4-BE49-F238E27FC236}">
                <a16:creationId xmlns:a16="http://schemas.microsoft.com/office/drawing/2014/main" id="{AE485F2B-8ED5-4BFB-87AC-B78C9456285B}"/>
              </a:ext>
            </a:extLst>
          </p:cNvPr>
          <p:cNvSpPr txBox="1"/>
          <p:nvPr/>
        </p:nvSpPr>
        <p:spPr>
          <a:xfrm>
            <a:off x="3830845" y="6083612"/>
            <a:ext cx="603564" cy="369332"/>
          </a:xfrm>
          <a:prstGeom prst="rect">
            <a:avLst/>
          </a:prstGeom>
          <a:noFill/>
        </p:spPr>
        <p:txBody>
          <a:bodyPr wrap="square" rtlCol="0">
            <a:spAutoFit/>
          </a:bodyPr>
          <a:lstStyle/>
          <a:p>
            <a:pPr algn="ctr"/>
            <a:r>
              <a:rPr lang="en-US" dirty="0"/>
              <a:t>1</a:t>
            </a:r>
          </a:p>
        </p:txBody>
      </p:sp>
      <p:sp>
        <p:nvSpPr>
          <p:cNvPr id="9" name="TextBox 8">
            <a:extLst>
              <a:ext uri="{FF2B5EF4-FFF2-40B4-BE49-F238E27FC236}">
                <a16:creationId xmlns:a16="http://schemas.microsoft.com/office/drawing/2014/main" id="{4FFAE209-3C99-4F9B-A195-6C290471C0D7}"/>
              </a:ext>
            </a:extLst>
          </p:cNvPr>
          <p:cNvSpPr txBox="1"/>
          <p:nvPr/>
        </p:nvSpPr>
        <p:spPr>
          <a:xfrm>
            <a:off x="6449235" y="6083612"/>
            <a:ext cx="609600" cy="369332"/>
          </a:xfrm>
          <a:prstGeom prst="rect">
            <a:avLst/>
          </a:prstGeom>
          <a:noFill/>
        </p:spPr>
        <p:txBody>
          <a:bodyPr wrap="square" rtlCol="0">
            <a:spAutoFit/>
          </a:bodyPr>
          <a:lstStyle/>
          <a:p>
            <a:pPr algn="ctr"/>
            <a:r>
              <a:rPr lang="en-US" dirty="0"/>
              <a:t>3</a:t>
            </a:r>
          </a:p>
        </p:txBody>
      </p:sp>
      <p:sp>
        <p:nvSpPr>
          <p:cNvPr id="10" name="TextBox 9">
            <a:extLst>
              <a:ext uri="{FF2B5EF4-FFF2-40B4-BE49-F238E27FC236}">
                <a16:creationId xmlns:a16="http://schemas.microsoft.com/office/drawing/2014/main" id="{0F4A42FF-D4A8-49B4-8C47-0B960508BBFB}"/>
              </a:ext>
            </a:extLst>
          </p:cNvPr>
          <p:cNvSpPr txBox="1"/>
          <p:nvPr/>
        </p:nvSpPr>
        <p:spPr>
          <a:xfrm>
            <a:off x="7840714" y="6083612"/>
            <a:ext cx="609600" cy="369332"/>
          </a:xfrm>
          <a:prstGeom prst="rect">
            <a:avLst/>
          </a:prstGeom>
          <a:noFill/>
        </p:spPr>
        <p:txBody>
          <a:bodyPr wrap="square" rtlCol="0">
            <a:spAutoFit/>
          </a:bodyPr>
          <a:lstStyle/>
          <a:p>
            <a:pPr algn="ctr"/>
            <a:r>
              <a:rPr lang="en-US" dirty="0"/>
              <a:t>4</a:t>
            </a:r>
          </a:p>
        </p:txBody>
      </p:sp>
      <p:sp>
        <p:nvSpPr>
          <p:cNvPr id="11" name="TextBox 10">
            <a:extLst>
              <a:ext uri="{FF2B5EF4-FFF2-40B4-BE49-F238E27FC236}">
                <a16:creationId xmlns:a16="http://schemas.microsoft.com/office/drawing/2014/main" id="{DD8500E3-D976-4537-ABD2-8C639F75F3D1}"/>
              </a:ext>
            </a:extLst>
          </p:cNvPr>
          <p:cNvSpPr txBox="1"/>
          <p:nvPr/>
        </p:nvSpPr>
        <p:spPr>
          <a:xfrm>
            <a:off x="8969202" y="6083612"/>
            <a:ext cx="609600" cy="369332"/>
          </a:xfrm>
          <a:prstGeom prst="rect">
            <a:avLst/>
          </a:prstGeom>
          <a:noFill/>
        </p:spPr>
        <p:txBody>
          <a:bodyPr wrap="square" rtlCol="0">
            <a:spAutoFit/>
          </a:bodyPr>
          <a:lstStyle/>
          <a:p>
            <a:pPr algn="ctr"/>
            <a:r>
              <a:rPr lang="en-US" dirty="0"/>
              <a:t>5</a:t>
            </a:r>
          </a:p>
        </p:txBody>
      </p:sp>
      <p:sp>
        <p:nvSpPr>
          <p:cNvPr id="12" name="TextBox 11">
            <a:extLst>
              <a:ext uri="{FF2B5EF4-FFF2-40B4-BE49-F238E27FC236}">
                <a16:creationId xmlns:a16="http://schemas.microsoft.com/office/drawing/2014/main" id="{1A77438D-033C-49E3-A8FA-1996FCD85161}"/>
              </a:ext>
            </a:extLst>
          </p:cNvPr>
          <p:cNvSpPr txBox="1"/>
          <p:nvPr/>
        </p:nvSpPr>
        <p:spPr>
          <a:xfrm>
            <a:off x="4600544" y="4050873"/>
            <a:ext cx="2284443" cy="369332"/>
          </a:xfrm>
          <a:prstGeom prst="rect">
            <a:avLst/>
          </a:prstGeom>
          <a:noFill/>
          <a:ln w="3175">
            <a:solidFill>
              <a:schemeClr val="tx1"/>
            </a:solidFill>
          </a:ln>
        </p:spPr>
        <p:txBody>
          <a:bodyPr wrap="square" rtlCol="0">
            <a:spAutoFit/>
          </a:bodyPr>
          <a:lstStyle/>
          <a:p>
            <a:pPr algn="ctr"/>
            <a:r>
              <a:rPr lang="en-US" dirty="0"/>
              <a:t>Elements In Array</a:t>
            </a:r>
          </a:p>
        </p:txBody>
      </p:sp>
      <p:cxnSp>
        <p:nvCxnSpPr>
          <p:cNvPr id="14" name="Straight Connector 13">
            <a:extLst>
              <a:ext uri="{FF2B5EF4-FFF2-40B4-BE49-F238E27FC236}">
                <a16:creationId xmlns:a16="http://schemas.microsoft.com/office/drawing/2014/main" id="{DD6A18D4-29EB-4A94-AFDB-337829711808}"/>
              </a:ext>
            </a:extLst>
          </p:cNvPr>
          <p:cNvCxnSpPr>
            <a:stCxn id="12" idx="2"/>
          </p:cNvCxnSpPr>
          <p:nvPr/>
        </p:nvCxnSpPr>
        <p:spPr>
          <a:xfrm flipH="1">
            <a:off x="2917998" y="4420205"/>
            <a:ext cx="2824768" cy="82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938F25-5C4C-4C01-B647-F282FA8159F7}"/>
              </a:ext>
            </a:extLst>
          </p:cNvPr>
          <p:cNvCxnSpPr>
            <a:stCxn id="12" idx="2"/>
          </p:cNvCxnSpPr>
          <p:nvPr/>
        </p:nvCxnSpPr>
        <p:spPr>
          <a:xfrm flipH="1">
            <a:off x="4253948" y="4420205"/>
            <a:ext cx="1488818" cy="82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002A633-154F-4E07-875A-84FCCA0C0F46}"/>
              </a:ext>
            </a:extLst>
          </p:cNvPr>
          <p:cNvCxnSpPr>
            <a:stCxn id="12" idx="2"/>
          </p:cNvCxnSpPr>
          <p:nvPr/>
        </p:nvCxnSpPr>
        <p:spPr>
          <a:xfrm flipH="1">
            <a:off x="5437966" y="4420205"/>
            <a:ext cx="304800" cy="96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6AAA29-BF26-4B22-8A93-F51207DE4C18}"/>
              </a:ext>
            </a:extLst>
          </p:cNvPr>
          <p:cNvCxnSpPr>
            <a:cxnSpLocks/>
            <a:stCxn id="12" idx="2"/>
          </p:cNvCxnSpPr>
          <p:nvPr/>
        </p:nvCxnSpPr>
        <p:spPr>
          <a:xfrm>
            <a:off x="5742766" y="4420205"/>
            <a:ext cx="1011269" cy="82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13FD2E-A28E-419B-9E85-FA6C60452B68}"/>
              </a:ext>
            </a:extLst>
          </p:cNvPr>
          <p:cNvCxnSpPr/>
          <p:nvPr/>
        </p:nvCxnSpPr>
        <p:spPr>
          <a:xfrm>
            <a:off x="5742765" y="4420205"/>
            <a:ext cx="2288052" cy="82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7D6C537-2811-4CB2-B308-34B044B54A37}"/>
              </a:ext>
            </a:extLst>
          </p:cNvPr>
          <p:cNvCxnSpPr/>
          <p:nvPr/>
        </p:nvCxnSpPr>
        <p:spPr>
          <a:xfrm>
            <a:off x="5742765" y="4420205"/>
            <a:ext cx="3531237" cy="8258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71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down)">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down)">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wipe(down)">
                                      <p:cBhvr>
                                        <p:cTn id="82" dur="500"/>
                                        <p:tgtEl>
                                          <p:spTgt spid="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down)">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wipe(down)">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wipe(down)">
                                      <p:cBhvr>
                                        <p:cTn id="97" dur="500"/>
                                        <p:tgtEl>
                                          <p:spTgt spid="1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wipe(down)">
                                      <p:cBhvr>
                                        <p:cTn id="10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7" grpId="0"/>
      <p:bldP spid="8" grpId="0"/>
      <p:bldP spid="9" grpId="0"/>
      <p:bldP spid="10" grpId="0"/>
      <p:bldP spid="11" grpId="0"/>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9C6C-3BBE-409A-B2BE-8184B62E363F}"/>
              </a:ext>
            </a:extLst>
          </p:cNvPr>
          <p:cNvSpPr>
            <a:spLocks noGrp="1"/>
          </p:cNvSpPr>
          <p:nvPr>
            <p:ph type="title"/>
          </p:nvPr>
        </p:nvSpPr>
        <p:spPr>
          <a:xfrm>
            <a:off x="677334" y="156238"/>
            <a:ext cx="8596668" cy="1320800"/>
          </a:xfrm>
        </p:spPr>
        <p:txBody>
          <a:bodyPr/>
          <a:lstStyle/>
          <a:p>
            <a:r>
              <a:rPr lang="en-US" dirty="0"/>
              <a:t>Features of An Array</a:t>
            </a:r>
          </a:p>
        </p:txBody>
      </p:sp>
      <p:sp>
        <p:nvSpPr>
          <p:cNvPr id="3" name="Content Placeholder 2">
            <a:extLst>
              <a:ext uri="{FF2B5EF4-FFF2-40B4-BE49-F238E27FC236}">
                <a16:creationId xmlns:a16="http://schemas.microsoft.com/office/drawing/2014/main" id="{147DA153-E7C6-4599-BA40-E45A959146F8}"/>
              </a:ext>
            </a:extLst>
          </p:cNvPr>
          <p:cNvSpPr>
            <a:spLocks noGrp="1"/>
          </p:cNvSpPr>
          <p:nvPr>
            <p:ph idx="1"/>
          </p:nvPr>
        </p:nvSpPr>
        <p:spPr>
          <a:xfrm>
            <a:off x="677334" y="1477038"/>
            <a:ext cx="8890736" cy="4173950"/>
          </a:xfrm>
        </p:spPr>
        <p:txBody>
          <a:bodyPr/>
          <a:lstStyle/>
          <a:p>
            <a:pPr>
              <a:lnSpc>
                <a:spcPct val="150000"/>
              </a:lnSpc>
            </a:pPr>
            <a:r>
              <a:rPr lang="en-US" dirty="0"/>
              <a:t>A java array variable can be declared like other variables with [] after the data type.</a:t>
            </a:r>
          </a:p>
          <a:p>
            <a:pPr>
              <a:lnSpc>
                <a:spcPct val="150000"/>
              </a:lnSpc>
            </a:pPr>
            <a:r>
              <a:rPr lang="en-US" dirty="0"/>
              <a:t>The variables in the array are ordered and each have an index beginning from 0.</a:t>
            </a:r>
          </a:p>
          <a:p>
            <a:pPr>
              <a:lnSpc>
                <a:spcPct val="150000"/>
              </a:lnSpc>
            </a:pPr>
            <a:r>
              <a:rPr lang="en-US" dirty="0"/>
              <a:t>In java, Arrays are objects, and thus they occupy memory in ‘Heap Area’.</a:t>
            </a:r>
          </a:p>
          <a:p>
            <a:pPr>
              <a:lnSpc>
                <a:spcPct val="150000"/>
              </a:lnSpc>
            </a:pPr>
            <a:r>
              <a:rPr lang="en-US" dirty="0"/>
              <a:t>The direct superclass of an array type is Object </a:t>
            </a:r>
          </a:p>
          <a:p>
            <a:pPr>
              <a:lnSpc>
                <a:spcPct val="150000"/>
              </a:lnSpc>
            </a:pPr>
            <a:r>
              <a:rPr lang="en-US" dirty="0"/>
              <a:t>They are always created at runtime.</a:t>
            </a:r>
          </a:p>
          <a:p>
            <a:pPr>
              <a:lnSpc>
                <a:spcPct val="150000"/>
              </a:lnSpc>
            </a:pPr>
            <a:r>
              <a:rPr lang="en-US" dirty="0"/>
              <a:t>The length of array can be find using member ‘length’.</a:t>
            </a:r>
          </a:p>
        </p:txBody>
      </p:sp>
    </p:spTree>
    <p:extLst>
      <p:ext uri="{BB962C8B-B14F-4D97-AF65-F5344CB8AC3E}">
        <p14:creationId xmlns:p14="http://schemas.microsoft.com/office/powerpoint/2010/main" val="42514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439F-DAE5-4ED6-BA63-F1430637A0C6}"/>
              </a:ext>
            </a:extLst>
          </p:cNvPr>
          <p:cNvSpPr>
            <a:spLocks noGrp="1"/>
          </p:cNvSpPr>
          <p:nvPr>
            <p:ph type="title"/>
          </p:nvPr>
        </p:nvSpPr>
        <p:spPr/>
        <p:txBody>
          <a:bodyPr/>
          <a:lstStyle/>
          <a:p>
            <a:r>
              <a:rPr lang="en-US" dirty="0"/>
              <a:t>Advantages of an Array</a:t>
            </a:r>
          </a:p>
        </p:txBody>
      </p:sp>
      <p:sp>
        <p:nvSpPr>
          <p:cNvPr id="3" name="Content Placeholder 2">
            <a:extLst>
              <a:ext uri="{FF2B5EF4-FFF2-40B4-BE49-F238E27FC236}">
                <a16:creationId xmlns:a16="http://schemas.microsoft.com/office/drawing/2014/main" id="{180AC876-7D5D-4CC6-B9E8-B02846C7A662}"/>
              </a:ext>
            </a:extLst>
          </p:cNvPr>
          <p:cNvSpPr>
            <a:spLocks noGrp="1"/>
          </p:cNvSpPr>
          <p:nvPr>
            <p:ph idx="1"/>
          </p:nvPr>
        </p:nvSpPr>
        <p:spPr>
          <a:xfrm>
            <a:off x="677334" y="1930400"/>
            <a:ext cx="8596668" cy="3880773"/>
          </a:xfrm>
        </p:spPr>
        <p:txBody>
          <a:bodyPr/>
          <a:lstStyle/>
          <a:p>
            <a:pPr>
              <a:lnSpc>
                <a:spcPct val="150000"/>
              </a:lnSpc>
            </a:pPr>
            <a:r>
              <a:rPr lang="en-US" dirty="0"/>
              <a:t>Arrays are used to store multiple data items of same type by using only single name.</a:t>
            </a:r>
          </a:p>
          <a:p>
            <a:r>
              <a:rPr lang="en-US" dirty="0"/>
              <a:t>We can access any element randomly by using indexes provided by arrays.</a:t>
            </a:r>
          </a:p>
          <a:p>
            <a:pPr>
              <a:lnSpc>
                <a:spcPct val="150000"/>
              </a:lnSpc>
            </a:pPr>
            <a:r>
              <a:rPr lang="en-US" dirty="0"/>
              <a:t>Arrays can be used to implement other data structure like linked lists ,Stacks ,queues ,trees ,graphs etc.</a:t>
            </a:r>
          </a:p>
          <a:p>
            <a:r>
              <a:rPr lang="en-US" dirty="0"/>
              <a:t>Primitive type to wrapper classes object conversion will not happen so it is so fast.</a:t>
            </a:r>
          </a:p>
        </p:txBody>
      </p:sp>
    </p:spTree>
    <p:extLst>
      <p:ext uri="{BB962C8B-B14F-4D97-AF65-F5344CB8AC3E}">
        <p14:creationId xmlns:p14="http://schemas.microsoft.com/office/powerpoint/2010/main" val="263655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B61D-7C5B-4DD7-A7FE-AD83ED5A7699}"/>
              </a:ext>
            </a:extLst>
          </p:cNvPr>
          <p:cNvSpPr>
            <a:spLocks noGrp="1"/>
          </p:cNvSpPr>
          <p:nvPr>
            <p:ph type="title"/>
          </p:nvPr>
        </p:nvSpPr>
        <p:spPr>
          <a:xfrm>
            <a:off x="677334" y="156238"/>
            <a:ext cx="8596668" cy="1320800"/>
          </a:xfrm>
        </p:spPr>
        <p:txBody>
          <a:bodyPr/>
          <a:lstStyle/>
          <a:p>
            <a:r>
              <a:rPr lang="en-US" dirty="0"/>
              <a:t>Disadvantage of an Array</a:t>
            </a:r>
          </a:p>
        </p:txBody>
      </p:sp>
      <p:sp>
        <p:nvSpPr>
          <p:cNvPr id="3" name="Content Placeholder 2">
            <a:extLst>
              <a:ext uri="{FF2B5EF4-FFF2-40B4-BE49-F238E27FC236}">
                <a16:creationId xmlns:a16="http://schemas.microsoft.com/office/drawing/2014/main" id="{5274609F-DDEF-4CD8-968A-81E900E7F638}"/>
              </a:ext>
            </a:extLst>
          </p:cNvPr>
          <p:cNvSpPr>
            <a:spLocks noGrp="1"/>
          </p:cNvSpPr>
          <p:nvPr>
            <p:ph idx="1"/>
          </p:nvPr>
        </p:nvSpPr>
        <p:spPr>
          <a:xfrm>
            <a:off x="677334" y="1007650"/>
            <a:ext cx="8596668" cy="5850350"/>
          </a:xfrm>
        </p:spPr>
        <p:txBody>
          <a:bodyPr>
            <a:normAutofit/>
          </a:bodyPr>
          <a:lstStyle/>
          <a:p>
            <a:pPr>
              <a:lnSpc>
                <a:spcPct val="150000"/>
              </a:lnSpc>
            </a:pPr>
            <a:r>
              <a:rPr lang="en-US" b="1" u="sng" dirty="0">
                <a:solidFill>
                  <a:schemeClr val="tx1"/>
                </a:solidFill>
              </a:rPr>
              <a:t>Fixed Size </a:t>
            </a:r>
            <a:r>
              <a:rPr lang="en-US" b="1" dirty="0">
                <a:solidFill>
                  <a:schemeClr val="tx1"/>
                </a:solidFill>
              </a:rPr>
              <a:t>: </a:t>
            </a:r>
            <a:r>
              <a:rPr lang="en-US" dirty="0"/>
              <a:t>We  need to mention the size of the array, thus they have fixed size. When array is created ,size cannot be changed.</a:t>
            </a:r>
          </a:p>
          <a:p>
            <a:pPr>
              <a:lnSpc>
                <a:spcPct val="150000"/>
              </a:lnSpc>
            </a:pPr>
            <a:r>
              <a:rPr lang="en-US" u="sng" dirty="0"/>
              <a:t>Memory Wastage</a:t>
            </a:r>
            <a:r>
              <a:rPr lang="en-US" dirty="0"/>
              <a:t> : There is a lot of chances of memory wastage. Suppose we create an array of length 100 but only 10 elements are inserted ,then 90 blocks are empty and thus memory wasted.</a:t>
            </a:r>
          </a:p>
          <a:p>
            <a:pPr>
              <a:lnSpc>
                <a:spcPct val="150000"/>
              </a:lnSpc>
            </a:pPr>
            <a:r>
              <a:rPr lang="en-US" u="sng" dirty="0"/>
              <a:t>Strongly Typed </a:t>
            </a:r>
            <a:r>
              <a:rPr lang="en-US" dirty="0"/>
              <a:t>: Arrays stores only similar data type, thus strongly typed.</a:t>
            </a:r>
          </a:p>
          <a:p>
            <a:pPr>
              <a:lnSpc>
                <a:spcPct val="150000"/>
              </a:lnSpc>
            </a:pPr>
            <a:r>
              <a:rPr lang="en-US" u="sng" dirty="0"/>
              <a:t>Reduce Performance</a:t>
            </a:r>
            <a:r>
              <a:rPr lang="en-US" dirty="0"/>
              <a:t> :The elements of array stored in consecutive memory location ,thus to delete an element in an array we need to traverse through out the array so this will reduce performance.</a:t>
            </a:r>
          </a:p>
          <a:p>
            <a:pPr>
              <a:lnSpc>
                <a:spcPct val="150000"/>
              </a:lnSpc>
            </a:pPr>
            <a:r>
              <a:rPr lang="en-US" u="sng" dirty="0"/>
              <a:t>No Methods</a:t>
            </a:r>
            <a:r>
              <a:rPr lang="en-US" dirty="0"/>
              <a:t> : Arrays does not have add or remove methods.</a:t>
            </a:r>
          </a:p>
        </p:txBody>
      </p:sp>
    </p:spTree>
    <p:extLst>
      <p:ext uri="{BB962C8B-B14F-4D97-AF65-F5344CB8AC3E}">
        <p14:creationId xmlns:p14="http://schemas.microsoft.com/office/powerpoint/2010/main" val="27741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ED10-2FD2-4195-B265-6DCE015C1BD8}"/>
              </a:ext>
            </a:extLst>
          </p:cNvPr>
          <p:cNvSpPr>
            <a:spLocks noGrp="1"/>
          </p:cNvSpPr>
          <p:nvPr>
            <p:ph type="title"/>
          </p:nvPr>
        </p:nvSpPr>
        <p:spPr/>
        <p:txBody>
          <a:bodyPr/>
          <a:lstStyle/>
          <a:p>
            <a:r>
              <a:rPr lang="en-US" b="1" dirty="0"/>
              <a:t>Types of Array in Java</a:t>
            </a:r>
            <a:endParaRPr lang="en-US" dirty="0"/>
          </a:p>
        </p:txBody>
      </p:sp>
      <p:sp>
        <p:nvSpPr>
          <p:cNvPr id="3" name="Content Placeholder 2">
            <a:extLst>
              <a:ext uri="{FF2B5EF4-FFF2-40B4-BE49-F238E27FC236}">
                <a16:creationId xmlns:a16="http://schemas.microsoft.com/office/drawing/2014/main" id="{4DCAA85F-5575-4067-9F73-DC21B939A65B}"/>
              </a:ext>
            </a:extLst>
          </p:cNvPr>
          <p:cNvSpPr>
            <a:spLocks noGrp="1"/>
          </p:cNvSpPr>
          <p:nvPr>
            <p:ph idx="1"/>
          </p:nvPr>
        </p:nvSpPr>
        <p:spPr/>
        <p:txBody>
          <a:bodyPr/>
          <a:lstStyle/>
          <a:p>
            <a:pPr>
              <a:buFont typeface="+mj-lt"/>
              <a:buAutoNum type="arabicPeriod"/>
            </a:pPr>
            <a:r>
              <a:rPr lang="en-US" dirty="0"/>
              <a:t>Single-Dimensional Array(1 D array)</a:t>
            </a:r>
          </a:p>
          <a:p>
            <a:pPr>
              <a:buFont typeface="+mj-lt"/>
              <a:buAutoNum type="arabicPeriod"/>
            </a:pPr>
            <a:r>
              <a:rPr lang="en-US" dirty="0"/>
              <a:t>Multi-Dimensional Array</a:t>
            </a:r>
          </a:p>
          <a:p>
            <a:pPr algn="ctr">
              <a:buFont typeface="Wingdings" panose="05000000000000000000" pitchFamily="2" charset="2"/>
              <a:buChar char="§"/>
            </a:pPr>
            <a:r>
              <a:rPr lang="en-US" dirty="0"/>
              <a:t> Two-Dimensional Array </a:t>
            </a:r>
          </a:p>
          <a:p>
            <a:pPr algn="ctr">
              <a:buFont typeface="Wingdings" panose="05000000000000000000" pitchFamily="2" charset="2"/>
              <a:buChar char="§"/>
            </a:pPr>
            <a:r>
              <a:rPr lang="en-US" dirty="0"/>
              <a:t>Three-Dimensional Array</a:t>
            </a:r>
          </a:p>
          <a:p>
            <a:endParaRPr lang="en-US" dirty="0"/>
          </a:p>
          <a:p>
            <a:pPr marL="0" indent="0">
              <a:buNone/>
            </a:pPr>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620E77DC-E877-4088-BE1A-8CBC1F35190D}"/>
              </a:ext>
            </a:extLst>
          </p:cNvPr>
          <p:cNvGraphicFramePr>
            <a:graphicFrameLocks noGrp="1"/>
          </p:cNvGraphicFramePr>
          <p:nvPr>
            <p:extLst>
              <p:ext uri="{D42A27DB-BD31-4B8C-83A1-F6EECF244321}">
                <p14:modId xmlns:p14="http://schemas.microsoft.com/office/powerpoint/2010/main" val="1405772055"/>
              </p:ext>
            </p:extLst>
          </p:nvPr>
        </p:nvGraphicFramePr>
        <p:xfrm>
          <a:off x="677334" y="4523040"/>
          <a:ext cx="4925392" cy="738074"/>
        </p:xfrm>
        <a:graphic>
          <a:graphicData uri="http://schemas.openxmlformats.org/drawingml/2006/table">
            <a:tbl>
              <a:tblPr firstRow="1" bandRow="1">
                <a:tableStyleId>{5C22544A-7EE6-4342-B048-85BDC9FD1C3A}</a:tableStyleId>
              </a:tblPr>
              <a:tblGrid>
                <a:gridCol w="1231348">
                  <a:extLst>
                    <a:ext uri="{9D8B030D-6E8A-4147-A177-3AD203B41FA5}">
                      <a16:colId xmlns:a16="http://schemas.microsoft.com/office/drawing/2014/main" val="1464706285"/>
                    </a:ext>
                  </a:extLst>
                </a:gridCol>
                <a:gridCol w="1231348">
                  <a:extLst>
                    <a:ext uri="{9D8B030D-6E8A-4147-A177-3AD203B41FA5}">
                      <a16:colId xmlns:a16="http://schemas.microsoft.com/office/drawing/2014/main" val="300342167"/>
                    </a:ext>
                  </a:extLst>
                </a:gridCol>
                <a:gridCol w="1231348">
                  <a:extLst>
                    <a:ext uri="{9D8B030D-6E8A-4147-A177-3AD203B41FA5}">
                      <a16:colId xmlns:a16="http://schemas.microsoft.com/office/drawing/2014/main" val="950820096"/>
                    </a:ext>
                  </a:extLst>
                </a:gridCol>
                <a:gridCol w="1231348">
                  <a:extLst>
                    <a:ext uri="{9D8B030D-6E8A-4147-A177-3AD203B41FA5}">
                      <a16:colId xmlns:a16="http://schemas.microsoft.com/office/drawing/2014/main" val="1781964853"/>
                    </a:ext>
                  </a:extLst>
                </a:gridCol>
              </a:tblGrid>
              <a:tr h="73807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92378728"/>
                  </a:ext>
                </a:extLst>
              </a:tr>
            </a:tbl>
          </a:graphicData>
        </a:graphic>
      </p:graphicFrame>
      <p:graphicFrame>
        <p:nvGraphicFramePr>
          <p:cNvPr id="5" name="Table 4">
            <a:extLst>
              <a:ext uri="{FF2B5EF4-FFF2-40B4-BE49-F238E27FC236}">
                <a16:creationId xmlns:a16="http://schemas.microsoft.com/office/drawing/2014/main" id="{927446F4-19AD-4C3F-8E32-26EFA0FBAC7E}"/>
              </a:ext>
            </a:extLst>
          </p:cNvPr>
          <p:cNvGraphicFramePr>
            <a:graphicFrameLocks noGrp="1"/>
          </p:cNvGraphicFramePr>
          <p:nvPr>
            <p:extLst>
              <p:ext uri="{D42A27DB-BD31-4B8C-83A1-F6EECF244321}">
                <p14:modId xmlns:p14="http://schemas.microsoft.com/office/powerpoint/2010/main" val="3260750888"/>
              </p:ext>
            </p:extLst>
          </p:nvPr>
        </p:nvGraphicFramePr>
        <p:xfrm>
          <a:off x="5888382" y="4257518"/>
          <a:ext cx="4673600" cy="1340166"/>
        </p:xfrm>
        <a:graphic>
          <a:graphicData uri="http://schemas.openxmlformats.org/drawingml/2006/table">
            <a:tbl>
              <a:tblPr firstRow="1" bandRow="1">
                <a:tableStyleId>{D7AC3CCA-C797-4891-BE02-D94E43425B78}</a:tableStyleId>
              </a:tblPr>
              <a:tblGrid>
                <a:gridCol w="1168400">
                  <a:extLst>
                    <a:ext uri="{9D8B030D-6E8A-4147-A177-3AD203B41FA5}">
                      <a16:colId xmlns:a16="http://schemas.microsoft.com/office/drawing/2014/main" val="2026631651"/>
                    </a:ext>
                  </a:extLst>
                </a:gridCol>
                <a:gridCol w="1168400">
                  <a:extLst>
                    <a:ext uri="{9D8B030D-6E8A-4147-A177-3AD203B41FA5}">
                      <a16:colId xmlns:a16="http://schemas.microsoft.com/office/drawing/2014/main" val="322325810"/>
                    </a:ext>
                  </a:extLst>
                </a:gridCol>
                <a:gridCol w="1168400">
                  <a:extLst>
                    <a:ext uri="{9D8B030D-6E8A-4147-A177-3AD203B41FA5}">
                      <a16:colId xmlns:a16="http://schemas.microsoft.com/office/drawing/2014/main" val="3549640895"/>
                    </a:ext>
                  </a:extLst>
                </a:gridCol>
                <a:gridCol w="1168400">
                  <a:extLst>
                    <a:ext uri="{9D8B030D-6E8A-4147-A177-3AD203B41FA5}">
                      <a16:colId xmlns:a16="http://schemas.microsoft.com/office/drawing/2014/main" val="4070692"/>
                    </a:ext>
                  </a:extLst>
                </a:gridCol>
              </a:tblGrid>
              <a:tr h="614017">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1773199"/>
                  </a:ext>
                </a:extLst>
              </a:tr>
              <a:tr h="726149">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51103612"/>
                  </a:ext>
                </a:extLst>
              </a:tr>
            </a:tbl>
          </a:graphicData>
        </a:graphic>
      </p:graphicFrame>
    </p:spTree>
    <p:extLst>
      <p:ext uri="{BB962C8B-B14F-4D97-AF65-F5344CB8AC3E}">
        <p14:creationId xmlns:p14="http://schemas.microsoft.com/office/powerpoint/2010/main" val="260964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EABD-5F94-43B4-AEA6-689F67DB43F9}"/>
              </a:ext>
            </a:extLst>
          </p:cNvPr>
          <p:cNvSpPr>
            <a:spLocks noGrp="1"/>
          </p:cNvSpPr>
          <p:nvPr>
            <p:ph type="title"/>
          </p:nvPr>
        </p:nvSpPr>
        <p:spPr>
          <a:xfrm>
            <a:off x="677334" y="291547"/>
            <a:ext cx="8596668" cy="1320800"/>
          </a:xfrm>
        </p:spPr>
        <p:txBody>
          <a:bodyPr/>
          <a:lstStyle/>
          <a:p>
            <a:r>
              <a:rPr lang="en-US" dirty="0"/>
              <a:t>Single Dimensional array</a:t>
            </a:r>
          </a:p>
        </p:txBody>
      </p:sp>
      <p:sp>
        <p:nvSpPr>
          <p:cNvPr id="3" name="Content Placeholder 2">
            <a:extLst>
              <a:ext uri="{FF2B5EF4-FFF2-40B4-BE49-F238E27FC236}">
                <a16:creationId xmlns:a16="http://schemas.microsoft.com/office/drawing/2014/main" id="{28FAEE5A-F47B-45A9-82BD-AA3DF5B95C94}"/>
              </a:ext>
            </a:extLst>
          </p:cNvPr>
          <p:cNvSpPr>
            <a:spLocks noGrp="1"/>
          </p:cNvSpPr>
          <p:nvPr>
            <p:ph idx="1"/>
          </p:nvPr>
        </p:nvSpPr>
        <p:spPr>
          <a:xfrm>
            <a:off x="677334" y="1197066"/>
            <a:ext cx="8596668" cy="5369387"/>
          </a:xfrm>
        </p:spPr>
        <p:txBody>
          <a:bodyPr/>
          <a:lstStyle/>
          <a:p>
            <a:r>
              <a:rPr lang="en-US" sz="2000" u="sng" dirty="0">
                <a:solidFill>
                  <a:srgbClr val="FF0000"/>
                </a:solidFill>
              </a:rPr>
              <a:t>Declaration Of An Array</a:t>
            </a:r>
            <a:r>
              <a:rPr lang="en-US" sz="2000" dirty="0">
                <a:solidFill>
                  <a:srgbClr val="FF0000"/>
                </a:solidFill>
              </a:rPr>
              <a:t> </a:t>
            </a:r>
            <a:r>
              <a:rPr lang="en-US" sz="2000" dirty="0"/>
              <a:t>: </a:t>
            </a:r>
          </a:p>
          <a:p>
            <a:r>
              <a:rPr lang="en-US" dirty="0"/>
              <a:t>Different ways of Declaration of Arrays are :</a:t>
            </a:r>
          </a:p>
          <a:p>
            <a:pPr marL="0" indent="0">
              <a:buNone/>
            </a:pPr>
            <a:r>
              <a:rPr lang="en-US" dirty="0"/>
              <a:t>	int []a;</a:t>
            </a:r>
          </a:p>
          <a:p>
            <a:pPr marL="0" indent="0">
              <a:buNone/>
            </a:pPr>
            <a:r>
              <a:rPr lang="en-US" dirty="0"/>
              <a:t>	int[] a;</a:t>
            </a:r>
          </a:p>
          <a:p>
            <a:pPr marL="0" indent="0">
              <a:buNone/>
            </a:pPr>
            <a:r>
              <a:rPr lang="en-US" dirty="0"/>
              <a:t>	int[]a;</a:t>
            </a:r>
          </a:p>
          <a:p>
            <a:pPr marL="0" indent="0">
              <a:buNone/>
            </a:pPr>
            <a:r>
              <a:rPr lang="en-US" dirty="0"/>
              <a:t>	int a[];</a:t>
            </a:r>
          </a:p>
          <a:p>
            <a:r>
              <a:rPr lang="en-US" dirty="0"/>
              <a:t>Most Preferred array Declaration is  ‘int[] a;’ ,because here ‘a’ is one dimensional  int array ,thus name is clearly separated with type.</a:t>
            </a:r>
          </a:p>
          <a:p>
            <a:r>
              <a:rPr lang="en-US" dirty="0"/>
              <a:t>We cannot provide size at the time of array declaration i.e. ‘int[3]a;’ or ‘int a[3]’ statement is incorrect.</a:t>
            </a:r>
          </a:p>
          <a:p>
            <a:r>
              <a:rPr lang="en-US" dirty="0"/>
              <a:t>Note that there is difference between below two statements:</a:t>
            </a:r>
          </a:p>
          <a:p>
            <a:pPr marL="0" indent="0">
              <a:buNone/>
            </a:pPr>
            <a:r>
              <a:rPr lang="en-US" dirty="0"/>
              <a:t>	int[] a ,b; //here ‘a’ and ‘b’ both are arrays.</a:t>
            </a:r>
          </a:p>
          <a:p>
            <a:pPr marL="0" indent="0">
              <a:buNone/>
            </a:pPr>
            <a:r>
              <a:rPr lang="en-US" dirty="0"/>
              <a:t>	int a[],b;//here ‘a’ is array and b is simple int type variable, not an array. </a:t>
            </a:r>
          </a:p>
          <a:p>
            <a:endParaRPr lang="en-US" dirty="0"/>
          </a:p>
        </p:txBody>
      </p:sp>
    </p:spTree>
    <p:extLst>
      <p:ext uri="{BB962C8B-B14F-4D97-AF65-F5344CB8AC3E}">
        <p14:creationId xmlns:p14="http://schemas.microsoft.com/office/powerpoint/2010/main" val="11613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FE4FF-595B-49C0-B1C1-C6CEA1088D3D}"/>
              </a:ext>
            </a:extLst>
          </p:cNvPr>
          <p:cNvSpPr>
            <a:spLocks noGrp="1"/>
          </p:cNvSpPr>
          <p:nvPr>
            <p:ph idx="1"/>
          </p:nvPr>
        </p:nvSpPr>
        <p:spPr>
          <a:xfrm>
            <a:off x="889369" y="270420"/>
            <a:ext cx="8596668" cy="6317160"/>
          </a:xfrm>
        </p:spPr>
        <p:txBody>
          <a:bodyPr>
            <a:normAutofit/>
          </a:bodyPr>
          <a:lstStyle/>
          <a:p>
            <a:pPr>
              <a:lnSpc>
                <a:spcPct val="150000"/>
              </a:lnSpc>
            </a:pPr>
            <a:r>
              <a:rPr lang="en-US" sz="2000" u="sng" dirty="0">
                <a:solidFill>
                  <a:srgbClr val="FF0000"/>
                </a:solidFill>
              </a:rPr>
              <a:t>Creation of An Array :</a:t>
            </a:r>
          </a:p>
          <a:p>
            <a:pPr>
              <a:lnSpc>
                <a:spcPct val="150000"/>
              </a:lnSpc>
            </a:pPr>
            <a:r>
              <a:rPr lang="en-US" dirty="0">
                <a:solidFill>
                  <a:schemeClr val="tx1"/>
                </a:solidFill>
              </a:rPr>
              <a:t>We can create an array after declaration as follows:</a:t>
            </a:r>
          </a:p>
          <a:p>
            <a:pPr marL="0" indent="0">
              <a:lnSpc>
                <a:spcPct val="150000"/>
              </a:lnSpc>
              <a:buNone/>
            </a:pPr>
            <a:r>
              <a:rPr lang="en-US" dirty="0">
                <a:solidFill>
                  <a:schemeClr val="tx1"/>
                </a:solidFill>
              </a:rPr>
              <a:t>	int[] a;//array Declaration</a:t>
            </a:r>
          </a:p>
          <a:p>
            <a:pPr marL="0" indent="0">
              <a:lnSpc>
                <a:spcPct val="150000"/>
              </a:lnSpc>
              <a:buNone/>
            </a:pPr>
            <a:r>
              <a:rPr lang="en-US" dirty="0">
                <a:solidFill>
                  <a:schemeClr val="tx1"/>
                </a:solidFill>
              </a:rPr>
              <a:t>	a=new int[3];//array creation;</a:t>
            </a:r>
          </a:p>
          <a:p>
            <a:pPr>
              <a:lnSpc>
                <a:spcPct val="150000"/>
              </a:lnSpc>
            </a:pPr>
            <a:r>
              <a:rPr lang="en-US" dirty="0">
                <a:solidFill>
                  <a:schemeClr val="tx1"/>
                </a:solidFill>
              </a:rPr>
              <a:t>It is compulsory to declare the size of an array at the time of creation;</a:t>
            </a:r>
          </a:p>
          <a:p>
            <a:pPr>
              <a:lnSpc>
                <a:spcPct val="150000"/>
              </a:lnSpc>
            </a:pPr>
            <a:r>
              <a:rPr lang="en-US" dirty="0">
                <a:solidFill>
                  <a:schemeClr val="tx1"/>
                </a:solidFill>
              </a:rPr>
              <a:t>We can declare and create array within a single line as follows:</a:t>
            </a:r>
          </a:p>
          <a:p>
            <a:pPr marL="0" indent="0">
              <a:lnSpc>
                <a:spcPct val="150000"/>
              </a:lnSpc>
              <a:buNone/>
            </a:pPr>
            <a:r>
              <a:rPr lang="en-US" dirty="0">
                <a:solidFill>
                  <a:schemeClr val="tx1"/>
                </a:solidFill>
              </a:rPr>
              <a:t>	int[] a=new int[3];</a:t>
            </a:r>
          </a:p>
          <a:p>
            <a:pPr>
              <a:lnSpc>
                <a:spcPct val="150000"/>
              </a:lnSpc>
            </a:pPr>
            <a:r>
              <a:rPr lang="en-US" dirty="0">
                <a:solidFill>
                  <a:schemeClr val="tx1"/>
                </a:solidFill>
              </a:rPr>
              <a:t>If we declare size of array as ‘0’ i.e. ‘int[] a=new [0];’ then program will successfully compile and execute.</a:t>
            </a:r>
          </a:p>
          <a:p>
            <a:pPr>
              <a:lnSpc>
                <a:spcPct val="150000"/>
              </a:lnSpc>
            </a:pPr>
            <a:r>
              <a:rPr lang="en-US" dirty="0">
                <a:solidFill>
                  <a:schemeClr val="tx1"/>
                </a:solidFill>
              </a:rPr>
              <a:t>If we declare size of array as negative i.e. ‘int[] a=new int[-3];’ ,then the program will successfully compile but when we run the program ,it will throw ‘</a:t>
            </a:r>
            <a:r>
              <a:rPr lang="en-US" dirty="0" err="1">
                <a:solidFill>
                  <a:schemeClr val="tx1"/>
                </a:solidFill>
              </a:rPr>
              <a:t>NegativeArraySizeException</a:t>
            </a:r>
            <a:r>
              <a:rPr lang="en-US" dirty="0">
                <a:solidFill>
                  <a:schemeClr val="tx1"/>
                </a:solidFill>
              </a:rPr>
              <a:t>’ exception.</a:t>
            </a:r>
          </a:p>
        </p:txBody>
      </p:sp>
    </p:spTree>
    <p:extLst>
      <p:ext uri="{BB962C8B-B14F-4D97-AF65-F5344CB8AC3E}">
        <p14:creationId xmlns:p14="http://schemas.microsoft.com/office/powerpoint/2010/main" val="14119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1591F-2162-4936-A5C9-6EC721890E1D}"/>
              </a:ext>
            </a:extLst>
          </p:cNvPr>
          <p:cNvSpPr>
            <a:spLocks noGrp="1"/>
          </p:cNvSpPr>
          <p:nvPr>
            <p:ph idx="1"/>
          </p:nvPr>
        </p:nvSpPr>
        <p:spPr>
          <a:xfrm>
            <a:off x="677334" y="410817"/>
            <a:ext cx="8596668" cy="6447183"/>
          </a:xfrm>
        </p:spPr>
        <p:txBody>
          <a:bodyPr>
            <a:normAutofit/>
          </a:bodyPr>
          <a:lstStyle/>
          <a:p>
            <a:pPr>
              <a:lnSpc>
                <a:spcPct val="150000"/>
              </a:lnSpc>
            </a:pPr>
            <a:r>
              <a:rPr lang="en-US" sz="2000" u="sng" dirty="0">
                <a:solidFill>
                  <a:srgbClr val="FF0000"/>
                </a:solidFill>
              </a:rPr>
              <a:t>Initialization of an Array:</a:t>
            </a:r>
          </a:p>
          <a:p>
            <a:pPr>
              <a:lnSpc>
                <a:spcPct val="150000"/>
              </a:lnSpc>
            </a:pPr>
            <a:r>
              <a:rPr lang="en-US" dirty="0">
                <a:solidFill>
                  <a:schemeClr val="tx1"/>
                </a:solidFill>
              </a:rPr>
              <a:t>We can create an array after declaration as follows:</a:t>
            </a:r>
            <a:br>
              <a:rPr lang="en-US" dirty="0">
                <a:solidFill>
                  <a:schemeClr val="tx1"/>
                </a:solidFill>
              </a:rPr>
            </a:br>
            <a:r>
              <a:rPr lang="en-US" dirty="0">
                <a:solidFill>
                  <a:schemeClr val="tx1"/>
                </a:solidFill>
              </a:rPr>
              <a:t>int[] a=new int[3]; //array declaration and creation</a:t>
            </a:r>
          </a:p>
          <a:p>
            <a:pPr marL="0" indent="0">
              <a:lnSpc>
                <a:spcPct val="150000"/>
              </a:lnSpc>
              <a:buNone/>
            </a:pPr>
            <a:r>
              <a:rPr lang="en-US" dirty="0">
                <a:solidFill>
                  <a:schemeClr val="tx1"/>
                </a:solidFill>
              </a:rPr>
              <a:t>	a[0]=10; //array initialization at 0 index position</a:t>
            </a:r>
          </a:p>
          <a:p>
            <a:pPr marL="0" indent="0">
              <a:lnSpc>
                <a:spcPct val="150000"/>
              </a:lnSpc>
              <a:buNone/>
            </a:pPr>
            <a:r>
              <a:rPr lang="en-US" dirty="0">
                <a:solidFill>
                  <a:schemeClr val="tx1"/>
                </a:solidFill>
              </a:rPr>
              <a:t>	a[1]=20;</a:t>
            </a:r>
          </a:p>
          <a:p>
            <a:pPr marL="0" indent="0">
              <a:lnSpc>
                <a:spcPct val="150000"/>
              </a:lnSpc>
              <a:buNone/>
            </a:pPr>
            <a:r>
              <a:rPr lang="en-US" dirty="0">
                <a:solidFill>
                  <a:schemeClr val="tx1"/>
                </a:solidFill>
              </a:rPr>
              <a:t>	a[2]=30;</a:t>
            </a:r>
          </a:p>
          <a:p>
            <a:pPr>
              <a:lnSpc>
                <a:spcPct val="150000"/>
              </a:lnSpc>
            </a:pPr>
            <a:r>
              <a:rPr lang="en-US" dirty="0">
                <a:solidFill>
                  <a:schemeClr val="tx1"/>
                </a:solidFill>
              </a:rPr>
              <a:t>If we initialize at array position 3 or more i.e. ‘a[3]=40;’,it will throw ‘</a:t>
            </a:r>
            <a:r>
              <a:rPr lang="en-US" dirty="0" err="1">
                <a:solidFill>
                  <a:schemeClr val="tx1"/>
                </a:solidFill>
              </a:rPr>
              <a:t>ArrayIndexOutOfBoundException</a:t>
            </a:r>
            <a:r>
              <a:rPr lang="en-US" dirty="0">
                <a:solidFill>
                  <a:schemeClr val="tx1"/>
                </a:solidFill>
              </a:rPr>
              <a:t>’ exception ,so we cannot initialize an array more than its size.</a:t>
            </a:r>
          </a:p>
          <a:p>
            <a:pPr>
              <a:lnSpc>
                <a:spcPct val="150000"/>
              </a:lnSpc>
            </a:pPr>
            <a:r>
              <a:rPr lang="en-US" dirty="0">
                <a:solidFill>
                  <a:schemeClr val="tx1"/>
                </a:solidFill>
              </a:rPr>
              <a:t>We can declare ,create and initialize array within a single line as follows:</a:t>
            </a:r>
          </a:p>
          <a:p>
            <a:pPr>
              <a:lnSpc>
                <a:spcPct val="150000"/>
              </a:lnSpc>
            </a:pPr>
            <a:r>
              <a:rPr lang="en-US" dirty="0">
                <a:solidFill>
                  <a:schemeClr val="tx1"/>
                </a:solidFill>
              </a:rPr>
              <a:t>int[] a={10,20,30};</a:t>
            </a:r>
          </a:p>
          <a:p>
            <a:pPr>
              <a:lnSpc>
                <a:spcPct val="150000"/>
              </a:lnSpc>
            </a:pPr>
            <a:r>
              <a:rPr lang="en-US" dirty="0">
                <a:solidFill>
                  <a:schemeClr val="tx1"/>
                </a:solidFill>
              </a:rPr>
              <a:t>int[] a=new int[]{10,20,30}; </a:t>
            </a:r>
          </a:p>
        </p:txBody>
      </p:sp>
      <p:graphicFrame>
        <p:nvGraphicFramePr>
          <p:cNvPr id="4" name="Table 3">
            <a:extLst>
              <a:ext uri="{FF2B5EF4-FFF2-40B4-BE49-F238E27FC236}">
                <a16:creationId xmlns:a16="http://schemas.microsoft.com/office/drawing/2014/main" id="{765CA54E-DA81-4D15-A27B-4CEB1E12F554}"/>
              </a:ext>
            </a:extLst>
          </p:cNvPr>
          <p:cNvGraphicFramePr>
            <a:graphicFrameLocks noGrp="1"/>
          </p:cNvGraphicFramePr>
          <p:nvPr>
            <p:extLst>
              <p:ext uri="{D42A27DB-BD31-4B8C-83A1-F6EECF244321}">
                <p14:modId xmlns:p14="http://schemas.microsoft.com/office/powerpoint/2010/main" val="3093092758"/>
              </p:ext>
            </p:extLst>
          </p:nvPr>
        </p:nvGraphicFramePr>
        <p:xfrm>
          <a:off x="7700986" y="1594309"/>
          <a:ext cx="3550110" cy="552543"/>
        </p:xfrm>
        <a:graphic>
          <a:graphicData uri="http://schemas.openxmlformats.org/drawingml/2006/table">
            <a:tbl>
              <a:tblPr firstRow="1" bandRow="1">
                <a:tableStyleId>{F5AB1C69-6EDB-4FF4-983F-18BD219EF322}</a:tableStyleId>
              </a:tblPr>
              <a:tblGrid>
                <a:gridCol w="1183370">
                  <a:extLst>
                    <a:ext uri="{9D8B030D-6E8A-4147-A177-3AD203B41FA5}">
                      <a16:colId xmlns:a16="http://schemas.microsoft.com/office/drawing/2014/main" val="1464706285"/>
                    </a:ext>
                  </a:extLst>
                </a:gridCol>
                <a:gridCol w="1183370">
                  <a:extLst>
                    <a:ext uri="{9D8B030D-6E8A-4147-A177-3AD203B41FA5}">
                      <a16:colId xmlns:a16="http://schemas.microsoft.com/office/drawing/2014/main" val="300342167"/>
                    </a:ext>
                  </a:extLst>
                </a:gridCol>
                <a:gridCol w="1183370">
                  <a:extLst>
                    <a:ext uri="{9D8B030D-6E8A-4147-A177-3AD203B41FA5}">
                      <a16:colId xmlns:a16="http://schemas.microsoft.com/office/drawing/2014/main" val="950820096"/>
                    </a:ext>
                  </a:extLst>
                </a:gridCol>
              </a:tblGrid>
              <a:tr h="552543">
                <a:tc>
                  <a:txBody>
                    <a:bodyPr/>
                    <a:lstStyle/>
                    <a:p>
                      <a:pPr algn="ctr"/>
                      <a:r>
                        <a:rPr lang="en-US" dirty="0"/>
                        <a:t>10</a:t>
                      </a:r>
                    </a:p>
                  </a:txBody>
                  <a:tcPr anchor="ctr"/>
                </a:tc>
                <a:tc>
                  <a:txBody>
                    <a:bodyPr/>
                    <a:lstStyle/>
                    <a:p>
                      <a:pPr algn="ctr"/>
                      <a:r>
                        <a:rPr lang="en-US" dirty="0"/>
                        <a:t>20</a:t>
                      </a:r>
                    </a:p>
                  </a:txBody>
                  <a:tcPr anchor="ctr"/>
                </a:tc>
                <a:tc>
                  <a:txBody>
                    <a:bodyPr/>
                    <a:lstStyle/>
                    <a:p>
                      <a:pPr algn="ctr"/>
                      <a:r>
                        <a:rPr lang="en-US" dirty="0"/>
                        <a:t>30</a:t>
                      </a:r>
                    </a:p>
                  </a:txBody>
                  <a:tcPr anchor="ctr"/>
                </a:tc>
                <a:extLst>
                  <a:ext uri="{0D108BD9-81ED-4DB2-BD59-A6C34878D82A}">
                    <a16:rowId xmlns:a16="http://schemas.microsoft.com/office/drawing/2014/main" val="3592378728"/>
                  </a:ext>
                </a:extLst>
              </a:tr>
            </a:tbl>
          </a:graphicData>
        </a:graphic>
      </p:graphicFrame>
      <p:sp>
        <p:nvSpPr>
          <p:cNvPr id="5" name="TextBox 4">
            <a:extLst>
              <a:ext uri="{FF2B5EF4-FFF2-40B4-BE49-F238E27FC236}">
                <a16:creationId xmlns:a16="http://schemas.microsoft.com/office/drawing/2014/main" id="{DBFE337C-788C-41CD-8774-2A0557F34B6B}"/>
              </a:ext>
            </a:extLst>
          </p:cNvPr>
          <p:cNvSpPr txBox="1"/>
          <p:nvPr/>
        </p:nvSpPr>
        <p:spPr>
          <a:xfrm>
            <a:off x="8097815" y="2300117"/>
            <a:ext cx="476342" cy="369332"/>
          </a:xfrm>
          <a:prstGeom prst="rect">
            <a:avLst/>
          </a:prstGeom>
          <a:noFill/>
        </p:spPr>
        <p:txBody>
          <a:bodyPr wrap="square" rtlCol="0">
            <a:spAutoFit/>
          </a:bodyPr>
          <a:lstStyle/>
          <a:p>
            <a:pPr algn="ctr"/>
            <a:r>
              <a:rPr lang="en-US" dirty="0"/>
              <a:t>0</a:t>
            </a:r>
          </a:p>
        </p:txBody>
      </p:sp>
      <p:sp>
        <p:nvSpPr>
          <p:cNvPr id="6" name="TextBox 5">
            <a:extLst>
              <a:ext uri="{FF2B5EF4-FFF2-40B4-BE49-F238E27FC236}">
                <a16:creationId xmlns:a16="http://schemas.microsoft.com/office/drawing/2014/main" id="{F7B75CE6-9BFD-48F2-A014-09B0A6273B78}"/>
              </a:ext>
            </a:extLst>
          </p:cNvPr>
          <p:cNvSpPr txBox="1"/>
          <p:nvPr/>
        </p:nvSpPr>
        <p:spPr>
          <a:xfrm>
            <a:off x="9237870" y="2300117"/>
            <a:ext cx="476342" cy="369332"/>
          </a:xfrm>
          <a:prstGeom prst="rect">
            <a:avLst/>
          </a:prstGeom>
          <a:noFill/>
        </p:spPr>
        <p:txBody>
          <a:bodyPr wrap="square" rtlCol="0">
            <a:spAutoFit/>
          </a:bodyPr>
          <a:lstStyle/>
          <a:p>
            <a:pPr algn="ctr"/>
            <a:r>
              <a:rPr lang="en-US" dirty="0"/>
              <a:t>1</a:t>
            </a:r>
          </a:p>
        </p:txBody>
      </p:sp>
      <p:sp>
        <p:nvSpPr>
          <p:cNvPr id="7" name="TextBox 6">
            <a:extLst>
              <a:ext uri="{FF2B5EF4-FFF2-40B4-BE49-F238E27FC236}">
                <a16:creationId xmlns:a16="http://schemas.microsoft.com/office/drawing/2014/main" id="{C4647ABD-489F-4662-B6F5-4240A36851FB}"/>
              </a:ext>
            </a:extLst>
          </p:cNvPr>
          <p:cNvSpPr txBox="1"/>
          <p:nvPr/>
        </p:nvSpPr>
        <p:spPr>
          <a:xfrm>
            <a:off x="10525851" y="2300117"/>
            <a:ext cx="476342" cy="369332"/>
          </a:xfrm>
          <a:prstGeom prst="rect">
            <a:avLst/>
          </a:prstGeom>
          <a:noFill/>
        </p:spPr>
        <p:txBody>
          <a:bodyPr wrap="square" rtlCol="0">
            <a:spAutoFit/>
          </a:bodyPr>
          <a:lstStyle/>
          <a:p>
            <a:pPr algn="ctr"/>
            <a:r>
              <a:rPr lang="en-US" dirty="0"/>
              <a:t>2</a:t>
            </a:r>
          </a:p>
        </p:txBody>
      </p:sp>
    </p:spTree>
    <p:extLst>
      <p:ext uri="{BB962C8B-B14F-4D97-AF65-F5344CB8AC3E}">
        <p14:creationId xmlns:p14="http://schemas.microsoft.com/office/powerpoint/2010/main" val="33754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down)">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down)">
                                      <p:cBhvr>
                                        <p:cTn id="6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75D9-62BA-4BAC-8809-C1B9751A9984}"/>
              </a:ext>
            </a:extLst>
          </p:cNvPr>
          <p:cNvSpPr>
            <a:spLocks noGrp="1"/>
          </p:cNvSpPr>
          <p:nvPr>
            <p:ph type="title"/>
          </p:nvPr>
        </p:nvSpPr>
        <p:spPr/>
        <p:txBody>
          <a:bodyPr/>
          <a:lstStyle/>
          <a:p>
            <a:r>
              <a:rPr lang="en-US" dirty="0"/>
              <a:t>Use Of Java</a:t>
            </a:r>
          </a:p>
        </p:txBody>
      </p:sp>
      <p:sp>
        <p:nvSpPr>
          <p:cNvPr id="3" name="Content Placeholder 2">
            <a:extLst>
              <a:ext uri="{FF2B5EF4-FFF2-40B4-BE49-F238E27FC236}">
                <a16:creationId xmlns:a16="http://schemas.microsoft.com/office/drawing/2014/main" id="{136E784F-11FE-4FFF-B11B-82131B44290A}"/>
              </a:ext>
            </a:extLst>
          </p:cNvPr>
          <p:cNvSpPr>
            <a:spLocks noGrp="1"/>
          </p:cNvSpPr>
          <p:nvPr>
            <p:ph idx="1"/>
          </p:nvPr>
        </p:nvSpPr>
        <p:spPr>
          <a:xfrm>
            <a:off x="677334" y="1594631"/>
            <a:ext cx="8596668" cy="4991700"/>
          </a:xfrm>
        </p:spPr>
        <p:txBody>
          <a:bodyPr>
            <a:normAutofit/>
          </a:bodyPr>
          <a:lstStyle/>
          <a:p>
            <a:pPr>
              <a:lnSpc>
                <a:spcPct val="150000"/>
              </a:lnSpc>
            </a:pPr>
            <a:r>
              <a:rPr lang="en-US" dirty="0"/>
              <a:t>Android Applications</a:t>
            </a:r>
          </a:p>
          <a:p>
            <a:pPr>
              <a:lnSpc>
                <a:spcPct val="150000"/>
              </a:lnSpc>
            </a:pPr>
            <a:r>
              <a:rPr lang="en-US" dirty="0"/>
              <a:t>Financial Services industries</a:t>
            </a:r>
          </a:p>
          <a:p>
            <a:pPr>
              <a:lnSpc>
                <a:spcPct val="150000"/>
              </a:lnSpc>
            </a:pPr>
            <a:r>
              <a:rPr lang="en-US" dirty="0"/>
              <a:t>Java Web Applications</a:t>
            </a:r>
          </a:p>
          <a:p>
            <a:pPr>
              <a:lnSpc>
                <a:spcPct val="150000"/>
              </a:lnSpc>
            </a:pPr>
            <a:r>
              <a:rPr lang="en-US" dirty="0"/>
              <a:t>Software Tools</a:t>
            </a:r>
          </a:p>
          <a:p>
            <a:pPr>
              <a:lnSpc>
                <a:spcPct val="150000"/>
              </a:lnSpc>
            </a:pPr>
            <a:r>
              <a:rPr lang="en-US" dirty="0"/>
              <a:t>Big Data Technologies</a:t>
            </a:r>
          </a:p>
          <a:p>
            <a:pPr>
              <a:lnSpc>
                <a:spcPct val="150000"/>
              </a:lnSpc>
            </a:pPr>
            <a:r>
              <a:rPr lang="en-US" dirty="0"/>
              <a:t>Scientific Applications</a:t>
            </a:r>
          </a:p>
          <a:p>
            <a:pPr>
              <a:lnSpc>
                <a:spcPct val="150000"/>
              </a:lnSpc>
            </a:pPr>
            <a:r>
              <a:rPr lang="en-US" dirty="0"/>
              <a:t>J2ME Applications</a:t>
            </a:r>
          </a:p>
          <a:p>
            <a:pPr>
              <a:lnSpc>
                <a:spcPct val="150000"/>
              </a:lnSpc>
            </a:pPr>
            <a:r>
              <a:rPr lang="en-US" dirty="0"/>
              <a:t>Embedded System</a:t>
            </a:r>
          </a:p>
        </p:txBody>
      </p:sp>
    </p:spTree>
    <p:extLst>
      <p:ext uri="{BB962C8B-B14F-4D97-AF65-F5344CB8AC3E}">
        <p14:creationId xmlns:p14="http://schemas.microsoft.com/office/powerpoint/2010/main" val="127603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down)">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AFC8D-B7B1-435E-8661-D4B7FC1A6F94}"/>
              </a:ext>
            </a:extLst>
          </p:cNvPr>
          <p:cNvSpPr>
            <a:spLocks noGrp="1"/>
          </p:cNvSpPr>
          <p:nvPr>
            <p:ph idx="1"/>
          </p:nvPr>
        </p:nvSpPr>
        <p:spPr>
          <a:xfrm>
            <a:off x="677334" y="119270"/>
            <a:ext cx="8596668" cy="6738729"/>
          </a:xfrm>
        </p:spPr>
        <p:txBody>
          <a:bodyPr/>
          <a:lstStyle/>
          <a:p>
            <a:r>
              <a:rPr lang="en-US" sz="2000" u="sng" dirty="0">
                <a:solidFill>
                  <a:srgbClr val="FF0000"/>
                </a:solidFill>
              </a:rPr>
              <a:t>Retrieve Elements from An Array:</a:t>
            </a:r>
          </a:p>
          <a:p>
            <a:r>
              <a:rPr lang="en-US" dirty="0">
                <a:solidFill>
                  <a:schemeClr val="tx1"/>
                </a:solidFill>
              </a:rPr>
              <a:t>An array given i.e. ‘int[] a={10,20,30};’,now  we can print elements of an array by two ways ,which are as follows:</a:t>
            </a:r>
          </a:p>
          <a:p>
            <a:endParaRPr lang="en-US" dirty="0">
              <a:solidFill>
                <a:schemeClr val="tx1"/>
              </a:solidFill>
            </a:endParaRPr>
          </a:p>
          <a:p>
            <a:r>
              <a:rPr lang="en-US" dirty="0">
                <a:solidFill>
                  <a:schemeClr val="tx1"/>
                </a:solidFill>
              </a:rPr>
              <a:t>Way1 : (</a:t>
            </a:r>
            <a:r>
              <a:rPr lang="en-US" dirty="0">
                <a:solidFill>
                  <a:schemeClr val="accent1"/>
                </a:solidFill>
              </a:rPr>
              <a:t>Using for loop</a:t>
            </a:r>
            <a:r>
              <a:rPr lang="en-US" dirty="0">
                <a:solidFill>
                  <a:schemeClr val="tx1"/>
                </a:solidFill>
              </a:rPr>
              <a:t>)</a:t>
            </a:r>
          </a:p>
          <a:p>
            <a:pPr marL="0" indent="0">
              <a:buNone/>
            </a:pPr>
            <a:r>
              <a:rPr lang="en-US" dirty="0">
                <a:solidFill>
                  <a:schemeClr val="tx1"/>
                </a:solidFill>
              </a:rPr>
              <a:t>	 for(int </a:t>
            </a:r>
            <a:r>
              <a:rPr lang="en-US" dirty="0" err="1">
                <a:solidFill>
                  <a:schemeClr val="tx1"/>
                </a:solidFill>
              </a:rPr>
              <a:t>i</a:t>
            </a:r>
            <a:r>
              <a:rPr lang="en-US" dirty="0">
                <a:solidFill>
                  <a:schemeClr val="tx1"/>
                </a:solidFill>
              </a:rPr>
              <a:t>=0;i&lt;</a:t>
            </a:r>
            <a:r>
              <a:rPr lang="en-US" dirty="0" err="1">
                <a:solidFill>
                  <a:schemeClr val="tx1"/>
                </a:solidFill>
              </a:rPr>
              <a:t>a.length;i</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System.out.println</a:t>
            </a:r>
            <a:r>
              <a:rPr lang="en-US" dirty="0">
                <a:solidFill>
                  <a:schemeClr val="tx1"/>
                </a:solidFill>
              </a:rPr>
              <a:t>(a[</a:t>
            </a:r>
            <a:r>
              <a:rPr lang="en-US" dirty="0" err="1">
                <a:solidFill>
                  <a:schemeClr val="tx1"/>
                </a:solidFill>
              </a:rPr>
              <a:t>i</a:t>
            </a:r>
            <a:r>
              <a:rPr lang="en-US" dirty="0">
                <a:solidFill>
                  <a:schemeClr val="tx1"/>
                </a:solidFill>
              </a:rPr>
              <a:t>]);</a:t>
            </a:r>
          </a:p>
          <a:p>
            <a:pPr marL="0" indent="0">
              <a:buNone/>
            </a:pPr>
            <a:r>
              <a:rPr lang="en-US" dirty="0">
                <a:solidFill>
                  <a:schemeClr val="tx1"/>
                </a:solidFill>
              </a:rPr>
              <a:t>	}</a:t>
            </a:r>
          </a:p>
          <a:p>
            <a:pPr marL="0" indent="0">
              <a:buNone/>
            </a:pPr>
            <a:endParaRPr lang="en-US" dirty="0">
              <a:solidFill>
                <a:schemeClr val="tx1"/>
              </a:solidFill>
            </a:endParaRPr>
          </a:p>
          <a:p>
            <a:r>
              <a:rPr lang="en-US" dirty="0">
                <a:solidFill>
                  <a:schemeClr val="tx1"/>
                </a:solidFill>
              </a:rPr>
              <a:t>Way 2</a:t>
            </a:r>
            <a:r>
              <a:rPr lang="en-US" dirty="0">
                <a:solidFill>
                  <a:schemeClr val="tx1"/>
                </a:solidFill>
                <a:sym typeface="Wingdings" panose="05000000000000000000" pitchFamily="2" charset="2"/>
              </a:rPr>
              <a:t>: (</a:t>
            </a:r>
            <a:r>
              <a:rPr lang="en-US" dirty="0">
                <a:solidFill>
                  <a:schemeClr val="accent1"/>
                </a:solidFill>
                <a:sym typeface="Wingdings" panose="05000000000000000000" pitchFamily="2" charset="2"/>
              </a:rPr>
              <a:t>Using for-each loop</a:t>
            </a:r>
            <a:r>
              <a:rPr lang="en-US" dirty="0">
                <a:solidFill>
                  <a:schemeClr val="tx1"/>
                </a:solidFill>
                <a:sym typeface="Wingdings" panose="05000000000000000000" pitchFamily="2" charset="2"/>
              </a:rPr>
              <a:t>)</a:t>
            </a:r>
          </a:p>
          <a:p>
            <a:pPr marL="0" indent="0">
              <a:buNone/>
            </a:pPr>
            <a:r>
              <a:rPr lang="en-US" dirty="0">
                <a:solidFill>
                  <a:schemeClr val="tx1"/>
                </a:solidFill>
                <a:sym typeface="Wingdings" panose="05000000000000000000" pitchFamily="2" charset="2"/>
              </a:rPr>
              <a:t>	for(int i:a)</a:t>
            </a:r>
          </a:p>
          <a:p>
            <a:pPr marL="0" indent="0">
              <a:buNone/>
            </a:pPr>
            <a:r>
              <a:rPr lang="en-US" dirty="0">
                <a:solidFill>
                  <a:schemeClr val="tx1"/>
                </a:solidFill>
                <a:sym typeface="Wingdings" panose="05000000000000000000" pitchFamily="2" charset="2"/>
              </a:rPr>
              <a:t>	{</a:t>
            </a:r>
          </a:p>
          <a:p>
            <a:pPr marL="0" indent="0">
              <a:buNone/>
            </a:pPr>
            <a:r>
              <a:rPr lang="en-US" dirty="0">
                <a:solidFill>
                  <a:schemeClr val="tx1"/>
                </a:solidFill>
                <a:sym typeface="Wingdings" panose="05000000000000000000" pitchFamily="2" charset="2"/>
              </a:rPr>
              <a:t>		</a:t>
            </a:r>
            <a:r>
              <a:rPr lang="en-US" dirty="0" err="1">
                <a:solidFill>
                  <a:schemeClr val="tx1"/>
                </a:solidFill>
                <a:sym typeface="Wingdings" panose="05000000000000000000" pitchFamily="2" charset="2"/>
              </a:rPr>
              <a:t>System.out.println</a:t>
            </a:r>
            <a:r>
              <a:rPr lang="en-US" dirty="0">
                <a:solidFill>
                  <a:schemeClr val="tx1"/>
                </a:solidFill>
                <a:sym typeface="Wingdings" panose="05000000000000000000" pitchFamily="2" charset="2"/>
              </a:rPr>
              <a:t>(</a:t>
            </a:r>
            <a:r>
              <a:rPr lang="en-US" dirty="0" err="1">
                <a:solidFill>
                  <a:schemeClr val="tx1"/>
                </a:solidFill>
                <a:sym typeface="Wingdings" panose="05000000000000000000" pitchFamily="2" charset="2"/>
              </a:rPr>
              <a:t>i</a:t>
            </a:r>
            <a:r>
              <a:rPr lang="en-US" dirty="0">
                <a:solidFill>
                  <a:schemeClr val="tx1"/>
                </a:solidFill>
                <a:sym typeface="Wingdings" panose="05000000000000000000" pitchFamily="2" charset="2"/>
              </a:rPr>
              <a:t>);</a:t>
            </a:r>
          </a:p>
          <a:p>
            <a:pPr marL="0" indent="0">
              <a:buNone/>
            </a:pPr>
            <a:r>
              <a:rPr lang="en-US" dirty="0">
                <a:solidFill>
                  <a:schemeClr val="tx1"/>
                </a:solidFill>
                <a:sym typeface="Wingdings" panose="05000000000000000000" pitchFamily="2" charset="2"/>
              </a:rPr>
              <a:t>	} </a:t>
            </a: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19350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16B6-80D8-46B5-A287-F37B49DAE117}"/>
              </a:ext>
            </a:extLst>
          </p:cNvPr>
          <p:cNvSpPr>
            <a:spLocks noGrp="1"/>
          </p:cNvSpPr>
          <p:nvPr>
            <p:ph type="title"/>
          </p:nvPr>
        </p:nvSpPr>
        <p:spPr>
          <a:xfrm>
            <a:off x="677334" y="322954"/>
            <a:ext cx="8596668" cy="1320800"/>
          </a:xfrm>
        </p:spPr>
        <p:txBody>
          <a:bodyPr/>
          <a:lstStyle/>
          <a:p>
            <a:r>
              <a:rPr lang="en-US" dirty="0"/>
              <a:t>Multi-Dimensional Array (2D)</a:t>
            </a:r>
          </a:p>
        </p:txBody>
      </p:sp>
      <p:sp>
        <p:nvSpPr>
          <p:cNvPr id="3" name="Content Placeholder 2">
            <a:extLst>
              <a:ext uri="{FF2B5EF4-FFF2-40B4-BE49-F238E27FC236}">
                <a16:creationId xmlns:a16="http://schemas.microsoft.com/office/drawing/2014/main" id="{26F2057C-1503-46EE-9171-32B3B261E52A}"/>
              </a:ext>
            </a:extLst>
          </p:cNvPr>
          <p:cNvSpPr>
            <a:spLocks noGrp="1"/>
          </p:cNvSpPr>
          <p:nvPr>
            <p:ph idx="1"/>
          </p:nvPr>
        </p:nvSpPr>
        <p:spPr>
          <a:xfrm>
            <a:off x="677334" y="1259441"/>
            <a:ext cx="8596668" cy="3880773"/>
          </a:xfrm>
        </p:spPr>
        <p:txBody>
          <a:bodyPr/>
          <a:lstStyle/>
          <a:p>
            <a:r>
              <a:rPr lang="en-US" dirty="0"/>
              <a:t>An Array having multiple rows or column is known as multi-dimensional Array.</a:t>
            </a:r>
          </a:p>
          <a:p>
            <a:r>
              <a:rPr lang="en-US" dirty="0"/>
              <a:t>These are also known as array of arrays because array is present in another array.</a:t>
            </a:r>
          </a:p>
          <a:p>
            <a:r>
              <a:rPr lang="en-US" dirty="0"/>
              <a:t>There Are two Types of Multi-Dimensional Arrays</a:t>
            </a:r>
          </a:p>
          <a:p>
            <a:pPr>
              <a:buFont typeface="+mj-lt"/>
              <a:buAutoNum type="arabicPeriod"/>
            </a:pPr>
            <a:r>
              <a:rPr lang="en-US" dirty="0"/>
              <a:t>2-D Array</a:t>
            </a:r>
          </a:p>
          <a:p>
            <a:pPr>
              <a:buFont typeface="+mj-lt"/>
              <a:buAutoNum type="arabicPeriod"/>
            </a:pPr>
            <a:r>
              <a:rPr lang="en-US" dirty="0"/>
              <a:t>3-D Array  </a:t>
            </a:r>
          </a:p>
          <a:p>
            <a:r>
              <a:rPr lang="en-US" dirty="0"/>
              <a:t>We can Represent 2-D multi-dimensional array as follows:</a:t>
            </a:r>
          </a:p>
          <a:p>
            <a:endParaRPr lang="en-US" dirty="0"/>
          </a:p>
        </p:txBody>
      </p:sp>
      <p:graphicFrame>
        <p:nvGraphicFramePr>
          <p:cNvPr id="4" name="Table 3">
            <a:extLst>
              <a:ext uri="{FF2B5EF4-FFF2-40B4-BE49-F238E27FC236}">
                <a16:creationId xmlns:a16="http://schemas.microsoft.com/office/drawing/2014/main" id="{B8A639BF-9ED3-41DC-B0DD-F19E8D496F7E}"/>
              </a:ext>
            </a:extLst>
          </p:cNvPr>
          <p:cNvGraphicFramePr>
            <a:graphicFrameLocks noGrp="1"/>
          </p:cNvGraphicFramePr>
          <p:nvPr>
            <p:extLst>
              <p:ext uri="{D42A27DB-BD31-4B8C-83A1-F6EECF244321}">
                <p14:modId xmlns:p14="http://schemas.microsoft.com/office/powerpoint/2010/main" val="185969747"/>
              </p:ext>
            </p:extLst>
          </p:nvPr>
        </p:nvGraphicFramePr>
        <p:xfrm>
          <a:off x="1117912" y="4765696"/>
          <a:ext cx="3600171" cy="1665726"/>
        </p:xfrm>
        <a:graphic>
          <a:graphicData uri="http://schemas.openxmlformats.org/drawingml/2006/table">
            <a:tbl>
              <a:tblPr firstRow="1" bandRow="1">
                <a:tableStyleId>{D7AC3CCA-C797-4891-BE02-D94E43425B78}</a:tableStyleId>
              </a:tblPr>
              <a:tblGrid>
                <a:gridCol w="1200057">
                  <a:extLst>
                    <a:ext uri="{9D8B030D-6E8A-4147-A177-3AD203B41FA5}">
                      <a16:colId xmlns:a16="http://schemas.microsoft.com/office/drawing/2014/main" val="4109060773"/>
                    </a:ext>
                  </a:extLst>
                </a:gridCol>
                <a:gridCol w="1200057">
                  <a:extLst>
                    <a:ext uri="{9D8B030D-6E8A-4147-A177-3AD203B41FA5}">
                      <a16:colId xmlns:a16="http://schemas.microsoft.com/office/drawing/2014/main" val="1111890107"/>
                    </a:ext>
                  </a:extLst>
                </a:gridCol>
                <a:gridCol w="1200057">
                  <a:extLst>
                    <a:ext uri="{9D8B030D-6E8A-4147-A177-3AD203B41FA5}">
                      <a16:colId xmlns:a16="http://schemas.microsoft.com/office/drawing/2014/main" val="1766568765"/>
                    </a:ext>
                  </a:extLst>
                </a:gridCol>
              </a:tblGrid>
              <a:tr h="832863">
                <a:tc>
                  <a:txBody>
                    <a:bodyPr/>
                    <a:lstStyle/>
                    <a:p>
                      <a:pPr algn="ctr"/>
                      <a:r>
                        <a:rPr lang="en-US" sz="2400" dirty="0"/>
                        <a:t>10</a:t>
                      </a:r>
                    </a:p>
                  </a:txBody>
                  <a:tcPr anchor="ctr"/>
                </a:tc>
                <a:tc>
                  <a:txBody>
                    <a:bodyPr/>
                    <a:lstStyle/>
                    <a:p>
                      <a:pPr algn="ctr"/>
                      <a:r>
                        <a:rPr lang="en-US" sz="2400" dirty="0"/>
                        <a:t>20</a:t>
                      </a:r>
                    </a:p>
                  </a:txBody>
                  <a:tcPr anchor="ctr"/>
                </a:tc>
                <a:tc>
                  <a:txBody>
                    <a:bodyPr/>
                    <a:lstStyle/>
                    <a:p>
                      <a:pPr algn="ctr"/>
                      <a:r>
                        <a:rPr lang="en-US" sz="2400" dirty="0"/>
                        <a:t>30</a:t>
                      </a:r>
                    </a:p>
                  </a:txBody>
                  <a:tcPr anchor="ctr"/>
                </a:tc>
                <a:extLst>
                  <a:ext uri="{0D108BD9-81ED-4DB2-BD59-A6C34878D82A}">
                    <a16:rowId xmlns:a16="http://schemas.microsoft.com/office/drawing/2014/main" val="676369398"/>
                  </a:ext>
                </a:extLst>
              </a:tr>
              <a:tr h="832863">
                <a:tc>
                  <a:txBody>
                    <a:bodyPr/>
                    <a:lstStyle/>
                    <a:p>
                      <a:pPr algn="ctr"/>
                      <a:r>
                        <a:rPr lang="en-US" sz="2400" dirty="0"/>
                        <a:t>40</a:t>
                      </a:r>
                    </a:p>
                  </a:txBody>
                  <a:tcPr anchor="ctr"/>
                </a:tc>
                <a:tc>
                  <a:txBody>
                    <a:bodyPr/>
                    <a:lstStyle/>
                    <a:p>
                      <a:pPr algn="ctr"/>
                      <a:r>
                        <a:rPr lang="en-US" sz="2400" dirty="0"/>
                        <a:t>50</a:t>
                      </a:r>
                    </a:p>
                  </a:txBody>
                  <a:tcPr anchor="ctr"/>
                </a:tc>
                <a:tc>
                  <a:txBody>
                    <a:bodyPr/>
                    <a:lstStyle/>
                    <a:p>
                      <a:pPr algn="ctr"/>
                      <a:r>
                        <a:rPr lang="en-US" sz="2400" dirty="0"/>
                        <a:t>60</a:t>
                      </a:r>
                    </a:p>
                  </a:txBody>
                  <a:tcPr anchor="ctr"/>
                </a:tc>
                <a:extLst>
                  <a:ext uri="{0D108BD9-81ED-4DB2-BD59-A6C34878D82A}">
                    <a16:rowId xmlns:a16="http://schemas.microsoft.com/office/drawing/2014/main" val="3649644028"/>
                  </a:ext>
                </a:extLst>
              </a:tr>
            </a:tbl>
          </a:graphicData>
        </a:graphic>
      </p:graphicFrame>
      <p:sp>
        <p:nvSpPr>
          <p:cNvPr id="5" name="TextBox 4">
            <a:extLst>
              <a:ext uri="{FF2B5EF4-FFF2-40B4-BE49-F238E27FC236}">
                <a16:creationId xmlns:a16="http://schemas.microsoft.com/office/drawing/2014/main" id="{FF20070C-BDFA-4ED8-824B-D4FD67A39607}"/>
              </a:ext>
            </a:extLst>
          </p:cNvPr>
          <p:cNvSpPr txBox="1"/>
          <p:nvPr/>
        </p:nvSpPr>
        <p:spPr>
          <a:xfrm>
            <a:off x="2136119" y="4321073"/>
            <a:ext cx="1563756" cy="369332"/>
          </a:xfrm>
          <a:prstGeom prst="rect">
            <a:avLst/>
          </a:prstGeom>
          <a:noFill/>
        </p:spPr>
        <p:txBody>
          <a:bodyPr wrap="square" rtlCol="0">
            <a:spAutoFit/>
          </a:bodyPr>
          <a:lstStyle/>
          <a:p>
            <a:pPr algn="ctr"/>
            <a:r>
              <a:rPr lang="en-US" dirty="0"/>
              <a:t>Columns</a:t>
            </a:r>
          </a:p>
        </p:txBody>
      </p:sp>
      <p:sp>
        <p:nvSpPr>
          <p:cNvPr id="7" name="TextBox 6">
            <a:extLst>
              <a:ext uri="{FF2B5EF4-FFF2-40B4-BE49-F238E27FC236}">
                <a16:creationId xmlns:a16="http://schemas.microsoft.com/office/drawing/2014/main" id="{CAF8CFC2-5735-49A1-922D-C053E8E6795B}"/>
              </a:ext>
            </a:extLst>
          </p:cNvPr>
          <p:cNvSpPr txBox="1"/>
          <p:nvPr/>
        </p:nvSpPr>
        <p:spPr>
          <a:xfrm rot="16200000">
            <a:off x="80122" y="5413893"/>
            <a:ext cx="1563756" cy="369332"/>
          </a:xfrm>
          <a:prstGeom prst="rect">
            <a:avLst/>
          </a:prstGeom>
          <a:noFill/>
        </p:spPr>
        <p:txBody>
          <a:bodyPr wrap="square" rtlCol="0">
            <a:spAutoFit/>
          </a:bodyPr>
          <a:lstStyle/>
          <a:p>
            <a:pPr algn="ctr"/>
            <a:r>
              <a:rPr lang="en-US" dirty="0"/>
              <a:t>Rows</a:t>
            </a:r>
          </a:p>
        </p:txBody>
      </p:sp>
      <p:sp>
        <p:nvSpPr>
          <p:cNvPr id="8" name="TextBox 7">
            <a:extLst>
              <a:ext uri="{FF2B5EF4-FFF2-40B4-BE49-F238E27FC236}">
                <a16:creationId xmlns:a16="http://schemas.microsoft.com/office/drawing/2014/main" id="{A1FB07C5-DBEF-4145-9D08-C9FED8F917B9}"/>
              </a:ext>
            </a:extLst>
          </p:cNvPr>
          <p:cNvSpPr txBox="1"/>
          <p:nvPr/>
        </p:nvSpPr>
        <p:spPr>
          <a:xfrm>
            <a:off x="5025658" y="4558720"/>
            <a:ext cx="1563756" cy="646331"/>
          </a:xfrm>
          <a:prstGeom prst="rect">
            <a:avLst/>
          </a:prstGeom>
          <a:noFill/>
        </p:spPr>
        <p:txBody>
          <a:bodyPr wrap="square" rtlCol="0">
            <a:spAutoFit/>
          </a:bodyPr>
          <a:lstStyle/>
          <a:p>
            <a:pPr algn="ctr"/>
            <a:r>
              <a:rPr lang="en-US" dirty="0"/>
              <a:t>Index</a:t>
            </a:r>
          </a:p>
          <a:p>
            <a:pPr algn="ctr"/>
            <a:r>
              <a:rPr lang="en-US" dirty="0"/>
              <a:t>Position</a:t>
            </a:r>
          </a:p>
        </p:txBody>
      </p:sp>
      <p:sp>
        <p:nvSpPr>
          <p:cNvPr id="9" name="TextBox 8">
            <a:extLst>
              <a:ext uri="{FF2B5EF4-FFF2-40B4-BE49-F238E27FC236}">
                <a16:creationId xmlns:a16="http://schemas.microsoft.com/office/drawing/2014/main" id="{EE499F7C-FE86-4BF3-A42F-178C7C2EE05B}"/>
              </a:ext>
            </a:extLst>
          </p:cNvPr>
          <p:cNvSpPr txBox="1"/>
          <p:nvPr/>
        </p:nvSpPr>
        <p:spPr>
          <a:xfrm>
            <a:off x="1046666" y="5549799"/>
            <a:ext cx="1563756" cy="369332"/>
          </a:xfrm>
          <a:prstGeom prst="rect">
            <a:avLst/>
          </a:prstGeom>
          <a:noFill/>
        </p:spPr>
        <p:txBody>
          <a:bodyPr wrap="square" rtlCol="0">
            <a:spAutoFit/>
          </a:bodyPr>
          <a:lstStyle/>
          <a:p>
            <a:r>
              <a:rPr lang="en-US" dirty="0">
                <a:solidFill>
                  <a:srgbClr val="FF0000"/>
                </a:solidFill>
              </a:rPr>
              <a:t>1,0</a:t>
            </a:r>
          </a:p>
        </p:txBody>
      </p:sp>
      <p:sp>
        <p:nvSpPr>
          <p:cNvPr id="10" name="TextBox 9">
            <a:extLst>
              <a:ext uri="{FF2B5EF4-FFF2-40B4-BE49-F238E27FC236}">
                <a16:creationId xmlns:a16="http://schemas.microsoft.com/office/drawing/2014/main" id="{A82B08AB-00BF-4211-8420-A1CE84B595CB}"/>
              </a:ext>
            </a:extLst>
          </p:cNvPr>
          <p:cNvSpPr txBox="1"/>
          <p:nvPr/>
        </p:nvSpPr>
        <p:spPr>
          <a:xfrm>
            <a:off x="3471252" y="5542787"/>
            <a:ext cx="1563756" cy="369332"/>
          </a:xfrm>
          <a:prstGeom prst="rect">
            <a:avLst/>
          </a:prstGeom>
          <a:noFill/>
        </p:spPr>
        <p:txBody>
          <a:bodyPr wrap="square" rtlCol="0">
            <a:spAutoFit/>
          </a:bodyPr>
          <a:lstStyle/>
          <a:p>
            <a:r>
              <a:rPr lang="en-US" dirty="0">
                <a:solidFill>
                  <a:srgbClr val="FF0000"/>
                </a:solidFill>
              </a:rPr>
              <a:t>1,2</a:t>
            </a:r>
          </a:p>
        </p:txBody>
      </p:sp>
      <p:sp>
        <p:nvSpPr>
          <p:cNvPr id="11" name="TextBox 10">
            <a:extLst>
              <a:ext uri="{FF2B5EF4-FFF2-40B4-BE49-F238E27FC236}">
                <a16:creationId xmlns:a16="http://schemas.microsoft.com/office/drawing/2014/main" id="{75561B8C-024B-48B5-B12F-605B923ADBF5}"/>
              </a:ext>
            </a:extLst>
          </p:cNvPr>
          <p:cNvSpPr txBox="1"/>
          <p:nvPr/>
        </p:nvSpPr>
        <p:spPr>
          <a:xfrm>
            <a:off x="2258959" y="5546293"/>
            <a:ext cx="1563756" cy="369332"/>
          </a:xfrm>
          <a:prstGeom prst="rect">
            <a:avLst/>
          </a:prstGeom>
          <a:noFill/>
        </p:spPr>
        <p:txBody>
          <a:bodyPr wrap="square" rtlCol="0">
            <a:spAutoFit/>
          </a:bodyPr>
          <a:lstStyle/>
          <a:p>
            <a:r>
              <a:rPr lang="en-US" dirty="0">
                <a:solidFill>
                  <a:srgbClr val="FF0000"/>
                </a:solidFill>
              </a:rPr>
              <a:t>1,1</a:t>
            </a:r>
          </a:p>
        </p:txBody>
      </p:sp>
      <p:sp>
        <p:nvSpPr>
          <p:cNvPr id="12" name="TextBox 11">
            <a:extLst>
              <a:ext uri="{FF2B5EF4-FFF2-40B4-BE49-F238E27FC236}">
                <a16:creationId xmlns:a16="http://schemas.microsoft.com/office/drawing/2014/main" id="{6BD38478-32A0-4E18-9936-865EBE2BA481}"/>
              </a:ext>
            </a:extLst>
          </p:cNvPr>
          <p:cNvSpPr txBox="1"/>
          <p:nvPr/>
        </p:nvSpPr>
        <p:spPr>
          <a:xfrm>
            <a:off x="3471252" y="4697220"/>
            <a:ext cx="1563756" cy="369332"/>
          </a:xfrm>
          <a:prstGeom prst="rect">
            <a:avLst/>
          </a:prstGeom>
          <a:noFill/>
        </p:spPr>
        <p:txBody>
          <a:bodyPr wrap="square" rtlCol="0">
            <a:spAutoFit/>
          </a:bodyPr>
          <a:lstStyle/>
          <a:p>
            <a:r>
              <a:rPr lang="en-US" dirty="0">
                <a:solidFill>
                  <a:srgbClr val="FF0000"/>
                </a:solidFill>
              </a:rPr>
              <a:t>0,2</a:t>
            </a:r>
          </a:p>
        </p:txBody>
      </p:sp>
      <p:sp>
        <p:nvSpPr>
          <p:cNvPr id="13" name="TextBox 12">
            <a:extLst>
              <a:ext uri="{FF2B5EF4-FFF2-40B4-BE49-F238E27FC236}">
                <a16:creationId xmlns:a16="http://schemas.microsoft.com/office/drawing/2014/main" id="{1B2F9DA3-1E12-4C9D-9592-786B3688FBEB}"/>
              </a:ext>
            </a:extLst>
          </p:cNvPr>
          <p:cNvSpPr txBox="1"/>
          <p:nvPr/>
        </p:nvSpPr>
        <p:spPr>
          <a:xfrm>
            <a:off x="2259772" y="4694786"/>
            <a:ext cx="1563756" cy="369332"/>
          </a:xfrm>
          <a:prstGeom prst="rect">
            <a:avLst/>
          </a:prstGeom>
          <a:noFill/>
        </p:spPr>
        <p:txBody>
          <a:bodyPr wrap="square" rtlCol="0">
            <a:spAutoFit/>
          </a:bodyPr>
          <a:lstStyle/>
          <a:p>
            <a:r>
              <a:rPr lang="en-US" dirty="0">
                <a:solidFill>
                  <a:srgbClr val="FF0000"/>
                </a:solidFill>
              </a:rPr>
              <a:t>0,1</a:t>
            </a:r>
          </a:p>
        </p:txBody>
      </p:sp>
      <p:sp>
        <p:nvSpPr>
          <p:cNvPr id="14" name="TextBox 13">
            <a:extLst>
              <a:ext uri="{FF2B5EF4-FFF2-40B4-BE49-F238E27FC236}">
                <a16:creationId xmlns:a16="http://schemas.microsoft.com/office/drawing/2014/main" id="{56211FBE-A34E-4513-95C7-6B91F117368B}"/>
              </a:ext>
            </a:extLst>
          </p:cNvPr>
          <p:cNvSpPr txBox="1"/>
          <p:nvPr/>
        </p:nvSpPr>
        <p:spPr>
          <a:xfrm>
            <a:off x="1046666" y="4695748"/>
            <a:ext cx="1563756" cy="369332"/>
          </a:xfrm>
          <a:prstGeom prst="rect">
            <a:avLst/>
          </a:prstGeom>
          <a:noFill/>
        </p:spPr>
        <p:txBody>
          <a:bodyPr wrap="square" rtlCol="0">
            <a:spAutoFit/>
          </a:bodyPr>
          <a:lstStyle/>
          <a:p>
            <a:r>
              <a:rPr lang="en-US" dirty="0">
                <a:solidFill>
                  <a:srgbClr val="FF0000"/>
                </a:solidFill>
              </a:rPr>
              <a:t>0,0</a:t>
            </a:r>
          </a:p>
        </p:txBody>
      </p:sp>
      <p:cxnSp>
        <p:nvCxnSpPr>
          <p:cNvPr id="18" name="Straight Arrow Connector 17">
            <a:extLst>
              <a:ext uri="{FF2B5EF4-FFF2-40B4-BE49-F238E27FC236}">
                <a16:creationId xmlns:a16="http://schemas.microsoft.com/office/drawing/2014/main" id="{6DDE3448-B2C1-4A07-9E7E-40D71FB53860}"/>
              </a:ext>
            </a:extLst>
          </p:cNvPr>
          <p:cNvCxnSpPr/>
          <p:nvPr/>
        </p:nvCxnSpPr>
        <p:spPr>
          <a:xfrm flipH="1" flipV="1">
            <a:off x="4028661" y="4875071"/>
            <a:ext cx="1298713" cy="6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E0A9C0E0-0CF4-49DF-8408-89F56EB1BDE5}"/>
              </a:ext>
            </a:extLst>
          </p:cNvPr>
          <p:cNvSpPr txBox="1"/>
          <p:nvPr/>
        </p:nvSpPr>
        <p:spPr>
          <a:xfrm>
            <a:off x="5314122" y="5690982"/>
            <a:ext cx="1563756" cy="646331"/>
          </a:xfrm>
          <a:prstGeom prst="rect">
            <a:avLst/>
          </a:prstGeom>
          <a:noFill/>
        </p:spPr>
        <p:txBody>
          <a:bodyPr wrap="square" rtlCol="0">
            <a:spAutoFit/>
          </a:bodyPr>
          <a:lstStyle/>
          <a:p>
            <a:pPr algn="ctr"/>
            <a:r>
              <a:rPr lang="en-US" dirty="0"/>
              <a:t>Elements in </a:t>
            </a:r>
          </a:p>
          <a:p>
            <a:pPr algn="ctr"/>
            <a:r>
              <a:rPr lang="en-US" dirty="0"/>
              <a:t>Array</a:t>
            </a:r>
          </a:p>
        </p:txBody>
      </p:sp>
      <p:cxnSp>
        <p:nvCxnSpPr>
          <p:cNvPr id="20" name="Straight Arrow Connector 19">
            <a:extLst>
              <a:ext uri="{FF2B5EF4-FFF2-40B4-BE49-F238E27FC236}">
                <a16:creationId xmlns:a16="http://schemas.microsoft.com/office/drawing/2014/main" id="{3B1349AE-DBE3-4117-8A85-FFC92DEB8792}"/>
              </a:ext>
            </a:extLst>
          </p:cNvPr>
          <p:cNvCxnSpPr>
            <a:cxnSpLocks/>
          </p:cNvCxnSpPr>
          <p:nvPr/>
        </p:nvCxnSpPr>
        <p:spPr>
          <a:xfrm flipH="1" flipV="1">
            <a:off x="4461331" y="5984460"/>
            <a:ext cx="852791" cy="84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2" name="Table 21">
            <a:extLst>
              <a:ext uri="{FF2B5EF4-FFF2-40B4-BE49-F238E27FC236}">
                <a16:creationId xmlns:a16="http://schemas.microsoft.com/office/drawing/2014/main" id="{FB4DDF88-1A49-4B2B-B13E-9BC7DEB7B9B3}"/>
              </a:ext>
            </a:extLst>
          </p:cNvPr>
          <p:cNvGraphicFramePr>
            <a:graphicFrameLocks noGrp="1"/>
          </p:cNvGraphicFramePr>
          <p:nvPr>
            <p:extLst>
              <p:ext uri="{D42A27DB-BD31-4B8C-83A1-F6EECF244321}">
                <p14:modId xmlns:p14="http://schemas.microsoft.com/office/powerpoint/2010/main" val="3085410514"/>
              </p:ext>
            </p:extLst>
          </p:nvPr>
        </p:nvGraphicFramePr>
        <p:xfrm>
          <a:off x="7532671" y="4709924"/>
          <a:ext cx="845756" cy="1665726"/>
        </p:xfrm>
        <a:graphic>
          <a:graphicData uri="http://schemas.openxmlformats.org/drawingml/2006/table">
            <a:tbl>
              <a:tblPr firstRow="1" bandRow="1">
                <a:tableStyleId>{D7AC3CCA-C797-4891-BE02-D94E43425B78}</a:tableStyleId>
              </a:tblPr>
              <a:tblGrid>
                <a:gridCol w="845756">
                  <a:extLst>
                    <a:ext uri="{9D8B030D-6E8A-4147-A177-3AD203B41FA5}">
                      <a16:colId xmlns:a16="http://schemas.microsoft.com/office/drawing/2014/main" val="4109060773"/>
                    </a:ext>
                  </a:extLst>
                </a:gridCol>
              </a:tblGrid>
              <a:tr h="832863">
                <a:tc>
                  <a:txBody>
                    <a:bodyPr/>
                    <a:lstStyle/>
                    <a:p>
                      <a:pPr algn="l"/>
                      <a:r>
                        <a:rPr lang="en-US" sz="1800" dirty="0">
                          <a:solidFill>
                            <a:srgbClr val="FF0000"/>
                          </a:solidFill>
                        </a:rPr>
                        <a:t>0</a:t>
                      </a:r>
                    </a:p>
                  </a:txBody>
                  <a:tcPr/>
                </a:tc>
                <a:extLst>
                  <a:ext uri="{0D108BD9-81ED-4DB2-BD59-A6C34878D82A}">
                    <a16:rowId xmlns:a16="http://schemas.microsoft.com/office/drawing/2014/main" val="676369398"/>
                  </a:ext>
                </a:extLst>
              </a:tr>
              <a:tr h="832863">
                <a:tc>
                  <a:txBody>
                    <a:bodyPr/>
                    <a:lstStyle/>
                    <a:p>
                      <a:pPr algn="l"/>
                      <a:r>
                        <a:rPr lang="en-US" sz="1800" dirty="0">
                          <a:solidFill>
                            <a:srgbClr val="FF0000"/>
                          </a:solidFill>
                        </a:rPr>
                        <a:t>1</a:t>
                      </a:r>
                    </a:p>
                  </a:txBody>
                  <a:tcPr/>
                </a:tc>
                <a:extLst>
                  <a:ext uri="{0D108BD9-81ED-4DB2-BD59-A6C34878D82A}">
                    <a16:rowId xmlns:a16="http://schemas.microsoft.com/office/drawing/2014/main" val="3649644028"/>
                  </a:ext>
                </a:extLst>
              </a:tr>
            </a:tbl>
          </a:graphicData>
        </a:graphic>
      </p:graphicFrame>
      <p:graphicFrame>
        <p:nvGraphicFramePr>
          <p:cNvPr id="23" name="Table 22">
            <a:extLst>
              <a:ext uri="{FF2B5EF4-FFF2-40B4-BE49-F238E27FC236}">
                <a16:creationId xmlns:a16="http://schemas.microsoft.com/office/drawing/2014/main" id="{6864EA04-0F62-4135-A34A-50CFF43BCBD5}"/>
              </a:ext>
            </a:extLst>
          </p:cNvPr>
          <p:cNvGraphicFramePr>
            <a:graphicFrameLocks noGrp="1"/>
          </p:cNvGraphicFramePr>
          <p:nvPr>
            <p:extLst>
              <p:ext uri="{D42A27DB-BD31-4B8C-83A1-F6EECF244321}">
                <p14:modId xmlns:p14="http://schemas.microsoft.com/office/powerpoint/2010/main" val="2000216350"/>
              </p:ext>
            </p:extLst>
          </p:nvPr>
        </p:nvGraphicFramePr>
        <p:xfrm>
          <a:off x="9463245" y="4674462"/>
          <a:ext cx="2511705" cy="779311"/>
        </p:xfrm>
        <a:graphic>
          <a:graphicData uri="http://schemas.openxmlformats.org/drawingml/2006/table">
            <a:tbl>
              <a:tblPr firstRow="1" bandRow="1">
                <a:tableStyleId>{D7AC3CCA-C797-4891-BE02-D94E43425B78}</a:tableStyleId>
              </a:tblPr>
              <a:tblGrid>
                <a:gridCol w="837235">
                  <a:extLst>
                    <a:ext uri="{9D8B030D-6E8A-4147-A177-3AD203B41FA5}">
                      <a16:colId xmlns:a16="http://schemas.microsoft.com/office/drawing/2014/main" val="4109060773"/>
                    </a:ext>
                  </a:extLst>
                </a:gridCol>
                <a:gridCol w="837235">
                  <a:extLst>
                    <a:ext uri="{9D8B030D-6E8A-4147-A177-3AD203B41FA5}">
                      <a16:colId xmlns:a16="http://schemas.microsoft.com/office/drawing/2014/main" val="3978943862"/>
                    </a:ext>
                  </a:extLst>
                </a:gridCol>
                <a:gridCol w="837235">
                  <a:extLst>
                    <a:ext uri="{9D8B030D-6E8A-4147-A177-3AD203B41FA5}">
                      <a16:colId xmlns:a16="http://schemas.microsoft.com/office/drawing/2014/main" val="1200266185"/>
                    </a:ext>
                  </a:extLst>
                </a:gridCol>
              </a:tblGrid>
              <a:tr h="779311">
                <a:tc>
                  <a:txBody>
                    <a:bodyPr/>
                    <a:lstStyle/>
                    <a:p>
                      <a:pPr algn="ctr"/>
                      <a:r>
                        <a:rPr lang="en-US" sz="2400" dirty="0"/>
                        <a:t>10</a:t>
                      </a:r>
                    </a:p>
                  </a:txBody>
                  <a:tcPr anchor="ctr"/>
                </a:tc>
                <a:tc>
                  <a:txBody>
                    <a:bodyPr/>
                    <a:lstStyle/>
                    <a:p>
                      <a:pPr algn="ctr"/>
                      <a:r>
                        <a:rPr lang="en-US" sz="2400" dirty="0"/>
                        <a:t>20</a:t>
                      </a:r>
                    </a:p>
                  </a:txBody>
                  <a:tcPr anchor="ctr"/>
                </a:tc>
                <a:tc>
                  <a:txBody>
                    <a:bodyPr/>
                    <a:lstStyle/>
                    <a:p>
                      <a:pPr algn="ctr"/>
                      <a:r>
                        <a:rPr lang="en-US" sz="2400" dirty="0"/>
                        <a:t>30</a:t>
                      </a:r>
                    </a:p>
                  </a:txBody>
                  <a:tcPr anchor="ctr"/>
                </a:tc>
                <a:extLst>
                  <a:ext uri="{0D108BD9-81ED-4DB2-BD59-A6C34878D82A}">
                    <a16:rowId xmlns:a16="http://schemas.microsoft.com/office/drawing/2014/main" val="676369398"/>
                  </a:ext>
                </a:extLst>
              </a:tr>
            </a:tbl>
          </a:graphicData>
        </a:graphic>
      </p:graphicFrame>
      <p:sp>
        <p:nvSpPr>
          <p:cNvPr id="26" name="Arc 25">
            <a:extLst>
              <a:ext uri="{FF2B5EF4-FFF2-40B4-BE49-F238E27FC236}">
                <a16:creationId xmlns:a16="http://schemas.microsoft.com/office/drawing/2014/main" id="{9E2C971D-123A-4F7F-83ED-3E45071B4BB0}"/>
              </a:ext>
            </a:extLst>
          </p:cNvPr>
          <p:cNvSpPr/>
          <p:nvPr/>
        </p:nvSpPr>
        <p:spPr>
          <a:xfrm>
            <a:off x="8057322" y="4891691"/>
            <a:ext cx="1586012" cy="449809"/>
          </a:xfrm>
          <a:prstGeom prst="arc">
            <a:avLst>
              <a:gd name="adj1" fmla="val 10273739"/>
              <a:gd name="adj2" fmla="val 0"/>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7" name="Table 26">
            <a:extLst>
              <a:ext uri="{FF2B5EF4-FFF2-40B4-BE49-F238E27FC236}">
                <a16:creationId xmlns:a16="http://schemas.microsoft.com/office/drawing/2014/main" id="{33C68403-B87F-4563-B352-E461287EAA82}"/>
              </a:ext>
            </a:extLst>
          </p:cNvPr>
          <p:cNvGraphicFramePr>
            <a:graphicFrameLocks noGrp="1"/>
          </p:cNvGraphicFramePr>
          <p:nvPr>
            <p:extLst>
              <p:ext uri="{D42A27DB-BD31-4B8C-83A1-F6EECF244321}">
                <p14:modId xmlns:p14="http://schemas.microsoft.com/office/powerpoint/2010/main" val="2310455688"/>
              </p:ext>
            </p:extLst>
          </p:nvPr>
        </p:nvGraphicFramePr>
        <p:xfrm>
          <a:off x="9463244" y="5594804"/>
          <a:ext cx="2511705" cy="779311"/>
        </p:xfrm>
        <a:graphic>
          <a:graphicData uri="http://schemas.openxmlformats.org/drawingml/2006/table">
            <a:tbl>
              <a:tblPr firstRow="1" bandRow="1">
                <a:tableStyleId>{D7AC3CCA-C797-4891-BE02-D94E43425B78}</a:tableStyleId>
              </a:tblPr>
              <a:tblGrid>
                <a:gridCol w="837235">
                  <a:extLst>
                    <a:ext uri="{9D8B030D-6E8A-4147-A177-3AD203B41FA5}">
                      <a16:colId xmlns:a16="http://schemas.microsoft.com/office/drawing/2014/main" val="4109060773"/>
                    </a:ext>
                  </a:extLst>
                </a:gridCol>
                <a:gridCol w="837235">
                  <a:extLst>
                    <a:ext uri="{9D8B030D-6E8A-4147-A177-3AD203B41FA5}">
                      <a16:colId xmlns:a16="http://schemas.microsoft.com/office/drawing/2014/main" val="3978943862"/>
                    </a:ext>
                  </a:extLst>
                </a:gridCol>
                <a:gridCol w="837235">
                  <a:extLst>
                    <a:ext uri="{9D8B030D-6E8A-4147-A177-3AD203B41FA5}">
                      <a16:colId xmlns:a16="http://schemas.microsoft.com/office/drawing/2014/main" val="1200266185"/>
                    </a:ext>
                  </a:extLst>
                </a:gridCol>
              </a:tblGrid>
              <a:tr h="779311">
                <a:tc>
                  <a:txBody>
                    <a:bodyPr/>
                    <a:lstStyle/>
                    <a:p>
                      <a:pPr algn="ctr"/>
                      <a:r>
                        <a:rPr lang="en-US" sz="2400" dirty="0"/>
                        <a:t>10</a:t>
                      </a:r>
                    </a:p>
                  </a:txBody>
                  <a:tcPr anchor="ctr"/>
                </a:tc>
                <a:tc>
                  <a:txBody>
                    <a:bodyPr/>
                    <a:lstStyle/>
                    <a:p>
                      <a:pPr algn="ctr"/>
                      <a:r>
                        <a:rPr lang="en-US" sz="2400" dirty="0"/>
                        <a:t>20</a:t>
                      </a:r>
                    </a:p>
                  </a:txBody>
                  <a:tcPr anchor="ctr"/>
                </a:tc>
                <a:tc>
                  <a:txBody>
                    <a:bodyPr/>
                    <a:lstStyle/>
                    <a:p>
                      <a:pPr algn="ctr"/>
                      <a:r>
                        <a:rPr lang="en-US" sz="2400" dirty="0"/>
                        <a:t>30</a:t>
                      </a:r>
                    </a:p>
                  </a:txBody>
                  <a:tcPr anchor="ctr"/>
                </a:tc>
                <a:extLst>
                  <a:ext uri="{0D108BD9-81ED-4DB2-BD59-A6C34878D82A}">
                    <a16:rowId xmlns:a16="http://schemas.microsoft.com/office/drawing/2014/main" val="676369398"/>
                  </a:ext>
                </a:extLst>
              </a:tr>
            </a:tbl>
          </a:graphicData>
        </a:graphic>
      </p:graphicFrame>
      <p:sp>
        <p:nvSpPr>
          <p:cNvPr id="28" name="Arc 27">
            <a:extLst>
              <a:ext uri="{FF2B5EF4-FFF2-40B4-BE49-F238E27FC236}">
                <a16:creationId xmlns:a16="http://schemas.microsoft.com/office/drawing/2014/main" id="{474224BA-F805-4490-A7F0-24E66917C596}"/>
              </a:ext>
            </a:extLst>
          </p:cNvPr>
          <p:cNvSpPr/>
          <p:nvPr/>
        </p:nvSpPr>
        <p:spPr>
          <a:xfrm rot="10800000">
            <a:off x="8057322" y="5887504"/>
            <a:ext cx="1586012" cy="449809"/>
          </a:xfrm>
          <a:prstGeom prst="arc">
            <a:avLst>
              <a:gd name="adj1" fmla="val 10273739"/>
              <a:gd name="adj2" fmla="val 240354"/>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FD439606-0422-4A4E-B3AA-19182926497B}"/>
              </a:ext>
            </a:extLst>
          </p:cNvPr>
          <p:cNvSpPr txBox="1"/>
          <p:nvPr/>
        </p:nvSpPr>
        <p:spPr>
          <a:xfrm>
            <a:off x="9435381" y="4636126"/>
            <a:ext cx="1563756" cy="369332"/>
          </a:xfrm>
          <a:prstGeom prst="rect">
            <a:avLst/>
          </a:prstGeom>
          <a:noFill/>
        </p:spPr>
        <p:txBody>
          <a:bodyPr wrap="square" rtlCol="0">
            <a:spAutoFit/>
          </a:bodyPr>
          <a:lstStyle/>
          <a:p>
            <a:r>
              <a:rPr lang="en-US" dirty="0">
                <a:solidFill>
                  <a:srgbClr val="FF0000"/>
                </a:solidFill>
              </a:rPr>
              <a:t>0</a:t>
            </a:r>
          </a:p>
        </p:txBody>
      </p:sp>
      <p:sp>
        <p:nvSpPr>
          <p:cNvPr id="30" name="TextBox 29">
            <a:extLst>
              <a:ext uri="{FF2B5EF4-FFF2-40B4-BE49-F238E27FC236}">
                <a16:creationId xmlns:a16="http://schemas.microsoft.com/office/drawing/2014/main" id="{D8C7378A-C2E1-4EDC-B115-900B61F8CE92}"/>
              </a:ext>
            </a:extLst>
          </p:cNvPr>
          <p:cNvSpPr txBox="1"/>
          <p:nvPr/>
        </p:nvSpPr>
        <p:spPr>
          <a:xfrm>
            <a:off x="11114198" y="4629549"/>
            <a:ext cx="1563756" cy="369332"/>
          </a:xfrm>
          <a:prstGeom prst="rect">
            <a:avLst/>
          </a:prstGeom>
          <a:noFill/>
        </p:spPr>
        <p:txBody>
          <a:bodyPr wrap="square" rtlCol="0">
            <a:spAutoFit/>
          </a:bodyPr>
          <a:lstStyle/>
          <a:p>
            <a:r>
              <a:rPr lang="en-US" dirty="0">
                <a:solidFill>
                  <a:srgbClr val="FF0000"/>
                </a:solidFill>
              </a:rPr>
              <a:t>2</a:t>
            </a:r>
          </a:p>
        </p:txBody>
      </p:sp>
      <p:sp>
        <p:nvSpPr>
          <p:cNvPr id="31" name="TextBox 30">
            <a:extLst>
              <a:ext uri="{FF2B5EF4-FFF2-40B4-BE49-F238E27FC236}">
                <a16:creationId xmlns:a16="http://schemas.microsoft.com/office/drawing/2014/main" id="{1A066D54-7135-4E0D-A7D7-93752F860AF0}"/>
              </a:ext>
            </a:extLst>
          </p:cNvPr>
          <p:cNvSpPr txBox="1"/>
          <p:nvPr/>
        </p:nvSpPr>
        <p:spPr>
          <a:xfrm>
            <a:off x="10293459" y="4629549"/>
            <a:ext cx="1563756" cy="369332"/>
          </a:xfrm>
          <a:prstGeom prst="rect">
            <a:avLst/>
          </a:prstGeom>
          <a:noFill/>
        </p:spPr>
        <p:txBody>
          <a:bodyPr wrap="square" rtlCol="0">
            <a:spAutoFit/>
          </a:bodyPr>
          <a:lstStyle/>
          <a:p>
            <a:r>
              <a:rPr lang="en-US" dirty="0">
                <a:solidFill>
                  <a:srgbClr val="FF0000"/>
                </a:solidFill>
              </a:rPr>
              <a:t>1</a:t>
            </a:r>
          </a:p>
        </p:txBody>
      </p:sp>
      <p:sp>
        <p:nvSpPr>
          <p:cNvPr id="32" name="TextBox 31">
            <a:extLst>
              <a:ext uri="{FF2B5EF4-FFF2-40B4-BE49-F238E27FC236}">
                <a16:creationId xmlns:a16="http://schemas.microsoft.com/office/drawing/2014/main" id="{F2DABB62-22CF-42E8-95A0-365A4D7DAFBD}"/>
              </a:ext>
            </a:extLst>
          </p:cNvPr>
          <p:cNvSpPr txBox="1"/>
          <p:nvPr/>
        </p:nvSpPr>
        <p:spPr>
          <a:xfrm>
            <a:off x="11145334" y="5542929"/>
            <a:ext cx="1563756" cy="369332"/>
          </a:xfrm>
          <a:prstGeom prst="rect">
            <a:avLst/>
          </a:prstGeom>
          <a:noFill/>
        </p:spPr>
        <p:txBody>
          <a:bodyPr wrap="square" rtlCol="0">
            <a:spAutoFit/>
          </a:bodyPr>
          <a:lstStyle/>
          <a:p>
            <a:r>
              <a:rPr lang="en-US" dirty="0">
                <a:solidFill>
                  <a:srgbClr val="FF0000"/>
                </a:solidFill>
              </a:rPr>
              <a:t>3</a:t>
            </a:r>
          </a:p>
        </p:txBody>
      </p:sp>
      <p:sp>
        <p:nvSpPr>
          <p:cNvPr id="33" name="TextBox 32">
            <a:extLst>
              <a:ext uri="{FF2B5EF4-FFF2-40B4-BE49-F238E27FC236}">
                <a16:creationId xmlns:a16="http://schemas.microsoft.com/office/drawing/2014/main" id="{A06A65B7-3F49-47CA-A8B5-73E71804E725}"/>
              </a:ext>
            </a:extLst>
          </p:cNvPr>
          <p:cNvSpPr txBox="1"/>
          <p:nvPr/>
        </p:nvSpPr>
        <p:spPr>
          <a:xfrm>
            <a:off x="10287626" y="5550641"/>
            <a:ext cx="1563756" cy="369332"/>
          </a:xfrm>
          <a:prstGeom prst="rect">
            <a:avLst/>
          </a:prstGeom>
          <a:noFill/>
        </p:spPr>
        <p:txBody>
          <a:bodyPr wrap="square" rtlCol="0">
            <a:spAutoFit/>
          </a:bodyPr>
          <a:lstStyle/>
          <a:p>
            <a:r>
              <a:rPr lang="en-US" dirty="0">
                <a:solidFill>
                  <a:srgbClr val="FF0000"/>
                </a:solidFill>
              </a:rPr>
              <a:t>1</a:t>
            </a:r>
          </a:p>
        </p:txBody>
      </p:sp>
      <p:sp>
        <p:nvSpPr>
          <p:cNvPr id="34" name="TextBox 33">
            <a:extLst>
              <a:ext uri="{FF2B5EF4-FFF2-40B4-BE49-F238E27FC236}">
                <a16:creationId xmlns:a16="http://schemas.microsoft.com/office/drawing/2014/main" id="{AC961309-9518-4522-BC76-B0A291492F2B}"/>
              </a:ext>
            </a:extLst>
          </p:cNvPr>
          <p:cNvSpPr txBox="1"/>
          <p:nvPr/>
        </p:nvSpPr>
        <p:spPr>
          <a:xfrm>
            <a:off x="9435381" y="5542787"/>
            <a:ext cx="1563756" cy="369332"/>
          </a:xfrm>
          <a:prstGeom prst="rect">
            <a:avLst/>
          </a:prstGeom>
          <a:noFill/>
        </p:spPr>
        <p:txBody>
          <a:bodyPr wrap="square" rtlCol="0">
            <a:spAutoFit/>
          </a:bodyPr>
          <a:lstStyle/>
          <a:p>
            <a:r>
              <a:rPr lang="en-US" dirty="0">
                <a:solidFill>
                  <a:srgbClr val="FF0000"/>
                </a:solidFill>
              </a:rPr>
              <a:t>0</a:t>
            </a:r>
          </a:p>
        </p:txBody>
      </p:sp>
      <p:sp>
        <p:nvSpPr>
          <p:cNvPr id="36" name="TextBox 35">
            <a:extLst>
              <a:ext uri="{FF2B5EF4-FFF2-40B4-BE49-F238E27FC236}">
                <a16:creationId xmlns:a16="http://schemas.microsoft.com/office/drawing/2014/main" id="{13C53104-371C-43A4-93AE-9E815C7F89D0}"/>
              </a:ext>
            </a:extLst>
          </p:cNvPr>
          <p:cNvSpPr txBox="1"/>
          <p:nvPr/>
        </p:nvSpPr>
        <p:spPr>
          <a:xfrm>
            <a:off x="7751284" y="3716793"/>
            <a:ext cx="2442816" cy="646331"/>
          </a:xfrm>
          <a:prstGeom prst="rect">
            <a:avLst/>
          </a:prstGeom>
          <a:noFill/>
        </p:spPr>
        <p:txBody>
          <a:bodyPr wrap="square" rtlCol="0">
            <a:spAutoFit/>
          </a:bodyPr>
          <a:lstStyle/>
          <a:p>
            <a:pPr algn="ctr"/>
            <a:r>
              <a:rPr lang="en-US" dirty="0"/>
              <a:t>Array Pointing another Array</a:t>
            </a:r>
          </a:p>
        </p:txBody>
      </p:sp>
      <p:cxnSp>
        <p:nvCxnSpPr>
          <p:cNvPr id="38" name="Straight Arrow Connector 37">
            <a:extLst>
              <a:ext uri="{FF2B5EF4-FFF2-40B4-BE49-F238E27FC236}">
                <a16:creationId xmlns:a16="http://schemas.microsoft.com/office/drawing/2014/main" id="{CAE7DBD4-4544-48CD-A1AF-CCA6E7BFBBFF}"/>
              </a:ext>
            </a:extLst>
          </p:cNvPr>
          <p:cNvCxnSpPr>
            <a:cxnSpLocks/>
            <a:stCxn id="36" idx="2"/>
          </p:cNvCxnSpPr>
          <p:nvPr/>
        </p:nvCxnSpPr>
        <p:spPr>
          <a:xfrm flipH="1">
            <a:off x="8719930" y="4363124"/>
            <a:ext cx="252762" cy="5285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B0F8D1E6-185F-47F1-857D-D3DE0D6C8020}"/>
              </a:ext>
            </a:extLst>
          </p:cNvPr>
          <p:cNvSpPr txBox="1"/>
          <p:nvPr/>
        </p:nvSpPr>
        <p:spPr>
          <a:xfrm>
            <a:off x="10999137" y="3443056"/>
            <a:ext cx="1563756" cy="646331"/>
          </a:xfrm>
          <a:prstGeom prst="rect">
            <a:avLst/>
          </a:prstGeom>
          <a:noFill/>
        </p:spPr>
        <p:txBody>
          <a:bodyPr wrap="square" rtlCol="0">
            <a:spAutoFit/>
          </a:bodyPr>
          <a:lstStyle/>
          <a:p>
            <a:pPr algn="ctr"/>
            <a:r>
              <a:rPr lang="en-US" dirty="0">
                <a:solidFill>
                  <a:schemeClr val="bg1"/>
                </a:solidFill>
              </a:rPr>
              <a:t>Index</a:t>
            </a:r>
          </a:p>
          <a:p>
            <a:pPr algn="ctr"/>
            <a:r>
              <a:rPr lang="en-US" dirty="0">
                <a:solidFill>
                  <a:schemeClr val="bg1"/>
                </a:solidFill>
              </a:rPr>
              <a:t>Position</a:t>
            </a:r>
          </a:p>
        </p:txBody>
      </p:sp>
      <p:cxnSp>
        <p:nvCxnSpPr>
          <p:cNvPr id="41" name="Straight Arrow Connector 40">
            <a:extLst>
              <a:ext uri="{FF2B5EF4-FFF2-40B4-BE49-F238E27FC236}">
                <a16:creationId xmlns:a16="http://schemas.microsoft.com/office/drawing/2014/main" id="{D4CC1B83-4872-47DF-8FC0-66AB6FE6C5DD}"/>
              </a:ext>
            </a:extLst>
          </p:cNvPr>
          <p:cNvCxnSpPr>
            <a:cxnSpLocks/>
            <a:stCxn id="40" idx="2"/>
          </p:cNvCxnSpPr>
          <p:nvPr/>
        </p:nvCxnSpPr>
        <p:spPr>
          <a:xfrm flipH="1">
            <a:off x="11322542" y="4089387"/>
            <a:ext cx="458473" cy="6463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337C4B73-5A4E-4A14-A4BD-6B4D61F69869}"/>
              </a:ext>
            </a:extLst>
          </p:cNvPr>
          <p:cNvSpPr txBox="1"/>
          <p:nvPr/>
        </p:nvSpPr>
        <p:spPr>
          <a:xfrm>
            <a:off x="9785954" y="3766222"/>
            <a:ext cx="1563756" cy="646331"/>
          </a:xfrm>
          <a:prstGeom prst="rect">
            <a:avLst/>
          </a:prstGeom>
          <a:noFill/>
          <a:ln w="9525">
            <a:solidFill>
              <a:schemeClr val="tx1"/>
            </a:solidFill>
          </a:ln>
        </p:spPr>
        <p:txBody>
          <a:bodyPr wrap="square" rtlCol="0">
            <a:spAutoFit/>
          </a:bodyPr>
          <a:lstStyle/>
          <a:p>
            <a:pPr algn="ctr"/>
            <a:r>
              <a:rPr lang="en-US" dirty="0"/>
              <a:t>Elements in </a:t>
            </a:r>
          </a:p>
          <a:p>
            <a:pPr algn="ctr"/>
            <a:r>
              <a:rPr lang="en-US" dirty="0"/>
              <a:t>Array</a:t>
            </a:r>
          </a:p>
        </p:txBody>
      </p:sp>
      <p:cxnSp>
        <p:nvCxnSpPr>
          <p:cNvPr id="46" name="Straight Arrow Connector 45">
            <a:extLst>
              <a:ext uri="{FF2B5EF4-FFF2-40B4-BE49-F238E27FC236}">
                <a16:creationId xmlns:a16="http://schemas.microsoft.com/office/drawing/2014/main" id="{6C6BE1F1-01E3-4B73-B396-EEEF05C6A62B}"/>
              </a:ext>
            </a:extLst>
          </p:cNvPr>
          <p:cNvCxnSpPr>
            <a:cxnSpLocks/>
          </p:cNvCxnSpPr>
          <p:nvPr/>
        </p:nvCxnSpPr>
        <p:spPr>
          <a:xfrm>
            <a:off x="10665446" y="4454187"/>
            <a:ext cx="31699" cy="4103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4343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EABD-5F94-43B4-AEA6-689F67DB43F9}"/>
              </a:ext>
            </a:extLst>
          </p:cNvPr>
          <p:cNvSpPr>
            <a:spLocks noGrp="1"/>
          </p:cNvSpPr>
          <p:nvPr>
            <p:ph type="title"/>
          </p:nvPr>
        </p:nvSpPr>
        <p:spPr>
          <a:xfrm>
            <a:off x="677334" y="0"/>
            <a:ext cx="8596668" cy="1320800"/>
          </a:xfrm>
        </p:spPr>
        <p:txBody>
          <a:bodyPr/>
          <a:lstStyle/>
          <a:p>
            <a:r>
              <a:rPr lang="en-US" dirty="0"/>
              <a:t>Two Dimensional array</a:t>
            </a:r>
          </a:p>
        </p:txBody>
      </p:sp>
      <p:sp>
        <p:nvSpPr>
          <p:cNvPr id="3" name="Content Placeholder 2">
            <a:extLst>
              <a:ext uri="{FF2B5EF4-FFF2-40B4-BE49-F238E27FC236}">
                <a16:creationId xmlns:a16="http://schemas.microsoft.com/office/drawing/2014/main" id="{28FAEE5A-F47B-45A9-82BD-AA3DF5B95C94}"/>
              </a:ext>
            </a:extLst>
          </p:cNvPr>
          <p:cNvSpPr>
            <a:spLocks noGrp="1"/>
          </p:cNvSpPr>
          <p:nvPr>
            <p:ph idx="1"/>
          </p:nvPr>
        </p:nvSpPr>
        <p:spPr>
          <a:xfrm>
            <a:off x="677334" y="799500"/>
            <a:ext cx="8596668" cy="6058500"/>
          </a:xfrm>
        </p:spPr>
        <p:txBody>
          <a:bodyPr/>
          <a:lstStyle/>
          <a:p>
            <a:r>
              <a:rPr lang="en-US" sz="2000" u="sng" dirty="0">
                <a:solidFill>
                  <a:srgbClr val="FF0000"/>
                </a:solidFill>
              </a:rPr>
              <a:t>Declaration Of An 2-D Array</a:t>
            </a:r>
            <a:r>
              <a:rPr lang="en-US" sz="2000" dirty="0">
                <a:solidFill>
                  <a:srgbClr val="FF0000"/>
                </a:solidFill>
              </a:rPr>
              <a:t> </a:t>
            </a:r>
            <a:r>
              <a:rPr lang="en-US" sz="2000" dirty="0"/>
              <a:t>: </a:t>
            </a:r>
          </a:p>
          <a:p>
            <a:r>
              <a:rPr lang="en-US" dirty="0"/>
              <a:t>Different ways of Declaration of Arrays are :</a:t>
            </a:r>
          </a:p>
          <a:p>
            <a:pPr marL="0" indent="0">
              <a:buNone/>
            </a:pPr>
            <a:r>
              <a:rPr lang="en-US" dirty="0"/>
              <a:t>	int [][]a;</a:t>
            </a:r>
          </a:p>
          <a:p>
            <a:pPr marL="0" indent="0">
              <a:buNone/>
            </a:pPr>
            <a:r>
              <a:rPr lang="en-US" dirty="0"/>
              <a:t>	int[][] a;</a:t>
            </a:r>
          </a:p>
          <a:p>
            <a:pPr marL="0" indent="0">
              <a:buNone/>
            </a:pPr>
            <a:r>
              <a:rPr lang="en-US" dirty="0"/>
              <a:t>	int[][]a;</a:t>
            </a:r>
          </a:p>
          <a:p>
            <a:pPr marL="0" indent="0">
              <a:buNone/>
            </a:pPr>
            <a:r>
              <a:rPr lang="en-US" dirty="0"/>
              <a:t>	int a[][];</a:t>
            </a:r>
          </a:p>
          <a:p>
            <a:pPr marL="0" indent="0">
              <a:buNone/>
            </a:pPr>
            <a:r>
              <a:rPr lang="en-US" dirty="0"/>
              <a:t>	 int[] a[]; 	</a:t>
            </a:r>
          </a:p>
          <a:p>
            <a:r>
              <a:rPr lang="en-US" dirty="0"/>
              <a:t>Most Preferred array Declaration is  ‘int[][] a;’ ,because here ‘a’ is two dimensional  int array ,thus name is clearly separated with type.</a:t>
            </a:r>
          </a:p>
          <a:p>
            <a:r>
              <a:rPr lang="en-US" dirty="0"/>
              <a:t>We cannot provide size at the time of array declaration i.e. ‘int[3][5] a;’ or ‘int a[2][3]’ statement is incorrect.</a:t>
            </a:r>
          </a:p>
          <a:p>
            <a:r>
              <a:rPr lang="en-US" dirty="0"/>
              <a:t>Note that there is difference between below two statements:</a:t>
            </a:r>
          </a:p>
          <a:p>
            <a:pPr marL="0" indent="0">
              <a:buNone/>
            </a:pPr>
            <a:r>
              <a:rPr lang="en-US" dirty="0"/>
              <a:t>	int[][] a ,b; //here ‘a’ and ‘b’ both are 2-D arrays.</a:t>
            </a:r>
          </a:p>
          <a:p>
            <a:pPr marL="0" indent="0">
              <a:buNone/>
            </a:pPr>
            <a:r>
              <a:rPr lang="en-US" dirty="0"/>
              <a:t>	int[] a[],b;//here ‘a’ is 2-D array and b is 1-D array, not an array. </a:t>
            </a:r>
          </a:p>
          <a:p>
            <a:endParaRPr lang="en-US" dirty="0"/>
          </a:p>
        </p:txBody>
      </p:sp>
    </p:spTree>
    <p:extLst>
      <p:ext uri="{BB962C8B-B14F-4D97-AF65-F5344CB8AC3E}">
        <p14:creationId xmlns:p14="http://schemas.microsoft.com/office/powerpoint/2010/main" val="67236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wipe(down)">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FE4FF-595B-49C0-B1C1-C6CEA1088D3D}"/>
              </a:ext>
            </a:extLst>
          </p:cNvPr>
          <p:cNvSpPr>
            <a:spLocks noGrp="1"/>
          </p:cNvSpPr>
          <p:nvPr>
            <p:ph idx="1"/>
          </p:nvPr>
        </p:nvSpPr>
        <p:spPr>
          <a:xfrm>
            <a:off x="889369" y="270420"/>
            <a:ext cx="8596668" cy="6317160"/>
          </a:xfrm>
        </p:spPr>
        <p:txBody>
          <a:bodyPr>
            <a:normAutofit/>
          </a:bodyPr>
          <a:lstStyle/>
          <a:p>
            <a:pPr>
              <a:lnSpc>
                <a:spcPct val="150000"/>
              </a:lnSpc>
            </a:pPr>
            <a:r>
              <a:rPr lang="en-US" sz="2000" u="sng" dirty="0">
                <a:solidFill>
                  <a:srgbClr val="FF0000"/>
                </a:solidFill>
              </a:rPr>
              <a:t>Creation of 2-D Array :</a:t>
            </a:r>
          </a:p>
          <a:p>
            <a:pPr>
              <a:lnSpc>
                <a:spcPct val="150000"/>
              </a:lnSpc>
            </a:pPr>
            <a:r>
              <a:rPr lang="en-US" dirty="0">
                <a:solidFill>
                  <a:schemeClr val="tx1"/>
                </a:solidFill>
              </a:rPr>
              <a:t>We can create an array after declaration as follows:</a:t>
            </a:r>
          </a:p>
          <a:p>
            <a:pPr>
              <a:lnSpc>
                <a:spcPct val="150000"/>
              </a:lnSpc>
            </a:pPr>
            <a:endParaRPr lang="en-US" dirty="0">
              <a:solidFill>
                <a:schemeClr val="tx1"/>
              </a:solidFill>
            </a:endParaRPr>
          </a:p>
          <a:p>
            <a:pPr marL="0" indent="0">
              <a:lnSpc>
                <a:spcPct val="150000"/>
              </a:lnSpc>
              <a:buNone/>
            </a:pPr>
            <a:r>
              <a:rPr lang="en-US" dirty="0">
                <a:solidFill>
                  <a:schemeClr val="tx1"/>
                </a:solidFill>
              </a:rPr>
              <a:t>	int[] a;//array Declaration</a:t>
            </a:r>
          </a:p>
          <a:p>
            <a:pPr marL="0" indent="0">
              <a:lnSpc>
                <a:spcPct val="150000"/>
              </a:lnSpc>
              <a:buNone/>
            </a:pPr>
            <a:r>
              <a:rPr lang="en-US" dirty="0">
                <a:solidFill>
                  <a:schemeClr val="tx1"/>
                </a:solidFill>
              </a:rPr>
              <a:t>	a=new int[3][2];//array creation;</a:t>
            </a:r>
          </a:p>
          <a:p>
            <a:pPr marL="0" indent="0">
              <a:lnSpc>
                <a:spcPct val="150000"/>
              </a:lnSpc>
              <a:buNone/>
            </a:pPr>
            <a:endParaRPr lang="en-US" dirty="0">
              <a:solidFill>
                <a:schemeClr val="tx1"/>
              </a:solidFill>
            </a:endParaRPr>
          </a:p>
          <a:p>
            <a:pPr marL="0" indent="0">
              <a:lnSpc>
                <a:spcPct val="150000"/>
              </a:lnSpc>
              <a:buNone/>
            </a:pPr>
            <a:r>
              <a:rPr lang="en-US" dirty="0">
                <a:solidFill>
                  <a:schemeClr val="tx1"/>
                </a:solidFill>
              </a:rPr>
              <a:t>	int[] a;//array Declaration</a:t>
            </a:r>
          </a:p>
          <a:p>
            <a:pPr marL="0" indent="0">
              <a:lnSpc>
                <a:spcPct val="150000"/>
              </a:lnSpc>
              <a:buNone/>
            </a:pPr>
            <a:r>
              <a:rPr lang="en-US" dirty="0">
                <a:solidFill>
                  <a:schemeClr val="tx1"/>
                </a:solidFill>
              </a:rPr>
              <a:t>	a=new int[2][0];//array creation;</a:t>
            </a:r>
          </a:p>
          <a:p>
            <a:pPr marL="0" indent="0">
              <a:lnSpc>
                <a:spcPct val="150000"/>
              </a:lnSpc>
              <a:buNone/>
            </a:pPr>
            <a:r>
              <a:rPr lang="en-US" dirty="0">
                <a:solidFill>
                  <a:schemeClr val="tx1"/>
                </a:solidFill>
              </a:rPr>
              <a:t>	a[0]=new int[4];</a:t>
            </a:r>
          </a:p>
          <a:p>
            <a:pPr marL="0" indent="0">
              <a:lnSpc>
                <a:spcPct val="150000"/>
              </a:lnSpc>
              <a:buNone/>
            </a:pPr>
            <a:r>
              <a:rPr lang="en-US" dirty="0">
                <a:solidFill>
                  <a:schemeClr val="tx1"/>
                </a:solidFill>
              </a:rPr>
              <a:t>	a[1]=new int[3];</a:t>
            </a:r>
          </a:p>
        </p:txBody>
      </p:sp>
      <p:sp>
        <p:nvSpPr>
          <p:cNvPr id="2" name="Rectangle 1">
            <a:extLst>
              <a:ext uri="{FF2B5EF4-FFF2-40B4-BE49-F238E27FC236}">
                <a16:creationId xmlns:a16="http://schemas.microsoft.com/office/drawing/2014/main" id="{7981F217-8AF6-4FAE-BAD1-B39D3BCF7F65}"/>
              </a:ext>
            </a:extLst>
          </p:cNvPr>
          <p:cNvSpPr/>
          <p:nvPr/>
        </p:nvSpPr>
        <p:spPr>
          <a:xfrm>
            <a:off x="1126434" y="1954695"/>
            <a:ext cx="3922643" cy="1040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438FFF2-A269-4969-B7EC-D7D967CE3EE6}"/>
              </a:ext>
            </a:extLst>
          </p:cNvPr>
          <p:cNvSpPr txBox="1"/>
          <p:nvPr/>
        </p:nvSpPr>
        <p:spPr>
          <a:xfrm>
            <a:off x="6096000" y="2290176"/>
            <a:ext cx="2650435" cy="369332"/>
          </a:xfrm>
          <a:prstGeom prst="rect">
            <a:avLst/>
          </a:prstGeom>
          <a:noFill/>
        </p:spPr>
        <p:txBody>
          <a:bodyPr wrap="square" rtlCol="0">
            <a:spAutoFit/>
          </a:bodyPr>
          <a:lstStyle/>
          <a:p>
            <a:r>
              <a:rPr lang="en-US" dirty="0"/>
              <a:t>Matrix Array Creation</a:t>
            </a:r>
          </a:p>
        </p:txBody>
      </p:sp>
      <p:cxnSp>
        <p:nvCxnSpPr>
          <p:cNvPr id="6" name="Straight Arrow Connector 5">
            <a:extLst>
              <a:ext uri="{FF2B5EF4-FFF2-40B4-BE49-F238E27FC236}">
                <a16:creationId xmlns:a16="http://schemas.microsoft.com/office/drawing/2014/main" id="{4FACC362-4C0F-4FE7-A097-8C12A8942B93}"/>
              </a:ext>
            </a:extLst>
          </p:cNvPr>
          <p:cNvCxnSpPr>
            <a:cxnSpLocks/>
            <a:stCxn id="4" idx="1"/>
            <a:endCxn id="2" idx="3"/>
          </p:cNvCxnSpPr>
          <p:nvPr/>
        </p:nvCxnSpPr>
        <p:spPr>
          <a:xfrm flipH="1">
            <a:off x="5049077" y="2474842"/>
            <a:ext cx="10469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47174C2-34F1-4EC3-A25C-EF07DF03AA36}"/>
              </a:ext>
            </a:extLst>
          </p:cNvPr>
          <p:cNvSpPr/>
          <p:nvPr/>
        </p:nvSpPr>
        <p:spPr>
          <a:xfrm>
            <a:off x="1126433" y="3515137"/>
            <a:ext cx="3922643" cy="2223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6545FBD-1392-43F0-A3AC-49AF67DDA019}"/>
              </a:ext>
            </a:extLst>
          </p:cNvPr>
          <p:cNvCxnSpPr>
            <a:cxnSpLocks/>
          </p:cNvCxnSpPr>
          <p:nvPr/>
        </p:nvCxnSpPr>
        <p:spPr>
          <a:xfrm flipH="1">
            <a:off x="5055702" y="4679264"/>
            <a:ext cx="10469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049C27-75EF-4D50-A7C1-98505EB5A9AD}"/>
              </a:ext>
            </a:extLst>
          </p:cNvPr>
          <p:cNvSpPr txBox="1"/>
          <p:nvPr/>
        </p:nvSpPr>
        <p:spPr>
          <a:xfrm>
            <a:off x="6188768" y="4494598"/>
            <a:ext cx="2650435" cy="369332"/>
          </a:xfrm>
          <a:prstGeom prst="rect">
            <a:avLst/>
          </a:prstGeom>
          <a:noFill/>
        </p:spPr>
        <p:txBody>
          <a:bodyPr wrap="square" rtlCol="0">
            <a:spAutoFit/>
          </a:bodyPr>
          <a:lstStyle/>
          <a:p>
            <a:r>
              <a:rPr lang="en-US" dirty="0"/>
              <a:t>Jagged Array Creation</a:t>
            </a:r>
          </a:p>
        </p:txBody>
      </p:sp>
    </p:spTree>
    <p:extLst>
      <p:ext uri="{BB962C8B-B14F-4D97-AF65-F5344CB8AC3E}">
        <p14:creationId xmlns:p14="http://schemas.microsoft.com/office/powerpoint/2010/main" val="84245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C96D9-508A-474E-91B4-952F5E2A8645}"/>
              </a:ext>
            </a:extLst>
          </p:cNvPr>
          <p:cNvSpPr>
            <a:spLocks noGrp="1"/>
          </p:cNvSpPr>
          <p:nvPr>
            <p:ph idx="1"/>
          </p:nvPr>
        </p:nvSpPr>
        <p:spPr>
          <a:xfrm>
            <a:off x="677334" y="821634"/>
            <a:ext cx="8596668" cy="5711687"/>
          </a:xfrm>
        </p:spPr>
        <p:txBody>
          <a:bodyPr>
            <a:normAutofit/>
          </a:bodyPr>
          <a:lstStyle/>
          <a:p>
            <a:pPr>
              <a:lnSpc>
                <a:spcPct val="150000"/>
              </a:lnSpc>
            </a:pPr>
            <a:r>
              <a:rPr lang="en-US" dirty="0">
                <a:solidFill>
                  <a:schemeClr val="tx1"/>
                </a:solidFill>
              </a:rPr>
              <a:t>It is compulsory to declare the size of an array at the time of creation;</a:t>
            </a:r>
          </a:p>
          <a:p>
            <a:pPr>
              <a:lnSpc>
                <a:spcPct val="150000"/>
              </a:lnSpc>
            </a:pPr>
            <a:r>
              <a:rPr lang="en-US" dirty="0">
                <a:solidFill>
                  <a:schemeClr val="tx1"/>
                </a:solidFill>
              </a:rPr>
              <a:t>We can declare and create array within a single line as follows:</a:t>
            </a:r>
          </a:p>
          <a:p>
            <a:pPr marL="0" indent="0">
              <a:lnSpc>
                <a:spcPct val="150000"/>
              </a:lnSpc>
              <a:buNone/>
            </a:pPr>
            <a:r>
              <a:rPr lang="en-US" dirty="0">
                <a:solidFill>
                  <a:schemeClr val="tx1"/>
                </a:solidFill>
              </a:rPr>
              <a:t>	int[][] a=new int[2][3];------------</a:t>
            </a:r>
            <a:r>
              <a:rPr lang="en-US" dirty="0">
                <a:solidFill>
                  <a:schemeClr val="tx1"/>
                </a:solidFill>
                <a:sym typeface="Wingdings" panose="05000000000000000000" pitchFamily="2" charset="2"/>
              </a:rPr>
              <a:t> Matrix Array</a:t>
            </a:r>
          </a:p>
          <a:p>
            <a:pPr marL="0" indent="0">
              <a:lnSpc>
                <a:spcPct val="150000"/>
              </a:lnSpc>
              <a:buNone/>
            </a:pPr>
            <a:r>
              <a:rPr lang="en-US" dirty="0">
                <a:solidFill>
                  <a:schemeClr val="tx1"/>
                </a:solidFill>
                <a:sym typeface="Wingdings" panose="05000000000000000000" pitchFamily="2" charset="2"/>
              </a:rPr>
              <a:t>	int[][] a=new int[2][];       </a:t>
            </a:r>
          </a:p>
          <a:p>
            <a:pPr marL="0" indent="0">
              <a:lnSpc>
                <a:spcPct val="150000"/>
              </a:lnSpc>
              <a:buNone/>
            </a:pPr>
            <a:r>
              <a:rPr lang="en-US" dirty="0">
                <a:solidFill>
                  <a:schemeClr val="tx1"/>
                </a:solidFill>
                <a:sym typeface="Wingdings" panose="05000000000000000000" pitchFamily="2" charset="2"/>
              </a:rPr>
              <a:t>	a[0]=new int[4];		     --------Jagged Array</a:t>
            </a:r>
          </a:p>
          <a:p>
            <a:pPr marL="0" indent="0">
              <a:lnSpc>
                <a:spcPct val="150000"/>
              </a:lnSpc>
              <a:buNone/>
            </a:pPr>
            <a:r>
              <a:rPr lang="en-US" dirty="0">
                <a:solidFill>
                  <a:schemeClr val="tx1"/>
                </a:solidFill>
              </a:rPr>
              <a:t>	a[1]=new int[2];</a:t>
            </a:r>
          </a:p>
          <a:p>
            <a:pPr>
              <a:lnSpc>
                <a:spcPct val="150000"/>
              </a:lnSpc>
            </a:pPr>
            <a:r>
              <a:rPr lang="en-US" dirty="0">
                <a:solidFill>
                  <a:schemeClr val="tx1"/>
                </a:solidFill>
              </a:rPr>
              <a:t>If we declare size of array as ‘0’ i.e. ‘int[] a=new [0];’ then program will successfully compile and execute.</a:t>
            </a:r>
          </a:p>
          <a:p>
            <a:pPr>
              <a:lnSpc>
                <a:spcPct val="150000"/>
              </a:lnSpc>
            </a:pPr>
            <a:r>
              <a:rPr lang="en-US" dirty="0">
                <a:solidFill>
                  <a:schemeClr val="tx1"/>
                </a:solidFill>
              </a:rPr>
              <a:t>If we declare size of array as negative i.e. ‘int[] a=new int[-3];’ ,then the program will successfully compile but when we run the program ,it will throw ‘</a:t>
            </a:r>
            <a:r>
              <a:rPr lang="en-US" dirty="0" err="1">
                <a:solidFill>
                  <a:schemeClr val="tx1"/>
                </a:solidFill>
              </a:rPr>
              <a:t>NegativeArraySizeException</a:t>
            </a:r>
            <a:r>
              <a:rPr lang="en-US" dirty="0">
                <a:solidFill>
                  <a:schemeClr val="tx1"/>
                </a:solidFill>
              </a:rPr>
              <a:t>’ exception.</a:t>
            </a:r>
          </a:p>
          <a:p>
            <a:endParaRPr lang="en-US" dirty="0"/>
          </a:p>
        </p:txBody>
      </p:sp>
      <p:sp>
        <p:nvSpPr>
          <p:cNvPr id="4" name="Rectangle 3">
            <a:extLst>
              <a:ext uri="{FF2B5EF4-FFF2-40B4-BE49-F238E27FC236}">
                <a16:creationId xmlns:a16="http://schemas.microsoft.com/office/drawing/2014/main" id="{679BA455-2163-47E3-A6F4-0B9B2CDC1695}"/>
              </a:ext>
            </a:extLst>
          </p:cNvPr>
          <p:cNvSpPr/>
          <p:nvPr/>
        </p:nvSpPr>
        <p:spPr>
          <a:xfrm>
            <a:off x="1073426" y="2478158"/>
            <a:ext cx="2743200" cy="1550504"/>
          </a:xfrm>
          <a:prstGeom prst="rect">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334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F690-0E8F-4A23-8E41-24D373C422F4}"/>
              </a:ext>
            </a:extLst>
          </p:cNvPr>
          <p:cNvSpPr>
            <a:spLocks noGrp="1"/>
          </p:cNvSpPr>
          <p:nvPr>
            <p:ph type="title"/>
          </p:nvPr>
        </p:nvSpPr>
        <p:spPr>
          <a:xfrm>
            <a:off x="677334" y="172279"/>
            <a:ext cx="8596668" cy="1320800"/>
          </a:xfrm>
        </p:spPr>
        <p:txBody>
          <a:bodyPr/>
          <a:lstStyle/>
          <a:p>
            <a:r>
              <a:rPr lang="en-US" dirty="0"/>
              <a:t>OOP’s</a:t>
            </a:r>
          </a:p>
        </p:txBody>
      </p:sp>
      <p:sp>
        <p:nvSpPr>
          <p:cNvPr id="3" name="Content Placeholder 2">
            <a:extLst>
              <a:ext uri="{FF2B5EF4-FFF2-40B4-BE49-F238E27FC236}">
                <a16:creationId xmlns:a16="http://schemas.microsoft.com/office/drawing/2014/main" id="{D66CC1BA-E8CD-40AA-A309-1680EAB437E5}"/>
              </a:ext>
            </a:extLst>
          </p:cNvPr>
          <p:cNvSpPr>
            <a:spLocks noGrp="1"/>
          </p:cNvSpPr>
          <p:nvPr>
            <p:ph idx="1"/>
          </p:nvPr>
        </p:nvSpPr>
        <p:spPr>
          <a:xfrm>
            <a:off x="677334" y="1311965"/>
            <a:ext cx="8596668" cy="5512905"/>
          </a:xfrm>
        </p:spPr>
        <p:txBody>
          <a:bodyPr>
            <a:normAutofit/>
          </a:bodyPr>
          <a:lstStyle/>
          <a:p>
            <a:r>
              <a:rPr lang="en-US" dirty="0"/>
              <a:t>It is stand for Object Oriented Programming System/Structure.</a:t>
            </a:r>
          </a:p>
          <a:p>
            <a:r>
              <a:rPr lang="en-US" dirty="0"/>
              <a:t>OOP is a Programming Paradigm/Methodology.</a:t>
            </a:r>
          </a:p>
          <a:p>
            <a:pPr lvl="4"/>
            <a:r>
              <a:rPr lang="en-US" sz="1600" dirty="0"/>
              <a:t>Object Oriented Paradigm</a:t>
            </a:r>
          </a:p>
          <a:p>
            <a:pPr lvl="4"/>
            <a:r>
              <a:rPr lang="en-US" sz="1600" dirty="0"/>
              <a:t>Procedural Paradigm</a:t>
            </a:r>
          </a:p>
          <a:p>
            <a:pPr lvl="4"/>
            <a:r>
              <a:rPr lang="en-US" sz="1600" dirty="0"/>
              <a:t>Functional Paradigm</a:t>
            </a:r>
          </a:p>
          <a:p>
            <a:pPr lvl="4"/>
            <a:r>
              <a:rPr lang="en-US" sz="1600" dirty="0"/>
              <a:t>Logical Paradigm</a:t>
            </a:r>
          </a:p>
          <a:p>
            <a:pPr lvl="4"/>
            <a:r>
              <a:rPr lang="en-US" sz="1600" dirty="0"/>
              <a:t>Structural Paradigm</a:t>
            </a:r>
          </a:p>
          <a:p>
            <a:r>
              <a:rPr lang="en-US" dirty="0"/>
              <a:t>6 main pillars of Oops are :-</a:t>
            </a:r>
          </a:p>
          <a:p>
            <a:pPr marL="3543300" lvl="7" indent="-342900">
              <a:buFont typeface="+mj-lt"/>
              <a:buAutoNum type="arabicPeriod"/>
            </a:pPr>
            <a:r>
              <a:rPr lang="en-US" sz="1600" dirty="0"/>
              <a:t>Class </a:t>
            </a:r>
          </a:p>
          <a:p>
            <a:pPr marL="3543300" lvl="7" indent="-342900">
              <a:buFont typeface="+mj-lt"/>
              <a:buAutoNum type="arabicPeriod"/>
            </a:pPr>
            <a:r>
              <a:rPr lang="en-US" sz="1600" dirty="0"/>
              <a:t>Objects &amp; Methods</a:t>
            </a:r>
          </a:p>
          <a:p>
            <a:pPr marL="3543300" lvl="7" indent="-342900">
              <a:buFont typeface="+mj-lt"/>
              <a:buAutoNum type="arabicPeriod"/>
            </a:pPr>
            <a:r>
              <a:rPr lang="en-US" sz="1600" dirty="0"/>
              <a:t>Inheritance</a:t>
            </a:r>
          </a:p>
          <a:p>
            <a:pPr marL="3543300" lvl="7" indent="-342900">
              <a:buFont typeface="+mj-lt"/>
              <a:buAutoNum type="arabicPeriod"/>
            </a:pPr>
            <a:r>
              <a:rPr lang="en-US" sz="1600" dirty="0"/>
              <a:t>Abstraction</a:t>
            </a:r>
          </a:p>
          <a:p>
            <a:pPr marL="3543300" lvl="7" indent="-342900">
              <a:buFont typeface="+mj-lt"/>
              <a:buAutoNum type="arabicPeriod"/>
            </a:pPr>
            <a:r>
              <a:rPr lang="en-US" sz="1600" dirty="0"/>
              <a:t>Polymorphism</a:t>
            </a:r>
          </a:p>
          <a:p>
            <a:pPr marL="3543300" lvl="7" indent="-342900">
              <a:buFont typeface="+mj-lt"/>
              <a:buAutoNum type="arabicPeriod"/>
            </a:pPr>
            <a:r>
              <a:rPr lang="en-US" sz="1600" dirty="0"/>
              <a:t>Encapsulation</a:t>
            </a:r>
            <a:endParaRPr lang="en-US" dirty="0"/>
          </a:p>
        </p:txBody>
      </p:sp>
    </p:spTree>
    <p:extLst>
      <p:ext uri="{BB962C8B-B14F-4D97-AF65-F5344CB8AC3E}">
        <p14:creationId xmlns:p14="http://schemas.microsoft.com/office/powerpoint/2010/main" val="295326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down)">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down)">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down)">
                                      <p:cBhvr>
                                        <p:cTn id="44" dur="500"/>
                                        <p:tgtEl>
                                          <p:spTgt spid="3">
                                            <p:txEl>
                                              <p:pRg st="8" end="8"/>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down)">
                                      <p:cBhvr>
                                        <p:cTn id="50" dur="500"/>
                                        <p:tgtEl>
                                          <p:spTgt spid="3">
                                            <p:txEl>
                                              <p:pRg st="10" end="10"/>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wipe(down)">
                                      <p:cBhvr>
                                        <p:cTn id="53" dur="500"/>
                                        <p:tgtEl>
                                          <p:spTgt spid="3">
                                            <p:txEl>
                                              <p:pRg st="11" end="11"/>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wipe(down)">
                                      <p:cBhvr>
                                        <p:cTn id="56" dur="500"/>
                                        <p:tgtEl>
                                          <p:spTgt spid="3">
                                            <p:txEl>
                                              <p:pRg st="12" end="12"/>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wipe(down)">
                                      <p:cBhvr>
                                        <p:cTn id="5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BC0A-F34F-4199-A69F-22FA9C47F63F}"/>
              </a:ext>
            </a:extLst>
          </p:cNvPr>
          <p:cNvSpPr>
            <a:spLocks noGrp="1"/>
          </p:cNvSpPr>
          <p:nvPr>
            <p:ph type="title"/>
          </p:nvPr>
        </p:nvSpPr>
        <p:spPr>
          <a:xfrm>
            <a:off x="677334" y="344557"/>
            <a:ext cx="8596668" cy="1320800"/>
          </a:xfrm>
        </p:spPr>
        <p:txBody>
          <a:bodyPr/>
          <a:lstStyle/>
          <a:p>
            <a:r>
              <a:rPr lang="en-US" dirty="0"/>
              <a:t>Class </a:t>
            </a:r>
          </a:p>
        </p:txBody>
      </p:sp>
      <p:sp>
        <p:nvSpPr>
          <p:cNvPr id="3" name="Content Placeholder 2">
            <a:extLst>
              <a:ext uri="{FF2B5EF4-FFF2-40B4-BE49-F238E27FC236}">
                <a16:creationId xmlns:a16="http://schemas.microsoft.com/office/drawing/2014/main" id="{01398A90-4316-4249-8C7F-2C600B137BFC}"/>
              </a:ext>
            </a:extLst>
          </p:cNvPr>
          <p:cNvSpPr>
            <a:spLocks noGrp="1"/>
          </p:cNvSpPr>
          <p:nvPr>
            <p:ph idx="1"/>
          </p:nvPr>
        </p:nvSpPr>
        <p:spPr>
          <a:xfrm>
            <a:off x="677334" y="1665357"/>
            <a:ext cx="8596668" cy="5192643"/>
          </a:xfrm>
        </p:spPr>
        <p:txBody>
          <a:bodyPr/>
          <a:lstStyle/>
          <a:p>
            <a:r>
              <a:rPr lang="en-US" dirty="0"/>
              <a:t>Class Is the collection of Object.</a:t>
            </a:r>
          </a:p>
          <a:p>
            <a:r>
              <a:rPr lang="en-US" dirty="0"/>
              <a:t>Class is not a real World Entity. It is just a template or blueprint or prototype.</a:t>
            </a:r>
          </a:p>
          <a:p>
            <a:r>
              <a:rPr lang="en-US" dirty="0"/>
              <a:t>Class does not occupy the memory.</a:t>
            </a:r>
          </a:p>
          <a:p>
            <a:r>
              <a:rPr lang="en-US" dirty="0"/>
              <a:t>Syntax:</a:t>
            </a:r>
          </a:p>
          <a:p>
            <a:pPr marL="0" indent="0">
              <a:buNone/>
            </a:pPr>
            <a:r>
              <a:rPr lang="en-US" dirty="0"/>
              <a:t>			</a:t>
            </a:r>
            <a:r>
              <a:rPr lang="en-US" dirty="0" err="1"/>
              <a:t>access_modifier</a:t>
            </a:r>
            <a:r>
              <a:rPr lang="en-US" dirty="0"/>
              <a:t> class </a:t>
            </a:r>
            <a:r>
              <a:rPr lang="en-US" dirty="0" err="1"/>
              <a:t>ClassName</a:t>
            </a:r>
            <a:endParaRPr lang="en-US" dirty="0"/>
          </a:p>
          <a:p>
            <a:pPr marL="0" indent="0">
              <a:buNone/>
            </a:pPr>
            <a:r>
              <a:rPr lang="en-US" dirty="0"/>
              <a:t>			{</a:t>
            </a:r>
          </a:p>
          <a:p>
            <a:pPr marL="0" indent="0">
              <a:buNone/>
            </a:pPr>
            <a:r>
              <a:rPr lang="en-US" dirty="0"/>
              <a:t>					-Methods</a:t>
            </a:r>
          </a:p>
          <a:p>
            <a:pPr marL="0" indent="0">
              <a:buNone/>
            </a:pPr>
            <a:r>
              <a:rPr lang="en-US" dirty="0"/>
              <a:t>					-Constructors</a:t>
            </a:r>
          </a:p>
          <a:p>
            <a:pPr marL="0" indent="0">
              <a:buNone/>
            </a:pPr>
            <a:r>
              <a:rPr lang="en-US" dirty="0"/>
              <a:t>					-fields</a:t>
            </a:r>
          </a:p>
          <a:p>
            <a:pPr marL="0" indent="0">
              <a:buNone/>
            </a:pPr>
            <a:r>
              <a:rPr lang="en-US" dirty="0"/>
              <a:t>					-blocks</a:t>
            </a:r>
          </a:p>
          <a:p>
            <a:pPr marL="0" indent="0">
              <a:buNone/>
            </a:pPr>
            <a:r>
              <a:rPr lang="en-US" dirty="0"/>
              <a:t>					-Nested Class</a:t>
            </a:r>
          </a:p>
          <a:p>
            <a:pPr marL="0" indent="0">
              <a:buNone/>
            </a:pPr>
            <a:r>
              <a:rPr lang="en-US" dirty="0"/>
              <a:t>			}</a:t>
            </a:r>
          </a:p>
        </p:txBody>
      </p:sp>
      <p:sp>
        <p:nvSpPr>
          <p:cNvPr id="4" name="Rectangle 3">
            <a:extLst>
              <a:ext uri="{FF2B5EF4-FFF2-40B4-BE49-F238E27FC236}">
                <a16:creationId xmlns:a16="http://schemas.microsoft.com/office/drawing/2014/main" id="{C1A79D33-1FFC-4600-B58D-AA9847BDF3FF}"/>
              </a:ext>
            </a:extLst>
          </p:cNvPr>
          <p:cNvSpPr/>
          <p:nvPr/>
        </p:nvSpPr>
        <p:spPr>
          <a:xfrm>
            <a:off x="677334" y="2915478"/>
            <a:ext cx="5418666" cy="35979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B5B0EF0-E946-4D62-AA5F-1868CA576898}"/>
              </a:ext>
            </a:extLst>
          </p:cNvPr>
          <p:cNvSpPr/>
          <p:nvPr/>
        </p:nvSpPr>
        <p:spPr>
          <a:xfrm>
            <a:off x="8346350" y="2915478"/>
            <a:ext cx="118196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cxnSp>
        <p:nvCxnSpPr>
          <p:cNvPr id="7" name="Straight Arrow Connector 6">
            <a:extLst>
              <a:ext uri="{FF2B5EF4-FFF2-40B4-BE49-F238E27FC236}">
                <a16:creationId xmlns:a16="http://schemas.microsoft.com/office/drawing/2014/main" id="{8C05C358-2B1D-46E6-9C3A-0A01199864B3}"/>
              </a:ext>
            </a:extLst>
          </p:cNvPr>
          <p:cNvCxnSpPr/>
          <p:nvPr/>
        </p:nvCxnSpPr>
        <p:spPr>
          <a:xfrm>
            <a:off x="9528313" y="3061252"/>
            <a:ext cx="583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1250733-D59F-4651-88CF-355183ACA11A}"/>
              </a:ext>
            </a:extLst>
          </p:cNvPr>
          <p:cNvCxnSpPr/>
          <p:nvPr/>
        </p:nvCxnSpPr>
        <p:spPr>
          <a:xfrm>
            <a:off x="9528313" y="3571460"/>
            <a:ext cx="583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C5BB7B1-14BE-4AED-BAB1-0535351AB4B4}"/>
              </a:ext>
            </a:extLst>
          </p:cNvPr>
          <p:cNvCxnSpPr>
            <a:cxnSpLocks/>
          </p:cNvCxnSpPr>
          <p:nvPr/>
        </p:nvCxnSpPr>
        <p:spPr>
          <a:xfrm flipH="1">
            <a:off x="7739270" y="3061252"/>
            <a:ext cx="607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671BE5-7BEE-421F-B478-5E1152751719}"/>
              </a:ext>
            </a:extLst>
          </p:cNvPr>
          <p:cNvCxnSpPr>
            <a:cxnSpLocks/>
          </p:cNvCxnSpPr>
          <p:nvPr/>
        </p:nvCxnSpPr>
        <p:spPr>
          <a:xfrm flipH="1">
            <a:off x="7739270" y="3571460"/>
            <a:ext cx="607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C8706EC-8D5B-4646-872B-31098659D96E}"/>
              </a:ext>
            </a:extLst>
          </p:cNvPr>
          <p:cNvSpPr/>
          <p:nvPr/>
        </p:nvSpPr>
        <p:spPr>
          <a:xfrm>
            <a:off x="8346350" y="5443882"/>
            <a:ext cx="118196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Vehicle</a:t>
            </a:r>
          </a:p>
        </p:txBody>
      </p:sp>
      <p:sp>
        <p:nvSpPr>
          <p:cNvPr id="15" name="Rectangle 14">
            <a:extLst>
              <a:ext uri="{FF2B5EF4-FFF2-40B4-BE49-F238E27FC236}">
                <a16:creationId xmlns:a16="http://schemas.microsoft.com/office/drawing/2014/main" id="{00F3E334-2053-4CDC-AD76-03E6FDF9BBAC}"/>
              </a:ext>
            </a:extLst>
          </p:cNvPr>
          <p:cNvSpPr/>
          <p:nvPr/>
        </p:nvSpPr>
        <p:spPr>
          <a:xfrm>
            <a:off x="8346350" y="4123082"/>
            <a:ext cx="118196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Birds</a:t>
            </a:r>
          </a:p>
        </p:txBody>
      </p:sp>
      <p:sp>
        <p:nvSpPr>
          <p:cNvPr id="16" name="TextBox 15">
            <a:extLst>
              <a:ext uri="{FF2B5EF4-FFF2-40B4-BE49-F238E27FC236}">
                <a16:creationId xmlns:a16="http://schemas.microsoft.com/office/drawing/2014/main" id="{B2E0D6E7-A43B-4B0E-A910-3D9A09430102}"/>
              </a:ext>
            </a:extLst>
          </p:cNvPr>
          <p:cNvSpPr txBox="1"/>
          <p:nvPr/>
        </p:nvSpPr>
        <p:spPr>
          <a:xfrm>
            <a:off x="10121095" y="2876585"/>
            <a:ext cx="1403257" cy="369332"/>
          </a:xfrm>
          <a:prstGeom prst="rect">
            <a:avLst/>
          </a:prstGeom>
          <a:noFill/>
        </p:spPr>
        <p:txBody>
          <a:bodyPr wrap="square" rtlCol="0">
            <a:spAutoFit/>
          </a:bodyPr>
          <a:lstStyle/>
          <a:p>
            <a:r>
              <a:rPr lang="en-US" dirty="0"/>
              <a:t>Dog</a:t>
            </a:r>
          </a:p>
        </p:txBody>
      </p:sp>
      <p:sp>
        <p:nvSpPr>
          <p:cNvPr id="17" name="TextBox 16">
            <a:extLst>
              <a:ext uri="{FF2B5EF4-FFF2-40B4-BE49-F238E27FC236}">
                <a16:creationId xmlns:a16="http://schemas.microsoft.com/office/drawing/2014/main" id="{23914E1D-050A-48DE-96D5-55B704179BEB}"/>
              </a:ext>
            </a:extLst>
          </p:cNvPr>
          <p:cNvSpPr txBox="1"/>
          <p:nvPr/>
        </p:nvSpPr>
        <p:spPr>
          <a:xfrm>
            <a:off x="10111409" y="3369362"/>
            <a:ext cx="1403257" cy="369332"/>
          </a:xfrm>
          <a:prstGeom prst="rect">
            <a:avLst/>
          </a:prstGeom>
          <a:noFill/>
        </p:spPr>
        <p:txBody>
          <a:bodyPr wrap="square" rtlCol="0">
            <a:spAutoFit/>
          </a:bodyPr>
          <a:lstStyle/>
          <a:p>
            <a:r>
              <a:rPr lang="en-US" dirty="0"/>
              <a:t>Cat</a:t>
            </a:r>
          </a:p>
        </p:txBody>
      </p:sp>
      <p:sp>
        <p:nvSpPr>
          <p:cNvPr id="18" name="TextBox 17">
            <a:extLst>
              <a:ext uri="{FF2B5EF4-FFF2-40B4-BE49-F238E27FC236}">
                <a16:creationId xmlns:a16="http://schemas.microsoft.com/office/drawing/2014/main" id="{3F84D039-E254-48AE-8A69-38D6AF667C04}"/>
              </a:ext>
            </a:extLst>
          </p:cNvPr>
          <p:cNvSpPr txBox="1"/>
          <p:nvPr/>
        </p:nvSpPr>
        <p:spPr>
          <a:xfrm>
            <a:off x="7101075" y="2876585"/>
            <a:ext cx="662180" cy="369332"/>
          </a:xfrm>
          <a:prstGeom prst="rect">
            <a:avLst/>
          </a:prstGeom>
          <a:noFill/>
        </p:spPr>
        <p:txBody>
          <a:bodyPr wrap="square" rtlCol="0">
            <a:spAutoFit/>
          </a:bodyPr>
          <a:lstStyle/>
          <a:p>
            <a:r>
              <a:rPr lang="en-US" dirty="0"/>
              <a:t>Eat</a:t>
            </a:r>
          </a:p>
        </p:txBody>
      </p:sp>
      <p:sp>
        <p:nvSpPr>
          <p:cNvPr id="19" name="TextBox 18">
            <a:extLst>
              <a:ext uri="{FF2B5EF4-FFF2-40B4-BE49-F238E27FC236}">
                <a16:creationId xmlns:a16="http://schemas.microsoft.com/office/drawing/2014/main" id="{61F317F3-9D4F-42A7-93D5-011C0CA037AE}"/>
              </a:ext>
            </a:extLst>
          </p:cNvPr>
          <p:cNvSpPr txBox="1"/>
          <p:nvPr/>
        </p:nvSpPr>
        <p:spPr>
          <a:xfrm>
            <a:off x="7101074" y="3369362"/>
            <a:ext cx="1403257" cy="369332"/>
          </a:xfrm>
          <a:prstGeom prst="rect">
            <a:avLst/>
          </a:prstGeom>
          <a:noFill/>
        </p:spPr>
        <p:txBody>
          <a:bodyPr wrap="square" rtlCol="0">
            <a:spAutoFit/>
          </a:bodyPr>
          <a:lstStyle/>
          <a:p>
            <a:r>
              <a:rPr lang="en-US" dirty="0"/>
              <a:t>Run</a:t>
            </a:r>
          </a:p>
        </p:txBody>
      </p:sp>
      <p:cxnSp>
        <p:nvCxnSpPr>
          <p:cNvPr id="20" name="Straight Arrow Connector 19">
            <a:extLst>
              <a:ext uri="{FF2B5EF4-FFF2-40B4-BE49-F238E27FC236}">
                <a16:creationId xmlns:a16="http://schemas.microsoft.com/office/drawing/2014/main" id="{FD13484D-DE0C-4721-8D87-D2A9D5DB731E}"/>
              </a:ext>
            </a:extLst>
          </p:cNvPr>
          <p:cNvCxnSpPr/>
          <p:nvPr/>
        </p:nvCxnSpPr>
        <p:spPr>
          <a:xfrm>
            <a:off x="9537999" y="4261678"/>
            <a:ext cx="583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3F2DDB7-313E-42F5-BD31-287698F38922}"/>
              </a:ext>
            </a:extLst>
          </p:cNvPr>
          <p:cNvSpPr txBox="1"/>
          <p:nvPr/>
        </p:nvSpPr>
        <p:spPr>
          <a:xfrm>
            <a:off x="10094591" y="4081668"/>
            <a:ext cx="1403257" cy="369332"/>
          </a:xfrm>
          <a:prstGeom prst="rect">
            <a:avLst/>
          </a:prstGeom>
          <a:noFill/>
        </p:spPr>
        <p:txBody>
          <a:bodyPr wrap="square" rtlCol="0">
            <a:spAutoFit/>
          </a:bodyPr>
          <a:lstStyle/>
          <a:p>
            <a:r>
              <a:rPr lang="en-US" dirty="0"/>
              <a:t>Sparrow</a:t>
            </a:r>
          </a:p>
        </p:txBody>
      </p:sp>
      <p:cxnSp>
        <p:nvCxnSpPr>
          <p:cNvPr id="22" name="Straight Arrow Connector 21">
            <a:extLst>
              <a:ext uri="{FF2B5EF4-FFF2-40B4-BE49-F238E27FC236}">
                <a16:creationId xmlns:a16="http://schemas.microsoft.com/office/drawing/2014/main" id="{6EF2EA75-2945-42A1-A303-9BB200050441}"/>
              </a:ext>
            </a:extLst>
          </p:cNvPr>
          <p:cNvCxnSpPr/>
          <p:nvPr/>
        </p:nvCxnSpPr>
        <p:spPr>
          <a:xfrm>
            <a:off x="9537999" y="4820477"/>
            <a:ext cx="583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B1C8EE-5081-4FC5-9C96-C35ADC253EA7}"/>
              </a:ext>
            </a:extLst>
          </p:cNvPr>
          <p:cNvSpPr txBox="1"/>
          <p:nvPr/>
        </p:nvSpPr>
        <p:spPr>
          <a:xfrm>
            <a:off x="10111409" y="4591875"/>
            <a:ext cx="1403257" cy="369332"/>
          </a:xfrm>
          <a:prstGeom prst="rect">
            <a:avLst/>
          </a:prstGeom>
          <a:noFill/>
        </p:spPr>
        <p:txBody>
          <a:bodyPr wrap="square" rtlCol="0">
            <a:spAutoFit/>
          </a:bodyPr>
          <a:lstStyle/>
          <a:p>
            <a:r>
              <a:rPr lang="en-US" dirty="0"/>
              <a:t>Pigeon</a:t>
            </a:r>
          </a:p>
        </p:txBody>
      </p:sp>
      <p:cxnSp>
        <p:nvCxnSpPr>
          <p:cNvPr id="24" name="Straight Arrow Connector 23">
            <a:extLst>
              <a:ext uri="{FF2B5EF4-FFF2-40B4-BE49-F238E27FC236}">
                <a16:creationId xmlns:a16="http://schemas.microsoft.com/office/drawing/2014/main" id="{A4380E57-3180-4443-B657-7019F5C9792D}"/>
              </a:ext>
            </a:extLst>
          </p:cNvPr>
          <p:cNvCxnSpPr>
            <a:cxnSpLocks/>
          </p:cNvCxnSpPr>
          <p:nvPr/>
        </p:nvCxnSpPr>
        <p:spPr>
          <a:xfrm flipH="1">
            <a:off x="7763255" y="4261678"/>
            <a:ext cx="607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F08BECA-6A70-4E09-813E-7ACC0FB0697E}"/>
              </a:ext>
            </a:extLst>
          </p:cNvPr>
          <p:cNvSpPr txBox="1"/>
          <p:nvPr/>
        </p:nvSpPr>
        <p:spPr>
          <a:xfrm>
            <a:off x="7273876" y="4075905"/>
            <a:ext cx="662180" cy="369332"/>
          </a:xfrm>
          <a:prstGeom prst="rect">
            <a:avLst/>
          </a:prstGeom>
          <a:noFill/>
        </p:spPr>
        <p:txBody>
          <a:bodyPr wrap="square" rtlCol="0">
            <a:spAutoFit/>
          </a:bodyPr>
          <a:lstStyle/>
          <a:p>
            <a:r>
              <a:rPr lang="en-US" dirty="0"/>
              <a:t>Eat</a:t>
            </a:r>
          </a:p>
        </p:txBody>
      </p:sp>
      <p:cxnSp>
        <p:nvCxnSpPr>
          <p:cNvPr id="26" name="Straight Arrow Connector 25">
            <a:extLst>
              <a:ext uri="{FF2B5EF4-FFF2-40B4-BE49-F238E27FC236}">
                <a16:creationId xmlns:a16="http://schemas.microsoft.com/office/drawing/2014/main" id="{E3FECC93-464D-42FE-8831-4B9C4F2DBFC0}"/>
              </a:ext>
            </a:extLst>
          </p:cNvPr>
          <p:cNvCxnSpPr>
            <a:cxnSpLocks/>
          </p:cNvCxnSpPr>
          <p:nvPr/>
        </p:nvCxnSpPr>
        <p:spPr>
          <a:xfrm flipH="1">
            <a:off x="7802702" y="4820477"/>
            <a:ext cx="607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4628FF2-F8A8-4B7E-BE65-D4C2500A2A7E}"/>
              </a:ext>
            </a:extLst>
          </p:cNvPr>
          <p:cNvSpPr txBox="1"/>
          <p:nvPr/>
        </p:nvSpPr>
        <p:spPr>
          <a:xfrm>
            <a:off x="7273876" y="4641812"/>
            <a:ext cx="662180" cy="369332"/>
          </a:xfrm>
          <a:prstGeom prst="rect">
            <a:avLst/>
          </a:prstGeom>
          <a:noFill/>
        </p:spPr>
        <p:txBody>
          <a:bodyPr wrap="square" rtlCol="0">
            <a:spAutoFit/>
          </a:bodyPr>
          <a:lstStyle/>
          <a:p>
            <a:r>
              <a:rPr lang="en-US" dirty="0"/>
              <a:t>Fly</a:t>
            </a:r>
          </a:p>
        </p:txBody>
      </p:sp>
      <p:cxnSp>
        <p:nvCxnSpPr>
          <p:cNvPr id="28" name="Straight Arrow Connector 27">
            <a:extLst>
              <a:ext uri="{FF2B5EF4-FFF2-40B4-BE49-F238E27FC236}">
                <a16:creationId xmlns:a16="http://schemas.microsoft.com/office/drawing/2014/main" id="{29A9C867-8F1C-49FA-A0A2-0052C441704F}"/>
              </a:ext>
            </a:extLst>
          </p:cNvPr>
          <p:cNvCxnSpPr/>
          <p:nvPr/>
        </p:nvCxnSpPr>
        <p:spPr>
          <a:xfrm>
            <a:off x="9537999" y="5620026"/>
            <a:ext cx="583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9CCE942-40FF-43C4-9922-77328865E767}"/>
              </a:ext>
            </a:extLst>
          </p:cNvPr>
          <p:cNvCxnSpPr/>
          <p:nvPr/>
        </p:nvCxnSpPr>
        <p:spPr>
          <a:xfrm>
            <a:off x="9537999" y="6116982"/>
            <a:ext cx="583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6C88F8BF-EEB5-4AE4-8CCC-1809D4FB1E4E}"/>
              </a:ext>
            </a:extLst>
          </p:cNvPr>
          <p:cNvSpPr txBox="1"/>
          <p:nvPr/>
        </p:nvSpPr>
        <p:spPr>
          <a:xfrm>
            <a:off x="10166237" y="5932316"/>
            <a:ext cx="1403257" cy="369332"/>
          </a:xfrm>
          <a:prstGeom prst="rect">
            <a:avLst/>
          </a:prstGeom>
          <a:noFill/>
        </p:spPr>
        <p:txBody>
          <a:bodyPr wrap="square" rtlCol="0">
            <a:spAutoFit/>
          </a:bodyPr>
          <a:lstStyle/>
          <a:p>
            <a:r>
              <a:rPr lang="en-US" dirty="0"/>
              <a:t>Innova</a:t>
            </a:r>
          </a:p>
        </p:txBody>
      </p:sp>
      <p:sp>
        <p:nvSpPr>
          <p:cNvPr id="31" name="TextBox 30">
            <a:extLst>
              <a:ext uri="{FF2B5EF4-FFF2-40B4-BE49-F238E27FC236}">
                <a16:creationId xmlns:a16="http://schemas.microsoft.com/office/drawing/2014/main" id="{F6C864D2-6FE2-4CDF-A367-9CF8CE16971B}"/>
              </a:ext>
            </a:extLst>
          </p:cNvPr>
          <p:cNvSpPr txBox="1"/>
          <p:nvPr/>
        </p:nvSpPr>
        <p:spPr>
          <a:xfrm>
            <a:off x="10111409" y="5413509"/>
            <a:ext cx="1403257" cy="369332"/>
          </a:xfrm>
          <a:prstGeom prst="rect">
            <a:avLst/>
          </a:prstGeom>
          <a:noFill/>
        </p:spPr>
        <p:txBody>
          <a:bodyPr wrap="square" rtlCol="0">
            <a:spAutoFit/>
          </a:bodyPr>
          <a:lstStyle/>
          <a:p>
            <a:r>
              <a:rPr lang="en-US" dirty="0"/>
              <a:t>Thar</a:t>
            </a:r>
          </a:p>
        </p:txBody>
      </p:sp>
      <p:cxnSp>
        <p:nvCxnSpPr>
          <p:cNvPr id="33" name="Straight Arrow Connector 32">
            <a:extLst>
              <a:ext uri="{FF2B5EF4-FFF2-40B4-BE49-F238E27FC236}">
                <a16:creationId xmlns:a16="http://schemas.microsoft.com/office/drawing/2014/main" id="{7389D45B-FDBA-4885-82F9-578A5903A7A3}"/>
              </a:ext>
            </a:extLst>
          </p:cNvPr>
          <p:cNvCxnSpPr>
            <a:cxnSpLocks/>
          </p:cNvCxnSpPr>
          <p:nvPr/>
        </p:nvCxnSpPr>
        <p:spPr>
          <a:xfrm flipH="1">
            <a:off x="7727819" y="5636590"/>
            <a:ext cx="607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AD6425-BC25-4896-A99F-7DDACD45692E}"/>
              </a:ext>
            </a:extLst>
          </p:cNvPr>
          <p:cNvCxnSpPr>
            <a:cxnSpLocks/>
          </p:cNvCxnSpPr>
          <p:nvPr/>
        </p:nvCxnSpPr>
        <p:spPr>
          <a:xfrm flipH="1">
            <a:off x="7727818" y="6116982"/>
            <a:ext cx="607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B0C9F7B-EEB9-4C53-9911-7C2B4E3611BE}"/>
              </a:ext>
            </a:extLst>
          </p:cNvPr>
          <p:cNvSpPr txBox="1"/>
          <p:nvPr/>
        </p:nvSpPr>
        <p:spPr>
          <a:xfrm>
            <a:off x="7144722" y="5922279"/>
            <a:ext cx="662180" cy="369332"/>
          </a:xfrm>
          <a:prstGeom prst="rect">
            <a:avLst/>
          </a:prstGeom>
          <a:noFill/>
        </p:spPr>
        <p:txBody>
          <a:bodyPr wrap="square" rtlCol="0">
            <a:spAutoFit/>
          </a:bodyPr>
          <a:lstStyle/>
          <a:p>
            <a:r>
              <a:rPr lang="en-US" dirty="0"/>
              <a:t>stop</a:t>
            </a:r>
          </a:p>
        </p:txBody>
      </p:sp>
      <p:sp>
        <p:nvSpPr>
          <p:cNvPr id="36" name="TextBox 35">
            <a:extLst>
              <a:ext uri="{FF2B5EF4-FFF2-40B4-BE49-F238E27FC236}">
                <a16:creationId xmlns:a16="http://schemas.microsoft.com/office/drawing/2014/main" id="{2E666AC7-FB3C-42F6-A6AE-A4B2E47B4F2F}"/>
              </a:ext>
            </a:extLst>
          </p:cNvPr>
          <p:cNvSpPr txBox="1"/>
          <p:nvPr/>
        </p:nvSpPr>
        <p:spPr>
          <a:xfrm>
            <a:off x="7089895" y="5413509"/>
            <a:ext cx="766956" cy="369332"/>
          </a:xfrm>
          <a:prstGeom prst="rect">
            <a:avLst/>
          </a:prstGeom>
          <a:noFill/>
        </p:spPr>
        <p:txBody>
          <a:bodyPr wrap="square" rtlCol="0">
            <a:spAutoFit/>
          </a:bodyPr>
          <a:lstStyle/>
          <a:p>
            <a:r>
              <a:rPr lang="en-US" dirty="0"/>
              <a:t>start</a:t>
            </a:r>
          </a:p>
        </p:txBody>
      </p:sp>
    </p:spTree>
    <p:extLst>
      <p:ext uri="{BB962C8B-B14F-4D97-AF65-F5344CB8AC3E}">
        <p14:creationId xmlns:p14="http://schemas.microsoft.com/office/powerpoint/2010/main" val="260861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wipe(down)">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down)">
                                      <p:cBhvr>
                                        <p:cTn id="7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E8D18-D914-4C41-A08F-BF9FA6EF346C}"/>
              </a:ext>
            </a:extLst>
          </p:cNvPr>
          <p:cNvSpPr>
            <a:spLocks noGrp="1"/>
          </p:cNvSpPr>
          <p:nvPr>
            <p:ph type="title"/>
          </p:nvPr>
        </p:nvSpPr>
        <p:spPr>
          <a:xfrm>
            <a:off x="677334" y="0"/>
            <a:ext cx="8596668" cy="1320800"/>
          </a:xfrm>
        </p:spPr>
        <p:txBody>
          <a:bodyPr/>
          <a:lstStyle/>
          <a:p>
            <a:r>
              <a:rPr lang="en-US" dirty="0"/>
              <a:t>Object</a:t>
            </a:r>
          </a:p>
        </p:txBody>
      </p:sp>
      <p:sp>
        <p:nvSpPr>
          <p:cNvPr id="3" name="Content Placeholder 2">
            <a:extLst>
              <a:ext uri="{FF2B5EF4-FFF2-40B4-BE49-F238E27FC236}">
                <a16:creationId xmlns:a16="http://schemas.microsoft.com/office/drawing/2014/main" id="{E277DB5D-09D1-4376-B602-AD260F314307}"/>
              </a:ext>
            </a:extLst>
          </p:cNvPr>
          <p:cNvSpPr>
            <a:spLocks noGrp="1"/>
          </p:cNvSpPr>
          <p:nvPr>
            <p:ph idx="1"/>
          </p:nvPr>
        </p:nvSpPr>
        <p:spPr>
          <a:xfrm>
            <a:off x="677334" y="828745"/>
            <a:ext cx="8596668" cy="6029255"/>
          </a:xfrm>
        </p:spPr>
        <p:txBody>
          <a:bodyPr/>
          <a:lstStyle/>
          <a:p>
            <a:pPr>
              <a:buFont typeface="+mj-lt"/>
              <a:buAutoNum type="arabicPeriod"/>
            </a:pPr>
            <a:r>
              <a:rPr lang="en-US" dirty="0"/>
              <a:t>Object is an Instance of class .</a:t>
            </a:r>
          </a:p>
          <a:p>
            <a:pPr>
              <a:buFont typeface="+mj-lt"/>
              <a:buAutoNum type="arabicPeriod"/>
            </a:pPr>
            <a:r>
              <a:rPr lang="en-US" dirty="0"/>
              <a:t>Object is a Real World Entity.</a:t>
            </a:r>
          </a:p>
          <a:p>
            <a:pPr>
              <a:buFont typeface="+mj-lt"/>
              <a:buAutoNum type="arabicPeriod"/>
            </a:pPr>
            <a:r>
              <a:rPr lang="en-US" dirty="0"/>
              <a:t>Object occupies Memory.</a:t>
            </a:r>
          </a:p>
          <a:p>
            <a:endParaRPr lang="en-US" dirty="0"/>
          </a:p>
          <a:p>
            <a:r>
              <a:rPr lang="en-US" dirty="0"/>
              <a:t>Object consist of :-</a:t>
            </a:r>
          </a:p>
          <a:p>
            <a:pPr>
              <a:buFont typeface="+mj-lt"/>
              <a:buAutoNum type="arabicPeriod"/>
            </a:pPr>
            <a:r>
              <a:rPr lang="en-US" dirty="0"/>
              <a:t>Identity :- name </a:t>
            </a:r>
          </a:p>
          <a:p>
            <a:pPr>
              <a:buFont typeface="+mj-lt"/>
              <a:buAutoNum type="arabicPeriod"/>
            </a:pPr>
            <a:r>
              <a:rPr lang="en-US" dirty="0"/>
              <a:t>State/Attribute:-color ,breed ,age</a:t>
            </a:r>
          </a:p>
          <a:p>
            <a:pPr>
              <a:buFont typeface="+mj-lt"/>
              <a:buAutoNum type="arabicPeriod"/>
            </a:pPr>
            <a:r>
              <a:rPr lang="en-US" dirty="0"/>
              <a:t>Behaviors :- eat ,run ,bark</a:t>
            </a:r>
          </a:p>
          <a:p>
            <a:pPr marL="0" indent="0">
              <a:buNone/>
            </a:pPr>
            <a:endParaRPr lang="en-US" dirty="0"/>
          </a:p>
          <a:p>
            <a:r>
              <a:rPr lang="en-US" dirty="0"/>
              <a:t>How to Create an Object</a:t>
            </a:r>
          </a:p>
          <a:p>
            <a:pPr>
              <a:buFont typeface="+mj-lt"/>
              <a:buAutoNum type="arabicPeriod"/>
            </a:pPr>
            <a:r>
              <a:rPr lang="en-US" dirty="0"/>
              <a:t>new Keyword </a:t>
            </a:r>
          </a:p>
          <a:p>
            <a:pPr>
              <a:buFont typeface="+mj-lt"/>
              <a:buAutoNum type="arabicPeriod"/>
            </a:pPr>
            <a:r>
              <a:rPr lang="en-US" dirty="0"/>
              <a:t>Clone() method</a:t>
            </a:r>
          </a:p>
          <a:p>
            <a:pPr>
              <a:buFont typeface="+mj-lt"/>
              <a:buAutoNum type="arabicPeriod"/>
            </a:pPr>
            <a:r>
              <a:rPr lang="en-US" dirty="0" err="1"/>
              <a:t>newInstance</a:t>
            </a:r>
            <a:r>
              <a:rPr lang="en-US" dirty="0"/>
              <a:t>()method</a:t>
            </a:r>
          </a:p>
          <a:p>
            <a:pPr>
              <a:buFont typeface="+mj-lt"/>
              <a:buAutoNum type="arabicPeriod"/>
            </a:pPr>
            <a:r>
              <a:rPr lang="en-US" dirty="0"/>
              <a:t>Deserialization</a:t>
            </a:r>
          </a:p>
          <a:p>
            <a:pPr>
              <a:buFont typeface="+mj-lt"/>
              <a:buAutoNum type="arabicPeriod"/>
            </a:pPr>
            <a:r>
              <a:rPr lang="en-US" dirty="0"/>
              <a:t>Factory Method</a:t>
            </a:r>
          </a:p>
          <a:p>
            <a:endParaRPr lang="en-US" dirty="0"/>
          </a:p>
          <a:p>
            <a:endParaRPr lang="en-US" dirty="0"/>
          </a:p>
        </p:txBody>
      </p:sp>
    </p:spTree>
    <p:extLst>
      <p:ext uri="{BB962C8B-B14F-4D97-AF65-F5344CB8AC3E}">
        <p14:creationId xmlns:p14="http://schemas.microsoft.com/office/powerpoint/2010/main" val="104776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wipe(down)">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80B7D6-A995-412F-8855-07BDF200DA55}"/>
              </a:ext>
            </a:extLst>
          </p:cNvPr>
          <p:cNvSpPr txBox="1">
            <a:spLocks/>
          </p:cNvSpPr>
          <p:nvPr/>
        </p:nvSpPr>
        <p:spPr>
          <a:xfrm>
            <a:off x="861792" y="67751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Inheritance</a:t>
            </a:r>
          </a:p>
        </p:txBody>
      </p:sp>
      <p:sp>
        <p:nvSpPr>
          <p:cNvPr id="5" name="Content Placeholder 2">
            <a:extLst>
              <a:ext uri="{FF2B5EF4-FFF2-40B4-BE49-F238E27FC236}">
                <a16:creationId xmlns:a16="http://schemas.microsoft.com/office/drawing/2014/main" id="{FB4C3E92-4C33-42C9-8E91-33A567A73C30}"/>
              </a:ext>
            </a:extLst>
          </p:cNvPr>
          <p:cNvSpPr txBox="1">
            <a:spLocks/>
          </p:cNvSpPr>
          <p:nvPr/>
        </p:nvSpPr>
        <p:spPr>
          <a:xfrm>
            <a:off x="858079" y="1903743"/>
            <a:ext cx="8915400" cy="4724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Inheritance is inheriting the properties of parent class into the child class.</a:t>
            </a:r>
          </a:p>
          <a:p>
            <a:r>
              <a:rPr lang="en-US" dirty="0"/>
              <a:t>Inheritance in java is a mechanism in which one object acquires all the properties and behavior of a parent object.</a:t>
            </a:r>
          </a:p>
          <a:p>
            <a:endParaRPr lang="en-US" dirty="0"/>
          </a:p>
          <a:p>
            <a:r>
              <a:rPr lang="en-US" b="1" dirty="0"/>
              <a:t>Advantage :</a:t>
            </a:r>
          </a:p>
          <a:p>
            <a:r>
              <a:rPr lang="en-US" dirty="0"/>
              <a:t>Code Reusability.</a:t>
            </a:r>
          </a:p>
          <a:p>
            <a:r>
              <a:rPr lang="en-US" dirty="0"/>
              <a:t>It promotes runtime polymorphism by allowing method overriding.</a:t>
            </a:r>
          </a:p>
          <a:p>
            <a:endParaRPr lang="en-US" dirty="0"/>
          </a:p>
          <a:p>
            <a:r>
              <a:rPr lang="en-US" b="1" dirty="0"/>
              <a:t>Disadvantages:</a:t>
            </a:r>
          </a:p>
          <a:p>
            <a:r>
              <a:rPr lang="en-US" dirty="0"/>
              <a:t>Using Inheritance the two classes (Parent and Child class ) gets tightly coupled.</a:t>
            </a:r>
          </a:p>
        </p:txBody>
      </p:sp>
      <p:pic>
        <p:nvPicPr>
          <p:cNvPr id="6" name="Picture 5">
            <a:extLst>
              <a:ext uri="{FF2B5EF4-FFF2-40B4-BE49-F238E27FC236}">
                <a16:creationId xmlns:a16="http://schemas.microsoft.com/office/drawing/2014/main" id="{9611138F-FEAA-4756-B437-300BAD5802BA}"/>
              </a:ext>
            </a:extLst>
          </p:cNvPr>
          <p:cNvPicPr>
            <a:picLocks noChangeAspect="1"/>
          </p:cNvPicPr>
          <p:nvPr/>
        </p:nvPicPr>
        <p:blipFill>
          <a:blip r:embed="rId2"/>
          <a:stretch>
            <a:fillRect/>
          </a:stretch>
        </p:blipFill>
        <p:spPr>
          <a:xfrm>
            <a:off x="9773479" y="2013073"/>
            <a:ext cx="2286000" cy="3448050"/>
          </a:xfrm>
          <a:prstGeom prst="rect">
            <a:avLst/>
          </a:prstGeom>
          <a:ln>
            <a:solidFill>
              <a:srgbClr val="00B050"/>
            </a:solidFill>
          </a:ln>
        </p:spPr>
      </p:pic>
    </p:spTree>
    <p:extLst>
      <p:ext uri="{BB962C8B-B14F-4D97-AF65-F5344CB8AC3E}">
        <p14:creationId xmlns:p14="http://schemas.microsoft.com/office/powerpoint/2010/main" val="245834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578E-78C6-4EED-ADB6-17A7D7766AE8}"/>
              </a:ext>
            </a:extLst>
          </p:cNvPr>
          <p:cNvSpPr>
            <a:spLocks noGrp="1"/>
          </p:cNvSpPr>
          <p:nvPr>
            <p:ph type="title"/>
          </p:nvPr>
        </p:nvSpPr>
        <p:spPr/>
        <p:txBody>
          <a:bodyPr/>
          <a:lstStyle/>
          <a:p>
            <a:r>
              <a:rPr lang="en-US" dirty="0"/>
              <a:t>Types of Inheritance </a:t>
            </a:r>
          </a:p>
        </p:txBody>
      </p:sp>
      <p:sp>
        <p:nvSpPr>
          <p:cNvPr id="3" name="Content Placeholder 2">
            <a:extLst>
              <a:ext uri="{FF2B5EF4-FFF2-40B4-BE49-F238E27FC236}">
                <a16:creationId xmlns:a16="http://schemas.microsoft.com/office/drawing/2014/main" id="{278239AE-F738-412A-86CF-919B2FF1C438}"/>
              </a:ext>
            </a:extLst>
          </p:cNvPr>
          <p:cNvSpPr>
            <a:spLocks noGrp="1"/>
          </p:cNvSpPr>
          <p:nvPr>
            <p:ph idx="1"/>
          </p:nvPr>
        </p:nvSpPr>
        <p:spPr>
          <a:xfrm>
            <a:off x="677334" y="1657006"/>
            <a:ext cx="8596668" cy="1268411"/>
          </a:xfrm>
        </p:spPr>
        <p:txBody>
          <a:bodyPr/>
          <a:lstStyle/>
          <a:p>
            <a:r>
              <a:rPr lang="en-US" b="1" u="sng" dirty="0"/>
              <a:t>Single Inheritance</a:t>
            </a:r>
          </a:p>
          <a:p>
            <a:r>
              <a:rPr lang="en-US" dirty="0"/>
              <a:t>In single Inheritance one class Extends another class (one class only).</a:t>
            </a:r>
          </a:p>
          <a:p>
            <a:pPr marL="0" indent="0">
              <a:buNone/>
            </a:pPr>
            <a:endParaRPr lang="en-US" dirty="0"/>
          </a:p>
          <a:p>
            <a:endParaRPr lang="en-US" dirty="0"/>
          </a:p>
        </p:txBody>
      </p:sp>
      <p:pic>
        <p:nvPicPr>
          <p:cNvPr id="4" name="Picture 3">
            <a:extLst>
              <a:ext uri="{FF2B5EF4-FFF2-40B4-BE49-F238E27FC236}">
                <a16:creationId xmlns:a16="http://schemas.microsoft.com/office/drawing/2014/main" id="{BABE6AD7-C318-429F-8720-B8D97FAEB4BF}"/>
              </a:ext>
            </a:extLst>
          </p:cNvPr>
          <p:cNvPicPr>
            <a:picLocks noChangeAspect="1"/>
          </p:cNvPicPr>
          <p:nvPr/>
        </p:nvPicPr>
        <p:blipFill>
          <a:blip r:embed="rId2"/>
          <a:stretch>
            <a:fillRect/>
          </a:stretch>
        </p:blipFill>
        <p:spPr>
          <a:xfrm>
            <a:off x="1724853" y="2977806"/>
            <a:ext cx="2142711" cy="3368818"/>
          </a:xfrm>
          <a:prstGeom prst="rect">
            <a:avLst/>
          </a:prstGeom>
          <a:ln>
            <a:solidFill>
              <a:srgbClr val="00B050"/>
            </a:solidFill>
          </a:ln>
        </p:spPr>
      </p:pic>
      <p:sp>
        <p:nvSpPr>
          <p:cNvPr id="5" name="TextBox 4">
            <a:extLst>
              <a:ext uri="{FF2B5EF4-FFF2-40B4-BE49-F238E27FC236}">
                <a16:creationId xmlns:a16="http://schemas.microsoft.com/office/drawing/2014/main" id="{D4CEF592-B6C1-4C3B-A3DE-5CE3E0EBBCE8}"/>
              </a:ext>
            </a:extLst>
          </p:cNvPr>
          <p:cNvSpPr txBox="1"/>
          <p:nvPr/>
        </p:nvSpPr>
        <p:spPr>
          <a:xfrm>
            <a:off x="4211128" y="3506326"/>
            <a:ext cx="2869619" cy="369332"/>
          </a:xfrm>
          <a:prstGeom prst="rect">
            <a:avLst/>
          </a:prstGeom>
          <a:noFill/>
        </p:spPr>
        <p:txBody>
          <a:bodyPr wrap="square" rtlCol="0">
            <a:spAutoFit/>
          </a:bodyPr>
          <a:lstStyle/>
          <a:p>
            <a:pPr algn="ctr"/>
            <a:r>
              <a:rPr lang="en-US" dirty="0"/>
              <a:t>Parent/Super/Base class</a:t>
            </a:r>
          </a:p>
        </p:txBody>
      </p:sp>
      <p:sp>
        <p:nvSpPr>
          <p:cNvPr id="6" name="TextBox 5">
            <a:extLst>
              <a:ext uri="{FF2B5EF4-FFF2-40B4-BE49-F238E27FC236}">
                <a16:creationId xmlns:a16="http://schemas.microsoft.com/office/drawing/2014/main" id="{2DB41FC6-2BE2-4065-AB3A-22BE5F389006}"/>
              </a:ext>
            </a:extLst>
          </p:cNvPr>
          <p:cNvSpPr txBox="1"/>
          <p:nvPr/>
        </p:nvSpPr>
        <p:spPr>
          <a:xfrm>
            <a:off x="3769720" y="5016328"/>
            <a:ext cx="3752436" cy="369332"/>
          </a:xfrm>
          <a:prstGeom prst="rect">
            <a:avLst/>
          </a:prstGeom>
          <a:noFill/>
        </p:spPr>
        <p:txBody>
          <a:bodyPr wrap="square" rtlCol="0">
            <a:spAutoFit/>
          </a:bodyPr>
          <a:lstStyle/>
          <a:p>
            <a:pPr algn="ctr"/>
            <a:r>
              <a:rPr lang="en-US" dirty="0"/>
              <a:t>Child/Sub class/Derived Class</a:t>
            </a:r>
          </a:p>
        </p:txBody>
      </p:sp>
    </p:spTree>
    <p:extLst>
      <p:ext uri="{BB962C8B-B14F-4D97-AF65-F5344CB8AC3E}">
        <p14:creationId xmlns:p14="http://schemas.microsoft.com/office/powerpoint/2010/main" val="52979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E980-81DA-4E14-BFCE-5B9DAE9CA383}"/>
              </a:ext>
            </a:extLst>
          </p:cNvPr>
          <p:cNvSpPr>
            <a:spLocks noGrp="1"/>
          </p:cNvSpPr>
          <p:nvPr>
            <p:ph type="title"/>
          </p:nvPr>
        </p:nvSpPr>
        <p:spPr>
          <a:xfrm>
            <a:off x="470857" y="427703"/>
            <a:ext cx="8596668" cy="1320800"/>
          </a:xfrm>
        </p:spPr>
        <p:txBody>
          <a:bodyPr/>
          <a:lstStyle/>
          <a:p>
            <a:r>
              <a:rPr lang="en-US" dirty="0"/>
              <a:t>What is JDK ?</a:t>
            </a:r>
          </a:p>
        </p:txBody>
      </p:sp>
      <p:sp>
        <p:nvSpPr>
          <p:cNvPr id="3" name="Content Placeholder 2">
            <a:extLst>
              <a:ext uri="{FF2B5EF4-FFF2-40B4-BE49-F238E27FC236}">
                <a16:creationId xmlns:a16="http://schemas.microsoft.com/office/drawing/2014/main" id="{B84496D9-09B1-4FA5-84CB-46398D67FA50}"/>
              </a:ext>
            </a:extLst>
          </p:cNvPr>
          <p:cNvSpPr>
            <a:spLocks noGrp="1"/>
          </p:cNvSpPr>
          <p:nvPr>
            <p:ph idx="1"/>
          </p:nvPr>
        </p:nvSpPr>
        <p:spPr>
          <a:xfrm>
            <a:off x="470857" y="1748503"/>
            <a:ext cx="8596668" cy="5296309"/>
          </a:xfrm>
        </p:spPr>
        <p:txBody>
          <a:bodyPr/>
          <a:lstStyle/>
          <a:p>
            <a:r>
              <a:rPr lang="en-US" dirty="0"/>
              <a:t>The Java Development Kit (JDK) is a cross-platformed software development environment that offers a collection of tools and libraries necessary for developing Java-based software applications and applets.</a:t>
            </a:r>
          </a:p>
          <a:p>
            <a:endParaRPr lang="en-US" dirty="0"/>
          </a:p>
          <a:p>
            <a:r>
              <a:rPr lang="en-US" u="sng" dirty="0"/>
              <a:t>When use JRE?</a:t>
            </a:r>
          </a:p>
          <a:p>
            <a:r>
              <a:rPr lang="en-US" dirty="0"/>
              <a:t>if you are only interested in running Java programs on your machine then you can easily do it using Java Runtime Environment.</a:t>
            </a:r>
          </a:p>
          <a:p>
            <a:endParaRPr lang="en-US" dirty="0"/>
          </a:p>
          <a:p>
            <a:r>
              <a:rPr lang="en-US" u="sng" dirty="0"/>
              <a:t>When use JDK ?</a:t>
            </a:r>
          </a:p>
          <a:p>
            <a:r>
              <a:rPr lang="en-US" dirty="0"/>
              <a:t>if you would like to develop a Java-based software application then along with JRE you may need some additional necessary tools, which is called JDK.</a:t>
            </a:r>
          </a:p>
        </p:txBody>
      </p:sp>
    </p:spTree>
    <p:extLst>
      <p:ext uri="{BB962C8B-B14F-4D97-AF65-F5344CB8AC3E}">
        <p14:creationId xmlns:p14="http://schemas.microsoft.com/office/powerpoint/2010/main" val="10763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3F4E8-67F8-4CA5-99BC-A4258D73C70A}"/>
              </a:ext>
            </a:extLst>
          </p:cNvPr>
          <p:cNvSpPr>
            <a:spLocks noGrp="1"/>
          </p:cNvSpPr>
          <p:nvPr>
            <p:ph idx="1"/>
          </p:nvPr>
        </p:nvSpPr>
        <p:spPr>
          <a:xfrm>
            <a:off x="650830" y="808867"/>
            <a:ext cx="8596668" cy="2080107"/>
          </a:xfrm>
        </p:spPr>
        <p:txBody>
          <a:bodyPr/>
          <a:lstStyle/>
          <a:p>
            <a:r>
              <a:rPr lang="en-US" sz="2000" b="1" u="sng" dirty="0"/>
              <a:t>Multilevel Inheritance :</a:t>
            </a:r>
          </a:p>
          <a:p>
            <a:pPr marL="0" indent="0">
              <a:buNone/>
            </a:pPr>
            <a:endParaRPr lang="en-US" b="1" dirty="0"/>
          </a:p>
          <a:p>
            <a:r>
              <a:rPr lang="en-US" dirty="0"/>
              <a:t>In multilevel Inheritance, one class can inherit from a derived class. Hence the derived class becomes the base class for new class.</a:t>
            </a:r>
          </a:p>
          <a:p>
            <a:endParaRPr lang="en-US" dirty="0"/>
          </a:p>
        </p:txBody>
      </p:sp>
      <p:pic>
        <p:nvPicPr>
          <p:cNvPr id="4" name="Picture 3">
            <a:extLst>
              <a:ext uri="{FF2B5EF4-FFF2-40B4-BE49-F238E27FC236}">
                <a16:creationId xmlns:a16="http://schemas.microsoft.com/office/drawing/2014/main" id="{09E651BB-F1EA-4AED-85F8-0364D01AAF10}"/>
              </a:ext>
            </a:extLst>
          </p:cNvPr>
          <p:cNvPicPr>
            <a:picLocks noChangeAspect="1"/>
          </p:cNvPicPr>
          <p:nvPr/>
        </p:nvPicPr>
        <p:blipFill>
          <a:blip r:embed="rId2"/>
          <a:stretch>
            <a:fillRect/>
          </a:stretch>
        </p:blipFill>
        <p:spPr>
          <a:xfrm>
            <a:off x="3573837" y="2733789"/>
            <a:ext cx="2750654" cy="3942971"/>
          </a:xfrm>
          <a:prstGeom prst="rect">
            <a:avLst/>
          </a:prstGeom>
          <a:ln>
            <a:solidFill>
              <a:srgbClr val="00B050"/>
            </a:solidFill>
          </a:ln>
        </p:spPr>
      </p:pic>
    </p:spTree>
    <p:extLst>
      <p:ext uri="{BB962C8B-B14F-4D97-AF65-F5344CB8AC3E}">
        <p14:creationId xmlns:p14="http://schemas.microsoft.com/office/powerpoint/2010/main" val="359010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41882C-408E-4663-B989-ABB3D9A4EA67}"/>
              </a:ext>
            </a:extLst>
          </p:cNvPr>
          <p:cNvSpPr>
            <a:spLocks noGrp="1"/>
          </p:cNvSpPr>
          <p:nvPr>
            <p:ph idx="1"/>
          </p:nvPr>
        </p:nvSpPr>
        <p:spPr>
          <a:xfrm>
            <a:off x="664082" y="490815"/>
            <a:ext cx="8596668" cy="1695794"/>
          </a:xfrm>
        </p:spPr>
        <p:txBody>
          <a:bodyPr/>
          <a:lstStyle/>
          <a:p>
            <a:r>
              <a:rPr lang="en-US" sz="2000" b="1" u="sng" dirty="0"/>
              <a:t>Hierarchical Inheritance :</a:t>
            </a:r>
          </a:p>
          <a:p>
            <a:pPr marL="0" indent="0">
              <a:buNone/>
            </a:pPr>
            <a:endParaRPr lang="en-US" b="1" dirty="0"/>
          </a:p>
          <a:p>
            <a:r>
              <a:rPr lang="en-US" dirty="0"/>
              <a:t>In Hierarchical Inheritance, one class can inherited by may subclasses.</a:t>
            </a:r>
          </a:p>
          <a:p>
            <a:endParaRPr lang="en-US" dirty="0"/>
          </a:p>
        </p:txBody>
      </p:sp>
      <p:pic>
        <p:nvPicPr>
          <p:cNvPr id="4" name="Picture 3">
            <a:extLst>
              <a:ext uri="{FF2B5EF4-FFF2-40B4-BE49-F238E27FC236}">
                <a16:creationId xmlns:a16="http://schemas.microsoft.com/office/drawing/2014/main" id="{F708CFD2-C798-40AF-90D5-302672AE2D2B}"/>
              </a:ext>
            </a:extLst>
          </p:cNvPr>
          <p:cNvPicPr>
            <a:picLocks noChangeAspect="1"/>
          </p:cNvPicPr>
          <p:nvPr/>
        </p:nvPicPr>
        <p:blipFill>
          <a:blip r:embed="rId2"/>
          <a:stretch>
            <a:fillRect/>
          </a:stretch>
        </p:blipFill>
        <p:spPr>
          <a:xfrm>
            <a:off x="2465105" y="2447700"/>
            <a:ext cx="4994621" cy="3919485"/>
          </a:xfrm>
          <a:prstGeom prst="rect">
            <a:avLst/>
          </a:prstGeom>
          <a:ln>
            <a:solidFill>
              <a:srgbClr val="00B050"/>
            </a:solidFill>
          </a:ln>
        </p:spPr>
      </p:pic>
    </p:spTree>
    <p:extLst>
      <p:ext uri="{BB962C8B-B14F-4D97-AF65-F5344CB8AC3E}">
        <p14:creationId xmlns:p14="http://schemas.microsoft.com/office/powerpoint/2010/main" val="20447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2CD14-B254-414E-929F-9569344FAC0B}"/>
              </a:ext>
            </a:extLst>
          </p:cNvPr>
          <p:cNvSpPr>
            <a:spLocks noGrp="1"/>
          </p:cNvSpPr>
          <p:nvPr>
            <p:ph idx="1"/>
          </p:nvPr>
        </p:nvSpPr>
        <p:spPr>
          <a:xfrm>
            <a:off x="677335" y="822121"/>
            <a:ext cx="8596668" cy="2331898"/>
          </a:xfrm>
        </p:spPr>
        <p:txBody>
          <a:bodyPr/>
          <a:lstStyle/>
          <a:p>
            <a:r>
              <a:rPr lang="en-US" sz="2000" b="1" u="sng" dirty="0"/>
              <a:t>Multiple Inheritance :</a:t>
            </a:r>
          </a:p>
          <a:p>
            <a:pPr marL="0" indent="0">
              <a:buNone/>
            </a:pPr>
            <a:endParaRPr lang="en-US" b="1" dirty="0"/>
          </a:p>
          <a:p>
            <a:r>
              <a:rPr lang="en-US" dirty="0"/>
              <a:t>In Multiple Inheritance, one class extending more than one class.</a:t>
            </a:r>
          </a:p>
          <a:p>
            <a:r>
              <a:rPr lang="en-US" dirty="0"/>
              <a:t>Java Does not support Multiple inheritance.</a:t>
            </a:r>
          </a:p>
          <a:p>
            <a:endParaRPr lang="en-US" dirty="0"/>
          </a:p>
        </p:txBody>
      </p:sp>
      <p:pic>
        <p:nvPicPr>
          <p:cNvPr id="4" name="Picture 3">
            <a:extLst>
              <a:ext uri="{FF2B5EF4-FFF2-40B4-BE49-F238E27FC236}">
                <a16:creationId xmlns:a16="http://schemas.microsoft.com/office/drawing/2014/main" id="{92A69C5D-BBE5-4FE3-BE02-093F2513BC51}"/>
              </a:ext>
            </a:extLst>
          </p:cNvPr>
          <p:cNvPicPr>
            <a:picLocks noChangeAspect="1"/>
          </p:cNvPicPr>
          <p:nvPr/>
        </p:nvPicPr>
        <p:blipFill>
          <a:blip r:embed="rId2"/>
          <a:stretch>
            <a:fillRect/>
          </a:stretch>
        </p:blipFill>
        <p:spPr>
          <a:xfrm>
            <a:off x="2917751" y="2933623"/>
            <a:ext cx="4115836" cy="3570923"/>
          </a:xfrm>
          <a:prstGeom prst="rect">
            <a:avLst/>
          </a:prstGeom>
          <a:ln>
            <a:solidFill>
              <a:srgbClr val="00B050"/>
            </a:solidFill>
          </a:ln>
        </p:spPr>
      </p:pic>
    </p:spTree>
    <p:extLst>
      <p:ext uri="{BB962C8B-B14F-4D97-AF65-F5344CB8AC3E}">
        <p14:creationId xmlns:p14="http://schemas.microsoft.com/office/powerpoint/2010/main" val="396513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1C70C-B807-4B36-BB1A-13DD422D3CAF}"/>
              </a:ext>
            </a:extLst>
          </p:cNvPr>
          <p:cNvSpPr>
            <a:spLocks noGrp="1"/>
          </p:cNvSpPr>
          <p:nvPr>
            <p:ph idx="1"/>
          </p:nvPr>
        </p:nvSpPr>
        <p:spPr>
          <a:xfrm>
            <a:off x="743595" y="583580"/>
            <a:ext cx="8596668" cy="2106611"/>
          </a:xfrm>
        </p:spPr>
        <p:txBody>
          <a:bodyPr/>
          <a:lstStyle/>
          <a:p>
            <a:r>
              <a:rPr lang="en-US" sz="2000" b="1" u="sng" dirty="0"/>
              <a:t>Hybrid Inheritance :</a:t>
            </a:r>
          </a:p>
          <a:p>
            <a:pPr marL="0" indent="0">
              <a:buNone/>
            </a:pPr>
            <a:endParaRPr lang="en-US" b="1" dirty="0"/>
          </a:p>
          <a:p>
            <a:r>
              <a:rPr lang="en-US" dirty="0"/>
              <a:t>Hybrid Inheritance is a combination of any two Inheritances.</a:t>
            </a:r>
          </a:p>
          <a:p>
            <a:r>
              <a:rPr lang="en-US" dirty="0"/>
              <a:t>Java does not support hybrid Inheritance. </a:t>
            </a:r>
          </a:p>
          <a:p>
            <a:endParaRPr lang="en-US" dirty="0"/>
          </a:p>
        </p:txBody>
      </p:sp>
      <p:pic>
        <p:nvPicPr>
          <p:cNvPr id="4" name="Picture 3">
            <a:extLst>
              <a:ext uri="{FF2B5EF4-FFF2-40B4-BE49-F238E27FC236}">
                <a16:creationId xmlns:a16="http://schemas.microsoft.com/office/drawing/2014/main" id="{7F061FC1-5114-495B-B727-4C99EB368CBC}"/>
              </a:ext>
            </a:extLst>
          </p:cNvPr>
          <p:cNvPicPr>
            <a:picLocks noChangeAspect="1"/>
          </p:cNvPicPr>
          <p:nvPr/>
        </p:nvPicPr>
        <p:blipFill>
          <a:blip r:embed="rId2"/>
          <a:stretch>
            <a:fillRect/>
          </a:stretch>
        </p:blipFill>
        <p:spPr>
          <a:xfrm>
            <a:off x="3114773" y="2634984"/>
            <a:ext cx="3854312" cy="3997064"/>
          </a:xfrm>
          <a:prstGeom prst="rect">
            <a:avLst/>
          </a:prstGeom>
          <a:ln>
            <a:solidFill>
              <a:srgbClr val="00B050"/>
            </a:solidFill>
          </a:ln>
        </p:spPr>
      </p:pic>
    </p:spTree>
    <p:extLst>
      <p:ext uri="{BB962C8B-B14F-4D97-AF65-F5344CB8AC3E}">
        <p14:creationId xmlns:p14="http://schemas.microsoft.com/office/powerpoint/2010/main" val="44875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3FCB-BC59-4A35-B9A5-EBD16B038F5D}"/>
              </a:ext>
            </a:extLst>
          </p:cNvPr>
          <p:cNvSpPr>
            <a:spLocks noGrp="1"/>
          </p:cNvSpPr>
          <p:nvPr>
            <p:ph type="title"/>
          </p:nvPr>
        </p:nvSpPr>
        <p:spPr/>
        <p:txBody>
          <a:bodyPr/>
          <a:lstStyle/>
          <a:p>
            <a:r>
              <a:rPr lang="en-US" dirty="0"/>
              <a:t>Super Keyword</a:t>
            </a:r>
          </a:p>
        </p:txBody>
      </p:sp>
      <p:sp>
        <p:nvSpPr>
          <p:cNvPr id="3" name="Content Placeholder 2">
            <a:extLst>
              <a:ext uri="{FF2B5EF4-FFF2-40B4-BE49-F238E27FC236}">
                <a16:creationId xmlns:a16="http://schemas.microsoft.com/office/drawing/2014/main" id="{BBBFFAB0-5872-4F5B-BF55-0F407B2F4999}"/>
              </a:ext>
            </a:extLst>
          </p:cNvPr>
          <p:cNvSpPr>
            <a:spLocks noGrp="1"/>
          </p:cNvSpPr>
          <p:nvPr>
            <p:ph idx="1"/>
          </p:nvPr>
        </p:nvSpPr>
        <p:spPr>
          <a:xfrm>
            <a:off x="677334" y="1603998"/>
            <a:ext cx="8596668" cy="4644402"/>
          </a:xfrm>
        </p:spPr>
        <p:txBody>
          <a:bodyPr/>
          <a:lstStyle/>
          <a:p>
            <a:pPr>
              <a:lnSpc>
                <a:spcPct val="150000"/>
              </a:lnSpc>
            </a:pPr>
            <a:r>
              <a:rPr lang="en-US" dirty="0"/>
              <a:t>The </a:t>
            </a:r>
            <a:r>
              <a:rPr lang="en-US" b="1" dirty="0"/>
              <a:t>super</a:t>
            </a:r>
            <a:r>
              <a:rPr lang="en-US" dirty="0"/>
              <a:t> keyword in Java is a reference variable which is used to refer immediate parent class object.</a:t>
            </a:r>
          </a:p>
          <a:p>
            <a:pPr>
              <a:lnSpc>
                <a:spcPct val="150000"/>
              </a:lnSpc>
            </a:pPr>
            <a:endParaRPr lang="en-US" dirty="0"/>
          </a:p>
          <a:p>
            <a:pPr>
              <a:lnSpc>
                <a:spcPct val="150000"/>
              </a:lnSpc>
            </a:pPr>
            <a:r>
              <a:rPr lang="en-US" b="1" u="sng" dirty="0">
                <a:solidFill>
                  <a:srgbClr val="0070C0"/>
                </a:solidFill>
              </a:rPr>
              <a:t>Usage Of Super Keyword :</a:t>
            </a:r>
          </a:p>
          <a:p>
            <a:pPr>
              <a:lnSpc>
                <a:spcPct val="150000"/>
              </a:lnSpc>
              <a:buFont typeface="+mj-lt"/>
              <a:buAutoNum type="arabicPeriod"/>
            </a:pPr>
            <a:r>
              <a:rPr lang="en-US" dirty="0"/>
              <a:t>super can be used to refer immediate parent class instance variable.</a:t>
            </a:r>
          </a:p>
          <a:p>
            <a:pPr>
              <a:lnSpc>
                <a:spcPct val="150000"/>
              </a:lnSpc>
              <a:buFont typeface="+mj-lt"/>
              <a:buAutoNum type="arabicPeriod"/>
            </a:pPr>
            <a:r>
              <a:rPr lang="en-US" dirty="0"/>
              <a:t>super can be used to invoke immediate parent class method.</a:t>
            </a:r>
          </a:p>
          <a:p>
            <a:pPr>
              <a:lnSpc>
                <a:spcPct val="150000"/>
              </a:lnSpc>
              <a:buFont typeface="+mj-lt"/>
              <a:buAutoNum type="arabicPeriod"/>
            </a:pPr>
            <a:r>
              <a:rPr lang="en-US" dirty="0"/>
              <a:t>super() can be used to invoke immediate parent class constructor.</a:t>
            </a:r>
          </a:p>
          <a:p>
            <a:pPr>
              <a:lnSpc>
                <a:spcPct val="150000"/>
              </a:lnSpc>
            </a:pPr>
            <a:endParaRPr lang="en-US" b="1" u="sng" dirty="0">
              <a:solidFill>
                <a:srgbClr val="0070C0"/>
              </a:solidFill>
            </a:endParaRPr>
          </a:p>
        </p:txBody>
      </p:sp>
    </p:spTree>
    <p:extLst>
      <p:ext uri="{BB962C8B-B14F-4D97-AF65-F5344CB8AC3E}">
        <p14:creationId xmlns:p14="http://schemas.microsoft.com/office/powerpoint/2010/main" val="181388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09B80-FCEF-4D9B-B4E2-D9B051EBA2AE}"/>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5416EE1E-BE94-4694-90A9-496F624C6BFB}"/>
              </a:ext>
            </a:extLst>
          </p:cNvPr>
          <p:cNvSpPr>
            <a:spLocks noGrp="1"/>
          </p:cNvSpPr>
          <p:nvPr>
            <p:ph idx="1"/>
          </p:nvPr>
        </p:nvSpPr>
        <p:spPr>
          <a:xfrm>
            <a:off x="677334" y="1669774"/>
            <a:ext cx="8596668" cy="4578625"/>
          </a:xfrm>
        </p:spPr>
        <p:txBody>
          <a:bodyPr>
            <a:normAutofit/>
          </a:bodyPr>
          <a:lstStyle/>
          <a:p>
            <a:r>
              <a:rPr lang="en-US" dirty="0"/>
              <a:t>Polymorphism is derived from 2 Greek words: poly and morphs. The word "poly" means many and "morphs" means forms. So polymorphism means many forms.</a:t>
            </a:r>
          </a:p>
          <a:p>
            <a:r>
              <a:rPr lang="en-US" dirty="0"/>
              <a:t>Polymorphism in Java is a concept by which we can perform a </a:t>
            </a:r>
            <a:r>
              <a:rPr lang="en-US" b="1" i="1" dirty="0"/>
              <a:t>single action in different ways</a:t>
            </a:r>
            <a:r>
              <a:rPr lang="en-US" b="1" dirty="0"/>
              <a:t>.</a:t>
            </a:r>
          </a:p>
          <a:p>
            <a:r>
              <a:rPr lang="en-US" b="1" dirty="0"/>
              <a:t>Example:</a:t>
            </a:r>
          </a:p>
          <a:p>
            <a:pPr marL="0" indent="0">
              <a:buNone/>
            </a:pPr>
            <a:r>
              <a:rPr lang="en-US" b="1" dirty="0"/>
              <a:t>			</a:t>
            </a:r>
            <a:r>
              <a:rPr lang="en-US" dirty="0"/>
              <a:t>A person at the same time can have different characteristics. Like a man at the same time is a father, a husband, an employee. So the same person possesses different behavior in different situations.</a:t>
            </a:r>
            <a:endParaRPr lang="en-US" b="1" dirty="0"/>
          </a:p>
          <a:p>
            <a:r>
              <a:rPr lang="en-US" dirty="0"/>
              <a:t>There are two types of polymorphism in Java:</a:t>
            </a:r>
          </a:p>
          <a:p>
            <a:pPr>
              <a:buFont typeface="+mj-lt"/>
              <a:buAutoNum type="arabicPeriod"/>
            </a:pPr>
            <a:r>
              <a:rPr lang="en-US" dirty="0"/>
              <a:t>compile-time polymorphism</a:t>
            </a:r>
          </a:p>
          <a:p>
            <a:pPr>
              <a:buFont typeface="+mj-lt"/>
              <a:buAutoNum type="arabicPeriod"/>
            </a:pPr>
            <a:r>
              <a:rPr lang="en-US" dirty="0"/>
              <a:t>runtime polymorphism</a:t>
            </a:r>
          </a:p>
          <a:p>
            <a:endParaRPr lang="en-US" b="1" dirty="0"/>
          </a:p>
          <a:p>
            <a:endParaRPr lang="en-US" dirty="0"/>
          </a:p>
        </p:txBody>
      </p:sp>
    </p:spTree>
    <p:extLst>
      <p:ext uri="{BB962C8B-B14F-4D97-AF65-F5344CB8AC3E}">
        <p14:creationId xmlns:p14="http://schemas.microsoft.com/office/powerpoint/2010/main" val="2591375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A3D9-2248-46FA-98B9-F98E9E286B63}"/>
              </a:ext>
            </a:extLst>
          </p:cNvPr>
          <p:cNvSpPr>
            <a:spLocks noGrp="1"/>
          </p:cNvSpPr>
          <p:nvPr>
            <p:ph type="title"/>
          </p:nvPr>
        </p:nvSpPr>
        <p:spPr/>
        <p:txBody>
          <a:bodyPr/>
          <a:lstStyle/>
          <a:p>
            <a:r>
              <a:rPr lang="en-US" dirty="0"/>
              <a:t>Compile Time Polymorphism</a:t>
            </a:r>
          </a:p>
        </p:txBody>
      </p:sp>
      <p:sp>
        <p:nvSpPr>
          <p:cNvPr id="3" name="Content Placeholder 2">
            <a:extLst>
              <a:ext uri="{FF2B5EF4-FFF2-40B4-BE49-F238E27FC236}">
                <a16:creationId xmlns:a16="http://schemas.microsoft.com/office/drawing/2014/main" id="{3D6512B2-DA1A-4669-807B-76925516B4D9}"/>
              </a:ext>
            </a:extLst>
          </p:cNvPr>
          <p:cNvSpPr>
            <a:spLocks noGrp="1"/>
          </p:cNvSpPr>
          <p:nvPr>
            <p:ph idx="1"/>
          </p:nvPr>
        </p:nvSpPr>
        <p:spPr/>
        <p:txBody>
          <a:bodyPr/>
          <a:lstStyle/>
          <a:p>
            <a:r>
              <a:rPr lang="en-US" dirty="0"/>
              <a:t>This type of polymorphism is achieved by </a:t>
            </a:r>
            <a:r>
              <a:rPr lang="en-US" b="1" dirty="0"/>
              <a:t>method overloading.</a:t>
            </a:r>
          </a:p>
          <a:p>
            <a:pPr marL="0" indent="0">
              <a:buNone/>
            </a:pPr>
            <a:endParaRPr lang="en-US" b="1" dirty="0"/>
          </a:p>
          <a:p>
            <a:pPr marL="0" indent="0">
              <a:buNone/>
            </a:pPr>
            <a:r>
              <a:rPr lang="en-US" b="1" u="sng" dirty="0"/>
              <a:t>METHOD OVERLOADING:</a:t>
            </a:r>
          </a:p>
          <a:p>
            <a:pPr marL="0" indent="0">
              <a:buNone/>
            </a:pPr>
            <a:endParaRPr lang="en-US" b="1" u="sng" dirty="0"/>
          </a:p>
          <a:p>
            <a:r>
              <a:rPr lang="en-US" dirty="0"/>
              <a:t>When there are multiple functions with the same name but different parameters then these functions are said to be </a:t>
            </a:r>
            <a:r>
              <a:rPr lang="en-US" b="1" dirty="0"/>
              <a:t>overloaded</a:t>
            </a:r>
            <a:r>
              <a:rPr lang="en-US" dirty="0"/>
              <a:t>.</a:t>
            </a:r>
          </a:p>
          <a:p>
            <a:r>
              <a:rPr lang="en-US" dirty="0"/>
              <a:t>Functions can be overloaded by change in the number of arguments or/and a change in the type of arguments.</a:t>
            </a:r>
            <a:endParaRPr lang="en-US" b="1" u="sng" dirty="0"/>
          </a:p>
          <a:p>
            <a:pPr marL="0" indent="0">
              <a:buNone/>
            </a:pPr>
            <a:endParaRPr lang="en-US" u="sng" dirty="0"/>
          </a:p>
          <a:p>
            <a:endParaRPr lang="en-US" dirty="0"/>
          </a:p>
        </p:txBody>
      </p:sp>
    </p:spTree>
    <p:extLst>
      <p:ext uri="{BB962C8B-B14F-4D97-AF65-F5344CB8AC3E}">
        <p14:creationId xmlns:p14="http://schemas.microsoft.com/office/powerpoint/2010/main" val="41650160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1E80-EB55-4AA7-A547-FA964C9DB4D6}"/>
              </a:ext>
            </a:extLst>
          </p:cNvPr>
          <p:cNvSpPr>
            <a:spLocks noGrp="1"/>
          </p:cNvSpPr>
          <p:nvPr>
            <p:ph type="title"/>
          </p:nvPr>
        </p:nvSpPr>
        <p:spPr/>
        <p:txBody>
          <a:bodyPr/>
          <a:lstStyle/>
          <a:p>
            <a:r>
              <a:rPr lang="en-US" dirty="0"/>
              <a:t>Runtime Polymorphism</a:t>
            </a:r>
          </a:p>
        </p:txBody>
      </p:sp>
      <p:sp>
        <p:nvSpPr>
          <p:cNvPr id="3" name="Content Placeholder 2">
            <a:extLst>
              <a:ext uri="{FF2B5EF4-FFF2-40B4-BE49-F238E27FC236}">
                <a16:creationId xmlns:a16="http://schemas.microsoft.com/office/drawing/2014/main" id="{39764FA0-E698-4F3E-902C-9447CDC571BA}"/>
              </a:ext>
            </a:extLst>
          </p:cNvPr>
          <p:cNvSpPr>
            <a:spLocks noGrp="1"/>
          </p:cNvSpPr>
          <p:nvPr>
            <p:ph idx="1"/>
          </p:nvPr>
        </p:nvSpPr>
        <p:spPr>
          <a:xfrm>
            <a:off x="677334" y="2160589"/>
            <a:ext cx="8596668" cy="3325811"/>
          </a:xfrm>
        </p:spPr>
        <p:txBody>
          <a:bodyPr/>
          <a:lstStyle/>
          <a:p>
            <a:r>
              <a:rPr lang="en-US" dirty="0"/>
              <a:t>It is also known as Dynamic Method Dispatch.</a:t>
            </a:r>
          </a:p>
          <a:p>
            <a:r>
              <a:rPr lang="en-US" dirty="0"/>
              <a:t>This type of polymorphism is achieved by Method Overriding.</a:t>
            </a:r>
          </a:p>
          <a:p>
            <a:pPr marL="0" indent="0">
              <a:buNone/>
            </a:pPr>
            <a:endParaRPr lang="en-US" dirty="0"/>
          </a:p>
          <a:p>
            <a:pPr marL="0" indent="0">
              <a:buNone/>
            </a:pPr>
            <a:r>
              <a:rPr lang="en-US" b="1" u="sng" dirty="0"/>
              <a:t>METHOD OVERRIDING:</a:t>
            </a:r>
          </a:p>
          <a:p>
            <a:r>
              <a:rPr lang="en-US" dirty="0"/>
              <a:t>When there are multiple functions with the same name ,same parameter but different class then these functions are said to be </a:t>
            </a:r>
            <a:r>
              <a:rPr lang="en-US" b="1" dirty="0"/>
              <a:t>overridden</a:t>
            </a:r>
            <a:r>
              <a:rPr lang="en-US" dirty="0"/>
              <a:t>.</a:t>
            </a:r>
          </a:p>
          <a:p>
            <a:r>
              <a:rPr lang="en-US" dirty="0"/>
              <a:t>In this process, an overridden method is called through the reference variable of a superclass.</a:t>
            </a:r>
          </a:p>
        </p:txBody>
      </p:sp>
    </p:spTree>
    <p:extLst>
      <p:ext uri="{BB962C8B-B14F-4D97-AF65-F5344CB8AC3E}">
        <p14:creationId xmlns:p14="http://schemas.microsoft.com/office/powerpoint/2010/main" val="28497756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A183-1045-4B55-BCED-A9C890F6055C}"/>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a16="http://schemas.microsoft.com/office/drawing/2014/main" id="{B865C10A-97FD-461B-B204-519A7A55B9BE}"/>
              </a:ext>
            </a:extLst>
          </p:cNvPr>
          <p:cNvSpPr>
            <a:spLocks noGrp="1"/>
          </p:cNvSpPr>
          <p:nvPr>
            <p:ph idx="1"/>
          </p:nvPr>
        </p:nvSpPr>
        <p:spPr>
          <a:xfrm>
            <a:off x="677334" y="1771374"/>
            <a:ext cx="8596668" cy="5086626"/>
          </a:xfrm>
        </p:spPr>
        <p:txBody>
          <a:bodyPr>
            <a:normAutofit/>
          </a:bodyPr>
          <a:lstStyle/>
          <a:p>
            <a:pPr>
              <a:lnSpc>
                <a:spcPct val="150000"/>
              </a:lnSpc>
            </a:pPr>
            <a:r>
              <a:rPr lang="en-US" dirty="0"/>
              <a:t>The </a:t>
            </a:r>
            <a:r>
              <a:rPr lang="en-US" b="1" dirty="0"/>
              <a:t>final keyword</a:t>
            </a:r>
            <a:r>
              <a:rPr lang="en-US" dirty="0"/>
              <a:t> in java is used to restrict the user.</a:t>
            </a:r>
          </a:p>
          <a:p>
            <a:pPr>
              <a:lnSpc>
                <a:spcPct val="150000"/>
              </a:lnSpc>
            </a:pPr>
            <a:r>
              <a:rPr lang="en-US" dirty="0"/>
              <a:t>The java final keyword can be used in many context. Final can be:</a:t>
            </a:r>
          </a:p>
          <a:p>
            <a:pPr>
              <a:lnSpc>
                <a:spcPct val="150000"/>
              </a:lnSpc>
              <a:buFont typeface="+mj-lt"/>
              <a:buAutoNum type="arabicPeriod"/>
            </a:pPr>
            <a:r>
              <a:rPr lang="en-US" dirty="0"/>
              <a:t>variable</a:t>
            </a:r>
          </a:p>
          <a:p>
            <a:pPr>
              <a:lnSpc>
                <a:spcPct val="150000"/>
              </a:lnSpc>
              <a:buFont typeface="+mj-lt"/>
              <a:buAutoNum type="arabicPeriod"/>
            </a:pPr>
            <a:r>
              <a:rPr lang="en-US" dirty="0"/>
              <a:t>method</a:t>
            </a:r>
          </a:p>
          <a:p>
            <a:pPr>
              <a:lnSpc>
                <a:spcPct val="150000"/>
              </a:lnSpc>
              <a:buFont typeface="+mj-lt"/>
              <a:buAutoNum type="arabicPeriod"/>
            </a:pPr>
            <a:r>
              <a:rPr lang="en-US" dirty="0"/>
              <a:t>class</a:t>
            </a:r>
          </a:p>
          <a:p>
            <a:pPr>
              <a:lnSpc>
                <a:spcPct val="150000"/>
              </a:lnSpc>
            </a:pPr>
            <a:r>
              <a:rPr lang="en-US" dirty="0"/>
              <a:t>If you make any variable as final, you cannot change the value of final variable(It will be constant).</a:t>
            </a:r>
          </a:p>
          <a:p>
            <a:pPr>
              <a:lnSpc>
                <a:spcPct val="150000"/>
              </a:lnSpc>
            </a:pPr>
            <a:r>
              <a:rPr lang="en-US" dirty="0"/>
              <a:t>If you make any method as final, you cannot override it.</a:t>
            </a:r>
          </a:p>
          <a:p>
            <a:pPr>
              <a:lnSpc>
                <a:spcPct val="150000"/>
              </a:lnSpc>
            </a:pPr>
            <a:r>
              <a:rPr lang="en-US" dirty="0"/>
              <a:t>If you make any class as final, you cannot extend it.</a:t>
            </a:r>
          </a:p>
        </p:txBody>
      </p:sp>
    </p:spTree>
    <p:extLst>
      <p:ext uri="{BB962C8B-B14F-4D97-AF65-F5344CB8AC3E}">
        <p14:creationId xmlns:p14="http://schemas.microsoft.com/office/powerpoint/2010/main" val="4049646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2E63-782A-4CB1-AD30-82F5929C8E70}"/>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D09FA7BC-601E-43E9-A221-45AB770E6154}"/>
              </a:ext>
            </a:extLst>
          </p:cNvPr>
          <p:cNvSpPr>
            <a:spLocks noGrp="1"/>
          </p:cNvSpPr>
          <p:nvPr>
            <p:ph idx="1"/>
          </p:nvPr>
        </p:nvSpPr>
        <p:spPr>
          <a:xfrm>
            <a:off x="677334" y="2160590"/>
            <a:ext cx="8596668" cy="2767012"/>
          </a:xfrm>
        </p:spPr>
        <p:txBody>
          <a:bodyPr/>
          <a:lstStyle/>
          <a:p>
            <a:pPr>
              <a:lnSpc>
                <a:spcPct val="150000"/>
              </a:lnSpc>
            </a:pPr>
            <a:r>
              <a:rPr lang="en-US" dirty="0"/>
              <a:t>Abstraction is Hiding implementation and just Highlighting the setup services that we are offering.</a:t>
            </a:r>
          </a:p>
          <a:p>
            <a:pPr>
              <a:lnSpc>
                <a:spcPct val="150000"/>
              </a:lnSpc>
            </a:pPr>
            <a:r>
              <a:rPr lang="en-US" dirty="0"/>
              <a:t>We can achieve Abstraction in two ways:</a:t>
            </a:r>
          </a:p>
          <a:p>
            <a:pPr>
              <a:lnSpc>
                <a:spcPct val="150000"/>
              </a:lnSpc>
              <a:buFont typeface="+mj-lt"/>
              <a:buAutoNum type="arabicPeriod"/>
            </a:pPr>
            <a:r>
              <a:rPr lang="en-US" dirty="0"/>
              <a:t>Abstract class (0-100%)</a:t>
            </a:r>
          </a:p>
          <a:p>
            <a:pPr>
              <a:lnSpc>
                <a:spcPct val="150000"/>
              </a:lnSpc>
              <a:buFont typeface="+mj-lt"/>
              <a:buAutoNum type="arabicPeriod"/>
            </a:pPr>
            <a:r>
              <a:rPr lang="en-US" dirty="0"/>
              <a:t>Interfaces (100%)</a:t>
            </a:r>
          </a:p>
        </p:txBody>
      </p:sp>
    </p:spTree>
    <p:extLst>
      <p:ext uri="{BB962C8B-B14F-4D97-AF65-F5344CB8AC3E}">
        <p14:creationId xmlns:p14="http://schemas.microsoft.com/office/powerpoint/2010/main" val="17818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FFE42-C24E-4C7C-AFAD-B36D2D463D91}"/>
              </a:ext>
            </a:extLst>
          </p:cNvPr>
          <p:cNvSpPr>
            <a:spLocks noGrp="1"/>
          </p:cNvSpPr>
          <p:nvPr>
            <p:ph idx="1"/>
          </p:nvPr>
        </p:nvSpPr>
        <p:spPr>
          <a:xfrm>
            <a:off x="677334" y="117987"/>
            <a:ext cx="8596668" cy="596687"/>
          </a:xfrm>
        </p:spPr>
        <p:txBody>
          <a:bodyPr>
            <a:normAutofit/>
          </a:bodyPr>
          <a:lstStyle/>
          <a:p>
            <a:r>
              <a:rPr lang="en-US" sz="2000" i="1" dirty="0"/>
              <a:t>JDK=JRE+DEVLOPMENT TOOLS</a:t>
            </a:r>
          </a:p>
          <a:p>
            <a:endParaRPr lang="en-US" dirty="0"/>
          </a:p>
        </p:txBody>
      </p:sp>
      <p:sp>
        <p:nvSpPr>
          <p:cNvPr id="4" name="Rectangle 3">
            <a:extLst>
              <a:ext uri="{FF2B5EF4-FFF2-40B4-BE49-F238E27FC236}">
                <a16:creationId xmlns:a16="http://schemas.microsoft.com/office/drawing/2014/main" id="{FDA94C5E-139C-46C8-AF98-B7D44D809307}"/>
              </a:ext>
            </a:extLst>
          </p:cNvPr>
          <p:cNvSpPr/>
          <p:nvPr/>
        </p:nvSpPr>
        <p:spPr>
          <a:xfrm>
            <a:off x="2846438" y="1017638"/>
            <a:ext cx="5678129" cy="3480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3A2393E-7CE2-445F-B3D5-9DD2599B4644}"/>
              </a:ext>
            </a:extLst>
          </p:cNvPr>
          <p:cNvSpPr/>
          <p:nvPr/>
        </p:nvSpPr>
        <p:spPr>
          <a:xfrm>
            <a:off x="3242732" y="1364226"/>
            <a:ext cx="3465871" cy="24482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0BACB7D-ACEA-440A-BE19-E4F22CE881FE}"/>
              </a:ext>
            </a:extLst>
          </p:cNvPr>
          <p:cNvSpPr/>
          <p:nvPr/>
        </p:nvSpPr>
        <p:spPr>
          <a:xfrm>
            <a:off x="3569110" y="1828800"/>
            <a:ext cx="1209367" cy="151908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241D7ED-8A8A-4744-A181-4B0C1E9DF122}"/>
              </a:ext>
            </a:extLst>
          </p:cNvPr>
          <p:cNvSpPr txBox="1"/>
          <p:nvPr/>
        </p:nvSpPr>
        <p:spPr>
          <a:xfrm>
            <a:off x="5314335" y="4074257"/>
            <a:ext cx="1563329" cy="369332"/>
          </a:xfrm>
          <a:prstGeom prst="rect">
            <a:avLst/>
          </a:prstGeom>
          <a:noFill/>
        </p:spPr>
        <p:txBody>
          <a:bodyPr wrap="square" rtlCol="0">
            <a:spAutoFit/>
          </a:bodyPr>
          <a:lstStyle/>
          <a:p>
            <a:pPr algn="ctr"/>
            <a:r>
              <a:rPr lang="en-US" b="1" dirty="0"/>
              <a:t>JDK</a:t>
            </a:r>
          </a:p>
        </p:txBody>
      </p:sp>
      <p:sp>
        <p:nvSpPr>
          <p:cNvPr id="8" name="TextBox 7">
            <a:extLst>
              <a:ext uri="{FF2B5EF4-FFF2-40B4-BE49-F238E27FC236}">
                <a16:creationId xmlns:a16="http://schemas.microsoft.com/office/drawing/2014/main" id="{F9968B7E-271D-41C2-AE76-0B9660BB80D0}"/>
              </a:ext>
            </a:extLst>
          </p:cNvPr>
          <p:cNvSpPr txBox="1"/>
          <p:nvPr/>
        </p:nvSpPr>
        <p:spPr>
          <a:xfrm>
            <a:off x="3392128" y="2403676"/>
            <a:ext cx="1563329" cy="369332"/>
          </a:xfrm>
          <a:prstGeom prst="rect">
            <a:avLst/>
          </a:prstGeom>
          <a:noFill/>
        </p:spPr>
        <p:txBody>
          <a:bodyPr wrap="square" rtlCol="0">
            <a:spAutoFit/>
          </a:bodyPr>
          <a:lstStyle/>
          <a:p>
            <a:pPr algn="ctr"/>
            <a:r>
              <a:rPr lang="en-US" b="1" dirty="0"/>
              <a:t>JVM</a:t>
            </a:r>
          </a:p>
        </p:txBody>
      </p:sp>
      <p:sp>
        <p:nvSpPr>
          <p:cNvPr id="9" name="TextBox 8">
            <a:extLst>
              <a:ext uri="{FF2B5EF4-FFF2-40B4-BE49-F238E27FC236}">
                <a16:creationId xmlns:a16="http://schemas.microsoft.com/office/drawing/2014/main" id="{F8362658-659B-4236-A076-874F7B025652}"/>
              </a:ext>
            </a:extLst>
          </p:cNvPr>
          <p:cNvSpPr txBox="1"/>
          <p:nvPr/>
        </p:nvSpPr>
        <p:spPr>
          <a:xfrm>
            <a:off x="4687119" y="2388615"/>
            <a:ext cx="1932038" cy="369332"/>
          </a:xfrm>
          <a:prstGeom prst="rect">
            <a:avLst/>
          </a:prstGeom>
          <a:noFill/>
        </p:spPr>
        <p:txBody>
          <a:bodyPr wrap="square" rtlCol="0">
            <a:spAutoFit/>
          </a:bodyPr>
          <a:lstStyle/>
          <a:p>
            <a:pPr algn="ctr"/>
            <a:r>
              <a:rPr lang="en-US" b="1" dirty="0"/>
              <a:t>+Library Classes</a:t>
            </a:r>
          </a:p>
        </p:txBody>
      </p:sp>
      <p:sp>
        <p:nvSpPr>
          <p:cNvPr id="10" name="TextBox 9">
            <a:extLst>
              <a:ext uri="{FF2B5EF4-FFF2-40B4-BE49-F238E27FC236}">
                <a16:creationId xmlns:a16="http://schemas.microsoft.com/office/drawing/2014/main" id="{CDF0BD20-AC22-48FB-A12A-45F9D2C7B6DA}"/>
              </a:ext>
            </a:extLst>
          </p:cNvPr>
          <p:cNvSpPr txBox="1"/>
          <p:nvPr/>
        </p:nvSpPr>
        <p:spPr>
          <a:xfrm>
            <a:off x="5583900" y="1384792"/>
            <a:ext cx="1563329" cy="369332"/>
          </a:xfrm>
          <a:prstGeom prst="rect">
            <a:avLst/>
          </a:prstGeom>
          <a:noFill/>
        </p:spPr>
        <p:txBody>
          <a:bodyPr wrap="square" rtlCol="0">
            <a:spAutoFit/>
          </a:bodyPr>
          <a:lstStyle/>
          <a:p>
            <a:pPr algn="ctr"/>
            <a:r>
              <a:rPr lang="en-US" b="1" dirty="0"/>
              <a:t>JRE</a:t>
            </a:r>
          </a:p>
        </p:txBody>
      </p:sp>
      <p:sp>
        <p:nvSpPr>
          <p:cNvPr id="11" name="TextBox 10">
            <a:extLst>
              <a:ext uri="{FF2B5EF4-FFF2-40B4-BE49-F238E27FC236}">
                <a16:creationId xmlns:a16="http://schemas.microsoft.com/office/drawing/2014/main" id="{690C639C-26A5-4166-AFAC-7E8A59C70636}"/>
              </a:ext>
            </a:extLst>
          </p:cNvPr>
          <p:cNvSpPr txBox="1"/>
          <p:nvPr/>
        </p:nvSpPr>
        <p:spPr>
          <a:xfrm>
            <a:off x="6708603" y="2403676"/>
            <a:ext cx="3044789" cy="369332"/>
          </a:xfrm>
          <a:prstGeom prst="rect">
            <a:avLst/>
          </a:prstGeom>
          <a:noFill/>
        </p:spPr>
        <p:txBody>
          <a:bodyPr wrap="square" rtlCol="0">
            <a:spAutoFit/>
          </a:bodyPr>
          <a:lstStyle/>
          <a:p>
            <a:r>
              <a:rPr lang="en-US" b="1" dirty="0"/>
              <a:t>+</a:t>
            </a:r>
            <a:r>
              <a:rPr lang="en-US" sz="1400" b="1" dirty="0"/>
              <a:t>Development Tools</a:t>
            </a:r>
          </a:p>
        </p:txBody>
      </p:sp>
      <p:sp>
        <p:nvSpPr>
          <p:cNvPr id="12" name="Content Placeholder 2">
            <a:extLst>
              <a:ext uri="{FF2B5EF4-FFF2-40B4-BE49-F238E27FC236}">
                <a16:creationId xmlns:a16="http://schemas.microsoft.com/office/drawing/2014/main" id="{3E7FC360-7A84-487F-ADAB-5337BAE40A8C}"/>
              </a:ext>
            </a:extLst>
          </p:cNvPr>
          <p:cNvSpPr txBox="1">
            <a:spLocks/>
          </p:cNvSpPr>
          <p:nvPr/>
        </p:nvSpPr>
        <p:spPr>
          <a:xfrm>
            <a:off x="677334" y="4962831"/>
            <a:ext cx="8596668" cy="175841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u="sng" dirty="0"/>
              <a:t>JDK contains:</a:t>
            </a:r>
          </a:p>
          <a:p>
            <a:pPr fontAlgn="base"/>
            <a:r>
              <a:rPr lang="en-US" dirty="0"/>
              <a:t>Java Runtime Environment (JRE),</a:t>
            </a:r>
          </a:p>
          <a:p>
            <a:pPr fontAlgn="base"/>
            <a:r>
              <a:rPr lang="en-US" dirty="0"/>
              <a:t>An interpreter/loader (Java),</a:t>
            </a:r>
          </a:p>
          <a:p>
            <a:pPr fontAlgn="base"/>
            <a:r>
              <a:rPr lang="en-US" dirty="0"/>
              <a:t>A compiler (</a:t>
            </a:r>
            <a:r>
              <a:rPr lang="en-US" dirty="0" err="1"/>
              <a:t>javac</a:t>
            </a:r>
            <a:r>
              <a:rPr lang="en-US" dirty="0"/>
              <a:t>),</a:t>
            </a:r>
          </a:p>
          <a:p>
            <a:pPr fontAlgn="base"/>
            <a:r>
              <a:rPr lang="en-US" dirty="0"/>
              <a:t>An archiver (jar) and many more.</a:t>
            </a:r>
          </a:p>
          <a:p>
            <a:endParaRPr lang="en-US" dirty="0"/>
          </a:p>
        </p:txBody>
      </p:sp>
    </p:spTree>
    <p:extLst>
      <p:ext uri="{BB962C8B-B14F-4D97-AF65-F5344CB8AC3E}">
        <p14:creationId xmlns:p14="http://schemas.microsoft.com/office/powerpoint/2010/main" val="372279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Effect transition="in" filter="wipe(down)">
                                      <p:cBhvr>
                                        <p:cTn id="47" dur="500"/>
                                        <p:tgtEl>
                                          <p:spTgt spid="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p:bldP spid="8" grpId="0"/>
      <p:bldP spid="9" grpId="0"/>
      <p:bldP spid="10" grpId="0"/>
      <p:bldP spid="11" grpId="0"/>
      <p:bldP spid="1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2E89-F5FE-4B90-B8F3-8BBF8D344308}"/>
              </a:ext>
            </a:extLst>
          </p:cNvPr>
          <p:cNvSpPr>
            <a:spLocks noGrp="1"/>
          </p:cNvSpPr>
          <p:nvPr>
            <p:ph type="title"/>
          </p:nvPr>
        </p:nvSpPr>
        <p:spPr/>
        <p:txBody>
          <a:bodyPr/>
          <a:lstStyle/>
          <a:p>
            <a:r>
              <a:rPr lang="en-US" dirty="0"/>
              <a:t>Abstract class &amp; Abstract Method</a:t>
            </a:r>
          </a:p>
        </p:txBody>
      </p:sp>
      <p:sp>
        <p:nvSpPr>
          <p:cNvPr id="3" name="Content Placeholder 2">
            <a:extLst>
              <a:ext uri="{FF2B5EF4-FFF2-40B4-BE49-F238E27FC236}">
                <a16:creationId xmlns:a16="http://schemas.microsoft.com/office/drawing/2014/main" id="{A0E06120-798A-4352-AEBA-57A4B52EBC67}"/>
              </a:ext>
            </a:extLst>
          </p:cNvPr>
          <p:cNvSpPr>
            <a:spLocks noGrp="1"/>
          </p:cNvSpPr>
          <p:nvPr>
            <p:ph idx="1"/>
          </p:nvPr>
        </p:nvSpPr>
        <p:spPr>
          <a:xfrm>
            <a:off x="677334" y="1683510"/>
            <a:ext cx="8596668" cy="5174490"/>
          </a:xfrm>
        </p:spPr>
        <p:txBody>
          <a:bodyPr>
            <a:normAutofit/>
          </a:bodyPr>
          <a:lstStyle/>
          <a:p>
            <a:r>
              <a:rPr lang="en-US" dirty="0"/>
              <a:t>A class which is declared as abstract is known as an </a:t>
            </a:r>
            <a:r>
              <a:rPr lang="en-US" b="1" dirty="0"/>
              <a:t>abstract class</a:t>
            </a:r>
            <a:r>
              <a:rPr lang="en-US" dirty="0"/>
              <a:t>. </a:t>
            </a:r>
          </a:p>
          <a:p>
            <a:r>
              <a:rPr lang="en-US" dirty="0"/>
              <a:t> It can have abstract and non-abstract methods.</a:t>
            </a:r>
          </a:p>
          <a:p>
            <a:r>
              <a:rPr lang="en-US" dirty="0"/>
              <a:t>It needs to be extended and its method implemented. </a:t>
            </a:r>
          </a:p>
          <a:p>
            <a:r>
              <a:rPr lang="en-US" dirty="0"/>
              <a:t> It cannot be instantiated.</a:t>
            </a:r>
          </a:p>
          <a:p>
            <a:r>
              <a:rPr lang="en-US" dirty="0"/>
              <a:t>It can have constructors and static methods also.</a:t>
            </a:r>
          </a:p>
          <a:p>
            <a:r>
              <a:rPr lang="en-US" dirty="0"/>
              <a:t>It can have final methods which will force the subclass not to change the body of the method.</a:t>
            </a:r>
          </a:p>
          <a:p>
            <a:r>
              <a:rPr lang="en-US" b="1" dirty="0"/>
              <a:t>Syntax:</a:t>
            </a:r>
          </a:p>
          <a:p>
            <a:pPr marL="0" indent="0">
              <a:buNone/>
            </a:pPr>
            <a:r>
              <a:rPr lang="en-US" b="1" dirty="0"/>
              <a:t>			</a:t>
            </a:r>
            <a:r>
              <a:rPr lang="en-US" dirty="0"/>
              <a:t>abstract class </a:t>
            </a:r>
            <a:r>
              <a:rPr lang="en-US" dirty="0" err="1"/>
              <a:t>class_name</a:t>
            </a:r>
            <a:r>
              <a:rPr lang="en-US" dirty="0"/>
              <a:t>{</a:t>
            </a:r>
          </a:p>
          <a:p>
            <a:pPr marL="0" indent="0">
              <a:buNone/>
            </a:pPr>
            <a:r>
              <a:rPr lang="en-US" b="1" dirty="0"/>
              <a:t>											//Statements</a:t>
            </a:r>
          </a:p>
          <a:p>
            <a:pPr marL="0" indent="0">
              <a:buNone/>
            </a:pPr>
            <a:r>
              <a:rPr lang="en-US" dirty="0"/>
              <a:t>									}</a:t>
            </a:r>
          </a:p>
          <a:p>
            <a:endParaRPr lang="en-US" dirty="0"/>
          </a:p>
        </p:txBody>
      </p:sp>
      <p:sp>
        <p:nvSpPr>
          <p:cNvPr id="4" name="Rectangle 3">
            <a:extLst>
              <a:ext uri="{FF2B5EF4-FFF2-40B4-BE49-F238E27FC236}">
                <a16:creationId xmlns:a16="http://schemas.microsoft.com/office/drawing/2014/main" id="{F736612F-A851-443F-AD5E-820DC24D6F89}"/>
              </a:ext>
            </a:extLst>
          </p:cNvPr>
          <p:cNvSpPr/>
          <p:nvPr/>
        </p:nvSpPr>
        <p:spPr>
          <a:xfrm>
            <a:off x="1020417" y="4394011"/>
            <a:ext cx="6480313" cy="2086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72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E7B8-B9CB-4CFD-8041-6A934F093F59}"/>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BAE33D3F-4C9F-4D72-A16E-932A0A13FF81}"/>
              </a:ext>
            </a:extLst>
          </p:cNvPr>
          <p:cNvSpPr>
            <a:spLocks noGrp="1"/>
          </p:cNvSpPr>
          <p:nvPr>
            <p:ph idx="1"/>
          </p:nvPr>
        </p:nvSpPr>
        <p:spPr>
          <a:xfrm>
            <a:off x="677334" y="1811131"/>
            <a:ext cx="8596668" cy="5046869"/>
          </a:xfrm>
        </p:spPr>
        <p:txBody>
          <a:bodyPr>
            <a:normAutofit/>
          </a:bodyPr>
          <a:lstStyle/>
          <a:p>
            <a:pPr>
              <a:lnSpc>
                <a:spcPct val="150000"/>
              </a:lnSpc>
            </a:pPr>
            <a:r>
              <a:rPr lang="en-US" dirty="0"/>
              <a:t>Interface are similar to Abstract Class but having all the methods of abstract type.</a:t>
            </a:r>
          </a:p>
          <a:p>
            <a:pPr>
              <a:lnSpc>
                <a:spcPct val="150000"/>
              </a:lnSpc>
            </a:pPr>
            <a:r>
              <a:rPr lang="en-US" dirty="0"/>
              <a:t>Interfaces are the Blueprint of the class. It specify what a class must do and not how.</a:t>
            </a:r>
          </a:p>
          <a:p>
            <a:pPr>
              <a:lnSpc>
                <a:spcPct val="150000"/>
              </a:lnSpc>
            </a:pPr>
            <a:r>
              <a:rPr lang="en-US" dirty="0"/>
              <a:t>We can not create an instance of Interface.</a:t>
            </a:r>
          </a:p>
          <a:p>
            <a:pPr>
              <a:lnSpc>
                <a:spcPct val="150000"/>
              </a:lnSpc>
            </a:pPr>
            <a:r>
              <a:rPr lang="en-US" u="sng" dirty="0"/>
              <a:t>Use Of Interface:</a:t>
            </a:r>
          </a:p>
          <a:p>
            <a:pPr>
              <a:lnSpc>
                <a:spcPct val="150000"/>
              </a:lnSpc>
              <a:buFont typeface="+mj-lt"/>
              <a:buAutoNum type="arabicPeriod"/>
            </a:pPr>
            <a:r>
              <a:rPr lang="en-US" dirty="0"/>
              <a:t>It is Used to Achieve Abstraction.</a:t>
            </a:r>
          </a:p>
          <a:p>
            <a:pPr>
              <a:lnSpc>
                <a:spcPct val="150000"/>
              </a:lnSpc>
              <a:buFont typeface="+mj-lt"/>
              <a:buAutoNum type="arabicPeriod"/>
            </a:pPr>
            <a:r>
              <a:rPr lang="en-US" dirty="0"/>
              <a:t>It supports multiple Inheritance.</a:t>
            </a:r>
          </a:p>
          <a:p>
            <a:pPr>
              <a:lnSpc>
                <a:spcPct val="150000"/>
              </a:lnSpc>
              <a:buFont typeface="+mj-lt"/>
              <a:buAutoNum type="arabicPeriod"/>
            </a:pPr>
            <a:r>
              <a:rPr lang="en-US" dirty="0"/>
              <a:t>It can be Used to Achieve Loose coupling.</a:t>
            </a:r>
          </a:p>
        </p:txBody>
      </p:sp>
    </p:spTree>
    <p:extLst>
      <p:ext uri="{BB962C8B-B14F-4D97-AF65-F5344CB8AC3E}">
        <p14:creationId xmlns:p14="http://schemas.microsoft.com/office/powerpoint/2010/main" val="131214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01034-E454-4979-A8E4-DD4318435223}"/>
              </a:ext>
            </a:extLst>
          </p:cNvPr>
          <p:cNvSpPr>
            <a:spLocks noGrp="1"/>
          </p:cNvSpPr>
          <p:nvPr>
            <p:ph idx="1"/>
          </p:nvPr>
        </p:nvSpPr>
        <p:spPr>
          <a:xfrm>
            <a:off x="690586" y="344556"/>
            <a:ext cx="8596668" cy="6857999"/>
          </a:xfrm>
        </p:spPr>
        <p:txBody>
          <a:bodyPr>
            <a:normAutofit/>
          </a:bodyPr>
          <a:lstStyle/>
          <a:p>
            <a:r>
              <a:rPr lang="en-US" b="1" dirty="0"/>
              <a:t>Syntax:</a:t>
            </a:r>
          </a:p>
          <a:p>
            <a:pPr marL="0" indent="0">
              <a:buNone/>
            </a:pPr>
            <a:r>
              <a:rPr lang="en-US" b="1" dirty="0"/>
              <a:t>			Interface </a:t>
            </a:r>
            <a:r>
              <a:rPr lang="en-US" b="1" dirty="0" err="1"/>
              <a:t>Interface_name</a:t>
            </a:r>
            <a:r>
              <a:rPr lang="en-US" b="1" dirty="0"/>
              <a:t>{</a:t>
            </a:r>
          </a:p>
          <a:p>
            <a:pPr marL="0" indent="0">
              <a:buNone/>
            </a:pPr>
            <a:r>
              <a:rPr lang="en-US" b="1" dirty="0"/>
              <a:t>										//Method (public abstract)</a:t>
            </a:r>
          </a:p>
          <a:p>
            <a:pPr marL="0" indent="0">
              <a:buNone/>
            </a:pPr>
            <a:r>
              <a:rPr lang="en-US" b="1" dirty="0"/>
              <a:t>										//Fields (public static final)</a:t>
            </a:r>
          </a:p>
          <a:p>
            <a:pPr marL="0" indent="0">
              <a:buNone/>
            </a:pPr>
            <a:r>
              <a:rPr lang="en-US" b="1" dirty="0"/>
              <a:t>										</a:t>
            </a:r>
          </a:p>
          <a:p>
            <a:pPr marL="0" indent="0">
              <a:buNone/>
            </a:pPr>
            <a:r>
              <a:rPr lang="en-US" b="1" dirty="0"/>
              <a:t>									}</a:t>
            </a:r>
          </a:p>
          <a:p>
            <a:pPr marL="0" indent="0">
              <a:buNone/>
            </a:pPr>
            <a:endParaRPr lang="en-US" b="1" dirty="0"/>
          </a:p>
          <a:p>
            <a:pPr marL="0" indent="0">
              <a:buNone/>
            </a:pPr>
            <a:r>
              <a:rPr lang="en-US" b="1" u="sng" dirty="0"/>
              <a:t>Modifications:</a:t>
            </a:r>
          </a:p>
          <a:p>
            <a:pPr marL="0" indent="0">
              <a:buNone/>
            </a:pPr>
            <a:r>
              <a:rPr lang="en-US" b="1" dirty="0"/>
              <a:t>1)8</a:t>
            </a:r>
            <a:r>
              <a:rPr lang="en-US" b="1" baseline="30000" dirty="0"/>
              <a:t>th</a:t>
            </a:r>
            <a:r>
              <a:rPr lang="en-US" b="1" dirty="0"/>
              <a:t> version</a:t>
            </a:r>
          </a:p>
          <a:p>
            <a:pPr>
              <a:buFont typeface="Wingdings" panose="05000000000000000000" pitchFamily="2" charset="2"/>
              <a:buChar char="Ø"/>
            </a:pPr>
            <a:r>
              <a:rPr lang="en-US" b="1" dirty="0"/>
              <a:t>default concrete Method</a:t>
            </a:r>
          </a:p>
          <a:p>
            <a:pPr>
              <a:buFont typeface="Wingdings" panose="05000000000000000000" pitchFamily="2" charset="2"/>
              <a:buChar char="Ø"/>
            </a:pPr>
            <a:r>
              <a:rPr lang="en-US" b="1" dirty="0"/>
              <a:t>Static concrete method(Public)</a:t>
            </a:r>
          </a:p>
          <a:p>
            <a:pPr marL="0" indent="0">
              <a:buNone/>
            </a:pPr>
            <a:r>
              <a:rPr lang="en-US" b="1" dirty="0"/>
              <a:t>2)9</a:t>
            </a:r>
            <a:r>
              <a:rPr lang="en-US" b="1" baseline="30000" dirty="0"/>
              <a:t>th</a:t>
            </a:r>
            <a:r>
              <a:rPr lang="en-US" b="1" dirty="0"/>
              <a:t> Version</a:t>
            </a:r>
          </a:p>
          <a:p>
            <a:pPr>
              <a:buFont typeface="Wingdings" panose="05000000000000000000" pitchFamily="2" charset="2"/>
              <a:buChar char="Ø"/>
            </a:pPr>
            <a:r>
              <a:rPr lang="en-US" b="1" dirty="0"/>
              <a:t>Private Methods</a:t>
            </a:r>
          </a:p>
          <a:p>
            <a:endParaRPr lang="en-US" dirty="0"/>
          </a:p>
        </p:txBody>
      </p:sp>
      <p:sp>
        <p:nvSpPr>
          <p:cNvPr id="4" name="Rectangle 3">
            <a:extLst>
              <a:ext uri="{FF2B5EF4-FFF2-40B4-BE49-F238E27FC236}">
                <a16:creationId xmlns:a16="http://schemas.microsoft.com/office/drawing/2014/main" id="{06144C9E-B656-47BE-9CB3-072760602DA0}"/>
              </a:ext>
            </a:extLst>
          </p:cNvPr>
          <p:cNvSpPr/>
          <p:nvPr/>
        </p:nvSpPr>
        <p:spPr>
          <a:xfrm>
            <a:off x="1073426" y="344556"/>
            <a:ext cx="7460974" cy="2358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16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11F4-9066-429D-9A69-98C1D42C5BCF}"/>
              </a:ext>
            </a:extLst>
          </p:cNvPr>
          <p:cNvSpPr>
            <a:spLocks noGrp="1"/>
          </p:cNvSpPr>
          <p:nvPr>
            <p:ph type="title"/>
          </p:nvPr>
        </p:nvSpPr>
        <p:spPr>
          <a:xfrm>
            <a:off x="677334" y="156238"/>
            <a:ext cx="8596668" cy="1320800"/>
          </a:xfrm>
        </p:spPr>
        <p:txBody>
          <a:bodyPr/>
          <a:lstStyle/>
          <a:p>
            <a:r>
              <a:rPr lang="en-US" dirty="0"/>
              <a:t>Encapsulation</a:t>
            </a:r>
          </a:p>
        </p:txBody>
      </p:sp>
      <p:sp>
        <p:nvSpPr>
          <p:cNvPr id="3" name="Content Placeholder 2">
            <a:extLst>
              <a:ext uri="{FF2B5EF4-FFF2-40B4-BE49-F238E27FC236}">
                <a16:creationId xmlns:a16="http://schemas.microsoft.com/office/drawing/2014/main" id="{E0790B46-7D9D-479A-BBD3-A8CBD648ABB3}"/>
              </a:ext>
            </a:extLst>
          </p:cNvPr>
          <p:cNvSpPr>
            <a:spLocks noGrp="1"/>
          </p:cNvSpPr>
          <p:nvPr>
            <p:ph idx="1"/>
          </p:nvPr>
        </p:nvSpPr>
        <p:spPr>
          <a:xfrm>
            <a:off x="677334" y="1135353"/>
            <a:ext cx="8596668" cy="5722647"/>
          </a:xfrm>
        </p:spPr>
        <p:txBody>
          <a:bodyPr>
            <a:normAutofit/>
          </a:bodyPr>
          <a:lstStyle/>
          <a:p>
            <a:pPr>
              <a:lnSpc>
                <a:spcPct val="150000"/>
              </a:lnSpc>
            </a:pPr>
            <a:r>
              <a:rPr lang="en-US" dirty="0">
                <a:latin typeface="Arial" panose="020B0604020202020204" pitchFamily="34" charset="0"/>
                <a:cs typeface="Arial" panose="020B0604020202020204" pitchFamily="34" charset="0"/>
              </a:rPr>
              <a:t>Encapsulation in java is a mechanism of wrapping the data (Variables) and code acting on the data (methods) together as a single unit.</a:t>
            </a:r>
          </a:p>
          <a:p>
            <a:pPr>
              <a:lnSpc>
                <a:spcPct val="150000"/>
              </a:lnSpc>
            </a:pPr>
            <a:r>
              <a:rPr lang="en-US" dirty="0">
                <a:latin typeface="Arial" panose="020B0604020202020204" pitchFamily="34" charset="0"/>
                <a:cs typeface="Arial" panose="020B0604020202020204" pitchFamily="34" charset="0"/>
              </a:rPr>
              <a:t>It is a way to achieve </a:t>
            </a:r>
            <a:r>
              <a:rPr lang="en-US" b="1" dirty="0">
                <a:latin typeface="Arial" panose="020B0604020202020204" pitchFamily="34" charset="0"/>
                <a:cs typeface="Arial" panose="020B0604020202020204" pitchFamily="34" charset="0"/>
              </a:rPr>
              <a:t>data hiding</a:t>
            </a:r>
            <a:r>
              <a:rPr lang="en-US" dirty="0">
                <a:latin typeface="Arial" panose="020B0604020202020204" pitchFamily="34" charset="0"/>
                <a:cs typeface="Arial" panose="020B0604020202020204" pitchFamily="34" charset="0"/>
              </a:rPr>
              <a:t> in Java because other class will not be able to access the data through the private data members.</a:t>
            </a:r>
          </a:p>
          <a:p>
            <a:pPr>
              <a:lnSpc>
                <a:spcPct val="150000"/>
              </a:lnSpc>
            </a:pPr>
            <a:r>
              <a:rPr lang="en-US" dirty="0">
                <a:latin typeface="Arial" panose="020B0604020202020204" pitchFamily="34" charset="0"/>
                <a:cs typeface="Arial" panose="020B0604020202020204" pitchFamily="34" charset="0"/>
              </a:rPr>
              <a:t>It provides you the </a:t>
            </a:r>
            <a:r>
              <a:rPr lang="en-US" b="1" dirty="0">
                <a:latin typeface="Arial" panose="020B0604020202020204" pitchFamily="34" charset="0"/>
                <a:cs typeface="Arial" panose="020B0604020202020204" pitchFamily="34" charset="0"/>
              </a:rPr>
              <a:t>control over the data.</a:t>
            </a:r>
            <a:r>
              <a:rPr lang="en-US" dirty="0">
                <a:latin typeface="Arial" panose="020B0604020202020204" pitchFamily="34" charset="0"/>
                <a:cs typeface="Arial" panose="020B0604020202020204" pitchFamily="34" charset="0"/>
              </a:rPr>
              <a:t> </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u="sng" dirty="0">
                <a:latin typeface="Arial" panose="020B0604020202020204" pitchFamily="34" charset="0"/>
                <a:cs typeface="Arial" panose="020B0604020202020204" pitchFamily="34" charset="0"/>
              </a:rPr>
              <a:t>Steps To achieve the Encapsulation :</a:t>
            </a:r>
          </a:p>
          <a:p>
            <a:pPr>
              <a:lnSpc>
                <a:spcPct val="150000"/>
              </a:lnSpc>
              <a:buFont typeface="+mj-lt"/>
              <a:buAutoNum type="arabicPeriod"/>
            </a:pPr>
            <a:r>
              <a:rPr lang="en-US" dirty="0">
                <a:latin typeface="Arial" panose="020B0604020202020204" pitchFamily="34" charset="0"/>
                <a:cs typeface="Arial" panose="020B0604020202020204" pitchFamily="34" charset="0"/>
              </a:rPr>
              <a:t>Declare the variable of a class as private.</a:t>
            </a:r>
          </a:p>
          <a:p>
            <a:pPr>
              <a:lnSpc>
                <a:spcPct val="150000"/>
              </a:lnSpc>
              <a:buFont typeface="+mj-lt"/>
              <a:buAutoNum type="arabicPeriod"/>
            </a:pPr>
            <a:r>
              <a:rPr lang="en-US" dirty="0">
                <a:latin typeface="Arial" panose="020B0604020202020204" pitchFamily="34" charset="0"/>
                <a:cs typeface="Arial" panose="020B0604020202020204" pitchFamily="34" charset="0"/>
              </a:rPr>
              <a:t>Provide public setter and getter methods to modify and view the variables values.</a:t>
            </a:r>
          </a:p>
        </p:txBody>
      </p:sp>
      <p:pic>
        <p:nvPicPr>
          <p:cNvPr id="4" name="Picture 3">
            <a:extLst>
              <a:ext uri="{FF2B5EF4-FFF2-40B4-BE49-F238E27FC236}">
                <a16:creationId xmlns:a16="http://schemas.microsoft.com/office/drawing/2014/main" id="{EEFCB88E-0226-4507-B7AB-7EA7373C61C3}"/>
              </a:ext>
            </a:extLst>
          </p:cNvPr>
          <p:cNvPicPr>
            <a:picLocks noChangeAspect="1"/>
          </p:cNvPicPr>
          <p:nvPr/>
        </p:nvPicPr>
        <p:blipFill>
          <a:blip r:embed="rId2"/>
          <a:stretch>
            <a:fillRect/>
          </a:stretch>
        </p:blipFill>
        <p:spPr>
          <a:xfrm>
            <a:off x="9065018" y="3088273"/>
            <a:ext cx="2252339" cy="1079246"/>
          </a:xfrm>
          <a:prstGeom prst="rect">
            <a:avLst/>
          </a:prstGeom>
          <a:ln>
            <a:solidFill>
              <a:srgbClr val="00B050"/>
            </a:solidFill>
          </a:ln>
        </p:spPr>
      </p:pic>
    </p:spTree>
    <p:extLst>
      <p:ext uri="{BB962C8B-B14F-4D97-AF65-F5344CB8AC3E}">
        <p14:creationId xmlns:p14="http://schemas.microsoft.com/office/powerpoint/2010/main" val="126732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05DFA-B43E-4B42-8717-76DD8560CDBD}"/>
              </a:ext>
            </a:extLst>
          </p:cNvPr>
          <p:cNvSpPr>
            <a:spLocks noGrp="1"/>
          </p:cNvSpPr>
          <p:nvPr>
            <p:ph idx="1"/>
          </p:nvPr>
        </p:nvSpPr>
        <p:spPr>
          <a:xfrm>
            <a:off x="677334" y="250723"/>
            <a:ext cx="8596668" cy="5790639"/>
          </a:xfrm>
        </p:spPr>
        <p:txBody>
          <a:bodyPr/>
          <a:lstStyle/>
          <a:p>
            <a:r>
              <a:rPr lang="en-US" dirty="0">
                <a:solidFill>
                  <a:srgbClr val="FF0000"/>
                </a:solidFill>
              </a:rPr>
              <a:t>What is Exception ?</a:t>
            </a:r>
          </a:p>
          <a:p>
            <a:r>
              <a:rPr lang="en-US" dirty="0">
                <a:solidFill>
                  <a:schemeClr val="tx1"/>
                </a:solidFill>
              </a:rPr>
              <a:t>An exception is an unwanted or unexpected event, which occur during the execution of a program i.e. run time, that disrupts the normal flow of Program.</a:t>
            </a:r>
          </a:p>
          <a:p>
            <a:endParaRPr lang="en-US" dirty="0">
              <a:solidFill>
                <a:schemeClr val="tx1"/>
              </a:solidFill>
            </a:endParaRPr>
          </a:p>
          <a:p>
            <a:r>
              <a:rPr lang="en-US" dirty="0">
                <a:solidFill>
                  <a:schemeClr val="tx1"/>
                </a:solidFill>
              </a:rPr>
              <a:t>What Is Exception Handing ?</a:t>
            </a:r>
          </a:p>
          <a:p>
            <a:r>
              <a:rPr lang="en-US" dirty="0"/>
              <a:t>The </a:t>
            </a:r>
            <a:r>
              <a:rPr lang="en-US" b="1" dirty="0"/>
              <a:t>Exception Handling in Java</a:t>
            </a:r>
            <a:r>
              <a:rPr lang="en-US" dirty="0"/>
              <a:t> is one of the powerful </a:t>
            </a:r>
            <a:r>
              <a:rPr lang="en-US" i="1" dirty="0"/>
              <a:t>mechanism to handle the runtime errors</a:t>
            </a:r>
            <a:r>
              <a:rPr lang="en-US" dirty="0"/>
              <a:t> so that the normal flow of the application can be maintained.</a:t>
            </a:r>
            <a:endParaRPr lang="en-US" dirty="0">
              <a:solidFill>
                <a:schemeClr val="tx1"/>
              </a:solidFill>
            </a:endParaRPr>
          </a:p>
        </p:txBody>
      </p:sp>
    </p:spTree>
    <p:extLst>
      <p:ext uri="{BB962C8B-B14F-4D97-AF65-F5344CB8AC3E}">
        <p14:creationId xmlns:p14="http://schemas.microsoft.com/office/powerpoint/2010/main" val="7576756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6567-3825-4678-A0BF-343DCE6A108C}"/>
              </a:ext>
            </a:extLst>
          </p:cNvPr>
          <p:cNvSpPr>
            <a:spLocks noGrp="1"/>
          </p:cNvSpPr>
          <p:nvPr>
            <p:ph type="title"/>
          </p:nvPr>
        </p:nvSpPr>
        <p:spPr>
          <a:xfrm>
            <a:off x="677334" y="270387"/>
            <a:ext cx="8596668" cy="1320800"/>
          </a:xfrm>
        </p:spPr>
        <p:txBody>
          <a:bodyPr/>
          <a:lstStyle/>
          <a:p>
            <a:r>
              <a:rPr lang="en-US" dirty="0"/>
              <a:t>Hierarchy of Java Exception classes</a:t>
            </a:r>
          </a:p>
        </p:txBody>
      </p:sp>
      <p:pic>
        <p:nvPicPr>
          <p:cNvPr id="4" name="Content Placeholder 3">
            <a:extLst>
              <a:ext uri="{FF2B5EF4-FFF2-40B4-BE49-F238E27FC236}">
                <a16:creationId xmlns:a16="http://schemas.microsoft.com/office/drawing/2014/main" id="{B29BCF04-5A73-49B8-AD6E-68A53F747EF3}"/>
              </a:ext>
            </a:extLst>
          </p:cNvPr>
          <p:cNvPicPr>
            <a:picLocks noGrp="1" noChangeAspect="1"/>
          </p:cNvPicPr>
          <p:nvPr>
            <p:ph idx="1"/>
          </p:nvPr>
        </p:nvPicPr>
        <p:blipFill>
          <a:blip r:embed="rId2"/>
          <a:stretch>
            <a:fillRect/>
          </a:stretch>
        </p:blipFill>
        <p:spPr>
          <a:xfrm>
            <a:off x="1224116" y="1473532"/>
            <a:ext cx="9743768" cy="4986261"/>
          </a:xfrm>
          <a:prstGeom prst="rect">
            <a:avLst/>
          </a:prstGeom>
        </p:spPr>
      </p:pic>
    </p:spTree>
    <p:extLst>
      <p:ext uri="{BB962C8B-B14F-4D97-AF65-F5344CB8AC3E}">
        <p14:creationId xmlns:p14="http://schemas.microsoft.com/office/powerpoint/2010/main" val="22425083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1D8D-B4D6-4B6E-95E9-705F62E728CB}"/>
              </a:ext>
            </a:extLst>
          </p:cNvPr>
          <p:cNvSpPr>
            <a:spLocks noGrp="1"/>
          </p:cNvSpPr>
          <p:nvPr>
            <p:ph type="title"/>
          </p:nvPr>
        </p:nvSpPr>
        <p:spPr/>
        <p:txBody>
          <a:bodyPr/>
          <a:lstStyle/>
          <a:p>
            <a:r>
              <a:rPr lang="en-US" dirty="0"/>
              <a:t>Difference between Exception &amp; Error</a:t>
            </a:r>
          </a:p>
        </p:txBody>
      </p:sp>
      <p:graphicFrame>
        <p:nvGraphicFramePr>
          <p:cNvPr id="4" name="Content Placeholder 3">
            <a:extLst>
              <a:ext uri="{FF2B5EF4-FFF2-40B4-BE49-F238E27FC236}">
                <a16:creationId xmlns:a16="http://schemas.microsoft.com/office/drawing/2014/main" id="{F939B8FF-9DC5-4C87-81B2-79A79CAA521E}"/>
              </a:ext>
            </a:extLst>
          </p:cNvPr>
          <p:cNvGraphicFramePr>
            <a:graphicFrameLocks noGrp="1"/>
          </p:cNvGraphicFramePr>
          <p:nvPr>
            <p:ph idx="1"/>
            <p:extLst>
              <p:ext uri="{D42A27DB-BD31-4B8C-83A1-F6EECF244321}">
                <p14:modId xmlns:p14="http://schemas.microsoft.com/office/powerpoint/2010/main" val="2534129346"/>
              </p:ext>
            </p:extLst>
          </p:nvPr>
        </p:nvGraphicFramePr>
        <p:xfrm>
          <a:off x="1797844" y="1859064"/>
          <a:ext cx="8596312" cy="4328704"/>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782469967"/>
                    </a:ext>
                  </a:extLst>
                </a:gridCol>
                <a:gridCol w="4298156">
                  <a:extLst>
                    <a:ext uri="{9D8B030D-6E8A-4147-A177-3AD203B41FA5}">
                      <a16:colId xmlns:a16="http://schemas.microsoft.com/office/drawing/2014/main" val="1122393620"/>
                    </a:ext>
                  </a:extLst>
                </a:gridCol>
              </a:tblGrid>
              <a:tr h="1082176">
                <a:tc>
                  <a:txBody>
                    <a:bodyPr/>
                    <a:lstStyle/>
                    <a:p>
                      <a:pPr algn="ctr">
                        <a:lnSpc>
                          <a:spcPct val="250000"/>
                        </a:lnSpc>
                      </a:pPr>
                      <a:r>
                        <a:rPr lang="en-US" dirty="0"/>
                        <a:t>Exception</a:t>
                      </a:r>
                    </a:p>
                  </a:txBody>
                  <a:tcPr/>
                </a:tc>
                <a:tc>
                  <a:txBody>
                    <a:bodyPr/>
                    <a:lstStyle/>
                    <a:p>
                      <a:pPr algn="ctr">
                        <a:lnSpc>
                          <a:spcPct val="250000"/>
                        </a:lnSpc>
                      </a:pPr>
                      <a:r>
                        <a:rPr lang="en-US" dirty="0"/>
                        <a:t>Error</a:t>
                      </a:r>
                    </a:p>
                  </a:txBody>
                  <a:tcPr/>
                </a:tc>
                <a:extLst>
                  <a:ext uri="{0D108BD9-81ED-4DB2-BD59-A6C34878D82A}">
                    <a16:rowId xmlns:a16="http://schemas.microsoft.com/office/drawing/2014/main" val="4235522124"/>
                  </a:ext>
                </a:extLst>
              </a:tr>
              <a:tr h="1082176">
                <a:tc>
                  <a:txBody>
                    <a:bodyPr/>
                    <a:lstStyle/>
                    <a:p>
                      <a:pPr marL="0" indent="0">
                        <a:buFont typeface="+mj-lt"/>
                        <a:buNone/>
                      </a:pPr>
                      <a:r>
                        <a:rPr lang="en-US" dirty="0"/>
                        <a:t>1.Exception occurs because of our program.</a:t>
                      </a:r>
                    </a:p>
                  </a:txBody>
                  <a:tcPr/>
                </a:tc>
                <a:tc>
                  <a:txBody>
                    <a:bodyPr/>
                    <a:lstStyle/>
                    <a:p>
                      <a:pPr marL="0" indent="0">
                        <a:buFont typeface="+mj-lt"/>
                        <a:buNone/>
                      </a:pPr>
                      <a:r>
                        <a:rPr lang="en-US" dirty="0"/>
                        <a:t>1.Error occurs because of lack of System resources.</a:t>
                      </a:r>
                    </a:p>
                    <a:p>
                      <a:pPr marL="0" indent="0">
                        <a:buFont typeface="+mj-lt"/>
                        <a:buNone/>
                      </a:pPr>
                      <a:endParaRPr lang="en-US" dirty="0"/>
                    </a:p>
                  </a:txBody>
                  <a:tcPr/>
                </a:tc>
                <a:extLst>
                  <a:ext uri="{0D108BD9-81ED-4DB2-BD59-A6C34878D82A}">
                    <a16:rowId xmlns:a16="http://schemas.microsoft.com/office/drawing/2014/main" val="1160457686"/>
                  </a:ext>
                </a:extLst>
              </a:tr>
              <a:tr h="1082176">
                <a:tc>
                  <a:txBody>
                    <a:bodyPr/>
                    <a:lstStyle/>
                    <a:p>
                      <a:pPr marL="0" indent="0">
                        <a:buFont typeface="+mj-lt"/>
                        <a:buNone/>
                      </a:pPr>
                      <a:r>
                        <a:rPr lang="en-US" dirty="0"/>
                        <a:t>2.Exception are Recoverable i.e. programmer can handle them using try-catch block.</a:t>
                      </a:r>
                    </a:p>
                  </a:txBody>
                  <a:tcPr/>
                </a:tc>
                <a:tc>
                  <a:txBody>
                    <a:bodyPr/>
                    <a:lstStyle/>
                    <a:p>
                      <a:pPr marL="0" indent="0">
                        <a:buFont typeface="+mj-lt"/>
                        <a:buNone/>
                      </a:pPr>
                      <a:r>
                        <a:rPr lang="en-US" dirty="0"/>
                        <a:t>2.Errors are not recoverable i.e. programmers can handle them to their level</a:t>
                      </a:r>
                    </a:p>
                  </a:txBody>
                  <a:tcPr/>
                </a:tc>
                <a:extLst>
                  <a:ext uri="{0D108BD9-81ED-4DB2-BD59-A6C34878D82A}">
                    <a16:rowId xmlns:a16="http://schemas.microsoft.com/office/drawing/2014/main" val="349858866"/>
                  </a:ext>
                </a:extLst>
              </a:tr>
              <a:tr h="1082176">
                <a:tc>
                  <a:txBody>
                    <a:bodyPr/>
                    <a:lstStyle/>
                    <a:p>
                      <a:pPr marL="0" indent="0">
                        <a:buFont typeface="+mj-lt"/>
                        <a:buNone/>
                      </a:pPr>
                      <a:r>
                        <a:rPr lang="en-US" dirty="0"/>
                        <a:t>3.Exceptions are two types :</a:t>
                      </a:r>
                    </a:p>
                    <a:p>
                      <a:pPr marL="342900" indent="-342900">
                        <a:buFont typeface="Courier New" panose="02070309020205020404" pitchFamily="49" charset="0"/>
                        <a:buChar char="o"/>
                      </a:pPr>
                      <a:r>
                        <a:rPr lang="en-US" dirty="0"/>
                        <a:t>Compile time or Checked Exception.</a:t>
                      </a:r>
                    </a:p>
                    <a:p>
                      <a:pPr marL="342900" indent="-342900">
                        <a:buFont typeface="Courier New" panose="02070309020205020404" pitchFamily="49" charset="0"/>
                        <a:buChar char="o"/>
                      </a:pPr>
                      <a:r>
                        <a:rPr lang="en-US" dirty="0"/>
                        <a:t>Runtime or Unchecked Exception.</a:t>
                      </a:r>
                    </a:p>
                  </a:txBody>
                  <a:tcPr/>
                </a:tc>
                <a:tc>
                  <a:txBody>
                    <a:bodyPr/>
                    <a:lstStyle/>
                    <a:p>
                      <a:pPr marL="0" indent="0">
                        <a:buFont typeface="+mj-lt"/>
                        <a:buNone/>
                      </a:pPr>
                      <a:r>
                        <a:rPr lang="en-US" dirty="0"/>
                        <a:t>3.Errors are only one type:</a:t>
                      </a:r>
                    </a:p>
                    <a:p>
                      <a:pPr marL="285750" indent="-285750">
                        <a:buFont typeface="Courier New" panose="02070309020205020404" pitchFamily="49" charset="0"/>
                        <a:buChar char="o"/>
                      </a:pPr>
                      <a:r>
                        <a:rPr lang="en-US" dirty="0"/>
                        <a:t>Runtime Exceptions or Unchecked Exceptions</a:t>
                      </a:r>
                    </a:p>
                  </a:txBody>
                  <a:tcPr/>
                </a:tc>
                <a:extLst>
                  <a:ext uri="{0D108BD9-81ED-4DB2-BD59-A6C34878D82A}">
                    <a16:rowId xmlns:a16="http://schemas.microsoft.com/office/drawing/2014/main" val="1918026889"/>
                  </a:ext>
                </a:extLst>
              </a:tr>
            </a:tbl>
          </a:graphicData>
        </a:graphic>
      </p:graphicFrame>
    </p:spTree>
    <p:extLst>
      <p:ext uri="{BB962C8B-B14F-4D97-AF65-F5344CB8AC3E}">
        <p14:creationId xmlns:p14="http://schemas.microsoft.com/office/powerpoint/2010/main" val="15941003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CD80-3AB4-4B99-9178-4B6FCEDF7480}"/>
              </a:ext>
            </a:extLst>
          </p:cNvPr>
          <p:cNvSpPr>
            <a:spLocks noGrp="1"/>
          </p:cNvSpPr>
          <p:nvPr>
            <p:ph type="title"/>
          </p:nvPr>
        </p:nvSpPr>
        <p:spPr>
          <a:xfrm>
            <a:off x="677334" y="188960"/>
            <a:ext cx="8596668" cy="1320800"/>
          </a:xfrm>
        </p:spPr>
        <p:txBody>
          <a:bodyPr/>
          <a:lstStyle/>
          <a:p>
            <a:r>
              <a:rPr lang="en-US" dirty="0"/>
              <a:t>Exception Handling</a:t>
            </a:r>
          </a:p>
        </p:txBody>
      </p:sp>
      <p:sp>
        <p:nvSpPr>
          <p:cNvPr id="3" name="Content Placeholder 2">
            <a:extLst>
              <a:ext uri="{FF2B5EF4-FFF2-40B4-BE49-F238E27FC236}">
                <a16:creationId xmlns:a16="http://schemas.microsoft.com/office/drawing/2014/main" id="{C5E6629B-7EBF-4E27-AA23-812F1C87706C}"/>
              </a:ext>
            </a:extLst>
          </p:cNvPr>
          <p:cNvSpPr>
            <a:spLocks noGrp="1"/>
          </p:cNvSpPr>
          <p:nvPr>
            <p:ph idx="1"/>
          </p:nvPr>
        </p:nvSpPr>
        <p:spPr>
          <a:xfrm>
            <a:off x="677334" y="1230033"/>
            <a:ext cx="8596668" cy="1320801"/>
          </a:xfrm>
        </p:spPr>
        <p:txBody>
          <a:bodyPr/>
          <a:lstStyle/>
          <a:p>
            <a:r>
              <a:rPr lang="en-US" dirty="0"/>
              <a:t>  Whenever there is an exception, the method in which exception occur will create an object and that object will store three things :</a:t>
            </a:r>
          </a:p>
          <a:p>
            <a:pPr marL="0" indent="0">
              <a:buNone/>
            </a:pPr>
            <a:r>
              <a:rPr lang="en-US" dirty="0"/>
              <a:t>	1.Exception name	2.Description		3.stack trace </a:t>
            </a:r>
          </a:p>
        </p:txBody>
      </p:sp>
      <p:sp>
        <p:nvSpPr>
          <p:cNvPr id="4" name="TextBox 3">
            <a:extLst>
              <a:ext uri="{FF2B5EF4-FFF2-40B4-BE49-F238E27FC236}">
                <a16:creationId xmlns:a16="http://schemas.microsoft.com/office/drawing/2014/main" id="{98C1F25A-91E5-4D7D-9FD6-541A183DEEEA}"/>
              </a:ext>
            </a:extLst>
          </p:cNvPr>
          <p:cNvSpPr txBox="1"/>
          <p:nvPr/>
        </p:nvSpPr>
        <p:spPr>
          <a:xfrm>
            <a:off x="5277464" y="2589286"/>
            <a:ext cx="1637071" cy="36933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rtlCol="0">
            <a:spAutoFit/>
          </a:bodyPr>
          <a:lstStyle/>
          <a:p>
            <a:pPr algn="ctr"/>
            <a:r>
              <a:rPr lang="en-US" dirty="0"/>
              <a:t>JVM</a:t>
            </a:r>
          </a:p>
        </p:txBody>
      </p:sp>
      <p:sp>
        <p:nvSpPr>
          <p:cNvPr id="6" name="TextBox 5">
            <a:extLst>
              <a:ext uri="{FF2B5EF4-FFF2-40B4-BE49-F238E27FC236}">
                <a16:creationId xmlns:a16="http://schemas.microsoft.com/office/drawing/2014/main" id="{BDA3C1A0-284B-4C70-9B47-99F215CA8499}"/>
              </a:ext>
            </a:extLst>
          </p:cNvPr>
          <p:cNvSpPr txBox="1"/>
          <p:nvPr/>
        </p:nvSpPr>
        <p:spPr>
          <a:xfrm>
            <a:off x="3640393" y="3845502"/>
            <a:ext cx="1637071" cy="9233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rtlCol="0">
            <a:spAutoFit/>
          </a:bodyPr>
          <a:lstStyle/>
          <a:p>
            <a:pPr algn="ctr"/>
            <a:r>
              <a:rPr lang="en-US" dirty="0"/>
              <a:t>Default  </a:t>
            </a:r>
          </a:p>
          <a:p>
            <a:pPr algn="ctr"/>
            <a:r>
              <a:rPr lang="en-US" dirty="0"/>
              <a:t>Exception</a:t>
            </a:r>
          </a:p>
          <a:p>
            <a:pPr algn="ctr"/>
            <a:r>
              <a:rPr lang="en-US" dirty="0"/>
              <a:t>Handler</a:t>
            </a:r>
          </a:p>
        </p:txBody>
      </p:sp>
      <p:sp>
        <p:nvSpPr>
          <p:cNvPr id="7" name="TextBox 6">
            <a:extLst>
              <a:ext uri="{FF2B5EF4-FFF2-40B4-BE49-F238E27FC236}">
                <a16:creationId xmlns:a16="http://schemas.microsoft.com/office/drawing/2014/main" id="{3E2C4FAC-3923-494A-BE9D-ECBAF9249136}"/>
              </a:ext>
            </a:extLst>
          </p:cNvPr>
          <p:cNvSpPr txBox="1"/>
          <p:nvPr/>
        </p:nvSpPr>
        <p:spPr>
          <a:xfrm>
            <a:off x="6914535" y="3845502"/>
            <a:ext cx="1637071" cy="6463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rtlCol="0">
            <a:spAutoFit/>
          </a:bodyPr>
          <a:lstStyle/>
          <a:p>
            <a:pPr algn="ctr"/>
            <a:r>
              <a:rPr lang="en-US" dirty="0"/>
              <a:t>Manually </a:t>
            </a:r>
          </a:p>
          <a:p>
            <a:pPr algn="ctr"/>
            <a:r>
              <a:rPr lang="en-US" dirty="0"/>
              <a:t>Handle</a:t>
            </a:r>
          </a:p>
        </p:txBody>
      </p:sp>
      <p:sp>
        <p:nvSpPr>
          <p:cNvPr id="8" name="TextBox 7">
            <a:extLst>
              <a:ext uri="{FF2B5EF4-FFF2-40B4-BE49-F238E27FC236}">
                <a16:creationId xmlns:a16="http://schemas.microsoft.com/office/drawing/2014/main" id="{732D5749-30CB-4426-A263-19BFAD332107}"/>
              </a:ext>
            </a:extLst>
          </p:cNvPr>
          <p:cNvSpPr txBox="1"/>
          <p:nvPr/>
        </p:nvSpPr>
        <p:spPr>
          <a:xfrm>
            <a:off x="6914535" y="5307402"/>
            <a:ext cx="1637071" cy="147732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rtlCol="0">
            <a:spAutoFit/>
          </a:bodyPr>
          <a:lstStyle/>
          <a:p>
            <a:r>
              <a:rPr lang="en-US" dirty="0"/>
              <a:t>-try</a:t>
            </a:r>
          </a:p>
          <a:p>
            <a:r>
              <a:rPr lang="en-US" dirty="0"/>
              <a:t>-catch</a:t>
            </a:r>
          </a:p>
          <a:p>
            <a:r>
              <a:rPr lang="en-US" dirty="0"/>
              <a:t>-finally</a:t>
            </a:r>
          </a:p>
          <a:p>
            <a:r>
              <a:rPr lang="en-US" dirty="0"/>
              <a:t>-throw</a:t>
            </a:r>
          </a:p>
          <a:p>
            <a:r>
              <a:rPr lang="en-US" dirty="0"/>
              <a:t>-throws</a:t>
            </a:r>
          </a:p>
        </p:txBody>
      </p:sp>
      <p:sp>
        <p:nvSpPr>
          <p:cNvPr id="9" name="TextBox 8">
            <a:extLst>
              <a:ext uri="{FF2B5EF4-FFF2-40B4-BE49-F238E27FC236}">
                <a16:creationId xmlns:a16="http://schemas.microsoft.com/office/drawing/2014/main" id="{80166E14-FC8B-4C49-A133-B1EFB8E3FD8C}"/>
              </a:ext>
            </a:extLst>
          </p:cNvPr>
          <p:cNvSpPr txBox="1"/>
          <p:nvPr/>
        </p:nvSpPr>
        <p:spPr>
          <a:xfrm>
            <a:off x="3640393" y="5593118"/>
            <a:ext cx="1637071" cy="36933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rtlCol="0">
            <a:spAutoFit/>
          </a:bodyPr>
          <a:lstStyle/>
          <a:p>
            <a:pPr algn="ctr"/>
            <a:r>
              <a:rPr lang="en-US" dirty="0"/>
              <a:t>Print</a:t>
            </a:r>
          </a:p>
        </p:txBody>
      </p:sp>
      <p:cxnSp>
        <p:nvCxnSpPr>
          <p:cNvPr id="11" name="Straight Connector 10">
            <a:extLst>
              <a:ext uri="{FF2B5EF4-FFF2-40B4-BE49-F238E27FC236}">
                <a16:creationId xmlns:a16="http://schemas.microsoft.com/office/drawing/2014/main" id="{3EC549EF-F460-4579-950A-7C6A1E3AB4D6}"/>
              </a:ext>
            </a:extLst>
          </p:cNvPr>
          <p:cNvCxnSpPr>
            <a:stCxn id="6" idx="0"/>
          </p:cNvCxnSpPr>
          <p:nvPr/>
        </p:nvCxnSpPr>
        <p:spPr>
          <a:xfrm flipH="1" flipV="1">
            <a:off x="4458927" y="3429000"/>
            <a:ext cx="2" cy="416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69962A8-748E-48FE-81BB-FD0B2813BDD6}"/>
              </a:ext>
            </a:extLst>
          </p:cNvPr>
          <p:cNvCxnSpPr/>
          <p:nvPr/>
        </p:nvCxnSpPr>
        <p:spPr>
          <a:xfrm flipH="1" flipV="1">
            <a:off x="7733070" y="3429000"/>
            <a:ext cx="2" cy="416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3914691-D838-4172-BFDB-2A79F5556474}"/>
              </a:ext>
            </a:extLst>
          </p:cNvPr>
          <p:cNvCxnSpPr/>
          <p:nvPr/>
        </p:nvCxnSpPr>
        <p:spPr>
          <a:xfrm flipH="1" flipV="1">
            <a:off x="6095998" y="2985558"/>
            <a:ext cx="2" cy="416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8178B9-59F1-4430-8C5D-7D8F289017A9}"/>
              </a:ext>
            </a:extLst>
          </p:cNvPr>
          <p:cNvCxnSpPr/>
          <p:nvPr/>
        </p:nvCxnSpPr>
        <p:spPr>
          <a:xfrm>
            <a:off x="4458927" y="3429000"/>
            <a:ext cx="3274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75B967F-A4B6-4EBB-8A75-131B5B549CEE}"/>
              </a:ext>
            </a:extLst>
          </p:cNvPr>
          <p:cNvCxnSpPr>
            <a:cxnSpLocks/>
            <a:stCxn id="8" idx="0"/>
          </p:cNvCxnSpPr>
          <p:nvPr/>
        </p:nvCxnSpPr>
        <p:spPr>
          <a:xfrm flipH="1" flipV="1">
            <a:off x="7733069" y="4483116"/>
            <a:ext cx="2" cy="824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7695BB-F739-4765-AA8B-DE9A1A5DCEF5}"/>
              </a:ext>
            </a:extLst>
          </p:cNvPr>
          <p:cNvCxnSpPr>
            <a:cxnSpLocks/>
          </p:cNvCxnSpPr>
          <p:nvPr/>
        </p:nvCxnSpPr>
        <p:spPr>
          <a:xfrm flipH="1" flipV="1">
            <a:off x="4345857" y="4768832"/>
            <a:ext cx="2" cy="824286"/>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1480077-F8BB-4B6F-B776-2E674E7D883E}"/>
              </a:ext>
            </a:extLst>
          </p:cNvPr>
          <p:cNvSpPr txBox="1"/>
          <p:nvPr/>
        </p:nvSpPr>
        <p:spPr>
          <a:xfrm>
            <a:off x="4601497" y="3021216"/>
            <a:ext cx="530916" cy="380844"/>
          </a:xfrm>
          <a:prstGeom prst="rect">
            <a:avLst/>
          </a:prstGeom>
          <a:noFill/>
        </p:spPr>
        <p:txBody>
          <a:bodyPr wrap="square" rtlCol="0">
            <a:spAutoFit/>
          </a:bodyPr>
          <a:lstStyle/>
          <a:p>
            <a:r>
              <a:rPr lang="en-US" dirty="0"/>
              <a:t>NO</a:t>
            </a:r>
          </a:p>
        </p:txBody>
      </p:sp>
      <p:sp>
        <p:nvSpPr>
          <p:cNvPr id="20" name="TextBox 19">
            <a:extLst>
              <a:ext uri="{FF2B5EF4-FFF2-40B4-BE49-F238E27FC236}">
                <a16:creationId xmlns:a16="http://schemas.microsoft.com/office/drawing/2014/main" id="{FB9870DB-495A-42F9-B9EC-E0B2E90CAEB3}"/>
              </a:ext>
            </a:extLst>
          </p:cNvPr>
          <p:cNvSpPr txBox="1"/>
          <p:nvPr/>
        </p:nvSpPr>
        <p:spPr>
          <a:xfrm>
            <a:off x="7059585" y="2997227"/>
            <a:ext cx="673474" cy="369332"/>
          </a:xfrm>
          <a:prstGeom prst="rect">
            <a:avLst/>
          </a:prstGeom>
          <a:noFill/>
        </p:spPr>
        <p:txBody>
          <a:bodyPr wrap="square" rtlCol="0">
            <a:spAutoFit/>
          </a:bodyPr>
          <a:lstStyle/>
          <a:p>
            <a:r>
              <a:rPr lang="en-US" dirty="0"/>
              <a:t>YES</a:t>
            </a:r>
          </a:p>
        </p:txBody>
      </p:sp>
    </p:spTree>
    <p:extLst>
      <p:ext uri="{BB962C8B-B14F-4D97-AF65-F5344CB8AC3E}">
        <p14:creationId xmlns:p14="http://schemas.microsoft.com/office/powerpoint/2010/main" val="374565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par>
                                <p:cTn id="31" presetID="2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par>
                                <p:cTn id="34" presetID="22" presetClass="entr" presetSubtype="4"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par>
                                <p:cTn id="37" presetID="2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00"/>
                                        <p:tgtEl>
                                          <p:spTgt spid="13"/>
                                        </p:tgtEl>
                                      </p:cBhvr>
                                    </p:animEffect>
                                  </p:childTnLst>
                                </p:cTn>
                              </p:par>
                              <p:par>
                                <p:cTn id="40" presetID="22" presetClass="entr" presetSubtype="4"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par>
                                <p:cTn id="43" presetID="22" presetClass="entr" presetSubtype="4"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down)">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animBg="1"/>
      <p:bldP spid="7" grpId="0" animBg="1"/>
      <p:bldP spid="8" grpId="0" animBg="1"/>
      <p:bldP spid="9" grpId="0" animBg="1"/>
      <p:bldP spid="19" grpId="0"/>
      <p:bldP spid="2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74E2-9D24-4E0B-9D90-98F9A3B74A5D}"/>
              </a:ext>
            </a:extLst>
          </p:cNvPr>
          <p:cNvSpPr>
            <a:spLocks noGrp="1"/>
          </p:cNvSpPr>
          <p:nvPr>
            <p:ph type="title"/>
          </p:nvPr>
        </p:nvSpPr>
        <p:spPr>
          <a:xfrm>
            <a:off x="677334" y="156238"/>
            <a:ext cx="8596668" cy="1320800"/>
          </a:xfrm>
        </p:spPr>
        <p:txBody>
          <a:bodyPr/>
          <a:lstStyle/>
          <a:p>
            <a:r>
              <a:rPr lang="en-US" dirty="0"/>
              <a:t>Multi Tasking</a:t>
            </a:r>
          </a:p>
        </p:txBody>
      </p:sp>
      <p:sp>
        <p:nvSpPr>
          <p:cNvPr id="3" name="Content Placeholder 2">
            <a:extLst>
              <a:ext uri="{FF2B5EF4-FFF2-40B4-BE49-F238E27FC236}">
                <a16:creationId xmlns:a16="http://schemas.microsoft.com/office/drawing/2014/main" id="{C2306098-179A-48DA-AE82-655F1A683C53}"/>
              </a:ext>
            </a:extLst>
          </p:cNvPr>
          <p:cNvSpPr>
            <a:spLocks noGrp="1"/>
          </p:cNvSpPr>
          <p:nvPr>
            <p:ph idx="1"/>
          </p:nvPr>
        </p:nvSpPr>
        <p:spPr>
          <a:xfrm>
            <a:off x="677334" y="1179928"/>
            <a:ext cx="8596668" cy="5678072"/>
          </a:xfrm>
        </p:spPr>
        <p:txBody>
          <a:bodyPr/>
          <a:lstStyle/>
          <a:p>
            <a:r>
              <a:rPr lang="en-US" dirty="0"/>
              <a:t>Performing multiple tasks at single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Increases the performance of CPU.</a:t>
            </a:r>
          </a:p>
          <a:p>
            <a:r>
              <a:rPr lang="en-US" dirty="0"/>
              <a:t>Types:</a:t>
            </a:r>
          </a:p>
          <a:p>
            <a:pPr>
              <a:buFont typeface="+mj-lt"/>
              <a:buAutoNum type="arabicPeriod"/>
            </a:pPr>
            <a:r>
              <a:rPr lang="en-US" dirty="0"/>
              <a:t>Process based Multitasking (MP)</a:t>
            </a:r>
          </a:p>
          <a:p>
            <a:pPr>
              <a:buFont typeface="+mj-lt"/>
              <a:buAutoNum type="arabicPeriod"/>
            </a:pPr>
            <a:r>
              <a:rPr lang="en-US" dirty="0"/>
              <a:t>Thread Based Multitasking(MT)</a:t>
            </a:r>
          </a:p>
        </p:txBody>
      </p:sp>
      <p:sp>
        <p:nvSpPr>
          <p:cNvPr id="4" name="Rectangle 3">
            <a:extLst>
              <a:ext uri="{FF2B5EF4-FFF2-40B4-BE49-F238E27FC236}">
                <a16:creationId xmlns:a16="http://schemas.microsoft.com/office/drawing/2014/main" id="{6607065D-54AD-49C6-94C8-732987B1DD8A}"/>
              </a:ext>
            </a:extLst>
          </p:cNvPr>
          <p:cNvSpPr/>
          <p:nvPr/>
        </p:nvSpPr>
        <p:spPr>
          <a:xfrm>
            <a:off x="1855304" y="1696278"/>
            <a:ext cx="1775792"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VLC</a:t>
            </a:r>
          </a:p>
        </p:txBody>
      </p:sp>
      <p:sp>
        <p:nvSpPr>
          <p:cNvPr id="5" name="Rectangle 4">
            <a:extLst>
              <a:ext uri="{FF2B5EF4-FFF2-40B4-BE49-F238E27FC236}">
                <a16:creationId xmlns:a16="http://schemas.microsoft.com/office/drawing/2014/main" id="{729597B8-D17B-46E5-AB3F-8E3777AF5FB3}"/>
              </a:ext>
            </a:extLst>
          </p:cNvPr>
          <p:cNvSpPr/>
          <p:nvPr/>
        </p:nvSpPr>
        <p:spPr>
          <a:xfrm>
            <a:off x="7179732" y="1696277"/>
            <a:ext cx="1775792"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6" name="Rectangle 5">
            <a:extLst>
              <a:ext uri="{FF2B5EF4-FFF2-40B4-BE49-F238E27FC236}">
                <a16:creationId xmlns:a16="http://schemas.microsoft.com/office/drawing/2014/main" id="{803A0553-1191-4AEB-8686-34F18B3EBDDE}"/>
              </a:ext>
            </a:extLst>
          </p:cNvPr>
          <p:cNvSpPr/>
          <p:nvPr/>
        </p:nvSpPr>
        <p:spPr>
          <a:xfrm>
            <a:off x="4517518" y="1696277"/>
            <a:ext cx="1775792"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a:t>
            </a:r>
          </a:p>
        </p:txBody>
      </p:sp>
      <p:sp>
        <p:nvSpPr>
          <p:cNvPr id="7" name="Rectangle 6">
            <a:extLst>
              <a:ext uri="{FF2B5EF4-FFF2-40B4-BE49-F238E27FC236}">
                <a16:creationId xmlns:a16="http://schemas.microsoft.com/office/drawing/2014/main" id="{1CF137F9-5245-463B-9AFB-92196DC1F0E9}"/>
              </a:ext>
            </a:extLst>
          </p:cNvPr>
          <p:cNvSpPr/>
          <p:nvPr/>
        </p:nvSpPr>
        <p:spPr>
          <a:xfrm>
            <a:off x="1855304" y="2719967"/>
            <a:ext cx="7100220"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10" name="Rectangle 9">
            <a:extLst>
              <a:ext uri="{FF2B5EF4-FFF2-40B4-BE49-F238E27FC236}">
                <a16:creationId xmlns:a16="http://schemas.microsoft.com/office/drawing/2014/main" id="{9BCE371F-3654-4F94-9DAE-871122ED30DE}"/>
              </a:ext>
            </a:extLst>
          </p:cNvPr>
          <p:cNvSpPr/>
          <p:nvPr/>
        </p:nvSpPr>
        <p:spPr>
          <a:xfrm>
            <a:off x="4517518" y="3743657"/>
            <a:ext cx="1775792"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cxnSp>
        <p:nvCxnSpPr>
          <p:cNvPr id="12" name="Straight Arrow Connector 11">
            <a:extLst>
              <a:ext uri="{FF2B5EF4-FFF2-40B4-BE49-F238E27FC236}">
                <a16:creationId xmlns:a16="http://schemas.microsoft.com/office/drawing/2014/main" id="{F4E7B0FD-F164-4AFC-AA2F-E73464BB2405}"/>
              </a:ext>
            </a:extLst>
          </p:cNvPr>
          <p:cNvCxnSpPr>
            <a:stCxn id="4" idx="2"/>
          </p:cNvCxnSpPr>
          <p:nvPr/>
        </p:nvCxnSpPr>
        <p:spPr>
          <a:xfrm>
            <a:off x="2743200" y="2213113"/>
            <a:ext cx="0" cy="5068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649B00C5-180A-4781-9C6A-F9DB8779DD1B}"/>
              </a:ext>
            </a:extLst>
          </p:cNvPr>
          <p:cNvCxnSpPr/>
          <p:nvPr/>
        </p:nvCxnSpPr>
        <p:spPr>
          <a:xfrm>
            <a:off x="8130209" y="2213113"/>
            <a:ext cx="0" cy="5068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BF74D099-2960-4AE4-B43D-134F19964A60}"/>
              </a:ext>
            </a:extLst>
          </p:cNvPr>
          <p:cNvCxnSpPr/>
          <p:nvPr/>
        </p:nvCxnSpPr>
        <p:spPr>
          <a:xfrm>
            <a:off x="5420139" y="2213113"/>
            <a:ext cx="0" cy="5068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FF94CEEE-21CA-40E8-8E32-167C41320AF8}"/>
              </a:ext>
            </a:extLst>
          </p:cNvPr>
          <p:cNvCxnSpPr/>
          <p:nvPr/>
        </p:nvCxnSpPr>
        <p:spPr>
          <a:xfrm>
            <a:off x="5420139" y="3236803"/>
            <a:ext cx="0" cy="5068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4518571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73A5C-3D06-499F-B7CF-A39BB56C10BF}"/>
              </a:ext>
            </a:extLst>
          </p:cNvPr>
          <p:cNvSpPr>
            <a:spLocks noGrp="1"/>
          </p:cNvSpPr>
          <p:nvPr>
            <p:ph idx="1"/>
          </p:nvPr>
        </p:nvSpPr>
        <p:spPr>
          <a:xfrm>
            <a:off x="677334" y="1285946"/>
            <a:ext cx="8596668" cy="5572054"/>
          </a:xfrm>
        </p:spPr>
        <p:txBody>
          <a:bodyPr/>
          <a:lstStyle/>
          <a:p>
            <a:r>
              <a:rPr lang="en-US" dirty="0"/>
              <a:t>When one System is connected to the Multiple Processor in order to complete the task.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It is Best Suitable at system level or </a:t>
            </a:r>
            <a:r>
              <a:rPr lang="en-US" dirty="0" err="1"/>
              <a:t>os</a:t>
            </a:r>
            <a:r>
              <a:rPr lang="en-US" dirty="0"/>
              <a:t> level.</a:t>
            </a:r>
          </a:p>
        </p:txBody>
      </p:sp>
      <p:sp>
        <p:nvSpPr>
          <p:cNvPr id="4" name="Title 1">
            <a:extLst>
              <a:ext uri="{FF2B5EF4-FFF2-40B4-BE49-F238E27FC236}">
                <a16:creationId xmlns:a16="http://schemas.microsoft.com/office/drawing/2014/main" id="{2A751383-F017-4953-A72F-382ACE18CBE3}"/>
              </a:ext>
            </a:extLst>
          </p:cNvPr>
          <p:cNvSpPr txBox="1">
            <a:spLocks/>
          </p:cNvSpPr>
          <p:nvPr/>
        </p:nvSpPr>
        <p:spPr>
          <a:xfrm>
            <a:off x="677334" y="15623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Multi Processing</a:t>
            </a:r>
          </a:p>
        </p:txBody>
      </p:sp>
      <p:sp>
        <p:nvSpPr>
          <p:cNvPr id="6" name="Rectangle 5">
            <a:extLst>
              <a:ext uri="{FF2B5EF4-FFF2-40B4-BE49-F238E27FC236}">
                <a16:creationId xmlns:a16="http://schemas.microsoft.com/office/drawing/2014/main" id="{CF0854B4-ED6B-4D49-BD5A-8C7FE3F997DB}"/>
              </a:ext>
            </a:extLst>
          </p:cNvPr>
          <p:cNvSpPr/>
          <p:nvPr/>
        </p:nvSpPr>
        <p:spPr>
          <a:xfrm>
            <a:off x="1847943" y="2451569"/>
            <a:ext cx="1775792"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VLC</a:t>
            </a:r>
          </a:p>
        </p:txBody>
      </p:sp>
      <p:sp>
        <p:nvSpPr>
          <p:cNvPr id="7" name="Rectangle 6">
            <a:extLst>
              <a:ext uri="{FF2B5EF4-FFF2-40B4-BE49-F238E27FC236}">
                <a16:creationId xmlns:a16="http://schemas.microsoft.com/office/drawing/2014/main" id="{F0A21377-8A0C-4627-8734-2DAE4213FF2F}"/>
              </a:ext>
            </a:extLst>
          </p:cNvPr>
          <p:cNvSpPr/>
          <p:nvPr/>
        </p:nvSpPr>
        <p:spPr>
          <a:xfrm>
            <a:off x="7179732" y="2476480"/>
            <a:ext cx="1775792"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8" name="Rectangle 7">
            <a:extLst>
              <a:ext uri="{FF2B5EF4-FFF2-40B4-BE49-F238E27FC236}">
                <a16:creationId xmlns:a16="http://schemas.microsoft.com/office/drawing/2014/main" id="{681E02D3-7160-41EF-A220-A5B43D39E4E2}"/>
              </a:ext>
            </a:extLst>
          </p:cNvPr>
          <p:cNvSpPr/>
          <p:nvPr/>
        </p:nvSpPr>
        <p:spPr>
          <a:xfrm>
            <a:off x="4516782" y="2451569"/>
            <a:ext cx="1775792"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a:t>
            </a:r>
          </a:p>
        </p:txBody>
      </p:sp>
      <p:sp>
        <p:nvSpPr>
          <p:cNvPr id="9" name="Rectangle 8">
            <a:extLst>
              <a:ext uri="{FF2B5EF4-FFF2-40B4-BE49-F238E27FC236}">
                <a16:creationId xmlns:a16="http://schemas.microsoft.com/office/drawing/2014/main" id="{5FA079BE-CE09-401E-89C6-E27C840E2A9D}"/>
              </a:ext>
            </a:extLst>
          </p:cNvPr>
          <p:cNvSpPr/>
          <p:nvPr/>
        </p:nvSpPr>
        <p:spPr>
          <a:xfrm>
            <a:off x="1847943" y="3483603"/>
            <a:ext cx="7100220"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10" name="Rectangle 9">
            <a:extLst>
              <a:ext uri="{FF2B5EF4-FFF2-40B4-BE49-F238E27FC236}">
                <a16:creationId xmlns:a16="http://schemas.microsoft.com/office/drawing/2014/main" id="{9C88C249-CFF6-49F7-B9D5-E73E750B7C3F}"/>
              </a:ext>
            </a:extLst>
          </p:cNvPr>
          <p:cNvSpPr/>
          <p:nvPr/>
        </p:nvSpPr>
        <p:spPr>
          <a:xfrm>
            <a:off x="4516782" y="4507292"/>
            <a:ext cx="1775792"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cxnSp>
        <p:nvCxnSpPr>
          <p:cNvPr id="11" name="Straight Arrow Connector 10">
            <a:extLst>
              <a:ext uri="{FF2B5EF4-FFF2-40B4-BE49-F238E27FC236}">
                <a16:creationId xmlns:a16="http://schemas.microsoft.com/office/drawing/2014/main" id="{31E4B2E3-7297-4DB6-A876-EB2679C24D0A}"/>
              </a:ext>
            </a:extLst>
          </p:cNvPr>
          <p:cNvCxnSpPr>
            <a:cxnSpLocks/>
          </p:cNvCxnSpPr>
          <p:nvPr/>
        </p:nvCxnSpPr>
        <p:spPr>
          <a:xfrm>
            <a:off x="2743200" y="2990043"/>
            <a:ext cx="0" cy="5068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1B76E7AE-F466-477C-8FC3-07BA29BD728D}"/>
              </a:ext>
            </a:extLst>
          </p:cNvPr>
          <p:cNvCxnSpPr/>
          <p:nvPr/>
        </p:nvCxnSpPr>
        <p:spPr>
          <a:xfrm>
            <a:off x="8074254" y="2991679"/>
            <a:ext cx="0" cy="5068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3553730F-DBA5-486D-8941-6A648F403663}"/>
              </a:ext>
            </a:extLst>
          </p:cNvPr>
          <p:cNvCxnSpPr/>
          <p:nvPr/>
        </p:nvCxnSpPr>
        <p:spPr>
          <a:xfrm>
            <a:off x="5405414" y="2990043"/>
            <a:ext cx="0" cy="5068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D680DCBA-4095-483E-A92C-F72B1DD5E9F0}"/>
              </a:ext>
            </a:extLst>
          </p:cNvPr>
          <p:cNvCxnSpPr/>
          <p:nvPr/>
        </p:nvCxnSpPr>
        <p:spPr>
          <a:xfrm>
            <a:off x="5398053" y="4000438"/>
            <a:ext cx="0" cy="5068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Rectangle 16">
            <a:extLst>
              <a:ext uri="{FF2B5EF4-FFF2-40B4-BE49-F238E27FC236}">
                <a16:creationId xmlns:a16="http://schemas.microsoft.com/office/drawing/2014/main" id="{A8B488BA-E4DB-4F60-8551-638C52B55855}"/>
              </a:ext>
            </a:extLst>
          </p:cNvPr>
          <p:cNvSpPr/>
          <p:nvPr/>
        </p:nvSpPr>
        <p:spPr>
          <a:xfrm>
            <a:off x="1855304" y="4515636"/>
            <a:ext cx="1775792"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18" name="Rectangle 17">
            <a:extLst>
              <a:ext uri="{FF2B5EF4-FFF2-40B4-BE49-F238E27FC236}">
                <a16:creationId xmlns:a16="http://schemas.microsoft.com/office/drawing/2014/main" id="{A53C50C3-B704-4FC7-B8BE-038E313A0B8D}"/>
              </a:ext>
            </a:extLst>
          </p:cNvPr>
          <p:cNvSpPr/>
          <p:nvPr/>
        </p:nvSpPr>
        <p:spPr>
          <a:xfrm>
            <a:off x="7186358" y="4515637"/>
            <a:ext cx="1775792"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cxnSp>
        <p:nvCxnSpPr>
          <p:cNvPr id="19" name="Straight Arrow Connector 18">
            <a:extLst>
              <a:ext uri="{FF2B5EF4-FFF2-40B4-BE49-F238E27FC236}">
                <a16:creationId xmlns:a16="http://schemas.microsoft.com/office/drawing/2014/main" id="{68AB9CB9-27BC-4A92-82C3-8D10E265E366}"/>
              </a:ext>
            </a:extLst>
          </p:cNvPr>
          <p:cNvCxnSpPr/>
          <p:nvPr/>
        </p:nvCxnSpPr>
        <p:spPr>
          <a:xfrm>
            <a:off x="2743200" y="4008782"/>
            <a:ext cx="0" cy="5068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E2CE8F60-1218-4310-955B-D8F4FA46369B}"/>
              </a:ext>
            </a:extLst>
          </p:cNvPr>
          <p:cNvCxnSpPr/>
          <p:nvPr/>
        </p:nvCxnSpPr>
        <p:spPr>
          <a:xfrm>
            <a:off x="8091924" y="4000438"/>
            <a:ext cx="0" cy="5068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102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2970-3938-4AF7-9C29-230A7CBDB691}"/>
              </a:ext>
            </a:extLst>
          </p:cNvPr>
          <p:cNvSpPr>
            <a:spLocks noGrp="1"/>
          </p:cNvSpPr>
          <p:nvPr>
            <p:ph type="title"/>
          </p:nvPr>
        </p:nvSpPr>
        <p:spPr/>
        <p:txBody>
          <a:bodyPr/>
          <a:lstStyle/>
          <a:p>
            <a:r>
              <a:rPr lang="en-US" dirty="0"/>
              <a:t>Hello World Program</a:t>
            </a:r>
          </a:p>
        </p:txBody>
      </p:sp>
      <p:sp>
        <p:nvSpPr>
          <p:cNvPr id="3" name="Content Placeholder 2">
            <a:extLst>
              <a:ext uri="{FF2B5EF4-FFF2-40B4-BE49-F238E27FC236}">
                <a16:creationId xmlns:a16="http://schemas.microsoft.com/office/drawing/2014/main" id="{D25DB044-9364-48E6-BC7D-AA452457432C}"/>
              </a:ext>
            </a:extLst>
          </p:cNvPr>
          <p:cNvSpPr>
            <a:spLocks noGrp="1"/>
          </p:cNvSpPr>
          <p:nvPr>
            <p:ph idx="1"/>
          </p:nvPr>
        </p:nvSpPr>
        <p:spPr>
          <a:xfrm>
            <a:off x="0" y="1616765"/>
            <a:ext cx="7964557" cy="5380383"/>
          </a:xfrm>
        </p:spPr>
        <p:txBody>
          <a:bodyPr/>
          <a:lstStyle/>
          <a:p>
            <a:r>
              <a:rPr lang="en-US" u="sng" dirty="0"/>
              <a:t>Example:</a:t>
            </a:r>
          </a:p>
          <a:p>
            <a:pPr marL="0" indent="0">
              <a:buNone/>
            </a:pPr>
            <a:r>
              <a:rPr lang="en-US" dirty="0"/>
              <a:t>	Class </a:t>
            </a:r>
            <a:r>
              <a:rPr lang="en-US" dirty="0" err="1"/>
              <a:t>Abc</a:t>
            </a:r>
            <a:endParaRPr lang="en-US" dirty="0"/>
          </a:p>
          <a:p>
            <a:pPr marL="0" indent="0">
              <a:buNone/>
            </a:pP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System.out.println</a:t>
            </a:r>
            <a:r>
              <a:rPr lang="en-US" dirty="0"/>
              <a:t>(“Hello World”);</a:t>
            </a:r>
          </a:p>
          <a:p>
            <a:pPr marL="0" indent="0">
              <a:buNone/>
            </a:pPr>
            <a:r>
              <a:rPr lang="en-US" dirty="0"/>
              <a:t>				}</a:t>
            </a:r>
          </a:p>
          <a:p>
            <a:pPr marL="0" indent="0">
              <a:buNone/>
            </a:pPr>
            <a:r>
              <a:rPr lang="en-US" dirty="0"/>
              <a:t>	}</a:t>
            </a:r>
          </a:p>
          <a:p>
            <a:pPr marL="0" indent="0">
              <a:buNone/>
            </a:pPr>
            <a:endParaRPr lang="en-US" dirty="0"/>
          </a:p>
          <a:p>
            <a:pPr lvl="1"/>
            <a:r>
              <a:rPr lang="en-US" b="1" dirty="0"/>
              <a:t>We  can Declare Number of Classes in a single program.</a:t>
            </a:r>
          </a:p>
          <a:p>
            <a:pPr lvl="1"/>
            <a:r>
              <a:rPr lang="en-US" b="1" dirty="0"/>
              <a:t>But In Single java program we can declare only one main public class.</a:t>
            </a:r>
          </a:p>
          <a:p>
            <a:pPr lvl="1"/>
            <a:endParaRPr lang="en-US" dirty="0"/>
          </a:p>
          <a:p>
            <a:endParaRPr lang="en-US" dirty="0"/>
          </a:p>
        </p:txBody>
      </p:sp>
      <p:sp>
        <p:nvSpPr>
          <p:cNvPr id="4" name="Content Placeholder 2">
            <a:extLst>
              <a:ext uri="{FF2B5EF4-FFF2-40B4-BE49-F238E27FC236}">
                <a16:creationId xmlns:a16="http://schemas.microsoft.com/office/drawing/2014/main" id="{6B300F47-5F42-42C7-9F21-0C30B9EC0619}"/>
              </a:ext>
            </a:extLst>
          </p:cNvPr>
          <p:cNvSpPr txBox="1">
            <a:spLocks/>
          </p:cNvSpPr>
          <p:nvPr/>
        </p:nvSpPr>
        <p:spPr>
          <a:xfrm>
            <a:off x="6096000" y="1616766"/>
            <a:ext cx="6467061" cy="36244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u="sng" dirty="0"/>
              <a:t>Syntax:</a:t>
            </a:r>
          </a:p>
          <a:p>
            <a:pPr marL="0" indent="0">
              <a:buNone/>
            </a:pPr>
            <a:r>
              <a:rPr lang="en-US" dirty="0"/>
              <a:t>			</a:t>
            </a:r>
            <a:r>
              <a:rPr lang="en-US" dirty="0" err="1"/>
              <a:t>access_modifier</a:t>
            </a:r>
            <a:r>
              <a:rPr lang="en-US" dirty="0"/>
              <a:t> class </a:t>
            </a:r>
            <a:r>
              <a:rPr lang="en-US" dirty="0" err="1"/>
              <a:t>ClassName</a:t>
            </a:r>
            <a:endParaRPr lang="en-US" dirty="0"/>
          </a:p>
          <a:p>
            <a:pPr marL="0" indent="0">
              <a:buNone/>
            </a:pPr>
            <a:r>
              <a:rPr lang="en-US" dirty="0"/>
              <a:t>			{</a:t>
            </a:r>
          </a:p>
          <a:p>
            <a:pPr marL="0" indent="0">
              <a:buNone/>
            </a:pPr>
            <a:endParaRPr lang="en-US" u="sng" dirty="0"/>
          </a:p>
          <a:p>
            <a:pPr marL="0" indent="0">
              <a:buNone/>
            </a:pPr>
            <a:r>
              <a:rPr lang="en-US" dirty="0"/>
              <a:t>						//Body</a:t>
            </a:r>
          </a:p>
          <a:p>
            <a:pPr marL="0" indent="0">
              <a:buNone/>
            </a:pPr>
            <a:endParaRPr lang="en-US" u="sng" dirty="0"/>
          </a:p>
          <a:p>
            <a:pPr marL="0" indent="0">
              <a:buNone/>
            </a:pPr>
            <a:r>
              <a:rPr lang="en-US" dirty="0"/>
              <a:t>			</a:t>
            </a:r>
            <a:r>
              <a:rPr lang="en-US" u="sng" dirty="0"/>
              <a:t>} </a:t>
            </a:r>
          </a:p>
        </p:txBody>
      </p:sp>
      <p:sp>
        <p:nvSpPr>
          <p:cNvPr id="5" name="Rectangle 4">
            <a:extLst>
              <a:ext uri="{FF2B5EF4-FFF2-40B4-BE49-F238E27FC236}">
                <a16:creationId xmlns:a16="http://schemas.microsoft.com/office/drawing/2014/main" id="{A950231E-3A77-474E-86C9-EAD42FE46224}"/>
              </a:ext>
            </a:extLst>
          </p:cNvPr>
          <p:cNvSpPr/>
          <p:nvPr/>
        </p:nvSpPr>
        <p:spPr>
          <a:xfrm>
            <a:off x="265043" y="1616766"/>
            <a:ext cx="5738192" cy="362446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4C0773D-49F0-4D32-976A-6EB5243D1EF6}"/>
              </a:ext>
            </a:extLst>
          </p:cNvPr>
          <p:cNvSpPr/>
          <p:nvPr/>
        </p:nvSpPr>
        <p:spPr>
          <a:xfrm>
            <a:off x="6096000" y="1616766"/>
            <a:ext cx="5738192" cy="362446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7229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7E5E-E767-48EF-8977-ECD60E378A5A}"/>
              </a:ext>
            </a:extLst>
          </p:cNvPr>
          <p:cNvSpPr>
            <a:spLocks noGrp="1"/>
          </p:cNvSpPr>
          <p:nvPr>
            <p:ph type="title"/>
          </p:nvPr>
        </p:nvSpPr>
        <p:spPr>
          <a:xfrm>
            <a:off x="677334" y="156238"/>
            <a:ext cx="8596668" cy="1320800"/>
          </a:xfrm>
        </p:spPr>
        <p:txBody>
          <a:bodyPr/>
          <a:lstStyle/>
          <a:p>
            <a:r>
              <a:rPr lang="en-US" dirty="0"/>
              <a:t>Multithreading</a:t>
            </a:r>
          </a:p>
        </p:txBody>
      </p:sp>
      <p:sp>
        <p:nvSpPr>
          <p:cNvPr id="3" name="Content Placeholder 2">
            <a:extLst>
              <a:ext uri="{FF2B5EF4-FFF2-40B4-BE49-F238E27FC236}">
                <a16:creationId xmlns:a16="http://schemas.microsoft.com/office/drawing/2014/main" id="{4EEA7F9D-5A2A-42B5-BA77-6FF3F18EC924}"/>
              </a:ext>
            </a:extLst>
          </p:cNvPr>
          <p:cNvSpPr>
            <a:spLocks noGrp="1"/>
          </p:cNvSpPr>
          <p:nvPr>
            <p:ph idx="1"/>
          </p:nvPr>
        </p:nvSpPr>
        <p:spPr>
          <a:xfrm>
            <a:off x="677334" y="1179929"/>
            <a:ext cx="8596668" cy="673138"/>
          </a:xfrm>
        </p:spPr>
        <p:txBody>
          <a:bodyPr/>
          <a:lstStyle/>
          <a:p>
            <a:r>
              <a:rPr lang="en-US" dirty="0"/>
              <a:t>Executing multiple threads (sub-process, small Tasks) at single Time.</a:t>
            </a:r>
          </a:p>
        </p:txBody>
      </p:sp>
      <p:sp>
        <p:nvSpPr>
          <p:cNvPr id="4" name="Rectangle 3">
            <a:extLst>
              <a:ext uri="{FF2B5EF4-FFF2-40B4-BE49-F238E27FC236}">
                <a16:creationId xmlns:a16="http://schemas.microsoft.com/office/drawing/2014/main" id="{3AB6D10D-D37C-4F75-837C-B171B4234456}"/>
              </a:ext>
            </a:extLst>
          </p:cNvPr>
          <p:cNvSpPr/>
          <p:nvPr/>
        </p:nvSpPr>
        <p:spPr>
          <a:xfrm>
            <a:off x="2769704" y="2284342"/>
            <a:ext cx="6838122" cy="5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Video	 		music			 PB 			Timing</a:t>
            </a:r>
          </a:p>
        </p:txBody>
      </p:sp>
      <p:sp>
        <p:nvSpPr>
          <p:cNvPr id="6" name="Rectangle 5">
            <a:extLst>
              <a:ext uri="{FF2B5EF4-FFF2-40B4-BE49-F238E27FC236}">
                <a16:creationId xmlns:a16="http://schemas.microsoft.com/office/drawing/2014/main" id="{EC31479B-48A5-4B40-AFCB-9D1B4CFB78D8}"/>
              </a:ext>
            </a:extLst>
          </p:cNvPr>
          <p:cNvSpPr/>
          <p:nvPr/>
        </p:nvSpPr>
        <p:spPr>
          <a:xfrm>
            <a:off x="2769704" y="3703989"/>
            <a:ext cx="6838122" cy="5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7" name="TextBox 6">
            <a:extLst>
              <a:ext uri="{FF2B5EF4-FFF2-40B4-BE49-F238E27FC236}">
                <a16:creationId xmlns:a16="http://schemas.microsoft.com/office/drawing/2014/main" id="{60448E9C-BB47-4EE1-993C-9D9FB415C499}"/>
              </a:ext>
            </a:extLst>
          </p:cNvPr>
          <p:cNvSpPr txBox="1"/>
          <p:nvPr/>
        </p:nvSpPr>
        <p:spPr>
          <a:xfrm>
            <a:off x="5652052" y="1764306"/>
            <a:ext cx="887895" cy="369332"/>
          </a:xfrm>
          <a:prstGeom prst="rect">
            <a:avLst/>
          </a:prstGeom>
          <a:noFill/>
        </p:spPr>
        <p:txBody>
          <a:bodyPr wrap="square" rtlCol="0">
            <a:spAutoFit/>
          </a:bodyPr>
          <a:lstStyle/>
          <a:p>
            <a:pPr algn="ctr"/>
            <a:r>
              <a:rPr lang="en-US" dirty="0"/>
              <a:t>VLC</a:t>
            </a:r>
          </a:p>
        </p:txBody>
      </p:sp>
      <p:cxnSp>
        <p:nvCxnSpPr>
          <p:cNvPr id="9" name="Straight Arrow Connector 8">
            <a:extLst>
              <a:ext uri="{FF2B5EF4-FFF2-40B4-BE49-F238E27FC236}">
                <a16:creationId xmlns:a16="http://schemas.microsoft.com/office/drawing/2014/main" id="{5EA0D818-FA9E-48D6-8E76-A2F62E2002FC}"/>
              </a:ext>
            </a:extLst>
          </p:cNvPr>
          <p:cNvCxnSpPr/>
          <p:nvPr/>
        </p:nvCxnSpPr>
        <p:spPr>
          <a:xfrm>
            <a:off x="3644348" y="2876756"/>
            <a:ext cx="0" cy="383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01BCF1C-EBBE-4B48-95A9-B5AC1CD5F88C}"/>
              </a:ext>
            </a:extLst>
          </p:cNvPr>
          <p:cNvCxnSpPr/>
          <p:nvPr/>
        </p:nvCxnSpPr>
        <p:spPr>
          <a:xfrm>
            <a:off x="5453270" y="2889435"/>
            <a:ext cx="0" cy="383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D8AA0E-2F1A-47F9-90B9-EC1EF0DFE73D}"/>
              </a:ext>
            </a:extLst>
          </p:cNvPr>
          <p:cNvCxnSpPr/>
          <p:nvPr/>
        </p:nvCxnSpPr>
        <p:spPr>
          <a:xfrm>
            <a:off x="7222435" y="2889435"/>
            <a:ext cx="0" cy="383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9D3509D-1DDE-4051-AC07-61783A5C6108}"/>
              </a:ext>
            </a:extLst>
          </p:cNvPr>
          <p:cNvCxnSpPr/>
          <p:nvPr/>
        </p:nvCxnSpPr>
        <p:spPr>
          <a:xfrm>
            <a:off x="8660296" y="2889434"/>
            <a:ext cx="0" cy="383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4926043-23F9-46F9-AD46-E75F41277C0D}"/>
              </a:ext>
            </a:extLst>
          </p:cNvPr>
          <p:cNvCxnSpPr/>
          <p:nvPr/>
        </p:nvCxnSpPr>
        <p:spPr>
          <a:xfrm>
            <a:off x="3644348" y="3272713"/>
            <a:ext cx="50159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3C389A8-DEE3-40D8-BB59-8C774EDA0182}"/>
              </a:ext>
            </a:extLst>
          </p:cNvPr>
          <p:cNvCxnSpPr/>
          <p:nvPr/>
        </p:nvCxnSpPr>
        <p:spPr>
          <a:xfrm>
            <a:off x="6374296" y="3272713"/>
            <a:ext cx="0" cy="383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AA91ADB-47D1-4537-A6CC-A3BD6B8FF3F6}"/>
              </a:ext>
            </a:extLst>
          </p:cNvPr>
          <p:cNvSpPr/>
          <p:nvPr/>
        </p:nvSpPr>
        <p:spPr>
          <a:xfrm>
            <a:off x="4704522" y="4727678"/>
            <a:ext cx="3326296" cy="5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cxnSp>
        <p:nvCxnSpPr>
          <p:cNvPr id="17" name="Straight Arrow Connector 16">
            <a:extLst>
              <a:ext uri="{FF2B5EF4-FFF2-40B4-BE49-F238E27FC236}">
                <a16:creationId xmlns:a16="http://schemas.microsoft.com/office/drawing/2014/main" id="{446C7482-2C48-4ADC-9A8A-E2EB5C1226D8}"/>
              </a:ext>
            </a:extLst>
          </p:cNvPr>
          <p:cNvCxnSpPr/>
          <p:nvPr/>
        </p:nvCxnSpPr>
        <p:spPr>
          <a:xfrm>
            <a:off x="6367670" y="4296403"/>
            <a:ext cx="0" cy="383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8DDB4CFC-C58A-444E-81C9-F83F0019A779}"/>
              </a:ext>
            </a:extLst>
          </p:cNvPr>
          <p:cNvSpPr txBox="1">
            <a:spLocks/>
          </p:cNvSpPr>
          <p:nvPr/>
        </p:nvSpPr>
        <p:spPr>
          <a:xfrm>
            <a:off x="677334" y="5533268"/>
            <a:ext cx="8596668" cy="13247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Software ,Games ,Animations.</a:t>
            </a:r>
          </a:p>
          <a:p>
            <a:r>
              <a:rPr lang="en-US" dirty="0"/>
              <a:t> Multithreading is best suitable at programming level.</a:t>
            </a:r>
          </a:p>
        </p:txBody>
      </p:sp>
    </p:spTree>
    <p:extLst>
      <p:ext uri="{BB962C8B-B14F-4D97-AF65-F5344CB8AC3E}">
        <p14:creationId xmlns:p14="http://schemas.microsoft.com/office/powerpoint/2010/main" val="6565152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9E1831-8C2C-4DF0-82F8-2BCB71E211AF}"/>
              </a:ext>
            </a:extLst>
          </p:cNvPr>
          <p:cNvSpPr>
            <a:spLocks noGrp="1"/>
          </p:cNvSpPr>
          <p:nvPr>
            <p:ph type="title"/>
          </p:nvPr>
        </p:nvSpPr>
        <p:spPr>
          <a:xfrm>
            <a:off x="764125" y="53334"/>
            <a:ext cx="8911687" cy="692996"/>
          </a:xfrm>
        </p:spPr>
        <p:txBody>
          <a:bodyPr>
            <a:normAutofit/>
          </a:bodyPr>
          <a:lstStyle/>
          <a:p>
            <a:r>
              <a:rPr lang="en-US" sz="2800" dirty="0"/>
              <a:t>Ways To Create Thread	</a:t>
            </a:r>
          </a:p>
        </p:txBody>
      </p:sp>
      <p:sp>
        <p:nvSpPr>
          <p:cNvPr id="5" name="Content Placeholder 2">
            <a:extLst>
              <a:ext uri="{FF2B5EF4-FFF2-40B4-BE49-F238E27FC236}">
                <a16:creationId xmlns:a16="http://schemas.microsoft.com/office/drawing/2014/main" id="{8FA74F36-6745-48A2-BA33-4F1A72570718}"/>
              </a:ext>
            </a:extLst>
          </p:cNvPr>
          <p:cNvSpPr>
            <a:spLocks noGrp="1"/>
          </p:cNvSpPr>
          <p:nvPr>
            <p:ph idx="1"/>
          </p:nvPr>
        </p:nvSpPr>
        <p:spPr>
          <a:xfrm>
            <a:off x="760412" y="766030"/>
            <a:ext cx="8915400" cy="1598562"/>
          </a:xfrm>
        </p:spPr>
        <p:txBody>
          <a:bodyPr>
            <a:normAutofit lnSpcReduction="10000"/>
          </a:bodyPr>
          <a:lstStyle/>
          <a:p>
            <a:pPr marL="457200" indent="-457200">
              <a:buFont typeface="+mj-lt"/>
              <a:buAutoNum type="arabicPeriod"/>
            </a:pPr>
            <a:r>
              <a:rPr lang="en-US" sz="2000" dirty="0"/>
              <a:t>Thread (Class)</a:t>
            </a:r>
          </a:p>
          <a:p>
            <a:pPr marL="457200" indent="-457200">
              <a:buFont typeface="+mj-lt"/>
              <a:buAutoNum type="arabicPeriod"/>
            </a:pPr>
            <a:r>
              <a:rPr lang="en-US" sz="2000" dirty="0"/>
              <a:t>Runnable (Interface)</a:t>
            </a:r>
          </a:p>
          <a:p>
            <a:pPr marL="0" indent="0">
              <a:buNone/>
            </a:pPr>
            <a:endParaRPr lang="en-US" sz="2000" dirty="0"/>
          </a:p>
          <a:p>
            <a:pPr marL="0" indent="0">
              <a:buNone/>
            </a:pPr>
            <a:r>
              <a:rPr lang="en-US" sz="2000" b="1" u="sng" dirty="0"/>
              <a:t>Thread Class Constructors</a:t>
            </a:r>
          </a:p>
        </p:txBody>
      </p:sp>
      <p:sp>
        <p:nvSpPr>
          <p:cNvPr id="6" name="Content Placeholder 2">
            <a:extLst>
              <a:ext uri="{FF2B5EF4-FFF2-40B4-BE49-F238E27FC236}">
                <a16:creationId xmlns:a16="http://schemas.microsoft.com/office/drawing/2014/main" id="{430572DA-18A9-48A9-B6A6-57B3DCD54BEF}"/>
              </a:ext>
            </a:extLst>
          </p:cNvPr>
          <p:cNvSpPr txBox="1">
            <a:spLocks/>
          </p:cNvSpPr>
          <p:nvPr/>
        </p:nvSpPr>
        <p:spPr>
          <a:xfrm>
            <a:off x="760412" y="2567232"/>
            <a:ext cx="8915400" cy="42907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t>public class Thread Implements Runnable</a:t>
            </a:r>
            <a:br>
              <a:rPr lang="en-US" sz="2000" dirty="0"/>
            </a:br>
            <a:r>
              <a:rPr lang="en-US" sz="2000" dirty="0"/>
              <a:t>{</a:t>
            </a:r>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t>
            </a:r>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94B7469E-17C8-4D88-B0B8-D25A5AB7E8D4}"/>
              </a:ext>
            </a:extLst>
          </p:cNvPr>
          <p:cNvPicPr>
            <a:picLocks noChangeAspect="1"/>
          </p:cNvPicPr>
          <p:nvPr/>
        </p:nvPicPr>
        <p:blipFill>
          <a:blip r:embed="rId2"/>
          <a:stretch>
            <a:fillRect/>
          </a:stretch>
        </p:blipFill>
        <p:spPr>
          <a:xfrm>
            <a:off x="1303751" y="3725539"/>
            <a:ext cx="8818879" cy="2286376"/>
          </a:xfrm>
          <a:prstGeom prst="rect">
            <a:avLst/>
          </a:prstGeom>
        </p:spPr>
      </p:pic>
      <p:sp>
        <p:nvSpPr>
          <p:cNvPr id="8" name="Rectangle 7">
            <a:extLst>
              <a:ext uri="{FF2B5EF4-FFF2-40B4-BE49-F238E27FC236}">
                <a16:creationId xmlns:a16="http://schemas.microsoft.com/office/drawing/2014/main" id="{8E598303-A04A-45AE-B744-9B1715003B7C}"/>
              </a:ext>
            </a:extLst>
          </p:cNvPr>
          <p:cNvSpPr/>
          <p:nvPr/>
        </p:nvSpPr>
        <p:spPr>
          <a:xfrm>
            <a:off x="202164" y="2513898"/>
            <a:ext cx="10031896" cy="4290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11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p:bldP spid="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87EBFD5-41D9-43B7-AF04-E7B2AE5B170C}"/>
              </a:ext>
            </a:extLst>
          </p:cNvPr>
          <p:cNvSpPr txBox="1">
            <a:spLocks/>
          </p:cNvSpPr>
          <p:nvPr/>
        </p:nvSpPr>
        <p:spPr>
          <a:xfrm>
            <a:off x="558248" y="646087"/>
            <a:ext cx="8915400" cy="580772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t>public class Thread Implements Runnable</a:t>
            </a:r>
            <a:br>
              <a:rPr lang="en-US" sz="2000" dirty="0"/>
            </a:br>
            <a:r>
              <a:rPr lang="en-US" sz="2000" dirty="0"/>
              <a:t>{</a:t>
            </a:r>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t>
            </a:r>
          </a:p>
          <a:p>
            <a:pPr marL="0" indent="0">
              <a:buNone/>
            </a:pPr>
            <a:endParaRPr lang="en-US" sz="2000" dirty="0"/>
          </a:p>
          <a:p>
            <a:pPr marL="0" indent="0">
              <a:buNone/>
            </a:pPr>
            <a:endParaRPr lang="en-US" sz="2000" dirty="0"/>
          </a:p>
        </p:txBody>
      </p:sp>
      <p:sp>
        <p:nvSpPr>
          <p:cNvPr id="5" name="Rectangle 4">
            <a:extLst>
              <a:ext uri="{FF2B5EF4-FFF2-40B4-BE49-F238E27FC236}">
                <a16:creationId xmlns:a16="http://schemas.microsoft.com/office/drawing/2014/main" id="{4C98008B-197D-496F-8324-1BBA5671DFAF}"/>
              </a:ext>
            </a:extLst>
          </p:cNvPr>
          <p:cNvSpPr/>
          <p:nvPr/>
        </p:nvSpPr>
        <p:spPr>
          <a:xfrm>
            <a:off x="0" y="646086"/>
            <a:ext cx="10031896" cy="60330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133F587-20C2-4160-B0A2-44EA2BEFDB32}"/>
              </a:ext>
            </a:extLst>
          </p:cNvPr>
          <p:cNvPicPr>
            <a:picLocks noChangeAspect="1"/>
          </p:cNvPicPr>
          <p:nvPr/>
        </p:nvPicPr>
        <p:blipFill>
          <a:blip r:embed="rId2"/>
          <a:stretch>
            <a:fillRect/>
          </a:stretch>
        </p:blipFill>
        <p:spPr>
          <a:xfrm>
            <a:off x="992256" y="1417942"/>
            <a:ext cx="5410200" cy="1314450"/>
          </a:xfrm>
          <a:prstGeom prst="rect">
            <a:avLst/>
          </a:prstGeom>
        </p:spPr>
      </p:pic>
      <p:pic>
        <p:nvPicPr>
          <p:cNvPr id="7" name="Picture 6">
            <a:extLst>
              <a:ext uri="{FF2B5EF4-FFF2-40B4-BE49-F238E27FC236}">
                <a16:creationId xmlns:a16="http://schemas.microsoft.com/office/drawing/2014/main" id="{FDCF7BF4-7BD7-4F07-8F89-3DA522E54E5B}"/>
              </a:ext>
            </a:extLst>
          </p:cNvPr>
          <p:cNvPicPr>
            <a:picLocks noChangeAspect="1"/>
          </p:cNvPicPr>
          <p:nvPr/>
        </p:nvPicPr>
        <p:blipFill>
          <a:blip r:embed="rId3"/>
          <a:stretch>
            <a:fillRect/>
          </a:stretch>
        </p:blipFill>
        <p:spPr>
          <a:xfrm>
            <a:off x="979004" y="3005365"/>
            <a:ext cx="6546574" cy="657225"/>
          </a:xfrm>
          <a:prstGeom prst="rect">
            <a:avLst/>
          </a:prstGeom>
        </p:spPr>
      </p:pic>
      <p:pic>
        <p:nvPicPr>
          <p:cNvPr id="8" name="Picture 7">
            <a:extLst>
              <a:ext uri="{FF2B5EF4-FFF2-40B4-BE49-F238E27FC236}">
                <a16:creationId xmlns:a16="http://schemas.microsoft.com/office/drawing/2014/main" id="{1D227D4A-1237-4E7A-AE98-13396AD4C819}"/>
              </a:ext>
            </a:extLst>
          </p:cNvPr>
          <p:cNvPicPr>
            <a:picLocks noChangeAspect="1"/>
          </p:cNvPicPr>
          <p:nvPr/>
        </p:nvPicPr>
        <p:blipFill>
          <a:blip r:embed="rId4"/>
          <a:stretch>
            <a:fillRect/>
          </a:stretch>
        </p:blipFill>
        <p:spPr>
          <a:xfrm>
            <a:off x="979004" y="3973387"/>
            <a:ext cx="5527813" cy="647700"/>
          </a:xfrm>
          <a:prstGeom prst="rect">
            <a:avLst/>
          </a:prstGeom>
        </p:spPr>
      </p:pic>
      <p:pic>
        <p:nvPicPr>
          <p:cNvPr id="9" name="Picture 8">
            <a:extLst>
              <a:ext uri="{FF2B5EF4-FFF2-40B4-BE49-F238E27FC236}">
                <a16:creationId xmlns:a16="http://schemas.microsoft.com/office/drawing/2014/main" id="{EC8FD9CB-135A-47B9-9611-D1D5B5BBFF98}"/>
              </a:ext>
            </a:extLst>
          </p:cNvPr>
          <p:cNvPicPr>
            <a:picLocks noChangeAspect="1"/>
          </p:cNvPicPr>
          <p:nvPr/>
        </p:nvPicPr>
        <p:blipFill>
          <a:blip r:embed="rId5"/>
          <a:stretch>
            <a:fillRect/>
          </a:stretch>
        </p:blipFill>
        <p:spPr>
          <a:xfrm>
            <a:off x="992256" y="4943405"/>
            <a:ext cx="5591175" cy="676275"/>
          </a:xfrm>
          <a:prstGeom prst="rect">
            <a:avLst/>
          </a:prstGeom>
        </p:spPr>
      </p:pic>
      <p:sp>
        <p:nvSpPr>
          <p:cNvPr id="10" name="TextBox 9">
            <a:extLst>
              <a:ext uri="{FF2B5EF4-FFF2-40B4-BE49-F238E27FC236}">
                <a16:creationId xmlns:a16="http://schemas.microsoft.com/office/drawing/2014/main" id="{E0795693-1857-433A-B78D-896744D7107E}"/>
              </a:ext>
            </a:extLst>
          </p:cNvPr>
          <p:cNvSpPr txBox="1"/>
          <p:nvPr/>
        </p:nvSpPr>
        <p:spPr>
          <a:xfrm>
            <a:off x="7779025" y="1669774"/>
            <a:ext cx="2473187" cy="369332"/>
          </a:xfrm>
          <a:prstGeom prst="rect">
            <a:avLst/>
          </a:prstGeom>
          <a:noFill/>
        </p:spPr>
        <p:txBody>
          <a:bodyPr wrap="square" rtlCol="0">
            <a:spAutoFit/>
          </a:bodyPr>
          <a:lstStyle/>
          <a:p>
            <a:r>
              <a:rPr lang="en-US" b="1" dirty="0"/>
              <a:t>BASIC METHODS</a:t>
            </a:r>
          </a:p>
        </p:txBody>
      </p:sp>
      <p:sp>
        <p:nvSpPr>
          <p:cNvPr id="11" name="TextBox 10">
            <a:extLst>
              <a:ext uri="{FF2B5EF4-FFF2-40B4-BE49-F238E27FC236}">
                <a16:creationId xmlns:a16="http://schemas.microsoft.com/office/drawing/2014/main" id="{3197D294-4536-4BF6-9F9A-38FD6339794D}"/>
              </a:ext>
            </a:extLst>
          </p:cNvPr>
          <p:cNvSpPr txBox="1"/>
          <p:nvPr/>
        </p:nvSpPr>
        <p:spPr>
          <a:xfrm>
            <a:off x="7828306" y="4979573"/>
            <a:ext cx="2473187" cy="646331"/>
          </a:xfrm>
          <a:prstGeom prst="rect">
            <a:avLst/>
          </a:prstGeom>
          <a:noFill/>
        </p:spPr>
        <p:txBody>
          <a:bodyPr wrap="square" rtlCol="0">
            <a:spAutoFit/>
          </a:bodyPr>
          <a:lstStyle/>
          <a:p>
            <a:r>
              <a:rPr lang="en-US" b="1" dirty="0"/>
              <a:t>PRIORITY BASED METHODS</a:t>
            </a:r>
          </a:p>
        </p:txBody>
      </p:sp>
      <p:sp>
        <p:nvSpPr>
          <p:cNvPr id="12" name="TextBox 11">
            <a:extLst>
              <a:ext uri="{FF2B5EF4-FFF2-40B4-BE49-F238E27FC236}">
                <a16:creationId xmlns:a16="http://schemas.microsoft.com/office/drawing/2014/main" id="{CFB476C6-87A4-4DCF-94F9-80F9B95A6528}"/>
              </a:ext>
            </a:extLst>
          </p:cNvPr>
          <p:cNvSpPr txBox="1"/>
          <p:nvPr/>
        </p:nvSpPr>
        <p:spPr>
          <a:xfrm>
            <a:off x="7828306" y="3974756"/>
            <a:ext cx="2473187" cy="646331"/>
          </a:xfrm>
          <a:prstGeom prst="rect">
            <a:avLst/>
          </a:prstGeom>
          <a:noFill/>
        </p:spPr>
        <p:txBody>
          <a:bodyPr wrap="square" rtlCol="0">
            <a:spAutoFit/>
          </a:bodyPr>
          <a:lstStyle/>
          <a:p>
            <a:r>
              <a:rPr lang="en-US" b="1" dirty="0"/>
              <a:t>DAEMON THREAD METHODS</a:t>
            </a:r>
          </a:p>
        </p:txBody>
      </p:sp>
      <p:sp>
        <p:nvSpPr>
          <p:cNvPr id="13" name="TextBox 12">
            <a:extLst>
              <a:ext uri="{FF2B5EF4-FFF2-40B4-BE49-F238E27FC236}">
                <a16:creationId xmlns:a16="http://schemas.microsoft.com/office/drawing/2014/main" id="{1617B5AD-5118-470B-83EE-0854F25C97DE}"/>
              </a:ext>
            </a:extLst>
          </p:cNvPr>
          <p:cNvSpPr txBox="1"/>
          <p:nvPr/>
        </p:nvSpPr>
        <p:spPr>
          <a:xfrm>
            <a:off x="7837833" y="3149311"/>
            <a:ext cx="2473187" cy="369332"/>
          </a:xfrm>
          <a:prstGeom prst="rect">
            <a:avLst/>
          </a:prstGeom>
          <a:noFill/>
        </p:spPr>
        <p:txBody>
          <a:bodyPr wrap="square" rtlCol="0">
            <a:spAutoFit/>
          </a:bodyPr>
          <a:lstStyle/>
          <a:p>
            <a:r>
              <a:rPr lang="en-US" b="1" dirty="0"/>
              <a:t>NAMING METHODS</a:t>
            </a:r>
          </a:p>
        </p:txBody>
      </p:sp>
      <p:cxnSp>
        <p:nvCxnSpPr>
          <p:cNvPr id="14" name="Straight Arrow Connector 13">
            <a:extLst>
              <a:ext uri="{FF2B5EF4-FFF2-40B4-BE49-F238E27FC236}">
                <a16:creationId xmlns:a16="http://schemas.microsoft.com/office/drawing/2014/main" id="{0B8692D5-018A-4419-BF81-AC22D43AB6F4}"/>
              </a:ext>
            </a:extLst>
          </p:cNvPr>
          <p:cNvCxnSpPr/>
          <p:nvPr/>
        </p:nvCxnSpPr>
        <p:spPr>
          <a:xfrm>
            <a:off x="6583431" y="1868557"/>
            <a:ext cx="9421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0E5512-BA61-46B2-A7C7-2B5ADE0EFE66}"/>
              </a:ext>
            </a:extLst>
          </p:cNvPr>
          <p:cNvCxnSpPr/>
          <p:nvPr/>
        </p:nvCxnSpPr>
        <p:spPr>
          <a:xfrm>
            <a:off x="6757159" y="5317710"/>
            <a:ext cx="9421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4D666FC-CB98-4021-841E-E6B7B4997A2F}"/>
              </a:ext>
            </a:extLst>
          </p:cNvPr>
          <p:cNvCxnSpPr>
            <a:cxnSpLocks/>
          </p:cNvCxnSpPr>
          <p:nvPr/>
        </p:nvCxnSpPr>
        <p:spPr>
          <a:xfrm>
            <a:off x="7525578" y="3333977"/>
            <a:ext cx="3474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BF84737-892C-4BE2-9ECA-31BCCB27D2E3}"/>
              </a:ext>
            </a:extLst>
          </p:cNvPr>
          <p:cNvCxnSpPr/>
          <p:nvPr/>
        </p:nvCxnSpPr>
        <p:spPr>
          <a:xfrm>
            <a:off x="6583431" y="4297237"/>
            <a:ext cx="9421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14416916-C031-43E1-93B7-6B37147C4C72}"/>
              </a:ext>
            </a:extLst>
          </p:cNvPr>
          <p:cNvSpPr>
            <a:spLocks noGrp="1"/>
          </p:cNvSpPr>
          <p:nvPr>
            <p:ph type="title"/>
          </p:nvPr>
        </p:nvSpPr>
        <p:spPr>
          <a:xfrm>
            <a:off x="0" y="119800"/>
            <a:ext cx="8911687" cy="692996"/>
          </a:xfrm>
        </p:spPr>
        <p:txBody>
          <a:bodyPr>
            <a:normAutofit/>
          </a:bodyPr>
          <a:lstStyle/>
          <a:p>
            <a:r>
              <a:rPr lang="en-US" sz="2400" b="1" u="sng" dirty="0"/>
              <a:t>Thread Class Methods</a:t>
            </a:r>
          </a:p>
        </p:txBody>
      </p:sp>
    </p:spTree>
    <p:extLst>
      <p:ext uri="{BB962C8B-B14F-4D97-AF65-F5344CB8AC3E}">
        <p14:creationId xmlns:p14="http://schemas.microsoft.com/office/powerpoint/2010/main" val="360651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down)">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3" grpId="0"/>
      <p:bldP spid="1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BF79C68-B890-4458-A50F-4E939A0F223E}"/>
              </a:ext>
            </a:extLst>
          </p:cNvPr>
          <p:cNvSpPr txBox="1">
            <a:spLocks/>
          </p:cNvSpPr>
          <p:nvPr/>
        </p:nvSpPr>
        <p:spPr>
          <a:xfrm>
            <a:off x="677518" y="685843"/>
            <a:ext cx="8915400" cy="580772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t>public class Thread Implements Runnable</a:t>
            </a:r>
            <a:br>
              <a:rPr lang="en-US" sz="2000" dirty="0"/>
            </a:br>
            <a:r>
              <a:rPr lang="en-US" sz="2000" dirty="0"/>
              <a:t>{</a:t>
            </a:r>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t>
            </a:r>
          </a:p>
          <a:p>
            <a:pPr marL="0" indent="0">
              <a:buNone/>
            </a:pPr>
            <a:endParaRPr lang="en-US" sz="2000" dirty="0"/>
          </a:p>
          <a:p>
            <a:pPr marL="0" indent="0">
              <a:buNone/>
            </a:pPr>
            <a:endParaRPr lang="en-US" sz="2000" dirty="0"/>
          </a:p>
        </p:txBody>
      </p:sp>
      <p:sp>
        <p:nvSpPr>
          <p:cNvPr id="5" name="Rectangle 4">
            <a:extLst>
              <a:ext uri="{FF2B5EF4-FFF2-40B4-BE49-F238E27FC236}">
                <a16:creationId xmlns:a16="http://schemas.microsoft.com/office/drawing/2014/main" id="{F18B7165-9B34-466D-803D-C6F6D10797EC}"/>
              </a:ext>
            </a:extLst>
          </p:cNvPr>
          <p:cNvSpPr/>
          <p:nvPr/>
        </p:nvSpPr>
        <p:spPr>
          <a:xfrm>
            <a:off x="119270" y="685842"/>
            <a:ext cx="10031896" cy="60330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C1EDC77-FA5A-4E6D-A75B-992ECFEC55DA}"/>
              </a:ext>
            </a:extLst>
          </p:cNvPr>
          <p:cNvSpPr txBox="1"/>
          <p:nvPr/>
        </p:nvSpPr>
        <p:spPr>
          <a:xfrm>
            <a:off x="7119731" y="4490076"/>
            <a:ext cx="2473187" cy="646331"/>
          </a:xfrm>
          <a:prstGeom prst="rect">
            <a:avLst/>
          </a:prstGeom>
          <a:noFill/>
        </p:spPr>
        <p:txBody>
          <a:bodyPr wrap="square" rtlCol="0">
            <a:spAutoFit/>
          </a:bodyPr>
          <a:lstStyle/>
          <a:p>
            <a:r>
              <a:rPr lang="en-US" b="1" dirty="0"/>
              <a:t>INTERRUPTING A THREAD METHODS</a:t>
            </a:r>
          </a:p>
        </p:txBody>
      </p:sp>
      <p:cxnSp>
        <p:nvCxnSpPr>
          <p:cNvPr id="7" name="Straight Arrow Connector 6">
            <a:extLst>
              <a:ext uri="{FF2B5EF4-FFF2-40B4-BE49-F238E27FC236}">
                <a16:creationId xmlns:a16="http://schemas.microsoft.com/office/drawing/2014/main" id="{68096428-9235-4F3A-A145-E60763C12C4D}"/>
              </a:ext>
            </a:extLst>
          </p:cNvPr>
          <p:cNvCxnSpPr/>
          <p:nvPr/>
        </p:nvCxnSpPr>
        <p:spPr>
          <a:xfrm>
            <a:off x="5722040" y="4813242"/>
            <a:ext cx="9421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80FF524-69F2-43AC-BFCA-082A716FAB93}"/>
              </a:ext>
            </a:extLst>
          </p:cNvPr>
          <p:cNvSpPr>
            <a:spLocks noGrp="1"/>
          </p:cNvSpPr>
          <p:nvPr>
            <p:ph type="title"/>
          </p:nvPr>
        </p:nvSpPr>
        <p:spPr>
          <a:xfrm>
            <a:off x="119270" y="159556"/>
            <a:ext cx="8911687" cy="692996"/>
          </a:xfrm>
        </p:spPr>
        <p:txBody>
          <a:bodyPr>
            <a:normAutofit/>
          </a:bodyPr>
          <a:lstStyle/>
          <a:p>
            <a:r>
              <a:rPr lang="en-US" sz="2400" b="1" u="sng" dirty="0"/>
              <a:t>Thread Class Methods</a:t>
            </a:r>
          </a:p>
        </p:txBody>
      </p:sp>
      <p:pic>
        <p:nvPicPr>
          <p:cNvPr id="9" name="Picture 8">
            <a:extLst>
              <a:ext uri="{FF2B5EF4-FFF2-40B4-BE49-F238E27FC236}">
                <a16:creationId xmlns:a16="http://schemas.microsoft.com/office/drawing/2014/main" id="{16C08135-6D7F-4EB9-8383-DAB02968DC50}"/>
              </a:ext>
            </a:extLst>
          </p:cNvPr>
          <p:cNvPicPr>
            <a:picLocks noChangeAspect="1"/>
          </p:cNvPicPr>
          <p:nvPr/>
        </p:nvPicPr>
        <p:blipFill>
          <a:blip r:embed="rId2"/>
          <a:stretch>
            <a:fillRect/>
          </a:stretch>
        </p:blipFill>
        <p:spPr>
          <a:xfrm>
            <a:off x="1054169" y="1470219"/>
            <a:ext cx="7510353" cy="1986279"/>
          </a:xfrm>
          <a:prstGeom prst="rect">
            <a:avLst/>
          </a:prstGeom>
        </p:spPr>
      </p:pic>
      <p:pic>
        <p:nvPicPr>
          <p:cNvPr id="10" name="Picture 9">
            <a:extLst>
              <a:ext uri="{FF2B5EF4-FFF2-40B4-BE49-F238E27FC236}">
                <a16:creationId xmlns:a16="http://schemas.microsoft.com/office/drawing/2014/main" id="{FEDF6F5B-F80B-49F0-A5F6-7E9EC511DE8B}"/>
              </a:ext>
            </a:extLst>
          </p:cNvPr>
          <p:cNvPicPr>
            <a:picLocks noChangeAspect="1"/>
          </p:cNvPicPr>
          <p:nvPr/>
        </p:nvPicPr>
        <p:blipFill>
          <a:blip r:embed="rId3"/>
          <a:stretch>
            <a:fillRect/>
          </a:stretch>
        </p:blipFill>
        <p:spPr>
          <a:xfrm>
            <a:off x="1054169" y="4336992"/>
            <a:ext cx="4467225" cy="952500"/>
          </a:xfrm>
          <a:prstGeom prst="rect">
            <a:avLst/>
          </a:prstGeom>
        </p:spPr>
      </p:pic>
      <p:sp>
        <p:nvSpPr>
          <p:cNvPr id="11" name="TextBox 10">
            <a:extLst>
              <a:ext uri="{FF2B5EF4-FFF2-40B4-BE49-F238E27FC236}">
                <a16:creationId xmlns:a16="http://schemas.microsoft.com/office/drawing/2014/main" id="{674F982F-3F16-4FD5-B40D-430AC1739408}"/>
              </a:ext>
            </a:extLst>
          </p:cNvPr>
          <p:cNvSpPr txBox="1"/>
          <p:nvPr/>
        </p:nvSpPr>
        <p:spPr>
          <a:xfrm>
            <a:off x="8772732" y="1920843"/>
            <a:ext cx="1794842" cy="923330"/>
          </a:xfrm>
          <a:prstGeom prst="rect">
            <a:avLst/>
          </a:prstGeom>
          <a:noFill/>
        </p:spPr>
        <p:txBody>
          <a:bodyPr wrap="square" rtlCol="0">
            <a:spAutoFit/>
          </a:bodyPr>
          <a:lstStyle/>
          <a:p>
            <a:r>
              <a:rPr lang="en-US" b="1" dirty="0"/>
              <a:t>PREVENT THREAD EXECUTION</a:t>
            </a:r>
          </a:p>
        </p:txBody>
      </p:sp>
    </p:spTree>
    <p:extLst>
      <p:ext uri="{BB962C8B-B14F-4D97-AF65-F5344CB8AC3E}">
        <p14:creationId xmlns:p14="http://schemas.microsoft.com/office/powerpoint/2010/main" val="414691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8" grpId="0"/>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BF79C68-B890-4458-A50F-4E939A0F223E}"/>
              </a:ext>
            </a:extLst>
          </p:cNvPr>
          <p:cNvSpPr txBox="1">
            <a:spLocks/>
          </p:cNvSpPr>
          <p:nvPr/>
        </p:nvSpPr>
        <p:spPr>
          <a:xfrm>
            <a:off x="119270" y="1200517"/>
            <a:ext cx="8915400" cy="58077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t>public class Object</a:t>
            </a:r>
            <a:br>
              <a:rPr lang="en-US" sz="2000" dirty="0"/>
            </a:b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t>
            </a:r>
          </a:p>
          <a:p>
            <a:pPr marL="0" indent="0">
              <a:buNone/>
            </a:pPr>
            <a:endParaRPr lang="en-US" sz="2000" dirty="0"/>
          </a:p>
          <a:p>
            <a:pPr marL="0" indent="0">
              <a:buNone/>
            </a:pPr>
            <a:endParaRPr lang="en-US" sz="2000" dirty="0"/>
          </a:p>
        </p:txBody>
      </p:sp>
      <p:sp>
        <p:nvSpPr>
          <p:cNvPr id="5" name="Rectangle 4">
            <a:extLst>
              <a:ext uri="{FF2B5EF4-FFF2-40B4-BE49-F238E27FC236}">
                <a16:creationId xmlns:a16="http://schemas.microsoft.com/office/drawing/2014/main" id="{F18B7165-9B34-466D-803D-C6F6D10797EC}"/>
              </a:ext>
            </a:extLst>
          </p:cNvPr>
          <p:cNvSpPr/>
          <p:nvPr/>
        </p:nvSpPr>
        <p:spPr>
          <a:xfrm>
            <a:off x="119270" y="852552"/>
            <a:ext cx="10031896" cy="3912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8096428-9235-4F3A-A145-E60763C12C4D}"/>
              </a:ext>
            </a:extLst>
          </p:cNvPr>
          <p:cNvCxnSpPr/>
          <p:nvPr/>
        </p:nvCxnSpPr>
        <p:spPr>
          <a:xfrm>
            <a:off x="7301936" y="2754549"/>
            <a:ext cx="9421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80FF524-69F2-43AC-BFCA-082A716FAB93}"/>
              </a:ext>
            </a:extLst>
          </p:cNvPr>
          <p:cNvSpPr>
            <a:spLocks noGrp="1"/>
          </p:cNvSpPr>
          <p:nvPr>
            <p:ph type="title"/>
          </p:nvPr>
        </p:nvSpPr>
        <p:spPr>
          <a:xfrm>
            <a:off x="119270" y="307836"/>
            <a:ext cx="8911687" cy="692996"/>
          </a:xfrm>
        </p:spPr>
        <p:txBody>
          <a:bodyPr>
            <a:normAutofit/>
          </a:bodyPr>
          <a:lstStyle/>
          <a:p>
            <a:r>
              <a:rPr lang="en-US" sz="2400" b="1" u="sng" dirty="0"/>
              <a:t>Inter-Thread Communications</a:t>
            </a:r>
          </a:p>
        </p:txBody>
      </p:sp>
      <p:sp>
        <p:nvSpPr>
          <p:cNvPr id="11" name="TextBox 10">
            <a:extLst>
              <a:ext uri="{FF2B5EF4-FFF2-40B4-BE49-F238E27FC236}">
                <a16:creationId xmlns:a16="http://schemas.microsoft.com/office/drawing/2014/main" id="{674F982F-3F16-4FD5-B40D-430AC1739408}"/>
              </a:ext>
            </a:extLst>
          </p:cNvPr>
          <p:cNvSpPr txBox="1"/>
          <p:nvPr/>
        </p:nvSpPr>
        <p:spPr>
          <a:xfrm>
            <a:off x="8244083" y="2292884"/>
            <a:ext cx="2039604" cy="923330"/>
          </a:xfrm>
          <a:prstGeom prst="rect">
            <a:avLst/>
          </a:prstGeom>
          <a:noFill/>
        </p:spPr>
        <p:txBody>
          <a:bodyPr wrap="square" rtlCol="0">
            <a:spAutoFit/>
          </a:bodyPr>
          <a:lstStyle/>
          <a:p>
            <a:r>
              <a:rPr lang="en-US" b="1" dirty="0"/>
              <a:t>Inter-Thread</a:t>
            </a:r>
          </a:p>
          <a:p>
            <a:r>
              <a:rPr lang="en-US" b="1" dirty="0"/>
              <a:t>Communications</a:t>
            </a:r>
          </a:p>
          <a:p>
            <a:r>
              <a:rPr lang="en-US" b="1" dirty="0"/>
              <a:t>Methods</a:t>
            </a:r>
          </a:p>
        </p:txBody>
      </p:sp>
      <p:pic>
        <p:nvPicPr>
          <p:cNvPr id="2" name="Picture 1">
            <a:extLst>
              <a:ext uri="{FF2B5EF4-FFF2-40B4-BE49-F238E27FC236}">
                <a16:creationId xmlns:a16="http://schemas.microsoft.com/office/drawing/2014/main" id="{E0A2A657-1748-412B-9C58-8E413BE451B5}"/>
              </a:ext>
            </a:extLst>
          </p:cNvPr>
          <p:cNvPicPr>
            <a:picLocks noChangeAspect="1"/>
          </p:cNvPicPr>
          <p:nvPr/>
        </p:nvPicPr>
        <p:blipFill>
          <a:blip r:embed="rId2"/>
          <a:stretch>
            <a:fillRect/>
          </a:stretch>
        </p:blipFill>
        <p:spPr>
          <a:xfrm>
            <a:off x="517664" y="2238973"/>
            <a:ext cx="6784272" cy="1031152"/>
          </a:xfrm>
          <a:prstGeom prst="rect">
            <a:avLst/>
          </a:prstGeom>
        </p:spPr>
      </p:pic>
    </p:spTree>
    <p:extLst>
      <p:ext uri="{BB962C8B-B14F-4D97-AF65-F5344CB8AC3E}">
        <p14:creationId xmlns:p14="http://schemas.microsoft.com/office/powerpoint/2010/main" val="336518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P spid="1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20E0E-B501-443F-8F2B-344982FC806A}"/>
              </a:ext>
            </a:extLst>
          </p:cNvPr>
          <p:cNvSpPr>
            <a:spLocks noGrp="1"/>
          </p:cNvSpPr>
          <p:nvPr>
            <p:ph type="title"/>
          </p:nvPr>
        </p:nvSpPr>
        <p:spPr>
          <a:xfrm>
            <a:off x="1193375" y="398823"/>
            <a:ext cx="8911687" cy="1280890"/>
          </a:xfrm>
        </p:spPr>
        <p:txBody>
          <a:bodyPr>
            <a:normAutofit/>
          </a:bodyPr>
          <a:lstStyle/>
          <a:p>
            <a:r>
              <a:rPr lang="en-US" sz="2800" dirty="0"/>
              <a:t>Lifecyle of Thread</a:t>
            </a:r>
          </a:p>
        </p:txBody>
      </p:sp>
      <p:sp>
        <p:nvSpPr>
          <p:cNvPr id="5" name="Oval 4">
            <a:extLst>
              <a:ext uri="{FF2B5EF4-FFF2-40B4-BE49-F238E27FC236}">
                <a16:creationId xmlns:a16="http://schemas.microsoft.com/office/drawing/2014/main" id="{94712699-C6E8-4C10-BC6A-5C2251BB20EA}"/>
              </a:ext>
            </a:extLst>
          </p:cNvPr>
          <p:cNvSpPr/>
          <p:nvPr/>
        </p:nvSpPr>
        <p:spPr>
          <a:xfrm>
            <a:off x="0" y="2925414"/>
            <a:ext cx="1916527" cy="1162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Create</a:t>
            </a:r>
          </a:p>
          <a:p>
            <a:pPr algn="ctr"/>
            <a:r>
              <a:rPr lang="en-US" sz="1600" dirty="0"/>
              <a:t>Born</a:t>
            </a:r>
          </a:p>
          <a:p>
            <a:pPr algn="ctr"/>
            <a:r>
              <a:rPr lang="en-US" sz="1600" dirty="0"/>
              <a:t>New Thread</a:t>
            </a:r>
          </a:p>
        </p:txBody>
      </p:sp>
      <p:sp>
        <p:nvSpPr>
          <p:cNvPr id="6" name="Oval 5">
            <a:extLst>
              <a:ext uri="{FF2B5EF4-FFF2-40B4-BE49-F238E27FC236}">
                <a16:creationId xmlns:a16="http://schemas.microsoft.com/office/drawing/2014/main" id="{D194FE19-CC27-462A-BCB7-68C6872ABB32}"/>
              </a:ext>
            </a:extLst>
          </p:cNvPr>
          <p:cNvSpPr/>
          <p:nvPr/>
        </p:nvSpPr>
        <p:spPr>
          <a:xfrm>
            <a:off x="8729406" y="2925413"/>
            <a:ext cx="1916527" cy="1162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Dead</a:t>
            </a:r>
          </a:p>
        </p:txBody>
      </p:sp>
      <p:sp>
        <p:nvSpPr>
          <p:cNvPr id="7" name="Oval 6">
            <a:extLst>
              <a:ext uri="{FF2B5EF4-FFF2-40B4-BE49-F238E27FC236}">
                <a16:creationId xmlns:a16="http://schemas.microsoft.com/office/drawing/2014/main" id="{24A4123D-996B-401A-AC84-4FAC174405DA}"/>
              </a:ext>
            </a:extLst>
          </p:cNvPr>
          <p:cNvSpPr/>
          <p:nvPr/>
        </p:nvSpPr>
        <p:spPr>
          <a:xfrm>
            <a:off x="5819604" y="2925413"/>
            <a:ext cx="1916527" cy="1162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a:t>
            </a:r>
          </a:p>
        </p:txBody>
      </p:sp>
      <p:sp>
        <p:nvSpPr>
          <p:cNvPr id="8" name="Oval 7">
            <a:extLst>
              <a:ext uri="{FF2B5EF4-FFF2-40B4-BE49-F238E27FC236}">
                <a16:creationId xmlns:a16="http://schemas.microsoft.com/office/drawing/2014/main" id="{007A7C03-6EDA-44DF-8F5A-8B992A842ED2}"/>
              </a:ext>
            </a:extLst>
          </p:cNvPr>
          <p:cNvSpPr/>
          <p:nvPr/>
        </p:nvSpPr>
        <p:spPr>
          <a:xfrm>
            <a:off x="2909802" y="2925413"/>
            <a:ext cx="1916527" cy="1162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Runnable</a:t>
            </a:r>
          </a:p>
        </p:txBody>
      </p:sp>
      <p:sp>
        <p:nvSpPr>
          <p:cNvPr id="9" name="Oval 8">
            <a:extLst>
              <a:ext uri="{FF2B5EF4-FFF2-40B4-BE49-F238E27FC236}">
                <a16:creationId xmlns:a16="http://schemas.microsoft.com/office/drawing/2014/main" id="{DD887021-4501-4CDE-BE84-65B53EED971F}"/>
              </a:ext>
            </a:extLst>
          </p:cNvPr>
          <p:cNvSpPr/>
          <p:nvPr/>
        </p:nvSpPr>
        <p:spPr>
          <a:xfrm>
            <a:off x="2909802" y="4845724"/>
            <a:ext cx="4826329" cy="1162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Sleep(),waiting(),suspend() etc.</a:t>
            </a:r>
          </a:p>
        </p:txBody>
      </p:sp>
      <p:cxnSp>
        <p:nvCxnSpPr>
          <p:cNvPr id="10" name="Straight Arrow Connector 9">
            <a:extLst>
              <a:ext uri="{FF2B5EF4-FFF2-40B4-BE49-F238E27FC236}">
                <a16:creationId xmlns:a16="http://schemas.microsoft.com/office/drawing/2014/main" id="{BD71E320-76F8-4883-9F2D-0F00359ED4CA}"/>
              </a:ext>
            </a:extLst>
          </p:cNvPr>
          <p:cNvCxnSpPr>
            <a:stCxn id="5" idx="6"/>
            <a:endCxn id="8" idx="2"/>
          </p:cNvCxnSpPr>
          <p:nvPr/>
        </p:nvCxnSpPr>
        <p:spPr>
          <a:xfrm flipV="1">
            <a:off x="1916527" y="3506853"/>
            <a:ext cx="9932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568B60E-55C8-4DC4-9493-636C001A3518}"/>
              </a:ext>
            </a:extLst>
          </p:cNvPr>
          <p:cNvCxnSpPr>
            <a:stCxn id="8" idx="6"/>
            <a:endCxn id="7" idx="2"/>
          </p:cNvCxnSpPr>
          <p:nvPr/>
        </p:nvCxnSpPr>
        <p:spPr>
          <a:xfrm>
            <a:off x="4826329" y="3506853"/>
            <a:ext cx="9932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6D2A0F3-E3D4-42D8-8562-DF8E6485101F}"/>
              </a:ext>
            </a:extLst>
          </p:cNvPr>
          <p:cNvCxnSpPr>
            <a:stCxn id="7" idx="6"/>
            <a:endCxn id="6" idx="2"/>
          </p:cNvCxnSpPr>
          <p:nvPr/>
        </p:nvCxnSpPr>
        <p:spPr>
          <a:xfrm>
            <a:off x="7736131" y="3506853"/>
            <a:ext cx="9932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09D421F-6E03-4AE4-9627-C5D7E6EBAAA6}"/>
              </a:ext>
            </a:extLst>
          </p:cNvPr>
          <p:cNvCxnSpPr>
            <a:cxnSpLocks/>
            <a:stCxn id="7" idx="4"/>
          </p:cNvCxnSpPr>
          <p:nvPr/>
        </p:nvCxnSpPr>
        <p:spPr>
          <a:xfrm flipH="1">
            <a:off x="6326467" y="4088292"/>
            <a:ext cx="451401" cy="757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05CFB37-82F1-4D27-BDD8-F9C97C05A7F5}"/>
              </a:ext>
            </a:extLst>
          </p:cNvPr>
          <p:cNvCxnSpPr>
            <a:cxnSpLocks/>
            <a:endCxn id="8" idx="4"/>
          </p:cNvCxnSpPr>
          <p:nvPr/>
        </p:nvCxnSpPr>
        <p:spPr>
          <a:xfrm flipH="1" flipV="1">
            <a:off x="3868066" y="4088292"/>
            <a:ext cx="497080" cy="868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C70BB74A-2CD7-4796-A2C8-892C4666D1CA}"/>
              </a:ext>
            </a:extLst>
          </p:cNvPr>
          <p:cNvSpPr txBox="1"/>
          <p:nvPr/>
        </p:nvSpPr>
        <p:spPr>
          <a:xfrm>
            <a:off x="4807010" y="2548788"/>
            <a:ext cx="1684415" cy="830997"/>
          </a:xfrm>
          <a:prstGeom prst="rect">
            <a:avLst/>
          </a:prstGeom>
          <a:noFill/>
        </p:spPr>
        <p:txBody>
          <a:bodyPr wrap="square" rtlCol="0">
            <a:spAutoFit/>
          </a:bodyPr>
          <a:lstStyle/>
          <a:p>
            <a:r>
              <a:rPr lang="en-US" sz="1600" dirty="0"/>
              <a:t>JVM will Allocate the processor</a:t>
            </a:r>
          </a:p>
        </p:txBody>
      </p:sp>
      <p:sp>
        <p:nvSpPr>
          <p:cNvPr id="16" name="TextBox 15">
            <a:extLst>
              <a:ext uri="{FF2B5EF4-FFF2-40B4-BE49-F238E27FC236}">
                <a16:creationId xmlns:a16="http://schemas.microsoft.com/office/drawing/2014/main" id="{D6F9CB59-2302-40E5-8D10-B19BBF8B64C4}"/>
              </a:ext>
            </a:extLst>
          </p:cNvPr>
          <p:cNvSpPr txBox="1"/>
          <p:nvPr/>
        </p:nvSpPr>
        <p:spPr>
          <a:xfrm>
            <a:off x="7603243" y="2603084"/>
            <a:ext cx="1329241" cy="830997"/>
          </a:xfrm>
          <a:prstGeom prst="rect">
            <a:avLst/>
          </a:prstGeom>
          <a:noFill/>
        </p:spPr>
        <p:txBody>
          <a:bodyPr wrap="square" rtlCol="0">
            <a:spAutoFit/>
          </a:bodyPr>
          <a:lstStyle/>
          <a:p>
            <a:r>
              <a:rPr lang="en-US" sz="1600" dirty="0"/>
              <a:t>When Task Is completed</a:t>
            </a:r>
          </a:p>
        </p:txBody>
      </p:sp>
      <p:sp>
        <p:nvSpPr>
          <p:cNvPr id="17" name="TextBox 16">
            <a:extLst>
              <a:ext uri="{FF2B5EF4-FFF2-40B4-BE49-F238E27FC236}">
                <a16:creationId xmlns:a16="http://schemas.microsoft.com/office/drawing/2014/main" id="{BF564E38-4ED1-4D9A-8C2E-6EB6F845C795}"/>
              </a:ext>
            </a:extLst>
          </p:cNvPr>
          <p:cNvSpPr txBox="1"/>
          <p:nvPr/>
        </p:nvSpPr>
        <p:spPr>
          <a:xfrm>
            <a:off x="2113411" y="3064749"/>
            <a:ext cx="611995" cy="369332"/>
          </a:xfrm>
          <a:prstGeom prst="rect">
            <a:avLst/>
          </a:prstGeom>
          <a:noFill/>
        </p:spPr>
        <p:txBody>
          <a:bodyPr wrap="square" rtlCol="0">
            <a:spAutoFit/>
          </a:bodyPr>
          <a:lstStyle/>
          <a:p>
            <a:r>
              <a:rPr lang="en-US" dirty="0"/>
              <a:t>[ 4 ]</a:t>
            </a:r>
          </a:p>
        </p:txBody>
      </p:sp>
      <p:sp>
        <p:nvSpPr>
          <p:cNvPr id="18" name="TextBox 17">
            <a:extLst>
              <a:ext uri="{FF2B5EF4-FFF2-40B4-BE49-F238E27FC236}">
                <a16:creationId xmlns:a16="http://schemas.microsoft.com/office/drawing/2014/main" id="{75656DD5-70C9-437E-ABF0-E5DE01AE5D31}"/>
              </a:ext>
            </a:extLst>
          </p:cNvPr>
          <p:cNvSpPr txBox="1"/>
          <p:nvPr/>
        </p:nvSpPr>
        <p:spPr>
          <a:xfrm>
            <a:off x="652265" y="2568667"/>
            <a:ext cx="611995" cy="369332"/>
          </a:xfrm>
          <a:prstGeom prst="rect">
            <a:avLst/>
          </a:prstGeom>
          <a:noFill/>
        </p:spPr>
        <p:txBody>
          <a:bodyPr wrap="square" rtlCol="0">
            <a:spAutoFit/>
          </a:bodyPr>
          <a:lstStyle/>
          <a:p>
            <a:r>
              <a:rPr lang="en-US" dirty="0"/>
              <a:t>[ 3 ]</a:t>
            </a:r>
          </a:p>
        </p:txBody>
      </p:sp>
      <p:sp>
        <p:nvSpPr>
          <p:cNvPr id="19" name="TextBox 18">
            <a:extLst>
              <a:ext uri="{FF2B5EF4-FFF2-40B4-BE49-F238E27FC236}">
                <a16:creationId xmlns:a16="http://schemas.microsoft.com/office/drawing/2014/main" id="{E2232B0B-0A27-4BD4-BD85-C847840DAC57}"/>
              </a:ext>
            </a:extLst>
          </p:cNvPr>
          <p:cNvSpPr txBox="1"/>
          <p:nvPr/>
        </p:nvSpPr>
        <p:spPr>
          <a:xfrm>
            <a:off x="3659818" y="6184594"/>
            <a:ext cx="3326296" cy="369332"/>
          </a:xfrm>
          <a:prstGeom prst="rect">
            <a:avLst/>
          </a:prstGeom>
          <a:noFill/>
        </p:spPr>
        <p:txBody>
          <a:bodyPr wrap="square" rtlCol="0">
            <a:spAutoFit/>
          </a:bodyPr>
          <a:lstStyle/>
          <a:p>
            <a:pPr algn="ctr"/>
            <a:r>
              <a:rPr lang="en-US" dirty="0"/>
              <a:t>Non Runnable state</a:t>
            </a:r>
          </a:p>
        </p:txBody>
      </p:sp>
    </p:spTree>
    <p:extLst>
      <p:ext uri="{BB962C8B-B14F-4D97-AF65-F5344CB8AC3E}">
        <p14:creationId xmlns:p14="http://schemas.microsoft.com/office/powerpoint/2010/main" val="394103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down)">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down)">
                                      <p:cBhvr>
                                        <p:cTn id="7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5" grpId="0"/>
      <p:bldP spid="16" grpId="0"/>
      <p:bldP spid="17" grpId="0"/>
      <p:bldP spid="18" grpId="0"/>
      <p:bldP spid="1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97921B-BEB5-4EC8-AB00-6576058CC599}"/>
              </a:ext>
            </a:extLst>
          </p:cNvPr>
          <p:cNvSpPr>
            <a:spLocks noGrp="1"/>
          </p:cNvSpPr>
          <p:nvPr>
            <p:ph type="title"/>
          </p:nvPr>
        </p:nvSpPr>
        <p:spPr>
          <a:xfrm>
            <a:off x="402603" y="610858"/>
            <a:ext cx="8911687" cy="1280890"/>
          </a:xfrm>
        </p:spPr>
        <p:txBody>
          <a:bodyPr>
            <a:normAutofit/>
          </a:bodyPr>
          <a:lstStyle/>
          <a:p>
            <a:r>
              <a:rPr lang="en-US" sz="2400" u="sng" dirty="0"/>
              <a:t>Create Thread By Thread Class</a:t>
            </a:r>
          </a:p>
        </p:txBody>
      </p:sp>
      <p:sp>
        <p:nvSpPr>
          <p:cNvPr id="5" name="Content Placeholder 2">
            <a:extLst>
              <a:ext uri="{FF2B5EF4-FFF2-40B4-BE49-F238E27FC236}">
                <a16:creationId xmlns:a16="http://schemas.microsoft.com/office/drawing/2014/main" id="{98C94D7B-9448-4382-8F80-262FCFDB5269}"/>
              </a:ext>
            </a:extLst>
          </p:cNvPr>
          <p:cNvSpPr>
            <a:spLocks noGrp="1"/>
          </p:cNvSpPr>
          <p:nvPr>
            <p:ph idx="1"/>
          </p:nvPr>
        </p:nvSpPr>
        <p:spPr>
          <a:xfrm>
            <a:off x="402603" y="1785729"/>
            <a:ext cx="8915400" cy="3710609"/>
          </a:xfrm>
        </p:spPr>
        <p:txBody>
          <a:bodyPr>
            <a:normAutofit/>
          </a:bodyPr>
          <a:lstStyle/>
          <a:p>
            <a:pPr>
              <a:lnSpc>
                <a:spcPct val="200000"/>
              </a:lnSpc>
            </a:pPr>
            <a:r>
              <a:rPr lang="en-US" sz="2000" dirty="0"/>
              <a:t>Step 1:Extends “</a:t>
            </a:r>
            <a:r>
              <a:rPr lang="en-US" sz="2000" b="1" dirty="0"/>
              <a:t>Thread</a:t>
            </a:r>
            <a:r>
              <a:rPr lang="en-US" sz="2000" dirty="0"/>
              <a:t>” Class</a:t>
            </a:r>
          </a:p>
          <a:p>
            <a:pPr>
              <a:lnSpc>
                <a:spcPct val="200000"/>
              </a:lnSpc>
            </a:pPr>
            <a:r>
              <a:rPr lang="en-US" sz="2000" dirty="0"/>
              <a:t>Step 2: Override the “run()” Method.</a:t>
            </a:r>
          </a:p>
          <a:p>
            <a:pPr>
              <a:lnSpc>
                <a:spcPct val="200000"/>
              </a:lnSpc>
            </a:pPr>
            <a:r>
              <a:rPr lang="en-US" sz="2000" dirty="0"/>
              <a:t>Step 3:Create an Object Of the class.</a:t>
            </a:r>
          </a:p>
          <a:p>
            <a:pPr>
              <a:lnSpc>
                <a:spcPct val="200000"/>
              </a:lnSpc>
            </a:pPr>
            <a:r>
              <a:rPr lang="en-US" sz="2000" dirty="0"/>
              <a:t>Step 4: Start The Thread Using start() method.</a:t>
            </a:r>
          </a:p>
          <a:p>
            <a:pPr>
              <a:lnSpc>
                <a:spcPct val="200000"/>
              </a:lnSpc>
            </a:pPr>
            <a:endParaRPr lang="en-US" sz="2000" dirty="0"/>
          </a:p>
        </p:txBody>
      </p:sp>
    </p:spTree>
    <p:extLst>
      <p:ext uri="{BB962C8B-B14F-4D97-AF65-F5344CB8AC3E}">
        <p14:creationId xmlns:p14="http://schemas.microsoft.com/office/powerpoint/2010/main" val="15124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7FA537-2DCB-4E87-BA3B-E66CA7BD5055}"/>
              </a:ext>
            </a:extLst>
          </p:cNvPr>
          <p:cNvSpPr>
            <a:spLocks noGrp="1"/>
          </p:cNvSpPr>
          <p:nvPr>
            <p:ph type="title"/>
          </p:nvPr>
        </p:nvSpPr>
        <p:spPr>
          <a:xfrm>
            <a:off x="614638" y="292807"/>
            <a:ext cx="8911687" cy="1280890"/>
          </a:xfrm>
        </p:spPr>
        <p:txBody>
          <a:bodyPr>
            <a:normAutofit/>
          </a:bodyPr>
          <a:lstStyle/>
          <a:p>
            <a:r>
              <a:rPr lang="en-US" sz="2400" u="sng" dirty="0"/>
              <a:t>Create Thread By Runnable Interface</a:t>
            </a:r>
          </a:p>
        </p:txBody>
      </p:sp>
      <p:sp>
        <p:nvSpPr>
          <p:cNvPr id="5" name="Content Placeholder 2">
            <a:extLst>
              <a:ext uri="{FF2B5EF4-FFF2-40B4-BE49-F238E27FC236}">
                <a16:creationId xmlns:a16="http://schemas.microsoft.com/office/drawing/2014/main" id="{7943B12A-FEBF-4D35-AEA8-C90669D526F4}"/>
              </a:ext>
            </a:extLst>
          </p:cNvPr>
          <p:cNvSpPr>
            <a:spLocks noGrp="1"/>
          </p:cNvSpPr>
          <p:nvPr>
            <p:ph idx="1"/>
          </p:nvPr>
        </p:nvSpPr>
        <p:spPr>
          <a:xfrm>
            <a:off x="614638" y="1467678"/>
            <a:ext cx="8915400" cy="4885481"/>
          </a:xfrm>
        </p:spPr>
        <p:txBody>
          <a:bodyPr>
            <a:normAutofit/>
          </a:bodyPr>
          <a:lstStyle/>
          <a:p>
            <a:pPr>
              <a:lnSpc>
                <a:spcPct val="200000"/>
              </a:lnSpc>
            </a:pPr>
            <a:r>
              <a:rPr lang="en-US" sz="2000" dirty="0"/>
              <a:t>Step 1:Implements “</a:t>
            </a:r>
            <a:r>
              <a:rPr lang="en-US" sz="2000" b="1" dirty="0"/>
              <a:t>Runnable”</a:t>
            </a:r>
            <a:r>
              <a:rPr lang="en-US" sz="2000" dirty="0"/>
              <a:t> Interface</a:t>
            </a:r>
          </a:p>
          <a:p>
            <a:pPr>
              <a:lnSpc>
                <a:spcPct val="200000"/>
              </a:lnSpc>
            </a:pPr>
            <a:r>
              <a:rPr lang="en-US" sz="2000" dirty="0"/>
              <a:t>Step 2: Override the “run()” Method.</a:t>
            </a:r>
          </a:p>
          <a:p>
            <a:pPr>
              <a:lnSpc>
                <a:spcPct val="200000"/>
              </a:lnSpc>
            </a:pPr>
            <a:r>
              <a:rPr lang="en-US" sz="2000" dirty="0"/>
              <a:t>Step 3:Create an Object Of the class.</a:t>
            </a:r>
          </a:p>
          <a:p>
            <a:pPr>
              <a:lnSpc>
                <a:spcPct val="200000"/>
              </a:lnSpc>
            </a:pPr>
            <a:r>
              <a:rPr lang="en-US" sz="2000" dirty="0"/>
              <a:t>Step 4: Create an Object Of the Thread class and pass the parameter in constructor of Thread class.</a:t>
            </a:r>
          </a:p>
          <a:p>
            <a:pPr>
              <a:lnSpc>
                <a:spcPct val="200000"/>
              </a:lnSpc>
            </a:pPr>
            <a:r>
              <a:rPr lang="en-US" sz="2000" dirty="0"/>
              <a:t>Step 5: Start the Thread.</a:t>
            </a:r>
          </a:p>
          <a:p>
            <a:pPr>
              <a:lnSpc>
                <a:spcPct val="200000"/>
              </a:lnSpc>
            </a:pPr>
            <a:endParaRPr lang="en-US" sz="2000" dirty="0"/>
          </a:p>
        </p:txBody>
      </p:sp>
    </p:spTree>
    <p:extLst>
      <p:ext uri="{BB962C8B-B14F-4D97-AF65-F5344CB8AC3E}">
        <p14:creationId xmlns:p14="http://schemas.microsoft.com/office/powerpoint/2010/main" val="166754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9A4EBB-E78D-4BF3-8B4B-B6A3FD785F26}"/>
              </a:ext>
            </a:extLst>
          </p:cNvPr>
          <p:cNvSpPr>
            <a:spLocks noGrp="1"/>
          </p:cNvSpPr>
          <p:nvPr>
            <p:ph type="title"/>
          </p:nvPr>
        </p:nvSpPr>
        <p:spPr>
          <a:xfrm>
            <a:off x="362847" y="425328"/>
            <a:ext cx="8911687" cy="1280890"/>
          </a:xfrm>
        </p:spPr>
        <p:txBody>
          <a:bodyPr>
            <a:normAutofit/>
          </a:bodyPr>
          <a:lstStyle/>
          <a:p>
            <a:r>
              <a:rPr lang="en-US" sz="2400" u="sng" dirty="0"/>
              <a:t>Different Cases Of Executing Threads</a:t>
            </a:r>
          </a:p>
        </p:txBody>
      </p:sp>
      <p:sp>
        <p:nvSpPr>
          <p:cNvPr id="5" name="Content Placeholder 2">
            <a:extLst>
              <a:ext uri="{FF2B5EF4-FFF2-40B4-BE49-F238E27FC236}">
                <a16:creationId xmlns:a16="http://schemas.microsoft.com/office/drawing/2014/main" id="{DFA11FBC-DC70-4BDE-8016-FC9DD6F922FE}"/>
              </a:ext>
            </a:extLst>
          </p:cNvPr>
          <p:cNvSpPr>
            <a:spLocks noGrp="1"/>
          </p:cNvSpPr>
          <p:nvPr>
            <p:ph idx="1"/>
          </p:nvPr>
        </p:nvSpPr>
        <p:spPr>
          <a:xfrm>
            <a:off x="359134" y="1414668"/>
            <a:ext cx="8915400" cy="3369367"/>
          </a:xfrm>
        </p:spPr>
        <p:txBody>
          <a:bodyPr>
            <a:normAutofit/>
          </a:bodyPr>
          <a:lstStyle/>
          <a:p>
            <a:pPr>
              <a:lnSpc>
                <a:spcPct val="200000"/>
              </a:lnSpc>
            </a:pPr>
            <a:r>
              <a:rPr lang="en-US" sz="2000" dirty="0"/>
              <a:t>Performing Single Task From Single Thread.</a:t>
            </a:r>
          </a:p>
          <a:p>
            <a:pPr>
              <a:lnSpc>
                <a:spcPct val="200000"/>
              </a:lnSpc>
            </a:pPr>
            <a:r>
              <a:rPr lang="en-US" sz="2000" dirty="0"/>
              <a:t>Performing Single Task From Multiple Thread.</a:t>
            </a:r>
          </a:p>
          <a:p>
            <a:pPr>
              <a:lnSpc>
                <a:spcPct val="200000"/>
              </a:lnSpc>
            </a:pPr>
            <a:r>
              <a:rPr lang="en-US" sz="2000" dirty="0"/>
              <a:t>Performing Multiple Task From Single Thread.</a:t>
            </a:r>
          </a:p>
          <a:p>
            <a:pPr>
              <a:lnSpc>
                <a:spcPct val="200000"/>
              </a:lnSpc>
            </a:pPr>
            <a:r>
              <a:rPr lang="en-US" sz="2000" dirty="0"/>
              <a:t>Performing Multiple Task From Multiple Thread.</a:t>
            </a:r>
          </a:p>
          <a:p>
            <a:pPr>
              <a:lnSpc>
                <a:spcPct val="200000"/>
              </a:lnSpc>
            </a:pPr>
            <a:endParaRPr lang="en-US" sz="2000" dirty="0"/>
          </a:p>
        </p:txBody>
      </p:sp>
    </p:spTree>
    <p:extLst>
      <p:ext uri="{BB962C8B-B14F-4D97-AF65-F5344CB8AC3E}">
        <p14:creationId xmlns:p14="http://schemas.microsoft.com/office/powerpoint/2010/main" val="16188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A33E1A-57F6-4637-9134-59327FCA008C}"/>
              </a:ext>
            </a:extLst>
          </p:cNvPr>
          <p:cNvSpPr>
            <a:spLocks noGrp="1"/>
          </p:cNvSpPr>
          <p:nvPr>
            <p:ph type="title"/>
          </p:nvPr>
        </p:nvSpPr>
        <p:spPr>
          <a:xfrm>
            <a:off x="234038" y="624110"/>
            <a:ext cx="8911687" cy="1280890"/>
          </a:xfrm>
        </p:spPr>
        <p:txBody>
          <a:bodyPr>
            <a:normAutofit/>
          </a:bodyPr>
          <a:lstStyle/>
          <a:p>
            <a:r>
              <a:rPr lang="en-US" sz="2800" dirty="0"/>
              <a:t>Naming Thread</a:t>
            </a:r>
          </a:p>
        </p:txBody>
      </p:sp>
      <p:sp>
        <p:nvSpPr>
          <p:cNvPr id="5" name="Content Placeholder 2">
            <a:extLst>
              <a:ext uri="{FF2B5EF4-FFF2-40B4-BE49-F238E27FC236}">
                <a16:creationId xmlns:a16="http://schemas.microsoft.com/office/drawing/2014/main" id="{4357DB0C-B90B-4903-8762-97079736E3C5}"/>
              </a:ext>
            </a:extLst>
          </p:cNvPr>
          <p:cNvSpPr>
            <a:spLocks noGrp="1"/>
          </p:cNvSpPr>
          <p:nvPr>
            <p:ph idx="1"/>
          </p:nvPr>
        </p:nvSpPr>
        <p:spPr>
          <a:xfrm>
            <a:off x="230325" y="2133600"/>
            <a:ext cx="8915400" cy="3777622"/>
          </a:xfrm>
        </p:spPr>
        <p:txBody>
          <a:bodyPr/>
          <a:lstStyle/>
          <a:p>
            <a:r>
              <a:rPr lang="en-US" dirty="0"/>
              <a:t>The Thread class provides methods to change and get the name of a thread.</a:t>
            </a:r>
          </a:p>
          <a:p>
            <a:r>
              <a:rPr lang="en-US" u="sng" dirty="0"/>
              <a:t>Syntax:</a:t>
            </a:r>
          </a:p>
          <a:p>
            <a:pPr marL="0" indent="0">
              <a:buNone/>
            </a:pPr>
            <a:r>
              <a:rPr lang="en-US" b="1" dirty="0"/>
              <a:t>public</a:t>
            </a:r>
            <a:r>
              <a:rPr lang="en-US" dirty="0"/>
              <a:t> String </a:t>
            </a:r>
            <a:r>
              <a:rPr lang="en-US" dirty="0" err="1"/>
              <a:t>getName</a:t>
            </a:r>
            <a:r>
              <a:rPr lang="en-US" dirty="0"/>
              <a:t>(): is used to </a:t>
            </a:r>
            <a:r>
              <a:rPr lang="en-US" b="1" dirty="0"/>
              <a:t>return</a:t>
            </a:r>
            <a:r>
              <a:rPr lang="en-US" dirty="0"/>
              <a:t> the name of a thread.  </a:t>
            </a:r>
          </a:p>
          <a:p>
            <a:pPr marL="0" indent="0">
              <a:buNone/>
            </a:pPr>
            <a:r>
              <a:rPr lang="en-US" b="1" dirty="0"/>
              <a:t>public</a:t>
            </a:r>
            <a:r>
              <a:rPr lang="en-US" dirty="0"/>
              <a:t> </a:t>
            </a:r>
            <a:r>
              <a:rPr lang="en-US" b="1" dirty="0"/>
              <a:t>void</a:t>
            </a:r>
            <a:r>
              <a:rPr lang="en-US" dirty="0"/>
              <a:t> </a:t>
            </a:r>
            <a:r>
              <a:rPr lang="en-US" dirty="0" err="1"/>
              <a:t>setName</a:t>
            </a:r>
            <a:r>
              <a:rPr lang="en-US" dirty="0"/>
              <a:t>(String name): is used to change the name of a thread.  </a:t>
            </a:r>
          </a:p>
          <a:p>
            <a:pPr marL="0" indent="0">
              <a:buNone/>
            </a:pPr>
            <a:endParaRPr lang="en-US" dirty="0"/>
          </a:p>
          <a:p>
            <a:r>
              <a:rPr lang="en-US" dirty="0"/>
              <a:t>One can also set the name of a thread at the time of the creation of a thread, without using the </a:t>
            </a:r>
            <a:r>
              <a:rPr lang="en-US" dirty="0" err="1"/>
              <a:t>setName</a:t>
            </a:r>
            <a:r>
              <a:rPr lang="en-US" dirty="0"/>
              <a:t>() method. </a:t>
            </a:r>
          </a:p>
        </p:txBody>
      </p:sp>
      <p:sp>
        <p:nvSpPr>
          <p:cNvPr id="6" name="Rectangle 5">
            <a:extLst>
              <a:ext uri="{FF2B5EF4-FFF2-40B4-BE49-F238E27FC236}">
                <a16:creationId xmlns:a16="http://schemas.microsoft.com/office/drawing/2014/main" id="{F57270B6-4189-4D22-9954-A4F580BE6F1B}"/>
              </a:ext>
            </a:extLst>
          </p:cNvPr>
          <p:cNvSpPr/>
          <p:nvPr/>
        </p:nvSpPr>
        <p:spPr>
          <a:xfrm>
            <a:off x="230325" y="2536763"/>
            <a:ext cx="8911687" cy="128089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85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37144</TotalTime>
  <Words>13691</Words>
  <Application>Microsoft Office PowerPoint</Application>
  <PresentationFormat>Widescreen</PresentationFormat>
  <Paragraphs>1810</Paragraphs>
  <Slides>164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164</vt:i4>
      </vt:variant>
    </vt:vector>
  </HeadingPairs>
  <TitlesOfParts>
    <vt:vector size="176" baseType="lpstr">
      <vt:lpstr>Arial</vt:lpstr>
      <vt:lpstr>Californian FB</vt:lpstr>
      <vt:lpstr>Consolas</vt:lpstr>
      <vt:lpstr>Courier New</vt:lpstr>
      <vt:lpstr>inter-bold</vt:lpstr>
      <vt:lpstr>inter-regular</vt:lpstr>
      <vt:lpstr>times new roman</vt:lpstr>
      <vt:lpstr>Trebuchet MS</vt:lpstr>
      <vt:lpstr>Verdana</vt:lpstr>
      <vt:lpstr>Wingdings</vt:lpstr>
      <vt:lpstr>Wingdings 3</vt:lpstr>
      <vt:lpstr>Facet</vt:lpstr>
      <vt:lpstr>Java</vt:lpstr>
      <vt:lpstr>What is Java ?</vt:lpstr>
      <vt:lpstr>History Of Java </vt:lpstr>
      <vt:lpstr>Versions Of Java </vt:lpstr>
      <vt:lpstr>Features In Java</vt:lpstr>
      <vt:lpstr>Use Of Java</vt:lpstr>
      <vt:lpstr>What is JDK ?</vt:lpstr>
      <vt:lpstr>PowerPoint Presentation</vt:lpstr>
      <vt:lpstr>Hello World Program</vt:lpstr>
      <vt:lpstr>Changes Acceptable in Main method</vt:lpstr>
      <vt:lpstr>Datatypes</vt:lpstr>
      <vt:lpstr>Size and Default values of datatype</vt:lpstr>
      <vt:lpstr>Variables in Java</vt:lpstr>
      <vt:lpstr>Rules Of Declare a Variable</vt:lpstr>
      <vt:lpstr>Types Of Variable</vt:lpstr>
      <vt:lpstr>Instance Variables</vt:lpstr>
      <vt:lpstr>Local Variables</vt:lpstr>
      <vt:lpstr>Static Variables</vt:lpstr>
      <vt:lpstr>Keywords</vt:lpstr>
      <vt:lpstr>Keywords</vt:lpstr>
      <vt:lpstr>Literals</vt:lpstr>
      <vt:lpstr>Different Types Of Literals</vt:lpstr>
      <vt:lpstr>Identifiers</vt:lpstr>
      <vt:lpstr>Method Declaration</vt:lpstr>
      <vt:lpstr>Methods in Java</vt:lpstr>
      <vt:lpstr>Types Of Methods</vt:lpstr>
      <vt:lpstr>2.User-defined Method</vt:lpstr>
      <vt:lpstr>Static Method</vt:lpstr>
      <vt:lpstr>Scanner class</vt:lpstr>
      <vt:lpstr>Constructor </vt:lpstr>
      <vt:lpstr>Types Of constructor</vt:lpstr>
      <vt:lpstr>this keyword in java</vt:lpstr>
      <vt:lpstr>Usage of Java this keyword</vt:lpstr>
      <vt:lpstr>Operators   Operator in Java is a symbol that is used to perform operations. For example: +, -, *, / etc.</vt:lpstr>
      <vt:lpstr>2.Logical operators </vt:lpstr>
      <vt:lpstr>3. Bitwise Operators</vt:lpstr>
      <vt:lpstr>4. Ternary Operator</vt:lpstr>
      <vt:lpstr>5. Assignment Operator</vt:lpstr>
      <vt:lpstr>6. Relational Operator</vt:lpstr>
      <vt:lpstr>CONTROL STATEMENTS</vt:lpstr>
      <vt:lpstr>1.Decision-Making statements</vt:lpstr>
      <vt:lpstr>If-else</vt:lpstr>
      <vt:lpstr>If-else-if</vt:lpstr>
      <vt:lpstr>Nested if</vt:lpstr>
      <vt:lpstr>Switch Statement</vt:lpstr>
      <vt:lpstr>Points to Remember</vt:lpstr>
      <vt:lpstr>Looping or Iteration statements</vt:lpstr>
      <vt:lpstr>for loop</vt:lpstr>
      <vt:lpstr>while loop</vt:lpstr>
      <vt:lpstr>do-while loop</vt:lpstr>
      <vt:lpstr>PowerPoint Presentation</vt:lpstr>
      <vt:lpstr>Array</vt:lpstr>
      <vt:lpstr>Features of An Array</vt:lpstr>
      <vt:lpstr>Advantages of an Array</vt:lpstr>
      <vt:lpstr>Disadvantage of an Array</vt:lpstr>
      <vt:lpstr>Types of Array in Java</vt:lpstr>
      <vt:lpstr>Single Dimensional array</vt:lpstr>
      <vt:lpstr>PowerPoint Presentation</vt:lpstr>
      <vt:lpstr>PowerPoint Presentation</vt:lpstr>
      <vt:lpstr>PowerPoint Presentation</vt:lpstr>
      <vt:lpstr>Multi-Dimensional Array (2D)</vt:lpstr>
      <vt:lpstr>Two Dimensional array</vt:lpstr>
      <vt:lpstr>PowerPoint Presentation</vt:lpstr>
      <vt:lpstr>PowerPoint Presentation</vt:lpstr>
      <vt:lpstr>OOP’s</vt:lpstr>
      <vt:lpstr>Class </vt:lpstr>
      <vt:lpstr>Object</vt:lpstr>
      <vt:lpstr>PowerPoint Presentation</vt:lpstr>
      <vt:lpstr>Types of Inheritance </vt:lpstr>
      <vt:lpstr>PowerPoint Presentation</vt:lpstr>
      <vt:lpstr>PowerPoint Presentation</vt:lpstr>
      <vt:lpstr>PowerPoint Presentation</vt:lpstr>
      <vt:lpstr>PowerPoint Presentation</vt:lpstr>
      <vt:lpstr>Super Keyword</vt:lpstr>
      <vt:lpstr>Polymorphism</vt:lpstr>
      <vt:lpstr>Compile Time Polymorphism</vt:lpstr>
      <vt:lpstr>Runtime Polymorphism</vt:lpstr>
      <vt:lpstr>Final Keyword</vt:lpstr>
      <vt:lpstr>Abstraction</vt:lpstr>
      <vt:lpstr>Abstract class &amp; Abstract Method</vt:lpstr>
      <vt:lpstr>Interface</vt:lpstr>
      <vt:lpstr>PowerPoint Presentation</vt:lpstr>
      <vt:lpstr>Encapsulation</vt:lpstr>
      <vt:lpstr>PowerPoint Presentation</vt:lpstr>
      <vt:lpstr>Hierarchy of Java Exception classes</vt:lpstr>
      <vt:lpstr>Difference between Exception &amp; Error</vt:lpstr>
      <vt:lpstr>Exception Handling</vt:lpstr>
      <vt:lpstr>Multi Tasking</vt:lpstr>
      <vt:lpstr>PowerPoint Presentation</vt:lpstr>
      <vt:lpstr>Multithreading</vt:lpstr>
      <vt:lpstr>Ways To Create Thread </vt:lpstr>
      <vt:lpstr>Thread Class Methods</vt:lpstr>
      <vt:lpstr>Thread Class Methods</vt:lpstr>
      <vt:lpstr>Inter-Thread Communications</vt:lpstr>
      <vt:lpstr>Lifecyle of Thread</vt:lpstr>
      <vt:lpstr>Create Thread By Thread Class</vt:lpstr>
      <vt:lpstr>Create Thread By Runnable Interface</vt:lpstr>
      <vt:lpstr>Different Cases Of Executing Threads</vt:lpstr>
      <vt:lpstr>Naming Thread</vt:lpstr>
      <vt:lpstr>Daemon Thread</vt:lpstr>
      <vt:lpstr>Cases to create Daemon Thread</vt:lpstr>
      <vt:lpstr>Thread Priorities</vt:lpstr>
      <vt:lpstr>PowerPoint Presentation</vt:lpstr>
      <vt:lpstr>Thread.sleep()</vt:lpstr>
      <vt:lpstr>Sleep() method important Points</vt:lpstr>
      <vt:lpstr>Yield()</vt:lpstr>
      <vt:lpstr>join()</vt:lpstr>
      <vt:lpstr>Interrupt Method</vt:lpstr>
      <vt:lpstr>interrupted() and isInterrupted()</vt:lpstr>
      <vt:lpstr>Synchronization</vt:lpstr>
      <vt:lpstr>How to achieve Synchronization</vt:lpstr>
      <vt:lpstr>Inter Thread communication</vt:lpstr>
      <vt:lpstr>Difference between Array and collections</vt:lpstr>
      <vt:lpstr>Collections in java</vt:lpstr>
      <vt:lpstr>Hierarchy of Collection Framework  The java.util package contains all the classes and interfaces for the Collection framework.</vt:lpstr>
      <vt:lpstr>Difference between List And Set</vt:lpstr>
      <vt:lpstr>Methods Of Collection Interface</vt:lpstr>
      <vt:lpstr>ArrayList</vt:lpstr>
      <vt:lpstr>Properties of ArrayList</vt:lpstr>
      <vt:lpstr>LinkedList</vt:lpstr>
      <vt:lpstr>PowerPoint Presentation</vt:lpstr>
      <vt:lpstr>Properties of LinkedList</vt:lpstr>
      <vt:lpstr>Difference between ArrayList and LinkedList</vt:lpstr>
      <vt:lpstr>PowerPoint Presentation</vt:lpstr>
      <vt:lpstr>Vector</vt:lpstr>
      <vt:lpstr>PowerPoint Presentation</vt:lpstr>
      <vt:lpstr>Properties of Vector</vt:lpstr>
      <vt:lpstr>Stack</vt:lpstr>
      <vt:lpstr>Properties of Stack</vt:lpstr>
      <vt:lpstr>Set Interface</vt:lpstr>
      <vt:lpstr>Hashset</vt:lpstr>
      <vt:lpstr>LinkedHashSet</vt:lpstr>
      <vt:lpstr>SortedSet Interface</vt:lpstr>
      <vt:lpstr>Treeset</vt:lpstr>
      <vt:lpstr>Generics in Java</vt:lpstr>
      <vt:lpstr>Java Map Interface</vt:lpstr>
      <vt:lpstr>Properties Of Map</vt:lpstr>
      <vt:lpstr>Java Map Hierarchy </vt:lpstr>
      <vt:lpstr>PowerPoint Presentation</vt:lpstr>
      <vt:lpstr>PowerPoint Presentation</vt:lpstr>
      <vt:lpstr>PowerPoint Presentation</vt:lpstr>
      <vt:lpstr>PowerPoint Presentation</vt:lpstr>
      <vt:lpstr>Hashmap</vt:lpstr>
      <vt:lpstr>Properties Of Hashmap</vt:lpstr>
      <vt:lpstr>LinkedHashMap class </vt:lpstr>
      <vt:lpstr>TreeMap</vt:lpstr>
      <vt:lpstr>Clonning</vt:lpstr>
      <vt:lpstr>Advantage of Object cloning</vt:lpstr>
      <vt:lpstr>Disadvantage of Object cloning</vt:lpstr>
      <vt:lpstr>Serialization and Deserialization</vt:lpstr>
      <vt:lpstr>java.io.Serializable interface</vt:lpstr>
      <vt:lpstr>Servlet</vt:lpstr>
      <vt:lpstr>Steps to Configure eclipse and Tomcat</vt:lpstr>
      <vt:lpstr>Hierarchy</vt:lpstr>
      <vt:lpstr>1.Servlet Interface</vt:lpstr>
      <vt:lpstr>Methods of Servlet interface </vt:lpstr>
      <vt:lpstr>2.GenericServlet class </vt:lpstr>
      <vt:lpstr>Methods of GenericServlet class </vt:lpstr>
      <vt:lpstr>3. HttpServlet class</vt:lpstr>
      <vt:lpstr>Methods of HttpServlet class</vt:lpstr>
      <vt:lpstr>Servlet Lifecycle</vt:lpstr>
      <vt:lpstr>Deployment Descriptor (web.xml)</vt:lpstr>
      <vt:lpstr>Difference between GET and POST</vt:lpstr>
      <vt:lpstr>JAVA SERVER PAGES (JSP)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Tanmay Bhoyar</dc:creator>
  <cp:lastModifiedBy>Tanmay Bhoyar</cp:lastModifiedBy>
  <cp:revision>404</cp:revision>
  <dcterms:created xsi:type="dcterms:W3CDTF">2023-02-13T07:29:48Z</dcterms:created>
  <dcterms:modified xsi:type="dcterms:W3CDTF">2023-06-14T06:19:12Z</dcterms:modified>
</cp:coreProperties>
</file>