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4"/>
    <p:sldMasterId id="2147483673" r:id="rId5"/>
  </p:sldMasterIdLst>
  <p:notesMasterIdLst>
    <p:notesMasterId r:id="rId40"/>
  </p:notesMasterIdLst>
  <p:sldIdLst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56" r:id="rId26"/>
    <p:sldId id="262" r:id="rId27"/>
    <p:sldId id="287" r:id="rId28"/>
    <p:sldId id="288" r:id="rId29"/>
    <p:sldId id="289" r:id="rId30"/>
    <p:sldId id="290" r:id="rId31"/>
    <p:sldId id="286" r:id="rId32"/>
    <p:sldId id="285" r:id="rId33"/>
    <p:sldId id="296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3E3E1"/>
    <a:srgbClr val="FBF4C6"/>
    <a:srgbClr val="FDF3C3"/>
    <a:srgbClr val="FCF4C1"/>
    <a:srgbClr val="F4F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74088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488CA-7CB2-4FE1-9C82-DEB936708ACC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BE35-33DF-43CF-BCB2-D023555D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uml-unified-modeling-language/what-is-class-diagra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6C7827-751E-4949-84D8-DF0E489D8B4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29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141EE0-DBD4-4A80-8D83-321E069749D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8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985FD9-CF34-4BAD-8C60-FF5996F6E2B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722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E2F7-4AEE-442A-B001-4248AD37CF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389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E2F7-4AEE-442A-B001-4248AD37CF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46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E2F7-4AEE-442A-B001-4248AD37CF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hlinkClick r:id="rId3"/>
              </a:rPr>
              <a:t>https://www.visual-paradigm.com/guide/uml-unified-modeling-language/what-is-class-diagram/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12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 of</a:t>
            </a:r>
            <a:r>
              <a:rPr lang="en-US" baseline="0" dirty="0"/>
              <a:t> online exam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4BE35-33DF-43CF-BCB2-D023555D57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371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 of</a:t>
            </a:r>
            <a:r>
              <a:rPr lang="en-US" baseline="0" dirty="0"/>
              <a:t> online exam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4BE35-33DF-43CF-BCB2-D023555D57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Diagram of</a:t>
            </a:r>
            <a:r>
              <a:rPr lang="en-US" baseline="0" dirty="0"/>
              <a:t> online exam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C4BE35-33DF-43CF-BCB2-D023555D57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A9B04C-5E10-406C-8477-82D56F90D90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0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0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24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7C57B8-654A-4BDA-BE66-B38B1E2FA24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1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6913"/>
            <a:ext cx="4638675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57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86A16-41E8-4C16-928D-BF406ADEB26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55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86A16-41E8-4C16-928D-BF406ADEB26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2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86A16-41E8-4C16-928D-BF406ADEB26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43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8011A-B433-46C0-90AC-6374E58424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1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E8011A-B433-46C0-90AC-6374E584245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29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85DC9A-6330-4D46-8C88-A20BE72D857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81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27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0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4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906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72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976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92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46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00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11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79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88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4084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91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94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Lethbridge/Laganière 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FCC8A-3C35-48F8-B4B5-47854C565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731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371600"/>
            <a:ext cx="4927600" cy="23241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3848100"/>
            <a:ext cx="4927600" cy="23241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Lethbridge/Laganière 2005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87AE2-B476-49AE-A360-AA92480CA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42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8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1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7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3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6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11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01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438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UML + Class Diagram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993572" y="2725098"/>
            <a:ext cx="6400800" cy="527554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 Narrow" charset="0"/>
                <a:ea typeface="+mn-ea"/>
                <a:cs typeface="+mn-cs"/>
              </a:rPr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391969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59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1. Associations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2593" y="1371600"/>
            <a:ext cx="10437223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An association relation is established when two classes are connected to each other in any way.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For example: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A bank </a:t>
            </a:r>
            <a:r>
              <a:rPr lang="en-US" dirty="0">
                <a:solidFill>
                  <a:srgbClr val="FF0000"/>
                </a:solidFill>
              </a:rPr>
              <a:t>registers</a:t>
            </a:r>
            <a:r>
              <a:rPr lang="en-US" dirty="0"/>
              <a:t> account.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/>
              <a:t>An</a:t>
            </a:r>
            <a:r>
              <a:rPr lang="en-GB" i="1" dirty="0"/>
              <a:t> association</a:t>
            </a:r>
            <a:r>
              <a:rPr lang="en-GB" dirty="0"/>
              <a:t> is used to show how two classes are related to each other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89" y="3687456"/>
            <a:ext cx="4735630" cy="24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59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Multiplicity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2593" y="1371600"/>
            <a:ext cx="10437223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An example of this kind of association is many accounts being registered by the bank. Hence, the relationship shows a star sign near the account class (one to many and many to many etc).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/>
              <a:t>Symbols indicating multiplicity are shown at each end of the association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/>
              <a:t>Each association can be labelled, to make explicit the nature of the association</a:t>
            </a:r>
            <a:r>
              <a:rPr lang="en-US" dirty="0"/>
              <a:t> 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pic>
        <p:nvPicPr>
          <p:cNvPr id="123913" name="Picture 9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8402"/>
          <a:stretch/>
        </p:blipFill>
        <p:spPr>
          <a:xfrm>
            <a:off x="6951616" y="2985635"/>
            <a:ext cx="4648200" cy="698091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92" y="2985635"/>
            <a:ext cx="4367812" cy="1907238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7"/>
          <a:stretch/>
        </p:blipFill>
        <p:spPr>
          <a:xfrm>
            <a:off x="6381204" y="5776632"/>
            <a:ext cx="5538788" cy="6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2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748" y="535577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Reflexive Associations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15589" y="1449977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dirty="0"/>
              <a:t>It is possible for an association to connect a class to itself</a:t>
            </a:r>
            <a:r>
              <a:rPr lang="en-US" dirty="0"/>
              <a:t>  </a:t>
            </a:r>
          </a:p>
        </p:txBody>
      </p:sp>
      <p:pic>
        <p:nvPicPr>
          <p:cNvPr id="138280" name="Picture 4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3"/>
          <a:stretch/>
        </p:blipFill>
        <p:spPr>
          <a:xfrm>
            <a:off x="4295800" y="2432302"/>
            <a:ext cx="2614451" cy="1463675"/>
          </a:xfrm>
        </p:spPr>
      </p:pic>
    </p:spTree>
    <p:extLst>
      <p:ext uri="{BB962C8B-B14F-4D97-AF65-F5344CB8AC3E}">
        <p14:creationId xmlns:p14="http://schemas.microsoft.com/office/powerpoint/2010/main" val="212774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349" y="29963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2. Generalization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9349" y="1214030"/>
            <a:ext cx="10123714" cy="2077810"/>
          </a:xfrm>
        </p:spPr>
        <p:txBody>
          <a:bodyPr>
            <a:noAutofit/>
          </a:bodyPr>
          <a:lstStyle/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Generalization is known as an “is a” relationship </a:t>
            </a:r>
          </a:p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child class is a type of the parent class</a:t>
            </a:r>
          </a:p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 Generalization is the ideal type of relationship that is used to showcase reusable elements in the class diagram. </a:t>
            </a:r>
          </a:p>
          <a:p>
            <a:pPr marL="384048" lvl="1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1800" dirty="0"/>
              <a:t>The child classes “inherit” the common functionality defined in the parent class.</a:t>
            </a:r>
            <a:endParaRPr lang="en-GB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85" y="3291840"/>
            <a:ext cx="5307468" cy="30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6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923" y="331764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3. Aggregation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9714" y="1114239"/>
            <a:ext cx="10920549" cy="350531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i="0" dirty="0"/>
              <a:t>It is also called a “</a:t>
            </a:r>
            <a:r>
              <a:rPr lang="en-US" b="1" i="0" dirty="0"/>
              <a:t>has a</a:t>
            </a:r>
            <a:r>
              <a:rPr lang="en-US" i="0" dirty="0"/>
              <a:t>” relationship.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Aggregations are special associations that represent ‘part-of’ relationships.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While if A and B are associated with each other, such that B can exist without being associated with A, then this association in known as Aggregation.</a:t>
            </a:r>
            <a:br>
              <a:rPr lang="en-US" dirty="0"/>
            </a:br>
            <a:br>
              <a:rPr lang="en-US" dirty="0"/>
            </a:br>
            <a:endParaRPr lang="en-US" altLang="en-US" sz="2000" dirty="0"/>
          </a:p>
        </p:txBody>
      </p:sp>
      <p:pic>
        <p:nvPicPr>
          <p:cNvPr id="152643" name="Picture 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5929" y="4439998"/>
            <a:ext cx="4419600" cy="1276350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3" y="4619552"/>
            <a:ext cx="5092272" cy="917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529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03" y="1371600"/>
            <a:ext cx="770708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15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8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4. Composition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074" y="1319349"/>
            <a:ext cx="10565674" cy="48006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i="0" dirty="0"/>
              <a:t>The composition is a variation of the aggregation relationship.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GB" dirty="0"/>
              <a:t>A composition is a strong kind of aggregation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if the aggregate is destroyed, then the parts are destroyed as well</a:t>
            </a:r>
            <a:r>
              <a:rPr lang="en-US" sz="2000" dirty="0"/>
              <a:t>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If A and B two classes are related to each other such that, B ceased to exist, when A is destroyed, then the association between two objects is known as Composition. An example is Building and room.</a:t>
            </a:r>
          </a:p>
          <a:p>
            <a:pPr lvl="2">
              <a:defRPr/>
            </a:pPr>
            <a:endParaRPr lang="en-US" sz="2000" dirty="0"/>
          </a:p>
          <a:p>
            <a:pPr lvl="2">
              <a:defRPr/>
            </a:pPr>
            <a:endParaRPr lang="en-US" sz="2000" dirty="0"/>
          </a:p>
          <a:p>
            <a:pPr lvl="1">
              <a:defRPr/>
            </a:pPr>
            <a:endParaRPr lang="en-US" dirty="0"/>
          </a:p>
          <a:p>
            <a:pPr marL="530352" lvl="1" indent="0">
              <a:buNone/>
              <a:defRPr/>
            </a:pPr>
            <a:endParaRPr lang="en-US" dirty="0"/>
          </a:p>
        </p:txBody>
      </p:sp>
      <p:pic>
        <p:nvPicPr>
          <p:cNvPr id="156743" name="Picture 7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8993" y="3838503"/>
            <a:ext cx="5125015" cy="62081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94" y="3838503"/>
            <a:ext cx="4838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67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46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to draw class diagram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8463" y="1371600"/>
            <a:ext cx="10330543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 1: Identify the class names</a:t>
            </a:r>
          </a:p>
          <a:p>
            <a:pPr marL="0" indent="0">
              <a:buNone/>
            </a:pPr>
            <a:r>
              <a:rPr lang="en-US" b="1" dirty="0"/>
              <a:t>Step 2: Identify the attributes and operations of the class</a:t>
            </a:r>
          </a:p>
          <a:p>
            <a:pPr marL="0" indent="0">
              <a:buNone/>
            </a:pPr>
            <a:r>
              <a:rPr lang="en-US" b="1" dirty="0"/>
              <a:t>Step 3: Distinguish relationships</a:t>
            </a:r>
          </a:p>
          <a:p>
            <a:pPr marL="0" indent="0">
              <a:buNone/>
            </a:pPr>
            <a:r>
              <a:rPr lang="en-US" dirty="0"/>
              <a:t>Next step is to determine how each of the classes or objects are related to one </a:t>
            </a:r>
            <a:r>
              <a:rPr lang="en-US" dirty="0" err="1"/>
              <a:t>another</a:t>
            </a:r>
            <a:r>
              <a:rPr lang="en-US" b="1" dirty="0" err="1"/>
              <a:t>Step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Step 4: Create the Structure</a:t>
            </a:r>
          </a:p>
          <a:p>
            <a:pPr marL="0" indent="0">
              <a:buNone/>
            </a:pPr>
            <a:r>
              <a:rPr lang="en-US" dirty="0"/>
              <a:t>First, add the class names and link them with the appropriate connectors. You can add attributes and functions/ methods/ operations later.</a:t>
            </a:r>
          </a:p>
          <a:p>
            <a:pPr marL="2816352" lvl="6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4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034" y="554776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Points to Remember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091" y="1371600"/>
            <a:ext cx="10293532" cy="4800600"/>
          </a:xfrm>
        </p:spPr>
        <p:txBody>
          <a:bodyPr/>
          <a:lstStyle/>
          <a:p>
            <a:pPr lvl="1">
              <a:defRPr/>
            </a:pPr>
            <a:r>
              <a:rPr lang="en-US" dirty="0"/>
              <a:t>The name of the class diagram should be meaningful to describe the aspect of the system.</a:t>
            </a:r>
          </a:p>
          <a:p>
            <a:pPr lvl="1">
              <a:defRPr/>
            </a:pPr>
            <a:r>
              <a:rPr lang="en-US" dirty="0"/>
              <a:t>Each element and their relationships should be identified in advance.</a:t>
            </a:r>
          </a:p>
          <a:p>
            <a:pPr lvl="1">
              <a:defRPr/>
            </a:pPr>
            <a:r>
              <a:rPr lang="en-US" dirty="0"/>
              <a:t>Responsibility (attributes and methods) of each class should be clearly identified </a:t>
            </a:r>
          </a:p>
          <a:p>
            <a:pPr lvl="1">
              <a:defRPr/>
            </a:pPr>
            <a:r>
              <a:rPr lang="en-US" dirty="0"/>
              <a:t>Use notes whenever required to describe some aspect of the diagram. </a:t>
            </a:r>
          </a:p>
          <a:p>
            <a:pPr lvl="1">
              <a:defRPr/>
            </a:pPr>
            <a:r>
              <a:rPr lang="en-US" dirty="0"/>
              <a:t>At the end of the drawing it should be understandable to the developer/coder.</a:t>
            </a:r>
          </a:p>
          <a:p>
            <a:pPr lvl="1">
              <a:defRPr/>
            </a:pPr>
            <a:r>
              <a:rPr lang="en-US" dirty="0"/>
              <a:t>Finally, before making the final version, the diagram should be drawn on plain paper and reworked as many times as possible to make it correct.</a:t>
            </a:r>
          </a:p>
        </p:txBody>
      </p:sp>
    </p:spTree>
    <p:extLst>
      <p:ext uri="{BB962C8B-B14F-4D97-AF65-F5344CB8AC3E}">
        <p14:creationId xmlns:p14="http://schemas.microsoft.com/office/powerpoint/2010/main" val="108525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9" y="248194"/>
            <a:ext cx="11661661" cy="62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5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924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ea typeface="+mj-ea"/>
                <a:cs typeface="+mj-cs"/>
              </a:rPr>
              <a:t>   </a:t>
            </a:r>
            <a:r>
              <a:rPr lang="en-GB" b="1" dirty="0">
                <a:ea typeface="+mj-ea"/>
                <a:cs typeface="+mj-cs"/>
              </a:rPr>
              <a:t>What is UML</a:t>
            </a:r>
            <a:r>
              <a:rPr lang="en-US" b="1" dirty="0">
                <a:ea typeface="+mj-ea"/>
                <a:cs typeface="+mj-cs"/>
              </a:rPr>
              <a:t>?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62824" y="1901739"/>
            <a:ext cx="7543800" cy="48006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GB" dirty="0"/>
              <a:t>The Unified Modelling Language is a standard graphical language for modelling object oriented software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stands for Unified Modeling Language.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is different from the other common programming languages such as C++, Java, COBOL, etc.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is a pictorial language used to make software blueprints.</a:t>
            </a:r>
          </a:p>
          <a:p>
            <a:pPr marL="285750" indent="-285750">
              <a:buClr>
                <a:srgbClr val="E38312"/>
              </a:buClr>
              <a:buFont typeface="Wingdings"/>
              <a:buChar char="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can be described as a general purpose visual modeling language to visualize, construct and document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4110343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-6980"/>
            <a:ext cx="7090278" cy="6864980"/>
          </a:xfrm>
          <a:prstGeom prst="rect">
            <a:avLst/>
          </a:prstGeom>
        </p:spPr>
      </p:pic>
      <p:sp>
        <p:nvSpPr>
          <p:cNvPr id="2" name="Diamond 1"/>
          <p:cNvSpPr/>
          <p:nvPr/>
        </p:nvSpPr>
        <p:spPr>
          <a:xfrm>
            <a:off x="7058526" y="2775285"/>
            <a:ext cx="304800" cy="224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84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</p:spTree>
    <p:extLst>
      <p:ext uri="{BB962C8B-B14F-4D97-AF65-F5344CB8AC3E}">
        <p14:creationId xmlns:p14="http://schemas.microsoft.com/office/powerpoint/2010/main" val="338596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578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Component diagrams are used to visualize the organization of system components and the dependency relationships between them.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They provide a high-level view of the components within a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components can be a software component such as a database or user interface; or a hardware component such as a circuit, microchip or device; or a business unit such as supplier, payroll or shipping.</a:t>
            </a:r>
          </a:p>
        </p:txBody>
      </p:sp>
    </p:spTree>
    <p:extLst>
      <p:ext uri="{BB962C8B-B14F-4D97-AF65-F5344CB8AC3E}">
        <p14:creationId xmlns:p14="http://schemas.microsoft.com/office/powerpoint/2010/main" val="2729298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of Component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5783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symbols for component: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Rectangle with the component stereotype (the text &lt;&lt;component&gt;&gt;). The component stereotype is usually used above the component name to avoid confusing the shape with a class icon. (Fig1)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Rectangle with the component icon in the top right corner and the name of the component. (Fig 2)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85" y="3857414"/>
            <a:ext cx="2743583" cy="145752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431" y="3857414"/>
            <a:ext cx="2762636" cy="14384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2833" y="54073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Fig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18606" y="53421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2483562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 and Required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5783" cy="2099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Interfaces in component diagrams show how components are wired together and interact with each other. </a:t>
            </a:r>
          </a:p>
          <a:p>
            <a:pPr marL="0" indent="0">
              <a:buNone/>
            </a:pPr>
            <a:r>
              <a:rPr lang="en-US" dirty="0"/>
              <a:t>Required interface is represented with a semi-circle and a solid line.</a:t>
            </a:r>
          </a:p>
          <a:p>
            <a:pPr marL="0" indent="0">
              <a:buNone/>
            </a:pPr>
            <a:r>
              <a:rPr lang="en-US" dirty="0"/>
              <a:t>Provided interface is represented with a circle and solid line. </a:t>
            </a:r>
          </a:p>
          <a:p>
            <a:pPr marL="0" indent="0">
              <a:buNone/>
            </a:pPr>
            <a:r>
              <a:rPr lang="en-US" dirty="0"/>
              <a:t>This shows that one component is providing the service that the other is requiring. 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78" y="3944983"/>
            <a:ext cx="8521969" cy="1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98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97280" y="826902"/>
            <a:ext cx="4937760" cy="736282"/>
          </a:xfrm>
        </p:spPr>
        <p:txBody>
          <a:bodyPr>
            <a:normAutofit/>
          </a:bodyPr>
          <a:lstStyle/>
          <a:p>
            <a:r>
              <a:rPr lang="en-US" dirty="0" err="1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97280" y="1854926"/>
            <a:ext cx="4937760" cy="4105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Port is represented by the small square at the end of a required interface or provided interface</a:t>
            </a:r>
          </a:p>
          <a:p>
            <a:pPr marL="0" indent="0">
              <a:buNone/>
            </a:pPr>
            <a:r>
              <a:rPr lang="en-US" dirty="0"/>
              <a:t>It  is used when the component delegates the interfaces to an internal class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2362" y="826902"/>
            <a:ext cx="4937760" cy="736282"/>
          </a:xfrm>
        </p:spPr>
        <p:txBody>
          <a:bodyPr/>
          <a:lstStyle/>
          <a:p>
            <a:r>
              <a:rPr lang="en-US" dirty="0"/>
              <a:t>Dependencies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" y="4007041"/>
            <a:ext cx="4439270" cy="1810003"/>
          </a:xfr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02362" y="1854926"/>
            <a:ext cx="4937760" cy="4105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can just as well use a dependency arrow to show the relationship between two components. If you don’t want to use ball and socket join 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4266738"/>
            <a:ext cx="5530984" cy="12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3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5783" cy="4280746"/>
          </a:xfrm>
        </p:spPr>
        <p:txBody>
          <a:bodyPr>
            <a:normAutofit/>
          </a:bodyPr>
          <a:lstStyle/>
          <a:p>
            <a:r>
              <a:rPr lang="en-US" b="1" dirty="0"/>
              <a:t>Step 1: </a:t>
            </a:r>
            <a:r>
              <a:rPr lang="en-US" dirty="0"/>
              <a:t>figure out the purpose of the diagram and identify the artifacts such as the files, documents etc. in your system or application that you need to represent in your diagram.</a:t>
            </a:r>
          </a:p>
          <a:p>
            <a:r>
              <a:rPr lang="en-US" b="1" dirty="0"/>
              <a:t>Step 2: </a:t>
            </a:r>
            <a:r>
              <a:rPr lang="en-US" dirty="0"/>
              <a:t>As you figure out the relationships between the elements you identified earlier, create a mental layout of your component diagram</a:t>
            </a:r>
          </a:p>
          <a:p>
            <a:r>
              <a:rPr lang="en-US" b="1" dirty="0"/>
              <a:t>Step 3: </a:t>
            </a:r>
            <a:r>
              <a:rPr lang="en-US" dirty="0"/>
              <a:t>As you draw the diagram, add components first, grouping them within other components as you see fit</a:t>
            </a:r>
          </a:p>
          <a:p>
            <a:r>
              <a:rPr lang="en-US" b="1" dirty="0"/>
              <a:t>Step 4: </a:t>
            </a:r>
            <a:r>
              <a:rPr lang="en-US" dirty="0"/>
              <a:t>Next step is to add other elements such as interfaces, classes, objects, dependencies etc. to your component diagram and complete it.</a:t>
            </a:r>
          </a:p>
          <a:p>
            <a:r>
              <a:rPr lang="en-US" b="1" dirty="0"/>
              <a:t>Step 5:</a:t>
            </a:r>
            <a:r>
              <a:rPr lang="en-US" dirty="0"/>
              <a:t> You can attach notes on different parts of your component diagram to clarify certain details to others</a:t>
            </a:r>
          </a:p>
        </p:txBody>
      </p:sp>
    </p:spTree>
    <p:extLst>
      <p:ext uri="{BB962C8B-B14F-4D97-AF65-F5344CB8AC3E}">
        <p14:creationId xmlns:p14="http://schemas.microsoft.com/office/powerpoint/2010/main" val="110954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F1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627" y="0"/>
            <a:ext cx="8251950" cy="686839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585" y="807023"/>
            <a:ext cx="32255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Component Diagram of </a:t>
            </a:r>
          </a:p>
          <a:p>
            <a:pPr algn="ctr"/>
            <a:r>
              <a:rPr lang="en-US" sz="2400" b="1" dirty="0"/>
              <a:t>ATM system</a:t>
            </a:r>
          </a:p>
        </p:txBody>
      </p:sp>
    </p:spTree>
    <p:extLst>
      <p:ext uri="{BB962C8B-B14F-4D97-AF65-F5344CB8AC3E}">
        <p14:creationId xmlns:p14="http://schemas.microsoft.com/office/powerpoint/2010/main" val="1850668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BF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360" y="0"/>
            <a:ext cx="6908713" cy="68459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1162" y="820086"/>
            <a:ext cx="32255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Component Diagram of </a:t>
            </a:r>
          </a:p>
          <a:p>
            <a:pPr algn="ctr"/>
            <a:r>
              <a:rPr lang="en-US" sz="2400" b="1" dirty="0"/>
              <a:t>Online Shopping</a:t>
            </a:r>
          </a:p>
        </p:txBody>
      </p:sp>
    </p:spTree>
    <p:extLst>
      <p:ext uri="{BB962C8B-B14F-4D97-AF65-F5344CB8AC3E}">
        <p14:creationId xmlns:p14="http://schemas.microsoft.com/office/powerpoint/2010/main" val="109757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30324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UML diagrams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2135560" y="1700808"/>
            <a:ext cx="7848872" cy="4752528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GB" b="1" dirty="0">
                <a:ea typeface="+mn-ea"/>
              </a:rPr>
              <a:t>Class diagrams</a:t>
            </a:r>
            <a:r>
              <a:rPr lang="en-US" b="1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>
                <a:ea typeface="+mn-ea"/>
              </a:rPr>
              <a:t>describe classes and their relationships</a:t>
            </a:r>
            <a:r>
              <a:rPr lang="en-US" dirty="0">
                <a:ea typeface="+mn-ea"/>
              </a:rPr>
              <a:t> </a:t>
            </a:r>
          </a:p>
          <a:p>
            <a:pPr lvl="2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GB" b="1" dirty="0">
                <a:ea typeface="+mn-ea"/>
              </a:rPr>
              <a:t>Interaction diagrams /Sequence diagram</a:t>
            </a:r>
            <a:r>
              <a:rPr lang="en-US" b="1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>
                <a:ea typeface="+mn-ea"/>
              </a:rPr>
              <a:t>show the behaviour of systems in terms of how objects interact with each other</a:t>
            </a:r>
            <a:r>
              <a:rPr lang="en-US" dirty="0">
                <a:ea typeface="+mn-ea"/>
              </a:rPr>
              <a:t> </a:t>
            </a:r>
          </a:p>
          <a:p>
            <a:pPr lvl="2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GB" b="1" dirty="0"/>
              <a:t>A</a:t>
            </a:r>
            <a:r>
              <a:rPr lang="en-GB" b="1" dirty="0">
                <a:ea typeface="+mn-ea"/>
              </a:rPr>
              <a:t>ctivity diagrams</a:t>
            </a:r>
            <a:r>
              <a:rPr lang="en-US" b="1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>
                <a:ea typeface="+mn-ea"/>
              </a:rPr>
              <a:t>show how systems behave internally</a:t>
            </a:r>
            <a:r>
              <a:rPr lang="en-US" dirty="0">
                <a:ea typeface="+mn-ea"/>
              </a:rPr>
              <a:t> </a:t>
            </a:r>
          </a:p>
          <a:p>
            <a:pPr lvl="2">
              <a:defRPr/>
            </a:pPr>
            <a:endParaRPr lang="en-US" dirty="0">
              <a:ea typeface="+mn-ea"/>
            </a:endParaRPr>
          </a:p>
          <a:p>
            <a:pPr lvl="1">
              <a:defRPr/>
            </a:pPr>
            <a:r>
              <a:rPr lang="en-GB" b="1" dirty="0">
                <a:ea typeface="+mn-ea"/>
              </a:rPr>
              <a:t>Component and deployment diagrams</a:t>
            </a:r>
          </a:p>
          <a:p>
            <a:pPr lvl="2">
              <a:defRPr/>
            </a:pPr>
            <a:r>
              <a:rPr lang="en-GB" dirty="0">
                <a:ea typeface="+mn-ea"/>
              </a:rPr>
              <a:t>show how the various components of systems are arranged logically and physically</a:t>
            </a:r>
            <a:r>
              <a:rPr lang="en-US" dirty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394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5783" cy="3745169"/>
          </a:xfrm>
        </p:spPr>
        <p:txBody>
          <a:bodyPr>
            <a:normAutofit/>
          </a:bodyPr>
          <a:lstStyle/>
          <a:p>
            <a:r>
              <a:rPr lang="en-US" dirty="0"/>
              <a:t>A deployment diagram is a UML diagram type that shows the execution architecture of a system, including nodes such as hardware or software execution environments, and the middleware connecting them.</a:t>
            </a:r>
          </a:p>
          <a:p>
            <a:r>
              <a:rPr lang="en-US" dirty="0"/>
              <a:t>Deployment diagrams are typically used to visualize the physical hardware and software of a system. </a:t>
            </a:r>
          </a:p>
          <a:p>
            <a:r>
              <a:rPr lang="en-US" dirty="0"/>
              <a:t>Using it you can understand how the system will be physically deployed on the hardware.</a:t>
            </a:r>
          </a:p>
        </p:txBody>
      </p:sp>
    </p:spTree>
    <p:extLst>
      <p:ext uri="{BB962C8B-B14F-4D97-AF65-F5344CB8AC3E}">
        <p14:creationId xmlns:p14="http://schemas.microsoft.com/office/powerpoint/2010/main" val="2177570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76950" cy="21138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Node: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b="1" dirty="0"/>
              <a:t>A node</a:t>
            </a:r>
            <a:r>
              <a:rPr lang="en-US" sz="2200" dirty="0"/>
              <a:t>, is a physical entity that executes one or more components, subsystems or executables.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A node could be a hardware or software element. 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6926" y="1860939"/>
            <a:ext cx="4937760" cy="182278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Artifacts:</a:t>
            </a:r>
          </a:p>
          <a:p>
            <a:pPr marL="0" indent="0">
              <a:buNone/>
            </a:pPr>
            <a:r>
              <a:rPr lang="en-US" dirty="0"/>
              <a:t>Artifacts are concrete elements that are caused by a development process. </a:t>
            </a:r>
          </a:p>
          <a:p>
            <a:pPr marL="0" indent="0">
              <a:buNone/>
            </a:pPr>
            <a:r>
              <a:rPr lang="en-US" dirty="0"/>
              <a:t>Examples of artifacts are libraries, archives, configuration files, executable files etc.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567" y="4278086"/>
            <a:ext cx="2543530" cy="1028844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858" y="4187586"/>
            <a:ext cx="2095792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4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76950" cy="2113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Device:</a:t>
            </a:r>
          </a:p>
          <a:p>
            <a:pPr marL="0" indent="0">
              <a:buNone/>
            </a:pPr>
            <a:r>
              <a:rPr lang="en-US" dirty="0"/>
              <a:t>A device is a node that is used to represent a physical computational resource in a system. An example of a device is an application server.</a:t>
            </a:r>
            <a:endParaRPr lang="en-US" sz="2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26926" y="1860940"/>
            <a:ext cx="4937760" cy="16226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Communication Association</a:t>
            </a:r>
          </a:p>
          <a:p>
            <a:pPr marL="0" indent="0">
              <a:buNone/>
            </a:pPr>
            <a:r>
              <a:rPr lang="en-US" dirty="0"/>
              <a:t>This is represented by a solid line between two nodes. It shows the path of communication between nodes.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7" y="3483577"/>
            <a:ext cx="3514993" cy="261786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6" y="3959606"/>
            <a:ext cx="5614356" cy="13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37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draw 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345783" cy="3745169"/>
          </a:xfrm>
        </p:spPr>
        <p:txBody>
          <a:bodyPr>
            <a:normAutofit/>
          </a:bodyPr>
          <a:lstStyle/>
          <a:p>
            <a:r>
              <a:rPr lang="en-US" b="1" dirty="0"/>
              <a:t>Step 1:</a:t>
            </a:r>
            <a:r>
              <a:rPr lang="en-US" dirty="0"/>
              <a:t> Identify the nodes and devices within the system you’ll be visualizing with the diagram.</a:t>
            </a:r>
          </a:p>
          <a:p>
            <a:r>
              <a:rPr lang="en-US" b="1" dirty="0"/>
              <a:t>Step 2:</a:t>
            </a:r>
            <a:r>
              <a:rPr lang="en-US" dirty="0"/>
              <a:t> Figure out the relationships between the nodes and devices. Once you know how they are connected, proceed to add the communication associations to the diagram.</a:t>
            </a:r>
          </a:p>
          <a:p>
            <a:r>
              <a:rPr lang="en-US" b="1" dirty="0"/>
              <a:t>Step 3:</a:t>
            </a:r>
            <a:r>
              <a:rPr lang="en-US" dirty="0"/>
              <a:t> Identify what other elements like components, active objects you need to add to complete the diagram.</a:t>
            </a:r>
          </a:p>
          <a:p>
            <a:r>
              <a:rPr lang="en-US" b="1" dirty="0"/>
              <a:t>Step 4:</a:t>
            </a:r>
            <a:r>
              <a:rPr lang="en-US" dirty="0"/>
              <a:t> Add dependencies between components and objects as required.</a:t>
            </a:r>
          </a:p>
        </p:txBody>
      </p:sp>
    </p:spTree>
    <p:extLst>
      <p:ext uri="{BB962C8B-B14F-4D97-AF65-F5344CB8AC3E}">
        <p14:creationId xmlns:p14="http://schemas.microsoft.com/office/powerpoint/2010/main" val="3058798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455" y="0"/>
            <a:ext cx="1088154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8167" y="341784"/>
            <a:ext cx="33007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Deployment Diagram of </a:t>
            </a:r>
          </a:p>
          <a:p>
            <a:pPr algn="ctr"/>
            <a:r>
              <a:rPr lang="en-US" sz="2400" b="1" dirty="0"/>
              <a:t>ATM</a:t>
            </a:r>
          </a:p>
        </p:txBody>
      </p:sp>
    </p:spTree>
    <p:extLst>
      <p:ext uri="{BB962C8B-B14F-4D97-AF65-F5344CB8AC3E}">
        <p14:creationId xmlns:p14="http://schemas.microsoft.com/office/powerpoint/2010/main" val="153092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01. Class Diagram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8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an entity which have </a:t>
            </a:r>
          </a:p>
          <a:p>
            <a:pPr lvl="1"/>
            <a:r>
              <a:rPr lang="en-US" dirty="0"/>
              <a:t>Data </a:t>
            </a:r>
          </a:p>
          <a:p>
            <a:pPr lvl="1"/>
            <a:r>
              <a:rPr lang="en-US" dirty="0"/>
              <a:t>Behavior</a:t>
            </a:r>
          </a:p>
          <a:p>
            <a:r>
              <a:rPr lang="en-US" dirty="0"/>
              <a:t>Example Student </a:t>
            </a:r>
          </a:p>
          <a:p>
            <a:pPr lvl="1"/>
            <a:r>
              <a:rPr lang="en-US" dirty="0"/>
              <a:t>Data : roll no, Name, Mobile No, GPA</a:t>
            </a:r>
          </a:p>
          <a:p>
            <a:pPr lvl="1"/>
            <a:r>
              <a:rPr lang="en-US" dirty="0"/>
              <a:t>Behavior: add course, drop course, withdraw course</a:t>
            </a:r>
          </a:p>
          <a:p>
            <a:pPr lvl="1"/>
            <a:endParaRPr lang="en-US" dirty="0"/>
          </a:p>
          <a:p>
            <a:r>
              <a:rPr lang="en-US" dirty="0"/>
              <a:t>All objects that exhibit same data and behavior can be formed into a class. </a:t>
            </a:r>
          </a:p>
          <a:p>
            <a:r>
              <a:rPr lang="en-US" dirty="0"/>
              <a:t>Class are usually nouns in requirement document. </a:t>
            </a:r>
          </a:p>
        </p:txBody>
      </p:sp>
    </p:spTree>
    <p:extLst>
      <p:ext uri="{BB962C8B-B14F-4D97-AF65-F5344CB8AC3E}">
        <p14:creationId xmlns:p14="http://schemas.microsoft.com/office/powerpoint/2010/main" val="90822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  <a:p>
            <a:r>
              <a:rPr lang="en-US" dirty="0"/>
              <a:t>Attributes </a:t>
            </a:r>
          </a:p>
          <a:p>
            <a:r>
              <a:rPr lang="en-US" dirty="0"/>
              <a:t>Operations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530" y="2264537"/>
            <a:ext cx="2680344" cy="261915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1" t="-1555" r="-242" b="96"/>
          <a:stretch/>
        </p:blipFill>
        <p:spPr>
          <a:xfrm>
            <a:off x="9444445" y="2171700"/>
            <a:ext cx="2128245" cy="255705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938" y="2286000"/>
            <a:ext cx="2301702" cy="2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5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5325" y="530835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Attributes and operations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45325" y="1254034"/>
            <a:ext cx="10681063" cy="4800600"/>
          </a:xfrm>
        </p:spPr>
        <p:txBody>
          <a:bodyPr/>
          <a:lstStyle/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An attribute is a named property of a class that describes the object being modeled.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class diagram, attributes appear in the second compartment just below the name compartment.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GB" dirty="0"/>
              <a:t>Operations or methods are the functions of the class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Operations describe the class behavior and appear in the third compartment.</a:t>
            </a:r>
            <a:endParaRPr lang="en-GB" dirty="0"/>
          </a:p>
        </p:txBody>
      </p:sp>
      <p:pic>
        <p:nvPicPr>
          <p:cNvPr id="121865" name="Picture 9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3"/>
          <a:stretch/>
        </p:blipFill>
        <p:spPr>
          <a:xfrm>
            <a:off x="6102446" y="3800353"/>
            <a:ext cx="4365910" cy="2520280"/>
          </a:xfrm>
        </p:spPr>
      </p:pic>
    </p:spTree>
    <p:extLst>
      <p:ext uri="{BB962C8B-B14F-4D97-AF65-F5344CB8AC3E}">
        <p14:creationId xmlns:p14="http://schemas.microsoft.com/office/powerpoint/2010/main" val="419697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796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</a:t>
            </a:r>
            <a:r>
              <a:rPr lang="en-US" dirty="0"/>
              <a:t>C</a:t>
            </a:r>
            <a:r>
              <a:rPr lang="en-US" dirty="0">
                <a:ea typeface="+mj-ea"/>
                <a:cs typeface="+mj-cs"/>
              </a:rPr>
              <a:t>lass Diagram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5796" y="1972490"/>
            <a:ext cx="9614263" cy="3716383"/>
          </a:xfrm>
        </p:spPr>
        <p:txBody>
          <a:bodyPr/>
          <a:lstStyle/>
          <a:p>
            <a:r>
              <a:rPr lang="en-US" dirty="0"/>
              <a:t>A class diagram is a UML diagram type that describes a system by visualizing the different types of classes within a system and the kinds of static relationships that exist among them. </a:t>
            </a:r>
          </a:p>
          <a:p>
            <a:r>
              <a:rPr lang="en-US" dirty="0"/>
              <a:t>It illustrates</a:t>
            </a:r>
          </a:p>
          <a:p>
            <a:pPr lvl="1"/>
            <a:r>
              <a:rPr lang="en-US" dirty="0"/>
              <a:t>the operations and attributes of the classes.</a:t>
            </a:r>
          </a:p>
          <a:p>
            <a:pPr lvl="1"/>
            <a:r>
              <a:rPr lang="en-US" dirty="0"/>
              <a:t>Relationship between the classes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387" b="2815"/>
          <a:stretch/>
        </p:blipFill>
        <p:spPr>
          <a:xfrm>
            <a:off x="2968098" y="4340132"/>
            <a:ext cx="6509658" cy="21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7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5325" y="530835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Class Diagram Relationships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96274" y="1445235"/>
            <a:ext cx="8074015" cy="4764522"/>
            <a:chOff x="2526457" y="1828800"/>
            <a:chExt cx="8074015" cy="4764522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58" y="4558937"/>
              <a:ext cx="8074014" cy="203438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526457" y="1828800"/>
              <a:ext cx="8074015" cy="2756263"/>
              <a:chOff x="2526457" y="1828800"/>
              <a:chExt cx="8074015" cy="2756263"/>
            </a:xfrm>
          </p:grpSpPr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6457" y="1828800"/>
                <a:ext cx="8074015" cy="275626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9336285" y="2703456"/>
                <a:ext cx="277280" cy="427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Franklin Gothic Book" panose="020B05030201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623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33DBEE726CD409D4DC07CABE7CC02" ma:contentTypeVersion="12" ma:contentTypeDescription="Create a new document." ma:contentTypeScope="" ma:versionID="04a6c82874e68b47cd55770635fff170">
  <xsd:schema xmlns:xsd="http://www.w3.org/2001/XMLSchema" xmlns:xs="http://www.w3.org/2001/XMLSchema" xmlns:p="http://schemas.microsoft.com/office/2006/metadata/properties" xmlns:ns3="d3fd0a5a-c432-4165-bdf8-309f717b1cbe" xmlns:ns4="77238265-2550-427f-b250-392dcfaa6617" targetNamespace="http://schemas.microsoft.com/office/2006/metadata/properties" ma:root="true" ma:fieldsID="9aef490f25ab081f2ff13f81f0a8e42b" ns3:_="" ns4:_="">
    <xsd:import namespace="d3fd0a5a-c432-4165-bdf8-309f717b1cbe"/>
    <xsd:import namespace="77238265-2550-427f-b250-392dcfaa66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fd0a5a-c432-4165-bdf8-309f717b1c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38265-2550-427f-b250-392dcfaa661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FF4337-F4CF-4F9C-A729-49FC37BFC2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fd0a5a-c432-4165-bdf8-309f717b1cbe"/>
    <ds:schemaRef ds:uri="77238265-2550-427f-b250-392dcfaa66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75300F-93FA-41D2-AFF3-BE96B67FE928}">
  <ds:schemaRefs>
    <ds:schemaRef ds:uri="77238265-2550-427f-b250-392dcfaa6617"/>
    <ds:schemaRef ds:uri="http://purl.org/dc/elements/1.1/"/>
    <ds:schemaRef ds:uri="d3fd0a5a-c432-4165-bdf8-309f717b1cb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F3CBDD-9DF9-4E59-9861-B05AA0A020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1094</TotalTime>
  <Words>1533</Words>
  <Application>Microsoft Office PowerPoint</Application>
  <PresentationFormat>Widescreen</PresentationFormat>
  <Paragraphs>170</Paragraphs>
  <Slides>34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Narrow</vt:lpstr>
      <vt:lpstr>Calibri</vt:lpstr>
      <vt:lpstr>Calibri Light</vt:lpstr>
      <vt:lpstr>Franklin Gothic Book</vt:lpstr>
      <vt:lpstr>Times</vt:lpstr>
      <vt:lpstr>Wingdings</vt:lpstr>
      <vt:lpstr>Retrospect</vt:lpstr>
      <vt:lpstr>Crop</vt:lpstr>
      <vt:lpstr>PowerPoint Presentation</vt:lpstr>
      <vt:lpstr>   What is UML? </vt:lpstr>
      <vt:lpstr>UML diagrams</vt:lpstr>
      <vt:lpstr>01. Class Diagram </vt:lpstr>
      <vt:lpstr>Class</vt:lpstr>
      <vt:lpstr>Main components of class</vt:lpstr>
      <vt:lpstr>Attributes and operations</vt:lpstr>
      <vt:lpstr>What is Class Diagram</vt:lpstr>
      <vt:lpstr>Class Diagram Relationships</vt:lpstr>
      <vt:lpstr>1. Associations</vt:lpstr>
      <vt:lpstr>Multiplicity </vt:lpstr>
      <vt:lpstr>Reflexive Associations</vt:lpstr>
      <vt:lpstr>2. Generalization </vt:lpstr>
      <vt:lpstr>3. Aggregation </vt:lpstr>
      <vt:lpstr>PowerPoint Presentation</vt:lpstr>
      <vt:lpstr>4. Composition</vt:lpstr>
      <vt:lpstr>How to draw class diagram</vt:lpstr>
      <vt:lpstr>Points to Remember</vt:lpstr>
      <vt:lpstr>PowerPoint Presentation</vt:lpstr>
      <vt:lpstr>PowerPoint Presentation</vt:lpstr>
      <vt:lpstr>Component Diagram</vt:lpstr>
      <vt:lpstr>Component diagram</vt:lpstr>
      <vt:lpstr>Symbol of Component </vt:lpstr>
      <vt:lpstr>Provided and Required Interface</vt:lpstr>
      <vt:lpstr>PowerPoint Presentation</vt:lpstr>
      <vt:lpstr>How to draw</vt:lpstr>
      <vt:lpstr>PowerPoint Presentation</vt:lpstr>
      <vt:lpstr>PowerPoint Presentation</vt:lpstr>
      <vt:lpstr>Deployment Diagram</vt:lpstr>
      <vt:lpstr>Deployment Diagram</vt:lpstr>
      <vt:lpstr>Components of Deployment Diagram</vt:lpstr>
      <vt:lpstr>Components of Deployment Diagram</vt:lpstr>
      <vt:lpstr>How to draw Deployment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BNC</dc:creator>
  <cp:lastModifiedBy>Taimoor Hassan</cp:lastModifiedBy>
  <cp:revision>59</cp:revision>
  <dcterms:created xsi:type="dcterms:W3CDTF">2017-10-15T11:27:13Z</dcterms:created>
  <dcterms:modified xsi:type="dcterms:W3CDTF">2023-06-06T06:16:40Z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0x0101004CF33DBEE726CD409D4DC07CABE7CC02</vt:lpwstr>
  </property>
</Properties>
</file>