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327" r:id="rId3"/>
    <p:sldId id="314" r:id="rId4"/>
    <p:sldId id="326" r:id="rId5"/>
    <p:sldId id="355" r:id="rId6"/>
    <p:sldId id="356" r:id="rId7"/>
    <p:sldId id="357" r:id="rId8"/>
    <p:sldId id="358" r:id="rId9"/>
    <p:sldId id="359" r:id="rId10"/>
    <p:sldId id="330" r:id="rId11"/>
    <p:sldId id="331" r:id="rId12"/>
    <p:sldId id="360" r:id="rId13"/>
    <p:sldId id="361" r:id="rId14"/>
    <p:sldId id="362" r:id="rId15"/>
    <p:sldId id="363" r:id="rId16"/>
    <p:sldId id="332" r:id="rId17"/>
    <p:sldId id="333" r:id="rId18"/>
    <p:sldId id="334" r:id="rId19"/>
    <p:sldId id="335" r:id="rId20"/>
    <p:sldId id="336" r:id="rId21"/>
    <p:sldId id="337" r:id="rId22"/>
    <p:sldId id="338" r:id="rId23"/>
    <p:sldId id="339" r:id="rId24"/>
    <p:sldId id="349" r:id="rId25"/>
    <p:sldId id="313" r:id="rId26"/>
    <p:sldId id="285"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E53DB-A1A1-44A6-AECD-444D46252FFA}" type="datetimeFigureOut">
              <a:rPr lang="en-US" smtClean="0"/>
              <a:t>6/3/2023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225C5-7286-4645-B18C-171B404CD5BF}" type="slidenum">
              <a:rPr lang="en-US" smtClean="0"/>
              <a:t>‹#›</a:t>
            </a:fld>
            <a:endParaRPr lang="en-US"/>
          </a:p>
        </p:txBody>
      </p:sp>
    </p:spTree>
    <p:extLst>
      <p:ext uri="{BB962C8B-B14F-4D97-AF65-F5344CB8AC3E}">
        <p14:creationId xmlns:p14="http://schemas.microsoft.com/office/powerpoint/2010/main" val="343314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tryqa.com/what-is-volume-testing-in-software/"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tryqa.com/what-is-stress-testing-in-software/" TargetMode="External"/><Relationship Id="rId4" Type="http://schemas.openxmlformats.org/officeDocument/2006/relationships/hyperlink" Target="http://tryqa.com/what-is-load-testing-in-softwar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ln/>
        </p:spPr>
      </p:sp>
      <p:sp>
        <p:nvSpPr>
          <p:cNvPr id="522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403100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Testing</a:t>
            </a:r>
            <a:r>
              <a:rPr lang="en-US" baseline="0" dirty="0"/>
              <a:t> phase in different life cycle models.</a:t>
            </a:r>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26</a:t>
            </a:fld>
            <a:endParaRPr lang="en-US"/>
          </a:p>
        </p:txBody>
      </p:sp>
    </p:spTree>
    <p:extLst>
      <p:ext uri="{BB962C8B-B14F-4D97-AF65-F5344CB8AC3E}">
        <p14:creationId xmlns:p14="http://schemas.microsoft.com/office/powerpoint/2010/main" val="242072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65914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E3564D-05E3-4BC9-BA85-C357273353DF}" type="slidenum">
              <a:rPr lang="en-US" smtClean="0"/>
              <a:t>29</a:t>
            </a:fld>
            <a:endParaRPr lang="en-US"/>
          </a:p>
        </p:txBody>
      </p:sp>
    </p:spTree>
    <p:extLst>
      <p:ext uri="{BB962C8B-B14F-4D97-AF65-F5344CB8AC3E}">
        <p14:creationId xmlns:p14="http://schemas.microsoft.com/office/powerpoint/2010/main" val="32396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a:solidFill>
                  <a:schemeClr val="tx1"/>
                </a:solidFill>
                <a:effectLst/>
                <a:latin typeface="+mn-lt"/>
                <a:ea typeface="+mn-ea"/>
                <a:cs typeface="+mn-cs"/>
                <a:hlinkClick r:id="rId3"/>
              </a:rPr>
              <a:t>Volume Testing</a:t>
            </a:r>
            <a:r>
              <a:rPr lang="en-US" sz="1200" b="0" i="0" kern="1200" dirty="0">
                <a:solidFill>
                  <a:schemeClr val="tx1"/>
                </a:solidFill>
                <a:effectLst/>
                <a:latin typeface="+mn-lt"/>
                <a:ea typeface="+mn-ea"/>
                <a:cs typeface="+mn-cs"/>
              </a:rPr>
              <a:t> = Large amounts of data</a:t>
            </a:r>
            <a:br>
              <a:rPr lang="en-US" dirty="0"/>
            </a:br>
            <a:r>
              <a:rPr lang="en-US" sz="1200" b="1" i="0" u="none" strike="noStrike" kern="1200" dirty="0">
                <a:solidFill>
                  <a:schemeClr val="tx1"/>
                </a:solidFill>
                <a:effectLst/>
                <a:latin typeface="+mn-lt"/>
                <a:ea typeface="+mn-ea"/>
                <a:cs typeface="+mn-cs"/>
                <a:hlinkClick r:id="rId4"/>
              </a:rPr>
              <a:t>Load Testing</a:t>
            </a:r>
            <a:r>
              <a:rPr lang="en-US" sz="1200" b="0" i="0" kern="1200" dirty="0">
                <a:solidFill>
                  <a:schemeClr val="tx1"/>
                </a:solidFill>
                <a:effectLst/>
                <a:latin typeface="+mn-lt"/>
                <a:ea typeface="+mn-ea"/>
                <a:cs typeface="+mn-cs"/>
              </a:rPr>
              <a:t> = Large amount of users</a:t>
            </a:r>
            <a:br>
              <a:rPr lang="en-US" dirty="0"/>
            </a:br>
            <a:r>
              <a:rPr lang="en-US" sz="1200" b="1" i="0" u="none" strike="noStrike" kern="1200" dirty="0">
                <a:solidFill>
                  <a:schemeClr val="tx1"/>
                </a:solidFill>
                <a:effectLst/>
                <a:latin typeface="+mn-lt"/>
                <a:ea typeface="+mn-ea"/>
                <a:cs typeface="+mn-cs"/>
                <a:hlinkClick r:id="rId5"/>
              </a:rPr>
              <a:t>Stress Testing</a:t>
            </a:r>
            <a:r>
              <a:rPr lang="en-US" sz="1200" b="0" i="0" kern="1200" dirty="0">
                <a:solidFill>
                  <a:schemeClr val="tx1"/>
                </a:solidFill>
                <a:effectLst/>
                <a:latin typeface="+mn-lt"/>
                <a:ea typeface="+mn-ea"/>
                <a:cs typeface="+mn-cs"/>
              </a:rPr>
              <a:t> = Too many users, too much data, too little time</a:t>
            </a:r>
            <a:endParaRPr lang="en-US" dirty="0"/>
          </a:p>
        </p:txBody>
      </p:sp>
      <p:sp>
        <p:nvSpPr>
          <p:cNvPr id="4" name="Slide Number Placeholder 3"/>
          <p:cNvSpPr>
            <a:spLocks noGrp="1"/>
          </p:cNvSpPr>
          <p:nvPr>
            <p:ph type="sldNum" sz="quarter" idx="10"/>
          </p:nvPr>
        </p:nvSpPr>
        <p:spPr/>
        <p:txBody>
          <a:bodyPr/>
          <a:lstStyle/>
          <a:p>
            <a:fld id="{755703F4-379C-4DCA-8A1E-D60930D87446}" type="slidenum">
              <a:rPr lang="en-US" smtClean="0"/>
              <a:t>39</a:t>
            </a:fld>
            <a:endParaRPr lang="en-US"/>
          </a:p>
        </p:txBody>
      </p:sp>
    </p:spTree>
    <p:extLst>
      <p:ext uri="{BB962C8B-B14F-4D97-AF65-F5344CB8AC3E}">
        <p14:creationId xmlns:p14="http://schemas.microsoft.com/office/powerpoint/2010/main" val="2569068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48C48-2DD8-433F-AC8C-DE21DCDAC659}" type="slidenum">
              <a:rPr lang="en-US" smtClean="0"/>
              <a:t>46</a:t>
            </a:fld>
            <a:endParaRPr lang="en-US"/>
          </a:p>
        </p:txBody>
      </p:sp>
    </p:spTree>
    <p:extLst>
      <p:ext uri="{BB962C8B-B14F-4D97-AF65-F5344CB8AC3E}">
        <p14:creationId xmlns:p14="http://schemas.microsoft.com/office/powerpoint/2010/main" val="1446066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3599" y="2459421"/>
            <a:ext cx="8915399" cy="1161822"/>
          </a:xfrm>
        </p:spPr>
        <p:txBody>
          <a:bodyPr>
            <a:normAutofit/>
          </a:bodyPr>
          <a:lstStyle/>
          <a:p>
            <a:r>
              <a:rPr lang="en-US" sz="4800" b="1" dirty="0"/>
              <a:t>Software Quality Assurance</a:t>
            </a:r>
          </a:p>
        </p:txBody>
      </p:sp>
      <p:sp>
        <p:nvSpPr>
          <p:cNvPr id="3" name="Subtitle 2"/>
          <p:cNvSpPr>
            <a:spLocks noGrp="1"/>
          </p:cNvSpPr>
          <p:nvPr>
            <p:ph type="subTitle" idx="1"/>
          </p:nvPr>
        </p:nvSpPr>
        <p:spPr>
          <a:xfrm>
            <a:off x="2599723" y="3799917"/>
            <a:ext cx="8915399" cy="1126283"/>
          </a:xfrm>
        </p:spPr>
        <p:txBody>
          <a:bodyPr/>
          <a:lstStyle/>
          <a:p>
            <a:r>
              <a:rPr lang="en-US" b="1" dirty="0"/>
              <a:t>Lecture </a:t>
            </a:r>
          </a:p>
        </p:txBody>
      </p:sp>
    </p:spTree>
    <p:extLst>
      <p:ext uri="{BB962C8B-B14F-4D97-AF65-F5344CB8AC3E}">
        <p14:creationId xmlns:p14="http://schemas.microsoft.com/office/powerpoint/2010/main" val="2761355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Quality</a:t>
            </a:r>
          </a:p>
        </p:txBody>
      </p:sp>
      <p:sp>
        <p:nvSpPr>
          <p:cNvPr id="3" name="Content Placeholder 2"/>
          <p:cNvSpPr>
            <a:spLocks noGrp="1"/>
          </p:cNvSpPr>
          <p:nvPr>
            <p:ph idx="1"/>
          </p:nvPr>
        </p:nvSpPr>
        <p:spPr/>
        <p:txBody>
          <a:bodyPr>
            <a:normAutofit/>
          </a:bodyPr>
          <a:lstStyle/>
          <a:p>
            <a:pPr>
              <a:buNone/>
            </a:pPr>
            <a:r>
              <a:rPr lang="en-US" altLang="en-US" sz="2400" u="sng" dirty="0">
                <a:latin typeface="Calibri" panose="020F0502020204030204" pitchFamily="34" charset="0"/>
              </a:rPr>
              <a:t>Software Quality</a:t>
            </a:r>
            <a:r>
              <a:rPr lang="en-US" altLang="en-US" sz="2400" dirty="0">
                <a:latin typeface="Calibri" panose="020F0502020204030204" pitchFamily="34" charset="0"/>
              </a:rPr>
              <a:t> is </a:t>
            </a:r>
            <a:r>
              <a:rPr lang="en-US" altLang="en-US" sz="2400" i="1" dirty="0">
                <a:solidFill>
                  <a:srgbClr val="7F0101"/>
                </a:solidFill>
                <a:latin typeface="Calibri" panose="020F0502020204030204" pitchFamily="34" charset="0"/>
              </a:rPr>
              <a:t>conformance to</a:t>
            </a:r>
            <a:r>
              <a:rPr lang="en-US" altLang="en-US" sz="2400" dirty="0">
                <a:latin typeface="Calibri" panose="020F0502020204030204" pitchFamily="34" charset="0"/>
              </a:rPr>
              <a:t>:</a:t>
            </a:r>
          </a:p>
          <a:p>
            <a:r>
              <a:rPr lang="en-US" altLang="en-US" sz="2400" dirty="0">
                <a:latin typeface="Calibri" panose="020F0502020204030204" pitchFamily="34" charset="0"/>
              </a:rPr>
              <a:t>explicitly stated </a:t>
            </a:r>
            <a:r>
              <a:rPr lang="en-US" altLang="en-US" sz="2400" i="1" dirty="0">
                <a:solidFill>
                  <a:srgbClr val="7F0101"/>
                </a:solidFill>
                <a:latin typeface="Calibri" panose="020F0502020204030204" pitchFamily="34" charset="0"/>
              </a:rPr>
              <a:t>functional and performance requirements</a:t>
            </a:r>
            <a:r>
              <a:rPr lang="en-US" altLang="en-US" sz="2400" dirty="0">
                <a:latin typeface="Calibri" panose="020F0502020204030204" pitchFamily="34" charset="0"/>
              </a:rPr>
              <a:t>,</a:t>
            </a:r>
          </a:p>
          <a:p>
            <a:r>
              <a:rPr lang="en-US" altLang="en-US" sz="2400" dirty="0">
                <a:latin typeface="Calibri" panose="020F0502020204030204" pitchFamily="34" charset="0"/>
              </a:rPr>
              <a:t>explicitly documented </a:t>
            </a:r>
            <a:r>
              <a:rPr lang="en-US" altLang="en-US" sz="2400" i="1" dirty="0">
                <a:solidFill>
                  <a:srgbClr val="7F0101"/>
                </a:solidFill>
                <a:latin typeface="Calibri" panose="020F0502020204030204" pitchFamily="34" charset="0"/>
              </a:rPr>
              <a:t>development standards</a:t>
            </a:r>
            <a:r>
              <a:rPr lang="en-US" altLang="en-US" sz="2400" dirty="0">
                <a:latin typeface="Calibri" panose="020F0502020204030204" pitchFamily="34" charset="0"/>
              </a:rPr>
              <a:t>,</a:t>
            </a:r>
            <a:endParaRPr lang="en-US" altLang="en-US" sz="2400" i="1" dirty="0">
              <a:solidFill>
                <a:srgbClr val="7F0101"/>
              </a:solidFill>
              <a:latin typeface="Calibri" panose="020F0502020204030204" pitchFamily="34" charset="0"/>
            </a:endParaRPr>
          </a:p>
          <a:p>
            <a:r>
              <a:rPr lang="en-US" altLang="en-US" sz="2400" i="1" dirty="0">
                <a:solidFill>
                  <a:srgbClr val="7F0101"/>
                </a:solidFill>
                <a:latin typeface="Calibri" panose="020F0502020204030204" pitchFamily="34" charset="0"/>
              </a:rPr>
              <a:t>implicit characteristics</a:t>
            </a:r>
            <a:r>
              <a:rPr lang="en-US" altLang="en-US" sz="2400" dirty="0">
                <a:latin typeface="Calibri" panose="020F0502020204030204" pitchFamily="34" charset="0"/>
              </a:rPr>
              <a:t> that are expected of all professionally developed software.</a:t>
            </a:r>
          </a:p>
          <a:p>
            <a:r>
              <a:rPr lang="en-US" altLang="en-US" sz="2400" dirty="0">
                <a:latin typeface="Calibri" panose="020F0502020204030204" pitchFamily="34" charset="0"/>
              </a:rPr>
              <a:t>Developed product meet the its specification</a:t>
            </a:r>
          </a:p>
        </p:txBody>
      </p:sp>
    </p:spTree>
    <p:extLst>
      <p:ext uri="{BB962C8B-B14F-4D97-AF65-F5344CB8AC3E}">
        <p14:creationId xmlns:p14="http://schemas.microsoft.com/office/powerpoint/2010/main" val="60826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Problems with Software Quality</a:t>
            </a:r>
          </a:p>
        </p:txBody>
      </p:sp>
      <p:sp>
        <p:nvSpPr>
          <p:cNvPr id="3" name="Content Placeholder 2"/>
          <p:cNvSpPr>
            <a:spLocks noGrp="1"/>
          </p:cNvSpPr>
          <p:nvPr>
            <p:ph idx="1"/>
          </p:nvPr>
        </p:nvSpPr>
        <p:spPr>
          <a:xfrm>
            <a:off x="2589212" y="1344706"/>
            <a:ext cx="8915400" cy="5280212"/>
          </a:xfrm>
        </p:spPr>
        <p:txBody>
          <a:bodyPr>
            <a:normAutofit/>
          </a:bodyPr>
          <a:lstStyle/>
          <a:p>
            <a:r>
              <a:rPr lang="en-US" altLang="en-US" sz="2200" dirty="0">
                <a:latin typeface="Calibri" panose="020F0502020204030204" pitchFamily="34" charset="0"/>
              </a:rPr>
              <a:t>Software specifications are usually </a:t>
            </a:r>
            <a:r>
              <a:rPr lang="en-US" altLang="en-US" sz="2200" i="1" dirty="0">
                <a:solidFill>
                  <a:srgbClr val="7F0101"/>
                </a:solidFill>
                <a:latin typeface="Calibri" panose="020F0502020204030204" pitchFamily="34" charset="0"/>
              </a:rPr>
              <a:t>incomplete and often inconsistent</a:t>
            </a:r>
          </a:p>
          <a:p>
            <a:endParaRPr lang="en-US" altLang="en-US" sz="2200" i="1" dirty="0">
              <a:solidFill>
                <a:srgbClr val="7F0101"/>
              </a:solidFill>
              <a:latin typeface="Calibri" panose="020F0502020204030204" pitchFamily="34" charset="0"/>
            </a:endParaRPr>
          </a:p>
          <a:p>
            <a:r>
              <a:rPr lang="en-US" altLang="en-US" sz="2200" dirty="0">
                <a:latin typeface="Calibri" panose="020F0502020204030204" pitchFamily="34" charset="0"/>
              </a:rPr>
              <a:t>There is </a:t>
            </a:r>
            <a:r>
              <a:rPr lang="en-US" altLang="en-US" sz="2200" i="1" dirty="0">
                <a:solidFill>
                  <a:srgbClr val="7F0101"/>
                </a:solidFill>
                <a:latin typeface="Calibri" panose="020F0502020204030204" pitchFamily="34" charset="0"/>
              </a:rPr>
              <a:t>tension</a:t>
            </a:r>
            <a:r>
              <a:rPr lang="en-US" altLang="en-US" sz="2200" dirty="0">
                <a:latin typeface="Calibri" panose="020F0502020204030204" pitchFamily="34" charset="0"/>
              </a:rPr>
              <a:t> between:</a:t>
            </a:r>
          </a:p>
          <a:p>
            <a:pPr lvl="1"/>
            <a:r>
              <a:rPr lang="en-US" altLang="en-US" sz="2200" dirty="0">
                <a:latin typeface="Calibri" panose="020F0502020204030204" pitchFamily="34" charset="0"/>
              </a:rPr>
              <a:t>customer quality requirements (efficiency, reliability, etc.)</a:t>
            </a:r>
          </a:p>
          <a:p>
            <a:pPr lvl="1"/>
            <a:r>
              <a:rPr lang="en-US" altLang="en-US" sz="2200" dirty="0">
                <a:latin typeface="Calibri" panose="020F0502020204030204" pitchFamily="34" charset="0"/>
              </a:rPr>
              <a:t>developer quality requirements (maintainability, reusability, etc.)</a:t>
            </a:r>
          </a:p>
          <a:p>
            <a:endParaRPr lang="en-US" altLang="en-US" sz="2200" dirty="0">
              <a:latin typeface="Calibri" panose="020F0502020204030204" pitchFamily="34" charset="0"/>
            </a:endParaRPr>
          </a:p>
          <a:p>
            <a:r>
              <a:rPr lang="en-US" altLang="en-US" sz="2200" dirty="0">
                <a:latin typeface="Calibri" panose="020F0502020204030204" pitchFamily="34" charset="0"/>
              </a:rPr>
              <a:t>Some quality requirements are </a:t>
            </a:r>
            <a:r>
              <a:rPr lang="en-US" altLang="en-US" sz="2200" i="1" dirty="0">
                <a:solidFill>
                  <a:srgbClr val="7F0101"/>
                </a:solidFill>
                <a:latin typeface="Calibri" panose="020F0502020204030204" pitchFamily="34" charset="0"/>
              </a:rPr>
              <a:t>hard to specify</a:t>
            </a:r>
            <a:r>
              <a:rPr lang="en-US" altLang="en-US" sz="2200" dirty="0">
                <a:latin typeface="Calibri" panose="020F0502020204030204" pitchFamily="34" charset="0"/>
              </a:rPr>
              <a:t> in an unambiguous way</a:t>
            </a:r>
          </a:p>
          <a:p>
            <a:pPr lvl="1"/>
            <a:r>
              <a:rPr lang="en-US" altLang="en-US" sz="2200" dirty="0">
                <a:latin typeface="Calibri" panose="020F0502020204030204" pitchFamily="34" charset="0"/>
              </a:rPr>
              <a:t>directly measurable qualities (e.g., errors/KLOC), </a:t>
            </a:r>
          </a:p>
          <a:p>
            <a:pPr lvl="1"/>
            <a:r>
              <a:rPr lang="en-US" altLang="en-US" sz="2200" dirty="0">
                <a:latin typeface="Calibri" panose="020F0502020204030204" pitchFamily="34" charset="0"/>
              </a:rPr>
              <a:t>indirectly measurable qualities (e.g., usability).</a:t>
            </a:r>
          </a:p>
          <a:p>
            <a:pPr lvl="1"/>
            <a:endParaRPr lang="en-US" altLang="en-US" sz="2200" dirty="0">
              <a:latin typeface="Calibri" panose="020F0502020204030204" pitchFamily="34" charset="0"/>
            </a:endParaRPr>
          </a:p>
          <a:p>
            <a:pPr>
              <a:buNone/>
            </a:pPr>
            <a:r>
              <a:rPr lang="en-US" altLang="en-US" sz="2200" i="1" dirty="0">
                <a:solidFill>
                  <a:srgbClr val="7F0101"/>
                </a:solidFill>
                <a:latin typeface="Calibri" panose="020F0502020204030204" pitchFamily="34" charset="0"/>
              </a:rPr>
              <a:t>Quality management is not just about reducing defects!</a:t>
            </a:r>
          </a:p>
          <a:p>
            <a:endParaRPr lang="en-US" sz="2200" dirty="0">
              <a:latin typeface="Calibri" panose="020F0502020204030204" pitchFamily="34" charset="0"/>
            </a:endParaRPr>
          </a:p>
        </p:txBody>
      </p:sp>
    </p:spTree>
    <p:extLst>
      <p:ext uri="{BB962C8B-B14F-4D97-AF65-F5344CB8AC3E}">
        <p14:creationId xmlns:p14="http://schemas.microsoft.com/office/powerpoint/2010/main" val="4272534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Quality</a:t>
            </a:r>
          </a:p>
        </p:txBody>
      </p:sp>
      <p:sp>
        <p:nvSpPr>
          <p:cNvPr id="3" name="Content Placeholder 2"/>
          <p:cNvSpPr>
            <a:spLocks noGrp="1"/>
          </p:cNvSpPr>
          <p:nvPr>
            <p:ph idx="1"/>
          </p:nvPr>
        </p:nvSpPr>
        <p:spPr/>
        <p:txBody>
          <a:bodyPr>
            <a:normAutofit fontScale="92500" lnSpcReduction="20000"/>
          </a:bodyPr>
          <a:lstStyle/>
          <a:p>
            <a:pPr marL="0">
              <a:tabLst>
                <a:tab pos="755650" algn="l"/>
                <a:tab pos="756285" algn="l"/>
              </a:tabLst>
            </a:pPr>
            <a:r>
              <a:rPr lang="en-US" altLang="en-US" sz="2600" b="1" spc="-5" dirty="0">
                <a:solidFill>
                  <a:srgbClr val="65659A"/>
                </a:solidFill>
                <a:latin typeface="Calibri" panose="020F0502020204030204" pitchFamily="34" charset="0"/>
                <a:cs typeface="Tahoma"/>
              </a:rPr>
              <a:t>Quality Management </a:t>
            </a:r>
            <a:r>
              <a:rPr lang="en-US" altLang="en-US" sz="2600" spc="-5" dirty="0">
                <a:solidFill>
                  <a:srgbClr val="65659A"/>
                </a:solidFill>
                <a:latin typeface="Calibri" panose="020F0502020204030204" pitchFamily="34" charset="0"/>
                <a:cs typeface="Tahoma"/>
              </a:rPr>
              <a:t>– ensuring that required level of product quality is achieved</a:t>
            </a:r>
          </a:p>
          <a:p>
            <a:pPr marL="400050" lvl="1" indent="0">
              <a:buNone/>
              <a:tabLst>
                <a:tab pos="755650" algn="l"/>
                <a:tab pos="756285" algn="l"/>
              </a:tabLst>
            </a:pPr>
            <a:r>
              <a:rPr lang="en-US" altLang="en-US" sz="2400" spc="-5" dirty="0">
                <a:solidFill>
                  <a:srgbClr val="65659A"/>
                </a:solidFill>
                <a:latin typeface="Calibri" panose="020F0502020204030204" pitchFamily="34" charset="0"/>
                <a:cs typeface="Tahoma"/>
              </a:rPr>
              <a:t>  • Defining procedures and standards</a:t>
            </a:r>
          </a:p>
          <a:p>
            <a:pPr marL="400050" lvl="1" indent="0">
              <a:buNone/>
              <a:tabLst>
                <a:tab pos="755650" algn="l"/>
                <a:tab pos="756285" algn="l"/>
              </a:tabLst>
            </a:pPr>
            <a:r>
              <a:rPr lang="en-US" altLang="en-US" sz="2400" spc="-5" dirty="0">
                <a:solidFill>
                  <a:srgbClr val="65659A"/>
                </a:solidFill>
                <a:latin typeface="Calibri" panose="020F0502020204030204" pitchFamily="34" charset="0"/>
                <a:cs typeface="Tahoma"/>
              </a:rPr>
              <a:t>  • Applying procedures and standards to the product and process</a:t>
            </a:r>
          </a:p>
          <a:p>
            <a:pPr marL="400050" lvl="1" indent="0">
              <a:buNone/>
              <a:tabLst>
                <a:tab pos="755650" algn="l"/>
                <a:tab pos="756285" algn="l"/>
              </a:tabLst>
            </a:pPr>
            <a:r>
              <a:rPr lang="en-US" altLang="en-US" sz="2400" spc="-5" dirty="0">
                <a:solidFill>
                  <a:srgbClr val="65659A"/>
                </a:solidFill>
                <a:latin typeface="Calibri" panose="020F0502020204030204" pitchFamily="34" charset="0"/>
                <a:cs typeface="Tahoma"/>
              </a:rPr>
              <a:t>  • Checking that procedures are followed</a:t>
            </a:r>
          </a:p>
          <a:p>
            <a:pPr marL="400050" lvl="1" indent="0">
              <a:buNone/>
              <a:tabLst>
                <a:tab pos="755650" algn="l"/>
                <a:tab pos="756285" algn="l"/>
              </a:tabLst>
            </a:pPr>
            <a:r>
              <a:rPr lang="en-US" altLang="en-US" sz="2400" spc="-5" dirty="0">
                <a:solidFill>
                  <a:srgbClr val="65659A"/>
                </a:solidFill>
                <a:latin typeface="Calibri" panose="020F0502020204030204" pitchFamily="34" charset="0"/>
                <a:cs typeface="Tahoma"/>
              </a:rPr>
              <a:t>  • Collecting and analyzing various quality data</a:t>
            </a:r>
          </a:p>
          <a:p>
            <a:pPr marL="0" indent="0">
              <a:buNone/>
              <a:tabLst>
                <a:tab pos="755650" algn="l"/>
                <a:tab pos="756285" algn="l"/>
              </a:tabLst>
            </a:pPr>
            <a:r>
              <a:rPr lang="en-US" altLang="en-US" sz="2600" b="1" spc="-5" dirty="0">
                <a:solidFill>
                  <a:srgbClr val="65659A"/>
                </a:solidFill>
                <a:latin typeface="Calibri" panose="020F0502020204030204" pitchFamily="34" charset="0"/>
                <a:cs typeface="Tahoma"/>
              </a:rPr>
              <a:t>Problems:</a:t>
            </a:r>
          </a:p>
          <a:p>
            <a:pPr marL="400050" lvl="1" indent="0">
              <a:buNone/>
              <a:tabLst>
                <a:tab pos="755650" algn="l"/>
                <a:tab pos="756285" algn="l"/>
              </a:tabLst>
            </a:pPr>
            <a:r>
              <a:rPr lang="en-US" altLang="en-US" sz="2400" spc="-5" dirty="0">
                <a:solidFill>
                  <a:srgbClr val="65659A"/>
                </a:solidFill>
                <a:latin typeface="Calibri" panose="020F0502020204030204" pitchFamily="34" charset="0"/>
                <a:cs typeface="Tahoma"/>
              </a:rPr>
              <a:t>  • Intangible aspects of software quality can’t be standardized</a:t>
            </a:r>
          </a:p>
          <a:p>
            <a:pPr marL="400050" lvl="1" indent="0">
              <a:buNone/>
              <a:tabLst>
                <a:tab pos="755650" algn="l"/>
                <a:tab pos="756285" algn="l"/>
              </a:tabLst>
            </a:pPr>
            <a:r>
              <a:rPr lang="en-US" altLang="en-US" sz="2400" spc="-5" dirty="0">
                <a:solidFill>
                  <a:srgbClr val="65659A"/>
                </a:solidFill>
                <a:latin typeface="Calibri" panose="020F0502020204030204" pitchFamily="34" charset="0"/>
                <a:cs typeface="Tahoma"/>
              </a:rPr>
              <a:t>  (</a:t>
            </a:r>
            <a:r>
              <a:rPr lang="en-US" altLang="en-US" sz="2400" spc="-5" dirty="0" err="1">
                <a:solidFill>
                  <a:srgbClr val="65659A"/>
                </a:solidFill>
                <a:latin typeface="Calibri" panose="020F0502020204030204" pitchFamily="34" charset="0"/>
                <a:cs typeface="Tahoma"/>
              </a:rPr>
              <a:t>i.e</a:t>
            </a:r>
            <a:r>
              <a:rPr lang="en-US" altLang="en-US" sz="2400" spc="-5" dirty="0">
                <a:solidFill>
                  <a:srgbClr val="65659A"/>
                </a:solidFill>
                <a:latin typeface="Calibri" panose="020F0502020204030204" pitchFamily="34" charset="0"/>
                <a:cs typeface="Tahoma"/>
              </a:rPr>
              <a:t> elegance and readability) </a:t>
            </a:r>
          </a:p>
          <a:p>
            <a:endParaRPr lang="en-US" dirty="0"/>
          </a:p>
        </p:txBody>
      </p:sp>
    </p:spTree>
    <p:extLst>
      <p:ext uri="{BB962C8B-B14F-4D97-AF65-F5344CB8AC3E}">
        <p14:creationId xmlns:p14="http://schemas.microsoft.com/office/powerpoint/2010/main" val="370868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Importance of Software Quality</a:t>
            </a:r>
          </a:p>
        </p:txBody>
      </p:sp>
      <p:sp>
        <p:nvSpPr>
          <p:cNvPr id="3" name="Content Placeholder 2"/>
          <p:cNvSpPr>
            <a:spLocks noGrp="1"/>
          </p:cNvSpPr>
          <p:nvPr>
            <p:ph idx="1"/>
          </p:nvPr>
        </p:nvSpPr>
        <p:spPr>
          <a:xfrm>
            <a:off x="2660930" y="1425388"/>
            <a:ext cx="8915400" cy="3777622"/>
          </a:xfrm>
        </p:spPr>
        <p:txBody>
          <a:bodyPr>
            <a:noAutofit/>
          </a:bodyPr>
          <a:lstStyle/>
          <a:p>
            <a:pPr marL="355600">
              <a:spcBef>
                <a:spcPts val="405"/>
              </a:spcBef>
              <a:buFont typeface="Wingdings"/>
              <a:buChar char=""/>
              <a:tabLst>
                <a:tab pos="355600" algn="l"/>
              </a:tabLst>
            </a:pPr>
            <a:r>
              <a:rPr lang="en-US" sz="2400" spc="-5" dirty="0">
                <a:solidFill>
                  <a:srgbClr val="65659A"/>
                </a:solidFill>
                <a:latin typeface="Calibri" panose="020F0502020204030204" pitchFamily="34" charset="0"/>
                <a:cs typeface="Tahoma"/>
              </a:rPr>
              <a:t>Ariane </a:t>
            </a:r>
            <a:r>
              <a:rPr lang="en-US" sz="2400" dirty="0">
                <a:solidFill>
                  <a:srgbClr val="65659A"/>
                </a:solidFill>
                <a:latin typeface="Calibri" panose="020F0502020204030204" pitchFamily="34" charset="0"/>
                <a:cs typeface="Tahoma"/>
              </a:rPr>
              <a:t>5 </a:t>
            </a:r>
            <a:r>
              <a:rPr lang="en-US" sz="2400" spc="-5" dirty="0">
                <a:solidFill>
                  <a:srgbClr val="65659A"/>
                </a:solidFill>
                <a:latin typeface="Calibri" panose="020F0502020204030204" pitchFamily="34" charset="0"/>
                <a:cs typeface="Tahoma"/>
              </a:rPr>
              <a:t>crash June 4,</a:t>
            </a:r>
            <a:r>
              <a:rPr lang="en-US" sz="2400" spc="5" dirty="0">
                <a:solidFill>
                  <a:srgbClr val="65659A"/>
                </a:solidFill>
                <a:latin typeface="Calibri" panose="020F0502020204030204" pitchFamily="34" charset="0"/>
                <a:cs typeface="Tahoma"/>
              </a:rPr>
              <a:t> </a:t>
            </a:r>
            <a:r>
              <a:rPr lang="en-US" sz="2400" spc="-5" dirty="0">
                <a:solidFill>
                  <a:srgbClr val="65659A"/>
                </a:solidFill>
                <a:latin typeface="Calibri" panose="020F0502020204030204" pitchFamily="34" charset="0"/>
                <a:cs typeface="Tahoma"/>
              </a:rPr>
              <a:t>1996</a:t>
            </a:r>
            <a:endParaRPr lang="en-US" sz="2400" dirty="0">
              <a:latin typeface="Calibri" panose="020F0502020204030204" pitchFamily="34" charset="0"/>
              <a:cs typeface="Tahoma"/>
            </a:endParaRPr>
          </a:p>
          <a:p>
            <a:pPr marL="755650" marR="355600" lvl="1">
              <a:lnSpc>
                <a:spcPts val="2590"/>
              </a:lnSpc>
              <a:spcBef>
                <a:spcPts val="590"/>
              </a:spcBef>
              <a:buChar char="•"/>
              <a:tabLst>
                <a:tab pos="755650" algn="l"/>
                <a:tab pos="756285" algn="l"/>
              </a:tabLst>
            </a:pPr>
            <a:r>
              <a:rPr lang="en-US" sz="2400" spc="-5" dirty="0">
                <a:solidFill>
                  <a:srgbClr val="65659A"/>
                </a:solidFill>
                <a:latin typeface="Calibri" panose="020F0502020204030204" pitchFamily="34" charset="0"/>
                <a:cs typeface="Tahoma"/>
              </a:rPr>
              <a:t>Maiden flight </a:t>
            </a:r>
            <a:r>
              <a:rPr lang="en-US" sz="2400" dirty="0">
                <a:solidFill>
                  <a:srgbClr val="65659A"/>
                </a:solidFill>
                <a:latin typeface="Calibri" panose="020F0502020204030204" pitchFamily="34" charset="0"/>
                <a:cs typeface="Tahoma"/>
              </a:rPr>
              <a:t>of the </a:t>
            </a:r>
            <a:r>
              <a:rPr lang="en-US" sz="2400" spc="-5" dirty="0">
                <a:solidFill>
                  <a:srgbClr val="65659A"/>
                </a:solidFill>
                <a:latin typeface="Calibri" panose="020F0502020204030204" pitchFamily="34" charset="0"/>
                <a:cs typeface="Tahoma"/>
              </a:rPr>
              <a:t>European </a:t>
            </a:r>
            <a:r>
              <a:rPr lang="en-US" sz="2400" dirty="0">
                <a:solidFill>
                  <a:srgbClr val="65659A"/>
                </a:solidFill>
                <a:latin typeface="Calibri" panose="020F0502020204030204" pitchFamily="34" charset="0"/>
                <a:cs typeface="Tahoma"/>
              </a:rPr>
              <a:t>Ariane 5 launcher  crashed </a:t>
            </a:r>
            <a:r>
              <a:rPr lang="en-US" sz="2400" spc="-5" dirty="0">
                <a:solidFill>
                  <a:srgbClr val="65659A"/>
                </a:solidFill>
                <a:latin typeface="Calibri" panose="020F0502020204030204" pitchFamily="34" charset="0"/>
                <a:cs typeface="Tahoma"/>
              </a:rPr>
              <a:t>about </a:t>
            </a:r>
            <a:r>
              <a:rPr lang="en-US" sz="2400" dirty="0">
                <a:solidFill>
                  <a:srgbClr val="65659A"/>
                </a:solidFill>
                <a:latin typeface="Calibri" panose="020F0502020204030204" pitchFamily="34" charset="0"/>
                <a:cs typeface="Tahoma"/>
              </a:rPr>
              <a:t>40 seconds after</a:t>
            </a:r>
            <a:r>
              <a:rPr lang="en-US" sz="2400" spc="-20" dirty="0">
                <a:solidFill>
                  <a:srgbClr val="65659A"/>
                </a:solidFill>
                <a:latin typeface="Calibri" panose="020F0502020204030204" pitchFamily="34" charset="0"/>
                <a:cs typeface="Tahoma"/>
              </a:rPr>
              <a:t> </a:t>
            </a:r>
            <a:r>
              <a:rPr lang="en-US" sz="2400" dirty="0">
                <a:solidFill>
                  <a:srgbClr val="65659A"/>
                </a:solidFill>
                <a:latin typeface="Calibri" panose="020F0502020204030204" pitchFamily="34" charset="0"/>
                <a:cs typeface="Tahoma"/>
              </a:rPr>
              <a:t>takeoff</a:t>
            </a:r>
            <a:endParaRPr lang="en-US" sz="2400" dirty="0">
              <a:latin typeface="Calibri" panose="020F0502020204030204" pitchFamily="34" charset="0"/>
              <a:cs typeface="Tahoma"/>
            </a:endParaRPr>
          </a:p>
          <a:p>
            <a:pPr marL="755650" lvl="1">
              <a:spcBef>
                <a:spcPts val="240"/>
              </a:spcBef>
              <a:buChar char="•"/>
              <a:tabLst>
                <a:tab pos="755650" algn="l"/>
                <a:tab pos="756285" algn="l"/>
              </a:tabLst>
            </a:pPr>
            <a:r>
              <a:rPr lang="en-US" sz="2400" spc="-5" dirty="0">
                <a:solidFill>
                  <a:srgbClr val="65659A"/>
                </a:solidFill>
                <a:latin typeface="Calibri" panose="020F0502020204030204" pitchFamily="34" charset="0"/>
                <a:cs typeface="Tahoma"/>
              </a:rPr>
              <a:t>Lost was about </a:t>
            </a:r>
            <a:r>
              <a:rPr lang="en-US" sz="2400" dirty="0">
                <a:solidFill>
                  <a:srgbClr val="65659A"/>
                </a:solidFill>
                <a:latin typeface="Calibri" panose="020F0502020204030204" pitchFamily="34" charset="0"/>
                <a:cs typeface="Tahoma"/>
              </a:rPr>
              <a:t>half a </a:t>
            </a:r>
            <a:r>
              <a:rPr lang="en-US" sz="2400" spc="-5" dirty="0">
                <a:solidFill>
                  <a:srgbClr val="65659A"/>
                </a:solidFill>
                <a:latin typeface="Calibri" panose="020F0502020204030204" pitchFamily="34" charset="0"/>
                <a:cs typeface="Tahoma"/>
              </a:rPr>
              <a:t>billion</a:t>
            </a:r>
            <a:r>
              <a:rPr lang="en-US" sz="2400" spc="10" dirty="0">
                <a:solidFill>
                  <a:srgbClr val="65659A"/>
                </a:solidFill>
                <a:latin typeface="Calibri" panose="020F0502020204030204" pitchFamily="34" charset="0"/>
                <a:cs typeface="Tahoma"/>
              </a:rPr>
              <a:t> </a:t>
            </a:r>
            <a:r>
              <a:rPr lang="en-US" sz="2400" dirty="0">
                <a:solidFill>
                  <a:srgbClr val="65659A"/>
                </a:solidFill>
                <a:latin typeface="Calibri" panose="020F0502020204030204" pitchFamily="34" charset="0"/>
                <a:cs typeface="Tahoma"/>
              </a:rPr>
              <a:t>dollars</a:t>
            </a:r>
            <a:endParaRPr lang="en-US" sz="2400" dirty="0">
              <a:latin typeface="Calibri" panose="020F0502020204030204" pitchFamily="34" charset="0"/>
              <a:cs typeface="Tahoma"/>
            </a:endParaRPr>
          </a:p>
          <a:p>
            <a:pPr marL="755650" lvl="1">
              <a:spcBef>
                <a:spcPts val="284"/>
              </a:spcBef>
              <a:buChar char="•"/>
              <a:tabLst>
                <a:tab pos="755650" algn="l"/>
                <a:tab pos="756285" algn="l"/>
              </a:tabLst>
            </a:pPr>
            <a:r>
              <a:rPr lang="en-US" sz="2400" spc="-5" dirty="0">
                <a:solidFill>
                  <a:srgbClr val="65659A"/>
                </a:solidFill>
                <a:latin typeface="Calibri" panose="020F0502020204030204" pitchFamily="34" charset="0"/>
                <a:cs typeface="Tahoma"/>
              </a:rPr>
              <a:t>Explosion was </a:t>
            </a:r>
            <a:r>
              <a:rPr lang="en-US" sz="2400" dirty="0">
                <a:solidFill>
                  <a:srgbClr val="65659A"/>
                </a:solidFill>
                <a:latin typeface="Calibri" panose="020F0502020204030204" pitchFamily="34" charset="0"/>
                <a:cs typeface="Tahoma"/>
              </a:rPr>
              <a:t>the result of a software</a:t>
            </a:r>
            <a:r>
              <a:rPr lang="en-US" sz="2400" spc="-10" dirty="0">
                <a:solidFill>
                  <a:srgbClr val="65659A"/>
                </a:solidFill>
                <a:latin typeface="Calibri" panose="020F0502020204030204" pitchFamily="34" charset="0"/>
                <a:cs typeface="Tahoma"/>
              </a:rPr>
              <a:t> </a:t>
            </a:r>
            <a:r>
              <a:rPr lang="en-US" sz="2400" dirty="0">
                <a:solidFill>
                  <a:srgbClr val="65659A"/>
                </a:solidFill>
                <a:latin typeface="Calibri" panose="020F0502020204030204" pitchFamily="34" charset="0"/>
                <a:cs typeface="Tahoma"/>
              </a:rPr>
              <a:t>error</a:t>
            </a:r>
            <a:endParaRPr lang="en-US" sz="2400" dirty="0">
              <a:latin typeface="Calibri" panose="020F0502020204030204" pitchFamily="34" charset="0"/>
              <a:cs typeface="Tahoma"/>
            </a:endParaRPr>
          </a:p>
          <a:p>
            <a:pPr marL="755650" marR="5080" lvl="1">
              <a:lnSpc>
                <a:spcPct val="89900"/>
              </a:lnSpc>
              <a:spcBef>
                <a:spcPts val="570"/>
              </a:spcBef>
              <a:buChar char="•"/>
              <a:tabLst>
                <a:tab pos="755650" algn="l"/>
                <a:tab pos="756285" algn="l"/>
              </a:tabLst>
            </a:pPr>
            <a:r>
              <a:rPr lang="en-US" sz="2400" spc="-5" dirty="0">
                <a:solidFill>
                  <a:srgbClr val="65659A"/>
                </a:solidFill>
                <a:latin typeface="Calibri" panose="020F0502020204030204" pitchFamily="34" charset="0"/>
                <a:cs typeface="Tahoma"/>
              </a:rPr>
              <a:t>Uncaught exception due to floating-point </a:t>
            </a:r>
            <a:r>
              <a:rPr lang="en-US" sz="2400" dirty="0">
                <a:solidFill>
                  <a:srgbClr val="65659A"/>
                </a:solidFill>
                <a:latin typeface="Calibri" panose="020F0502020204030204" pitchFamily="34" charset="0"/>
                <a:cs typeface="Tahoma"/>
              </a:rPr>
              <a:t>error:  conversion from a 64-bit </a:t>
            </a:r>
            <a:r>
              <a:rPr lang="en-US" sz="2400" spc="-5" dirty="0">
                <a:solidFill>
                  <a:srgbClr val="65659A"/>
                </a:solidFill>
                <a:latin typeface="Calibri" panose="020F0502020204030204" pitchFamily="34" charset="0"/>
                <a:cs typeface="Tahoma"/>
              </a:rPr>
              <a:t>integer </a:t>
            </a:r>
            <a:r>
              <a:rPr lang="en-US" sz="2400" dirty="0">
                <a:solidFill>
                  <a:srgbClr val="65659A"/>
                </a:solidFill>
                <a:latin typeface="Calibri" panose="020F0502020204030204" pitchFamily="34" charset="0"/>
                <a:cs typeface="Tahoma"/>
              </a:rPr>
              <a:t>to a 16-bit</a:t>
            </a:r>
            <a:r>
              <a:rPr lang="en-US" sz="2400" spc="-35" dirty="0">
                <a:solidFill>
                  <a:srgbClr val="65659A"/>
                </a:solidFill>
                <a:latin typeface="Calibri" panose="020F0502020204030204" pitchFamily="34" charset="0"/>
                <a:cs typeface="Tahoma"/>
              </a:rPr>
              <a:t> </a:t>
            </a:r>
            <a:r>
              <a:rPr lang="en-US" sz="2400" spc="-5" dirty="0">
                <a:solidFill>
                  <a:srgbClr val="65659A"/>
                </a:solidFill>
                <a:latin typeface="Calibri" panose="020F0502020204030204" pitchFamily="34" charset="0"/>
                <a:cs typeface="Tahoma"/>
              </a:rPr>
              <a:t>signed  integer applied to </a:t>
            </a:r>
            <a:r>
              <a:rPr lang="en-US" sz="2400" dirty="0">
                <a:solidFill>
                  <a:srgbClr val="65659A"/>
                </a:solidFill>
                <a:latin typeface="Calibri" panose="020F0502020204030204" pitchFamily="34" charset="0"/>
                <a:cs typeface="Tahoma"/>
              </a:rPr>
              <a:t>a </a:t>
            </a:r>
            <a:r>
              <a:rPr lang="en-US" sz="2400" spc="-5" dirty="0">
                <a:solidFill>
                  <a:srgbClr val="65659A"/>
                </a:solidFill>
                <a:latin typeface="Calibri" panose="020F0502020204030204" pitchFamily="34" charset="0"/>
                <a:cs typeface="Tahoma"/>
              </a:rPr>
              <a:t>larger than expected</a:t>
            </a:r>
            <a:r>
              <a:rPr lang="en-US" sz="2400" spc="-15" dirty="0">
                <a:solidFill>
                  <a:srgbClr val="65659A"/>
                </a:solidFill>
                <a:latin typeface="Calibri" panose="020F0502020204030204" pitchFamily="34" charset="0"/>
                <a:cs typeface="Tahoma"/>
              </a:rPr>
              <a:t> </a:t>
            </a:r>
            <a:r>
              <a:rPr lang="en-US" sz="2400" spc="-10" dirty="0">
                <a:solidFill>
                  <a:srgbClr val="65659A"/>
                </a:solidFill>
                <a:latin typeface="Calibri" panose="020F0502020204030204" pitchFamily="34" charset="0"/>
                <a:cs typeface="Tahoma"/>
              </a:rPr>
              <a:t>number</a:t>
            </a:r>
            <a:endParaRPr lang="en-US" sz="2400" dirty="0">
              <a:latin typeface="Calibri" panose="020F0502020204030204" pitchFamily="34" charset="0"/>
              <a:cs typeface="Tahoma"/>
            </a:endParaRPr>
          </a:p>
          <a:p>
            <a:pPr marL="755650" marR="301625" lvl="1">
              <a:lnSpc>
                <a:spcPts val="2590"/>
              </a:lnSpc>
              <a:spcBef>
                <a:spcPts val="610"/>
              </a:spcBef>
              <a:buChar char="•"/>
              <a:tabLst>
                <a:tab pos="755650" algn="l"/>
                <a:tab pos="756285" algn="l"/>
              </a:tabLst>
            </a:pPr>
            <a:r>
              <a:rPr lang="en-US" sz="2400" spc="-5" dirty="0">
                <a:solidFill>
                  <a:srgbClr val="65659A"/>
                </a:solidFill>
                <a:latin typeface="Calibri" panose="020F0502020204030204" pitchFamily="34" charset="0"/>
                <a:cs typeface="Tahoma"/>
              </a:rPr>
              <a:t>Module was </a:t>
            </a:r>
            <a:r>
              <a:rPr lang="en-US" sz="2400" dirty="0">
                <a:solidFill>
                  <a:srgbClr val="65659A"/>
                </a:solidFill>
                <a:latin typeface="Calibri" panose="020F0502020204030204" pitchFamily="34" charset="0"/>
                <a:cs typeface="Tahoma"/>
              </a:rPr>
              <a:t>re-used </a:t>
            </a:r>
            <a:r>
              <a:rPr lang="en-US" sz="2400" spc="-5" dirty="0">
                <a:solidFill>
                  <a:srgbClr val="65659A"/>
                </a:solidFill>
                <a:latin typeface="Calibri" panose="020F0502020204030204" pitchFamily="34" charset="0"/>
                <a:cs typeface="Tahoma"/>
              </a:rPr>
              <a:t>without proper testing </a:t>
            </a:r>
            <a:r>
              <a:rPr lang="en-US" sz="2400" dirty="0">
                <a:solidFill>
                  <a:srgbClr val="65659A"/>
                </a:solidFill>
                <a:latin typeface="Calibri" panose="020F0502020204030204" pitchFamily="34" charset="0"/>
                <a:cs typeface="Tahoma"/>
              </a:rPr>
              <a:t>from  </a:t>
            </a:r>
            <a:r>
              <a:rPr lang="en-US" sz="2400" spc="-5" dirty="0">
                <a:solidFill>
                  <a:srgbClr val="65659A"/>
                </a:solidFill>
                <a:latin typeface="Calibri" panose="020F0502020204030204" pitchFamily="34" charset="0"/>
                <a:cs typeface="Tahoma"/>
              </a:rPr>
              <a:t>Ariane </a:t>
            </a:r>
            <a:r>
              <a:rPr lang="en-US" sz="2400" dirty="0">
                <a:solidFill>
                  <a:srgbClr val="65659A"/>
                </a:solidFill>
                <a:latin typeface="Calibri" panose="020F0502020204030204" pitchFamily="34" charset="0"/>
                <a:cs typeface="Tahoma"/>
              </a:rPr>
              <a:t>4</a:t>
            </a:r>
            <a:endParaRPr lang="en-US" sz="2400" dirty="0">
              <a:latin typeface="Calibri" panose="020F0502020204030204" pitchFamily="34" charset="0"/>
              <a:cs typeface="Tahoma"/>
            </a:endParaRPr>
          </a:p>
          <a:p>
            <a:pPr marL="1155700" lvl="2">
              <a:spcBef>
                <a:spcPts val="190"/>
              </a:spcBef>
              <a:buFont typeface="Wingdings"/>
              <a:buChar char=""/>
              <a:tabLst>
                <a:tab pos="1155700" algn="l"/>
              </a:tabLst>
            </a:pPr>
            <a:r>
              <a:rPr lang="en-US" sz="2400" spc="-5" dirty="0">
                <a:solidFill>
                  <a:srgbClr val="65659A"/>
                </a:solidFill>
                <a:latin typeface="Calibri" panose="020F0502020204030204" pitchFamily="34" charset="0"/>
                <a:cs typeface="Tahoma"/>
              </a:rPr>
              <a:t>Error was not supposed to happen with Ariane</a:t>
            </a:r>
            <a:r>
              <a:rPr lang="en-US" sz="2400" spc="45" dirty="0">
                <a:solidFill>
                  <a:srgbClr val="65659A"/>
                </a:solidFill>
                <a:latin typeface="Calibri" panose="020F0502020204030204" pitchFamily="34" charset="0"/>
                <a:cs typeface="Tahoma"/>
              </a:rPr>
              <a:t> </a:t>
            </a:r>
            <a:r>
              <a:rPr lang="en-US" sz="2400" spc="-5" dirty="0">
                <a:solidFill>
                  <a:srgbClr val="65659A"/>
                </a:solidFill>
                <a:latin typeface="Calibri" panose="020F0502020204030204" pitchFamily="34" charset="0"/>
                <a:cs typeface="Tahoma"/>
              </a:rPr>
              <a:t>4</a:t>
            </a:r>
            <a:endParaRPr lang="en-US" sz="2400" dirty="0">
              <a:latin typeface="Calibri" panose="020F0502020204030204" pitchFamily="34" charset="0"/>
              <a:cs typeface="Tahoma"/>
            </a:endParaRPr>
          </a:p>
          <a:p>
            <a:pPr marL="1155700" lvl="2">
              <a:spcBef>
                <a:spcPts val="235"/>
              </a:spcBef>
              <a:buFont typeface="Wingdings"/>
              <a:buChar char=""/>
              <a:tabLst>
                <a:tab pos="1155700" algn="l"/>
              </a:tabLst>
            </a:pPr>
            <a:r>
              <a:rPr lang="en-US" sz="2400" spc="-5" dirty="0">
                <a:solidFill>
                  <a:srgbClr val="65659A"/>
                </a:solidFill>
                <a:latin typeface="Calibri" panose="020F0502020204030204" pitchFamily="34" charset="0"/>
                <a:cs typeface="Tahoma"/>
              </a:rPr>
              <a:t>No exception</a:t>
            </a:r>
            <a:r>
              <a:rPr lang="en-US" sz="2400" dirty="0">
                <a:solidFill>
                  <a:srgbClr val="65659A"/>
                </a:solidFill>
                <a:latin typeface="Calibri" panose="020F0502020204030204" pitchFamily="34" charset="0"/>
                <a:cs typeface="Tahoma"/>
              </a:rPr>
              <a:t> </a:t>
            </a:r>
            <a:r>
              <a:rPr lang="en-US" sz="2400" spc="-5" dirty="0">
                <a:solidFill>
                  <a:srgbClr val="65659A"/>
                </a:solidFill>
                <a:latin typeface="Calibri" panose="020F0502020204030204" pitchFamily="34" charset="0"/>
                <a:cs typeface="Tahoma"/>
              </a:rPr>
              <a:t>handler</a:t>
            </a:r>
            <a:endParaRPr lang="en-US" sz="2400" dirty="0">
              <a:latin typeface="Calibri" panose="020F0502020204030204" pitchFamily="34" charset="0"/>
              <a:cs typeface="Tahoma"/>
            </a:endParaRPr>
          </a:p>
          <a:p>
            <a:endParaRPr lang="en-US" sz="2400" dirty="0">
              <a:latin typeface="Calibri" panose="020F0502020204030204" pitchFamily="34" charset="0"/>
            </a:endParaRPr>
          </a:p>
        </p:txBody>
      </p:sp>
    </p:spTree>
    <p:extLst>
      <p:ext uri="{BB962C8B-B14F-4D97-AF65-F5344CB8AC3E}">
        <p14:creationId xmlns:p14="http://schemas.microsoft.com/office/powerpoint/2010/main" val="134196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Importance of Software Quality</a:t>
            </a:r>
          </a:p>
        </p:txBody>
      </p:sp>
      <p:sp>
        <p:nvSpPr>
          <p:cNvPr id="3" name="Content Placeholder 2"/>
          <p:cNvSpPr>
            <a:spLocks noGrp="1"/>
          </p:cNvSpPr>
          <p:nvPr>
            <p:ph idx="1"/>
          </p:nvPr>
        </p:nvSpPr>
        <p:spPr>
          <a:xfrm>
            <a:off x="2592925" y="1425388"/>
            <a:ext cx="8915400" cy="3777622"/>
          </a:xfrm>
        </p:spPr>
        <p:txBody>
          <a:bodyPr/>
          <a:lstStyle/>
          <a:p>
            <a:pPr marL="355600">
              <a:spcBef>
                <a:spcPts val="434"/>
              </a:spcBef>
              <a:buFont typeface="Wingdings"/>
              <a:buChar char=""/>
              <a:tabLst>
                <a:tab pos="355600" algn="l"/>
              </a:tabLst>
            </a:pPr>
            <a:r>
              <a:rPr lang="en-US" sz="2400" spc="-5" dirty="0">
                <a:solidFill>
                  <a:srgbClr val="65659A"/>
                </a:solidFill>
                <a:latin typeface="Calibri" panose="020F0502020204030204" pitchFamily="34" charset="0"/>
                <a:cs typeface="Tahoma"/>
              </a:rPr>
              <a:t>Several historic disasters attributed to software</a:t>
            </a:r>
          </a:p>
          <a:p>
            <a:pPr marL="755650" marR="5080" lvl="1">
              <a:lnSpc>
                <a:spcPct val="90100"/>
              </a:lnSpc>
              <a:spcBef>
                <a:spcPts val="670"/>
              </a:spcBef>
              <a:buChar char="•"/>
              <a:tabLst>
                <a:tab pos="756285" algn="l"/>
              </a:tabLst>
            </a:pPr>
            <a:r>
              <a:rPr lang="en-US" sz="2400" spc="-5" dirty="0">
                <a:solidFill>
                  <a:srgbClr val="65659A"/>
                </a:solidFill>
                <a:latin typeface="Calibri" panose="020F0502020204030204" pitchFamily="34" charset="0"/>
                <a:cs typeface="Tahoma"/>
              </a:rPr>
              <a:t>First operational launch attempt of the space  shuttle, whose real-time operating software  consists of about 500,000 lines of code, failed</a:t>
            </a:r>
          </a:p>
          <a:p>
            <a:pPr marL="1155700" marR="259715" lvl="2">
              <a:lnSpc>
                <a:spcPts val="2590"/>
              </a:lnSpc>
              <a:spcBef>
                <a:spcPts val="590"/>
              </a:spcBef>
              <a:buFont typeface="Wingdings"/>
              <a:buChar char=""/>
              <a:tabLst>
                <a:tab pos="1155700" algn="l"/>
              </a:tabLst>
            </a:pPr>
            <a:r>
              <a:rPr lang="en-US" sz="2400" spc="-5" dirty="0">
                <a:solidFill>
                  <a:srgbClr val="65659A"/>
                </a:solidFill>
                <a:latin typeface="Calibri" panose="020F0502020204030204" pitchFamily="34" charset="0"/>
                <a:cs typeface="Tahoma"/>
              </a:rPr>
              <a:t>Synchronization problem among its flight-control  computers</a:t>
            </a:r>
          </a:p>
          <a:p>
            <a:pPr marL="755650" marR="498475" lvl="1">
              <a:lnSpc>
                <a:spcPts val="3020"/>
              </a:lnSpc>
              <a:spcBef>
                <a:spcPts val="700"/>
              </a:spcBef>
              <a:buChar char="•"/>
              <a:tabLst>
                <a:tab pos="756285" algn="l"/>
              </a:tabLst>
            </a:pPr>
            <a:r>
              <a:rPr lang="en-US" sz="2400" spc="-5" dirty="0">
                <a:solidFill>
                  <a:srgbClr val="65659A"/>
                </a:solidFill>
                <a:latin typeface="Calibri" panose="020F0502020204030204" pitchFamily="34" charset="0"/>
                <a:cs typeface="Tahoma"/>
              </a:rPr>
              <a:t>9 hour breakdown of AT&amp;T's long-distance  telephone network</a:t>
            </a:r>
          </a:p>
          <a:p>
            <a:pPr marL="1155700" lvl="2">
              <a:spcBef>
                <a:spcPts val="225"/>
              </a:spcBef>
              <a:buFont typeface="Wingdings"/>
              <a:buChar char=""/>
              <a:tabLst>
                <a:tab pos="1155700" algn="l"/>
              </a:tabLst>
            </a:pPr>
            <a:r>
              <a:rPr lang="en-US" sz="2400" spc="-5" dirty="0">
                <a:solidFill>
                  <a:srgbClr val="65659A"/>
                </a:solidFill>
                <a:latin typeface="Calibri" panose="020F0502020204030204" pitchFamily="34" charset="0"/>
                <a:cs typeface="Tahoma"/>
              </a:rPr>
              <a:t>Caused by an untested code patch</a:t>
            </a:r>
          </a:p>
          <a:p>
            <a:endParaRPr lang="en-US" dirty="0"/>
          </a:p>
        </p:txBody>
      </p:sp>
    </p:spTree>
    <p:extLst>
      <p:ext uri="{BB962C8B-B14F-4D97-AF65-F5344CB8AC3E}">
        <p14:creationId xmlns:p14="http://schemas.microsoft.com/office/powerpoint/2010/main" val="49646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Relation of Software Engineering with SQA</a:t>
            </a:r>
          </a:p>
        </p:txBody>
      </p:sp>
      <p:sp>
        <p:nvSpPr>
          <p:cNvPr id="3" name="Content Placeholder 2"/>
          <p:cNvSpPr>
            <a:spLocks noGrp="1"/>
          </p:cNvSpPr>
          <p:nvPr>
            <p:ph idx="1"/>
          </p:nvPr>
        </p:nvSpPr>
        <p:spPr>
          <a:xfrm>
            <a:off x="2592925" y="1992946"/>
            <a:ext cx="8915400" cy="3777622"/>
          </a:xfrm>
        </p:spPr>
        <p:txBody>
          <a:bodyPr>
            <a:noAutofit/>
          </a:bodyPr>
          <a:lstStyle/>
          <a:p>
            <a:r>
              <a:rPr lang="en-US" sz="2400" spc="-5" dirty="0">
                <a:solidFill>
                  <a:srgbClr val="65659A"/>
                </a:solidFill>
                <a:latin typeface="Calibri" panose="020F0502020204030204" pitchFamily="34" charset="0"/>
                <a:cs typeface="Tahoma"/>
              </a:rPr>
              <a:t>Software engineering is the application of a systematic, disciplined, quantifiable approach to the development, operation and maintenance of software. </a:t>
            </a:r>
          </a:p>
          <a:p>
            <a:r>
              <a:rPr lang="en-US" sz="2400" spc="-5" dirty="0">
                <a:solidFill>
                  <a:srgbClr val="65659A"/>
                </a:solidFill>
                <a:latin typeface="Calibri" panose="020F0502020204030204" pitchFamily="34" charset="0"/>
                <a:cs typeface="Tahoma"/>
              </a:rPr>
              <a:t>The characteristics of software engineering, especially its systematic, disciplined and quantitative approach, make software engineering a good environment for achieving SQA objectives. </a:t>
            </a:r>
          </a:p>
          <a:p>
            <a:r>
              <a:rPr lang="en-US" sz="2400" spc="-5" dirty="0">
                <a:solidFill>
                  <a:srgbClr val="65659A"/>
                </a:solidFill>
                <a:latin typeface="Calibri" panose="020F0502020204030204" pitchFamily="34" charset="0"/>
                <a:cs typeface="Tahoma"/>
              </a:rPr>
              <a:t>It is commonly accepted that cooperation between software engineers and the SQA team is the way to achieve efficient and economic development and maintenance activities that, at the same time, assure the quality of the products of these activities.</a:t>
            </a:r>
          </a:p>
        </p:txBody>
      </p:sp>
    </p:spTree>
    <p:extLst>
      <p:ext uri="{BB962C8B-B14F-4D97-AF65-F5344CB8AC3E}">
        <p14:creationId xmlns:p14="http://schemas.microsoft.com/office/powerpoint/2010/main" val="3448357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1884456" y="6055379"/>
            <a:ext cx="3811588" cy="179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de-CH" altLang="en-US" sz="1200">
                <a:solidFill>
                  <a:srgbClr val="A7A7A7"/>
                </a:solidFill>
              </a:rPr>
              <a:t>© Oscar Nierstrasz</a:t>
            </a:r>
          </a:p>
        </p:txBody>
      </p:sp>
      <p:sp>
        <p:nvSpPr>
          <p:cNvPr id="5" name="Footer Placeholder 4"/>
          <p:cNvSpPr>
            <a:spLocks noGrp="1"/>
          </p:cNvSpPr>
          <p:nvPr>
            <p:ph type="ftr" sz="quarter" idx="11"/>
          </p:nvPr>
        </p:nvSpPr>
        <p:spPr>
          <a:xfrm>
            <a:off x="1452656" y="-313671"/>
            <a:ext cx="5399088" cy="252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de-CH" altLang="en-US" sz="1000">
                <a:solidFill>
                  <a:srgbClr val="A7A7A7"/>
                </a:solidFill>
              </a:rPr>
              <a:t>ESE — Software Quality</a:t>
            </a:r>
          </a:p>
        </p:txBody>
      </p:sp>
      <p:sp>
        <p:nvSpPr>
          <p:cNvPr id="6" name="Slide Number Placeholder 5"/>
          <p:cNvSpPr>
            <a:spLocks noGrp="1"/>
          </p:cNvSpPr>
          <p:nvPr>
            <p:ph type="sldNum" sz="quarter" idx="12"/>
          </p:nvPr>
        </p:nvSpPr>
        <p:spPr>
          <a:xfrm>
            <a:off x="8888506" y="6060141"/>
            <a:ext cx="1350963" cy="179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de-CH" altLang="en-US" sz="1200">
                <a:solidFill>
                  <a:srgbClr val="A7A7A7"/>
                </a:solidFill>
              </a:rPr>
              <a:t>ESE 11.</a:t>
            </a:r>
            <a:fld id="{1C9077EE-511C-4647-B6B8-81A86ED5F6E9}" type="slidenum">
              <a:rPr lang="de-CH" altLang="en-US" sz="1200">
                <a:solidFill>
                  <a:srgbClr val="A7A7A7"/>
                </a:solidFill>
              </a:rPr>
              <a:pPr/>
              <a:t>16</a:t>
            </a:fld>
            <a:endParaRPr lang="de-CH" altLang="en-US" sz="1400">
              <a:solidFill>
                <a:srgbClr val="7E7E7E"/>
              </a:solidFill>
              <a:latin typeface="TIMES" panose="02020603050405020304" pitchFamily="18" charset="0"/>
            </a:endParaRPr>
          </a:p>
        </p:txBody>
      </p:sp>
      <p:sp>
        <p:nvSpPr>
          <p:cNvPr id="7" name="Rectangle 2"/>
          <p:cNvSpPr txBox="1">
            <a:spLocks noChangeArrowheads="1"/>
          </p:cNvSpPr>
          <p:nvPr/>
        </p:nvSpPr>
        <p:spPr>
          <a:xfrm>
            <a:off x="1816987" y="626895"/>
            <a:ext cx="6621463" cy="8175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t>Quality Attributes</a:t>
            </a:r>
          </a:p>
        </p:txBody>
      </p:sp>
      <p:sp>
        <p:nvSpPr>
          <p:cNvPr id="8" name="Rectangle 3"/>
          <p:cNvSpPr txBox="1">
            <a:spLocks noChangeArrowheads="1"/>
          </p:cNvSpPr>
          <p:nvPr/>
        </p:nvSpPr>
        <p:spPr>
          <a:xfrm>
            <a:off x="1884456" y="1161116"/>
            <a:ext cx="8061325" cy="15970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Helvetica CE" pitchFamily="-12" charset="-18"/>
              <a:buNone/>
            </a:pPr>
            <a:endParaRPr lang="en-US" altLang="en-US" sz="2000" i="1" dirty="0">
              <a:solidFill>
                <a:srgbClr val="7F0101"/>
              </a:solidFill>
            </a:endParaRPr>
          </a:p>
        </p:txBody>
      </p:sp>
      <p:sp>
        <p:nvSpPr>
          <p:cNvPr id="9" name="Rectangle 5"/>
          <p:cNvSpPr>
            <a:spLocks noChangeArrowheads="1"/>
          </p:cNvSpPr>
          <p:nvPr/>
        </p:nvSpPr>
        <p:spPr bwMode="auto">
          <a:xfrm>
            <a:off x="2298794" y="3780491"/>
            <a:ext cx="901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Software</a:t>
            </a:r>
            <a:endParaRPr lang="en-US" altLang="en-US"/>
          </a:p>
        </p:txBody>
      </p:sp>
      <p:sp>
        <p:nvSpPr>
          <p:cNvPr id="10" name="Rectangle 6"/>
          <p:cNvSpPr>
            <a:spLocks noChangeArrowheads="1"/>
          </p:cNvSpPr>
          <p:nvPr/>
        </p:nvSpPr>
        <p:spPr bwMode="auto">
          <a:xfrm>
            <a:off x="2394044" y="3970991"/>
            <a:ext cx="71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Quality</a:t>
            </a:r>
            <a:endParaRPr lang="en-US" altLang="en-US"/>
          </a:p>
        </p:txBody>
      </p:sp>
      <p:sp>
        <p:nvSpPr>
          <p:cNvPr id="11" name="Oval 7"/>
          <p:cNvSpPr>
            <a:spLocks noChangeArrowheads="1"/>
          </p:cNvSpPr>
          <p:nvPr/>
        </p:nvSpPr>
        <p:spPr bwMode="auto">
          <a:xfrm>
            <a:off x="2119406" y="3570941"/>
            <a:ext cx="1244600" cy="889000"/>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2" name="Rectangle 8"/>
          <p:cNvSpPr>
            <a:spLocks noChangeArrowheads="1"/>
          </p:cNvSpPr>
          <p:nvPr/>
        </p:nvSpPr>
        <p:spPr bwMode="auto">
          <a:xfrm>
            <a:off x="5216619" y="2815291"/>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dirty="0">
                <a:latin typeface="Arial" panose="020B0604020202020204" pitchFamily="34" charset="0"/>
              </a:rPr>
              <a:t>...</a:t>
            </a:r>
            <a:endParaRPr lang="en-US" altLang="en-US" dirty="0"/>
          </a:p>
        </p:txBody>
      </p:sp>
      <p:sp>
        <p:nvSpPr>
          <p:cNvPr id="13" name="Rectangle 9"/>
          <p:cNvSpPr>
            <a:spLocks noChangeArrowheads="1"/>
          </p:cNvSpPr>
          <p:nvPr/>
        </p:nvSpPr>
        <p:spPr bwMode="auto">
          <a:xfrm>
            <a:off x="4822919" y="3285191"/>
            <a:ext cx="977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Reliability</a:t>
            </a:r>
            <a:endParaRPr lang="en-US" altLang="en-US"/>
          </a:p>
        </p:txBody>
      </p:sp>
      <p:sp>
        <p:nvSpPr>
          <p:cNvPr id="14" name="Rectangle 10"/>
          <p:cNvSpPr>
            <a:spLocks noChangeArrowheads="1"/>
          </p:cNvSpPr>
          <p:nvPr/>
        </p:nvSpPr>
        <p:spPr bwMode="auto">
          <a:xfrm>
            <a:off x="4822919" y="3755091"/>
            <a:ext cx="977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Efficiency</a:t>
            </a:r>
            <a:endParaRPr lang="en-US" altLang="en-US"/>
          </a:p>
        </p:txBody>
      </p:sp>
      <p:sp>
        <p:nvSpPr>
          <p:cNvPr id="15" name="Rectangle 11"/>
          <p:cNvSpPr>
            <a:spLocks noChangeArrowheads="1"/>
          </p:cNvSpPr>
          <p:nvPr/>
        </p:nvSpPr>
        <p:spPr bwMode="auto">
          <a:xfrm>
            <a:off x="4880069" y="4224991"/>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Usability</a:t>
            </a:r>
            <a:endParaRPr lang="en-US" altLang="en-US"/>
          </a:p>
        </p:txBody>
      </p:sp>
      <p:sp>
        <p:nvSpPr>
          <p:cNvPr id="16" name="Rectangle 12"/>
          <p:cNvSpPr>
            <a:spLocks noChangeArrowheads="1"/>
          </p:cNvSpPr>
          <p:nvPr/>
        </p:nvSpPr>
        <p:spPr bwMode="auto">
          <a:xfrm>
            <a:off x="4587969" y="4694891"/>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Maintainability</a:t>
            </a:r>
            <a:endParaRPr lang="en-US" altLang="en-US"/>
          </a:p>
        </p:txBody>
      </p:sp>
      <p:sp>
        <p:nvSpPr>
          <p:cNvPr id="17" name="Rectangle 13"/>
          <p:cNvSpPr>
            <a:spLocks noChangeArrowheads="1"/>
          </p:cNvSpPr>
          <p:nvPr/>
        </p:nvSpPr>
        <p:spPr bwMode="auto">
          <a:xfrm>
            <a:off x="4810219" y="5164791"/>
            <a:ext cx="1003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Portability</a:t>
            </a:r>
            <a:endParaRPr lang="en-US" altLang="en-US"/>
          </a:p>
        </p:txBody>
      </p:sp>
      <p:sp>
        <p:nvSpPr>
          <p:cNvPr id="18" name="AutoShape 14"/>
          <p:cNvSpPr>
            <a:spLocks noChangeArrowheads="1"/>
          </p:cNvSpPr>
          <p:nvPr/>
        </p:nvSpPr>
        <p:spPr bwMode="auto">
          <a:xfrm>
            <a:off x="4418106" y="2745441"/>
            <a:ext cx="1790700" cy="393700"/>
          </a:xfrm>
          <a:prstGeom prst="roundRect">
            <a:avLst>
              <a:gd name="adj" fmla="val 4838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9" name="AutoShape 15"/>
          <p:cNvSpPr>
            <a:spLocks noChangeArrowheads="1"/>
          </p:cNvSpPr>
          <p:nvPr/>
        </p:nvSpPr>
        <p:spPr bwMode="auto">
          <a:xfrm>
            <a:off x="4418106" y="3228041"/>
            <a:ext cx="1790700" cy="381000"/>
          </a:xfrm>
          <a:prstGeom prst="roundRect">
            <a:avLst>
              <a:gd name="adj" fmla="val 48333"/>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0" name="AutoShape 16"/>
          <p:cNvSpPr>
            <a:spLocks noChangeArrowheads="1"/>
          </p:cNvSpPr>
          <p:nvPr/>
        </p:nvSpPr>
        <p:spPr bwMode="auto">
          <a:xfrm>
            <a:off x="4418106" y="3697941"/>
            <a:ext cx="1790700" cy="393700"/>
          </a:xfrm>
          <a:prstGeom prst="roundRect">
            <a:avLst>
              <a:gd name="adj" fmla="val 4838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1" name="AutoShape 17"/>
          <p:cNvSpPr>
            <a:spLocks noChangeArrowheads="1"/>
          </p:cNvSpPr>
          <p:nvPr/>
        </p:nvSpPr>
        <p:spPr bwMode="auto">
          <a:xfrm>
            <a:off x="4418106" y="4180541"/>
            <a:ext cx="1790700" cy="393700"/>
          </a:xfrm>
          <a:prstGeom prst="roundRect">
            <a:avLst>
              <a:gd name="adj" fmla="val 4838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2" name="AutoShape 18"/>
          <p:cNvSpPr>
            <a:spLocks noChangeArrowheads="1"/>
          </p:cNvSpPr>
          <p:nvPr/>
        </p:nvSpPr>
        <p:spPr bwMode="auto">
          <a:xfrm>
            <a:off x="4418106" y="4663141"/>
            <a:ext cx="1790700" cy="381000"/>
          </a:xfrm>
          <a:prstGeom prst="roundRect">
            <a:avLst>
              <a:gd name="adj" fmla="val 48333"/>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3" name="AutoShape 19"/>
          <p:cNvSpPr>
            <a:spLocks noChangeArrowheads="1"/>
          </p:cNvSpPr>
          <p:nvPr/>
        </p:nvSpPr>
        <p:spPr bwMode="auto">
          <a:xfrm>
            <a:off x="4418106" y="5133041"/>
            <a:ext cx="1790700" cy="393700"/>
          </a:xfrm>
          <a:prstGeom prst="roundRect">
            <a:avLst>
              <a:gd name="adj" fmla="val 4838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4" name="Line 20"/>
          <p:cNvSpPr>
            <a:spLocks noChangeShapeType="1"/>
          </p:cNvSpPr>
          <p:nvPr/>
        </p:nvSpPr>
        <p:spPr bwMode="auto">
          <a:xfrm flipV="1">
            <a:off x="3351306" y="2999441"/>
            <a:ext cx="1066800" cy="1003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1"/>
          <p:cNvSpPr>
            <a:spLocks noChangeShapeType="1"/>
          </p:cNvSpPr>
          <p:nvPr/>
        </p:nvSpPr>
        <p:spPr bwMode="auto">
          <a:xfrm flipV="1">
            <a:off x="3351306" y="3494741"/>
            <a:ext cx="1066800" cy="508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2"/>
          <p:cNvSpPr>
            <a:spLocks noChangeShapeType="1"/>
          </p:cNvSpPr>
          <p:nvPr/>
        </p:nvSpPr>
        <p:spPr bwMode="auto">
          <a:xfrm flipV="1">
            <a:off x="3351306" y="3875741"/>
            <a:ext cx="1066800" cy="127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3"/>
          <p:cNvSpPr>
            <a:spLocks noChangeShapeType="1"/>
          </p:cNvSpPr>
          <p:nvPr/>
        </p:nvSpPr>
        <p:spPr bwMode="auto">
          <a:xfrm>
            <a:off x="3351306" y="4002741"/>
            <a:ext cx="1066800" cy="381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4"/>
          <p:cNvSpPr>
            <a:spLocks noChangeShapeType="1"/>
          </p:cNvSpPr>
          <p:nvPr/>
        </p:nvSpPr>
        <p:spPr bwMode="auto">
          <a:xfrm>
            <a:off x="3351306" y="4002741"/>
            <a:ext cx="1066800" cy="762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5"/>
          <p:cNvSpPr>
            <a:spLocks noChangeShapeType="1"/>
          </p:cNvSpPr>
          <p:nvPr/>
        </p:nvSpPr>
        <p:spPr bwMode="auto">
          <a:xfrm>
            <a:off x="3351306" y="4002741"/>
            <a:ext cx="1066800" cy="1257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3758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Quality Attributes</a:t>
            </a:r>
          </a:p>
        </p:txBody>
      </p:sp>
      <p:sp>
        <p:nvSpPr>
          <p:cNvPr id="3" name="Content Placeholder 2"/>
          <p:cNvSpPr>
            <a:spLocks noGrp="1"/>
          </p:cNvSpPr>
          <p:nvPr>
            <p:ph idx="1"/>
          </p:nvPr>
        </p:nvSpPr>
        <p:spPr>
          <a:xfrm>
            <a:off x="2592925" y="1264555"/>
            <a:ext cx="8915400" cy="3777622"/>
          </a:xfrm>
        </p:spPr>
        <p:txBody>
          <a:bodyPr/>
          <a:lstStyle/>
          <a:p>
            <a:pPr>
              <a:lnSpc>
                <a:spcPct val="90000"/>
              </a:lnSpc>
            </a:pPr>
            <a:r>
              <a:rPr lang="en-US" altLang="en-US" sz="2800" b="1" i="1" dirty="0">
                <a:latin typeface="Calibri" panose="020F0502020204030204" pitchFamily="34" charset="0"/>
              </a:rPr>
              <a:t>product</a:t>
            </a:r>
            <a:r>
              <a:rPr lang="en-US" altLang="en-US" sz="2800" dirty="0">
                <a:latin typeface="Calibri" panose="020F0502020204030204" pitchFamily="34" charset="0"/>
              </a:rPr>
              <a:t>: delivered to the customer</a:t>
            </a:r>
          </a:p>
          <a:p>
            <a:pPr>
              <a:lnSpc>
                <a:spcPct val="90000"/>
              </a:lnSpc>
            </a:pPr>
            <a:r>
              <a:rPr lang="en-US" altLang="en-US" sz="2800" b="1" i="1" dirty="0">
                <a:latin typeface="Calibri" panose="020F0502020204030204" pitchFamily="34" charset="0"/>
              </a:rPr>
              <a:t>process:</a:t>
            </a:r>
            <a:r>
              <a:rPr lang="en-US" altLang="en-US" sz="2800" dirty="0">
                <a:latin typeface="Calibri" panose="020F0502020204030204" pitchFamily="34" charset="0"/>
              </a:rPr>
              <a:t> produces the software product</a:t>
            </a:r>
          </a:p>
          <a:p>
            <a:pPr>
              <a:lnSpc>
                <a:spcPct val="90000"/>
              </a:lnSpc>
            </a:pPr>
            <a:r>
              <a:rPr lang="en-US" altLang="en-US" sz="2800" b="1" dirty="0">
                <a:latin typeface="Calibri" panose="020F0502020204030204" pitchFamily="34" charset="0"/>
              </a:rPr>
              <a:t>Project</a:t>
            </a:r>
            <a:r>
              <a:rPr lang="en-US" altLang="en-US" sz="2800" dirty="0">
                <a:latin typeface="Calibri" panose="020F0502020204030204" pitchFamily="34" charset="0"/>
              </a:rPr>
              <a:t>: </a:t>
            </a:r>
            <a:r>
              <a:rPr lang="en-US" sz="2800" dirty="0">
                <a:latin typeface="Calibri" panose="020F0502020204030204" pitchFamily="34" charset="0"/>
              </a:rPr>
              <a:t>The actual act of executing the activities for some specific user need is a S/w project.</a:t>
            </a:r>
            <a:endParaRPr lang="en-US" altLang="en-US" sz="2800" dirty="0">
              <a:latin typeface="Calibri" panose="020F0502020204030204" pitchFamily="34" charset="0"/>
            </a:endParaRPr>
          </a:p>
          <a:p>
            <a:pPr>
              <a:lnSpc>
                <a:spcPct val="90000"/>
              </a:lnSpc>
            </a:pPr>
            <a:r>
              <a:rPr lang="en-US" altLang="en-US" sz="2800" b="1" i="1" dirty="0">
                <a:latin typeface="Calibri" panose="020F0502020204030204" pitchFamily="34" charset="0"/>
              </a:rPr>
              <a:t>resources:</a:t>
            </a:r>
            <a:r>
              <a:rPr lang="en-US" altLang="en-US" sz="2800" dirty="0">
                <a:latin typeface="Calibri" panose="020F0502020204030204" pitchFamily="34" charset="0"/>
              </a:rPr>
              <a:t> (both the product and the process require resources)</a:t>
            </a:r>
          </a:p>
          <a:p>
            <a:pPr lvl="1">
              <a:lnSpc>
                <a:spcPct val="90000"/>
              </a:lnSpc>
            </a:pPr>
            <a:r>
              <a:rPr lang="en-US" altLang="en-US" sz="2800" dirty="0">
                <a:latin typeface="Calibri" panose="020F0502020204030204" pitchFamily="34" charset="0"/>
              </a:rPr>
              <a:t>Underlying assumption: a quality process leads to a quality product (cf. metaphor of manufacturing lines)</a:t>
            </a:r>
          </a:p>
          <a:p>
            <a:endParaRPr lang="en-US" dirty="0"/>
          </a:p>
        </p:txBody>
      </p:sp>
    </p:spTree>
    <p:extLst>
      <p:ext uri="{BB962C8B-B14F-4D97-AF65-F5344CB8AC3E}">
        <p14:creationId xmlns:p14="http://schemas.microsoft.com/office/powerpoint/2010/main" val="275721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Quality Attributes</a:t>
            </a:r>
            <a:endParaRPr lang="en-US" dirty="0"/>
          </a:p>
        </p:txBody>
      </p:sp>
      <p:sp>
        <p:nvSpPr>
          <p:cNvPr id="3" name="Content Placeholder 2"/>
          <p:cNvSpPr>
            <a:spLocks noGrp="1"/>
          </p:cNvSpPr>
          <p:nvPr>
            <p:ph idx="1"/>
          </p:nvPr>
        </p:nvSpPr>
        <p:spPr>
          <a:xfrm>
            <a:off x="1506071" y="1264554"/>
            <a:ext cx="10685929" cy="5512763"/>
          </a:xfrm>
        </p:spPr>
        <p:txBody>
          <a:bodyPr>
            <a:normAutofit lnSpcReduction="10000"/>
          </a:bodyPr>
          <a:lstStyle/>
          <a:p>
            <a:pPr>
              <a:lnSpc>
                <a:spcPct val="90000"/>
              </a:lnSpc>
              <a:buNone/>
            </a:pPr>
            <a:r>
              <a:rPr lang="en-US" altLang="en-US" b="1" i="1" dirty="0"/>
              <a:t>Correctness</a:t>
            </a:r>
            <a:endParaRPr lang="en-US" altLang="en-US" dirty="0"/>
          </a:p>
          <a:p>
            <a:pPr>
              <a:lnSpc>
                <a:spcPct val="90000"/>
              </a:lnSpc>
            </a:pPr>
            <a:r>
              <a:rPr lang="en-US" altLang="en-US" dirty="0"/>
              <a:t>A system is </a:t>
            </a:r>
            <a:r>
              <a:rPr lang="en-US" altLang="en-US" u="sng" dirty="0"/>
              <a:t>correct</a:t>
            </a:r>
            <a:r>
              <a:rPr lang="en-US" altLang="en-US" dirty="0"/>
              <a:t> if it </a:t>
            </a:r>
            <a:r>
              <a:rPr lang="en-US" altLang="en-US" i="1" dirty="0">
                <a:solidFill>
                  <a:srgbClr val="7F0101"/>
                </a:solidFill>
              </a:rPr>
              <a:t>behaves according to its specification</a:t>
            </a:r>
            <a:endParaRPr lang="en-US" altLang="en-US" dirty="0"/>
          </a:p>
          <a:p>
            <a:pPr lvl="1">
              <a:lnSpc>
                <a:spcPct val="90000"/>
              </a:lnSpc>
            </a:pPr>
            <a:r>
              <a:rPr lang="en-US" altLang="en-US" dirty="0"/>
              <a:t>An </a:t>
            </a:r>
            <a:r>
              <a:rPr lang="en-US" altLang="en-US" i="1" dirty="0">
                <a:solidFill>
                  <a:srgbClr val="7F0101"/>
                </a:solidFill>
              </a:rPr>
              <a:t>absolute property</a:t>
            </a:r>
            <a:r>
              <a:rPr lang="en-US" altLang="en-US" dirty="0"/>
              <a:t> (i.e., a system cannot be “almost correct”)</a:t>
            </a:r>
          </a:p>
          <a:p>
            <a:pPr lvl="1">
              <a:lnSpc>
                <a:spcPct val="90000"/>
              </a:lnSpc>
            </a:pPr>
            <a:r>
              <a:rPr lang="en-US" altLang="en-US" dirty="0"/>
              <a:t>... in theory and practice </a:t>
            </a:r>
            <a:r>
              <a:rPr lang="en-US" altLang="en-US" i="1" dirty="0">
                <a:solidFill>
                  <a:srgbClr val="7F0101"/>
                </a:solidFill>
              </a:rPr>
              <a:t>undecidable</a:t>
            </a:r>
            <a:endParaRPr lang="en-US" altLang="en-US" dirty="0"/>
          </a:p>
          <a:p>
            <a:pPr>
              <a:lnSpc>
                <a:spcPct val="90000"/>
              </a:lnSpc>
              <a:buNone/>
            </a:pPr>
            <a:r>
              <a:rPr lang="en-US" altLang="en-US" b="1" i="1" dirty="0"/>
              <a:t>Reliability</a:t>
            </a:r>
            <a:endParaRPr lang="en-US" altLang="en-US" dirty="0"/>
          </a:p>
          <a:p>
            <a:pPr>
              <a:lnSpc>
                <a:spcPct val="90000"/>
              </a:lnSpc>
            </a:pPr>
            <a:r>
              <a:rPr lang="en-US" altLang="en-US" dirty="0"/>
              <a:t>The user may rely on the system behaving properly</a:t>
            </a:r>
          </a:p>
          <a:p>
            <a:pPr>
              <a:lnSpc>
                <a:spcPct val="90000"/>
              </a:lnSpc>
            </a:pPr>
            <a:r>
              <a:rPr lang="en-US" altLang="en-US" u="sng" dirty="0"/>
              <a:t>Reliability</a:t>
            </a:r>
            <a:r>
              <a:rPr lang="en-US" altLang="en-US" dirty="0"/>
              <a:t> is the </a:t>
            </a:r>
            <a:r>
              <a:rPr lang="en-US" altLang="en-US" i="1" dirty="0">
                <a:solidFill>
                  <a:srgbClr val="7F0101"/>
                </a:solidFill>
              </a:rPr>
              <a:t>probability</a:t>
            </a:r>
            <a:r>
              <a:rPr lang="en-US" altLang="en-US" dirty="0"/>
              <a:t> that the system will operate as expected over a specified interval</a:t>
            </a:r>
          </a:p>
          <a:p>
            <a:pPr lvl="1">
              <a:lnSpc>
                <a:spcPct val="90000"/>
              </a:lnSpc>
            </a:pPr>
            <a:r>
              <a:rPr lang="en-US" altLang="en-US" dirty="0"/>
              <a:t>A </a:t>
            </a:r>
            <a:r>
              <a:rPr lang="en-US" altLang="en-US" i="1" dirty="0">
                <a:solidFill>
                  <a:srgbClr val="7F0101"/>
                </a:solidFill>
              </a:rPr>
              <a:t>relative property</a:t>
            </a:r>
            <a:r>
              <a:rPr lang="en-US" altLang="en-US" dirty="0"/>
              <a:t> (a system has a mean time between failure of 3 weeks)</a:t>
            </a:r>
          </a:p>
          <a:p>
            <a:pPr>
              <a:lnSpc>
                <a:spcPct val="90000"/>
              </a:lnSpc>
              <a:buNone/>
            </a:pPr>
            <a:r>
              <a:rPr lang="en-US" altLang="en-US" b="1" i="1" dirty="0"/>
              <a:t>Robustness</a:t>
            </a:r>
            <a:endParaRPr lang="en-US" altLang="en-US" dirty="0"/>
          </a:p>
          <a:p>
            <a:pPr>
              <a:lnSpc>
                <a:spcPct val="90000"/>
              </a:lnSpc>
            </a:pPr>
            <a:r>
              <a:rPr lang="en-US" altLang="en-US" dirty="0"/>
              <a:t>A system is </a:t>
            </a:r>
            <a:r>
              <a:rPr lang="en-US" altLang="en-US" u="sng" dirty="0"/>
              <a:t>robust</a:t>
            </a:r>
            <a:r>
              <a:rPr lang="en-US" altLang="en-US" dirty="0"/>
              <a:t> if it behaves reasonably </a:t>
            </a:r>
            <a:r>
              <a:rPr lang="en-US" altLang="en-US" i="1" dirty="0"/>
              <a:t>even in circumstances that were not specified</a:t>
            </a:r>
            <a:endParaRPr lang="en-US" altLang="en-US" dirty="0"/>
          </a:p>
          <a:p>
            <a:pPr>
              <a:lnSpc>
                <a:spcPct val="90000"/>
              </a:lnSpc>
            </a:pPr>
            <a:r>
              <a:rPr lang="en-US" altLang="en-US" dirty="0"/>
              <a:t>A </a:t>
            </a:r>
            <a:r>
              <a:rPr lang="en-US" altLang="en-US" i="1" dirty="0">
                <a:solidFill>
                  <a:srgbClr val="7F0101"/>
                </a:solidFill>
              </a:rPr>
              <a:t>vague property</a:t>
            </a:r>
            <a:r>
              <a:rPr lang="en-US" altLang="en-US" dirty="0"/>
              <a:t> (once you specify the abnormal circumstances they become part of the requirements)</a:t>
            </a:r>
            <a:endParaRPr lang="en-US" altLang="en-US" dirty="0">
              <a:latin typeface="Calibri" panose="020F0502020204030204" pitchFamily="34" charset="0"/>
            </a:endParaRPr>
          </a:p>
          <a:p>
            <a:pPr>
              <a:buNone/>
            </a:pPr>
            <a:r>
              <a:rPr lang="en-US" altLang="en-US" sz="2000" b="1" i="1" dirty="0"/>
              <a:t>Efficiency </a:t>
            </a:r>
            <a:r>
              <a:rPr lang="en-US" altLang="en-US" sz="2000" dirty="0"/>
              <a:t>(Performance)</a:t>
            </a:r>
          </a:p>
          <a:p>
            <a:r>
              <a:rPr lang="en-US" altLang="en-US" sz="2000" i="1" dirty="0">
                <a:solidFill>
                  <a:srgbClr val="7F0101"/>
                </a:solidFill>
              </a:rPr>
              <a:t>Use of resources</a:t>
            </a:r>
            <a:r>
              <a:rPr lang="en-US" altLang="en-US" sz="2000" dirty="0"/>
              <a:t> such as computing time, memory</a:t>
            </a:r>
          </a:p>
          <a:p>
            <a:pPr lvl="1"/>
            <a:r>
              <a:rPr lang="en-US" altLang="en-US" sz="1800" dirty="0"/>
              <a:t>Affects user-friendliness and scalability</a:t>
            </a:r>
          </a:p>
          <a:p>
            <a:pPr>
              <a:lnSpc>
                <a:spcPct val="90000"/>
              </a:lnSpc>
            </a:pPr>
            <a:endParaRPr lang="en-US" altLang="en-US" dirty="0"/>
          </a:p>
        </p:txBody>
      </p:sp>
    </p:spTree>
    <p:extLst>
      <p:ext uri="{BB962C8B-B14F-4D97-AF65-F5344CB8AC3E}">
        <p14:creationId xmlns:p14="http://schemas.microsoft.com/office/powerpoint/2010/main" val="1966673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Quality Attributes</a:t>
            </a:r>
            <a:endParaRPr lang="en-US" dirty="0"/>
          </a:p>
        </p:txBody>
      </p:sp>
      <p:sp>
        <p:nvSpPr>
          <p:cNvPr id="3" name="Content Placeholder 2"/>
          <p:cNvSpPr>
            <a:spLocks noGrp="1"/>
          </p:cNvSpPr>
          <p:nvPr>
            <p:ph idx="1"/>
          </p:nvPr>
        </p:nvSpPr>
        <p:spPr>
          <a:xfrm>
            <a:off x="1515035" y="1264554"/>
            <a:ext cx="10533530" cy="5593445"/>
          </a:xfrm>
        </p:spPr>
        <p:txBody>
          <a:bodyPr>
            <a:noAutofit/>
          </a:bodyPr>
          <a:lstStyle/>
          <a:p>
            <a:pPr>
              <a:buNone/>
            </a:pPr>
            <a:r>
              <a:rPr lang="en-US" altLang="en-US" b="1" i="1" dirty="0">
                <a:latin typeface="Calibri" panose="020F0502020204030204" pitchFamily="34" charset="0"/>
              </a:rPr>
              <a:t>Usability </a:t>
            </a:r>
            <a:r>
              <a:rPr lang="en-US" altLang="en-US" dirty="0">
                <a:latin typeface="Calibri" panose="020F0502020204030204" pitchFamily="34" charset="0"/>
              </a:rPr>
              <a:t>(User Friendliness, Human Factors)</a:t>
            </a:r>
          </a:p>
          <a:p>
            <a:r>
              <a:rPr lang="en-US" altLang="en-US" dirty="0">
                <a:latin typeface="Calibri" panose="020F0502020204030204" pitchFamily="34" charset="0"/>
              </a:rPr>
              <a:t>The </a:t>
            </a:r>
            <a:r>
              <a:rPr lang="en-US" altLang="en-US" i="1" dirty="0">
                <a:solidFill>
                  <a:srgbClr val="7F0101"/>
                </a:solidFill>
                <a:latin typeface="Calibri" panose="020F0502020204030204" pitchFamily="34" charset="0"/>
              </a:rPr>
              <a:t>degree</a:t>
            </a:r>
            <a:r>
              <a:rPr lang="en-US" altLang="en-US" dirty="0">
                <a:latin typeface="Calibri" panose="020F0502020204030204" pitchFamily="34" charset="0"/>
              </a:rPr>
              <a:t> to which the human users find the system (process) </a:t>
            </a:r>
            <a:r>
              <a:rPr lang="en-US" altLang="en-US" i="1" dirty="0">
                <a:solidFill>
                  <a:srgbClr val="7F0101"/>
                </a:solidFill>
                <a:latin typeface="Calibri" panose="020F0502020204030204" pitchFamily="34" charset="0"/>
              </a:rPr>
              <a:t>both “easy to use” and useful</a:t>
            </a:r>
          </a:p>
          <a:p>
            <a:pPr lvl="1"/>
            <a:r>
              <a:rPr lang="en-US" altLang="en-US" sz="1800" dirty="0">
                <a:latin typeface="Calibri" panose="020F0502020204030204" pitchFamily="34" charset="0"/>
              </a:rPr>
              <a:t>Depends a lot on the target audience (novices vs. experts)</a:t>
            </a:r>
          </a:p>
          <a:p>
            <a:pPr>
              <a:buNone/>
            </a:pPr>
            <a:r>
              <a:rPr lang="en-US" altLang="en-US" i="1" dirty="0">
                <a:solidFill>
                  <a:srgbClr val="7F0101"/>
                </a:solidFill>
                <a:latin typeface="Calibri" panose="020F0502020204030204" pitchFamily="34" charset="0"/>
              </a:rPr>
              <a:t>External product attributes</a:t>
            </a:r>
            <a:endParaRPr lang="en-US" altLang="en-US" b="1" i="1" dirty="0">
              <a:latin typeface="Calibri" panose="020F0502020204030204" pitchFamily="34" charset="0"/>
            </a:endParaRPr>
          </a:p>
          <a:p>
            <a:pPr>
              <a:buNone/>
            </a:pPr>
            <a:r>
              <a:rPr lang="en-US" altLang="en-US" b="1" i="1" dirty="0">
                <a:latin typeface="Calibri" panose="020F0502020204030204" pitchFamily="34" charset="0"/>
              </a:rPr>
              <a:t>Maintainability</a:t>
            </a:r>
            <a:endParaRPr lang="en-US" altLang="en-US" dirty="0">
              <a:latin typeface="Calibri" panose="020F0502020204030204" pitchFamily="34" charset="0"/>
            </a:endParaRPr>
          </a:p>
          <a:p>
            <a:r>
              <a:rPr lang="en-US" altLang="en-US" dirty="0">
                <a:latin typeface="Calibri" panose="020F0502020204030204" pitchFamily="34" charset="0"/>
              </a:rPr>
              <a:t>How easy it is to </a:t>
            </a:r>
            <a:r>
              <a:rPr lang="en-US" altLang="en-US" i="1" dirty="0">
                <a:solidFill>
                  <a:srgbClr val="7F0101"/>
                </a:solidFill>
                <a:latin typeface="Calibri" panose="020F0502020204030204" pitchFamily="34" charset="0"/>
              </a:rPr>
              <a:t>change</a:t>
            </a:r>
            <a:r>
              <a:rPr lang="en-US" altLang="en-US" dirty="0">
                <a:latin typeface="Calibri" panose="020F0502020204030204" pitchFamily="34" charset="0"/>
              </a:rPr>
              <a:t> a system after its initial release</a:t>
            </a:r>
          </a:p>
          <a:p>
            <a:pPr marL="0" indent="0">
              <a:buNone/>
            </a:pPr>
            <a:r>
              <a:rPr lang="en-US" altLang="en-US" b="1" i="1" dirty="0">
                <a:latin typeface="Calibri" panose="020F0502020204030204" pitchFamily="34" charset="0"/>
              </a:rPr>
              <a:t>     </a:t>
            </a:r>
            <a:r>
              <a:rPr lang="en-US" altLang="en-US" b="1" i="1" dirty="0" err="1">
                <a:latin typeface="Calibri" panose="020F0502020204030204" pitchFamily="34" charset="0"/>
              </a:rPr>
              <a:t>Repairability</a:t>
            </a:r>
            <a:r>
              <a:rPr lang="en-US" altLang="en-US" b="1" i="1" dirty="0">
                <a:latin typeface="Calibri" panose="020F0502020204030204" pitchFamily="34" charset="0"/>
              </a:rPr>
              <a:t>, </a:t>
            </a:r>
            <a:r>
              <a:rPr lang="en-US" altLang="en-US" b="1" i="1" dirty="0" err="1">
                <a:latin typeface="Calibri" panose="020F0502020204030204" pitchFamily="34" charset="0"/>
              </a:rPr>
              <a:t>Evolvability</a:t>
            </a:r>
            <a:r>
              <a:rPr lang="en-US" altLang="en-US" dirty="0">
                <a:latin typeface="Calibri" panose="020F0502020204030204" pitchFamily="34" charset="0"/>
              </a:rPr>
              <a:t> , </a:t>
            </a:r>
            <a:r>
              <a:rPr lang="en-US" altLang="en-US" b="1" i="1" dirty="0">
                <a:latin typeface="Calibri" panose="020F0502020204030204" pitchFamily="34" charset="0"/>
              </a:rPr>
              <a:t>Portability</a:t>
            </a:r>
          </a:p>
          <a:p>
            <a:pPr marL="0" indent="0">
              <a:buNone/>
            </a:pPr>
            <a:r>
              <a:rPr lang="en-US" altLang="en-US" i="1" dirty="0">
                <a:solidFill>
                  <a:srgbClr val="7F0101"/>
                </a:solidFill>
                <a:latin typeface="Calibri" panose="020F0502020204030204" pitchFamily="34" charset="0"/>
              </a:rPr>
              <a:t>Internal product attributes</a:t>
            </a:r>
          </a:p>
          <a:p>
            <a:pPr>
              <a:lnSpc>
                <a:spcPct val="90000"/>
              </a:lnSpc>
              <a:buNone/>
            </a:pPr>
            <a:r>
              <a:rPr lang="en-US" altLang="en-US" b="1" i="1" dirty="0">
                <a:latin typeface="Calibri" panose="020F0502020204030204" pitchFamily="34" charset="0"/>
              </a:rPr>
              <a:t>Verifiability</a:t>
            </a:r>
            <a:endParaRPr lang="en-US" altLang="en-US" dirty="0">
              <a:latin typeface="Calibri" panose="020F0502020204030204" pitchFamily="34" charset="0"/>
            </a:endParaRPr>
          </a:p>
          <a:p>
            <a:pPr>
              <a:lnSpc>
                <a:spcPct val="90000"/>
              </a:lnSpc>
            </a:pPr>
            <a:r>
              <a:rPr lang="en-US" altLang="en-US" dirty="0">
                <a:latin typeface="Calibri" panose="020F0502020204030204" pitchFamily="34" charset="0"/>
              </a:rPr>
              <a:t>How easy it is to </a:t>
            </a:r>
            <a:r>
              <a:rPr lang="en-US" altLang="en-US" i="1" dirty="0">
                <a:solidFill>
                  <a:srgbClr val="7F0101"/>
                </a:solidFill>
                <a:latin typeface="Calibri" panose="020F0502020204030204" pitchFamily="34" charset="0"/>
              </a:rPr>
              <a:t>verify</a:t>
            </a:r>
            <a:r>
              <a:rPr lang="en-US" altLang="en-US" dirty="0">
                <a:latin typeface="Calibri" panose="020F0502020204030204" pitchFamily="34" charset="0"/>
              </a:rPr>
              <a:t> whether desired attributes are there?</a:t>
            </a:r>
          </a:p>
          <a:p>
            <a:pPr lvl="1">
              <a:lnSpc>
                <a:spcPct val="90000"/>
              </a:lnSpc>
            </a:pPr>
            <a:r>
              <a:rPr lang="en-US" altLang="en-US" sz="1800" dirty="0">
                <a:latin typeface="Calibri" panose="020F0502020204030204" pitchFamily="34" charset="0"/>
              </a:rPr>
              <a:t>internally: e.g., verify requirements, code inspections</a:t>
            </a:r>
            <a:endParaRPr lang="en-US" altLang="en-US" b="1" i="1" dirty="0">
              <a:latin typeface="Calibri" panose="020F0502020204030204" pitchFamily="34" charset="0"/>
            </a:endParaRPr>
          </a:p>
          <a:p>
            <a:pPr>
              <a:lnSpc>
                <a:spcPct val="90000"/>
              </a:lnSpc>
              <a:buNone/>
            </a:pPr>
            <a:r>
              <a:rPr lang="en-US" altLang="en-US" b="1" i="1" dirty="0">
                <a:latin typeface="Calibri" panose="020F0502020204030204" pitchFamily="34" charset="0"/>
              </a:rPr>
              <a:t>Understandability</a:t>
            </a:r>
            <a:endParaRPr lang="en-US" altLang="en-US" dirty="0">
              <a:latin typeface="Calibri" panose="020F0502020204030204" pitchFamily="34" charset="0"/>
            </a:endParaRPr>
          </a:p>
          <a:p>
            <a:pPr>
              <a:lnSpc>
                <a:spcPct val="90000"/>
              </a:lnSpc>
            </a:pPr>
            <a:r>
              <a:rPr lang="en-US" altLang="en-US" dirty="0">
                <a:latin typeface="Calibri" panose="020F0502020204030204" pitchFamily="34" charset="0"/>
              </a:rPr>
              <a:t>How easy it is to </a:t>
            </a:r>
            <a:r>
              <a:rPr lang="en-US" altLang="en-US" i="1" dirty="0">
                <a:solidFill>
                  <a:srgbClr val="7F0101"/>
                </a:solidFill>
                <a:latin typeface="Calibri" panose="020F0502020204030204" pitchFamily="34" charset="0"/>
              </a:rPr>
              <a:t>understand</a:t>
            </a:r>
            <a:r>
              <a:rPr lang="en-US" altLang="en-US" dirty="0">
                <a:latin typeface="Calibri" panose="020F0502020204030204" pitchFamily="34" charset="0"/>
              </a:rPr>
              <a:t> the system</a:t>
            </a:r>
          </a:p>
          <a:p>
            <a:pPr lvl="1">
              <a:lnSpc>
                <a:spcPct val="90000"/>
              </a:lnSpc>
            </a:pPr>
            <a:r>
              <a:rPr lang="en-US" altLang="en-US" sz="1800" dirty="0">
                <a:latin typeface="Calibri" panose="020F0502020204030204" pitchFamily="34" charset="0"/>
              </a:rPr>
              <a:t>internally: contributes to maintainability</a:t>
            </a:r>
          </a:p>
          <a:p>
            <a:pPr marL="0" indent="0">
              <a:buNone/>
            </a:pPr>
            <a:endParaRPr lang="en-US" altLang="en-US" b="1" i="1" dirty="0">
              <a:latin typeface="Calibri" panose="020F0502020204030204" pitchFamily="34" charset="0"/>
            </a:endParaRPr>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29092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44848" y="1639614"/>
            <a:ext cx="9810821" cy="3855799"/>
          </a:xfrm>
          <a:prstGeom prst="rect">
            <a:avLst/>
          </a:prstGeom>
        </p:spPr>
        <p:txBody>
          <a:bodyPr vert="horz" wrap="square" lIns="0" tIns="144145" rIns="0" bIns="0" rtlCol="0">
            <a:spAutoFit/>
          </a:bodyPr>
          <a:lstStyle/>
          <a:p>
            <a:pPr marL="342900" indent="-342900">
              <a:lnSpc>
                <a:spcPct val="80000"/>
              </a:lnSpc>
              <a:spcBef>
                <a:spcPts val="1000"/>
              </a:spcBef>
              <a:buClr>
                <a:schemeClr val="accent1"/>
              </a:buClr>
              <a:buSzPct val="91666"/>
              <a:buFont typeface="Wingdings 3" charset="2"/>
              <a:buChar char=""/>
              <a:tabLst>
                <a:tab pos="318770" algn="l"/>
                <a:tab pos="319405" algn="l"/>
              </a:tabLst>
            </a:pPr>
            <a:r>
              <a:rPr lang="en-US" sz="2400" b="1" spc="-5" dirty="0">
                <a:solidFill>
                  <a:srgbClr val="65659A"/>
                </a:solidFill>
                <a:latin typeface="Calibri" panose="020F0502020204030204" pitchFamily="34" charset="0"/>
                <a:cs typeface="Tahoma"/>
              </a:rPr>
              <a:t>Error </a:t>
            </a:r>
            <a:r>
              <a:rPr lang="en-US" sz="2400" spc="-5" dirty="0">
                <a:solidFill>
                  <a:srgbClr val="65659A"/>
                </a:solidFill>
                <a:latin typeface="Calibri" panose="020F0502020204030204" pitchFamily="34" charset="0"/>
                <a:cs typeface="Tahoma"/>
              </a:rPr>
              <a:t> </a:t>
            </a:r>
          </a:p>
          <a:p>
            <a:pPr>
              <a:lnSpc>
                <a:spcPct val="80000"/>
              </a:lnSpc>
              <a:spcBef>
                <a:spcPts val="1000"/>
              </a:spcBef>
              <a:buClr>
                <a:schemeClr val="accent1"/>
              </a:buClr>
              <a:buSzPct val="91666"/>
              <a:tabLst>
                <a:tab pos="318770" algn="l"/>
                <a:tab pos="319405" algn="l"/>
              </a:tabLst>
            </a:pPr>
            <a:r>
              <a:rPr lang="en-US" sz="2400" spc="-5" dirty="0">
                <a:solidFill>
                  <a:srgbClr val="65659A"/>
                </a:solidFill>
                <a:latin typeface="Calibri" panose="020F0502020204030204" pitchFamily="34" charset="0"/>
                <a:cs typeface="Tahoma"/>
              </a:rPr>
              <a:t>	It is a human action that produces the incorrect result that produces a fault.</a:t>
            </a:r>
          </a:p>
          <a:p>
            <a:pPr marL="342900" indent="-342900">
              <a:lnSpc>
                <a:spcPct val="80000"/>
              </a:lnSpc>
              <a:spcBef>
                <a:spcPts val="1000"/>
              </a:spcBef>
              <a:buClr>
                <a:schemeClr val="accent1"/>
              </a:buClr>
              <a:buSzPct val="91666"/>
              <a:buFont typeface="Wingdings 3" charset="2"/>
              <a:buChar char=""/>
              <a:tabLst>
                <a:tab pos="318770" algn="l"/>
                <a:tab pos="319405" algn="l"/>
              </a:tabLst>
            </a:pPr>
            <a:r>
              <a:rPr lang="en-US" sz="2400" b="1" spc="-5" dirty="0">
                <a:solidFill>
                  <a:srgbClr val="65659A"/>
                </a:solidFill>
                <a:latin typeface="Calibri" panose="020F0502020204030204" pitchFamily="34" charset="0"/>
                <a:cs typeface="Tahoma"/>
              </a:rPr>
              <a:t>Fault </a:t>
            </a:r>
          </a:p>
          <a:p>
            <a:pPr>
              <a:lnSpc>
                <a:spcPct val="80000"/>
              </a:lnSpc>
              <a:spcBef>
                <a:spcPts val="1000"/>
              </a:spcBef>
              <a:buClr>
                <a:schemeClr val="accent1"/>
              </a:buClr>
              <a:buSzPct val="91666"/>
              <a:tabLst>
                <a:tab pos="318770" algn="l"/>
                <a:tab pos="319405" algn="l"/>
              </a:tabLst>
            </a:pPr>
            <a:r>
              <a:rPr lang="en-US" sz="2400" spc="-5" dirty="0">
                <a:solidFill>
                  <a:srgbClr val="65659A"/>
                </a:solidFill>
                <a:latin typeface="Calibri" panose="020F0502020204030204" pitchFamily="34" charset="0"/>
                <a:cs typeface="Tahoma"/>
              </a:rPr>
              <a:t>	State of software caused by an error.</a:t>
            </a:r>
          </a:p>
          <a:p>
            <a:pPr marL="342900" indent="-342900">
              <a:lnSpc>
                <a:spcPct val="80000"/>
              </a:lnSpc>
              <a:spcBef>
                <a:spcPts val="1000"/>
              </a:spcBef>
              <a:buClr>
                <a:schemeClr val="accent1"/>
              </a:buClr>
              <a:buSzPct val="91666"/>
              <a:buFont typeface="Wingdings 3" charset="2"/>
              <a:buChar char=""/>
              <a:tabLst>
                <a:tab pos="318770" algn="l"/>
                <a:tab pos="319405" algn="l"/>
              </a:tabLst>
            </a:pPr>
            <a:r>
              <a:rPr lang="en-US" sz="2400" b="1" spc="-5" dirty="0">
                <a:solidFill>
                  <a:srgbClr val="65659A"/>
                </a:solidFill>
                <a:latin typeface="Calibri" panose="020F0502020204030204" pitchFamily="34" charset="0"/>
                <a:cs typeface="Tahoma"/>
              </a:rPr>
              <a:t>Failure </a:t>
            </a:r>
          </a:p>
          <a:p>
            <a:pPr>
              <a:lnSpc>
                <a:spcPct val="80000"/>
              </a:lnSpc>
              <a:spcBef>
                <a:spcPts val="1000"/>
              </a:spcBef>
              <a:buClr>
                <a:schemeClr val="accent1"/>
              </a:buClr>
              <a:buSzPct val="91666"/>
              <a:tabLst>
                <a:tab pos="318770" algn="l"/>
                <a:tab pos="319405" algn="l"/>
              </a:tabLst>
            </a:pPr>
            <a:r>
              <a:rPr lang="en-US" sz="2400" spc="-5" dirty="0">
                <a:solidFill>
                  <a:srgbClr val="65659A"/>
                </a:solidFill>
                <a:latin typeface="Calibri" panose="020F0502020204030204" pitchFamily="34" charset="0"/>
                <a:cs typeface="Tahoma"/>
              </a:rPr>
              <a:t>	Deviation of the software from its expected result. It is an event. </a:t>
            </a:r>
          </a:p>
          <a:p>
            <a:pPr marL="342900" indent="-342900">
              <a:lnSpc>
                <a:spcPct val="80000"/>
              </a:lnSpc>
              <a:spcBef>
                <a:spcPts val="1000"/>
              </a:spcBef>
              <a:buClr>
                <a:schemeClr val="accent1"/>
              </a:buClr>
              <a:buSzPct val="91666"/>
              <a:buFont typeface="Wingdings 3" charset="2"/>
              <a:buChar char=""/>
              <a:tabLst>
                <a:tab pos="318770" algn="l"/>
                <a:tab pos="319405" algn="l"/>
              </a:tabLst>
            </a:pPr>
            <a:r>
              <a:rPr lang="en-US" sz="2400" b="1" spc="-5" dirty="0">
                <a:solidFill>
                  <a:srgbClr val="65659A"/>
                </a:solidFill>
                <a:latin typeface="Calibri" panose="020F0502020204030204" pitchFamily="34" charset="0"/>
                <a:cs typeface="Tahoma"/>
              </a:rPr>
              <a:t>Bug  </a:t>
            </a:r>
          </a:p>
          <a:p>
            <a:pPr>
              <a:lnSpc>
                <a:spcPct val="80000"/>
              </a:lnSpc>
              <a:spcBef>
                <a:spcPts val="1000"/>
              </a:spcBef>
              <a:buClr>
                <a:schemeClr val="accent1"/>
              </a:buClr>
              <a:buSzPct val="91666"/>
              <a:tabLst>
                <a:tab pos="318770" algn="l"/>
                <a:tab pos="319405" algn="l"/>
              </a:tabLst>
            </a:pPr>
            <a:r>
              <a:rPr lang="en-US" sz="2400" spc="-5" dirty="0">
                <a:solidFill>
                  <a:srgbClr val="65659A"/>
                </a:solidFill>
                <a:latin typeface="Calibri" panose="020F0502020204030204" pitchFamily="34" charset="0"/>
                <a:cs typeface="Tahoma"/>
              </a:rPr>
              <a:t>	The presence of error at the time of execution of the software.</a:t>
            </a:r>
          </a:p>
          <a:p>
            <a:pPr marL="12065">
              <a:lnSpc>
                <a:spcPct val="100000"/>
              </a:lnSpc>
              <a:spcBef>
                <a:spcPts val="1135"/>
              </a:spcBef>
              <a:buClr>
                <a:srgbClr val="8BB649"/>
              </a:buClr>
              <a:buSzPct val="91666"/>
              <a:tabLst>
                <a:tab pos="318770" algn="l"/>
                <a:tab pos="319405" algn="l"/>
              </a:tabLst>
            </a:pPr>
            <a:endParaRPr sz="2000" spc="-55" dirty="0">
              <a:solidFill>
                <a:srgbClr val="3C3C3C"/>
              </a:solidFill>
              <a:latin typeface="Trebuchet MS"/>
              <a:cs typeface="Trebuchet MS"/>
            </a:endParaRPr>
          </a:p>
        </p:txBody>
      </p:sp>
      <p:sp>
        <p:nvSpPr>
          <p:cNvPr id="5" name="Title 4"/>
          <p:cNvSpPr>
            <a:spLocks noGrp="1"/>
          </p:cNvSpPr>
          <p:nvPr>
            <p:ph type="title"/>
          </p:nvPr>
        </p:nvSpPr>
        <p:spPr>
          <a:xfrm>
            <a:off x="1702677" y="624110"/>
            <a:ext cx="9801936" cy="794787"/>
          </a:xfrm>
        </p:spPr>
        <p:txBody>
          <a:bodyPr>
            <a:normAutofit/>
          </a:bodyPr>
          <a:lstStyle/>
          <a:p>
            <a:r>
              <a:rPr lang="en-US" spc="-5" dirty="0">
                <a:latin typeface="Calibri" panose="020F0502020204030204" pitchFamily="34" charset="0"/>
              </a:rPr>
              <a:t>Error, Bug, Fault &amp; Failure</a:t>
            </a:r>
          </a:p>
        </p:txBody>
      </p:sp>
    </p:spTree>
    <p:extLst>
      <p:ext uri="{BB962C8B-B14F-4D97-AF65-F5344CB8AC3E}">
        <p14:creationId xmlns:p14="http://schemas.microsoft.com/office/powerpoint/2010/main" val="815611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6808"/>
          </a:xfrm>
        </p:spPr>
        <p:txBody>
          <a:bodyPr/>
          <a:lstStyle/>
          <a:p>
            <a:r>
              <a:rPr lang="en-US" altLang="en-US" i="1" dirty="0">
                <a:solidFill>
                  <a:srgbClr val="7F0101"/>
                </a:solidFill>
                <a:latin typeface="Calibri" panose="020F0502020204030204" pitchFamily="34" charset="0"/>
              </a:rPr>
              <a:t>External process attribute</a:t>
            </a:r>
            <a:endParaRPr lang="en-US" dirty="0">
              <a:latin typeface="Calibri" panose="020F0502020204030204" pitchFamily="34" charset="0"/>
            </a:endParaRPr>
          </a:p>
        </p:txBody>
      </p:sp>
      <p:sp>
        <p:nvSpPr>
          <p:cNvPr id="3" name="Content Placeholder 2"/>
          <p:cNvSpPr>
            <a:spLocks noGrp="1"/>
          </p:cNvSpPr>
          <p:nvPr>
            <p:ph idx="1"/>
          </p:nvPr>
        </p:nvSpPr>
        <p:spPr>
          <a:xfrm>
            <a:off x="1416423" y="1290918"/>
            <a:ext cx="10685929" cy="5468470"/>
          </a:xfrm>
        </p:spPr>
        <p:txBody>
          <a:bodyPr>
            <a:normAutofit/>
          </a:bodyPr>
          <a:lstStyle/>
          <a:p>
            <a:pPr>
              <a:buNone/>
            </a:pPr>
            <a:r>
              <a:rPr lang="en-US" altLang="en-US" sz="2400" b="1" i="1" dirty="0">
                <a:latin typeface="Calibri" panose="020F0502020204030204" pitchFamily="34" charset="0"/>
              </a:rPr>
              <a:t>Productivity</a:t>
            </a:r>
            <a:endParaRPr lang="en-US" altLang="en-US" sz="2400" dirty="0">
              <a:latin typeface="Calibri" panose="020F0502020204030204" pitchFamily="34" charset="0"/>
            </a:endParaRPr>
          </a:p>
          <a:p>
            <a:r>
              <a:rPr lang="en-US" altLang="en-US" sz="2400" dirty="0">
                <a:latin typeface="Calibri" panose="020F0502020204030204" pitchFamily="34" charset="0"/>
              </a:rPr>
              <a:t>Amount of product produced by a process for a given number of resources</a:t>
            </a:r>
          </a:p>
          <a:p>
            <a:pPr lvl="1"/>
            <a:r>
              <a:rPr lang="en-US" altLang="en-US" sz="2400" dirty="0">
                <a:latin typeface="Calibri" panose="020F0502020204030204" pitchFamily="34" charset="0"/>
              </a:rPr>
              <a:t>productivity among individuals varies a lot</a:t>
            </a:r>
          </a:p>
          <a:p>
            <a:pPr>
              <a:lnSpc>
                <a:spcPct val="90000"/>
              </a:lnSpc>
              <a:buNone/>
            </a:pPr>
            <a:r>
              <a:rPr lang="en-US" altLang="en-US" sz="2400" b="1" i="1" dirty="0">
                <a:latin typeface="Calibri" panose="020F0502020204030204" pitchFamily="34" charset="0"/>
              </a:rPr>
              <a:t>Timeliness</a:t>
            </a:r>
            <a:endParaRPr lang="en-US" altLang="en-US" sz="2400" dirty="0">
              <a:latin typeface="Calibri" panose="020F0502020204030204" pitchFamily="34" charset="0"/>
            </a:endParaRPr>
          </a:p>
          <a:p>
            <a:pPr>
              <a:lnSpc>
                <a:spcPct val="90000"/>
              </a:lnSpc>
            </a:pPr>
            <a:r>
              <a:rPr lang="en-US" altLang="en-US" sz="2400" dirty="0">
                <a:latin typeface="Calibri" panose="020F0502020204030204" pitchFamily="34" charset="0"/>
              </a:rPr>
              <a:t>Ability to </a:t>
            </a:r>
            <a:r>
              <a:rPr lang="en-US" altLang="en-US" sz="2400" i="1" dirty="0">
                <a:solidFill>
                  <a:srgbClr val="7F0101"/>
                </a:solidFill>
                <a:latin typeface="Calibri" panose="020F0502020204030204" pitchFamily="34" charset="0"/>
              </a:rPr>
              <a:t>deliver the product on time</a:t>
            </a:r>
            <a:endParaRPr lang="en-US" altLang="en-US" sz="2400" dirty="0">
              <a:latin typeface="Calibri" panose="020F0502020204030204" pitchFamily="34" charset="0"/>
            </a:endParaRPr>
          </a:p>
          <a:p>
            <a:pPr lvl="1">
              <a:lnSpc>
                <a:spcPct val="90000"/>
              </a:lnSpc>
            </a:pPr>
            <a:r>
              <a:rPr lang="en-US" altLang="en-US" sz="2400" dirty="0">
                <a:latin typeface="Calibri" panose="020F0502020204030204" pitchFamily="34" charset="0"/>
              </a:rPr>
              <a:t>important for marketing (“short time to market”)         </a:t>
            </a:r>
          </a:p>
          <a:p>
            <a:pPr>
              <a:buNone/>
            </a:pPr>
            <a:r>
              <a:rPr lang="en-US" altLang="en-US" sz="2400" b="1" i="1" dirty="0">
                <a:latin typeface="Calibri" panose="020F0502020204030204" pitchFamily="34" charset="0"/>
              </a:rPr>
              <a:t>Visibility</a:t>
            </a:r>
            <a:r>
              <a:rPr lang="en-US" altLang="en-US" sz="2400" dirty="0">
                <a:latin typeface="Calibri" panose="020F0502020204030204" pitchFamily="34" charset="0"/>
              </a:rPr>
              <a:t> (Transparency)</a:t>
            </a:r>
          </a:p>
          <a:p>
            <a:r>
              <a:rPr lang="en-US" altLang="en-US" sz="2400" dirty="0">
                <a:latin typeface="Calibri" panose="020F0502020204030204" pitchFamily="34" charset="0"/>
              </a:rPr>
              <a:t>Current process steps and project status are accessible</a:t>
            </a:r>
          </a:p>
          <a:p>
            <a:pPr lvl="1"/>
            <a:r>
              <a:rPr lang="en-US" altLang="en-US" sz="2400" dirty="0">
                <a:latin typeface="Calibri" panose="020F0502020204030204" pitchFamily="34" charset="0"/>
              </a:rPr>
              <a:t>important for management</a:t>
            </a:r>
          </a:p>
          <a:p>
            <a:pPr lvl="1"/>
            <a:r>
              <a:rPr lang="en-US" altLang="en-US" sz="2400" dirty="0">
                <a:latin typeface="Calibri" panose="020F0502020204030204" pitchFamily="34" charset="0"/>
              </a:rPr>
              <a:t>also deal with staff turn-over</a:t>
            </a:r>
          </a:p>
          <a:p>
            <a:endParaRPr lang="en-US" dirty="0">
              <a:solidFill>
                <a:schemeClr val="tx1"/>
              </a:solidFill>
              <a:latin typeface="Calibri" panose="020F0502020204030204" pitchFamily="34" charset="0"/>
            </a:endParaRPr>
          </a:p>
        </p:txBody>
      </p:sp>
      <p:sp>
        <p:nvSpPr>
          <p:cNvPr id="4" name="Rectangle 5"/>
          <p:cNvSpPr>
            <a:spLocks noChangeArrowheads="1"/>
          </p:cNvSpPr>
          <p:nvPr/>
        </p:nvSpPr>
        <p:spPr bwMode="auto">
          <a:xfrm>
            <a:off x="11245570" y="4612714"/>
            <a:ext cx="508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Time</a:t>
            </a:r>
            <a:endParaRPr lang="en-US" altLang="en-US"/>
          </a:p>
        </p:txBody>
      </p:sp>
      <p:sp>
        <p:nvSpPr>
          <p:cNvPr id="5" name="Freeform 6"/>
          <p:cNvSpPr>
            <a:spLocks/>
          </p:cNvSpPr>
          <p:nvPr/>
        </p:nvSpPr>
        <p:spPr bwMode="auto">
          <a:xfrm>
            <a:off x="8361082" y="2726764"/>
            <a:ext cx="63500" cy="127000"/>
          </a:xfrm>
          <a:custGeom>
            <a:avLst/>
            <a:gdLst>
              <a:gd name="T0" fmla="*/ 24 w 40"/>
              <a:gd name="T1" fmla="*/ 80 h 80"/>
              <a:gd name="T2" fmla="*/ 0 w 40"/>
              <a:gd name="T3" fmla="*/ 80 h 80"/>
              <a:gd name="T4" fmla="*/ 24 w 40"/>
              <a:gd name="T5" fmla="*/ 0 h 80"/>
              <a:gd name="T6" fmla="*/ 40 w 40"/>
              <a:gd name="T7" fmla="*/ 80 h 80"/>
              <a:gd name="T8" fmla="*/ 24 w 40"/>
              <a:gd name="T9" fmla="*/ 80 h 80"/>
              <a:gd name="T10" fmla="*/ 0 60000 65536"/>
              <a:gd name="T11" fmla="*/ 0 60000 65536"/>
              <a:gd name="T12" fmla="*/ 0 60000 65536"/>
              <a:gd name="T13" fmla="*/ 0 60000 65536"/>
              <a:gd name="T14" fmla="*/ 0 60000 65536"/>
              <a:gd name="T15" fmla="*/ 0 w 40"/>
              <a:gd name="T16" fmla="*/ 0 h 80"/>
              <a:gd name="T17" fmla="*/ 40 w 40"/>
              <a:gd name="T18" fmla="*/ 80 h 80"/>
            </a:gdLst>
            <a:ahLst/>
            <a:cxnLst>
              <a:cxn ang="T10">
                <a:pos x="T0" y="T1"/>
              </a:cxn>
              <a:cxn ang="T11">
                <a:pos x="T2" y="T3"/>
              </a:cxn>
              <a:cxn ang="T12">
                <a:pos x="T4" y="T5"/>
              </a:cxn>
              <a:cxn ang="T13">
                <a:pos x="T6" y="T7"/>
              </a:cxn>
              <a:cxn ang="T14">
                <a:pos x="T8" y="T9"/>
              </a:cxn>
            </a:cxnLst>
            <a:rect l="T15" t="T16" r="T17" b="T18"/>
            <a:pathLst>
              <a:path w="40" h="80">
                <a:moveTo>
                  <a:pt x="24" y="80"/>
                </a:moveTo>
                <a:lnTo>
                  <a:pt x="0" y="80"/>
                </a:lnTo>
                <a:lnTo>
                  <a:pt x="24" y="0"/>
                </a:lnTo>
                <a:lnTo>
                  <a:pt x="40" y="80"/>
                </a:lnTo>
                <a:lnTo>
                  <a:pt x="24" y="80"/>
                </a:lnTo>
                <a:close/>
              </a:path>
            </a:pathLst>
          </a:custGeom>
          <a:solidFill>
            <a:srgbClr val="000000"/>
          </a:solidFill>
          <a:ln w="12700">
            <a:solidFill>
              <a:srgbClr val="000000"/>
            </a:solidFill>
            <a:round/>
            <a:headEnd/>
            <a:tailEnd/>
          </a:ln>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6" name="Line 7"/>
          <p:cNvSpPr>
            <a:spLocks noChangeShapeType="1"/>
          </p:cNvSpPr>
          <p:nvPr/>
        </p:nvSpPr>
        <p:spPr bwMode="auto">
          <a:xfrm flipV="1">
            <a:off x="8399182" y="2853764"/>
            <a:ext cx="1588" cy="2082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Freeform 8"/>
          <p:cNvSpPr>
            <a:spLocks/>
          </p:cNvSpPr>
          <p:nvPr/>
        </p:nvSpPr>
        <p:spPr bwMode="auto">
          <a:xfrm>
            <a:off x="11612282" y="4898464"/>
            <a:ext cx="114300" cy="76200"/>
          </a:xfrm>
          <a:custGeom>
            <a:avLst/>
            <a:gdLst>
              <a:gd name="T0" fmla="*/ 0 w 72"/>
              <a:gd name="T1" fmla="*/ 24 h 48"/>
              <a:gd name="T2" fmla="*/ 0 w 72"/>
              <a:gd name="T3" fmla="*/ 0 h 48"/>
              <a:gd name="T4" fmla="*/ 72 w 72"/>
              <a:gd name="T5" fmla="*/ 24 h 48"/>
              <a:gd name="T6" fmla="*/ 0 w 72"/>
              <a:gd name="T7" fmla="*/ 48 h 48"/>
              <a:gd name="T8" fmla="*/ 0 w 72"/>
              <a:gd name="T9" fmla="*/ 24 h 48"/>
              <a:gd name="T10" fmla="*/ 0 60000 65536"/>
              <a:gd name="T11" fmla="*/ 0 60000 65536"/>
              <a:gd name="T12" fmla="*/ 0 60000 65536"/>
              <a:gd name="T13" fmla="*/ 0 60000 65536"/>
              <a:gd name="T14" fmla="*/ 0 60000 65536"/>
              <a:gd name="T15" fmla="*/ 0 w 72"/>
              <a:gd name="T16" fmla="*/ 0 h 48"/>
              <a:gd name="T17" fmla="*/ 72 w 72"/>
              <a:gd name="T18" fmla="*/ 48 h 48"/>
            </a:gdLst>
            <a:ahLst/>
            <a:cxnLst>
              <a:cxn ang="T10">
                <a:pos x="T0" y="T1"/>
              </a:cxn>
              <a:cxn ang="T11">
                <a:pos x="T2" y="T3"/>
              </a:cxn>
              <a:cxn ang="T12">
                <a:pos x="T4" y="T5"/>
              </a:cxn>
              <a:cxn ang="T13">
                <a:pos x="T6" y="T7"/>
              </a:cxn>
              <a:cxn ang="T14">
                <a:pos x="T8" y="T9"/>
              </a:cxn>
            </a:cxnLst>
            <a:rect l="T15" t="T16" r="T17" b="T18"/>
            <a:pathLst>
              <a:path w="72" h="48">
                <a:moveTo>
                  <a:pt x="0" y="24"/>
                </a:moveTo>
                <a:lnTo>
                  <a:pt x="0" y="0"/>
                </a:lnTo>
                <a:lnTo>
                  <a:pt x="72" y="24"/>
                </a:lnTo>
                <a:lnTo>
                  <a:pt x="0" y="48"/>
                </a:lnTo>
                <a:lnTo>
                  <a:pt x="0" y="24"/>
                </a:lnTo>
                <a:close/>
              </a:path>
            </a:pathLst>
          </a:custGeom>
          <a:solidFill>
            <a:srgbClr val="000000"/>
          </a:solidFill>
          <a:ln w="12700">
            <a:solidFill>
              <a:srgbClr val="000000"/>
            </a:solidFill>
            <a:round/>
            <a:headEnd/>
            <a:tailEnd/>
          </a:ln>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8" name="Line 9"/>
          <p:cNvSpPr>
            <a:spLocks noChangeShapeType="1"/>
          </p:cNvSpPr>
          <p:nvPr/>
        </p:nvSpPr>
        <p:spPr bwMode="auto">
          <a:xfrm>
            <a:off x="8399182" y="4936564"/>
            <a:ext cx="32004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10"/>
          <p:cNvSpPr>
            <a:spLocks noChangeArrowheads="1"/>
          </p:cNvSpPr>
          <p:nvPr/>
        </p:nvSpPr>
        <p:spPr bwMode="auto">
          <a:xfrm>
            <a:off x="8095970" y="2479114"/>
            <a:ext cx="876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dirty="0">
                <a:latin typeface="Arial" panose="020B0604020202020204" pitchFamily="34" charset="0"/>
              </a:rPr>
              <a:t>Function</a:t>
            </a:r>
            <a:endParaRPr lang="en-US" altLang="en-US" dirty="0"/>
          </a:p>
        </p:txBody>
      </p:sp>
      <p:sp>
        <p:nvSpPr>
          <p:cNvPr id="10" name="Line 11"/>
          <p:cNvSpPr>
            <a:spLocks noChangeShapeType="1"/>
          </p:cNvSpPr>
          <p:nvPr/>
        </p:nvSpPr>
        <p:spPr bwMode="auto">
          <a:xfrm flipV="1">
            <a:off x="8399182" y="2879164"/>
            <a:ext cx="2057400" cy="205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2"/>
          <p:cNvSpPr>
            <a:spLocks/>
          </p:cNvSpPr>
          <p:nvPr/>
        </p:nvSpPr>
        <p:spPr bwMode="auto">
          <a:xfrm>
            <a:off x="9465982" y="3869764"/>
            <a:ext cx="762000" cy="1066800"/>
          </a:xfrm>
          <a:custGeom>
            <a:avLst/>
            <a:gdLst>
              <a:gd name="T0" fmla="*/ 0 w 480"/>
              <a:gd name="T1" fmla="*/ 672 h 672"/>
              <a:gd name="T2" fmla="*/ 0 w 480"/>
              <a:gd name="T3" fmla="*/ 480 h 672"/>
              <a:gd name="T4" fmla="*/ 480 w 480"/>
              <a:gd name="T5" fmla="*/ 0 h 672"/>
              <a:gd name="T6" fmla="*/ 0 60000 65536"/>
              <a:gd name="T7" fmla="*/ 0 60000 65536"/>
              <a:gd name="T8" fmla="*/ 0 60000 65536"/>
              <a:gd name="T9" fmla="*/ 0 w 480"/>
              <a:gd name="T10" fmla="*/ 0 h 672"/>
              <a:gd name="T11" fmla="*/ 480 w 480"/>
              <a:gd name="T12" fmla="*/ 672 h 672"/>
            </a:gdLst>
            <a:ahLst/>
            <a:cxnLst>
              <a:cxn ang="T6">
                <a:pos x="T0" y="T1"/>
              </a:cxn>
              <a:cxn ang="T7">
                <a:pos x="T2" y="T3"/>
              </a:cxn>
              <a:cxn ang="T8">
                <a:pos x="T4" y="T5"/>
              </a:cxn>
            </a:cxnLst>
            <a:rect l="T9" t="T10" r="T11" b="T12"/>
            <a:pathLst>
              <a:path w="480" h="672">
                <a:moveTo>
                  <a:pt x="0" y="672"/>
                </a:moveTo>
                <a:lnTo>
                  <a:pt x="0" y="480"/>
                </a:lnTo>
                <a:lnTo>
                  <a:pt x="48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2" name="Freeform 13"/>
          <p:cNvSpPr>
            <a:spLocks/>
          </p:cNvSpPr>
          <p:nvPr/>
        </p:nvSpPr>
        <p:spPr bwMode="auto">
          <a:xfrm>
            <a:off x="10227982" y="3717364"/>
            <a:ext cx="609600" cy="152400"/>
          </a:xfrm>
          <a:custGeom>
            <a:avLst/>
            <a:gdLst>
              <a:gd name="T0" fmla="*/ 0 w 384"/>
              <a:gd name="T1" fmla="*/ 96 h 96"/>
              <a:gd name="T2" fmla="*/ 192 w 384"/>
              <a:gd name="T3" fmla="*/ 16 h 96"/>
              <a:gd name="T4" fmla="*/ 384 w 384"/>
              <a:gd name="T5" fmla="*/ 0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lnTo>
                  <a:pt x="192" y="16"/>
                </a:lnTo>
                <a:lnTo>
                  <a:pt x="38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3" name="Line 14"/>
          <p:cNvSpPr>
            <a:spLocks noChangeShapeType="1"/>
          </p:cNvSpPr>
          <p:nvPr/>
        </p:nvSpPr>
        <p:spPr bwMode="auto">
          <a:xfrm flipV="1">
            <a:off x="10837582" y="3412564"/>
            <a:ext cx="304800" cy="304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Rectangle 15"/>
          <p:cNvSpPr>
            <a:spLocks noChangeArrowheads="1"/>
          </p:cNvSpPr>
          <p:nvPr/>
        </p:nvSpPr>
        <p:spPr bwMode="auto">
          <a:xfrm>
            <a:off x="8769070" y="3063314"/>
            <a:ext cx="1168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i="1">
                <a:solidFill>
                  <a:schemeClr val="accent2"/>
                </a:solidFill>
                <a:latin typeface="Arial" panose="020B0604020202020204" pitchFamily="34" charset="0"/>
              </a:rPr>
              <a:t>User needs</a:t>
            </a:r>
            <a:endParaRPr lang="en-US" altLang="en-US">
              <a:solidFill>
                <a:schemeClr val="accent2"/>
              </a:solidFill>
            </a:endParaRPr>
          </a:p>
        </p:txBody>
      </p:sp>
      <p:sp>
        <p:nvSpPr>
          <p:cNvPr id="15" name="Rectangle 16"/>
          <p:cNvSpPr>
            <a:spLocks noChangeArrowheads="1"/>
          </p:cNvSpPr>
          <p:nvPr/>
        </p:nvSpPr>
        <p:spPr bwMode="auto">
          <a:xfrm>
            <a:off x="10851870" y="2936314"/>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i="1">
                <a:solidFill>
                  <a:schemeClr val="accent2"/>
                </a:solidFill>
                <a:latin typeface="Arial" panose="020B0604020202020204" pitchFamily="34" charset="0"/>
              </a:rPr>
              <a:t>System</a:t>
            </a:r>
            <a:endParaRPr lang="en-US" altLang="en-US">
              <a:solidFill>
                <a:schemeClr val="accent2"/>
              </a:solidFill>
            </a:endParaRPr>
          </a:p>
        </p:txBody>
      </p:sp>
      <p:sp>
        <p:nvSpPr>
          <p:cNvPr id="16" name="Rectangle 17"/>
          <p:cNvSpPr>
            <a:spLocks noChangeArrowheads="1"/>
          </p:cNvSpPr>
          <p:nvPr/>
        </p:nvSpPr>
        <p:spPr bwMode="auto">
          <a:xfrm>
            <a:off x="10851870" y="3164914"/>
            <a:ext cx="952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i="1">
                <a:solidFill>
                  <a:schemeClr val="accent2"/>
                </a:solidFill>
                <a:latin typeface="Arial" panose="020B0604020202020204" pitchFamily="34" charset="0"/>
              </a:rPr>
              <a:t>capability</a:t>
            </a:r>
            <a:endParaRPr lang="en-US" altLang="en-US">
              <a:solidFill>
                <a:schemeClr val="accent2"/>
              </a:solidFill>
            </a:endParaRPr>
          </a:p>
        </p:txBody>
      </p:sp>
      <p:sp>
        <p:nvSpPr>
          <p:cNvPr id="17" name="Rectangle 18"/>
          <p:cNvSpPr>
            <a:spLocks noChangeArrowheads="1"/>
          </p:cNvSpPr>
          <p:nvPr/>
        </p:nvSpPr>
        <p:spPr bwMode="auto">
          <a:xfrm>
            <a:off x="8845270" y="4942914"/>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solidFill>
                  <a:srgbClr val="000000"/>
                </a:solidFill>
                <a:latin typeface="Arial" panose="020B0604020202020204" pitchFamily="34" charset="0"/>
              </a:rPr>
              <a:t>t</a:t>
            </a:r>
            <a:endParaRPr lang="en-US" altLang="en-US"/>
          </a:p>
        </p:txBody>
      </p:sp>
      <p:sp>
        <p:nvSpPr>
          <p:cNvPr id="18" name="Rectangle 19"/>
          <p:cNvSpPr>
            <a:spLocks noChangeArrowheads="1"/>
          </p:cNvSpPr>
          <p:nvPr/>
        </p:nvSpPr>
        <p:spPr bwMode="auto">
          <a:xfrm>
            <a:off x="8908770" y="5039752"/>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500">
                <a:latin typeface="Arial" panose="020B0604020202020204" pitchFamily="34" charset="0"/>
              </a:rPr>
              <a:t>0</a:t>
            </a:r>
            <a:endParaRPr lang="en-US" altLang="en-US"/>
          </a:p>
        </p:txBody>
      </p:sp>
      <p:sp>
        <p:nvSpPr>
          <p:cNvPr id="19" name="Rectangle 20"/>
          <p:cNvSpPr>
            <a:spLocks noChangeArrowheads="1"/>
          </p:cNvSpPr>
          <p:nvPr/>
        </p:nvSpPr>
        <p:spPr bwMode="auto">
          <a:xfrm>
            <a:off x="9454870" y="4942914"/>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solidFill>
                  <a:srgbClr val="000000"/>
                </a:solidFill>
                <a:latin typeface="Arial" panose="020B0604020202020204" pitchFamily="34" charset="0"/>
              </a:rPr>
              <a:t>t</a:t>
            </a:r>
            <a:endParaRPr lang="en-US" altLang="en-US"/>
          </a:p>
        </p:txBody>
      </p:sp>
      <p:sp>
        <p:nvSpPr>
          <p:cNvPr id="20" name="Rectangle 21"/>
          <p:cNvSpPr>
            <a:spLocks noChangeArrowheads="1"/>
          </p:cNvSpPr>
          <p:nvPr/>
        </p:nvSpPr>
        <p:spPr bwMode="auto">
          <a:xfrm>
            <a:off x="9518370" y="5039752"/>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500">
                <a:latin typeface="Arial" panose="020B0604020202020204" pitchFamily="34" charset="0"/>
              </a:rPr>
              <a:t>1</a:t>
            </a:r>
            <a:endParaRPr lang="en-US" altLang="en-US"/>
          </a:p>
        </p:txBody>
      </p:sp>
      <p:sp>
        <p:nvSpPr>
          <p:cNvPr id="21" name="Rectangle 22"/>
          <p:cNvSpPr>
            <a:spLocks noChangeArrowheads="1"/>
          </p:cNvSpPr>
          <p:nvPr/>
        </p:nvSpPr>
        <p:spPr bwMode="auto">
          <a:xfrm>
            <a:off x="9772370" y="4942914"/>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solidFill>
                  <a:srgbClr val="000000"/>
                </a:solidFill>
                <a:latin typeface="Arial" panose="020B0604020202020204" pitchFamily="34" charset="0"/>
              </a:rPr>
              <a:t>t</a:t>
            </a:r>
            <a:endParaRPr lang="en-US" altLang="en-US"/>
          </a:p>
        </p:txBody>
      </p:sp>
      <p:sp>
        <p:nvSpPr>
          <p:cNvPr id="22" name="Rectangle 23"/>
          <p:cNvSpPr>
            <a:spLocks noChangeArrowheads="1"/>
          </p:cNvSpPr>
          <p:nvPr/>
        </p:nvSpPr>
        <p:spPr bwMode="auto">
          <a:xfrm>
            <a:off x="9835870" y="5039752"/>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500">
                <a:latin typeface="Arial" panose="020B0604020202020204" pitchFamily="34" charset="0"/>
              </a:rPr>
              <a:t>2</a:t>
            </a:r>
            <a:endParaRPr lang="en-US" altLang="en-US"/>
          </a:p>
        </p:txBody>
      </p:sp>
      <p:sp>
        <p:nvSpPr>
          <p:cNvPr id="23" name="Rectangle 24"/>
          <p:cNvSpPr>
            <a:spLocks noChangeArrowheads="1"/>
          </p:cNvSpPr>
          <p:nvPr/>
        </p:nvSpPr>
        <p:spPr bwMode="auto">
          <a:xfrm>
            <a:off x="10229570" y="4942914"/>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solidFill>
                  <a:srgbClr val="000000"/>
                </a:solidFill>
                <a:latin typeface="Arial" panose="020B0604020202020204" pitchFamily="34" charset="0"/>
              </a:rPr>
              <a:t>t</a:t>
            </a:r>
            <a:endParaRPr lang="en-US" altLang="en-US"/>
          </a:p>
        </p:txBody>
      </p:sp>
      <p:sp>
        <p:nvSpPr>
          <p:cNvPr id="24" name="Rectangle 25"/>
          <p:cNvSpPr>
            <a:spLocks noChangeArrowheads="1"/>
          </p:cNvSpPr>
          <p:nvPr/>
        </p:nvSpPr>
        <p:spPr bwMode="auto">
          <a:xfrm>
            <a:off x="10293070" y="5039752"/>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500">
                <a:latin typeface="Arial" panose="020B0604020202020204" pitchFamily="34" charset="0"/>
              </a:rPr>
              <a:t>3</a:t>
            </a:r>
            <a:endParaRPr lang="en-US" altLang="en-US"/>
          </a:p>
        </p:txBody>
      </p:sp>
      <p:sp>
        <p:nvSpPr>
          <p:cNvPr id="25" name="Rectangle 26"/>
          <p:cNvSpPr>
            <a:spLocks noChangeArrowheads="1"/>
          </p:cNvSpPr>
          <p:nvPr/>
        </p:nvSpPr>
        <p:spPr bwMode="auto">
          <a:xfrm>
            <a:off x="10826470" y="4942914"/>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solidFill>
                  <a:srgbClr val="000000"/>
                </a:solidFill>
                <a:latin typeface="Arial" panose="020B0604020202020204" pitchFamily="34" charset="0"/>
              </a:rPr>
              <a:t>t</a:t>
            </a:r>
            <a:endParaRPr lang="en-US" altLang="en-US"/>
          </a:p>
        </p:txBody>
      </p:sp>
      <p:sp>
        <p:nvSpPr>
          <p:cNvPr id="26" name="Rectangle 27"/>
          <p:cNvSpPr>
            <a:spLocks noChangeArrowheads="1"/>
          </p:cNvSpPr>
          <p:nvPr/>
        </p:nvSpPr>
        <p:spPr bwMode="auto">
          <a:xfrm>
            <a:off x="10889970" y="5039752"/>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500">
                <a:latin typeface="Arial" panose="020B0604020202020204" pitchFamily="34" charset="0"/>
              </a:rPr>
              <a:t>4</a:t>
            </a:r>
            <a:endParaRPr lang="en-US" altLang="en-US"/>
          </a:p>
        </p:txBody>
      </p:sp>
      <p:sp>
        <p:nvSpPr>
          <p:cNvPr id="27" name="Line 28"/>
          <p:cNvSpPr>
            <a:spLocks noChangeShapeType="1"/>
          </p:cNvSpPr>
          <p:nvPr/>
        </p:nvSpPr>
        <p:spPr bwMode="auto">
          <a:xfrm flipV="1">
            <a:off x="9008782" y="4885764"/>
            <a:ext cx="1588"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9"/>
          <p:cNvSpPr>
            <a:spLocks noChangeShapeType="1"/>
          </p:cNvSpPr>
          <p:nvPr/>
        </p:nvSpPr>
        <p:spPr bwMode="auto">
          <a:xfrm flipV="1">
            <a:off x="9008782" y="4682564"/>
            <a:ext cx="1588" cy="114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0"/>
          <p:cNvSpPr>
            <a:spLocks noChangeShapeType="1"/>
          </p:cNvSpPr>
          <p:nvPr/>
        </p:nvSpPr>
        <p:spPr bwMode="auto">
          <a:xfrm flipV="1">
            <a:off x="9008782" y="4466664"/>
            <a:ext cx="1588" cy="114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1"/>
          <p:cNvSpPr>
            <a:spLocks noChangeShapeType="1"/>
          </p:cNvSpPr>
          <p:nvPr/>
        </p:nvSpPr>
        <p:spPr bwMode="auto">
          <a:xfrm flipV="1">
            <a:off x="9008782" y="4326964"/>
            <a:ext cx="1588"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2"/>
          <p:cNvSpPr>
            <a:spLocks noChangeShapeType="1"/>
          </p:cNvSpPr>
          <p:nvPr/>
        </p:nvSpPr>
        <p:spPr bwMode="auto">
          <a:xfrm flipH="1">
            <a:off x="9719982" y="4326964"/>
            <a:ext cx="508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3"/>
          <p:cNvSpPr>
            <a:spLocks noChangeShapeType="1"/>
          </p:cNvSpPr>
          <p:nvPr/>
        </p:nvSpPr>
        <p:spPr bwMode="auto">
          <a:xfrm flipH="1">
            <a:off x="9529482" y="4326964"/>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4"/>
          <p:cNvSpPr>
            <a:spLocks noChangeShapeType="1"/>
          </p:cNvSpPr>
          <p:nvPr/>
        </p:nvSpPr>
        <p:spPr bwMode="auto">
          <a:xfrm flipH="1">
            <a:off x="9338982" y="4326964"/>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5"/>
          <p:cNvSpPr>
            <a:spLocks noChangeShapeType="1"/>
          </p:cNvSpPr>
          <p:nvPr/>
        </p:nvSpPr>
        <p:spPr bwMode="auto">
          <a:xfrm flipH="1">
            <a:off x="9135782" y="4326964"/>
            <a:ext cx="1143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6"/>
          <p:cNvSpPr>
            <a:spLocks noChangeShapeType="1"/>
          </p:cNvSpPr>
          <p:nvPr/>
        </p:nvSpPr>
        <p:spPr bwMode="auto">
          <a:xfrm flipH="1">
            <a:off x="9008782" y="4326964"/>
            <a:ext cx="381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7"/>
          <p:cNvSpPr>
            <a:spLocks noChangeShapeType="1"/>
          </p:cNvSpPr>
          <p:nvPr/>
        </p:nvSpPr>
        <p:spPr bwMode="auto">
          <a:xfrm flipV="1">
            <a:off x="10227982" y="4885764"/>
            <a:ext cx="1588"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8"/>
          <p:cNvSpPr>
            <a:spLocks noChangeShapeType="1"/>
          </p:cNvSpPr>
          <p:nvPr/>
        </p:nvSpPr>
        <p:spPr bwMode="auto">
          <a:xfrm flipV="1">
            <a:off x="10227982" y="4707964"/>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9"/>
          <p:cNvSpPr>
            <a:spLocks noChangeShapeType="1"/>
          </p:cNvSpPr>
          <p:nvPr/>
        </p:nvSpPr>
        <p:spPr bwMode="auto">
          <a:xfrm flipV="1">
            <a:off x="10227982" y="4530164"/>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40"/>
          <p:cNvSpPr>
            <a:spLocks noChangeShapeType="1"/>
          </p:cNvSpPr>
          <p:nvPr/>
        </p:nvSpPr>
        <p:spPr bwMode="auto">
          <a:xfrm flipV="1">
            <a:off x="10227982" y="4352364"/>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41"/>
          <p:cNvSpPr>
            <a:spLocks noChangeShapeType="1"/>
          </p:cNvSpPr>
          <p:nvPr/>
        </p:nvSpPr>
        <p:spPr bwMode="auto">
          <a:xfrm flipV="1">
            <a:off x="10227982" y="4174564"/>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2"/>
          <p:cNvSpPr>
            <a:spLocks noChangeShapeType="1"/>
          </p:cNvSpPr>
          <p:nvPr/>
        </p:nvSpPr>
        <p:spPr bwMode="auto">
          <a:xfrm flipV="1">
            <a:off x="10227982" y="3996764"/>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3"/>
          <p:cNvSpPr>
            <a:spLocks noChangeShapeType="1"/>
          </p:cNvSpPr>
          <p:nvPr/>
        </p:nvSpPr>
        <p:spPr bwMode="auto">
          <a:xfrm flipV="1">
            <a:off x="10227982" y="3869764"/>
            <a:ext cx="1588"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4"/>
          <p:cNvSpPr>
            <a:spLocks noChangeShapeType="1"/>
          </p:cNvSpPr>
          <p:nvPr/>
        </p:nvSpPr>
        <p:spPr bwMode="auto">
          <a:xfrm flipV="1">
            <a:off x="10837582" y="4885764"/>
            <a:ext cx="1588"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5"/>
          <p:cNvSpPr>
            <a:spLocks noChangeShapeType="1"/>
          </p:cNvSpPr>
          <p:nvPr/>
        </p:nvSpPr>
        <p:spPr bwMode="auto">
          <a:xfrm flipV="1">
            <a:off x="10837582" y="4720664"/>
            <a:ext cx="1588" cy="88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6"/>
          <p:cNvSpPr>
            <a:spLocks noChangeShapeType="1"/>
          </p:cNvSpPr>
          <p:nvPr/>
        </p:nvSpPr>
        <p:spPr bwMode="auto">
          <a:xfrm flipV="1">
            <a:off x="10837582" y="4542864"/>
            <a:ext cx="1588" cy="88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7"/>
          <p:cNvSpPr>
            <a:spLocks noChangeShapeType="1"/>
          </p:cNvSpPr>
          <p:nvPr/>
        </p:nvSpPr>
        <p:spPr bwMode="auto">
          <a:xfrm flipV="1">
            <a:off x="10837582" y="4365064"/>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8"/>
          <p:cNvSpPr>
            <a:spLocks noChangeShapeType="1"/>
          </p:cNvSpPr>
          <p:nvPr/>
        </p:nvSpPr>
        <p:spPr bwMode="auto">
          <a:xfrm flipV="1">
            <a:off x="10837582" y="4187264"/>
            <a:ext cx="1588"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9"/>
          <p:cNvSpPr>
            <a:spLocks noChangeShapeType="1"/>
          </p:cNvSpPr>
          <p:nvPr/>
        </p:nvSpPr>
        <p:spPr bwMode="auto">
          <a:xfrm flipV="1">
            <a:off x="10837582" y="4022164"/>
            <a:ext cx="1588" cy="88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0"/>
          <p:cNvSpPr>
            <a:spLocks noChangeShapeType="1"/>
          </p:cNvSpPr>
          <p:nvPr/>
        </p:nvSpPr>
        <p:spPr bwMode="auto">
          <a:xfrm flipV="1">
            <a:off x="10837582" y="3844364"/>
            <a:ext cx="1588" cy="88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51"/>
          <p:cNvSpPr>
            <a:spLocks noChangeShapeType="1"/>
          </p:cNvSpPr>
          <p:nvPr/>
        </p:nvSpPr>
        <p:spPr bwMode="auto">
          <a:xfrm flipV="1">
            <a:off x="10837582" y="3717364"/>
            <a:ext cx="1588"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Rectangle 52"/>
          <p:cNvSpPr>
            <a:spLocks noChangeArrowheads="1"/>
          </p:cNvSpPr>
          <p:nvPr/>
        </p:nvSpPr>
        <p:spPr bwMode="auto">
          <a:xfrm>
            <a:off x="9162770" y="5235014"/>
            <a:ext cx="520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initial</a:t>
            </a:r>
            <a:endParaRPr lang="en-US" altLang="en-US"/>
          </a:p>
        </p:txBody>
      </p:sp>
      <p:sp>
        <p:nvSpPr>
          <p:cNvPr id="52" name="Rectangle 53"/>
          <p:cNvSpPr>
            <a:spLocks noChangeArrowheads="1"/>
          </p:cNvSpPr>
          <p:nvPr/>
        </p:nvSpPr>
        <p:spPr bwMode="auto">
          <a:xfrm>
            <a:off x="10169245" y="5374714"/>
            <a:ext cx="876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redesign</a:t>
            </a:r>
            <a:endParaRPr lang="en-US" altLang="en-US"/>
          </a:p>
        </p:txBody>
      </p:sp>
      <p:sp>
        <p:nvSpPr>
          <p:cNvPr id="53" name="Rectangle 54"/>
          <p:cNvSpPr>
            <a:spLocks noChangeArrowheads="1"/>
          </p:cNvSpPr>
          <p:nvPr/>
        </p:nvSpPr>
        <p:spPr bwMode="auto">
          <a:xfrm>
            <a:off x="9162770" y="5463614"/>
            <a:ext cx="78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delivery</a:t>
            </a:r>
            <a:endParaRPr lang="en-US" altLang="en-US"/>
          </a:p>
        </p:txBody>
      </p:sp>
      <p:sp>
        <p:nvSpPr>
          <p:cNvPr id="54" name="Line 55"/>
          <p:cNvSpPr>
            <a:spLocks noChangeShapeType="1"/>
          </p:cNvSpPr>
          <p:nvPr/>
        </p:nvSpPr>
        <p:spPr bwMode="auto">
          <a:xfrm flipV="1">
            <a:off x="9770782" y="4885764"/>
            <a:ext cx="1588"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6"/>
          <p:cNvSpPr>
            <a:spLocks noChangeShapeType="1"/>
          </p:cNvSpPr>
          <p:nvPr/>
        </p:nvSpPr>
        <p:spPr bwMode="auto">
          <a:xfrm flipV="1">
            <a:off x="9770782" y="4682564"/>
            <a:ext cx="1588" cy="114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7"/>
          <p:cNvSpPr>
            <a:spLocks noChangeShapeType="1"/>
          </p:cNvSpPr>
          <p:nvPr/>
        </p:nvSpPr>
        <p:spPr bwMode="auto">
          <a:xfrm flipV="1">
            <a:off x="9770782" y="4466664"/>
            <a:ext cx="1588" cy="114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58"/>
          <p:cNvSpPr>
            <a:spLocks noChangeShapeType="1"/>
          </p:cNvSpPr>
          <p:nvPr/>
        </p:nvSpPr>
        <p:spPr bwMode="auto">
          <a:xfrm flipV="1">
            <a:off x="9770782" y="4326964"/>
            <a:ext cx="1588"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35019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9914"/>
          </a:xfrm>
        </p:spPr>
        <p:txBody>
          <a:bodyPr>
            <a:normAutofit fontScale="90000"/>
          </a:bodyPr>
          <a:lstStyle/>
          <a:p>
            <a:r>
              <a:rPr lang="en-US" altLang="en-US" dirty="0">
                <a:latin typeface="Calibri" panose="020F0502020204030204" pitchFamily="34" charset="0"/>
              </a:rPr>
              <a:t>Quality Control Assumption</a:t>
            </a:r>
            <a:endParaRPr lang="en-US" dirty="0">
              <a:latin typeface="Calibri" panose="020F0502020204030204" pitchFamily="34" charset="0"/>
            </a:endParaRPr>
          </a:p>
        </p:txBody>
      </p:sp>
      <p:sp>
        <p:nvSpPr>
          <p:cNvPr id="123" name="Rectangle 7"/>
          <p:cNvSpPr>
            <a:spLocks noChangeArrowheads="1"/>
          </p:cNvSpPr>
          <p:nvPr/>
        </p:nvSpPr>
        <p:spPr bwMode="auto">
          <a:xfrm>
            <a:off x="3844832" y="1556730"/>
            <a:ext cx="56848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Arial" panose="020B0604020202020204" pitchFamily="34" charset="0"/>
              </a:rPr>
              <a:t>Project Concern = Deliver on time and within budget</a:t>
            </a:r>
            <a:endParaRPr lang="en-US" altLang="en-US"/>
          </a:p>
        </p:txBody>
      </p:sp>
      <p:sp>
        <p:nvSpPr>
          <p:cNvPr id="124" name="Rectangle 8"/>
          <p:cNvSpPr>
            <a:spLocks noChangeArrowheads="1"/>
          </p:cNvSpPr>
          <p:nvPr/>
        </p:nvSpPr>
        <p:spPr bwMode="auto">
          <a:xfrm>
            <a:off x="3741644" y="2318730"/>
            <a:ext cx="2262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External (and Internal)</a:t>
            </a:r>
            <a:endParaRPr lang="en-US" altLang="en-US"/>
          </a:p>
        </p:txBody>
      </p:sp>
      <p:sp>
        <p:nvSpPr>
          <p:cNvPr id="125" name="Rectangle 9"/>
          <p:cNvSpPr>
            <a:spLocks noChangeArrowheads="1"/>
          </p:cNvSpPr>
          <p:nvPr/>
        </p:nvSpPr>
        <p:spPr bwMode="auto">
          <a:xfrm>
            <a:off x="3741644" y="2598130"/>
            <a:ext cx="1817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Product Attributes</a:t>
            </a:r>
            <a:endParaRPr lang="en-US" altLang="en-US"/>
          </a:p>
        </p:txBody>
      </p:sp>
      <p:sp>
        <p:nvSpPr>
          <p:cNvPr id="126" name="Rectangle 10"/>
          <p:cNvSpPr>
            <a:spLocks noChangeArrowheads="1"/>
          </p:cNvSpPr>
          <p:nvPr/>
        </p:nvSpPr>
        <p:spPr bwMode="auto">
          <a:xfrm>
            <a:off x="7272244" y="2382230"/>
            <a:ext cx="1854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Process Attributes</a:t>
            </a:r>
            <a:endParaRPr lang="en-US" altLang="en-US"/>
          </a:p>
        </p:txBody>
      </p:sp>
      <p:sp>
        <p:nvSpPr>
          <p:cNvPr id="127" name="AutoShape 11"/>
          <p:cNvSpPr>
            <a:spLocks noChangeArrowheads="1"/>
          </p:cNvSpPr>
          <p:nvPr/>
        </p:nvSpPr>
        <p:spPr bwMode="auto">
          <a:xfrm>
            <a:off x="3608294" y="2198080"/>
            <a:ext cx="2755900" cy="774700"/>
          </a:xfrm>
          <a:prstGeom prst="roundRect">
            <a:avLst>
              <a:gd name="adj" fmla="val 2950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28" name="AutoShape 12"/>
          <p:cNvSpPr>
            <a:spLocks noChangeArrowheads="1"/>
          </p:cNvSpPr>
          <p:nvPr/>
        </p:nvSpPr>
        <p:spPr bwMode="auto">
          <a:xfrm>
            <a:off x="7113494" y="2198080"/>
            <a:ext cx="2603500" cy="774700"/>
          </a:xfrm>
          <a:prstGeom prst="roundRect">
            <a:avLst>
              <a:gd name="adj" fmla="val 2950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29" name="Freeform 13"/>
          <p:cNvSpPr>
            <a:spLocks/>
          </p:cNvSpPr>
          <p:nvPr/>
        </p:nvSpPr>
        <p:spPr bwMode="auto">
          <a:xfrm>
            <a:off x="5310094" y="2096480"/>
            <a:ext cx="114300" cy="88900"/>
          </a:xfrm>
          <a:custGeom>
            <a:avLst/>
            <a:gdLst>
              <a:gd name="T0" fmla="*/ 56 w 72"/>
              <a:gd name="T1" fmla="*/ 16 h 56"/>
              <a:gd name="T2" fmla="*/ 72 w 72"/>
              <a:gd name="T3" fmla="*/ 40 h 56"/>
              <a:gd name="T4" fmla="*/ 0 w 72"/>
              <a:gd name="T5" fmla="*/ 56 h 56"/>
              <a:gd name="T6" fmla="*/ 48 w 72"/>
              <a:gd name="T7" fmla="*/ 0 h 56"/>
              <a:gd name="T8" fmla="*/ 56 w 72"/>
              <a:gd name="T9" fmla="*/ 16 h 56"/>
              <a:gd name="T10" fmla="*/ 0 60000 65536"/>
              <a:gd name="T11" fmla="*/ 0 60000 65536"/>
              <a:gd name="T12" fmla="*/ 0 60000 65536"/>
              <a:gd name="T13" fmla="*/ 0 60000 65536"/>
              <a:gd name="T14" fmla="*/ 0 60000 65536"/>
              <a:gd name="T15" fmla="*/ 0 w 72"/>
              <a:gd name="T16" fmla="*/ 0 h 56"/>
              <a:gd name="T17" fmla="*/ 72 w 72"/>
              <a:gd name="T18" fmla="*/ 56 h 56"/>
            </a:gdLst>
            <a:ahLst/>
            <a:cxnLst>
              <a:cxn ang="T10">
                <a:pos x="T0" y="T1"/>
              </a:cxn>
              <a:cxn ang="T11">
                <a:pos x="T2" y="T3"/>
              </a:cxn>
              <a:cxn ang="T12">
                <a:pos x="T4" y="T5"/>
              </a:cxn>
              <a:cxn ang="T13">
                <a:pos x="T6" y="T7"/>
              </a:cxn>
              <a:cxn ang="T14">
                <a:pos x="T8" y="T9"/>
              </a:cxn>
            </a:cxnLst>
            <a:rect l="T15" t="T16" r="T17" b="T18"/>
            <a:pathLst>
              <a:path w="72" h="56">
                <a:moveTo>
                  <a:pt x="56" y="16"/>
                </a:moveTo>
                <a:lnTo>
                  <a:pt x="72" y="40"/>
                </a:lnTo>
                <a:lnTo>
                  <a:pt x="0" y="56"/>
                </a:lnTo>
                <a:lnTo>
                  <a:pt x="48" y="0"/>
                </a:lnTo>
                <a:lnTo>
                  <a:pt x="56" y="16"/>
                </a:lnTo>
                <a:close/>
              </a:path>
            </a:pathLst>
          </a:custGeom>
          <a:solidFill>
            <a:srgbClr val="000000"/>
          </a:solidFill>
          <a:ln w="12700">
            <a:solidFill>
              <a:srgbClr val="000000"/>
            </a:solidFill>
            <a:round/>
            <a:headEnd/>
            <a:tailEnd/>
          </a:ln>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30" name="Line 14"/>
          <p:cNvSpPr>
            <a:spLocks noChangeShapeType="1"/>
          </p:cNvSpPr>
          <p:nvPr/>
        </p:nvSpPr>
        <p:spPr bwMode="auto">
          <a:xfrm flipH="1">
            <a:off x="6008594" y="174088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5"/>
          <p:cNvSpPr>
            <a:spLocks noChangeShapeType="1"/>
          </p:cNvSpPr>
          <p:nvPr/>
        </p:nvSpPr>
        <p:spPr bwMode="auto">
          <a:xfrm flipH="1">
            <a:off x="5843494" y="1804380"/>
            <a:ext cx="889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6"/>
          <p:cNvSpPr>
            <a:spLocks noChangeShapeType="1"/>
          </p:cNvSpPr>
          <p:nvPr/>
        </p:nvSpPr>
        <p:spPr bwMode="auto">
          <a:xfrm flipH="1">
            <a:off x="5691094" y="1905980"/>
            <a:ext cx="762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7"/>
          <p:cNvSpPr>
            <a:spLocks noChangeShapeType="1"/>
          </p:cNvSpPr>
          <p:nvPr/>
        </p:nvSpPr>
        <p:spPr bwMode="auto">
          <a:xfrm flipH="1">
            <a:off x="5525994" y="2007580"/>
            <a:ext cx="889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8"/>
          <p:cNvSpPr>
            <a:spLocks noChangeShapeType="1"/>
          </p:cNvSpPr>
          <p:nvPr/>
        </p:nvSpPr>
        <p:spPr bwMode="auto">
          <a:xfrm flipH="1">
            <a:off x="5411694" y="209648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Freeform 19"/>
          <p:cNvSpPr>
            <a:spLocks/>
          </p:cNvSpPr>
          <p:nvPr/>
        </p:nvSpPr>
        <p:spPr bwMode="auto">
          <a:xfrm>
            <a:off x="7596094" y="2083780"/>
            <a:ext cx="114300" cy="101600"/>
          </a:xfrm>
          <a:custGeom>
            <a:avLst/>
            <a:gdLst>
              <a:gd name="T0" fmla="*/ 8 w 72"/>
              <a:gd name="T1" fmla="*/ 16 h 64"/>
              <a:gd name="T2" fmla="*/ 24 w 72"/>
              <a:gd name="T3" fmla="*/ 0 h 64"/>
              <a:gd name="T4" fmla="*/ 72 w 72"/>
              <a:gd name="T5" fmla="*/ 64 h 64"/>
              <a:gd name="T6" fmla="*/ 0 w 72"/>
              <a:gd name="T7" fmla="*/ 32 h 64"/>
              <a:gd name="T8" fmla="*/ 8 w 72"/>
              <a:gd name="T9" fmla="*/ 16 h 64"/>
              <a:gd name="T10" fmla="*/ 0 60000 65536"/>
              <a:gd name="T11" fmla="*/ 0 60000 65536"/>
              <a:gd name="T12" fmla="*/ 0 60000 65536"/>
              <a:gd name="T13" fmla="*/ 0 60000 65536"/>
              <a:gd name="T14" fmla="*/ 0 60000 65536"/>
              <a:gd name="T15" fmla="*/ 0 w 72"/>
              <a:gd name="T16" fmla="*/ 0 h 64"/>
              <a:gd name="T17" fmla="*/ 72 w 72"/>
              <a:gd name="T18" fmla="*/ 64 h 64"/>
            </a:gdLst>
            <a:ahLst/>
            <a:cxnLst>
              <a:cxn ang="T10">
                <a:pos x="T0" y="T1"/>
              </a:cxn>
              <a:cxn ang="T11">
                <a:pos x="T2" y="T3"/>
              </a:cxn>
              <a:cxn ang="T12">
                <a:pos x="T4" y="T5"/>
              </a:cxn>
              <a:cxn ang="T13">
                <a:pos x="T6" y="T7"/>
              </a:cxn>
              <a:cxn ang="T14">
                <a:pos x="T8" y="T9"/>
              </a:cxn>
            </a:cxnLst>
            <a:rect l="T15" t="T16" r="T17" b="T18"/>
            <a:pathLst>
              <a:path w="72" h="64">
                <a:moveTo>
                  <a:pt x="8" y="16"/>
                </a:moveTo>
                <a:lnTo>
                  <a:pt x="24" y="0"/>
                </a:lnTo>
                <a:lnTo>
                  <a:pt x="72" y="64"/>
                </a:lnTo>
                <a:lnTo>
                  <a:pt x="0" y="32"/>
                </a:lnTo>
                <a:lnTo>
                  <a:pt x="8" y="16"/>
                </a:lnTo>
                <a:close/>
              </a:path>
            </a:pathLst>
          </a:custGeom>
          <a:solidFill>
            <a:srgbClr val="000000"/>
          </a:solidFill>
          <a:ln w="12700">
            <a:solidFill>
              <a:srgbClr val="000000"/>
            </a:solidFill>
            <a:round/>
            <a:headEnd/>
            <a:tailEnd/>
          </a:ln>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36" name="Line 20"/>
          <p:cNvSpPr>
            <a:spLocks noChangeShapeType="1"/>
          </p:cNvSpPr>
          <p:nvPr/>
        </p:nvSpPr>
        <p:spPr bwMode="auto">
          <a:xfrm>
            <a:off x="7113494" y="174088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21"/>
          <p:cNvSpPr>
            <a:spLocks noChangeShapeType="1"/>
          </p:cNvSpPr>
          <p:nvPr/>
        </p:nvSpPr>
        <p:spPr bwMode="auto">
          <a:xfrm>
            <a:off x="7227794" y="1829780"/>
            <a:ext cx="88900" cy="63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22"/>
          <p:cNvSpPr>
            <a:spLocks noChangeShapeType="1"/>
          </p:cNvSpPr>
          <p:nvPr/>
        </p:nvSpPr>
        <p:spPr bwMode="auto">
          <a:xfrm>
            <a:off x="7392894" y="1956780"/>
            <a:ext cx="101600" cy="63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23"/>
          <p:cNvSpPr>
            <a:spLocks noChangeShapeType="1"/>
          </p:cNvSpPr>
          <p:nvPr/>
        </p:nvSpPr>
        <p:spPr bwMode="auto">
          <a:xfrm>
            <a:off x="7570694" y="208378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Freeform 24"/>
          <p:cNvSpPr>
            <a:spLocks/>
          </p:cNvSpPr>
          <p:nvPr/>
        </p:nvSpPr>
        <p:spPr bwMode="auto">
          <a:xfrm>
            <a:off x="8650194" y="2071080"/>
            <a:ext cx="114300" cy="114300"/>
          </a:xfrm>
          <a:custGeom>
            <a:avLst/>
            <a:gdLst>
              <a:gd name="T0" fmla="*/ 56 w 72"/>
              <a:gd name="T1" fmla="*/ 16 h 72"/>
              <a:gd name="T2" fmla="*/ 72 w 72"/>
              <a:gd name="T3" fmla="*/ 32 h 72"/>
              <a:gd name="T4" fmla="*/ 0 w 72"/>
              <a:gd name="T5" fmla="*/ 72 h 72"/>
              <a:gd name="T6" fmla="*/ 40 w 72"/>
              <a:gd name="T7" fmla="*/ 0 h 72"/>
              <a:gd name="T8" fmla="*/ 56 w 72"/>
              <a:gd name="T9" fmla="*/ 16 h 72"/>
              <a:gd name="T10" fmla="*/ 0 60000 65536"/>
              <a:gd name="T11" fmla="*/ 0 60000 65536"/>
              <a:gd name="T12" fmla="*/ 0 60000 65536"/>
              <a:gd name="T13" fmla="*/ 0 60000 65536"/>
              <a:gd name="T14" fmla="*/ 0 60000 65536"/>
              <a:gd name="T15" fmla="*/ 0 w 72"/>
              <a:gd name="T16" fmla="*/ 0 h 72"/>
              <a:gd name="T17" fmla="*/ 72 w 72"/>
              <a:gd name="T18" fmla="*/ 72 h 72"/>
            </a:gdLst>
            <a:ahLst/>
            <a:cxnLst>
              <a:cxn ang="T10">
                <a:pos x="T0" y="T1"/>
              </a:cxn>
              <a:cxn ang="T11">
                <a:pos x="T2" y="T3"/>
              </a:cxn>
              <a:cxn ang="T12">
                <a:pos x="T4" y="T5"/>
              </a:cxn>
              <a:cxn ang="T13">
                <a:pos x="T6" y="T7"/>
              </a:cxn>
              <a:cxn ang="T14">
                <a:pos x="T8" y="T9"/>
              </a:cxn>
            </a:cxnLst>
            <a:rect l="T15" t="T16" r="T17" b="T18"/>
            <a:pathLst>
              <a:path w="72" h="72">
                <a:moveTo>
                  <a:pt x="56" y="16"/>
                </a:moveTo>
                <a:lnTo>
                  <a:pt x="72" y="32"/>
                </a:lnTo>
                <a:lnTo>
                  <a:pt x="0" y="72"/>
                </a:lnTo>
                <a:lnTo>
                  <a:pt x="40" y="0"/>
                </a:lnTo>
                <a:lnTo>
                  <a:pt x="56" y="16"/>
                </a:lnTo>
                <a:close/>
              </a:path>
            </a:pathLst>
          </a:custGeom>
          <a:solidFill>
            <a:srgbClr val="000000"/>
          </a:solidFill>
          <a:ln w="12700">
            <a:solidFill>
              <a:srgbClr val="000000"/>
            </a:solidFill>
            <a:round/>
            <a:headEnd/>
            <a:tailEnd/>
          </a:ln>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41" name="Line 25"/>
          <p:cNvSpPr>
            <a:spLocks noChangeShapeType="1"/>
          </p:cNvSpPr>
          <p:nvPr/>
        </p:nvSpPr>
        <p:spPr bwMode="auto">
          <a:xfrm flipH="1">
            <a:off x="9056594" y="1740880"/>
            <a:ext cx="381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26"/>
          <p:cNvSpPr>
            <a:spLocks noChangeShapeType="1"/>
          </p:cNvSpPr>
          <p:nvPr/>
        </p:nvSpPr>
        <p:spPr bwMode="auto">
          <a:xfrm flipH="1">
            <a:off x="8942294" y="1829780"/>
            <a:ext cx="63500" cy="63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27"/>
          <p:cNvSpPr>
            <a:spLocks noChangeShapeType="1"/>
          </p:cNvSpPr>
          <p:nvPr/>
        </p:nvSpPr>
        <p:spPr bwMode="auto">
          <a:xfrm flipH="1">
            <a:off x="8827994" y="1944080"/>
            <a:ext cx="63500" cy="63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28"/>
          <p:cNvSpPr>
            <a:spLocks noChangeShapeType="1"/>
          </p:cNvSpPr>
          <p:nvPr/>
        </p:nvSpPr>
        <p:spPr bwMode="auto">
          <a:xfrm flipH="1">
            <a:off x="8739094" y="2058380"/>
            <a:ext cx="381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Rectangle 29"/>
          <p:cNvSpPr>
            <a:spLocks noChangeArrowheads="1"/>
          </p:cNvSpPr>
          <p:nvPr/>
        </p:nvSpPr>
        <p:spPr bwMode="auto">
          <a:xfrm>
            <a:off x="4573494" y="3944330"/>
            <a:ext cx="162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Arial" panose="020B0604020202020204" pitchFamily="34" charset="0"/>
              </a:rPr>
              <a:t>Internal quality</a:t>
            </a:r>
            <a:endParaRPr lang="en-US" altLang="en-US"/>
          </a:p>
        </p:txBody>
      </p:sp>
      <p:sp>
        <p:nvSpPr>
          <p:cNvPr id="146" name="Rectangle 30"/>
          <p:cNvSpPr>
            <a:spLocks noChangeArrowheads="1"/>
          </p:cNvSpPr>
          <p:nvPr/>
        </p:nvSpPr>
        <p:spPr bwMode="auto">
          <a:xfrm>
            <a:off x="6199094" y="3893530"/>
            <a:ext cx="19843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Comic Sans MS" panose="030F0702030302020204" pitchFamily="66" charset="0"/>
              </a:rPr>
              <a:t>  </a:t>
            </a:r>
            <a:endParaRPr lang="en-US" altLang="en-US"/>
          </a:p>
        </p:txBody>
      </p:sp>
      <p:sp>
        <p:nvSpPr>
          <p:cNvPr id="147" name="Rectangle 32"/>
          <p:cNvSpPr>
            <a:spLocks noChangeArrowheads="1"/>
          </p:cNvSpPr>
          <p:nvPr/>
        </p:nvSpPr>
        <p:spPr bwMode="auto">
          <a:xfrm>
            <a:off x="6624544" y="3893530"/>
            <a:ext cx="984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Comic Sans MS" panose="030F0702030302020204" pitchFamily="66" charset="0"/>
              </a:rPr>
              <a:t> </a:t>
            </a:r>
            <a:endParaRPr lang="en-US" altLang="en-US"/>
          </a:p>
        </p:txBody>
      </p:sp>
      <p:sp>
        <p:nvSpPr>
          <p:cNvPr id="148" name="Rectangle 33"/>
          <p:cNvSpPr>
            <a:spLocks noChangeArrowheads="1"/>
          </p:cNvSpPr>
          <p:nvPr/>
        </p:nvSpPr>
        <p:spPr bwMode="auto">
          <a:xfrm>
            <a:off x="6722969" y="3893530"/>
            <a:ext cx="984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Comic Sans MS" panose="030F0702030302020204" pitchFamily="66" charset="0"/>
              </a:rPr>
              <a:t> </a:t>
            </a:r>
            <a:endParaRPr lang="en-US" altLang="en-US"/>
          </a:p>
        </p:txBody>
      </p:sp>
      <p:sp>
        <p:nvSpPr>
          <p:cNvPr id="149" name="Rectangle 34"/>
          <p:cNvSpPr>
            <a:spLocks noChangeArrowheads="1"/>
          </p:cNvSpPr>
          <p:nvPr/>
        </p:nvSpPr>
        <p:spPr bwMode="auto">
          <a:xfrm>
            <a:off x="6821394" y="3944330"/>
            <a:ext cx="1701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Arial" panose="020B0604020202020204" pitchFamily="34" charset="0"/>
              </a:rPr>
              <a:t>External quality</a:t>
            </a:r>
            <a:endParaRPr lang="en-US" altLang="en-US"/>
          </a:p>
        </p:txBody>
      </p:sp>
      <p:sp>
        <p:nvSpPr>
          <p:cNvPr id="150" name="Rectangle 35"/>
          <p:cNvSpPr>
            <a:spLocks noChangeArrowheads="1"/>
          </p:cNvSpPr>
          <p:nvPr/>
        </p:nvSpPr>
        <p:spPr bwMode="auto">
          <a:xfrm>
            <a:off x="4560794" y="4223730"/>
            <a:ext cx="1689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Arial" panose="020B0604020202020204" pitchFamily="34" charset="0"/>
              </a:rPr>
              <a:t>Process quality</a:t>
            </a:r>
            <a:endParaRPr lang="en-US" altLang="en-US"/>
          </a:p>
        </p:txBody>
      </p:sp>
      <p:sp>
        <p:nvSpPr>
          <p:cNvPr id="151" name="Rectangle 36"/>
          <p:cNvSpPr>
            <a:spLocks noChangeArrowheads="1"/>
          </p:cNvSpPr>
          <p:nvPr/>
        </p:nvSpPr>
        <p:spPr bwMode="auto">
          <a:xfrm>
            <a:off x="6249894" y="4172930"/>
            <a:ext cx="19843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Comic Sans MS" panose="030F0702030302020204" pitchFamily="66" charset="0"/>
              </a:rPr>
              <a:t>  </a:t>
            </a:r>
            <a:endParaRPr lang="en-US" altLang="en-US"/>
          </a:p>
        </p:txBody>
      </p:sp>
      <p:sp>
        <p:nvSpPr>
          <p:cNvPr id="152" name="Rectangle 38"/>
          <p:cNvSpPr>
            <a:spLocks noChangeArrowheads="1"/>
          </p:cNvSpPr>
          <p:nvPr/>
        </p:nvSpPr>
        <p:spPr bwMode="auto">
          <a:xfrm>
            <a:off x="6675344" y="4172930"/>
            <a:ext cx="984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Comic Sans MS" panose="030F0702030302020204" pitchFamily="66" charset="0"/>
              </a:rPr>
              <a:t> </a:t>
            </a:r>
            <a:endParaRPr lang="en-US" altLang="en-US"/>
          </a:p>
        </p:txBody>
      </p:sp>
      <p:sp>
        <p:nvSpPr>
          <p:cNvPr id="153" name="Rectangle 39"/>
          <p:cNvSpPr>
            <a:spLocks noChangeArrowheads="1"/>
          </p:cNvSpPr>
          <p:nvPr/>
        </p:nvSpPr>
        <p:spPr bwMode="auto">
          <a:xfrm>
            <a:off x="6773769" y="4172930"/>
            <a:ext cx="984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Comic Sans MS" panose="030F0702030302020204" pitchFamily="66" charset="0"/>
              </a:rPr>
              <a:t> </a:t>
            </a:r>
            <a:endParaRPr lang="en-US" altLang="en-US"/>
          </a:p>
        </p:txBody>
      </p:sp>
      <p:sp>
        <p:nvSpPr>
          <p:cNvPr id="154" name="Rectangle 40"/>
          <p:cNvSpPr>
            <a:spLocks noChangeArrowheads="1"/>
          </p:cNvSpPr>
          <p:nvPr/>
        </p:nvSpPr>
        <p:spPr bwMode="auto">
          <a:xfrm>
            <a:off x="6873782" y="4223730"/>
            <a:ext cx="1663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b="1">
                <a:latin typeface="Arial" panose="020B0604020202020204" pitchFamily="34" charset="0"/>
              </a:rPr>
              <a:t>Product quality</a:t>
            </a:r>
            <a:endParaRPr lang="en-US" altLang="en-US"/>
          </a:p>
        </p:txBody>
      </p:sp>
      <p:sp>
        <p:nvSpPr>
          <p:cNvPr id="155" name="Rectangle 41"/>
          <p:cNvSpPr>
            <a:spLocks noChangeArrowheads="1"/>
          </p:cNvSpPr>
          <p:nvPr/>
        </p:nvSpPr>
        <p:spPr bwMode="auto">
          <a:xfrm>
            <a:off x="3500344" y="5150830"/>
            <a:ext cx="800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Control </a:t>
            </a:r>
            <a:endParaRPr lang="en-US" altLang="en-US"/>
          </a:p>
        </p:txBody>
      </p:sp>
      <p:sp>
        <p:nvSpPr>
          <p:cNvPr id="156" name="Rectangle 42"/>
          <p:cNvSpPr>
            <a:spLocks noChangeArrowheads="1"/>
          </p:cNvSpPr>
          <p:nvPr/>
        </p:nvSpPr>
        <p:spPr bwMode="auto">
          <a:xfrm>
            <a:off x="4300444" y="5150830"/>
            <a:ext cx="63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i="1">
                <a:latin typeface="Arial" panose="020B0604020202020204" pitchFamily="34" charset="0"/>
              </a:rPr>
              <a:t>during</a:t>
            </a:r>
            <a:endParaRPr lang="en-US" altLang="en-US"/>
          </a:p>
        </p:txBody>
      </p:sp>
      <p:sp>
        <p:nvSpPr>
          <p:cNvPr id="157" name="Rectangle 43"/>
          <p:cNvSpPr>
            <a:spLocks noChangeArrowheads="1"/>
          </p:cNvSpPr>
          <p:nvPr/>
        </p:nvSpPr>
        <p:spPr bwMode="auto">
          <a:xfrm>
            <a:off x="4937032" y="5150830"/>
            <a:ext cx="749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 project</a:t>
            </a:r>
            <a:endParaRPr lang="en-US" altLang="en-US"/>
          </a:p>
        </p:txBody>
      </p:sp>
      <p:sp>
        <p:nvSpPr>
          <p:cNvPr id="158" name="AutoShape 44"/>
          <p:cNvSpPr>
            <a:spLocks noChangeArrowheads="1"/>
          </p:cNvSpPr>
          <p:nvPr/>
        </p:nvSpPr>
        <p:spPr bwMode="auto">
          <a:xfrm>
            <a:off x="3227294" y="5030180"/>
            <a:ext cx="3022600" cy="622300"/>
          </a:xfrm>
          <a:prstGeom prst="roundRect">
            <a:avLst>
              <a:gd name="adj" fmla="val 36736"/>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59" name="Freeform 45"/>
          <p:cNvSpPr>
            <a:spLocks/>
          </p:cNvSpPr>
          <p:nvPr/>
        </p:nvSpPr>
        <p:spPr bwMode="auto">
          <a:xfrm>
            <a:off x="4738594" y="4928580"/>
            <a:ext cx="114300" cy="88900"/>
          </a:xfrm>
          <a:custGeom>
            <a:avLst/>
            <a:gdLst>
              <a:gd name="T0" fmla="*/ 64 w 72"/>
              <a:gd name="T1" fmla="*/ 24 h 56"/>
              <a:gd name="T2" fmla="*/ 72 w 72"/>
              <a:gd name="T3" fmla="*/ 40 h 56"/>
              <a:gd name="T4" fmla="*/ 0 w 72"/>
              <a:gd name="T5" fmla="*/ 56 h 56"/>
              <a:gd name="T6" fmla="*/ 48 w 72"/>
              <a:gd name="T7" fmla="*/ 0 h 56"/>
              <a:gd name="T8" fmla="*/ 64 w 72"/>
              <a:gd name="T9" fmla="*/ 24 h 56"/>
              <a:gd name="T10" fmla="*/ 0 60000 65536"/>
              <a:gd name="T11" fmla="*/ 0 60000 65536"/>
              <a:gd name="T12" fmla="*/ 0 60000 65536"/>
              <a:gd name="T13" fmla="*/ 0 60000 65536"/>
              <a:gd name="T14" fmla="*/ 0 60000 65536"/>
              <a:gd name="T15" fmla="*/ 0 w 72"/>
              <a:gd name="T16" fmla="*/ 0 h 56"/>
              <a:gd name="T17" fmla="*/ 72 w 72"/>
              <a:gd name="T18" fmla="*/ 56 h 56"/>
            </a:gdLst>
            <a:ahLst/>
            <a:cxnLst>
              <a:cxn ang="T10">
                <a:pos x="T0" y="T1"/>
              </a:cxn>
              <a:cxn ang="T11">
                <a:pos x="T2" y="T3"/>
              </a:cxn>
              <a:cxn ang="T12">
                <a:pos x="T4" y="T5"/>
              </a:cxn>
              <a:cxn ang="T13">
                <a:pos x="T6" y="T7"/>
              </a:cxn>
              <a:cxn ang="T14">
                <a:pos x="T8" y="T9"/>
              </a:cxn>
            </a:cxnLst>
            <a:rect l="T15" t="T16" r="T17" b="T18"/>
            <a:pathLst>
              <a:path w="72" h="56">
                <a:moveTo>
                  <a:pt x="64" y="24"/>
                </a:moveTo>
                <a:lnTo>
                  <a:pt x="72" y="40"/>
                </a:lnTo>
                <a:lnTo>
                  <a:pt x="0" y="56"/>
                </a:lnTo>
                <a:lnTo>
                  <a:pt x="48" y="0"/>
                </a:lnTo>
                <a:lnTo>
                  <a:pt x="64" y="24"/>
                </a:lnTo>
                <a:close/>
              </a:path>
            </a:pathLst>
          </a:custGeom>
          <a:solidFill>
            <a:srgbClr val="000000"/>
          </a:solidFill>
          <a:ln w="12700">
            <a:solidFill>
              <a:srgbClr val="000000"/>
            </a:solidFill>
            <a:round/>
            <a:headEnd/>
            <a:tailEnd/>
          </a:ln>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60" name="Line 46"/>
          <p:cNvSpPr>
            <a:spLocks noChangeShapeType="1"/>
          </p:cNvSpPr>
          <p:nvPr/>
        </p:nvSpPr>
        <p:spPr bwMode="auto">
          <a:xfrm flipH="1">
            <a:off x="5437094" y="457298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Line 47"/>
          <p:cNvSpPr>
            <a:spLocks noChangeShapeType="1"/>
          </p:cNvSpPr>
          <p:nvPr/>
        </p:nvSpPr>
        <p:spPr bwMode="auto">
          <a:xfrm flipH="1">
            <a:off x="5271994" y="4649180"/>
            <a:ext cx="889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Line 48"/>
          <p:cNvSpPr>
            <a:spLocks noChangeShapeType="1"/>
          </p:cNvSpPr>
          <p:nvPr/>
        </p:nvSpPr>
        <p:spPr bwMode="auto">
          <a:xfrm flipH="1">
            <a:off x="5119594" y="4738080"/>
            <a:ext cx="762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Line 49"/>
          <p:cNvSpPr>
            <a:spLocks noChangeShapeType="1"/>
          </p:cNvSpPr>
          <p:nvPr/>
        </p:nvSpPr>
        <p:spPr bwMode="auto">
          <a:xfrm flipH="1">
            <a:off x="4954494" y="4839680"/>
            <a:ext cx="889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Line 50"/>
          <p:cNvSpPr>
            <a:spLocks noChangeShapeType="1"/>
          </p:cNvSpPr>
          <p:nvPr/>
        </p:nvSpPr>
        <p:spPr bwMode="auto">
          <a:xfrm flipH="1">
            <a:off x="4840194" y="492858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 name="Rectangle 51"/>
          <p:cNvSpPr>
            <a:spLocks noChangeArrowheads="1"/>
          </p:cNvSpPr>
          <p:nvPr/>
        </p:nvSpPr>
        <p:spPr bwMode="auto">
          <a:xfrm>
            <a:off x="7589744" y="5150830"/>
            <a:ext cx="73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Obtain </a:t>
            </a:r>
            <a:endParaRPr lang="en-US" altLang="en-US"/>
          </a:p>
        </p:txBody>
      </p:sp>
      <p:sp>
        <p:nvSpPr>
          <p:cNvPr id="166" name="Rectangle 52"/>
          <p:cNvSpPr>
            <a:spLocks noChangeArrowheads="1"/>
          </p:cNvSpPr>
          <p:nvPr/>
        </p:nvSpPr>
        <p:spPr bwMode="auto">
          <a:xfrm>
            <a:off x="8326344" y="515083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i="1">
                <a:latin typeface="Arial" panose="020B0604020202020204" pitchFamily="34" charset="0"/>
              </a:rPr>
              <a:t>after</a:t>
            </a:r>
            <a:endParaRPr lang="en-US" altLang="en-US"/>
          </a:p>
        </p:txBody>
      </p:sp>
      <p:sp>
        <p:nvSpPr>
          <p:cNvPr id="167" name="Rectangle 53"/>
          <p:cNvSpPr>
            <a:spLocks noChangeArrowheads="1"/>
          </p:cNvSpPr>
          <p:nvPr/>
        </p:nvSpPr>
        <p:spPr bwMode="auto">
          <a:xfrm>
            <a:off x="8785132" y="5150830"/>
            <a:ext cx="749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800">
                <a:latin typeface="Arial" panose="020B0604020202020204" pitchFamily="34" charset="0"/>
              </a:rPr>
              <a:t> project</a:t>
            </a:r>
            <a:endParaRPr lang="en-US" altLang="en-US"/>
          </a:p>
        </p:txBody>
      </p:sp>
      <p:sp>
        <p:nvSpPr>
          <p:cNvPr id="168" name="AutoShape 54"/>
          <p:cNvSpPr>
            <a:spLocks noChangeArrowheads="1"/>
          </p:cNvSpPr>
          <p:nvPr/>
        </p:nvSpPr>
        <p:spPr bwMode="auto">
          <a:xfrm>
            <a:off x="7303994" y="5030180"/>
            <a:ext cx="2755900" cy="622300"/>
          </a:xfrm>
          <a:prstGeom prst="roundRect">
            <a:avLst>
              <a:gd name="adj" fmla="val 36736"/>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69" name="Freeform 55"/>
          <p:cNvSpPr>
            <a:spLocks/>
          </p:cNvSpPr>
          <p:nvPr/>
        </p:nvSpPr>
        <p:spPr bwMode="auto">
          <a:xfrm>
            <a:off x="8548594" y="4915880"/>
            <a:ext cx="114300" cy="101600"/>
          </a:xfrm>
          <a:custGeom>
            <a:avLst/>
            <a:gdLst>
              <a:gd name="T0" fmla="*/ 8 w 72"/>
              <a:gd name="T1" fmla="*/ 24 h 64"/>
              <a:gd name="T2" fmla="*/ 24 w 72"/>
              <a:gd name="T3" fmla="*/ 0 h 64"/>
              <a:gd name="T4" fmla="*/ 72 w 72"/>
              <a:gd name="T5" fmla="*/ 64 h 64"/>
              <a:gd name="T6" fmla="*/ 0 w 72"/>
              <a:gd name="T7" fmla="*/ 40 h 64"/>
              <a:gd name="T8" fmla="*/ 8 w 72"/>
              <a:gd name="T9" fmla="*/ 24 h 64"/>
              <a:gd name="T10" fmla="*/ 0 60000 65536"/>
              <a:gd name="T11" fmla="*/ 0 60000 65536"/>
              <a:gd name="T12" fmla="*/ 0 60000 65536"/>
              <a:gd name="T13" fmla="*/ 0 60000 65536"/>
              <a:gd name="T14" fmla="*/ 0 60000 65536"/>
              <a:gd name="T15" fmla="*/ 0 w 72"/>
              <a:gd name="T16" fmla="*/ 0 h 64"/>
              <a:gd name="T17" fmla="*/ 72 w 72"/>
              <a:gd name="T18" fmla="*/ 64 h 64"/>
            </a:gdLst>
            <a:ahLst/>
            <a:cxnLst>
              <a:cxn ang="T10">
                <a:pos x="T0" y="T1"/>
              </a:cxn>
              <a:cxn ang="T11">
                <a:pos x="T2" y="T3"/>
              </a:cxn>
              <a:cxn ang="T12">
                <a:pos x="T4" y="T5"/>
              </a:cxn>
              <a:cxn ang="T13">
                <a:pos x="T6" y="T7"/>
              </a:cxn>
              <a:cxn ang="T14">
                <a:pos x="T8" y="T9"/>
              </a:cxn>
            </a:cxnLst>
            <a:rect l="T15" t="T16" r="T17" b="T18"/>
            <a:pathLst>
              <a:path w="72" h="64">
                <a:moveTo>
                  <a:pt x="8" y="24"/>
                </a:moveTo>
                <a:lnTo>
                  <a:pt x="24" y="0"/>
                </a:lnTo>
                <a:lnTo>
                  <a:pt x="72" y="64"/>
                </a:lnTo>
                <a:lnTo>
                  <a:pt x="0" y="40"/>
                </a:lnTo>
                <a:lnTo>
                  <a:pt x="8" y="24"/>
                </a:lnTo>
                <a:close/>
              </a:path>
            </a:pathLst>
          </a:custGeom>
          <a:solidFill>
            <a:srgbClr val="000000"/>
          </a:solidFill>
          <a:ln w="12700">
            <a:solidFill>
              <a:srgbClr val="000000"/>
            </a:solidFill>
            <a:round/>
            <a:headEnd/>
            <a:tailEnd/>
          </a:ln>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70" name="Line 56"/>
          <p:cNvSpPr>
            <a:spLocks noChangeShapeType="1"/>
          </p:cNvSpPr>
          <p:nvPr/>
        </p:nvSpPr>
        <p:spPr bwMode="auto">
          <a:xfrm>
            <a:off x="8065994" y="457298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Line 57"/>
          <p:cNvSpPr>
            <a:spLocks noChangeShapeType="1"/>
          </p:cNvSpPr>
          <p:nvPr/>
        </p:nvSpPr>
        <p:spPr bwMode="auto">
          <a:xfrm>
            <a:off x="8180294" y="4661880"/>
            <a:ext cx="88900" cy="63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 name="Line 58"/>
          <p:cNvSpPr>
            <a:spLocks noChangeShapeType="1"/>
          </p:cNvSpPr>
          <p:nvPr/>
        </p:nvSpPr>
        <p:spPr bwMode="auto">
          <a:xfrm>
            <a:off x="8358094" y="4788880"/>
            <a:ext cx="88900" cy="635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Line 59"/>
          <p:cNvSpPr>
            <a:spLocks noChangeShapeType="1"/>
          </p:cNvSpPr>
          <p:nvPr/>
        </p:nvSpPr>
        <p:spPr bwMode="auto">
          <a:xfrm>
            <a:off x="8523194" y="491588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 name="Freeform 60"/>
          <p:cNvSpPr>
            <a:spLocks/>
          </p:cNvSpPr>
          <p:nvPr/>
        </p:nvSpPr>
        <p:spPr bwMode="auto">
          <a:xfrm>
            <a:off x="4471894" y="3899880"/>
            <a:ext cx="101600" cy="25400"/>
          </a:xfrm>
          <a:custGeom>
            <a:avLst/>
            <a:gdLst>
              <a:gd name="T0" fmla="*/ 64 w 64"/>
              <a:gd name="T1" fmla="*/ 0 h 16"/>
              <a:gd name="T2" fmla="*/ 8 w 64"/>
              <a:gd name="T3" fmla="*/ 16 h 16"/>
              <a:gd name="T4" fmla="*/ 0 w 64"/>
              <a:gd name="T5" fmla="*/ 16 h 16"/>
              <a:gd name="T6" fmla="*/ 0 60000 65536"/>
              <a:gd name="T7" fmla="*/ 0 60000 65536"/>
              <a:gd name="T8" fmla="*/ 0 60000 65536"/>
              <a:gd name="T9" fmla="*/ 0 w 64"/>
              <a:gd name="T10" fmla="*/ 0 h 16"/>
              <a:gd name="T11" fmla="*/ 64 w 64"/>
              <a:gd name="T12" fmla="*/ 16 h 16"/>
            </a:gdLst>
            <a:ahLst/>
            <a:cxnLst>
              <a:cxn ang="T6">
                <a:pos x="T0" y="T1"/>
              </a:cxn>
              <a:cxn ang="T7">
                <a:pos x="T2" y="T3"/>
              </a:cxn>
              <a:cxn ang="T8">
                <a:pos x="T4" y="T5"/>
              </a:cxn>
            </a:cxnLst>
            <a:rect l="T9" t="T10" r="T11" b="T12"/>
            <a:pathLst>
              <a:path w="64" h="16">
                <a:moveTo>
                  <a:pt x="64" y="0"/>
                </a:moveTo>
                <a:lnTo>
                  <a:pt x="8" y="16"/>
                </a:lnTo>
                <a:lnTo>
                  <a:pt x="0" y="1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75" name="Freeform 61"/>
          <p:cNvSpPr>
            <a:spLocks/>
          </p:cNvSpPr>
          <p:nvPr/>
        </p:nvSpPr>
        <p:spPr bwMode="auto">
          <a:xfrm>
            <a:off x="4357594" y="3976080"/>
            <a:ext cx="63500" cy="76200"/>
          </a:xfrm>
          <a:custGeom>
            <a:avLst/>
            <a:gdLst>
              <a:gd name="T0" fmla="*/ 40 w 40"/>
              <a:gd name="T1" fmla="*/ 0 h 48"/>
              <a:gd name="T2" fmla="*/ 32 w 40"/>
              <a:gd name="T3" fmla="*/ 0 h 48"/>
              <a:gd name="T4" fmla="*/ 0 w 40"/>
              <a:gd name="T5" fmla="*/ 40 h 48"/>
              <a:gd name="T6" fmla="*/ 0 w 40"/>
              <a:gd name="T7" fmla="*/ 48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40" y="0"/>
                </a:moveTo>
                <a:lnTo>
                  <a:pt x="32" y="0"/>
                </a:lnTo>
                <a:lnTo>
                  <a:pt x="0" y="40"/>
                </a:lnTo>
                <a:lnTo>
                  <a:pt x="0" y="4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76" name="Freeform 62"/>
          <p:cNvSpPr>
            <a:spLocks/>
          </p:cNvSpPr>
          <p:nvPr/>
        </p:nvSpPr>
        <p:spPr bwMode="auto">
          <a:xfrm>
            <a:off x="4344894" y="4128480"/>
            <a:ext cx="1588" cy="101600"/>
          </a:xfrm>
          <a:custGeom>
            <a:avLst/>
            <a:gdLst>
              <a:gd name="T0" fmla="*/ 0 w 1588"/>
              <a:gd name="T1" fmla="*/ 0 h 64"/>
              <a:gd name="T2" fmla="*/ 0 w 1588"/>
              <a:gd name="T3" fmla="*/ 0 h 64"/>
              <a:gd name="T4" fmla="*/ 0 w 1588"/>
              <a:gd name="T5" fmla="*/ 48 h 64"/>
              <a:gd name="T6" fmla="*/ 0 w 1588"/>
              <a:gd name="T7" fmla="*/ 64 h 64"/>
              <a:gd name="T8" fmla="*/ 0 60000 65536"/>
              <a:gd name="T9" fmla="*/ 0 60000 65536"/>
              <a:gd name="T10" fmla="*/ 0 60000 65536"/>
              <a:gd name="T11" fmla="*/ 0 60000 65536"/>
              <a:gd name="T12" fmla="*/ 0 w 1588"/>
              <a:gd name="T13" fmla="*/ 0 h 64"/>
              <a:gd name="T14" fmla="*/ 1588 w 1588"/>
              <a:gd name="T15" fmla="*/ 64 h 64"/>
            </a:gdLst>
            <a:ahLst/>
            <a:cxnLst>
              <a:cxn ang="T8">
                <a:pos x="T0" y="T1"/>
              </a:cxn>
              <a:cxn ang="T9">
                <a:pos x="T2" y="T3"/>
              </a:cxn>
              <a:cxn ang="T10">
                <a:pos x="T4" y="T5"/>
              </a:cxn>
              <a:cxn ang="T11">
                <a:pos x="T6" y="T7"/>
              </a:cxn>
            </a:cxnLst>
            <a:rect l="T12" t="T13" r="T14" b="T15"/>
            <a:pathLst>
              <a:path w="1588" h="64">
                <a:moveTo>
                  <a:pt x="0" y="0"/>
                </a:moveTo>
                <a:lnTo>
                  <a:pt x="0" y="0"/>
                </a:lnTo>
                <a:lnTo>
                  <a:pt x="0" y="48"/>
                </a:lnTo>
                <a:lnTo>
                  <a:pt x="0" y="6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77" name="Freeform 63"/>
          <p:cNvSpPr>
            <a:spLocks/>
          </p:cNvSpPr>
          <p:nvPr/>
        </p:nvSpPr>
        <p:spPr bwMode="auto">
          <a:xfrm>
            <a:off x="4344894" y="4306280"/>
            <a:ext cx="38100" cy="88900"/>
          </a:xfrm>
          <a:custGeom>
            <a:avLst/>
            <a:gdLst>
              <a:gd name="T0" fmla="*/ 0 w 24"/>
              <a:gd name="T1" fmla="*/ 0 h 56"/>
              <a:gd name="T2" fmla="*/ 8 w 24"/>
              <a:gd name="T3" fmla="*/ 40 h 56"/>
              <a:gd name="T4" fmla="*/ 24 w 24"/>
              <a:gd name="T5" fmla="*/ 56 h 56"/>
              <a:gd name="T6" fmla="*/ 0 60000 65536"/>
              <a:gd name="T7" fmla="*/ 0 60000 65536"/>
              <a:gd name="T8" fmla="*/ 0 60000 65536"/>
              <a:gd name="T9" fmla="*/ 0 w 24"/>
              <a:gd name="T10" fmla="*/ 0 h 56"/>
              <a:gd name="T11" fmla="*/ 24 w 24"/>
              <a:gd name="T12" fmla="*/ 56 h 56"/>
            </a:gdLst>
            <a:ahLst/>
            <a:cxnLst>
              <a:cxn ang="T6">
                <a:pos x="T0" y="T1"/>
              </a:cxn>
              <a:cxn ang="T7">
                <a:pos x="T2" y="T3"/>
              </a:cxn>
              <a:cxn ang="T8">
                <a:pos x="T4" y="T5"/>
              </a:cxn>
            </a:cxnLst>
            <a:rect l="T9" t="T10" r="T11" b="T12"/>
            <a:pathLst>
              <a:path w="24" h="56">
                <a:moveTo>
                  <a:pt x="0" y="0"/>
                </a:moveTo>
                <a:lnTo>
                  <a:pt x="8" y="40"/>
                </a:lnTo>
                <a:lnTo>
                  <a:pt x="24" y="5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78" name="Freeform 64"/>
          <p:cNvSpPr>
            <a:spLocks/>
          </p:cNvSpPr>
          <p:nvPr/>
        </p:nvSpPr>
        <p:spPr bwMode="auto">
          <a:xfrm>
            <a:off x="4421094" y="4458680"/>
            <a:ext cx="88900" cy="38100"/>
          </a:xfrm>
          <a:custGeom>
            <a:avLst/>
            <a:gdLst>
              <a:gd name="T0" fmla="*/ 0 w 56"/>
              <a:gd name="T1" fmla="*/ 0 h 24"/>
              <a:gd name="T2" fmla="*/ 40 w 56"/>
              <a:gd name="T3" fmla="*/ 24 h 24"/>
              <a:gd name="T4" fmla="*/ 56 w 56"/>
              <a:gd name="T5" fmla="*/ 24 h 24"/>
              <a:gd name="T6" fmla="*/ 0 60000 65536"/>
              <a:gd name="T7" fmla="*/ 0 60000 65536"/>
              <a:gd name="T8" fmla="*/ 0 60000 65536"/>
              <a:gd name="T9" fmla="*/ 0 w 56"/>
              <a:gd name="T10" fmla="*/ 0 h 24"/>
              <a:gd name="T11" fmla="*/ 56 w 56"/>
              <a:gd name="T12" fmla="*/ 24 h 24"/>
            </a:gdLst>
            <a:ahLst/>
            <a:cxnLst>
              <a:cxn ang="T6">
                <a:pos x="T0" y="T1"/>
              </a:cxn>
              <a:cxn ang="T7">
                <a:pos x="T2" y="T3"/>
              </a:cxn>
              <a:cxn ang="T8">
                <a:pos x="T4" y="T5"/>
              </a:cxn>
            </a:cxnLst>
            <a:rect l="T9" t="T10" r="T11" b="T12"/>
            <a:pathLst>
              <a:path w="56" h="24">
                <a:moveTo>
                  <a:pt x="0" y="0"/>
                </a:moveTo>
                <a:lnTo>
                  <a:pt x="40" y="24"/>
                </a:lnTo>
                <a:lnTo>
                  <a:pt x="56" y="2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79" name="Line 65"/>
          <p:cNvSpPr>
            <a:spLocks noChangeShapeType="1"/>
          </p:cNvSpPr>
          <p:nvPr/>
        </p:nvSpPr>
        <p:spPr bwMode="auto">
          <a:xfrm>
            <a:off x="45861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 name="Line 66"/>
          <p:cNvSpPr>
            <a:spLocks noChangeShapeType="1"/>
          </p:cNvSpPr>
          <p:nvPr/>
        </p:nvSpPr>
        <p:spPr bwMode="auto">
          <a:xfrm>
            <a:off x="47639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Line 67"/>
          <p:cNvSpPr>
            <a:spLocks noChangeShapeType="1"/>
          </p:cNvSpPr>
          <p:nvPr/>
        </p:nvSpPr>
        <p:spPr bwMode="auto">
          <a:xfrm>
            <a:off x="49290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 name="Line 68"/>
          <p:cNvSpPr>
            <a:spLocks noChangeShapeType="1"/>
          </p:cNvSpPr>
          <p:nvPr/>
        </p:nvSpPr>
        <p:spPr bwMode="auto">
          <a:xfrm>
            <a:off x="51068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3" name="Freeform 69"/>
          <p:cNvSpPr>
            <a:spLocks/>
          </p:cNvSpPr>
          <p:nvPr/>
        </p:nvSpPr>
        <p:spPr bwMode="auto">
          <a:xfrm>
            <a:off x="5284694" y="4509480"/>
            <a:ext cx="101600" cy="1588"/>
          </a:xfrm>
          <a:custGeom>
            <a:avLst/>
            <a:gdLst>
              <a:gd name="T0" fmla="*/ 0 w 64"/>
              <a:gd name="T1" fmla="*/ 0 h 1588"/>
              <a:gd name="T2" fmla="*/ 56 w 64"/>
              <a:gd name="T3" fmla="*/ 0 h 1588"/>
              <a:gd name="T4" fmla="*/ 64 w 64"/>
              <a:gd name="T5" fmla="*/ 0 h 1588"/>
              <a:gd name="T6" fmla="*/ 0 60000 65536"/>
              <a:gd name="T7" fmla="*/ 0 60000 65536"/>
              <a:gd name="T8" fmla="*/ 0 60000 65536"/>
              <a:gd name="T9" fmla="*/ 0 w 64"/>
              <a:gd name="T10" fmla="*/ 0 h 1588"/>
              <a:gd name="T11" fmla="*/ 64 w 64"/>
              <a:gd name="T12" fmla="*/ 1588 h 1588"/>
            </a:gdLst>
            <a:ahLst/>
            <a:cxnLst>
              <a:cxn ang="T6">
                <a:pos x="T0" y="T1"/>
              </a:cxn>
              <a:cxn ang="T7">
                <a:pos x="T2" y="T3"/>
              </a:cxn>
              <a:cxn ang="T8">
                <a:pos x="T4" y="T5"/>
              </a:cxn>
            </a:cxnLst>
            <a:rect l="T9" t="T10" r="T11" b="T12"/>
            <a:pathLst>
              <a:path w="64" h="1588">
                <a:moveTo>
                  <a:pt x="0" y="0"/>
                </a:moveTo>
                <a:lnTo>
                  <a:pt x="56" y="0"/>
                </a:lnTo>
                <a:lnTo>
                  <a:pt x="6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84" name="Line 70"/>
          <p:cNvSpPr>
            <a:spLocks noChangeShapeType="1"/>
          </p:cNvSpPr>
          <p:nvPr/>
        </p:nvSpPr>
        <p:spPr bwMode="auto">
          <a:xfrm>
            <a:off x="54624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 name="Line 71"/>
          <p:cNvSpPr>
            <a:spLocks noChangeShapeType="1"/>
          </p:cNvSpPr>
          <p:nvPr/>
        </p:nvSpPr>
        <p:spPr bwMode="auto">
          <a:xfrm>
            <a:off x="56402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 name="Line 72"/>
          <p:cNvSpPr>
            <a:spLocks noChangeShapeType="1"/>
          </p:cNvSpPr>
          <p:nvPr/>
        </p:nvSpPr>
        <p:spPr bwMode="auto">
          <a:xfrm>
            <a:off x="58053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 name="Line 73"/>
          <p:cNvSpPr>
            <a:spLocks noChangeShapeType="1"/>
          </p:cNvSpPr>
          <p:nvPr/>
        </p:nvSpPr>
        <p:spPr bwMode="auto">
          <a:xfrm>
            <a:off x="59831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Freeform 74"/>
          <p:cNvSpPr>
            <a:spLocks/>
          </p:cNvSpPr>
          <p:nvPr/>
        </p:nvSpPr>
        <p:spPr bwMode="auto">
          <a:xfrm>
            <a:off x="6160994" y="4496780"/>
            <a:ext cx="101600" cy="12700"/>
          </a:xfrm>
          <a:custGeom>
            <a:avLst/>
            <a:gdLst>
              <a:gd name="T0" fmla="*/ 0 w 64"/>
              <a:gd name="T1" fmla="*/ 8 h 8"/>
              <a:gd name="T2" fmla="*/ 0 w 64"/>
              <a:gd name="T3" fmla="*/ 8 h 8"/>
              <a:gd name="T4" fmla="*/ 56 w 64"/>
              <a:gd name="T5" fmla="*/ 0 h 8"/>
              <a:gd name="T6" fmla="*/ 64 w 64"/>
              <a:gd name="T7" fmla="*/ 0 h 8"/>
              <a:gd name="T8" fmla="*/ 0 60000 65536"/>
              <a:gd name="T9" fmla="*/ 0 60000 65536"/>
              <a:gd name="T10" fmla="*/ 0 60000 65536"/>
              <a:gd name="T11" fmla="*/ 0 60000 65536"/>
              <a:gd name="T12" fmla="*/ 0 w 64"/>
              <a:gd name="T13" fmla="*/ 0 h 8"/>
              <a:gd name="T14" fmla="*/ 64 w 64"/>
              <a:gd name="T15" fmla="*/ 8 h 8"/>
            </a:gdLst>
            <a:ahLst/>
            <a:cxnLst>
              <a:cxn ang="T8">
                <a:pos x="T0" y="T1"/>
              </a:cxn>
              <a:cxn ang="T9">
                <a:pos x="T2" y="T3"/>
              </a:cxn>
              <a:cxn ang="T10">
                <a:pos x="T4" y="T5"/>
              </a:cxn>
              <a:cxn ang="T11">
                <a:pos x="T6" y="T7"/>
              </a:cxn>
            </a:cxnLst>
            <a:rect l="T12" t="T13" r="T14" b="T15"/>
            <a:pathLst>
              <a:path w="64" h="8">
                <a:moveTo>
                  <a:pt x="0" y="8"/>
                </a:moveTo>
                <a:lnTo>
                  <a:pt x="0" y="8"/>
                </a:lnTo>
                <a:lnTo>
                  <a:pt x="56" y="0"/>
                </a:lnTo>
                <a:lnTo>
                  <a:pt x="6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89" name="Freeform 75"/>
          <p:cNvSpPr>
            <a:spLocks/>
          </p:cNvSpPr>
          <p:nvPr/>
        </p:nvSpPr>
        <p:spPr bwMode="auto">
          <a:xfrm>
            <a:off x="6326094" y="4369780"/>
            <a:ext cx="50800" cy="76200"/>
          </a:xfrm>
          <a:custGeom>
            <a:avLst/>
            <a:gdLst>
              <a:gd name="T0" fmla="*/ 0 w 32"/>
              <a:gd name="T1" fmla="*/ 48 h 48"/>
              <a:gd name="T2" fmla="*/ 0 w 32"/>
              <a:gd name="T3" fmla="*/ 48 h 48"/>
              <a:gd name="T4" fmla="*/ 32 w 32"/>
              <a:gd name="T5" fmla="*/ 0 h 48"/>
              <a:gd name="T6" fmla="*/ 32 w 32"/>
              <a:gd name="T7" fmla="*/ 0 h 48"/>
              <a:gd name="T8" fmla="*/ 0 60000 65536"/>
              <a:gd name="T9" fmla="*/ 0 60000 65536"/>
              <a:gd name="T10" fmla="*/ 0 60000 65536"/>
              <a:gd name="T11" fmla="*/ 0 60000 65536"/>
              <a:gd name="T12" fmla="*/ 0 w 32"/>
              <a:gd name="T13" fmla="*/ 0 h 48"/>
              <a:gd name="T14" fmla="*/ 32 w 32"/>
              <a:gd name="T15" fmla="*/ 48 h 48"/>
            </a:gdLst>
            <a:ahLst/>
            <a:cxnLst>
              <a:cxn ang="T8">
                <a:pos x="T0" y="T1"/>
              </a:cxn>
              <a:cxn ang="T9">
                <a:pos x="T2" y="T3"/>
              </a:cxn>
              <a:cxn ang="T10">
                <a:pos x="T4" y="T5"/>
              </a:cxn>
              <a:cxn ang="T11">
                <a:pos x="T6" y="T7"/>
              </a:cxn>
            </a:cxnLst>
            <a:rect l="T12" t="T13" r="T14" b="T15"/>
            <a:pathLst>
              <a:path w="32" h="48">
                <a:moveTo>
                  <a:pt x="0" y="48"/>
                </a:moveTo>
                <a:lnTo>
                  <a:pt x="0" y="48"/>
                </a:lnTo>
                <a:lnTo>
                  <a:pt x="3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90" name="Freeform 76"/>
          <p:cNvSpPr>
            <a:spLocks/>
          </p:cNvSpPr>
          <p:nvPr/>
        </p:nvSpPr>
        <p:spPr bwMode="auto">
          <a:xfrm>
            <a:off x="6389594" y="4191980"/>
            <a:ext cx="1588" cy="101600"/>
          </a:xfrm>
          <a:custGeom>
            <a:avLst/>
            <a:gdLst>
              <a:gd name="T0" fmla="*/ 0 w 1588"/>
              <a:gd name="T1" fmla="*/ 64 h 64"/>
              <a:gd name="T2" fmla="*/ 0 w 1588"/>
              <a:gd name="T3" fmla="*/ 56 h 64"/>
              <a:gd name="T4" fmla="*/ 0 w 1588"/>
              <a:gd name="T5" fmla="*/ 8 h 64"/>
              <a:gd name="T6" fmla="*/ 0 w 1588"/>
              <a:gd name="T7" fmla="*/ 0 h 64"/>
              <a:gd name="T8" fmla="*/ 0 60000 65536"/>
              <a:gd name="T9" fmla="*/ 0 60000 65536"/>
              <a:gd name="T10" fmla="*/ 0 60000 65536"/>
              <a:gd name="T11" fmla="*/ 0 60000 65536"/>
              <a:gd name="T12" fmla="*/ 0 w 1588"/>
              <a:gd name="T13" fmla="*/ 0 h 64"/>
              <a:gd name="T14" fmla="*/ 1588 w 1588"/>
              <a:gd name="T15" fmla="*/ 64 h 64"/>
            </a:gdLst>
            <a:ahLst/>
            <a:cxnLst>
              <a:cxn ang="T8">
                <a:pos x="T0" y="T1"/>
              </a:cxn>
              <a:cxn ang="T9">
                <a:pos x="T2" y="T3"/>
              </a:cxn>
              <a:cxn ang="T10">
                <a:pos x="T4" y="T5"/>
              </a:cxn>
              <a:cxn ang="T11">
                <a:pos x="T6" y="T7"/>
              </a:cxn>
            </a:cxnLst>
            <a:rect l="T12" t="T13" r="T14" b="T15"/>
            <a:pathLst>
              <a:path w="1588" h="64">
                <a:moveTo>
                  <a:pt x="0" y="64"/>
                </a:moveTo>
                <a:lnTo>
                  <a:pt x="0" y="56"/>
                </a:lnTo>
                <a:lnTo>
                  <a:pt x="0" y="8"/>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91" name="Freeform 77"/>
          <p:cNvSpPr>
            <a:spLocks/>
          </p:cNvSpPr>
          <p:nvPr/>
        </p:nvSpPr>
        <p:spPr bwMode="auto">
          <a:xfrm>
            <a:off x="6364194" y="4026880"/>
            <a:ext cx="25400" cy="88900"/>
          </a:xfrm>
          <a:custGeom>
            <a:avLst/>
            <a:gdLst>
              <a:gd name="T0" fmla="*/ 16 w 16"/>
              <a:gd name="T1" fmla="*/ 56 h 56"/>
              <a:gd name="T2" fmla="*/ 8 w 16"/>
              <a:gd name="T3" fmla="*/ 8 h 56"/>
              <a:gd name="T4" fmla="*/ 0 w 16"/>
              <a:gd name="T5" fmla="*/ 0 h 56"/>
              <a:gd name="T6" fmla="*/ 0 60000 65536"/>
              <a:gd name="T7" fmla="*/ 0 60000 65536"/>
              <a:gd name="T8" fmla="*/ 0 60000 65536"/>
              <a:gd name="T9" fmla="*/ 0 w 16"/>
              <a:gd name="T10" fmla="*/ 0 h 56"/>
              <a:gd name="T11" fmla="*/ 16 w 16"/>
              <a:gd name="T12" fmla="*/ 56 h 56"/>
            </a:gdLst>
            <a:ahLst/>
            <a:cxnLst>
              <a:cxn ang="T6">
                <a:pos x="T0" y="T1"/>
              </a:cxn>
              <a:cxn ang="T7">
                <a:pos x="T2" y="T3"/>
              </a:cxn>
              <a:cxn ang="T8">
                <a:pos x="T4" y="T5"/>
              </a:cxn>
            </a:cxnLst>
            <a:rect l="T9" t="T10" r="T11" b="T12"/>
            <a:pathLst>
              <a:path w="16" h="56">
                <a:moveTo>
                  <a:pt x="16" y="56"/>
                </a:moveTo>
                <a:lnTo>
                  <a:pt x="8" y="8"/>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92" name="Freeform 78"/>
          <p:cNvSpPr>
            <a:spLocks/>
          </p:cNvSpPr>
          <p:nvPr/>
        </p:nvSpPr>
        <p:spPr bwMode="auto">
          <a:xfrm>
            <a:off x="6224494" y="3912580"/>
            <a:ext cx="88900" cy="50800"/>
          </a:xfrm>
          <a:custGeom>
            <a:avLst/>
            <a:gdLst>
              <a:gd name="T0" fmla="*/ 56 w 56"/>
              <a:gd name="T1" fmla="*/ 32 h 32"/>
              <a:gd name="T2" fmla="*/ 16 w 56"/>
              <a:gd name="T3" fmla="*/ 8 h 32"/>
              <a:gd name="T4" fmla="*/ 0 w 56"/>
              <a:gd name="T5" fmla="*/ 0 h 32"/>
              <a:gd name="T6" fmla="*/ 0 60000 65536"/>
              <a:gd name="T7" fmla="*/ 0 60000 65536"/>
              <a:gd name="T8" fmla="*/ 0 60000 65536"/>
              <a:gd name="T9" fmla="*/ 0 w 56"/>
              <a:gd name="T10" fmla="*/ 0 h 32"/>
              <a:gd name="T11" fmla="*/ 56 w 56"/>
              <a:gd name="T12" fmla="*/ 32 h 32"/>
            </a:gdLst>
            <a:ahLst/>
            <a:cxnLst>
              <a:cxn ang="T6">
                <a:pos x="T0" y="T1"/>
              </a:cxn>
              <a:cxn ang="T7">
                <a:pos x="T2" y="T3"/>
              </a:cxn>
              <a:cxn ang="T8">
                <a:pos x="T4" y="T5"/>
              </a:cxn>
            </a:cxnLst>
            <a:rect l="T9" t="T10" r="T11" b="T12"/>
            <a:pathLst>
              <a:path w="56" h="32">
                <a:moveTo>
                  <a:pt x="56" y="32"/>
                </a:moveTo>
                <a:lnTo>
                  <a:pt x="16" y="8"/>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93" name="Line 79"/>
          <p:cNvSpPr>
            <a:spLocks noChangeShapeType="1"/>
          </p:cNvSpPr>
          <p:nvPr/>
        </p:nvSpPr>
        <p:spPr bwMode="auto">
          <a:xfrm flipH="1">
            <a:off x="60466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80"/>
          <p:cNvSpPr>
            <a:spLocks noChangeShapeType="1"/>
          </p:cNvSpPr>
          <p:nvPr/>
        </p:nvSpPr>
        <p:spPr bwMode="auto">
          <a:xfrm flipH="1">
            <a:off x="5881594" y="3899880"/>
            <a:ext cx="889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81"/>
          <p:cNvSpPr>
            <a:spLocks noChangeShapeType="1"/>
          </p:cNvSpPr>
          <p:nvPr/>
        </p:nvSpPr>
        <p:spPr bwMode="auto">
          <a:xfrm flipH="1">
            <a:off x="57037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Line 82"/>
          <p:cNvSpPr>
            <a:spLocks noChangeShapeType="1"/>
          </p:cNvSpPr>
          <p:nvPr/>
        </p:nvSpPr>
        <p:spPr bwMode="auto">
          <a:xfrm flipH="1">
            <a:off x="55259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Freeform 83"/>
          <p:cNvSpPr>
            <a:spLocks/>
          </p:cNvSpPr>
          <p:nvPr/>
        </p:nvSpPr>
        <p:spPr bwMode="auto">
          <a:xfrm>
            <a:off x="5348194" y="3899880"/>
            <a:ext cx="101600" cy="1588"/>
          </a:xfrm>
          <a:custGeom>
            <a:avLst/>
            <a:gdLst>
              <a:gd name="T0" fmla="*/ 64 w 64"/>
              <a:gd name="T1" fmla="*/ 0 h 1588"/>
              <a:gd name="T2" fmla="*/ 16 w 64"/>
              <a:gd name="T3" fmla="*/ 0 h 1588"/>
              <a:gd name="T4" fmla="*/ 0 w 64"/>
              <a:gd name="T5" fmla="*/ 0 h 1588"/>
              <a:gd name="T6" fmla="*/ 0 60000 65536"/>
              <a:gd name="T7" fmla="*/ 0 60000 65536"/>
              <a:gd name="T8" fmla="*/ 0 60000 65536"/>
              <a:gd name="T9" fmla="*/ 0 w 64"/>
              <a:gd name="T10" fmla="*/ 0 h 1588"/>
              <a:gd name="T11" fmla="*/ 64 w 64"/>
              <a:gd name="T12" fmla="*/ 1588 h 1588"/>
            </a:gdLst>
            <a:ahLst/>
            <a:cxnLst>
              <a:cxn ang="T6">
                <a:pos x="T0" y="T1"/>
              </a:cxn>
              <a:cxn ang="T7">
                <a:pos x="T2" y="T3"/>
              </a:cxn>
              <a:cxn ang="T8">
                <a:pos x="T4" y="T5"/>
              </a:cxn>
            </a:cxnLst>
            <a:rect l="T9" t="T10" r="T11" b="T12"/>
            <a:pathLst>
              <a:path w="64" h="1588">
                <a:moveTo>
                  <a:pt x="64" y="0"/>
                </a:moveTo>
                <a:lnTo>
                  <a:pt x="16" y="0"/>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198" name="Line 84"/>
          <p:cNvSpPr>
            <a:spLocks noChangeShapeType="1"/>
          </p:cNvSpPr>
          <p:nvPr/>
        </p:nvSpPr>
        <p:spPr bwMode="auto">
          <a:xfrm flipH="1">
            <a:off x="51703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Line 85"/>
          <p:cNvSpPr>
            <a:spLocks noChangeShapeType="1"/>
          </p:cNvSpPr>
          <p:nvPr/>
        </p:nvSpPr>
        <p:spPr bwMode="auto">
          <a:xfrm flipH="1">
            <a:off x="5005294" y="3899880"/>
            <a:ext cx="889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 name="Line 86"/>
          <p:cNvSpPr>
            <a:spLocks noChangeShapeType="1"/>
          </p:cNvSpPr>
          <p:nvPr/>
        </p:nvSpPr>
        <p:spPr bwMode="auto">
          <a:xfrm flipH="1">
            <a:off x="48274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87"/>
          <p:cNvSpPr>
            <a:spLocks noChangeShapeType="1"/>
          </p:cNvSpPr>
          <p:nvPr/>
        </p:nvSpPr>
        <p:spPr bwMode="auto">
          <a:xfrm flipH="1">
            <a:off x="46496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Freeform 88"/>
          <p:cNvSpPr>
            <a:spLocks/>
          </p:cNvSpPr>
          <p:nvPr/>
        </p:nvSpPr>
        <p:spPr bwMode="auto">
          <a:xfrm>
            <a:off x="6795994" y="3899880"/>
            <a:ext cx="101600" cy="25400"/>
          </a:xfrm>
          <a:custGeom>
            <a:avLst/>
            <a:gdLst>
              <a:gd name="T0" fmla="*/ 64 w 64"/>
              <a:gd name="T1" fmla="*/ 0 h 16"/>
              <a:gd name="T2" fmla="*/ 8 w 64"/>
              <a:gd name="T3" fmla="*/ 16 h 16"/>
              <a:gd name="T4" fmla="*/ 0 w 64"/>
              <a:gd name="T5" fmla="*/ 16 h 16"/>
              <a:gd name="T6" fmla="*/ 0 60000 65536"/>
              <a:gd name="T7" fmla="*/ 0 60000 65536"/>
              <a:gd name="T8" fmla="*/ 0 60000 65536"/>
              <a:gd name="T9" fmla="*/ 0 w 64"/>
              <a:gd name="T10" fmla="*/ 0 h 16"/>
              <a:gd name="T11" fmla="*/ 64 w 64"/>
              <a:gd name="T12" fmla="*/ 16 h 16"/>
            </a:gdLst>
            <a:ahLst/>
            <a:cxnLst>
              <a:cxn ang="T6">
                <a:pos x="T0" y="T1"/>
              </a:cxn>
              <a:cxn ang="T7">
                <a:pos x="T2" y="T3"/>
              </a:cxn>
              <a:cxn ang="T8">
                <a:pos x="T4" y="T5"/>
              </a:cxn>
            </a:cxnLst>
            <a:rect l="T9" t="T10" r="T11" b="T12"/>
            <a:pathLst>
              <a:path w="64" h="16">
                <a:moveTo>
                  <a:pt x="64" y="0"/>
                </a:moveTo>
                <a:lnTo>
                  <a:pt x="8" y="16"/>
                </a:lnTo>
                <a:lnTo>
                  <a:pt x="0" y="1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03" name="Freeform 89"/>
          <p:cNvSpPr>
            <a:spLocks/>
          </p:cNvSpPr>
          <p:nvPr/>
        </p:nvSpPr>
        <p:spPr bwMode="auto">
          <a:xfrm>
            <a:off x="6681694" y="3976080"/>
            <a:ext cx="50800" cy="76200"/>
          </a:xfrm>
          <a:custGeom>
            <a:avLst/>
            <a:gdLst>
              <a:gd name="T0" fmla="*/ 32 w 32"/>
              <a:gd name="T1" fmla="*/ 0 h 48"/>
              <a:gd name="T2" fmla="*/ 32 w 32"/>
              <a:gd name="T3" fmla="*/ 0 h 48"/>
              <a:gd name="T4" fmla="*/ 0 w 32"/>
              <a:gd name="T5" fmla="*/ 40 h 48"/>
              <a:gd name="T6" fmla="*/ 0 w 32"/>
              <a:gd name="T7" fmla="*/ 48 h 48"/>
              <a:gd name="T8" fmla="*/ 0 60000 65536"/>
              <a:gd name="T9" fmla="*/ 0 60000 65536"/>
              <a:gd name="T10" fmla="*/ 0 60000 65536"/>
              <a:gd name="T11" fmla="*/ 0 60000 65536"/>
              <a:gd name="T12" fmla="*/ 0 w 32"/>
              <a:gd name="T13" fmla="*/ 0 h 48"/>
              <a:gd name="T14" fmla="*/ 32 w 32"/>
              <a:gd name="T15" fmla="*/ 48 h 48"/>
            </a:gdLst>
            <a:ahLst/>
            <a:cxnLst>
              <a:cxn ang="T8">
                <a:pos x="T0" y="T1"/>
              </a:cxn>
              <a:cxn ang="T9">
                <a:pos x="T2" y="T3"/>
              </a:cxn>
              <a:cxn ang="T10">
                <a:pos x="T4" y="T5"/>
              </a:cxn>
              <a:cxn ang="T11">
                <a:pos x="T6" y="T7"/>
              </a:cxn>
            </a:cxnLst>
            <a:rect l="T12" t="T13" r="T14" b="T15"/>
            <a:pathLst>
              <a:path w="32" h="48">
                <a:moveTo>
                  <a:pt x="32" y="0"/>
                </a:moveTo>
                <a:lnTo>
                  <a:pt x="32" y="0"/>
                </a:lnTo>
                <a:lnTo>
                  <a:pt x="0" y="40"/>
                </a:lnTo>
                <a:lnTo>
                  <a:pt x="0" y="4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04" name="Freeform 90"/>
          <p:cNvSpPr>
            <a:spLocks/>
          </p:cNvSpPr>
          <p:nvPr/>
        </p:nvSpPr>
        <p:spPr bwMode="auto">
          <a:xfrm>
            <a:off x="6668994" y="4128480"/>
            <a:ext cx="1588" cy="101600"/>
          </a:xfrm>
          <a:custGeom>
            <a:avLst/>
            <a:gdLst>
              <a:gd name="T0" fmla="*/ 0 w 1588"/>
              <a:gd name="T1" fmla="*/ 0 h 64"/>
              <a:gd name="T2" fmla="*/ 0 w 1588"/>
              <a:gd name="T3" fmla="*/ 0 h 64"/>
              <a:gd name="T4" fmla="*/ 0 w 1588"/>
              <a:gd name="T5" fmla="*/ 48 h 64"/>
              <a:gd name="T6" fmla="*/ 0 w 1588"/>
              <a:gd name="T7" fmla="*/ 64 h 64"/>
              <a:gd name="T8" fmla="*/ 0 60000 65536"/>
              <a:gd name="T9" fmla="*/ 0 60000 65536"/>
              <a:gd name="T10" fmla="*/ 0 60000 65536"/>
              <a:gd name="T11" fmla="*/ 0 60000 65536"/>
              <a:gd name="T12" fmla="*/ 0 w 1588"/>
              <a:gd name="T13" fmla="*/ 0 h 64"/>
              <a:gd name="T14" fmla="*/ 1588 w 1588"/>
              <a:gd name="T15" fmla="*/ 64 h 64"/>
            </a:gdLst>
            <a:ahLst/>
            <a:cxnLst>
              <a:cxn ang="T8">
                <a:pos x="T0" y="T1"/>
              </a:cxn>
              <a:cxn ang="T9">
                <a:pos x="T2" y="T3"/>
              </a:cxn>
              <a:cxn ang="T10">
                <a:pos x="T4" y="T5"/>
              </a:cxn>
              <a:cxn ang="T11">
                <a:pos x="T6" y="T7"/>
              </a:cxn>
            </a:cxnLst>
            <a:rect l="T12" t="T13" r="T14" b="T15"/>
            <a:pathLst>
              <a:path w="1588" h="64">
                <a:moveTo>
                  <a:pt x="0" y="0"/>
                </a:moveTo>
                <a:lnTo>
                  <a:pt x="0" y="0"/>
                </a:lnTo>
                <a:lnTo>
                  <a:pt x="0" y="48"/>
                </a:lnTo>
                <a:lnTo>
                  <a:pt x="0" y="6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05" name="Freeform 91"/>
          <p:cNvSpPr>
            <a:spLocks/>
          </p:cNvSpPr>
          <p:nvPr/>
        </p:nvSpPr>
        <p:spPr bwMode="auto">
          <a:xfrm>
            <a:off x="6668994" y="4306280"/>
            <a:ext cx="38100" cy="101600"/>
          </a:xfrm>
          <a:custGeom>
            <a:avLst/>
            <a:gdLst>
              <a:gd name="T0" fmla="*/ 0 w 24"/>
              <a:gd name="T1" fmla="*/ 0 h 64"/>
              <a:gd name="T2" fmla="*/ 8 w 24"/>
              <a:gd name="T3" fmla="*/ 40 h 64"/>
              <a:gd name="T4" fmla="*/ 24 w 24"/>
              <a:gd name="T5" fmla="*/ 64 h 64"/>
              <a:gd name="T6" fmla="*/ 0 60000 65536"/>
              <a:gd name="T7" fmla="*/ 0 60000 65536"/>
              <a:gd name="T8" fmla="*/ 0 60000 65536"/>
              <a:gd name="T9" fmla="*/ 0 w 24"/>
              <a:gd name="T10" fmla="*/ 0 h 64"/>
              <a:gd name="T11" fmla="*/ 24 w 24"/>
              <a:gd name="T12" fmla="*/ 64 h 64"/>
            </a:gdLst>
            <a:ahLst/>
            <a:cxnLst>
              <a:cxn ang="T6">
                <a:pos x="T0" y="T1"/>
              </a:cxn>
              <a:cxn ang="T7">
                <a:pos x="T2" y="T3"/>
              </a:cxn>
              <a:cxn ang="T8">
                <a:pos x="T4" y="T5"/>
              </a:cxn>
            </a:cxnLst>
            <a:rect l="T9" t="T10" r="T11" b="T12"/>
            <a:pathLst>
              <a:path w="24" h="64">
                <a:moveTo>
                  <a:pt x="0" y="0"/>
                </a:moveTo>
                <a:lnTo>
                  <a:pt x="8" y="40"/>
                </a:lnTo>
                <a:lnTo>
                  <a:pt x="24" y="6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06" name="Freeform 92"/>
          <p:cNvSpPr>
            <a:spLocks/>
          </p:cNvSpPr>
          <p:nvPr/>
        </p:nvSpPr>
        <p:spPr bwMode="auto">
          <a:xfrm>
            <a:off x="6757894" y="4458680"/>
            <a:ext cx="88900" cy="50800"/>
          </a:xfrm>
          <a:custGeom>
            <a:avLst/>
            <a:gdLst>
              <a:gd name="T0" fmla="*/ 0 w 56"/>
              <a:gd name="T1" fmla="*/ 0 h 32"/>
              <a:gd name="T2" fmla="*/ 32 w 56"/>
              <a:gd name="T3" fmla="*/ 24 h 32"/>
              <a:gd name="T4" fmla="*/ 56 w 56"/>
              <a:gd name="T5" fmla="*/ 32 h 32"/>
              <a:gd name="T6" fmla="*/ 0 60000 65536"/>
              <a:gd name="T7" fmla="*/ 0 60000 65536"/>
              <a:gd name="T8" fmla="*/ 0 60000 65536"/>
              <a:gd name="T9" fmla="*/ 0 w 56"/>
              <a:gd name="T10" fmla="*/ 0 h 32"/>
              <a:gd name="T11" fmla="*/ 56 w 56"/>
              <a:gd name="T12" fmla="*/ 32 h 32"/>
            </a:gdLst>
            <a:ahLst/>
            <a:cxnLst>
              <a:cxn ang="T6">
                <a:pos x="T0" y="T1"/>
              </a:cxn>
              <a:cxn ang="T7">
                <a:pos x="T2" y="T3"/>
              </a:cxn>
              <a:cxn ang="T8">
                <a:pos x="T4" y="T5"/>
              </a:cxn>
            </a:cxnLst>
            <a:rect l="T9" t="T10" r="T11" b="T12"/>
            <a:pathLst>
              <a:path w="56" h="32">
                <a:moveTo>
                  <a:pt x="0" y="0"/>
                </a:moveTo>
                <a:lnTo>
                  <a:pt x="32" y="24"/>
                </a:lnTo>
                <a:lnTo>
                  <a:pt x="56" y="32"/>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07" name="Line 93"/>
          <p:cNvSpPr>
            <a:spLocks noChangeShapeType="1"/>
          </p:cNvSpPr>
          <p:nvPr/>
        </p:nvSpPr>
        <p:spPr bwMode="auto">
          <a:xfrm>
            <a:off x="69229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Line 94"/>
          <p:cNvSpPr>
            <a:spLocks noChangeShapeType="1"/>
          </p:cNvSpPr>
          <p:nvPr/>
        </p:nvSpPr>
        <p:spPr bwMode="auto">
          <a:xfrm>
            <a:off x="71007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Line 95"/>
          <p:cNvSpPr>
            <a:spLocks noChangeShapeType="1"/>
          </p:cNvSpPr>
          <p:nvPr/>
        </p:nvSpPr>
        <p:spPr bwMode="auto">
          <a:xfrm>
            <a:off x="72785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 name="Line 96"/>
          <p:cNvSpPr>
            <a:spLocks noChangeShapeType="1"/>
          </p:cNvSpPr>
          <p:nvPr/>
        </p:nvSpPr>
        <p:spPr bwMode="auto">
          <a:xfrm>
            <a:off x="74563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 name="Freeform 97"/>
          <p:cNvSpPr>
            <a:spLocks/>
          </p:cNvSpPr>
          <p:nvPr/>
        </p:nvSpPr>
        <p:spPr bwMode="auto">
          <a:xfrm>
            <a:off x="7634194" y="4509480"/>
            <a:ext cx="101600" cy="1588"/>
          </a:xfrm>
          <a:custGeom>
            <a:avLst/>
            <a:gdLst>
              <a:gd name="T0" fmla="*/ 0 w 64"/>
              <a:gd name="T1" fmla="*/ 0 h 1588"/>
              <a:gd name="T2" fmla="*/ 48 w 64"/>
              <a:gd name="T3" fmla="*/ 0 h 1588"/>
              <a:gd name="T4" fmla="*/ 64 w 64"/>
              <a:gd name="T5" fmla="*/ 0 h 1588"/>
              <a:gd name="T6" fmla="*/ 0 60000 65536"/>
              <a:gd name="T7" fmla="*/ 0 60000 65536"/>
              <a:gd name="T8" fmla="*/ 0 60000 65536"/>
              <a:gd name="T9" fmla="*/ 0 w 64"/>
              <a:gd name="T10" fmla="*/ 0 h 1588"/>
              <a:gd name="T11" fmla="*/ 64 w 64"/>
              <a:gd name="T12" fmla="*/ 1588 h 1588"/>
            </a:gdLst>
            <a:ahLst/>
            <a:cxnLst>
              <a:cxn ang="T6">
                <a:pos x="T0" y="T1"/>
              </a:cxn>
              <a:cxn ang="T7">
                <a:pos x="T2" y="T3"/>
              </a:cxn>
              <a:cxn ang="T8">
                <a:pos x="T4" y="T5"/>
              </a:cxn>
            </a:cxnLst>
            <a:rect l="T9" t="T10" r="T11" b="T12"/>
            <a:pathLst>
              <a:path w="64" h="1588">
                <a:moveTo>
                  <a:pt x="0" y="0"/>
                </a:moveTo>
                <a:lnTo>
                  <a:pt x="48" y="0"/>
                </a:lnTo>
                <a:lnTo>
                  <a:pt x="6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12" name="Line 98"/>
          <p:cNvSpPr>
            <a:spLocks noChangeShapeType="1"/>
          </p:cNvSpPr>
          <p:nvPr/>
        </p:nvSpPr>
        <p:spPr bwMode="auto">
          <a:xfrm>
            <a:off x="78119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 name="Line 99"/>
          <p:cNvSpPr>
            <a:spLocks noChangeShapeType="1"/>
          </p:cNvSpPr>
          <p:nvPr/>
        </p:nvSpPr>
        <p:spPr bwMode="auto">
          <a:xfrm>
            <a:off x="79897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 name="Line 100"/>
          <p:cNvSpPr>
            <a:spLocks noChangeShapeType="1"/>
          </p:cNvSpPr>
          <p:nvPr/>
        </p:nvSpPr>
        <p:spPr bwMode="auto">
          <a:xfrm>
            <a:off x="81675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 name="Line 101"/>
          <p:cNvSpPr>
            <a:spLocks noChangeShapeType="1"/>
          </p:cNvSpPr>
          <p:nvPr/>
        </p:nvSpPr>
        <p:spPr bwMode="auto">
          <a:xfrm>
            <a:off x="8345394" y="45094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Freeform 102"/>
          <p:cNvSpPr>
            <a:spLocks/>
          </p:cNvSpPr>
          <p:nvPr/>
        </p:nvSpPr>
        <p:spPr bwMode="auto">
          <a:xfrm>
            <a:off x="8523194" y="4496780"/>
            <a:ext cx="101600" cy="12700"/>
          </a:xfrm>
          <a:custGeom>
            <a:avLst/>
            <a:gdLst>
              <a:gd name="T0" fmla="*/ 0 w 64"/>
              <a:gd name="T1" fmla="*/ 8 h 8"/>
              <a:gd name="T2" fmla="*/ 0 w 64"/>
              <a:gd name="T3" fmla="*/ 8 h 8"/>
              <a:gd name="T4" fmla="*/ 56 w 64"/>
              <a:gd name="T5" fmla="*/ 0 h 8"/>
              <a:gd name="T6" fmla="*/ 64 w 64"/>
              <a:gd name="T7" fmla="*/ 0 h 8"/>
              <a:gd name="T8" fmla="*/ 0 60000 65536"/>
              <a:gd name="T9" fmla="*/ 0 60000 65536"/>
              <a:gd name="T10" fmla="*/ 0 60000 65536"/>
              <a:gd name="T11" fmla="*/ 0 60000 65536"/>
              <a:gd name="T12" fmla="*/ 0 w 64"/>
              <a:gd name="T13" fmla="*/ 0 h 8"/>
              <a:gd name="T14" fmla="*/ 64 w 64"/>
              <a:gd name="T15" fmla="*/ 8 h 8"/>
            </a:gdLst>
            <a:ahLst/>
            <a:cxnLst>
              <a:cxn ang="T8">
                <a:pos x="T0" y="T1"/>
              </a:cxn>
              <a:cxn ang="T9">
                <a:pos x="T2" y="T3"/>
              </a:cxn>
              <a:cxn ang="T10">
                <a:pos x="T4" y="T5"/>
              </a:cxn>
              <a:cxn ang="T11">
                <a:pos x="T6" y="T7"/>
              </a:cxn>
            </a:cxnLst>
            <a:rect l="T12" t="T13" r="T14" b="T15"/>
            <a:pathLst>
              <a:path w="64" h="8">
                <a:moveTo>
                  <a:pt x="0" y="8"/>
                </a:moveTo>
                <a:lnTo>
                  <a:pt x="0" y="8"/>
                </a:lnTo>
                <a:lnTo>
                  <a:pt x="56" y="0"/>
                </a:lnTo>
                <a:lnTo>
                  <a:pt x="6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17" name="Freeform 103"/>
          <p:cNvSpPr>
            <a:spLocks/>
          </p:cNvSpPr>
          <p:nvPr/>
        </p:nvSpPr>
        <p:spPr bwMode="auto">
          <a:xfrm>
            <a:off x="8688294" y="4357080"/>
            <a:ext cx="50800" cy="88900"/>
          </a:xfrm>
          <a:custGeom>
            <a:avLst/>
            <a:gdLst>
              <a:gd name="T0" fmla="*/ 0 w 32"/>
              <a:gd name="T1" fmla="*/ 56 h 56"/>
              <a:gd name="T2" fmla="*/ 0 w 32"/>
              <a:gd name="T3" fmla="*/ 56 h 56"/>
              <a:gd name="T4" fmla="*/ 32 w 32"/>
              <a:gd name="T5" fmla="*/ 8 h 56"/>
              <a:gd name="T6" fmla="*/ 32 w 32"/>
              <a:gd name="T7" fmla="*/ 0 h 56"/>
              <a:gd name="T8" fmla="*/ 0 60000 65536"/>
              <a:gd name="T9" fmla="*/ 0 60000 65536"/>
              <a:gd name="T10" fmla="*/ 0 60000 65536"/>
              <a:gd name="T11" fmla="*/ 0 60000 65536"/>
              <a:gd name="T12" fmla="*/ 0 w 32"/>
              <a:gd name="T13" fmla="*/ 0 h 56"/>
              <a:gd name="T14" fmla="*/ 32 w 32"/>
              <a:gd name="T15" fmla="*/ 56 h 56"/>
            </a:gdLst>
            <a:ahLst/>
            <a:cxnLst>
              <a:cxn ang="T8">
                <a:pos x="T0" y="T1"/>
              </a:cxn>
              <a:cxn ang="T9">
                <a:pos x="T2" y="T3"/>
              </a:cxn>
              <a:cxn ang="T10">
                <a:pos x="T4" y="T5"/>
              </a:cxn>
              <a:cxn ang="T11">
                <a:pos x="T6" y="T7"/>
              </a:cxn>
            </a:cxnLst>
            <a:rect l="T12" t="T13" r="T14" b="T15"/>
            <a:pathLst>
              <a:path w="32" h="56">
                <a:moveTo>
                  <a:pt x="0" y="56"/>
                </a:moveTo>
                <a:lnTo>
                  <a:pt x="0" y="56"/>
                </a:lnTo>
                <a:lnTo>
                  <a:pt x="32" y="8"/>
                </a:lnTo>
                <a:lnTo>
                  <a:pt x="3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18" name="Freeform 104"/>
          <p:cNvSpPr>
            <a:spLocks/>
          </p:cNvSpPr>
          <p:nvPr/>
        </p:nvSpPr>
        <p:spPr bwMode="auto">
          <a:xfrm>
            <a:off x="8751794" y="4179280"/>
            <a:ext cx="1588" cy="101600"/>
          </a:xfrm>
          <a:custGeom>
            <a:avLst/>
            <a:gdLst>
              <a:gd name="T0" fmla="*/ 0 w 1588"/>
              <a:gd name="T1" fmla="*/ 64 h 64"/>
              <a:gd name="T2" fmla="*/ 0 w 1588"/>
              <a:gd name="T3" fmla="*/ 64 h 64"/>
              <a:gd name="T4" fmla="*/ 0 w 1588"/>
              <a:gd name="T5" fmla="*/ 16 h 64"/>
              <a:gd name="T6" fmla="*/ 0 w 1588"/>
              <a:gd name="T7" fmla="*/ 0 h 64"/>
              <a:gd name="T8" fmla="*/ 0 60000 65536"/>
              <a:gd name="T9" fmla="*/ 0 60000 65536"/>
              <a:gd name="T10" fmla="*/ 0 60000 65536"/>
              <a:gd name="T11" fmla="*/ 0 60000 65536"/>
              <a:gd name="T12" fmla="*/ 0 w 1588"/>
              <a:gd name="T13" fmla="*/ 0 h 64"/>
              <a:gd name="T14" fmla="*/ 1588 w 1588"/>
              <a:gd name="T15" fmla="*/ 64 h 64"/>
            </a:gdLst>
            <a:ahLst/>
            <a:cxnLst>
              <a:cxn ang="T8">
                <a:pos x="T0" y="T1"/>
              </a:cxn>
              <a:cxn ang="T9">
                <a:pos x="T2" y="T3"/>
              </a:cxn>
              <a:cxn ang="T10">
                <a:pos x="T4" y="T5"/>
              </a:cxn>
              <a:cxn ang="T11">
                <a:pos x="T6" y="T7"/>
              </a:cxn>
            </a:cxnLst>
            <a:rect l="T12" t="T13" r="T14" b="T15"/>
            <a:pathLst>
              <a:path w="1588" h="64">
                <a:moveTo>
                  <a:pt x="0" y="64"/>
                </a:moveTo>
                <a:lnTo>
                  <a:pt x="0" y="64"/>
                </a:lnTo>
                <a:lnTo>
                  <a:pt x="0" y="16"/>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19" name="Freeform 105"/>
          <p:cNvSpPr>
            <a:spLocks/>
          </p:cNvSpPr>
          <p:nvPr/>
        </p:nvSpPr>
        <p:spPr bwMode="auto">
          <a:xfrm>
            <a:off x="8713694" y="4014180"/>
            <a:ext cx="38100" cy="101600"/>
          </a:xfrm>
          <a:custGeom>
            <a:avLst/>
            <a:gdLst>
              <a:gd name="T0" fmla="*/ 24 w 24"/>
              <a:gd name="T1" fmla="*/ 64 h 64"/>
              <a:gd name="T2" fmla="*/ 16 w 24"/>
              <a:gd name="T3" fmla="*/ 16 h 64"/>
              <a:gd name="T4" fmla="*/ 0 w 24"/>
              <a:gd name="T5" fmla="*/ 0 h 64"/>
              <a:gd name="T6" fmla="*/ 0 60000 65536"/>
              <a:gd name="T7" fmla="*/ 0 60000 65536"/>
              <a:gd name="T8" fmla="*/ 0 60000 65536"/>
              <a:gd name="T9" fmla="*/ 0 w 24"/>
              <a:gd name="T10" fmla="*/ 0 h 64"/>
              <a:gd name="T11" fmla="*/ 24 w 24"/>
              <a:gd name="T12" fmla="*/ 64 h 64"/>
            </a:gdLst>
            <a:ahLst/>
            <a:cxnLst>
              <a:cxn ang="T6">
                <a:pos x="T0" y="T1"/>
              </a:cxn>
              <a:cxn ang="T7">
                <a:pos x="T2" y="T3"/>
              </a:cxn>
              <a:cxn ang="T8">
                <a:pos x="T4" y="T5"/>
              </a:cxn>
            </a:cxnLst>
            <a:rect l="T9" t="T10" r="T11" b="T12"/>
            <a:pathLst>
              <a:path w="24" h="64">
                <a:moveTo>
                  <a:pt x="24" y="64"/>
                </a:moveTo>
                <a:lnTo>
                  <a:pt x="16" y="16"/>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20" name="Freeform 106"/>
          <p:cNvSpPr>
            <a:spLocks/>
          </p:cNvSpPr>
          <p:nvPr/>
        </p:nvSpPr>
        <p:spPr bwMode="auto">
          <a:xfrm>
            <a:off x="8573994" y="3912580"/>
            <a:ext cx="88900" cy="50800"/>
          </a:xfrm>
          <a:custGeom>
            <a:avLst/>
            <a:gdLst>
              <a:gd name="T0" fmla="*/ 56 w 56"/>
              <a:gd name="T1" fmla="*/ 32 h 32"/>
              <a:gd name="T2" fmla="*/ 24 w 56"/>
              <a:gd name="T3" fmla="*/ 8 h 32"/>
              <a:gd name="T4" fmla="*/ 0 w 56"/>
              <a:gd name="T5" fmla="*/ 0 h 32"/>
              <a:gd name="T6" fmla="*/ 0 60000 65536"/>
              <a:gd name="T7" fmla="*/ 0 60000 65536"/>
              <a:gd name="T8" fmla="*/ 0 60000 65536"/>
              <a:gd name="T9" fmla="*/ 0 w 56"/>
              <a:gd name="T10" fmla="*/ 0 h 32"/>
              <a:gd name="T11" fmla="*/ 56 w 56"/>
              <a:gd name="T12" fmla="*/ 32 h 32"/>
            </a:gdLst>
            <a:ahLst/>
            <a:cxnLst>
              <a:cxn ang="T6">
                <a:pos x="T0" y="T1"/>
              </a:cxn>
              <a:cxn ang="T7">
                <a:pos x="T2" y="T3"/>
              </a:cxn>
              <a:cxn ang="T8">
                <a:pos x="T4" y="T5"/>
              </a:cxn>
            </a:cxnLst>
            <a:rect l="T9" t="T10" r="T11" b="T12"/>
            <a:pathLst>
              <a:path w="56" h="32">
                <a:moveTo>
                  <a:pt x="56" y="32"/>
                </a:moveTo>
                <a:lnTo>
                  <a:pt x="24" y="8"/>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21" name="Line 107"/>
          <p:cNvSpPr>
            <a:spLocks noChangeShapeType="1"/>
          </p:cNvSpPr>
          <p:nvPr/>
        </p:nvSpPr>
        <p:spPr bwMode="auto">
          <a:xfrm flipH="1">
            <a:off x="83961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 name="Line 108"/>
          <p:cNvSpPr>
            <a:spLocks noChangeShapeType="1"/>
          </p:cNvSpPr>
          <p:nvPr/>
        </p:nvSpPr>
        <p:spPr bwMode="auto">
          <a:xfrm flipH="1">
            <a:off x="82183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 name="Line 109"/>
          <p:cNvSpPr>
            <a:spLocks noChangeShapeType="1"/>
          </p:cNvSpPr>
          <p:nvPr/>
        </p:nvSpPr>
        <p:spPr bwMode="auto">
          <a:xfrm flipH="1">
            <a:off x="80405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 name="Line 110"/>
          <p:cNvSpPr>
            <a:spLocks noChangeShapeType="1"/>
          </p:cNvSpPr>
          <p:nvPr/>
        </p:nvSpPr>
        <p:spPr bwMode="auto">
          <a:xfrm flipH="1">
            <a:off x="78627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 name="Freeform 111"/>
          <p:cNvSpPr>
            <a:spLocks/>
          </p:cNvSpPr>
          <p:nvPr/>
        </p:nvSpPr>
        <p:spPr bwMode="auto">
          <a:xfrm>
            <a:off x="7684994" y="3899880"/>
            <a:ext cx="101600" cy="1588"/>
          </a:xfrm>
          <a:custGeom>
            <a:avLst/>
            <a:gdLst>
              <a:gd name="T0" fmla="*/ 64 w 64"/>
              <a:gd name="T1" fmla="*/ 0 h 1588"/>
              <a:gd name="T2" fmla="*/ 16 w 64"/>
              <a:gd name="T3" fmla="*/ 0 h 1588"/>
              <a:gd name="T4" fmla="*/ 0 w 64"/>
              <a:gd name="T5" fmla="*/ 0 h 1588"/>
              <a:gd name="T6" fmla="*/ 0 60000 65536"/>
              <a:gd name="T7" fmla="*/ 0 60000 65536"/>
              <a:gd name="T8" fmla="*/ 0 60000 65536"/>
              <a:gd name="T9" fmla="*/ 0 w 64"/>
              <a:gd name="T10" fmla="*/ 0 h 1588"/>
              <a:gd name="T11" fmla="*/ 64 w 64"/>
              <a:gd name="T12" fmla="*/ 1588 h 1588"/>
            </a:gdLst>
            <a:ahLst/>
            <a:cxnLst>
              <a:cxn ang="T6">
                <a:pos x="T0" y="T1"/>
              </a:cxn>
              <a:cxn ang="T7">
                <a:pos x="T2" y="T3"/>
              </a:cxn>
              <a:cxn ang="T8">
                <a:pos x="T4" y="T5"/>
              </a:cxn>
            </a:cxnLst>
            <a:rect l="T9" t="T10" r="T11" b="T12"/>
            <a:pathLst>
              <a:path w="64" h="1588">
                <a:moveTo>
                  <a:pt x="64" y="0"/>
                </a:moveTo>
                <a:lnTo>
                  <a:pt x="16" y="0"/>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26" name="Line 112"/>
          <p:cNvSpPr>
            <a:spLocks noChangeShapeType="1"/>
          </p:cNvSpPr>
          <p:nvPr/>
        </p:nvSpPr>
        <p:spPr bwMode="auto">
          <a:xfrm flipH="1">
            <a:off x="75071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 name="Line 113"/>
          <p:cNvSpPr>
            <a:spLocks noChangeShapeType="1"/>
          </p:cNvSpPr>
          <p:nvPr/>
        </p:nvSpPr>
        <p:spPr bwMode="auto">
          <a:xfrm flipH="1">
            <a:off x="73293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 name="Line 114"/>
          <p:cNvSpPr>
            <a:spLocks noChangeShapeType="1"/>
          </p:cNvSpPr>
          <p:nvPr/>
        </p:nvSpPr>
        <p:spPr bwMode="auto">
          <a:xfrm flipH="1">
            <a:off x="71515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9" name="Line 115"/>
          <p:cNvSpPr>
            <a:spLocks noChangeShapeType="1"/>
          </p:cNvSpPr>
          <p:nvPr/>
        </p:nvSpPr>
        <p:spPr bwMode="auto">
          <a:xfrm flipH="1">
            <a:off x="6973794" y="3899880"/>
            <a:ext cx="1016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0" name="Freeform 116"/>
          <p:cNvSpPr>
            <a:spLocks/>
          </p:cNvSpPr>
          <p:nvPr/>
        </p:nvSpPr>
        <p:spPr bwMode="auto">
          <a:xfrm>
            <a:off x="7062694" y="5042880"/>
            <a:ext cx="38100" cy="38100"/>
          </a:xfrm>
          <a:custGeom>
            <a:avLst/>
            <a:gdLst>
              <a:gd name="T0" fmla="*/ 24 w 24"/>
              <a:gd name="T1" fmla="*/ 16 h 24"/>
              <a:gd name="T2" fmla="*/ 24 w 24"/>
              <a:gd name="T3" fmla="*/ 8 h 24"/>
              <a:gd name="T4" fmla="*/ 24 w 24"/>
              <a:gd name="T5" fmla="*/ 0 h 24"/>
              <a:gd name="T6" fmla="*/ 8 w 24"/>
              <a:gd name="T7" fmla="*/ 0 h 24"/>
              <a:gd name="T8" fmla="*/ 0 w 24"/>
              <a:gd name="T9" fmla="*/ 8 h 24"/>
              <a:gd name="T10" fmla="*/ 0 w 24"/>
              <a:gd name="T11" fmla="*/ 16 h 24"/>
              <a:gd name="T12" fmla="*/ 8 w 24"/>
              <a:gd name="T13" fmla="*/ 24 h 24"/>
              <a:gd name="T14" fmla="*/ 16 w 24"/>
              <a:gd name="T15" fmla="*/ 24 h 24"/>
              <a:gd name="T16" fmla="*/ 24 w 24"/>
              <a:gd name="T17" fmla="*/ 16 h 24"/>
              <a:gd name="T18" fmla="*/ 24 w 24"/>
              <a:gd name="T19" fmla="*/ 1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24" y="16"/>
                </a:moveTo>
                <a:lnTo>
                  <a:pt x="24" y="8"/>
                </a:lnTo>
                <a:lnTo>
                  <a:pt x="24" y="0"/>
                </a:lnTo>
                <a:lnTo>
                  <a:pt x="8" y="0"/>
                </a:lnTo>
                <a:lnTo>
                  <a:pt x="0" y="8"/>
                </a:lnTo>
                <a:lnTo>
                  <a:pt x="0" y="16"/>
                </a:lnTo>
                <a:lnTo>
                  <a:pt x="8" y="24"/>
                </a:lnTo>
                <a:lnTo>
                  <a:pt x="16" y="24"/>
                </a:lnTo>
                <a:lnTo>
                  <a:pt x="2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31" name="Freeform 117"/>
          <p:cNvSpPr>
            <a:spLocks/>
          </p:cNvSpPr>
          <p:nvPr/>
        </p:nvSpPr>
        <p:spPr bwMode="auto">
          <a:xfrm>
            <a:off x="7049994" y="5017480"/>
            <a:ext cx="215900" cy="177800"/>
          </a:xfrm>
          <a:custGeom>
            <a:avLst/>
            <a:gdLst>
              <a:gd name="T0" fmla="*/ 24 w 136"/>
              <a:gd name="T1" fmla="*/ 32 h 112"/>
              <a:gd name="T2" fmla="*/ 48 w 136"/>
              <a:gd name="T3" fmla="*/ 0 h 112"/>
              <a:gd name="T4" fmla="*/ 136 w 136"/>
              <a:gd name="T5" fmla="*/ 112 h 112"/>
              <a:gd name="T6" fmla="*/ 0 w 136"/>
              <a:gd name="T7" fmla="*/ 64 h 112"/>
              <a:gd name="T8" fmla="*/ 24 w 136"/>
              <a:gd name="T9" fmla="*/ 32 h 112"/>
              <a:gd name="T10" fmla="*/ 0 60000 65536"/>
              <a:gd name="T11" fmla="*/ 0 60000 65536"/>
              <a:gd name="T12" fmla="*/ 0 60000 65536"/>
              <a:gd name="T13" fmla="*/ 0 60000 65536"/>
              <a:gd name="T14" fmla="*/ 0 60000 65536"/>
              <a:gd name="T15" fmla="*/ 0 w 136"/>
              <a:gd name="T16" fmla="*/ 0 h 112"/>
              <a:gd name="T17" fmla="*/ 136 w 136"/>
              <a:gd name="T18" fmla="*/ 112 h 112"/>
            </a:gdLst>
            <a:ahLst/>
            <a:cxnLst>
              <a:cxn ang="T10">
                <a:pos x="T0" y="T1"/>
              </a:cxn>
              <a:cxn ang="T11">
                <a:pos x="T2" y="T3"/>
              </a:cxn>
              <a:cxn ang="T12">
                <a:pos x="T4" y="T5"/>
              </a:cxn>
              <a:cxn ang="T13">
                <a:pos x="T6" y="T7"/>
              </a:cxn>
              <a:cxn ang="T14">
                <a:pos x="T8" y="T9"/>
              </a:cxn>
            </a:cxnLst>
            <a:rect l="T15" t="T16" r="T17" b="T18"/>
            <a:pathLst>
              <a:path w="136" h="112">
                <a:moveTo>
                  <a:pt x="24" y="32"/>
                </a:moveTo>
                <a:lnTo>
                  <a:pt x="48" y="0"/>
                </a:lnTo>
                <a:lnTo>
                  <a:pt x="136" y="112"/>
                </a:lnTo>
                <a:lnTo>
                  <a:pt x="0" y="64"/>
                </a:lnTo>
                <a:lnTo>
                  <a:pt x="24" y="32"/>
                </a:lnTo>
                <a:close/>
              </a:path>
            </a:pathLst>
          </a:custGeom>
          <a:solidFill>
            <a:srgbClr val="000000"/>
          </a:solidFill>
          <a:ln w="12700">
            <a:solidFill>
              <a:srgbClr val="000000"/>
            </a:solidFill>
            <a:round/>
            <a:headEnd/>
            <a:tailEnd/>
          </a:ln>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32" name="Freeform 118"/>
          <p:cNvSpPr>
            <a:spLocks/>
          </p:cNvSpPr>
          <p:nvPr/>
        </p:nvSpPr>
        <p:spPr bwMode="auto">
          <a:xfrm>
            <a:off x="6199094" y="5157180"/>
            <a:ext cx="38100" cy="38100"/>
          </a:xfrm>
          <a:custGeom>
            <a:avLst/>
            <a:gdLst>
              <a:gd name="T0" fmla="*/ 8 w 24"/>
              <a:gd name="T1" fmla="*/ 0 h 24"/>
              <a:gd name="T2" fmla="*/ 0 w 24"/>
              <a:gd name="T3" fmla="*/ 8 h 24"/>
              <a:gd name="T4" fmla="*/ 16 w 24"/>
              <a:gd name="T5" fmla="*/ 24 h 24"/>
              <a:gd name="T6" fmla="*/ 24 w 24"/>
              <a:gd name="T7" fmla="*/ 24 h 24"/>
              <a:gd name="T8" fmla="*/ 8 w 24"/>
              <a:gd name="T9" fmla="*/ 0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8" y="0"/>
                </a:moveTo>
                <a:lnTo>
                  <a:pt x="0" y="8"/>
                </a:lnTo>
                <a:lnTo>
                  <a:pt x="16" y="24"/>
                </a:lnTo>
                <a:lnTo>
                  <a:pt x="24" y="24"/>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33" name="Freeform 119"/>
          <p:cNvSpPr>
            <a:spLocks/>
          </p:cNvSpPr>
          <p:nvPr/>
        </p:nvSpPr>
        <p:spPr bwMode="auto">
          <a:xfrm>
            <a:off x="6211794" y="5017480"/>
            <a:ext cx="215900" cy="177800"/>
          </a:xfrm>
          <a:custGeom>
            <a:avLst/>
            <a:gdLst>
              <a:gd name="T0" fmla="*/ 0 w 136"/>
              <a:gd name="T1" fmla="*/ 88 h 112"/>
              <a:gd name="T2" fmla="*/ 16 w 136"/>
              <a:gd name="T3" fmla="*/ 112 h 112"/>
              <a:gd name="T4" fmla="*/ 136 w 136"/>
              <a:gd name="T5" fmla="*/ 24 h 112"/>
              <a:gd name="T6" fmla="*/ 136 w 136"/>
              <a:gd name="T7" fmla="*/ 24 h 112"/>
              <a:gd name="T8" fmla="*/ 128 w 136"/>
              <a:gd name="T9" fmla="*/ 0 h 112"/>
              <a:gd name="T10" fmla="*/ 120 w 136"/>
              <a:gd name="T11" fmla="*/ 0 h 112"/>
              <a:gd name="T12" fmla="*/ 0 w 136"/>
              <a:gd name="T13" fmla="*/ 88 h 112"/>
              <a:gd name="T14" fmla="*/ 0 60000 65536"/>
              <a:gd name="T15" fmla="*/ 0 60000 65536"/>
              <a:gd name="T16" fmla="*/ 0 60000 65536"/>
              <a:gd name="T17" fmla="*/ 0 60000 65536"/>
              <a:gd name="T18" fmla="*/ 0 60000 65536"/>
              <a:gd name="T19" fmla="*/ 0 60000 65536"/>
              <a:gd name="T20" fmla="*/ 0 60000 65536"/>
              <a:gd name="T21" fmla="*/ 0 w 136"/>
              <a:gd name="T22" fmla="*/ 0 h 112"/>
              <a:gd name="T23" fmla="*/ 136 w 136"/>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12">
                <a:moveTo>
                  <a:pt x="0" y="88"/>
                </a:moveTo>
                <a:lnTo>
                  <a:pt x="16" y="112"/>
                </a:lnTo>
                <a:lnTo>
                  <a:pt x="136" y="24"/>
                </a:lnTo>
                <a:lnTo>
                  <a:pt x="128" y="0"/>
                </a:lnTo>
                <a:lnTo>
                  <a:pt x="120" y="0"/>
                </a:lnTo>
                <a:lnTo>
                  <a:pt x="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34" name="Freeform 120"/>
          <p:cNvSpPr>
            <a:spLocks/>
          </p:cNvSpPr>
          <p:nvPr/>
        </p:nvSpPr>
        <p:spPr bwMode="auto">
          <a:xfrm>
            <a:off x="6414994" y="4941280"/>
            <a:ext cx="241300" cy="114300"/>
          </a:xfrm>
          <a:custGeom>
            <a:avLst/>
            <a:gdLst>
              <a:gd name="T0" fmla="*/ 0 w 152"/>
              <a:gd name="T1" fmla="*/ 48 h 72"/>
              <a:gd name="T2" fmla="*/ 8 w 152"/>
              <a:gd name="T3" fmla="*/ 72 h 72"/>
              <a:gd name="T4" fmla="*/ 152 w 152"/>
              <a:gd name="T5" fmla="*/ 24 h 72"/>
              <a:gd name="T6" fmla="*/ 144 w 152"/>
              <a:gd name="T7" fmla="*/ 24 h 72"/>
              <a:gd name="T8" fmla="*/ 144 w 152"/>
              <a:gd name="T9" fmla="*/ 0 h 72"/>
              <a:gd name="T10" fmla="*/ 144 w 152"/>
              <a:gd name="T11" fmla="*/ 0 h 72"/>
              <a:gd name="T12" fmla="*/ 0 w 152"/>
              <a:gd name="T13" fmla="*/ 48 h 72"/>
              <a:gd name="T14" fmla="*/ 0 60000 65536"/>
              <a:gd name="T15" fmla="*/ 0 60000 65536"/>
              <a:gd name="T16" fmla="*/ 0 60000 65536"/>
              <a:gd name="T17" fmla="*/ 0 60000 65536"/>
              <a:gd name="T18" fmla="*/ 0 60000 65536"/>
              <a:gd name="T19" fmla="*/ 0 60000 65536"/>
              <a:gd name="T20" fmla="*/ 0 60000 65536"/>
              <a:gd name="T21" fmla="*/ 0 w 152"/>
              <a:gd name="T22" fmla="*/ 0 h 72"/>
              <a:gd name="T23" fmla="*/ 152 w 152"/>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72">
                <a:moveTo>
                  <a:pt x="0" y="48"/>
                </a:moveTo>
                <a:lnTo>
                  <a:pt x="8" y="72"/>
                </a:lnTo>
                <a:lnTo>
                  <a:pt x="152" y="24"/>
                </a:lnTo>
                <a:lnTo>
                  <a:pt x="144" y="24"/>
                </a:lnTo>
                <a:lnTo>
                  <a:pt x="144"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35" name="Freeform 121"/>
          <p:cNvSpPr>
            <a:spLocks/>
          </p:cNvSpPr>
          <p:nvPr/>
        </p:nvSpPr>
        <p:spPr bwMode="auto">
          <a:xfrm>
            <a:off x="6643594" y="4941280"/>
            <a:ext cx="114300" cy="38100"/>
          </a:xfrm>
          <a:custGeom>
            <a:avLst/>
            <a:gdLst>
              <a:gd name="T0" fmla="*/ 0 w 72"/>
              <a:gd name="T1" fmla="*/ 0 h 24"/>
              <a:gd name="T2" fmla="*/ 0 w 72"/>
              <a:gd name="T3" fmla="*/ 24 h 24"/>
              <a:gd name="T4" fmla="*/ 72 w 72"/>
              <a:gd name="T5" fmla="*/ 24 h 24"/>
              <a:gd name="T6" fmla="*/ 72 w 72"/>
              <a:gd name="T7" fmla="*/ 24 h 24"/>
              <a:gd name="T8" fmla="*/ 72 w 72"/>
              <a:gd name="T9" fmla="*/ 0 h 24"/>
              <a:gd name="T10" fmla="*/ 72 w 72"/>
              <a:gd name="T11" fmla="*/ 0 h 24"/>
              <a:gd name="T12" fmla="*/ 0 w 72"/>
              <a:gd name="T13" fmla="*/ 0 h 24"/>
              <a:gd name="T14" fmla="*/ 0 60000 65536"/>
              <a:gd name="T15" fmla="*/ 0 60000 65536"/>
              <a:gd name="T16" fmla="*/ 0 60000 65536"/>
              <a:gd name="T17" fmla="*/ 0 60000 65536"/>
              <a:gd name="T18" fmla="*/ 0 60000 65536"/>
              <a:gd name="T19" fmla="*/ 0 60000 65536"/>
              <a:gd name="T20" fmla="*/ 0 60000 65536"/>
              <a:gd name="T21" fmla="*/ 0 w 72"/>
              <a:gd name="T22" fmla="*/ 0 h 24"/>
              <a:gd name="T23" fmla="*/ 72 w 7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24">
                <a:moveTo>
                  <a:pt x="0" y="0"/>
                </a:moveTo>
                <a:lnTo>
                  <a:pt x="0" y="24"/>
                </a:lnTo>
                <a:lnTo>
                  <a:pt x="72" y="24"/>
                </a:lnTo>
                <a:lnTo>
                  <a:pt x="7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36" name="Freeform 122"/>
          <p:cNvSpPr>
            <a:spLocks/>
          </p:cNvSpPr>
          <p:nvPr/>
        </p:nvSpPr>
        <p:spPr bwMode="auto">
          <a:xfrm>
            <a:off x="6757894" y="4941280"/>
            <a:ext cx="127000" cy="50800"/>
          </a:xfrm>
          <a:custGeom>
            <a:avLst/>
            <a:gdLst>
              <a:gd name="T0" fmla="*/ 0 w 80"/>
              <a:gd name="T1" fmla="*/ 0 h 32"/>
              <a:gd name="T2" fmla="*/ 0 w 80"/>
              <a:gd name="T3" fmla="*/ 24 h 32"/>
              <a:gd name="T4" fmla="*/ 72 w 80"/>
              <a:gd name="T5" fmla="*/ 32 h 32"/>
              <a:gd name="T6" fmla="*/ 72 w 80"/>
              <a:gd name="T7" fmla="*/ 32 h 32"/>
              <a:gd name="T8" fmla="*/ 80 w 80"/>
              <a:gd name="T9" fmla="*/ 8 h 32"/>
              <a:gd name="T10" fmla="*/ 72 w 80"/>
              <a:gd name="T11" fmla="*/ 8 h 32"/>
              <a:gd name="T12" fmla="*/ 0 w 80"/>
              <a:gd name="T13" fmla="*/ 0 h 32"/>
              <a:gd name="T14" fmla="*/ 0 60000 65536"/>
              <a:gd name="T15" fmla="*/ 0 60000 65536"/>
              <a:gd name="T16" fmla="*/ 0 60000 65536"/>
              <a:gd name="T17" fmla="*/ 0 60000 65536"/>
              <a:gd name="T18" fmla="*/ 0 60000 65536"/>
              <a:gd name="T19" fmla="*/ 0 60000 65536"/>
              <a:gd name="T20" fmla="*/ 0 60000 65536"/>
              <a:gd name="T21" fmla="*/ 0 w 80"/>
              <a:gd name="T22" fmla="*/ 0 h 32"/>
              <a:gd name="T23" fmla="*/ 80 w 80"/>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2">
                <a:moveTo>
                  <a:pt x="0" y="0"/>
                </a:moveTo>
                <a:lnTo>
                  <a:pt x="0" y="24"/>
                </a:lnTo>
                <a:lnTo>
                  <a:pt x="72" y="32"/>
                </a:lnTo>
                <a:lnTo>
                  <a:pt x="80" y="8"/>
                </a:lnTo>
                <a:lnTo>
                  <a:pt x="72"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37" name="Freeform 123"/>
          <p:cNvSpPr>
            <a:spLocks/>
          </p:cNvSpPr>
          <p:nvPr/>
        </p:nvSpPr>
        <p:spPr bwMode="auto">
          <a:xfrm>
            <a:off x="6872194" y="4953980"/>
            <a:ext cx="114300" cy="63500"/>
          </a:xfrm>
          <a:custGeom>
            <a:avLst/>
            <a:gdLst>
              <a:gd name="T0" fmla="*/ 8 w 72"/>
              <a:gd name="T1" fmla="*/ 0 h 40"/>
              <a:gd name="T2" fmla="*/ 0 w 72"/>
              <a:gd name="T3" fmla="*/ 24 h 40"/>
              <a:gd name="T4" fmla="*/ 64 w 72"/>
              <a:gd name="T5" fmla="*/ 40 h 40"/>
              <a:gd name="T6" fmla="*/ 56 w 72"/>
              <a:gd name="T7" fmla="*/ 40 h 40"/>
              <a:gd name="T8" fmla="*/ 72 w 72"/>
              <a:gd name="T9" fmla="*/ 16 h 40"/>
              <a:gd name="T10" fmla="*/ 72 w 72"/>
              <a:gd name="T11" fmla="*/ 16 h 40"/>
              <a:gd name="T12" fmla="*/ 8 w 72"/>
              <a:gd name="T13" fmla="*/ 0 h 40"/>
              <a:gd name="T14" fmla="*/ 0 60000 65536"/>
              <a:gd name="T15" fmla="*/ 0 60000 65536"/>
              <a:gd name="T16" fmla="*/ 0 60000 65536"/>
              <a:gd name="T17" fmla="*/ 0 60000 65536"/>
              <a:gd name="T18" fmla="*/ 0 60000 65536"/>
              <a:gd name="T19" fmla="*/ 0 60000 65536"/>
              <a:gd name="T20" fmla="*/ 0 60000 65536"/>
              <a:gd name="T21" fmla="*/ 0 w 72"/>
              <a:gd name="T22" fmla="*/ 0 h 40"/>
              <a:gd name="T23" fmla="*/ 72 w 72"/>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40">
                <a:moveTo>
                  <a:pt x="8" y="0"/>
                </a:moveTo>
                <a:lnTo>
                  <a:pt x="0" y="24"/>
                </a:lnTo>
                <a:lnTo>
                  <a:pt x="64" y="40"/>
                </a:lnTo>
                <a:lnTo>
                  <a:pt x="56" y="40"/>
                </a:lnTo>
                <a:lnTo>
                  <a:pt x="72"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38" name="Freeform 124"/>
          <p:cNvSpPr>
            <a:spLocks/>
          </p:cNvSpPr>
          <p:nvPr/>
        </p:nvSpPr>
        <p:spPr bwMode="auto">
          <a:xfrm>
            <a:off x="7062694" y="5042880"/>
            <a:ext cx="38100" cy="38100"/>
          </a:xfrm>
          <a:custGeom>
            <a:avLst/>
            <a:gdLst>
              <a:gd name="T0" fmla="*/ 16 w 24"/>
              <a:gd name="T1" fmla="*/ 0 h 24"/>
              <a:gd name="T2" fmla="*/ 24 w 24"/>
              <a:gd name="T3" fmla="*/ 8 h 24"/>
              <a:gd name="T4" fmla="*/ 16 w 24"/>
              <a:gd name="T5" fmla="*/ 24 h 24"/>
              <a:gd name="T6" fmla="*/ 0 w 24"/>
              <a:gd name="T7" fmla="*/ 24 h 24"/>
              <a:gd name="T8" fmla="*/ 16 w 24"/>
              <a:gd name="T9" fmla="*/ 0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16" y="0"/>
                </a:moveTo>
                <a:lnTo>
                  <a:pt x="24" y="8"/>
                </a:lnTo>
                <a:lnTo>
                  <a:pt x="16" y="24"/>
                </a:lnTo>
                <a:lnTo>
                  <a:pt x="0" y="2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39" name="Freeform 125"/>
          <p:cNvSpPr>
            <a:spLocks/>
          </p:cNvSpPr>
          <p:nvPr/>
        </p:nvSpPr>
        <p:spPr bwMode="auto">
          <a:xfrm>
            <a:off x="6961094" y="4979380"/>
            <a:ext cx="127000" cy="101600"/>
          </a:xfrm>
          <a:custGeom>
            <a:avLst/>
            <a:gdLst>
              <a:gd name="T0" fmla="*/ 16 w 80"/>
              <a:gd name="T1" fmla="*/ 0 h 64"/>
              <a:gd name="T2" fmla="*/ 0 w 80"/>
              <a:gd name="T3" fmla="*/ 24 h 64"/>
              <a:gd name="T4" fmla="*/ 64 w 80"/>
              <a:gd name="T5" fmla="*/ 64 h 64"/>
              <a:gd name="T6" fmla="*/ 80 w 80"/>
              <a:gd name="T7" fmla="*/ 40 h 64"/>
              <a:gd name="T8" fmla="*/ 16 w 80"/>
              <a:gd name="T9" fmla="*/ 0 h 64"/>
              <a:gd name="T10" fmla="*/ 0 60000 65536"/>
              <a:gd name="T11" fmla="*/ 0 60000 65536"/>
              <a:gd name="T12" fmla="*/ 0 60000 65536"/>
              <a:gd name="T13" fmla="*/ 0 60000 65536"/>
              <a:gd name="T14" fmla="*/ 0 60000 65536"/>
              <a:gd name="T15" fmla="*/ 0 w 80"/>
              <a:gd name="T16" fmla="*/ 0 h 64"/>
              <a:gd name="T17" fmla="*/ 80 w 80"/>
              <a:gd name="T18" fmla="*/ 64 h 64"/>
            </a:gdLst>
            <a:ahLst/>
            <a:cxnLst>
              <a:cxn ang="T10">
                <a:pos x="T0" y="T1"/>
              </a:cxn>
              <a:cxn ang="T11">
                <a:pos x="T2" y="T3"/>
              </a:cxn>
              <a:cxn ang="T12">
                <a:pos x="T4" y="T5"/>
              </a:cxn>
              <a:cxn ang="T13">
                <a:pos x="T6" y="T7"/>
              </a:cxn>
              <a:cxn ang="T14">
                <a:pos x="T8" y="T9"/>
              </a:cxn>
            </a:cxnLst>
            <a:rect l="T15" t="T16" r="T17" b="T18"/>
            <a:pathLst>
              <a:path w="80" h="64">
                <a:moveTo>
                  <a:pt x="16" y="0"/>
                </a:moveTo>
                <a:lnTo>
                  <a:pt x="0" y="24"/>
                </a:lnTo>
                <a:lnTo>
                  <a:pt x="64" y="64"/>
                </a:lnTo>
                <a:lnTo>
                  <a:pt x="80" y="4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en-US" altLang="en-US"/>
          </a:p>
        </p:txBody>
      </p:sp>
      <p:sp>
        <p:nvSpPr>
          <p:cNvPr id="240" name="Text Box 5"/>
          <p:cNvSpPr txBox="1">
            <a:spLocks noChangeArrowheads="1"/>
          </p:cNvSpPr>
          <p:nvPr/>
        </p:nvSpPr>
        <p:spPr bwMode="auto">
          <a:xfrm>
            <a:off x="2846294" y="3226780"/>
            <a:ext cx="472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2000" b="1" i="1">
                <a:solidFill>
                  <a:srgbClr val="00027F"/>
                </a:solidFill>
              </a:rPr>
              <a:t>Assumptions:</a:t>
            </a:r>
            <a:endParaRPr lang="en-US" altLang="en-US" sz="2000">
              <a:solidFill>
                <a:srgbClr val="00027F"/>
              </a:solidFill>
            </a:endParaRPr>
          </a:p>
        </p:txBody>
      </p:sp>
      <p:sp>
        <p:nvSpPr>
          <p:cNvPr id="241" name="Text Box 6"/>
          <p:cNvSpPr txBox="1">
            <a:spLocks noChangeArrowheads="1"/>
          </p:cNvSpPr>
          <p:nvPr/>
        </p:nvSpPr>
        <p:spPr bwMode="auto">
          <a:xfrm>
            <a:off x="3379694" y="5893780"/>
            <a:ext cx="701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2000" i="1">
                <a:solidFill>
                  <a:srgbClr val="7F0101"/>
                </a:solidFill>
              </a:rPr>
              <a:t>Otherwise, quality is mere coincidence!</a:t>
            </a:r>
          </a:p>
        </p:txBody>
      </p:sp>
    </p:spTree>
    <p:extLst>
      <p:ext uri="{BB962C8B-B14F-4D97-AF65-F5344CB8AC3E}">
        <p14:creationId xmlns:p14="http://schemas.microsoft.com/office/powerpoint/2010/main" val="21888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3019"/>
          </a:xfrm>
        </p:spPr>
        <p:txBody>
          <a:bodyPr>
            <a:normAutofit fontScale="90000"/>
          </a:bodyPr>
          <a:lstStyle/>
          <a:p>
            <a:r>
              <a:rPr lang="en-US" dirty="0">
                <a:latin typeface="Calibri" panose="020F0502020204030204" pitchFamily="34" charset="0"/>
              </a:rPr>
              <a:t>Quality Plan</a:t>
            </a:r>
            <a:endParaRPr lang="en-US" dirty="0"/>
          </a:p>
        </p:txBody>
      </p:sp>
      <p:sp>
        <p:nvSpPr>
          <p:cNvPr id="3" name="Content Placeholder 2"/>
          <p:cNvSpPr>
            <a:spLocks noGrp="1"/>
          </p:cNvSpPr>
          <p:nvPr>
            <p:ph idx="1"/>
          </p:nvPr>
        </p:nvSpPr>
        <p:spPr>
          <a:xfrm>
            <a:off x="1506070" y="1237128"/>
            <a:ext cx="10560423" cy="5495365"/>
          </a:xfrm>
        </p:spPr>
        <p:txBody>
          <a:bodyPr>
            <a:normAutofit/>
          </a:bodyPr>
          <a:lstStyle/>
          <a:p>
            <a:pPr>
              <a:buNone/>
            </a:pPr>
            <a:r>
              <a:rPr lang="en-US" altLang="en-US" sz="2800" dirty="0">
                <a:latin typeface="Calibri" panose="020F0502020204030204" pitchFamily="34" charset="0"/>
              </a:rPr>
              <a:t>A </a:t>
            </a:r>
            <a:r>
              <a:rPr lang="en-US" altLang="en-US" sz="2800" u="sng" dirty="0">
                <a:latin typeface="Calibri" panose="020F0502020204030204" pitchFamily="34" charset="0"/>
              </a:rPr>
              <a:t>quality plan</a:t>
            </a:r>
            <a:r>
              <a:rPr lang="en-US" altLang="en-US" sz="2800" dirty="0">
                <a:latin typeface="Calibri" panose="020F0502020204030204" pitchFamily="34" charset="0"/>
              </a:rPr>
              <a:t> should:</a:t>
            </a:r>
          </a:p>
          <a:p>
            <a:r>
              <a:rPr lang="en-US" altLang="en-US" sz="2800" dirty="0">
                <a:latin typeface="Calibri" panose="020F0502020204030204" pitchFamily="34" charset="0"/>
              </a:rPr>
              <a:t>set out desired product qualities and how these are assessed </a:t>
            </a:r>
          </a:p>
          <a:p>
            <a:pPr lvl="1"/>
            <a:r>
              <a:rPr lang="en-US" altLang="en-US" sz="2800" dirty="0">
                <a:latin typeface="Calibri" panose="020F0502020204030204" pitchFamily="34" charset="0"/>
              </a:rPr>
              <a:t>define the most significant quality attributes</a:t>
            </a:r>
          </a:p>
          <a:p>
            <a:r>
              <a:rPr lang="en-US" altLang="en-US" sz="2800" dirty="0">
                <a:latin typeface="Calibri" panose="020F0502020204030204" pitchFamily="34" charset="0"/>
              </a:rPr>
              <a:t>define the quality assessment process</a:t>
            </a:r>
          </a:p>
          <a:p>
            <a:pPr lvl="1"/>
            <a:r>
              <a:rPr lang="en-US" altLang="en-US" sz="2800" dirty="0">
                <a:latin typeface="Calibri" panose="020F0502020204030204" pitchFamily="34" charset="0"/>
              </a:rPr>
              <a:t>i.e., the controls used to ensure quality</a:t>
            </a:r>
          </a:p>
          <a:p>
            <a:r>
              <a:rPr lang="en-US" altLang="en-US" sz="2800" dirty="0">
                <a:latin typeface="Calibri" panose="020F0502020204030204" pitchFamily="34" charset="0"/>
              </a:rPr>
              <a:t>set out which organizational standards should be applied</a:t>
            </a:r>
          </a:p>
          <a:p>
            <a:pPr lvl="1"/>
            <a:r>
              <a:rPr lang="en-US" altLang="en-US" sz="2800" dirty="0">
                <a:latin typeface="Calibri" panose="020F0502020204030204" pitchFamily="34" charset="0"/>
              </a:rPr>
              <a:t>may define new standards, i.e., if new tools or methods are used</a:t>
            </a:r>
          </a:p>
          <a:p>
            <a:endParaRPr lang="en-US" sz="2800" dirty="0">
              <a:latin typeface="Calibri" panose="020F0502020204030204" pitchFamily="34" charset="0"/>
            </a:endParaRPr>
          </a:p>
        </p:txBody>
      </p:sp>
    </p:spTree>
    <p:extLst>
      <p:ext uri="{BB962C8B-B14F-4D97-AF65-F5344CB8AC3E}">
        <p14:creationId xmlns:p14="http://schemas.microsoft.com/office/powerpoint/2010/main" val="429069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3702"/>
          </a:xfrm>
        </p:spPr>
        <p:txBody>
          <a:bodyPr/>
          <a:lstStyle/>
          <a:p>
            <a:r>
              <a:rPr lang="en-GB" altLang="en-US" dirty="0">
                <a:latin typeface="Calibri" panose="020F0502020204030204" pitchFamily="34" charset="0"/>
              </a:rPr>
              <a:t>Software Quality Management System</a:t>
            </a:r>
            <a:endParaRPr lang="en-US" dirty="0">
              <a:latin typeface="Calibri" panose="020F0502020204030204" pitchFamily="34" charset="0"/>
            </a:endParaRPr>
          </a:p>
        </p:txBody>
      </p:sp>
      <p:sp>
        <p:nvSpPr>
          <p:cNvPr id="3" name="Content Placeholder 2"/>
          <p:cNvSpPr>
            <a:spLocks noGrp="1"/>
          </p:cNvSpPr>
          <p:nvPr>
            <p:ph idx="1"/>
          </p:nvPr>
        </p:nvSpPr>
        <p:spPr>
          <a:xfrm>
            <a:off x="1120588" y="1317812"/>
            <a:ext cx="10847294" cy="5441576"/>
          </a:xfrm>
        </p:spPr>
        <p:txBody>
          <a:bodyPr>
            <a:normAutofit/>
          </a:bodyPr>
          <a:lstStyle/>
          <a:p>
            <a:pPr>
              <a:spcBef>
                <a:spcPts val="813"/>
              </a:spcBef>
            </a:pPr>
            <a:r>
              <a:rPr lang="en-GB" altLang="en-US" sz="2800" dirty="0">
                <a:latin typeface="Calibri" panose="020F0502020204030204" pitchFamily="34" charset="0"/>
              </a:rPr>
              <a:t>Quality management system (or quality system):</a:t>
            </a:r>
          </a:p>
          <a:p>
            <a:pPr lvl="1">
              <a:spcBef>
                <a:spcPts val="725"/>
              </a:spcBef>
            </a:pPr>
            <a:r>
              <a:rPr lang="en-GB" altLang="en-US" sz="2800" dirty="0">
                <a:solidFill>
                  <a:srgbClr val="0000CC"/>
                </a:solidFill>
                <a:latin typeface="Calibri" panose="020F0502020204030204" pitchFamily="34" charset="0"/>
              </a:rPr>
              <a:t>principal methodology used by organizations to ensure that the products  have  desired quality.</a:t>
            </a:r>
            <a:r>
              <a:rPr lang="en-GB" altLang="en-US" sz="2800" dirty="0">
                <a:latin typeface="Calibri" panose="020F0502020204030204" pitchFamily="34" charset="0"/>
              </a:rPr>
              <a:t> </a:t>
            </a:r>
          </a:p>
          <a:p>
            <a:pPr marL="457200" lvl="1" indent="0">
              <a:spcBef>
                <a:spcPts val="725"/>
              </a:spcBef>
              <a:buNone/>
            </a:pPr>
            <a:r>
              <a:rPr lang="en-GB" altLang="en-US" sz="2800" b="1" dirty="0">
                <a:latin typeface="Calibri" panose="020F0502020204030204" pitchFamily="34" charset="0"/>
              </a:rPr>
              <a:t>Activities</a:t>
            </a:r>
          </a:p>
          <a:p>
            <a:pPr>
              <a:spcBef>
                <a:spcPts val="163"/>
              </a:spcBef>
            </a:pPr>
            <a:r>
              <a:rPr lang="en-GB" altLang="en-US" sz="2800" dirty="0">
                <a:latin typeface="Calibri" panose="020F0502020204030204" pitchFamily="34" charset="0"/>
              </a:rPr>
              <a:t>Auditing of projects</a:t>
            </a:r>
          </a:p>
          <a:p>
            <a:pPr>
              <a:spcBef>
                <a:spcPts val="163"/>
              </a:spcBef>
            </a:pPr>
            <a:r>
              <a:rPr lang="en-GB" altLang="en-US" sz="2800" dirty="0">
                <a:latin typeface="Calibri" panose="020F0502020204030204" pitchFamily="34" charset="0"/>
              </a:rPr>
              <a:t>Development of:</a:t>
            </a:r>
          </a:p>
          <a:p>
            <a:pPr lvl="1">
              <a:spcBef>
                <a:spcPts val="100"/>
              </a:spcBef>
            </a:pPr>
            <a:r>
              <a:rPr lang="en-GB" altLang="en-US" sz="2800" dirty="0">
                <a:latin typeface="Calibri" panose="020F0502020204030204" pitchFamily="34" charset="0"/>
              </a:rPr>
              <a:t>standards, procedures, and guidelines, etc.</a:t>
            </a:r>
          </a:p>
          <a:p>
            <a:pPr>
              <a:spcBef>
                <a:spcPts val="163"/>
              </a:spcBef>
            </a:pPr>
            <a:r>
              <a:rPr lang="en-GB" altLang="en-US" sz="2800" dirty="0">
                <a:latin typeface="Calibri" panose="020F0502020204030204" pitchFamily="34" charset="0"/>
              </a:rPr>
              <a:t>Production of reports for the top management </a:t>
            </a:r>
          </a:p>
          <a:p>
            <a:pPr lvl="1">
              <a:spcBef>
                <a:spcPts val="100"/>
              </a:spcBef>
            </a:pPr>
            <a:r>
              <a:rPr lang="en-GB" altLang="en-US" sz="2800" dirty="0">
                <a:latin typeface="Calibri" panose="020F0502020204030204" pitchFamily="34" charset="0"/>
              </a:rPr>
              <a:t>summarizing the effectiveness of the quality system in the organization.</a:t>
            </a:r>
          </a:p>
          <a:p>
            <a:pPr>
              <a:spcBef>
                <a:spcPts val="163"/>
              </a:spcBef>
            </a:pPr>
            <a:r>
              <a:rPr lang="en-GB" altLang="en-US" sz="2800" dirty="0">
                <a:latin typeface="Calibri" panose="020F0502020204030204" pitchFamily="34" charset="0"/>
              </a:rPr>
              <a:t> Review of the quality system itself.</a:t>
            </a:r>
          </a:p>
          <a:p>
            <a:pPr lvl="1">
              <a:spcBef>
                <a:spcPts val="725"/>
              </a:spcBef>
            </a:pPr>
            <a:endParaRPr lang="en-GB" altLang="en-US" sz="2800" dirty="0">
              <a:latin typeface="Calibri" panose="020F0502020204030204" pitchFamily="34" charset="0"/>
            </a:endParaRPr>
          </a:p>
        </p:txBody>
      </p:sp>
    </p:spTree>
    <p:extLst>
      <p:ext uri="{BB962C8B-B14F-4D97-AF65-F5344CB8AC3E}">
        <p14:creationId xmlns:p14="http://schemas.microsoft.com/office/powerpoint/2010/main" val="299360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Software Quality Assurance</a:t>
            </a:r>
          </a:p>
        </p:txBody>
      </p:sp>
      <p:sp>
        <p:nvSpPr>
          <p:cNvPr id="3" name="Content Placeholder 2"/>
          <p:cNvSpPr>
            <a:spLocks noGrp="1"/>
          </p:cNvSpPr>
          <p:nvPr>
            <p:ph idx="1"/>
          </p:nvPr>
        </p:nvSpPr>
        <p:spPr>
          <a:xfrm>
            <a:off x="1488141" y="1264555"/>
            <a:ext cx="10515600" cy="5530692"/>
          </a:xfrm>
        </p:spPr>
        <p:txBody>
          <a:bodyPr>
            <a:noAutofit/>
          </a:bodyPr>
          <a:lstStyle/>
          <a:p>
            <a:pPr>
              <a:spcBef>
                <a:spcPts val="813"/>
              </a:spcBef>
            </a:pPr>
            <a:r>
              <a:rPr lang="en-GB" altLang="en-US" sz="2400" dirty="0">
                <a:latin typeface="Calibri" panose="020F0502020204030204" pitchFamily="34" charset="0"/>
              </a:rPr>
              <a:t>Basic premise of modern quality assurance: </a:t>
            </a:r>
          </a:p>
          <a:p>
            <a:pPr lvl="1">
              <a:spcBef>
                <a:spcPts val="725"/>
              </a:spcBef>
            </a:pPr>
            <a:r>
              <a:rPr lang="en-GB" altLang="en-US" sz="2400" dirty="0">
                <a:solidFill>
                  <a:srgbClr val="3333FF"/>
                </a:solidFill>
                <a:latin typeface="Calibri" panose="020F0502020204030204" pitchFamily="34" charset="0"/>
              </a:rPr>
              <a:t>if an organization's processes are good and are followed rigorously, </a:t>
            </a:r>
          </a:p>
          <a:p>
            <a:pPr lvl="2">
              <a:spcBef>
                <a:spcPts val="650"/>
              </a:spcBef>
            </a:pPr>
            <a:r>
              <a:rPr lang="en-GB" altLang="en-US" sz="2400" dirty="0">
                <a:solidFill>
                  <a:srgbClr val="3333FF"/>
                </a:solidFill>
                <a:latin typeface="Calibri" panose="020F0502020204030204" pitchFamily="34" charset="0"/>
              </a:rPr>
              <a:t>the products are bound to be of good quality. </a:t>
            </a:r>
          </a:p>
          <a:p>
            <a:pPr>
              <a:spcBef>
                <a:spcPts val="813"/>
              </a:spcBef>
            </a:pPr>
            <a:r>
              <a:rPr lang="en-GB" altLang="en-US" sz="2400" dirty="0">
                <a:latin typeface="Calibri" panose="020F0502020204030204" pitchFamily="34" charset="0"/>
              </a:rPr>
              <a:t>All modern quality paradigms include:</a:t>
            </a:r>
          </a:p>
          <a:p>
            <a:pPr lvl="1">
              <a:spcBef>
                <a:spcPts val="725"/>
              </a:spcBef>
            </a:pPr>
            <a:r>
              <a:rPr lang="en-GB" altLang="en-US" sz="2400" dirty="0">
                <a:latin typeface="Calibri" panose="020F0502020204030204" pitchFamily="34" charset="0"/>
              </a:rPr>
              <a:t>guidance for recognizing, defining, </a:t>
            </a:r>
            <a:r>
              <a:rPr lang="en-GB" altLang="en-US" sz="2400" dirty="0" err="1">
                <a:latin typeface="Calibri" panose="020F0502020204030204" pitchFamily="34" charset="0"/>
              </a:rPr>
              <a:t>analyzing</a:t>
            </a:r>
            <a:r>
              <a:rPr lang="en-GB" altLang="en-US" sz="2400" dirty="0">
                <a:latin typeface="Calibri" panose="020F0502020204030204" pitchFamily="34" charset="0"/>
              </a:rPr>
              <a:t>, and improving the production process.</a:t>
            </a:r>
          </a:p>
          <a:p>
            <a:r>
              <a:rPr lang="en-US" sz="2400" b="1" dirty="0">
                <a:latin typeface="Calibri" panose="020F0502020204030204" pitchFamily="34" charset="0"/>
              </a:rPr>
              <a:t>SOFTWARE QUALITY ASSURANCE (SQA)</a:t>
            </a:r>
            <a:r>
              <a:rPr lang="en-US" sz="2400" dirty="0">
                <a:latin typeface="Calibri" panose="020F0502020204030204" pitchFamily="34" charset="0"/>
              </a:rPr>
              <a:t> is a set of activities for ensuring quality in software engineering processes (that ultimately result in quality of software products).</a:t>
            </a:r>
          </a:p>
          <a:p>
            <a:endParaRPr lang="en-US" sz="2400" dirty="0">
              <a:latin typeface="Calibri" panose="020F0502020204030204" pitchFamily="34" charset="0"/>
            </a:endParaRPr>
          </a:p>
        </p:txBody>
      </p:sp>
    </p:spTree>
    <p:extLst>
      <p:ext uri="{BB962C8B-B14F-4D97-AF65-F5344CB8AC3E}">
        <p14:creationId xmlns:p14="http://schemas.microsoft.com/office/powerpoint/2010/main" val="1225029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1654" y="3951890"/>
            <a:ext cx="8915399" cy="1161822"/>
          </a:xfrm>
        </p:spPr>
        <p:txBody>
          <a:bodyPr>
            <a:normAutofit/>
          </a:bodyPr>
          <a:lstStyle/>
          <a:p>
            <a:r>
              <a:rPr lang="en-US" sz="4800" b="1" dirty="0"/>
              <a:t>Software Testing</a:t>
            </a:r>
          </a:p>
        </p:txBody>
      </p:sp>
    </p:spTree>
    <p:extLst>
      <p:ext uri="{BB962C8B-B14F-4D97-AF65-F5344CB8AC3E}">
        <p14:creationId xmlns:p14="http://schemas.microsoft.com/office/powerpoint/2010/main" val="2910048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39252" y="1733050"/>
            <a:ext cx="9290597" cy="4031232"/>
          </a:xfrm>
          <a:prstGeom prst="rect">
            <a:avLst/>
          </a:prstGeom>
        </p:spPr>
        <p:txBody>
          <a:bodyPr vert="horz" wrap="square" lIns="0" tIns="144145" rIns="0" bIns="0" rtlCol="0">
            <a:spAutoFit/>
          </a:bodyPr>
          <a:lstStyle/>
          <a:p>
            <a:pPr marL="342900" indent="-342900">
              <a:spcBef>
                <a:spcPts val="1000"/>
              </a:spcBef>
              <a:buClr>
                <a:schemeClr val="accent1"/>
              </a:buClr>
              <a:buSzPct val="91666"/>
              <a:buFont typeface="Wingdings 3"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pc="-5" dirty="0">
                <a:solidFill>
                  <a:srgbClr val="65659A"/>
                </a:solidFill>
                <a:latin typeface="Calibri" panose="020F0502020204030204" pitchFamily="34" charset="0"/>
                <a:cs typeface="Tahoma"/>
              </a:rPr>
              <a:t>Checks for the validation of functional and non functional requirements.  </a:t>
            </a:r>
          </a:p>
          <a:p>
            <a:pPr marL="342900" indent="-342900">
              <a:spcBef>
                <a:spcPts val="1000"/>
              </a:spcBef>
              <a:buClr>
                <a:schemeClr val="accent1"/>
              </a:buClr>
              <a:buSzPct val="91666"/>
              <a:buFont typeface="Wingdings 3"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pc="-5" dirty="0">
                <a:solidFill>
                  <a:srgbClr val="65659A"/>
                </a:solidFill>
                <a:latin typeface="Calibri" panose="020F0502020204030204" pitchFamily="34" charset="0"/>
                <a:cs typeface="Tahoma"/>
              </a:rPr>
              <a:t>Verifies that whether a given software product matching its SRS. </a:t>
            </a:r>
          </a:p>
          <a:p>
            <a:pPr marL="342900" indent="-342900">
              <a:spcBef>
                <a:spcPts val="1000"/>
              </a:spcBef>
              <a:buClr>
                <a:schemeClr val="accent1"/>
              </a:buClr>
              <a:buSzPct val="91666"/>
              <a:buFont typeface="Wingdings 3"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pc="-5" dirty="0">
                <a:solidFill>
                  <a:srgbClr val="65659A"/>
                </a:solidFill>
                <a:latin typeface="Calibri" panose="020F0502020204030204" pitchFamily="34" charset="0"/>
                <a:cs typeface="Tahoma"/>
              </a:rPr>
              <a:t>Validate the quality of a software testing using the minimum cost and efforts.</a:t>
            </a:r>
          </a:p>
          <a:p>
            <a:pPr marL="342900" indent="-342900">
              <a:spcBef>
                <a:spcPts val="1000"/>
              </a:spcBef>
              <a:buClr>
                <a:schemeClr val="accent1"/>
              </a:buClr>
              <a:buSzPct val="91666"/>
              <a:buFont typeface="Wingdings 3"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pc="-5" dirty="0">
                <a:solidFill>
                  <a:srgbClr val="65659A"/>
                </a:solidFill>
                <a:latin typeface="Calibri" panose="020F0502020204030204" pitchFamily="34" charset="0"/>
                <a:cs typeface="Tahoma"/>
              </a:rPr>
              <a:t>It is the process used to identify the correctness and completeness of developed computer software. </a:t>
            </a:r>
          </a:p>
          <a:p>
            <a:pPr marL="342900" indent="-342900">
              <a:spcBef>
                <a:spcPts val="1000"/>
              </a:spcBef>
              <a:buClr>
                <a:schemeClr val="accent1"/>
              </a:buClr>
              <a:buSzPct val="91666"/>
              <a:buFont typeface="Wingdings 3"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spc="-5" dirty="0">
                <a:solidFill>
                  <a:srgbClr val="65659A"/>
                </a:solidFill>
                <a:latin typeface="Calibri" panose="020F0502020204030204" pitchFamily="34" charset="0"/>
                <a:cs typeface="Tahoma"/>
              </a:rPr>
              <a:t>It is the process of executing a program/application under positive and negative conditions by manual or automated means.</a:t>
            </a:r>
          </a:p>
          <a:p>
            <a:pPr marL="318770" indent="-306705">
              <a:spcBef>
                <a:spcPts val="1135"/>
              </a:spcBef>
              <a:buClr>
                <a:srgbClr val="8BB649"/>
              </a:buClr>
              <a:buSzPct val="91666"/>
              <a:buFont typeface="Wingdings" panose="05000000000000000000" pitchFamily="2" charset="2"/>
              <a:buChar char="Ø"/>
              <a:tabLst>
                <a:tab pos="318770" algn="l"/>
                <a:tab pos="319405" algn="l"/>
              </a:tabLst>
            </a:pPr>
            <a:endParaRPr spc="-55" dirty="0">
              <a:solidFill>
                <a:srgbClr val="3C3C3C"/>
              </a:solidFill>
              <a:latin typeface="Trebuchet MS"/>
              <a:cs typeface="Trebuchet MS"/>
            </a:endParaRPr>
          </a:p>
        </p:txBody>
      </p:sp>
      <p:sp>
        <p:nvSpPr>
          <p:cNvPr id="5" name="Rectangle 4"/>
          <p:cNvSpPr/>
          <p:nvPr/>
        </p:nvSpPr>
        <p:spPr>
          <a:xfrm>
            <a:off x="1703224" y="763893"/>
            <a:ext cx="5295680" cy="523220"/>
          </a:xfrm>
          <a:prstGeom prst="rect">
            <a:avLst/>
          </a:prstGeom>
        </p:spPr>
        <p:txBody>
          <a:bodyPr wrap="none">
            <a:spAutoFit/>
          </a:bodyPr>
          <a:lstStyle/>
          <a:p>
            <a:r>
              <a:rPr lang="en-US" sz="2800" b="1" spc="290" dirty="0">
                <a:latin typeface="Trebuchet MS"/>
                <a:cs typeface="Trebuchet MS"/>
              </a:rPr>
              <a:t>TESTING - INTRODUCTION</a:t>
            </a:r>
            <a:endParaRPr lang="en-US" sz="2800" dirty="0"/>
          </a:p>
        </p:txBody>
      </p:sp>
    </p:spTree>
    <p:extLst>
      <p:ext uri="{BB962C8B-B14F-4D97-AF65-F5344CB8AC3E}">
        <p14:creationId xmlns:p14="http://schemas.microsoft.com/office/powerpoint/2010/main" val="4129698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815159" y="1573425"/>
            <a:ext cx="9945917" cy="1107996"/>
          </a:xfrm>
        </p:spPr>
        <p:txBody>
          <a:bodyPr>
            <a:noAutofit/>
          </a:bodyPr>
          <a:lstStyle/>
          <a:p>
            <a:pPr eaLnBrk="1" hangingPunct="1"/>
            <a:r>
              <a:rPr lang="en-US" sz="2400" spc="-5" dirty="0">
                <a:solidFill>
                  <a:srgbClr val="65659A"/>
                </a:solidFill>
                <a:latin typeface="Calibri" panose="020F0502020204030204" pitchFamily="34" charset="0"/>
                <a:cs typeface="Tahoma"/>
              </a:rPr>
              <a:t>Objective of testing: discover faults</a:t>
            </a:r>
          </a:p>
          <a:p>
            <a:pPr eaLnBrk="1" hangingPunct="1"/>
            <a:r>
              <a:rPr lang="en-US" sz="2400" spc="-5" dirty="0">
                <a:solidFill>
                  <a:srgbClr val="65659A"/>
                </a:solidFill>
                <a:latin typeface="Calibri" panose="020F0502020204030204" pitchFamily="34" charset="0"/>
                <a:cs typeface="Tahoma"/>
              </a:rPr>
              <a:t>A test is successful only when a fault is discovered</a:t>
            </a:r>
          </a:p>
          <a:p>
            <a:pPr lvl="1" eaLnBrk="1" hangingPunct="1"/>
            <a:r>
              <a:rPr lang="en-US" sz="2400" spc="-5" dirty="0">
                <a:solidFill>
                  <a:srgbClr val="65659A"/>
                </a:solidFill>
                <a:latin typeface="Calibri" panose="020F0502020204030204" pitchFamily="34" charset="0"/>
                <a:cs typeface="Tahoma"/>
              </a:rPr>
              <a:t>Fault identification is the process of determining what fault caused the failure</a:t>
            </a:r>
          </a:p>
          <a:p>
            <a:pPr lvl="1" eaLnBrk="1" hangingPunct="1"/>
            <a:r>
              <a:rPr lang="en-US" sz="2400" spc="-5" dirty="0">
                <a:solidFill>
                  <a:srgbClr val="65659A"/>
                </a:solidFill>
                <a:latin typeface="Calibri" panose="020F0502020204030204" pitchFamily="34" charset="0"/>
                <a:cs typeface="Tahoma"/>
              </a:rPr>
              <a:t>Fault correction is the process of making changes to the system so that the faults are removed</a:t>
            </a:r>
          </a:p>
        </p:txBody>
      </p:sp>
      <p:sp>
        <p:nvSpPr>
          <p:cNvPr id="2" name="Title 1"/>
          <p:cNvSpPr>
            <a:spLocks noGrp="1"/>
          </p:cNvSpPr>
          <p:nvPr>
            <p:ph type="title"/>
          </p:nvPr>
        </p:nvSpPr>
        <p:spPr>
          <a:xfrm>
            <a:off x="1815159" y="550538"/>
            <a:ext cx="8911687" cy="1280890"/>
          </a:xfrm>
        </p:spPr>
        <p:txBody>
          <a:bodyPr/>
          <a:lstStyle/>
          <a:p>
            <a:r>
              <a:rPr lang="en-US" dirty="0"/>
              <a:t>Objectives of Testing</a:t>
            </a:r>
          </a:p>
        </p:txBody>
      </p:sp>
    </p:spTree>
    <p:extLst>
      <p:ext uri="{BB962C8B-B14F-4D97-AF65-F5344CB8AC3E}">
        <p14:creationId xmlns:p14="http://schemas.microsoft.com/office/powerpoint/2010/main" val="398954639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35180" y="700951"/>
            <a:ext cx="3992732" cy="576262"/>
          </a:xfrm>
        </p:spPr>
        <p:txBody>
          <a:bodyPr/>
          <a:lstStyle/>
          <a:p>
            <a:r>
              <a:rPr lang="en-US" dirty="0"/>
              <a:t>Test plan</a:t>
            </a:r>
          </a:p>
        </p:txBody>
      </p:sp>
      <p:sp>
        <p:nvSpPr>
          <p:cNvPr id="4" name="Content Placeholder 3"/>
          <p:cNvSpPr>
            <a:spLocks noGrp="1"/>
          </p:cNvSpPr>
          <p:nvPr>
            <p:ph sz="half" idx="2"/>
          </p:nvPr>
        </p:nvSpPr>
        <p:spPr>
          <a:xfrm>
            <a:off x="2235180" y="1413848"/>
            <a:ext cx="4342893" cy="5018483"/>
          </a:xfrm>
        </p:spPr>
        <p:txBody>
          <a:bodyPr>
            <a:normAutofit fontScale="85000" lnSpcReduction="10000"/>
          </a:bodyPr>
          <a:lstStyle/>
          <a:p>
            <a:pPr>
              <a:lnSpc>
                <a:spcPct val="100000"/>
              </a:lnSpc>
              <a:buSzPct val="91666"/>
              <a:tabLst>
                <a:tab pos="318770" algn="l"/>
                <a:tab pos="319405" algn="l"/>
              </a:tabLst>
            </a:pPr>
            <a:r>
              <a:rPr lang="en-US" sz="2400" spc="-5" dirty="0">
                <a:solidFill>
                  <a:srgbClr val="65659A"/>
                </a:solidFill>
                <a:latin typeface="Calibri" panose="020F0502020204030204" pitchFamily="34" charset="0"/>
                <a:cs typeface="Tahoma"/>
              </a:rPr>
              <a:t>It is a systematic approach to test a system  i.e. software. </a:t>
            </a:r>
          </a:p>
          <a:p>
            <a:pPr>
              <a:lnSpc>
                <a:spcPct val="100000"/>
              </a:lnSpc>
              <a:buSzPct val="91666"/>
              <a:tabLst>
                <a:tab pos="318770" algn="l"/>
                <a:tab pos="319405" algn="l"/>
              </a:tabLst>
            </a:pPr>
            <a:r>
              <a:rPr lang="en-US" sz="2400" spc="-5" dirty="0">
                <a:solidFill>
                  <a:srgbClr val="65659A"/>
                </a:solidFill>
                <a:latin typeface="Calibri" panose="020F0502020204030204" pitchFamily="34" charset="0"/>
                <a:cs typeface="Tahoma"/>
              </a:rPr>
              <a:t>The plan typically contains a detailed understanding of what the eventual testing workflow will be.</a:t>
            </a:r>
          </a:p>
          <a:p>
            <a:r>
              <a:rPr lang="en-US" sz="2400" spc="-5" dirty="0">
                <a:solidFill>
                  <a:srgbClr val="65659A"/>
                </a:solidFill>
                <a:latin typeface="Calibri" panose="020F0502020204030204" pitchFamily="34" charset="0"/>
                <a:cs typeface="Tahoma"/>
              </a:rPr>
              <a:t>Test plan explains</a:t>
            </a:r>
          </a:p>
          <a:p>
            <a:pPr lvl="1" eaLnBrk="1" hangingPunct="1"/>
            <a:r>
              <a:rPr lang="en-US" dirty="0"/>
              <a:t>who does the testing</a:t>
            </a:r>
          </a:p>
          <a:p>
            <a:pPr lvl="1" eaLnBrk="1" hangingPunct="1"/>
            <a:r>
              <a:rPr lang="en-US" dirty="0"/>
              <a:t>why the tests are performed</a:t>
            </a:r>
          </a:p>
          <a:p>
            <a:pPr lvl="1" eaLnBrk="1" hangingPunct="1"/>
            <a:r>
              <a:rPr lang="en-US" dirty="0"/>
              <a:t>how tests are conducted</a:t>
            </a:r>
          </a:p>
          <a:p>
            <a:pPr lvl="1" eaLnBrk="1" hangingPunct="1"/>
            <a:r>
              <a:rPr lang="en-US" dirty="0"/>
              <a:t>when the tests are scheduled</a:t>
            </a:r>
          </a:p>
          <a:p>
            <a:r>
              <a:rPr lang="en-US" sz="2400" spc="-5" dirty="0">
                <a:solidFill>
                  <a:srgbClr val="65659A"/>
                </a:solidFill>
                <a:latin typeface="Calibri" panose="020F0502020204030204" pitchFamily="34" charset="0"/>
                <a:cs typeface="Tahoma"/>
              </a:rPr>
              <a:t>Test Plan Contains</a:t>
            </a:r>
          </a:p>
          <a:p>
            <a:pPr lvl="1"/>
            <a:r>
              <a:rPr lang="en-US" dirty="0"/>
              <a:t>What the test objectives are</a:t>
            </a:r>
          </a:p>
          <a:p>
            <a:pPr lvl="1"/>
            <a:r>
              <a:rPr lang="en-US" dirty="0"/>
              <a:t>How the test will be run</a:t>
            </a:r>
          </a:p>
          <a:p>
            <a:pPr lvl="1"/>
            <a:r>
              <a:rPr lang="en-US" dirty="0"/>
              <a:t>What criteria will be used to determine when the testing is complete</a:t>
            </a:r>
          </a:p>
          <a:p>
            <a:endParaRPr lang="en-US" dirty="0">
              <a:latin typeface="Trebuchet MS"/>
              <a:cs typeface="Trebuchet MS"/>
            </a:endParaRPr>
          </a:p>
          <a:p>
            <a:pPr marL="285750" indent="-285750">
              <a:buFont typeface="Wingdings" panose="05000000000000000000" pitchFamily="2" charset="2"/>
              <a:buChar char="Ø"/>
            </a:pPr>
            <a:endParaRPr lang="en-US" dirty="0"/>
          </a:p>
        </p:txBody>
      </p:sp>
      <p:sp>
        <p:nvSpPr>
          <p:cNvPr id="7" name="Text Placeholder 6"/>
          <p:cNvSpPr>
            <a:spLocks noGrp="1"/>
          </p:cNvSpPr>
          <p:nvPr>
            <p:ph type="body" sz="quarter" idx="3"/>
          </p:nvPr>
        </p:nvSpPr>
        <p:spPr>
          <a:xfrm>
            <a:off x="7506630" y="700951"/>
            <a:ext cx="3999001" cy="576262"/>
          </a:xfrm>
        </p:spPr>
        <p:txBody>
          <a:bodyPr/>
          <a:lstStyle/>
          <a:p>
            <a:r>
              <a:rPr lang="en-US" dirty="0"/>
              <a:t>Test Case</a:t>
            </a:r>
          </a:p>
        </p:txBody>
      </p:sp>
      <p:sp>
        <p:nvSpPr>
          <p:cNvPr id="5" name="Content Placeholder 4"/>
          <p:cNvSpPr>
            <a:spLocks noGrp="1"/>
          </p:cNvSpPr>
          <p:nvPr>
            <p:ph sz="quarter" idx="4"/>
          </p:nvPr>
        </p:nvSpPr>
        <p:spPr>
          <a:xfrm>
            <a:off x="7040832" y="1413847"/>
            <a:ext cx="4983001" cy="5018483"/>
          </a:xfrm>
        </p:spPr>
        <p:txBody>
          <a:bodyPr>
            <a:normAutofit/>
          </a:bodyPr>
          <a:lstStyle/>
          <a:p>
            <a:pPr>
              <a:lnSpc>
                <a:spcPct val="90000"/>
              </a:lnSpc>
              <a:buSzPct val="91666"/>
              <a:tabLst>
                <a:tab pos="318770" algn="l"/>
                <a:tab pos="319405" algn="l"/>
              </a:tabLst>
            </a:pPr>
            <a:r>
              <a:rPr lang="en-US" sz="2000" spc="-5" dirty="0">
                <a:solidFill>
                  <a:srgbClr val="65659A"/>
                </a:solidFill>
                <a:latin typeface="Calibri" panose="020F0502020204030204" pitchFamily="34" charset="0"/>
                <a:cs typeface="Tahoma"/>
              </a:rPr>
              <a:t>It is a specific procedure of testing a particular requirement.</a:t>
            </a:r>
          </a:p>
          <a:p>
            <a:pPr>
              <a:lnSpc>
                <a:spcPct val="90000"/>
              </a:lnSpc>
              <a:buSzPct val="91666"/>
              <a:tabLst>
                <a:tab pos="318770" algn="l"/>
                <a:tab pos="319405" algn="l"/>
              </a:tabLst>
            </a:pPr>
            <a:r>
              <a:rPr lang="en-US" sz="2000" spc="-5" dirty="0">
                <a:solidFill>
                  <a:srgbClr val="65659A"/>
                </a:solidFill>
                <a:latin typeface="Calibri" panose="020F0502020204030204" pitchFamily="34" charset="0"/>
                <a:cs typeface="Tahoma"/>
              </a:rPr>
              <a:t>It is usually made for a specific use case. </a:t>
            </a:r>
          </a:p>
          <a:p>
            <a:pPr>
              <a:lnSpc>
                <a:spcPct val="90000"/>
              </a:lnSpc>
              <a:buSzPct val="91666"/>
              <a:tabLst>
                <a:tab pos="318770" algn="l"/>
                <a:tab pos="319405" algn="l"/>
              </a:tabLst>
            </a:pPr>
            <a:r>
              <a:rPr lang="en-US" sz="2000" spc="-5" dirty="0">
                <a:solidFill>
                  <a:srgbClr val="65659A"/>
                </a:solidFill>
                <a:latin typeface="Calibri" panose="020F0502020204030204" pitchFamily="34" charset="0"/>
                <a:cs typeface="Tahoma"/>
              </a:rPr>
              <a:t>It will include: </a:t>
            </a:r>
          </a:p>
          <a:p>
            <a:pPr lvl="1">
              <a:lnSpc>
                <a:spcPct val="90000"/>
              </a:lnSpc>
              <a:buSzPct val="91666"/>
              <a:tabLst>
                <a:tab pos="318770" algn="l"/>
                <a:tab pos="319405" algn="l"/>
              </a:tabLst>
            </a:pPr>
            <a:r>
              <a:rPr lang="en-US" sz="1400" dirty="0"/>
              <a:t>Identification of specific requirement</a:t>
            </a:r>
          </a:p>
          <a:p>
            <a:pPr lvl="1">
              <a:lnSpc>
                <a:spcPct val="90000"/>
              </a:lnSpc>
              <a:buSzPct val="91666"/>
              <a:tabLst>
                <a:tab pos="318770" algn="l"/>
                <a:tab pos="319405" algn="l"/>
              </a:tabLst>
            </a:pPr>
            <a:r>
              <a:rPr lang="en-US" sz="1400" dirty="0"/>
              <a:t>Test case success/failure criteria </a:t>
            </a:r>
          </a:p>
          <a:p>
            <a:pPr lvl="1">
              <a:lnSpc>
                <a:spcPct val="90000"/>
              </a:lnSpc>
              <a:buSzPct val="91666"/>
              <a:tabLst>
                <a:tab pos="318770" algn="l"/>
                <a:tab pos="319405" algn="l"/>
              </a:tabLst>
            </a:pPr>
            <a:r>
              <a:rPr lang="en-US" sz="1400" dirty="0"/>
              <a:t>Specific steps to execute test </a:t>
            </a:r>
          </a:p>
          <a:p>
            <a:pPr lvl="1">
              <a:lnSpc>
                <a:spcPct val="90000"/>
              </a:lnSpc>
              <a:buSzPct val="91666"/>
              <a:tabLst>
                <a:tab pos="318770" algn="l"/>
                <a:tab pos="319405" algn="l"/>
              </a:tabLst>
            </a:pPr>
            <a:r>
              <a:rPr lang="en-US" sz="1400" dirty="0"/>
              <a:t>Test input data</a:t>
            </a:r>
          </a:p>
          <a:p>
            <a:pPr lvl="1">
              <a:lnSpc>
                <a:spcPct val="90000"/>
              </a:lnSpc>
              <a:buSzPct val="91666"/>
              <a:tabLst>
                <a:tab pos="318770" algn="l"/>
                <a:tab pos="319405" algn="l"/>
              </a:tabLst>
            </a:pPr>
            <a:r>
              <a:rPr lang="en-US" sz="1400" dirty="0"/>
              <a:t>Expected and Actual result. </a:t>
            </a:r>
          </a:p>
        </p:txBody>
      </p:sp>
    </p:spTree>
    <p:extLst>
      <p:ext uri="{BB962C8B-B14F-4D97-AF65-F5344CB8AC3E}">
        <p14:creationId xmlns:p14="http://schemas.microsoft.com/office/powerpoint/2010/main" val="2226638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Test Case Format</a:t>
            </a:r>
            <a:br>
              <a:rPr lang="en-US" dirty="0"/>
            </a:br>
            <a:r>
              <a:rPr lang="en-US" dirty="0">
                <a:solidFill>
                  <a:schemeClr val="tx1"/>
                </a:solidFill>
              </a:rPr>
              <a:t>Test Case Example: </a:t>
            </a:r>
            <a:r>
              <a:rPr lang="en-US" dirty="0"/>
              <a:t>Box Testing  </a:t>
            </a:r>
          </a:p>
        </p:txBody>
      </p:sp>
      <p:graphicFrame>
        <p:nvGraphicFramePr>
          <p:cNvPr id="5" name="Content Placeholder 4"/>
          <p:cNvGraphicFramePr>
            <a:graphicFrameLocks noGrp="1"/>
          </p:cNvGraphicFramePr>
          <p:nvPr>
            <p:ph idx="4294967295"/>
          </p:nvPr>
        </p:nvGraphicFramePr>
        <p:xfrm>
          <a:off x="1447800" y="1991830"/>
          <a:ext cx="8763000" cy="4754880"/>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gridCol w="1460500">
                  <a:extLst>
                    <a:ext uri="{9D8B030D-6E8A-4147-A177-3AD203B41FA5}">
                      <a16:colId xmlns:a16="http://schemas.microsoft.com/office/drawing/2014/main" val="20004"/>
                    </a:ext>
                  </a:extLst>
                </a:gridCol>
                <a:gridCol w="1460500">
                  <a:extLst>
                    <a:ext uri="{9D8B030D-6E8A-4147-A177-3AD203B41FA5}">
                      <a16:colId xmlns:a16="http://schemas.microsoft.com/office/drawing/2014/main" val="20005"/>
                    </a:ext>
                  </a:extLst>
                </a:gridCol>
              </a:tblGrid>
              <a:tr h="1219200">
                <a:tc>
                  <a:txBody>
                    <a:bodyPr/>
                    <a:lstStyle/>
                    <a:p>
                      <a:pPr marL="0" marR="0" algn="l" rtl="0" eaLnBrk="1" latinLnBrk="0" hangingPunct="1">
                        <a:spcBef>
                          <a:spcPts val="0"/>
                        </a:spcBef>
                        <a:spcAft>
                          <a:spcPts val="0"/>
                        </a:spcAft>
                      </a:pPr>
                      <a:r>
                        <a:rPr kumimoji="0" lang="en-US" sz="2800" b="1" kern="1200" dirty="0">
                          <a:solidFill>
                            <a:schemeClr val="lt1"/>
                          </a:solidFill>
                          <a:effectLst/>
                          <a:latin typeface="+mn-lt"/>
                          <a:ea typeface="+mn-ea"/>
                          <a:cs typeface="+mn-cs"/>
                        </a:rPr>
                        <a:t>TC id</a:t>
                      </a:r>
                    </a:p>
                  </a:txBody>
                  <a:tcPr marL="68580" marR="68580" marT="0" marB="0"/>
                </a:tc>
                <a:tc>
                  <a:txBody>
                    <a:bodyPr/>
                    <a:lstStyle/>
                    <a:p>
                      <a:pPr marL="0" marR="0" algn="l" rtl="0" eaLnBrk="1" latinLnBrk="0" hangingPunct="1">
                        <a:spcBef>
                          <a:spcPts val="0"/>
                        </a:spcBef>
                        <a:spcAft>
                          <a:spcPts val="0"/>
                        </a:spcAft>
                      </a:pPr>
                      <a:r>
                        <a:rPr kumimoji="0" lang="en-US" sz="2800" b="1" kern="1200" dirty="0">
                          <a:solidFill>
                            <a:schemeClr val="lt1"/>
                          </a:solidFill>
                          <a:effectLst/>
                          <a:latin typeface="+mn-lt"/>
                          <a:ea typeface="+mn-ea"/>
                          <a:cs typeface="+mn-cs"/>
                        </a:rPr>
                        <a:t>Title</a:t>
                      </a:r>
                    </a:p>
                  </a:txBody>
                  <a:tcPr marL="68580" marR="68580" marT="0" marB="0"/>
                </a:tc>
                <a:tc>
                  <a:txBody>
                    <a:bodyPr/>
                    <a:lstStyle/>
                    <a:p>
                      <a:pPr marL="0" marR="0">
                        <a:spcBef>
                          <a:spcPts val="0"/>
                        </a:spcBef>
                        <a:spcAft>
                          <a:spcPts val="0"/>
                        </a:spcAft>
                      </a:pPr>
                      <a:r>
                        <a:rPr lang="en-US" sz="2800" dirty="0">
                          <a:effectLst/>
                        </a:rPr>
                        <a:t>Input</a:t>
                      </a:r>
                      <a:endParaRPr lang="en-US" sz="1800" dirty="0">
                        <a:effectLst/>
                        <a:latin typeface="Times New Roman"/>
                        <a:ea typeface="Times New Roman"/>
                      </a:endParaRPr>
                    </a:p>
                  </a:txBody>
                  <a:tcPr marL="68580" marR="68580" marT="0" marB="0"/>
                </a:tc>
                <a:tc>
                  <a:txBody>
                    <a:bodyPr/>
                    <a:lstStyle/>
                    <a:p>
                      <a:pPr marL="0" marR="0">
                        <a:spcBef>
                          <a:spcPts val="0"/>
                        </a:spcBef>
                        <a:spcAft>
                          <a:spcPts val="0"/>
                        </a:spcAft>
                      </a:pPr>
                      <a:r>
                        <a:rPr lang="en-US" sz="2800" dirty="0">
                          <a:effectLst/>
                        </a:rPr>
                        <a:t>Expected output</a:t>
                      </a:r>
                      <a:endParaRPr lang="en-US" sz="1800" dirty="0">
                        <a:effectLst/>
                        <a:latin typeface="Times New Roman"/>
                        <a:ea typeface="Times New Roman"/>
                      </a:endParaRPr>
                    </a:p>
                  </a:txBody>
                  <a:tcPr marL="68580" marR="68580" marT="0" marB="0"/>
                </a:tc>
                <a:tc>
                  <a:txBody>
                    <a:bodyPr/>
                    <a:lstStyle/>
                    <a:p>
                      <a:pPr marL="0" marR="0">
                        <a:spcBef>
                          <a:spcPts val="0"/>
                        </a:spcBef>
                        <a:spcAft>
                          <a:spcPts val="0"/>
                        </a:spcAft>
                      </a:pPr>
                      <a:r>
                        <a:rPr lang="en-US" sz="2800" dirty="0">
                          <a:effectLst/>
                        </a:rPr>
                        <a:t>Actual Output</a:t>
                      </a:r>
                      <a:endParaRPr lang="en-US" sz="1800" dirty="0">
                        <a:effectLst/>
                        <a:latin typeface="Times New Roman"/>
                        <a:ea typeface="Times New Roman"/>
                      </a:endParaRPr>
                    </a:p>
                  </a:txBody>
                  <a:tcPr marL="68580" marR="68580" marT="0" marB="0"/>
                </a:tc>
                <a:tc>
                  <a:txBody>
                    <a:bodyPr/>
                    <a:lstStyle/>
                    <a:p>
                      <a:pPr marL="0" marR="0">
                        <a:spcBef>
                          <a:spcPts val="0"/>
                        </a:spcBef>
                        <a:spcAft>
                          <a:spcPts val="0"/>
                        </a:spcAft>
                      </a:pPr>
                      <a:r>
                        <a:rPr lang="en-US" sz="2800" dirty="0">
                          <a:effectLst/>
                        </a:rPr>
                        <a:t>Status:</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876299">
                <a:tc>
                  <a:txBody>
                    <a:bodyPr/>
                    <a:lstStyle/>
                    <a:p>
                      <a:pPr marL="0" marR="0">
                        <a:spcBef>
                          <a:spcPts val="0"/>
                        </a:spcBef>
                        <a:spcAft>
                          <a:spcPts val="0"/>
                        </a:spcAft>
                      </a:pPr>
                      <a:r>
                        <a:rPr lang="en-US" sz="2800">
                          <a:effectLst/>
                        </a:rPr>
                        <a:t>TC1</a:t>
                      </a:r>
                      <a:endParaRPr lang="en-US" sz="1800">
                        <a:effectLst/>
                        <a:latin typeface="Times New Roman"/>
                        <a:ea typeface="Times New Roman"/>
                      </a:endParaRPr>
                    </a:p>
                  </a:txBody>
                  <a:tcPr marL="68580" marR="68580" marT="0" marB="0"/>
                </a:tc>
                <a:tc>
                  <a:txBody>
                    <a:bodyPr/>
                    <a:lstStyle/>
                    <a:p>
                      <a:pPr marL="0" marR="0">
                        <a:spcBef>
                          <a:spcPts val="0"/>
                        </a:spcBef>
                        <a:spcAft>
                          <a:spcPts val="0"/>
                        </a:spcAft>
                      </a:pPr>
                      <a:r>
                        <a:rPr lang="en-US" sz="1800" dirty="0">
                          <a:effectLst/>
                          <a:latin typeface="Times New Roman"/>
                          <a:ea typeface="Times New Roman"/>
                        </a:rPr>
                        <a:t>   </a:t>
                      </a:r>
                      <a:r>
                        <a:rPr lang="en-US" sz="3200" dirty="0">
                          <a:effectLst/>
                          <a:latin typeface="Times New Roman"/>
                          <a:ea typeface="Times New Roman"/>
                        </a:rPr>
                        <a:t>addition of two numbers</a:t>
                      </a:r>
                      <a:endParaRPr lang="en-US" sz="1800" dirty="0">
                        <a:effectLst/>
                        <a:latin typeface="Times New Roman"/>
                        <a:ea typeface="Times New Roman"/>
                      </a:endParaRPr>
                    </a:p>
                  </a:txBody>
                  <a:tcPr marL="68580" marR="68580" marT="0" marB="0"/>
                </a:tc>
                <a:tc>
                  <a:txBody>
                    <a:bodyPr/>
                    <a:lstStyle/>
                    <a:p>
                      <a:pPr marL="0" marR="0">
                        <a:spcBef>
                          <a:spcPts val="0"/>
                        </a:spcBef>
                        <a:spcAft>
                          <a:spcPts val="0"/>
                        </a:spcAft>
                      </a:pPr>
                      <a:r>
                        <a:rPr lang="en-US" sz="2800" dirty="0">
                          <a:effectLst/>
                        </a:rPr>
                        <a:t>X=10, y=11</a:t>
                      </a:r>
                      <a:endParaRPr lang="en-US" sz="1800" dirty="0">
                        <a:effectLst/>
                        <a:latin typeface="Times New Roman"/>
                        <a:ea typeface="Times New Roman"/>
                      </a:endParaRPr>
                    </a:p>
                  </a:txBody>
                  <a:tcPr marL="68580" marR="68580" marT="0" marB="0"/>
                </a:tc>
                <a:tc>
                  <a:txBody>
                    <a:bodyPr/>
                    <a:lstStyle/>
                    <a:p>
                      <a:pPr marL="0" marR="0">
                        <a:spcBef>
                          <a:spcPts val="0"/>
                        </a:spcBef>
                        <a:spcAft>
                          <a:spcPts val="0"/>
                        </a:spcAft>
                      </a:pPr>
                      <a:r>
                        <a:rPr lang="en-US" sz="2800" dirty="0">
                          <a:effectLst/>
                        </a:rPr>
                        <a:t>21</a:t>
                      </a:r>
                      <a:endParaRPr lang="en-US" sz="1800" dirty="0">
                        <a:effectLst/>
                        <a:latin typeface="Times New Roman"/>
                        <a:ea typeface="Times New Roman"/>
                      </a:endParaRPr>
                    </a:p>
                  </a:txBody>
                  <a:tcPr marL="68580" marR="68580" marT="0" marB="0"/>
                </a:tc>
                <a:tc>
                  <a:txBody>
                    <a:bodyPr/>
                    <a:lstStyle/>
                    <a:p>
                      <a:pPr marL="0" marR="0">
                        <a:spcBef>
                          <a:spcPts val="0"/>
                        </a:spcBef>
                        <a:spcAft>
                          <a:spcPts val="0"/>
                        </a:spcAft>
                      </a:pPr>
                      <a:r>
                        <a:rPr lang="en-US" sz="2800" dirty="0">
                          <a:effectLst/>
                        </a:rPr>
                        <a:t>21</a:t>
                      </a:r>
                      <a:endParaRPr lang="en-US" sz="1800" dirty="0">
                        <a:effectLst/>
                        <a:latin typeface="Times New Roman"/>
                        <a:ea typeface="Times New Roman"/>
                      </a:endParaRPr>
                    </a:p>
                  </a:txBody>
                  <a:tcPr marL="68580" marR="68580" marT="0" marB="0"/>
                </a:tc>
                <a:tc>
                  <a:txBody>
                    <a:bodyPr/>
                    <a:lstStyle/>
                    <a:p>
                      <a:pPr marL="0" marR="0">
                        <a:spcBef>
                          <a:spcPts val="0"/>
                        </a:spcBef>
                        <a:spcAft>
                          <a:spcPts val="0"/>
                        </a:spcAft>
                      </a:pPr>
                      <a:r>
                        <a:rPr lang="en-US" sz="2800" dirty="0">
                          <a:effectLst/>
                        </a:rPr>
                        <a:t>Pass</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876299">
                <a:tc>
                  <a:txBody>
                    <a:bodyPr/>
                    <a:lstStyle/>
                    <a:p>
                      <a:pPr marL="0" marR="0">
                        <a:spcBef>
                          <a:spcPts val="0"/>
                        </a:spcBef>
                        <a:spcAft>
                          <a:spcPts val="0"/>
                        </a:spcAft>
                      </a:pPr>
                      <a:r>
                        <a:rPr lang="en-US" sz="2800">
                          <a:effectLst/>
                        </a:rPr>
                        <a:t>TC2</a:t>
                      </a:r>
                      <a:endParaRPr lang="en-US" sz="1800">
                        <a:effectLst/>
                        <a:latin typeface="Times New Roman"/>
                        <a:ea typeface="Times New Roman"/>
                      </a:endParaRPr>
                    </a:p>
                  </a:txBody>
                  <a:tcPr marL="68580" marR="68580" marT="0" marB="0"/>
                </a:tc>
                <a:tc>
                  <a:txBody>
                    <a:bodyPr/>
                    <a:lstStyle/>
                    <a:p>
                      <a:pPr marL="0" marR="0">
                        <a:spcBef>
                          <a:spcPts val="0"/>
                        </a:spcBef>
                        <a:spcAft>
                          <a:spcPts val="0"/>
                        </a:spcAft>
                      </a:pPr>
                      <a:r>
                        <a:rPr lang="en-US" sz="3600" dirty="0">
                          <a:effectLst/>
                          <a:latin typeface="Times New Roman"/>
                          <a:ea typeface="Times New Roman"/>
                        </a:rPr>
                        <a:t>   </a:t>
                      </a:r>
                      <a:r>
                        <a:rPr lang="en-US" sz="3200" dirty="0">
                          <a:effectLst/>
                          <a:latin typeface="Times New Roman"/>
                          <a:ea typeface="Times New Roman"/>
                        </a:rPr>
                        <a:t>subtraction of two numbers</a:t>
                      </a:r>
                    </a:p>
                  </a:txBody>
                  <a:tcPr marL="68580" marR="68580" marT="0" marB="0"/>
                </a:tc>
                <a:tc>
                  <a:txBody>
                    <a:bodyPr/>
                    <a:lstStyle/>
                    <a:p>
                      <a:pPr marL="0" marR="0">
                        <a:spcBef>
                          <a:spcPts val="0"/>
                        </a:spcBef>
                        <a:spcAft>
                          <a:spcPts val="0"/>
                        </a:spcAft>
                      </a:pPr>
                      <a:r>
                        <a:rPr lang="en-US" sz="2800" dirty="0">
                          <a:effectLst/>
                        </a:rPr>
                        <a:t>a=10</a:t>
                      </a:r>
                      <a:br>
                        <a:rPr lang="en-US" sz="2800" dirty="0">
                          <a:effectLst/>
                        </a:rPr>
                      </a:br>
                      <a:r>
                        <a:rPr lang="en-US" sz="2800" dirty="0">
                          <a:effectLst/>
                        </a:rPr>
                        <a:t>b=7</a:t>
                      </a:r>
                      <a:endParaRPr lang="en-US" sz="1800" dirty="0">
                        <a:effectLst/>
                        <a:latin typeface="Times New Roman"/>
                        <a:ea typeface="Times New Roman"/>
                      </a:endParaRPr>
                    </a:p>
                  </a:txBody>
                  <a:tcPr marL="68580" marR="68580" marT="0" marB="0"/>
                </a:tc>
                <a:tc>
                  <a:txBody>
                    <a:bodyPr/>
                    <a:lstStyle/>
                    <a:p>
                      <a:pPr marL="0" marR="0">
                        <a:spcBef>
                          <a:spcPts val="0"/>
                        </a:spcBef>
                        <a:spcAft>
                          <a:spcPts val="0"/>
                        </a:spcAft>
                      </a:pPr>
                      <a:r>
                        <a:rPr lang="en-US" sz="2800" dirty="0">
                          <a:effectLst/>
                          <a:latin typeface="+mn-lt"/>
                          <a:ea typeface="+mn-ea"/>
                        </a:rPr>
                        <a:t>3</a:t>
                      </a:r>
                      <a:endParaRPr lang="en-US" sz="1800" dirty="0">
                        <a:effectLst/>
                        <a:latin typeface="Times New Roman"/>
                        <a:ea typeface="Times New Roman"/>
                      </a:endParaRPr>
                    </a:p>
                  </a:txBody>
                  <a:tcPr marL="68580" marR="68580" marT="0" marB="0"/>
                </a:tc>
                <a:tc>
                  <a:txBody>
                    <a:bodyPr/>
                    <a:lstStyle/>
                    <a:p>
                      <a:pPr marL="0" marR="0">
                        <a:spcBef>
                          <a:spcPts val="0"/>
                        </a:spcBef>
                        <a:spcAft>
                          <a:spcPts val="0"/>
                        </a:spcAft>
                      </a:pPr>
                      <a:r>
                        <a:rPr lang="en-US" sz="2800" dirty="0">
                          <a:effectLst/>
                        </a:rPr>
                        <a:t>17</a:t>
                      </a:r>
                      <a:endParaRPr lang="en-US" sz="1800" dirty="0">
                        <a:effectLst/>
                        <a:latin typeface="Times New Roman"/>
                        <a:ea typeface="Times New Roman"/>
                      </a:endParaRPr>
                    </a:p>
                  </a:txBody>
                  <a:tcPr marL="68580" marR="68580" marT="0" marB="0"/>
                </a:tc>
                <a:tc>
                  <a:txBody>
                    <a:bodyPr/>
                    <a:lstStyle/>
                    <a:p>
                      <a:pPr marL="0" marR="0">
                        <a:spcBef>
                          <a:spcPts val="0"/>
                        </a:spcBef>
                        <a:spcAft>
                          <a:spcPts val="0"/>
                        </a:spcAft>
                      </a:pPr>
                      <a:r>
                        <a:rPr lang="en-US" sz="2800" dirty="0">
                          <a:effectLst/>
                        </a:rPr>
                        <a:t>Fail</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5873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9890"/>
          </a:xfrm>
        </p:spPr>
        <p:txBody>
          <a:bodyPr/>
          <a:lstStyle/>
          <a:p>
            <a:r>
              <a:rPr lang="en-US" spc="-5" dirty="0">
                <a:latin typeface="Calibri" panose="020F0502020204030204" pitchFamily="34" charset="0"/>
              </a:rPr>
              <a:t>Why does software have</a:t>
            </a:r>
            <a:r>
              <a:rPr lang="en-US" spc="15" dirty="0">
                <a:latin typeface="Calibri" panose="020F0502020204030204" pitchFamily="34" charset="0"/>
              </a:rPr>
              <a:t> </a:t>
            </a:r>
            <a:r>
              <a:rPr lang="en-US" spc="-5" dirty="0">
                <a:latin typeface="Calibri" panose="020F0502020204030204" pitchFamily="34" charset="0"/>
              </a:rPr>
              <a:t>errors?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47500" lnSpcReduction="20000"/>
          </a:bodyPr>
          <a:lstStyle/>
          <a:p>
            <a:pPr marR="521970">
              <a:lnSpc>
                <a:spcPts val="3070"/>
              </a:lnSpc>
              <a:tabLst>
                <a:tab pos="356235" algn="l"/>
              </a:tabLst>
            </a:pPr>
            <a:r>
              <a:rPr lang="en-US" sz="4400" spc="-5" dirty="0">
                <a:solidFill>
                  <a:srgbClr val="65659A"/>
                </a:solidFill>
                <a:latin typeface="Calibri" panose="020F0502020204030204" pitchFamily="34" charset="0"/>
                <a:cs typeface="Tahoma"/>
              </a:rPr>
              <a:t>When executing complex tasks, human  beings do commit errors</a:t>
            </a:r>
          </a:p>
          <a:p>
            <a:pPr marL="342900" lvl="1" indent="-342900">
              <a:lnSpc>
                <a:spcPts val="3360"/>
              </a:lnSpc>
              <a:tabLst>
                <a:tab pos="756285" algn="l"/>
              </a:tabLst>
            </a:pPr>
            <a:r>
              <a:rPr lang="en-US" sz="4400" spc="-5" dirty="0">
                <a:solidFill>
                  <a:srgbClr val="65659A"/>
                </a:solidFill>
                <a:latin typeface="Calibri" panose="020F0502020204030204" pitchFamily="34" charset="0"/>
                <a:cs typeface="Tahoma"/>
              </a:rPr>
              <a:t>This cannot be avoided</a:t>
            </a:r>
          </a:p>
          <a:p>
            <a:pPr marR="51435">
              <a:lnSpc>
                <a:spcPts val="3080"/>
              </a:lnSpc>
              <a:tabLst>
                <a:tab pos="356235" algn="l"/>
              </a:tabLst>
            </a:pPr>
            <a:r>
              <a:rPr lang="en-US" sz="4400" spc="-5" dirty="0">
                <a:solidFill>
                  <a:srgbClr val="65659A"/>
                </a:solidFill>
                <a:latin typeface="Calibri" panose="020F0502020204030204" pitchFamily="34" charset="0"/>
                <a:cs typeface="Tahoma"/>
              </a:rPr>
              <a:t>Experienced programmers commit 1 error  in every 10 lines of code (average)</a:t>
            </a:r>
          </a:p>
          <a:p>
            <a:pPr marR="267335">
              <a:lnSpc>
                <a:spcPts val="3070"/>
              </a:lnSpc>
              <a:tabLst>
                <a:tab pos="356235" algn="l"/>
              </a:tabLst>
            </a:pPr>
            <a:r>
              <a:rPr lang="en-US" sz="4400" spc="-5" dirty="0">
                <a:solidFill>
                  <a:srgbClr val="65659A"/>
                </a:solidFill>
                <a:latin typeface="Calibri" panose="020F0502020204030204" pitchFamily="34" charset="0"/>
                <a:cs typeface="Tahoma"/>
              </a:rPr>
              <a:t>About 50% of these errors are corrected  during code compilation</a:t>
            </a:r>
          </a:p>
          <a:p>
            <a:pPr>
              <a:lnSpc>
                <a:spcPts val="3835"/>
              </a:lnSpc>
              <a:tabLst>
                <a:tab pos="356235" algn="l"/>
              </a:tabLst>
            </a:pPr>
            <a:r>
              <a:rPr lang="en-US" sz="4400" spc="-5" dirty="0">
                <a:solidFill>
                  <a:srgbClr val="65659A"/>
                </a:solidFill>
                <a:latin typeface="Calibri" panose="020F0502020204030204" pitchFamily="34" charset="0"/>
                <a:cs typeface="Tahoma"/>
              </a:rPr>
              <a:t>Further errors are corrected in testing</a:t>
            </a:r>
          </a:p>
          <a:p>
            <a:pPr marR="5080">
              <a:lnSpc>
                <a:spcPts val="3080"/>
              </a:lnSpc>
              <a:tabLst>
                <a:tab pos="356235" algn="l"/>
              </a:tabLst>
            </a:pPr>
            <a:r>
              <a:rPr lang="en-US" sz="4400" spc="-5" dirty="0">
                <a:solidFill>
                  <a:srgbClr val="65659A"/>
                </a:solidFill>
                <a:latin typeface="Calibri" panose="020F0502020204030204" pitchFamily="34" charset="0"/>
                <a:cs typeface="Tahoma"/>
              </a:rPr>
              <a:t>About 15% of the errors are still in the  system when delivering it to the customer</a:t>
            </a:r>
          </a:p>
          <a:p>
            <a:endParaRPr lang="en-US" dirty="0"/>
          </a:p>
        </p:txBody>
      </p:sp>
    </p:spTree>
    <p:extLst>
      <p:ext uri="{BB962C8B-B14F-4D97-AF65-F5344CB8AC3E}">
        <p14:creationId xmlns:p14="http://schemas.microsoft.com/office/powerpoint/2010/main" val="302565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51330414"/>
              </p:ext>
            </p:extLst>
          </p:nvPr>
        </p:nvGraphicFramePr>
        <p:xfrm>
          <a:off x="260369" y="731520"/>
          <a:ext cx="11742445" cy="6126480"/>
        </p:xfrm>
        <a:graphic>
          <a:graphicData uri="http://schemas.openxmlformats.org/drawingml/2006/table">
            <a:tbl>
              <a:tblPr firstRow="1" bandRow="1">
                <a:tableStyleId>{5C22544A-7EE6-4342-B048-85BDC9FD1C3A}</a:tableStyleId>
              </a:tblPr>
              <a:tblGrid>
                <a:gridCol w="860743">
                  <a:extLst>
                    <a:ext uri="{9D8B030D-6E8A-4147-A177-3AD203B41FA5}">
                      <a16:colId xmlns:a16="http://schemas.microsoft.com/office/drawing/2014/main" val="2956016075"/>
                    </a:ext>
                  </a:extLst>
                </a:gridCol>
                <a:gridCol w="1769545">
                  <a:extLst>
                    <a:ext uri="{9D8B030D-6E8A-4147-A177-3AD203B41FA5}">
                      <a16:colId xmlns:a16="http://schemas.microsoft.com/office/drawing/2014/main" val="4225043600"/>
                    </a:ext>
                  </a:extLst>
                </a:gridCol>
                <a:gridCol w="2730713">
                  <a:extLst>
                    <a:ext uri="{9D8B030D-6E8A-4147-A177-3AD203B41FA5}">
                      <a16:colId xmlns:a16="http://schemas.microsoft.com/office/drawing/2014/main" val="2419746189"/>
                    </a:ext>
                  </a:extLst>
                </a:gridCol>
                <a:gridCol w="2558324">
                  <a:extLst>
                    <a:ext uri="{9D8B030D-6E8A-4147-A177-3AD203B41FA5}">
                      <a16:colId xmlns:a16="http://schemas.microsoft.com/office/drawing/2014/main" val="726218756"/>
                    </a:ext>
                  </a:extLst>
                </a:gridCol>
                <a:gridCol w="2651820">
                  <a:extLst>
                    <a:ext uri="{9D8B030D-6E8A-4147-A177-3AD203B41FA5}">
                      <a16:colId xmlns:a16="http://schemas.microsoft.com/office/drawing/2014/main" val="597565307"/>
                    </a:ext>
                  </a:extLst>
                </a:gridCol>
                <a:gridCol w="1171300">
                  <a:extLst>
                    <a:ext uri="{9D8B030D-6E8A-4147-A177-3AD203B41FA5}">
                      <a16:colId xmlns:a16="http://schemas.microsoft.com/office/drawing/2014/main" val="3243737661"/>
                    </a:ext>
                  </a:extLst>
                </a:gridCol>
              </a:tblGrid>
              <a:tr h="444858">
                <a:tc>
                  <a:txBody>
                    <a:bodyPr/>
                    <a:lstStyle/>
                    <a:p>
                      <a:r>
                        <a:rPr lang="en-US" dirty="0"/>
                        <a:t>Test case</a:t>
                      </a:r>
                    </a:p>
                  </a:txBody>
                  <a:tcPr/>
                </a:tc>
                <a:tc>
                  <a:txBody>
                    <a:bodyPr/>
                    <a:lstStyle/>
                    <a:p>
                      <a:r>
                        <a:rPr lang="en-US" dirty="0"/>
                        <a:t>Scenario/Description</a:t>
                      </a:r>
                    </a:p>
                  </a:txBody>
                  <a:tcPr/>
                </a:tc>
                <a:tc>
                  <a:txBody>
                    <a:bodyPr/>
                    <a:lstStyle/>
                    <a:p>
                      <a:r>
                        <a:rPr lang="en-US" dirty="0"/>
                        <a:t>Steps</a:t>
                      </a:r>
                    </a:p>
                  </a:txBody>
                  <a:tcPr/>
                </a:tc>
                <a:tc>
                  <a:txBody>
                    <a:bodyPr/>
                    <a:lstStyle/>
                    <a:p>
                      <a:r>
                        <a:rPr lang="en-US" dirty="0"/>
                        <a:t>Expected Result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Actual result</a:t>
                      </a:r>
                    </a:p>
                    <a:p>
                      <a:endParaRPr lang="en-US" dirty="0"/>
                    </a:p>
                  </a:txBody>
                  <a:tcPr/>
                </a:tc>
                <a:tc>
                  <a:txBody>
                    <a:bodyPr/>
                    <a:lstStyle/>
                    <a:p>
                      <a:r>
                        <a:rPr lang="en-US" dirty="0"/>
                        <a:t>Status</a:t>
                      </a:r>
                    </a:p>
                  </a:txBody>
                  <a:tcPr/>
                </a:tc>
                <a:extLst>
                  <a:ext uri="{0D108BD9-81ED-4DB2-BD59-A6C34878D82A}">
                    <a16:rowId xmlns:a16="http://schemas.microsoft.com/office/drawing/2014/main" val="180940755"/>
                  </a:ext>
                </a:extLst>
              </a:tr>
              <a:tr h="370840">
                <a:tc>
                  <a:txBody>
                    <a:bodyPr/>
                    <a:lstStyle/>
                    <a:p>
                      <a:r>
                        <a:rPr lang="en-US" dirty="0"/>
                        <a:t>1</a:t>
                      </a:r>
                    </a:p>
                  </a:txBody>
                  <a:tcPr/>
                </a:tc>
                <a:tc>
                  <a:txBody>
                    <a:bodyPr/>
                    <a:lstStyle/>
                    <a:p>
                      <a:r>
                        <a:rPr lang="en-US" dirty="0"/>
                        <a:t>As a User I should be able to add New Activity</a:t>
                      </a:r>
                    </a:p>
                  </a:txBody>
                  <a:tcPr/>
                </a:tc>
                <a:tc>
                  <a:txBody>
                    <a:bodyPr/>
                    <a:lstStyle/>
                    <a:p>
                      <a:r>
                        <a:rPr lang="en-US" dirty="0"/>
                        <a:t>1- Open the app and</a:t>
                      </a:r>
                      <a:r>
                        <a:rPr lang="en-US" baseline="0" dirty="0"/>
                        <a:t> navigate to add new category button.</a:t>
                      </a:r>
                    </a:p>
                    <a:p>
                      <a:r>
                        <a:rPr lang="en-US" baseline="0" dirty="0"/>
                        <a:t>2- click add  new activity button</a:t>
                      </a:r>
                      <a:endParaRPr lang="en-US" dirty="0"/>
                    </a:p>
                  </a:txBody>
                  <a:tcPr/>
                </a:tc>
                <a:tc>
                  <a:txBody>
                    <a:bodyPr/>
                    <a:lstStyle/>
                    <a:p>
                      <a:r>
                        <a:rPr lang="en-US" dirty="0"/>
                        <a:t>Showing</a:t>
                      </a:r>
                      <a:r>
                        <a:rPr lang="en-US" baseline="0" dirty="0"/>
                        <a:t> the activity page</a:t>
                      </a:r>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Showing</a:t>
                      </a:r>
                      <a:r>
                        <a:rPr lang="en-US" baseline="0" dirty="0"/>
                        <a:t> the activity page</a:t>
                      </a:r>
                      <a:endParaRPr lang="en-US" dirty="0"/>
                    </a:p>
                    <a:p>
                      <a:endParaRPr lang="en-US" dirty="0"/>
                    </a:p>
                  </a:txBody>
                  <a:tcPr/>
                </a:tc>
                <a:tc>
                  <a:txBody>
                    <a:bodyPr/>
                    <a:lstStyle/>
                    <a:p>
                      <a:r>
                        <a:rPr lang="en-US" dirty="0"/>
                        <a:t>Pass</a:t>
                      </a:r>
                    </a:p>
                  </a:txBody>
                  <a:tcPr/>
                </a:tc>
                <a:extLst>
                  <a:ext uri="{0D108BD9-81ED-4DB2-BD59-A6C34878D82A}">
                    <a16:rowId xmlns:a16="http://schemas.microsoft.com/office/drawing/2014/main" val="527096546"/>
                  </a:ext>
                </a:extLst>
              </a:tr>
              <a:tr h="370840">
                <a:tc>
                  <a:txBody>
                    <a:bodyPr/>
                    <a:lstStyle/>
                    <a:p>
                      <a:r>
                        <a:rPr lang="en-US" dirty="0"/>
                        <a:t>2</a:t>
                      </a:r>
                    </a:p>
                  </a:txBody>
                  <a:tcPr/>
                </a:tc>
                <a:tc>
                  <a:txBody>
                    <a:bodyPr/>
                    <a:lstStyle/>
                    <a:p>
                      <a:r>
                        <a:rPr lang="en-US" dirty="0"/>
                        <a:t>As a User I should be able to specify date for my new added activity</a:t>
                      </a:r>
                    </a:p>
                  </a:txBody>
                  <a:tcPr/>
                </a:tc>
                <a:tc>
                  <a:txBody>
                    <a:bodyPr/>
                    <a:lstStyle/>
                    <a:p>
                      <a:r>
                        <a:rPr lang="en-US" dirty="0"/>
                        <a:t>1- Open the add activity</a:t>
                      </a:r>
                      <a:r>
                        <a:rPr lang="en-US" baseline="0" dirty="0"/>
                        <a:t> page by clicking the add new activity button</a:t>
                      </a:r>
                    </a:p>
                    <a:p>
                      <a:r>
                        <a:rPr lang="en-US" baseline="0" dirty="0"/>
                        <a:t>2- Browse to date button and enter date by using the pop up date picker</a:t>
                      </a:r>
                      <a:endParaRPr lang="en-US" dirty="0"/>
                    </a:p>
                  </a:txBody>
                  <a:tcPr/>
                </a:tc>
                <a:tc>
                  <a:txBody>
                    <a:bodyPr/>
                    <a:lstStyle/>
                    <a:p>
                      <a:r>
                        <a:rPr lang="en-US" dirty="0"/>
                        <a:t>Date picker</a:t>
                      </a:r>
                      <a:r>
                        <a:rPr lang="en-US" baseline="0" dirty="0"/>
                        <a:t> should popup to enter the date</a:t>
                      </a:r>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Date picker</a:t>
                      </a:r>
                      <a:r>
                        <a:rPr lang="en-US" baseline="0" dirty="0"/>
                        <a:t> should popup to enter the date</a:t>
                      </a:r>
                      <a:endParaRPr lang="en-US" dirty="0"/>
                    </a:p>
                    <a:p>
                      <a:endParaRPr lang="en-US" dirty="0"/>
                    </a:p>
                  </a:txBody>
                  <a:tcPr/>
                </a:tc>
                <a:tc>
                  <a:txBody>
                    <a:bodyPr/>
                    <a:lstStyle/>
                    <a:p>
                      <a:r>
                        <a:rPr lang="en-US" dirty="0"/>
                        <a:t>Pass</a:t>
                      </a:r>
                    </a:p>
                  </a:txBody>
                  <a:tcPr/>
                </a:tc>
                <a:extLst>
                  <a:ext uri="{0D108BD9-81ED-4DB2-BD59-A6C34878D82A}">
                    <a16:rowId xmlns:a16="http://schemas.microsoft.com/office/drawing/2014/main" val="1936583892"/>
                  </a:ext>
                </a:extLst>
              </a:tr>
              <a:tr h="370840">
                <a:tc>
                  <a:txBody>
                    <a:bodyPr/>
                    <a:lstStyle/>
                    <a:p>
                      <a:r>
                        <a:rPr lang="en-US" dirty="0"/>
                        <a:t>3</a:t>
                      </a:r>
                    </a:p>
                  </a:txBody>
                  <a:tcPr/>
                </a:tc>
                <a:tc>
                  <a:txBody>
                    <a:bodyPr/>
                    <a:lstStyle/>
                    <a:p>
                      <a:r>
                        <a:rPr lang="en-US" dirty="0"/>
                        <a:t>As a User I should be able to see the activities that I have entered</a:t>
                      </a:r>
                    </a:p>
                  </a:txBody>
                  <a:tcPr/>
                </a:tc>
                <a:tc>
                  <a:txBody>
                    <a:bodyPr/>
                    <a:lstStyle/>
                    <a:p>
                      <a:r>
                        <a:rPr lang="en-US" dirty="0"/>
                        <a:t>1- Click on the</a:t>
                      </a:r>
                      <a:r>
                        <a:rPr lang="en-US" baseline="0" dirty="0"/>
                        <a:t> view activities button to see the previous activities.</a:t>
                      </a:r>
                    </a:p>
                    <a:p>
                      <a:r>
                        <a:rPr lang="en-US" baseline="0" dirty="0"/>
                        <a:t>2- Browse to see the activities by category</a:t>
                      </a:r>
                      <a:endParaRPr lang="en-US" dirty="0"/>
                    </a:p>
                  </a:txBody>
                  <a:tcPr/>
                </a:tc>
                <a:tc>
                  <a:txBody>
                    <a:bodyPr/>
                    <a:lstStyle/>
                    <a:p>
                      <a:r>
                        <a:rPr lang="en-US" dirty="0"/>
                        <a:t>activities</a:t>
                      </a:r>
                      <a:r>
                        <a:rPr lang="en-US" baseline="0" dirty="0"/>
                        <a:t> page should show activities by category </a:t>
                      </a:r>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activities</a:t>
                      </a:r>
                      <a:r>
                        <a:rPr lang="en-US" baseline="0" dirty="0"/>
                        <a:t> page is not  showing activities by category </a:t>
                      </a:r>
                      <a:endParaRPr lang="en-US" dirty="0"/>
                    </a:p>
                    <a:p>
                      <a:endParaRPr lang="en-US" dirty="0"/>
                    </a:p>
                  </a:txBody>
                  <a:tcPr/>
                </a:tc>
                <a:tc>
                  <a:txBody>
                    <a:bodyPr/>
                    <a:lstStyle/>
                    <a:p>
                      <a:r>
                        <a:rPr lang="en-US" dirty="0"/>
                        <a:t>Fail</a:t>
                      </a:r>
                    </a:p>
                  </a:txBody>
                  <a:tcPr/>
                </a:tc>
                <a:extLst>
                  <a:ext uri="{0D108BD9-81ED-4DB2-BD59-A6C34878D82A}">
                    <a16:rowId xmlns:a16="http://schemas.microsoft.com/office/drawing/2014/main" val="2770406349"/>
                  </a:ext>
                </a:extLst>
              </a:tr>
            </a:tbl>
          </a:graphicData>
        </a:graphic>
      </p:graphicFrame>
      <p:sp>
        <p:nvSpPr>
          <p:cNvPr id="3" name="Title 2"/>
          <p:cNvSpPr>
            <a:spLocks noGrp="1"/>
          </p:cNvSpPr>
          <p:nvPr>
            <p:ph type="title"/>
          </p:nvPr>
        </p:nvSpPr>
        <p:spPr>
          <a:xfrm>
            <a:off x="1451709" y="0"/>
            <a:ext cx="8911687" cy="1280890"/>
          </a:xfrm>
        </p:spPr>
        <p:txBody>
          <a:bodyPr/>
          <a:lstStyle/>
          <a:p>
            <a:r>
              <a:rPr lang="en-US" dirty="0"/>
              <a:t>Test case examples</a:t>
            </a:r>
          </a:p>
        </p:txBody>
      </p:sp>
    </p:spTree>
    <p:extLst>
      <p:ext uri="{BB962C8B-B14F-4D97-AF65-F5344CB8AC3E}">
        <p14:creationId xmlns:p14="http://schemas.microsoft.com/office/powerpoint/2010/main" val="1860795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506" y="157655"/>
            <a:ext cx="7071533" cy="6532179"/>
          </a:xfrm>
          <a:prstGeom prst="rect">
            <a:avLst/>
          </a:prstGeom>
        </p:spPr>
      </p:pic>
    </p:spTree>
    <p:extLst>
      <p:ext uri="{BB962C8B-B14F-4D97-AF65-F5344CB8AC3E}">
        <p14:creationId xmlns:p14="http://schemas.microsoft.com/office/powerpoint/2010/main" val="1228469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49363" y="1449271"/>
            <a:ext cx="11090428" cy="938590"/>
          </a:xfrm>
          <a:prstGeom prst="rect">
            <a:avLst/>
          </a:prstGeom>
        </p:spPr>
        <p:txBody>
          <a:bodyPr vert="horz" wrap="square" lIns="0" tIns="144145" rIns="0" bIns="0" rtlCol="0">
            <a:spAutoFit/>
          </a:bodyPr>
          <a:lstStyle/>
          <a:p>
            <a:pPr marL="342900" indent="-342900">
              <a:lnSpc>
                <a:spcPct val="90000"/>
              </a:lnSpc>
              <a:spcBef>
                <a:spcPts val="1000"/>
              </a:spcBef>
              <a:buClr>
                <a:schemeClr val="accent1"/>
              </a:buClr>
              <a:buSzPct val="91666"/>
              <a:buFont typeface="Wingdings 3" charset="2"/>
              <a:buChar char=""/>
              <a:tabLst>
                <a:tab pos="318770" algn="l"/>
                <a:tab pos="319405" algn="l"/>
              </a:tabLst>
            </a:pPr>
            <a:r>
              <a:rPr lang="en-US" sz="2400" spc="-5" dirty="0">
                <a:solidFill>
                  <a:srgbClr val="65659A"/>
                </a:solidFill>
                <a:latin typeface="Calibri" panose="020F0502020204030204" pitchFamily="34" charset="0"/>
                <a:cs typeface="Tahoma"/>
              </a:rPr>
              <a:t>White box testing</a:t>
            </a:r>
          </a:p>
          <a:p>
            <a:pPr marL="342900" indent="-342900">
              <a:lnSpc>
                <a:spcPct val="90000"/>
              </a:lnSpc>
              <a:spcBef>
                <a:spcPts val="1000"/>
              </a:spcBef>
              <a:buClr>
                <a:schemeClr val="accent1"/>
              </a:buClr>
              <a:buSzPct val="91666"/>
              <a:buFont typeface="Wingdings 3" charset="2"/>
              <a:buChar char=""/>
              <a:tabLst>
                <a:tab pos="318770" algn="l"/>
                <a:tab pos="319405" algn="l"/>
              </a:tabLst>
            </a:pPr>
            <a:r>
              <a:rPr lang="en-US" sz="2400" spc="-5" dirty="0">
                <a:solidFill>
                  <a:srgbClr val="65659A"/>
                </a:solidFill>
                <a:latin typeface="Calibri" panose="020F0502020204030204" pitchFamily="34" charset="0"/>
                <a:cs typeface="Tahoma"/>
              </a:rPr>
              <a:t>Black box testing</a:t>
            </a:r>
          </a:p>
        </p:txBody>
      </p:sp>
      <p:sp>
        <p:nvSpPr>
          <p:cNvPr id="4" name="Title 3"/>
          <p:cNvSpPr>
            <a:spLocks noGrp="1"/>
          </p:cNvSpPr>
          <p:nvPr>
            <p:ph type="title"/>
          </p:nvPr>
        </p:nvSpPr>
        <p:spPr>
          <a:xfrm>
            <a:off x="1749363" y="540027"/>
            <a:ext cx="8911687" cy="1280890"/>
          </a:xfrm>
        </p:spPr>
        <p:txBody>
          <a:bodyPr/>
          <a:lstStyle/>
          <a:p>
            <a:r>
              <a:rPr lang="en-US" dirty="0"/>
              <a:t>Testing Methodologies</a:t>
            </a:r>
          </a:p>
        </p:txBody>
      </p:sp>
    </p:spTree>
    <p:extLst>
      <p:ext uri="{BB962C8B-B14F-4D97-AF65-F5344CB8AC3E}">
        <p14:creationId xmlns:p14="http://schemas.microsoft.com/office/powerpoint/2010/main" val="360626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034" y="1505607"/>
            <a:ext cx="8229600" cy="1143000"/>
          </a:xfrm>
        </p:spPr>
        <p:txBody>
          <a:bodyPr>
            <a:normAutofit fontScale="90000"/>
          </a:bodyPr>
          <a:lstStyle/>
          <a:p>
            <a:r>
              <a:rPr lang="en-US" dirty="0"/>
              <a:t>This is how a driver or user looks at me. I am opaque or black box for him.</a:t>
            </a:r>
          </a:p>
        </p:txBody>
      </p:sp>
      <p:sp>
        <p:nvSpPr>
          <p:cNvPr id="3" name="Content Placeholder 2"/>
          <p:cNvSpPr>
            <a:spLocks noGrp="1"/>
          </p:cNvSpPr>
          <p:nvPr>
            <p:ph idx="1"/>
          </p:nvPr>
        </p:nvSpPr>
        <p:spPr>
          <a:xfrm>
            <a:off x="1739697" y="794324"/>
            <a:ext cx="10998605" cy="492443"/>
          </a:xfrm>
        </p:spPr>
        <p:txBody>
          <a:bodyPr>
            <a:normAutofit fontScale="92500" lnSpcReduction="20000"/>
          </a:bodyPr>
          <a:lstStyle/>
          <a:p>
            <a:r>
              <a:rPr lang="en-US" sz="3200" b="1" dirty="0"/>
              <a:t>Black Box vs White Box</a:t>
            </a:r>
          </a:p>
        </p:txBody>
      </p:sp>
      <p:pic>
        <p:nvPicPr>
          <p:cNvPr id="2050" name="Picture 2" descr="Image result for transparent car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557393"/>
            <a:ext cx="4368799" cy="3276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transparent car drawing">
            <a:extLst>
              <a:ext uri="{FF2B5EF4-FFF2-40B4-BE49-F238E27FC236}">
                <a16:creationId xmlns:a16="http://schemas.microsoft.com/office/drawing/2014/main" id="{AD2FA687-1277-4046-A37D-329CCA6C0F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402037"/>
            <a:ext cx="5250813" cy="285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256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46691" y="1492469"/>
            <a:ext cx="9357337" cy="4182171"/>
          </a:xfrm>
          <a:prstGeom prst="rect">
            <a:avLst/>
          </a:prstGeom>
        </p:spPr>
        <p:txBody>
          <a:bodyPr vert="horz" wrap="square" lIns="0" tIns="12700" rIns="0" bIns="0" rtlCol="0">
            <a:spAutoFit/>
          </a:bodyPr>
          <a:lstStyle/>
          <a:p>
            <a:pPr marL="342900" marR="393065" indent="-342900">
              <a:lnSpc>
                <a:spcPct val="90000"/>
              </a:lnSpc>
              <a:spcBef>
                <a:spcPts val="1000"/>
              </a:spcBef>
              <a:buClr>
                <a:schemeClr val="accent1"/>
              </a:buClr>
              <a:buSzPct val="91666"/>
              <a:buFont typeface="Wingdings 3" charset="2"/>
              <a:buChar char=""/>
              <a:tabLst>
                <a:tab pos="318770" algn="l"/>
                <a:tab pos="319405" algn="l"/>
              </a:tabLst>
            </a:pPr>
            <a:r>
              <a:rPr lang="en-US" sz="2400" spc="-5" dirty="0">
                <a:solidFill>
                  <a:srgbClr val="65659A"/>
                </a:solidFill>
                <a:latin typeface="Calibri" panose="020F0502020204030204" pitchFamily="34" charset="0"/>
                <a:cs typeface="Tahoma"/>
              </a:rPr>
              <a:t>White Box Testing (also known as Clear Box Testing, Open Box  Testing, Glass Box Testing, Transparent Box Testing, Code-Based  Testing or Structural Testing) is a software testing method in  which the internal structure/ design/ implementation of the item  being tested is known to the tester.</a:t>
            </a:r>
          </a:p>
          <a:p>
            <a:pPr marL="342900" marR="393065" indent="-342900">
              <a:lnSpc>
                <a:spcPct val="90000"/>
              </a:lnSpc>
              <a:spcBef>
                <a:spcPts val="1000"/>
              </a:spcBef>
              <a:buClr>
                <a:schemeClr val="accent1"/>
              </a:buClr>
              <a:buSzPct val="91666"/>
              <a:buFont typeface="Wingdings 3" charset="2"/>
              <a:buChar char=""/>
              <a:tabLst>
                <a:tab pos="318770" algn="l"/>
                <a:tab pos="319405" algn="l"/>
              </a:tabLst>
            </a:pPr>
            <a:endParaRPr lang="en-US" sz="2400" spc="-5" dirty="0">
              <a:solidFill>
                <a:srgbClr val="65659A"/>
              </a:solidFill>
              <a:latin typeface="Calibri" panose="020F0502020204030204" pitchFamily="34" charset="0"/>
              <a:cs typeface="Tahoma"/>
            </a:endParaRPr>
          </a:p>
          <a:p>
            <a:pPr marL="342900" marR="393065" indent="-342900">
              <a:lnSpc>
                <a:spcPct val="90000"/>
              </a:lnSpc>
              <a:spcBef>
                <a:spcPts val="1000"/>
              </a:spcBef>
              <a:buClr>
                <a:schemeClr val="accent1"/>
              </a:buClr>
              <a:buSzPct val="91666"/>
              <a:buFont typeface="Wingdings 3" charset="2"/>
              <a:buChar char=""/>
              <a:tabLst>
                <a:tab pos="318770" algn="l"/>
                <a:tab pos="319405" algn="l"/>
              </a:tabLst>
            </a:pPr>
            <a:r>
              <a:rPr lang="en-US" sz="2400" spc="-5" dirty="0">
                <a:solidFill>
                  <a:srgbClr val="65659A"/>
                </a:solidFill>
                <a:latin typeface="Calibri" panose="020F0502020204030204" pitchFamily="34" charset="0"/>
                <a:cs typeface="Tahoma"/>
              </a:rPr>
              <a:t>White box testing is mainly used for detecting errors in  the program code.</a:t>
            </a:r>
          </a:p>
          <a:p>
            <a:pPr marL="342900" marR="263525" indent="-342900">
              <a:lnSpc>
                <a:spcPct val="90000"/>
              </a:lnSpc>
              <a:spcBef>
                <a:spcPts val="1000"/>
              </a:spcBef>
              <a:buClr>
                <a:schemeClr val="accent1"/>
              </a:buClr>
              <a:buSzPct val="91666"/>
              <a:buFont typeface="Wingdings 3" charset="2"/>
              <a:buChar char=""/>
              <a:tabLst>
                <a:tab pos="318770" algn="l"/>
                <a:tab pos="319405" algn="l"/>
              </a:tabLst>
            </a:pPr>
            <a:endParaRPr lang="en-US" sz="2400" spc="-5" dirty="0">
              <a:solidFill>
                <a:srgbClr val="65659A"/>
              </a:solidFill>
              <a:latin typeface="Calibri" panose="020F0502020204030204" pitchFamily="34" charset="0"/>
              <a:cs typeface="Tahoma"/>
            </a:endParaRPr>
          </a:p>
          <a:p>
            <a:pPr marL="342900" marR="5080" indent="-342900">
              <a:lnSpc>
                <a:spcPct val="90000"/>
              </a:lnSpc>
              <a:spcBef>
                <a:spcPts val="1000"/>
              </a:spcBef>
              <a:buClr>
                <a:schemeClr val="accent1"/>
              </a:buClr>
              <a:buSzPct val="91666"/>
              <a:buFont typeface="Wingdings 3" charset="2"/>
              <a:buChar char=""/>
              <a:tabLst>
                <a:tab pos="318770" algn="l"/>
                <a:tab pos="319405" algn="l"/>
              </a:tabLst>
            </a:pPr>
            <a:r>
              <a:rPr lang="en-US" sz="2400" spc="-5" dirty="0">
                <a:solidFill>
                  <a:srgbClr val="65659A"/>
                </a:solidFill>
                <a:latin typeface="Calibri" panose="020F0502020204030204" pitchFamily="34" charset="0"/>
                <a:cs typeface="Tahoma"/>
              </a:rPr>
              <a:t>It can be applied at all levels of system development especially  Unit and integration testing</a:t>
            </a:r>
            <a:r>
              <a:rPr lang="en-US" spc="-5" dirty="0">
                <a:latin typeface="Trebuchet MS" panose="020B0603020202020204" pitchFamily="34" charset="0"/>
                <a:cs typeface="Caladea"/>
              </a:rPr>
              <a:t>.</a:t>
            </a:r>
            <a:endParaRPr lang="en-US" dirty="0">
              <a:latin typeface="Trebuchet MS" panose="020B0603020202020204" pitchFamily="34" charset="0"/>
              <a:cs typeface="Caladea"/>
            </a:endParaRPr>
          </a:p>
        </p:txBody>
      </p:sp>
      <p:sp>
        <p:nvSpPr>
          <p:cNvPr id="2" name="Title 1"/>
          <p:cNvSpPr>
            <a:spLocks noGrp="1"/>
          </p:cNvSpPr>
          <p:nvPr>
            <p:ph type="title"/>
          </p:nvPr>
        </p:nvSpPr>
        <p:spPr>
          <a:xfrm>
            <a:off x="1846691" y="645131"/>
            <a:ext cx="8911687" cy="847338"/>
          </a:xfrm>
        </p:spPr>
        <p:txBody>
          <a:bodyPr/>
          <a:lstStyle/>
          <a:p>
            <a:r>
              <a:rPr lang="en-US" dirty="0"/>
              <a:t>White box testing</a:t>
            </a:r>
          </a:p>
        </p:txBody>
      </p:sp>
    </p:spTree>
    <p:extLst>
      <p:ext uri="{BB962C8B-B14F-4D97-AF65-F5344CB8AC3E}">
        <p14:creationId xmlns:p14="http://schemas.microsoft.com/office/powerpoint/2010/main" val="716701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0873" y="1517643"/>
            <a:ext cx="11311127" cy="751488"/>
          </a:xfrm>
          <a:prstGeom prst="rect">
            <a:avLst/>
          </a:prstGeom>
        </p:spPr>
        <p:txBody>
          <a:bodyPr vert="horz" wrap="square" lIns="0" tIns="12700" rIns="0" bIns="0" rtlCol="0">
            <a:spAutoFit/>
          </a:bodyPr>
          <a:lstStyle/>
          <a:p>
            <a:pPr marL="354965" marR="5080" indent="-342900">
              <a:spcBef>
                <a:spcPts val="100"/>
              </a:spcBef>
              <a:buClr>
                <a:srgbClr val="525389"/>
              </a:buClr>
              <a:buSzPct val="68750"/>
              <a:buFont typeface="Wingdings" panose="05000000000000000000" pitchFamily="2" charset="2"/>
              <a:buChar char="Ø"/>
              <a:tabLst>
                <a:tab pos="285750" algn="l"/>
              </a:tabLst>
            </a:pPr>
            <a:r>
              <a:rPr sz="2400" spc="-5" dirty="0">
                <a:solidFill>
                  <a:srgbClr val="65659A"/>
                </a:solidFill>
                <a:latin typeface="Calibri" panose="020F0502020204030204" pitchFamily="34" charset="0"/>
                <a:cs typeface="Tahoma"/>
              </a:rPr>
              <a:t>In Black Box Testing we just focus on inputs and output  of the software system without bothering about internal  knowledge of the software program</a:t>
            </a:r>
            <a:r>
              <a:rPr sz="2000" spc="-15" dirty="0">
                <a:latin typeface="Trebuchet MS" panose="020B0603020202020204" pitchFamily="34" charset="0"/>
                <a:cs typeface="Caladea"/>
              </a:rPr>
              <a:t>.</a:t>
            </a:r>
            <a:endParaRPr sz="2000" dirty="0">
              <a:latin typeface="Trebuchet MS" panose="020B0603020202020204" pitchFamily="34" charset="0"/>
              <a:cs typeface="Caladea"/>
            </a:endParaRPr>
          </a:p>
        </p:txBody>
      </p:sp>
      <p:sp>
        <p:nvSpPr>
          <p:cNvPr id="6" name="object 6"/>
          <p:cNvSpPr/>
          <p:nvPr/>
        </p:nvSpPr>
        <p:spPr>
          <a:xfrm>
            <a:off x="3598164" y="3325248"/>
            <a:ext cx="4876800" cy="2209800"/>
          </a:xfrm>
          <a:prstGeom prst="rect">
            <a:avLst/>
          </a:prstGeom>
          <a:blipFill>
            <a:blip r:embed="rId2" cstate="print"/>
            <a:stretch>
              <a:fillRect/>
            </a:stretch>
          </a:blipFill>
        </p:spPr>
        <p:txBody>
          <a:bodyPr wrap="square" lIns="0" tIns="0" rIns="0" bIns="0" rtlCol="0"/>
          <a:lstStyle/>
          <a:p>
            <a:endParaRPr/>
          </a:p>
        </p:txBody>
      </p:sp>
      <p:sp>
        <p:nvSpPr>
          <p:cNvPr id="2" name="Title 1"/>
          <p:cNvSpPr>
            <a:spLocks noGrp="1"/>
          </p:cNvSpPr>
          <p:nvPr>
            <p:ph type="title"/>
          </p:nvPr>
        </p:nvSpPr>
        <p:spPr>
          <a:xfrm>
            <a:off x="1899242" y="612497"/>
            <a:ext cx="8911687" cy="1280890"/>
          </a:xfrm>
        </p:spPr>
        <p:txBody>
          <a:bodyPr/>
          <a:lstStyle/>
          <a:p>
            <a:r>
              <a:rPr lang="en-US" dirty="0"/>
              <a:t>Black box testing</a:t>
            </a:r>
          </a:p>
        </p:txBody>
      </p:sp>
    </p:spTree>
    <p:extLst>
      <p:ext uri="{BB962C8B-B14F-4D97-AF65-F5344CB8AC3E}">
        <p14:creationId xmlns:p14="http://schemas.microsoft.com/office/powerpoint/2010/main" val="2499565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21971" y="1463566"/>
            <a:ext cx="9361644" cy="3125856"/>
          </a:xfrm>
          <a:prstGeom prst="rect">
            <a:avLst/>
          </a:prstGeom>
        </p:spPr>
        <p:txBody>
          <a:bodyPr vert="horz" wrap="square" lIns="0" tIns="154305" rIns="0" bIns="0" rtlCol="0">
            <a:spAutoFit/>
          </a:bodyPr>
          <a:lstStyle/>
          <a:p>
            <a:pPr marL="12700">
              <a:lnSpc>
                <a:spcPct val="100000"/>
              </a:lnSpc>
              <a:spcBef>
                <a:spcPts val="1215"/>
              </a:spcBef>
            </a:pPr>
            <a:r>
              <a:rPr sz="2400" spc="-5" dirty="0">
                <a:solidFill>
                  <a:srgbClr val="65659A"/>
                </a:solidFill>
                <a:latin typeface="Calibri" panose="020F0502020204030204" pitchFamily="34" charset="0"/>
                <a:cs typeface="Tahoma"/>
              </a:rPr>
              <a:t>BLACK BOX TESTING, also known as Behavioral Testing</a:t>
            </a:r>
          </a:p>
          <a:p>
            <a:pPr marL="641985" indent="-305435">
              <a:lnSpc>
                <a:spcPct val="100000"/>
              </a:lnSpc>
              <a:spcBef>
                <a:spcPts val="994"/>
              </a:spcBef>
              <a:buClr>
                <a:srgbClr val="8BB649"/>
              </a:buClr>
              <a:buSzPct val="90625"/>
              <a:buFont typeface="Wingdings" panose="05000000000000000000" pitchFamily="2" charset="2"/>
              <a:buChar char="Ø"/>
              <a:tabLst>
                <a:tab pos="641985" algn="l"/>
                <a:tab pos="642620" algn="l"/>
              </a:tabLst>
            </a:pPr>
            <a:r>
              <a:rPr sz="2400" spc="-5" dirty="0">
                <a:solidFill>
                  <a:srgbClr val="65659A"/>
                </a:solidFill>
                <a:latin typeface="Calibri" panose="020F0502020204030204" pitchFamily="34" charset="0"/>
                <a:cs typeface="Tahoma"/>
              </a:rPr>
              <a:t>is a software testing method in which the internal structure/design/implementation of the item being tested is not known to</a:t>
            </a:r>
            <a:r>
              <a:rPr lang="en-US" sz="2400" spc="-5" dirty="0">
                <a:solidFill>
                  <a:srgbClr val="65659A"/>
                </a:solidFill>
                <a:latin typeface="Calibri" panose="020F0502020204030204" pitchFamily="34" charset="0"/>
                <a:cs typeface="Tahoma"/>
              </a:rPr>
              <a:t> </a:t>
            </a:r>
            <a:r>
              <a:rPr sz="2400" spc="-5" dirty="0">
                <a:solidFill>
                  <a:srgbClr val="65659A"/>
                </a:solidFill>
                <a:latin typeface="Calibri" panose="020F0502020204030204" pitchFamily="34" charset="0"/>
                <a:cs typeface="Tahoma"/>
              </a:rPr>
              <a:t>the tester.</a:t>
            </a:r>
          </a:p>
          <a:p>
            <a:pPr marL="641985" indent="-305435">
              <a:lnSpc>
                <a:spcPct val="100000"/>
              </a:lnSpc>
              <a:spcBef>
                <a:spcPts val="985"/>
              </a:spcBef>
              <a:buClr>
                <a:srgbClr val="8BB649"/>
              </a:buClr>
              <a:buSzPct val="90625"/>
              <a:buFont typeface="Wingdings" panose="05000000000000000000" pitchFamily="2" charset="2"/>
              <a:buChar char="Ø"/>
              <a:tabLst>
                <a:tab pos="641985" algn="l"/>
                <a:tab pos="642620" algn="l"/>
              </a:tabLst>
            </a:pPr>
            <a:r>
              <a:rPr lang="en-US" sz="2400" spc="-5" dirty="0">
                <a:solidFill>
                  <a:srgbClr val="65659A"/>
                </a:solidFill>
                <a:latin typeface="Calibri" panose="020F0502020204030204" pitchFamily="34" charset="0"/>
                <a:cs typeface="Tahoma"/>
              </a:rPr>
              <a:t>Tests are based on requirements written in SRS</a:t>
            </a:r>
          </a:p>
          <a:p>
            <a:pPr marL="641985" indent="-305435">
              <a:lnSpc>
                <a:spcPct val="100000"/>
              </a:lnSpc>
              <a:spcBef>
                <a:spcPts val="985"/>
              </a:spcBef>
              <a:buClr>
                <a:srgbClr val="8BB649"/>
              </a:buClr>
              <a:buSzPct val="90625"/>
              <a:buFont typeface="Wingdings" panose="05000000000000000000" pitchFamily="2" charset="2"/>
              <a:buChar char="Ø"/>
              <a:tabLst>
                <a:tab pos="641985" algn="l"/>
                <a:tab pos="642620" algn="l"/>
              </a:tabLst>
            </a:pPr>
            <a:r>
              <a:rPr sz="2400" spc="-5" dirty="0">
                <a:solidFill>
                  <a:srgbClr val="65659A"/>
                </a:solidFill>
                <a:latin typeface="Calibri" panose="020F0502020204030204" pitchFamily="34" charset="0"/>
                <a:cs typeface="Tahoma"/>
              </a:rPr>
              <a:t>Black-box testing is a method of software testing that examines the functionality of an application (e.g. what the software</a:t>
            </a:r>
            <a:r>
              <a:rPr lang="en-US" sz="2400" spc="-5" dirty="0">
                <a:solidFill>
                  <a:srgbClr val="65659A"/>
                </a:solidFill>
                <a:latin typeface="Calibri" panose="020F0502020204030204" pitchFamily="34" charset="0"/>
                <a:cs typeface="Tahoma"/>
              </a:rPr>
              <a:t> </a:t>
            </a:r>
            <a:r>
              <a:rPr sz="2400" spc="-5" dirty="0">
                <a:solidFill>
                  <a:srgbClr val="65659A"/>
                </a:solidFill>
                <a:latin typeface="Calibri" panose="020F0502020204030204" pitchFamily="34" charset="0"/>
                <a:cs typeface="Tahoma"/>
              </a:rPr>
              <a:t>does) </a:t>
            </a:r>
            <a:endParaRPr lang="en-US" sz="2400" spc="-5" dirty="0">
              <a:solidFill>
                <a:srgbClr val="65659A"/>
              </a:solidFill>
              <a:latin typeface="Calibri" panose="020F0502020204030204" pitchFamily="34" charset="0"/>
              <a:cs typeface="Tahoma"/>
            </a:endParaRPr>
          </a:p>
        </p:txBody>
      </p:sp>
      <p:sp>
        <p:nvSpPr>
          <p:cNvPr id="4" name="Title 3"/>
          <p:cNvSpPr>
            <a:spLocks noGrp="1"/>
          </p:cNvSpPr>
          <p:nvPr>
            <p:ph type="title"/>
          </p:nvPr>
        </p:nvSpPr>
        <p:spPr>
          <a:xfrm>
            <a:off x="1639583" y="624110"/>
            <a:ext cx="8911687" cy="1280890"/>
          </a:xfrm>
        </p:spPr>
        <p:txBody>
          <a:bodyPr/>
          <a:lstStyle/>
          <a:p>
            <a:r>
              <a:rPr lang="en-US" dirty="0" err="1"/>
              <a:t>Contd</a:t>
            </a:r>
            <a:r>
              <a:rPr lang="en-US" dirty="0"/>
              <a:t>…</a:t>
            </a:r>
          </a:p>
        </p:txBody>
      </p:sp>
    </p:spTree>
    <p:extLst>
      <p:ext uri="{BB962C8B-B14F-4D97-AF65-F5344CB8AC3E}">
        <p14:creationId xmlns:p14="http://schemas.microsoft.com/office/powerpoint/2010/main" val="3245785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EDC13A9-807F-4E16-B64B-5CD02EED718F}"/>
              </a:ext>
            </a:extLst>
          </p:cNvPr>
          <p:cNvSpPr>
            <a:spLocks noGrp="1"/>
          </p:cNvSpPr>
          <p:nvPr>
            <p:ph sz="half" idx="2"/>
          </p:nvPr>
        </p:nvSpPr>
        <p:spPr>
          <a:xfrm>
            <a:off x="5913120" y="1190982"/>
            <a:ext cx="5984493" cy="5380960"/>
          </a:xfrm>
        </p:spPr>
        <p:txBody>
          <a:bodyPr/>
          <a:lstStyle/>
          <a:p>
            <a:pPr marL="12065">
              <a:lnSpc>
                <a:spcPct val="100000"/>
              </a:lnSpc>
              <a:spcBef>
                <a:spcPts val="1135"/>
              </a:spcBef>
              <a:buClr>
                <a:srgbClr val="8BB649"/>
              </a:buClr>
              <a:buSzPct val="91666"/>
              <a:tabLst>
                <a:tab pos="318770" algn="l"/>
                <a:tab pos="319405" algn="l"/>
              </a:tabLst>
            </a:pPr>
            <a:r>
              <a:rPr lang="en-US" b="1" u="sng" spc="-55" dirty="0">
                <a:solidFill>
                  <a:srgbClr val="3C3C3C"/>
                </a:solidFill>
                <a:latin typeface="Trebuchet MS"/>
                <a:cs typeface="Trebuchet MS"/>
              </a:rPr>
              <a:t>Unit</a:t>
            </a:r>
            <a:r>
              <a:rPr lang="en-US" b="1" u="sng" spc="-275" dirty="0">
                <a:solidFill>
                  <a:srgbClr val="3C3C3C"/>
                </a:solidFill>
                <a:latin typeface="Trebuchet MS"/>
                <a:cs typeface="Trebuchet MS"/>
              </a:rPr>
              <a:t> </a:t>
            </a:r>
            <a:r>
              <a:rPr lang="en-US" b="1" u="sng" spc="-120" dirty="0">
                <a:solidFill>
                  <a:srgbClr val="3C3C3C"/>
                </a:solidFill>
                <a:latin typeface="Trebuchet MS"/>
                <a:cs typeface="Trebuchet MS"/>
              </a:rPr>
              <a:t>Testing</a:t>
            </a:r>
          </a:p>
          <a:p>
            <a:pPr marL="318770" indent="-306705">
              <a:lnSpc>
                <a:spcPct val="100000"/>
              </a:lnSpc>
              <a:spcBef>
                <a:spcPts val="1135"/>
              </a:spcBef>
              <a:buClr>
                <a:srgbClr val="8BB649"/>
              </a:buClr>
              <a:buSzPct val="91666"/>
              <a:buFont typeface="Wingdings" panose="05000000000000000000" pitchFamily="2" charset="2"/>
              <a:buChar char="§"/>
              <a:tabLst>
                <a:tab pos="318770" algn="l"/>
                <a:tab pos="319405" algn="l"/>
              </a:tabLst>
            </a:pPr>
            <a:r>
              <a:rPr lang="en-US" dirty="0">
                <a:latin typeface="Trebuchet MS"/>
                <a:cs typeface="Trebuchet MS"/>
              </a:rPr>
              <a:t>Tests each module individually</a:t>
            </a:r>
          </a:p>
          <a:p>
            <a:pPr lvl="2"/>
            <a:r>
              <a:rPr lang="en-US" dirty="0"/>
              <a:t>Code walkthrough</a:t>
            </a:r>
          </a:p>
          <a:p>
            <a:pPr lvl="2"/>
            <a:r>
              <a:rPr lang="en-US" dirty="0"/>
              <a:t>Code inspection</a:t>
            </a:r>
            <a:endParaRPr lang="en-US" dirty="0">
              <a:latin typeface="Trebuchet MS"/>
              <a:cs typeface="Trebuchet MS"/>
            </a:endParaRPr>
          </a:p>
          <a:p>
            <a:pPr marL="12065">
              <a:spcBef>
                <a:spcPts val="1135"/>
              </a:spcBef>
              <a:buClr>
                <a:srgbClr val="8BB649"/>
              </a:buClr>
              <a:buSzPct val="91666"/>
              <a:tabLst>
                <a:tab pos="318770" algn="l"/>
                <a:tab pos="319405" algn="l"/>
              </a:tabLst>
            </a:pPr>
            <a:r>
              <a:rPr lang="en-US" b="1" u="sng" spc="-55" dirty="0">
                <a:solidFill>
                  <a:srgbClr val="3C3C3C"/>
                </a:solidFill>
                <a:latin typeface="Trebuchet MS"/>
                <a:cs typeface="Trebuchet MS"/>
              </a:rPr>
              <a:t>Integration Testing</a:t>
            </a:r>
          </a:p>
          <a:p>
            <a:pPr marL="318770" indent="-306705">
              <a:lnSpc>
                <a:spcPct val="100000"/>
              </a:lnSpc>
              <a:spcBef>
                <a:spcPts val="1035"/>
              </a:spcBef>
              <a:buClr>
                <a:srgbClr val="8BB649"/>
              </a:buClr>
              <a:buSzPct val="91666"/>
              <a:buFont typeface="Wingdings" panose="05000000000000000000" pitchFamily="2" charset="2"/>
              <a:buChar char="§"/>
              <a:tabLst>
                <a:tab pos="318770" algn="l"/>
                <a:tab pos="319405" algn="l"/>
              </a:tabLst>
            </a:pPr>
            <a:r>
              <a:rPr lang="en-US" dirty="0">
                <a:latin typeface="Trebuchet MS"/>
                <a:cs typeface="Trebuchet MS"/>
              </a:rPr>
              <a:t>Once all the modules have been unit tested, integration  testing is performed</a:t>
            </a:r>
          </a:p>
          <a:p>
            <a:pPr marL="12065">
              <a:lnSpc>
                <a:spcPct val="100000"/>
              </a:lnSpc>
              <a:spcBef>
                <a:spcPts val="1135"/>
              </a:spcBef>
              <a:buClr>
                <a:srgbClr val="8BB649"/>
              </a:buClr>
              <a:buSzPct val="91666"/>
              <a:tabLst>
                <a:tab pos="318770" algn="l"/>
                <a:tab pos="319405" algn="l"/>
              </a:tabLst>
            </a:pPr>
            <a:r>
              <a:rPr lang="en-US" b="1" u="sng" spc="-55" dirty="0">
                <a:solidFill>
                  <a:srgbClr val="3C3C3C"/>
                </a:solidFill>
                <a:latin typeface="Trebuchet MS"/>
                <a:cs typeface="Trebuchet MS"/>
              </a:rPr>
              <a:t>System Testing</a:t>
            </a:r>
          </a:p>
          <a:p>
            <a:pPr marL="318770" indent="-306705">
              <a:lnSpc>
                <a:spcPct val="100000"/>
              </a:lnSpc>
              <a:spcBef>
                <a:spcPts val="1030"/>
              </a:spcBef>
              <a:buClr>
                <a:srgbClr val="8BB649"/>
              </a:buClr>
              <a:buSzPct val="91666"/>
              <a:buFont typeface="Wingdings" panose="05000000000000000000" pitchFamily="2" charset="2"/>
              <a:buChar char="§"/>
              <a:tabLst>
                <a:tab pos="318770" algn="l"/>
                <a:tab pos="319405" algn="l"/>
              </a:tabLst>
            </a:pPr>
            <a:r>
              <a:rPr lang="en-US" dirty="0">
                <a:latin typeface="Trebuchet MS"/>
                <a:cs typeface="Trebuchet MS"/>
              </a:rPr>
              <a:t>Verifies that all system elements work properly and that overall system function and performance has been achieved.</a:t>
            </a:r>
          </a:p>
          <a:p>
            <a:pPr marL="12065">
              <a:spcBef>
                <a:spcPts val="1135"/>
              </a:spcBef>
              <a:buClr>
                <a:srgbClr val="8BB649"/>
              </a:buClr>
              <a:buSzPct val="91666"/>
              <a:tabLst>
                <a:tab pos="318770" algn="l"/>
                <a:tab pos="319405" algn="l"/>
              </a:tabLst>
            </a:pPr>
            <a:r>
              <a:rPr lang="en-US" b="1" u="sng" spc="-55" dirty="0">
                <a:solidFill>
                  <a:srgbClr val="3C3C3C"/>
                </a:solidFill>
                <a:latin typeface="Trebuchet MS"/>
                <a:cs typeface="Trebuchet MS"/>
              </a:rPr>
              <a:t>Acceptance Testing</a:t>
            </a:r>
          </a:p>
          <a:p>
            <a:pPr marL="318770" indent="-306705">
              <a:lnSpc>
                <a:spcPct val="100000"/>
              </a:lnSpc>
              <a:spcBef>
                <a:spcPts val="1035"/>
              </a:spcBef>
              <a:buClr>
                <a:srgbClr val="8BB649"/>
              </a:buClr>
              <a:buSzPct val="91666"/>
              <a:buFont typeface="Wingdings" panose="05000000000000000000" pitchFamily="2" charset="2"/>
              <a:buChar char="§"/>
              <a:tabLst>
                <a:tab pos="318770" algn="l"/>
                <a:tab pos="319405" algn="l"/>
              </a:tabLst>
            </a:pPr>
            <a:r>
              <a:rPr lang="en-US" dirty="0">
                <a:latin typeface="Trebuchet MS"/>
                <a:cs typeface="Trebuchet MS"/>
              </a:rPr>
              <a:t>It is performed by the customer to determine whether to accept or reject the delivery of the system.</a:t>
            </a:r>
          </a:p>
          <a:p>
            <a:endParaRPr lang="en-US" dirty="0"/>
          </a:p>
        </p:txBody>
      </p:sp>
      <p:pic>
        <p:nvPicPr>
          <p:cNvPr id="4" name="Picture 2" descr="Image result for system testing">
            <a:extLst>
              <a:ext uri="{FF2B5EF4-FFF2-40B4-BE49-F238E27FC236}">
                <a16:creationId xmlns:a16="http://schemas.microsoft.com/office/drawing/2014/main" id="{F6D96CFE-3AD2-47D1-85C0-0D7FFA081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89" y="1048772"/>
            <a:ext cx="5725131" cy="26253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integration testing">
            <a:extLst>
              <a:ext uri="{FF2B5EF4-FFF2-40B4-BE49-F238E27FC236}">
                <a16:creationId xmlns:a16="http://schemas.microsoft.com/office/drawing/2014/main" id="{4FBE5025-362E-4429-86CE-8805A2A520EB}"/>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187989" y="3658019"/>
            <a:ext cx="5303837" cy="319998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864870" y="550537"/>
            <a:ext cx="8911687" cy="1280890"/>
          </a:xfrm>
        </p:spPr>
        <p:txBody>
          <a:bodyPr/>
          <a:lstStyle/>
          <a:p>
            <a:r>
              <a:rPr lang="en-US" dirty="0"/>
              <a:t>Levels of Testing</a:t>
            </a:r>
          </a:p>
        </p:txBody>
      </p:sp>
    </p:spTree>
    <p:extLst>
      <p:ext uri="{BB962C8B-B14F-4D97-AF65-F5344CB8AC3E}">
        <p14:creationId xmlns:p14="http://schemas.microsoft.com/office/powerpoint/2010/main" val="90150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0323D7-E663-4BAE-A3E6-5D7A5BD212D7}"/>
              </a:ext>
            </a:extLst>
          </p:cNvPr>
          <p:cNvSpPr>
            <a:spLocks noGrp="1"/>
          </p:cNvSpPr>
          <p:nvPr>
            <p:ph type="body" idx="1"/>
          </p:nvPr>
        </p:nvSpPr>
        <p:spPr>
          <a:xfrm>
            <a:off x="1629102" y="1219201"/>
            <a:ext cx="10131973" cy="2743199"/>
          </a:xfrm>
        </p:spPr>
        <p:txBody>
          <a:bodyPr>
            <a:normAutofit fontScale="85000" lnSpcReduction="20000"/>
          </a:bodyPr>
          <a:lstStyle/>
          <a:p>
            <a:pPr marL="285750" indent="-285750">
              <a:buFont typeface="Arial" panose="020B0604020202020204" pitchFamily="34" charset="0"/>
              <a:buChar char="•"/>
            </a:pPr>
            <a:r>
              <a:rPr lang="en-US" sz="2800" spc="-5" dirty="0">
                <a:solidFill>
                  <a:srgbClr val="65659A"/>
                </a:solidFill>
                <a:latin typeface="Calibri" panose="020F0502020204030204" pitchFamily="34" charset="0"/>
                <a:cs typeface="Tahoma"/>
              </a:rPr>
              <a:t>In system testing the behavior of whole system/product is tested as defined by the scope of the development project or product. </a:t>
            </a:r>
          </a:p>
          <a:p>
            <a:pPr marL="285750" indent="-285750">
              <a:buFont typeface="Arial" panose="020B0604020202020204" pitchFamily="34" charset="0"/>
              <a:buChar char="•"/>
            </a:pPr>
            <a:r>
              <a:rPr lang="en-US" sz="2800" spc="-5" dirty="0">
                <a:solidFill>
                  <a:srgbClr val="65659A"/>
                </a:solidFill>
                <a:latin typeface="Calibri" panose="020F0502020204030204" pitchFamily="34" charset="0"/>
                <a:cs typeface="Tahoma"/>
              </a:rPr>
              <a:t>System testing is most often the final test to verify that the system to be delivered meets the specification and its purpose.</a:t>
            </a:r>
          </a:p>
          <a:p>
            <a:pPr marL="285750" indent="-285750">
              <a:buFont typeface="Arial" panose="020B0604020202020204" pitchFamily="34" charset="0"/>
              <a:buChar char="•"/>
            </a:pPr>
            <a:r>
              <a:rPr lang="en-US" sz="2800" spc="-5" dirty="0">
                <a:solidFill>
                  <a:srgbClr val="65659A"/>
                </a:solidFill>
                <a:latin typeface="Calibri" panose="020F0502020204030204" pitchFamily="34" charset="0"/>
                <a:cs typeface="Tahoma"/>
              </a:rPr>
              <a:t>System testing is carried out by specialists testers or independent testers.</a:t>
            </a:r>
          </a:p>
          <a:p>
            <a:endParaRPr lang="en-US" sz="2800" b="1" dirty="0"/>
          </a:p>
          <a:p>
            <a:r>
              <a:rPr lang="en-US" sz="2800" b="1" dirty="0"/>
              <a:t>Types of System Testing:</a:t>
            </a:r>
          </a:p>
        </p:txBody>
      </p:sp>
      <p:sp>
        <p:nvSpPr>
          <p:cNvPr id="5" name="TextBox 4"/>
          <p:cNvSpPr txBox="1"/>
          <p:nvPr/>
        </p:nvSpPr>
        <p:spPr>
          <a:xfrm>
            <a:off x="1752097" y="3880124"/>
            <a:ext cx="5436007" cy="3207032"/>
          </a:xfrm>
          <a:prstGeom prst="rect">
            <a:avLst/>
          </a:prstGeom>
          <a:noFill/>
        </p:spPr>
        <p:txBody>
          <a:bodyPr wrap="square" rtlCol="0">
            <a:spAutoFit/>
          </a:bodyPr>
          <a:lstStyle/>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Function testing (GUI)</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Performance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Load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Usability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Volume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Stress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Security Testing</a:t>
            </a:r>
          </a:p>
          <a:p>
            <a:endParaRPr lang="en-US" dirty="0"/>
          </a:p>
        </p:txBody>
      </p:sp>
      <p:sp>
        <p:nvSpPr>
          <p:cNvPr id="6" name="TextBox 5"/>
          <p:cNvSpPr txBox="1"/>
          <p:nvPr/>
        </p:nvSpPr>
        <p:spPr>
          <a:xfrm>
            <a:off x="6377151" y="3880124"/>
            <a:ext cx="3886200" cy="3207032"/>
          </a:xfrm>
          <a:prstGeom prst="rect">
            <a:avLst/>
          </a:prstGeom>
          <a:noFill/>
        </p:spPr>
        <p:txBody>
          <a:bodyPr wrap="square" rtlCol="0">
            <a:spAutoFit/>
          </a:bodyPr>
          <a:lstStyle/>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Scalability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Compatibility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Smoke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Regression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Sanity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Installation testing</a:t>
            </a:r>
          </a:p>
          <a:p>
            <a:pPr marL="285750" indent="-285750">
              <a:lnSpc>
                <a:spcPct val="80000"/>
              </a:lnSpc>
              <a:spcBef>
                <a:spcPts val="1000"/>
              </a:spcBef>
              <a:buClr>
                <a:schemeClr val="accent1"/>
              </a:buClr>
              <a:buFont typeface="Arial" panose="020B0604020202020204" pitchFamily="34" charset="0"/>
              <a:buChar char="•"/>
            </a:pPr>
            <a:r>
              <a:rPr lang="en-US" sz="2400" spc="-5" dirty="0">
                <a:solidFill>
                  <a:srgbClr val="65659A"/>
                </a:solidFill>
                <a:latin typeface="Calibri" panose="020F0502020204030204" pitchFamily="34" charset="0"/>
                <a:cs typeface="Tahoma"/>
              </a:rPr>
              <a:t>Ad Hoc Testing</a:t>
            </a:r>
          </a:p>
          <a:p>
            <a:pPr marL="285750" indent="-285750">
              <a:buFont typeface="Arial" panose="020B0604020202020204" pitchFamily="34" charset="0"/>
              <a:buChar char="•"/>
            </a:pPr>
            <a:endParaRPr lang="en-US" dirty="0"/>
          </a:p>
        </p:txBody>
      </p:sp>
      <p:sp>
        <p:nvSpPr>
          <p:cNvPr id="4" name="Title 3"/>
          <p:cNvSpPr>
            <a:spLocks noGrp="1"/>
          </p:cNvSpPr>
          <p:nvPr>
            <p:ph type="title"/>
          </p:nvPr>
        </p:nvSpPr>
        <p:spPr>
          <a:xfrm>
            <a:off x="1825670" y="578756"/>
            <a:ext cx="8911687" cy="1280890"/>
          </a:xfrm>
        </p:spPr>
        <p:txBody>
          <a:bodyPr/>
          <a:lstStyle/>
          <a:p>
            <a:r>
              <a:rPr lang="en-US" dirty="0"/>
              <a:t>System Testing and its types</a:t>
            </a:r>
          </a:p>
        </p:txBody>
      </p:sp>
    </p:spTree>
    <p:extLst>
      <p:ext uri="{BB962C8B-B14F-4D97-AF65-F5344CB8AC3E}">
        <p14:creationId xmlns:p14="http://schemas.microsoft.com/office/powerpoint/2010/main" val="951708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9820" y="488732"/>
            <a:ext cx="9976473" cy="6369268"/>
          </a:xfrm>
        </p:spPr>
        <p:txBody>
          <a:bodyPr>
            <a:normAutofit fontScale="92500" lnSpcReduction="20000"/>
          </a:bodyPr>
          <a:lstStyle/>
          <a:p>
            <a:r>
              <a:rPr lang="en-US" sz="2600" b="1" spc="-5" dirty="0">
                <a:solidFill>
                  <a:srgbClr val="65659A"/>
                </a:solidFill>
                <a:latin typeface="Calibri" panose="020F0502020204030204" pitchFamily="34" charset="0"/>
                <a:cs typeface="Tahoma"/>
              </a:rPr>
              <a:t>Graphical User Interface Testing</a:t>
            </a:r>
            <a:r>
              <a:rPr lang="en-US" sz="2600" spc="-5" dirty="0">
                <a:solidFill>
                  <a:srgbClr val="65659A"/>
                </a:solidFill>
                <a:latin typeface="Calibri" panose="020F0502020204030204" pitchFamily="34" charset="0"/>
                <a:cs typeface="Tahoma"/>
              </a:rPr>
              <a:t>: To generate a set of test cases, test designers attempt to cover all the functionality of the system and fully exercise the GUI itself.</a:t>
            </a:r>
          </a:p>
          <a:p>
            <a:r>
              <a:rPr lang="en-US" sz="2600" b="1" spc="-5" dirty="0">
                <a:solidFill>
                  <a:srgbClr val="65659A"/>
                </a:solidFill>
                <a:latin typeface="Calibri" panose="020F0502020204030204" pitchFamily="34" charset="0"/>
                <a:cs typeface="Tahoma"/>
              </a:rPr>
              <a:t>Performance Testing: </a:t>
            </a:r>
            <a:r>
              <a:rPr lang="en-US" sz="2600" spc="-5" dirty="0">
                <a:solidFill>
                  <a:srgbClr val="65659A"/>
                </a:solidFill>
                <a:latin typeface="Calibri" panose="020F0502020204030204" pitchFamily="34" charset="0"/>
                <a:cs typeface="Tahoma"/>
              </a:rPr>
              <a:t>It is testing that is performed, to determine how fast some aspect of a system performs under a particular workload.</a:t>
            </a:r>
          </a:p>
          <a:p>
            <a:r>
              <a:rPr lang="en-US" sz="2600" b="1" spc="-5" dirty="0">
                <a:solidFill>
                  <a:srgbClr val="65659A"/>
                </a:solidFill>
                <a:latin typeface="Calibri" panose="020F0502020204030204" pitchFamily="34" charset="0"/>
                <a:cs typeface="Tahoma"/>
              </a:rPr>
              <a:t>Load Testing: </a:t>
            </a:r>
            <a:r>
              <a:rPr lang="en-US" sz="2600" spc="-5" dirty="0">
                <a:solidFill>
                  <a:srgbClr val="65659A"/>
                </a:solidFill>
                <a:latin typeface="Calibri" panose="020F0502020204030204" pitchFamily="34" charset="0"/>
                <a:cs typeface="Tahoma"/>
              </a:rPr>
              <a:t>It is a type of software testing which is conducted to understand the behavior of the application under a specific expected load. Load testing is performed to determine a system’s behavior under both normal and at peak conditions.</a:t>
            </a:r>
          </a:p>
          <a:p>
            <a:r>
              <a:rPr lang="en-US" sz="2600" b="1" spc="-5" dirty="0">
                <a:solidFill>
                  <a:srgbClr val="65659A"/>
                </a:solidFill>
                <a:latin typeface="Calibri" panose="020F0502020204030204" pitchFamily="34" charset="0"/>
                <a:cs typeface="Tahoma"/>
              </a:rPr>
              <a:t>Usability Testing: </a:t>
            </a:r>
            <a:r>
              <a:rPr lang="en-US" sz="2600" spc="-5" dirty="0">
                <a:solidFill>
                  <a:srgbClr val="65659A"/>
                </a:solidFill>
                <a:latin typeface="Calibri" panose="020F0502020204030204" pitchFamily="34" charset="0"/>
                <a:cs typeface="Tahoma"/>
              </a:rPr>
              <a:t>In usability testing basically the testers tests the ease with which the user interfaces can be used. It tests that whether the application or the product built is user-friendly or not.</a:t>
            </a:r>
          </a:p>
          <a:p>
            <a:r>
              <a:rPr lang="en-US" sz="2600" b="1" spc="-5" dirty="0">
                <a:solidFill>
                  <a:srgbClr val="65659A"/>
                </a:solidFill>
                <a:latin typeface="Calibri" panose="020F0502020204030204" pitchFamily="34" charset="0"/>
                <a:cs typeface="Tahoma"/>
              </a:rPr>
              <a:t>Volume Testing: </a:t>
            </a:r>
            <a:r>
              <a:rPr lang="en-US" sz="2600" spc="-5" dirty="0">
                <a:solidFill>
                  <a:srgbClr val="65659A"/>
                </a:solidFill>
                <a:latin typeface="Calibri" panose="020F0502020204030204" pitchFamily="34" charset="0"/>
                <a:cs typeface="Tahoma"/>
              </a:rPr>
              <a:t>Volume testing refers to testing a software application or the product with a certain amount of data. E.g., if we want to volume test our application with a specific database size, we need to expand our database to that size and then test the application’s performance on it.</a:t>
            </a:r>
          </a:p>
          <a:p>
            <a:r>
              <a:rPr lang="en-US" sz="2600" b="1" spc="-5" dirty="0">
                <a:solidFill>
                  <a:srgbClr val="65659A"/>
                </a:solidFill>
                <a:latin typeface="Calibri" panose="020F0502020204030204" pitchFamily="34" charset="0"/>
                <a:cs typeface="Tahoma"/>
              </a:rPr>
              <a:t>Stress Testing: </a:t>
            </a:r>
            <a:r>
              <a:rPr lang="en-US" sz="2600" spc="-5" dirty="0">
                <a:solidFill>
                  <a:srgbClr val="65659A"/>
                </a:solidFill>
                <a:latin typeface="Calibri" panose="020F0502020204030204" pitchFamily="34" charset="0"/>
                <a:cs typeface="Tahoma"/>
              </a:rPr>
              <a:t>It involves testing beyond normal operational capacity, often to a breaking point, in order to observe the results</a:t>
            </a:r>
            <a:endParaRPr lang="en-US" sz="2600" dirty="0"/>
          </a:p>
          <a:p>
            <a:endParaRPr lang="en-US" dirty="0"/>
          </a:p>
        </p:txBody>
      </p:sp>
    </p:spTree>
    <p:extLst>
      <p:ext uri="{BB962C8B-B14F-4D97-AF65-F5344CB8AC3E}">
        <p14:creationId xmlns:p14="http://schemas.microsoft.com/office/powerpoint/2010/main" val="313747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1608082" y="1547648"/>
            <a:ext cx="9049407" cy="2803635"/>
          </a:xfrm>
        </p:spPr>
        <p:txBody>
          <a:bodyPr>
            <a:noAutofit/>
          </a:bodyPr>
          <a:lstStyle/>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spc="-5" dirty="0">
                <a:solidFill>
                  <a:srgbClr val="65659A"/>
                </a:solidFill>
                <a:latin typeface="Calibri" panose="020F0502020204030204" pitchFamily="34" charset="0"/>
                <a:cs typeface="Tahoma"/>
              </a:rPr>
              <a:t>Wrong requirement:  not what the customer wants</a:t>
            </a:r>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spc="-5" dirty="0">
                <a:solidFill>
                  <a:srgbClr val="65659A"/>
                </a:solidFill>
                <a:latin typeface="Calibri" panose="020F0502020204030204" pitchFamily="34" charset="0"/>
                <a:cs typeface="Tahoma"/>
              </a:rPr>
              <a:t>Missing requirement</a:t>
            </a:r>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spc="-5" dirty="0">
                <a:solidFill>
                  <a:srgbClr val="65659A"/>
                </a:solidFill>
                <a:latin typeface="Calibri" panose="020F0502020204030204" pitchFamily="34" charset="0"/>
                <a:cs typeface="Tahoma"/>
              </a:rPr>
              <a:t>Requirement impossible to implement</a:t>
            </a:r>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spc="-5" dirty="0">
                <a:solidFill>
                  <a:srgbClr val="65659A"/>
                </a:solidFill>
                <a:latin typeface="Calibri" panose="020F0502020204030204" pitchFamily="34" charset="0"/>
                <a:cs typeface="Tahoma"/>
              </a:rPr>
              <a:t>Faulty design</a:t>
            </a:r>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spc="-5" dirty="0">
                <a:solidFill>
                  <a:srgbClr val="65659A"/>
                </a:solidFill>
                <a:latin typeface="Calibri" panose="020F0502020204030204" pitchFamily="34" charset="0"/>
                <a:cs typeface="Tahoma"/>
              </a:rPr>
              <a:t>Faulty code</a:t>
            </a:r>
          </a:p>
          <a:p>
            <a:pPr>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100" spc="-5" dirty="0">
                <a:solidFill>
                  <a:srgbClr val="65659A"/>
                </a:solidFill>
                <a:latin typeface="Calibri" panose="020F0502020204030204" pitchFamily="34" charset="0"/>
                <a:cs typeface="Tahoma"/>
              </a:rPr>
              <a:t>Improperly implemented design</a:t>
            </a:r>
            <a:endParaRPr lang="en-GB" sz="2100" spc="-5" dirty="0">
              <a:solidFill>
                <a:srgbClr val="65659A"/>
              </a:solidFill>
              <a:latin typeface="Calibri" panose="020F0502020204030204" pitchFamily="34" charset="0"/>
              <a:cs typeface="Tahoma"/>
            </a:endParaRPr>
          </a:p>
        </p:txBody>
      </p:sp>
      <p:sp>
        <p:nvSpPr>
          <p:cNvPr id="2" name="Title 1"/>
          <p:cNvSpPr>
            <a:spLocks noGrp="1"/>
          </p:cNvSpPr>
          <p:nvPr>
            <p:ph type="title"/>
          </p:nvPr>
        </p:nvSpPr>
        <p:spPr>
          <a:xfrm>
            <a:off x="1608083" y="624110"/>
            <a:ext cx="10216055" cy="794787"/>
          </a:xfrm>
        </p:spPr>
        <p:txBody>
          <a:bodyPr/>
          <a:lstStyle/>
          <a:p>
            <a:r>
              <a:rPr lang="en-GB" dirty="0">
                <a:latin typeface="Times New Roman"/>
                <a:cs typeface="Times New Roman"/>
              </a:rPr>
              <a:t>Software Faults and Failures, W</a:t>
            </a:r>
            <a:r>
              <a:rPr lang="en-US" dirty="0" err="1">
                <a:latin typeface="Times New Roman"/>
                <a:cs typeface="Times New Roman"/>
              </a:rPr>
              <a:t>hy</a:t>
            </a:r>
            <a:r>
              <a:rPr lang="en-US" dirty="0">
                <a:latin typeface="Times New Roman"/>
                <a:cs typeface="Times New Roman"/>
              </a:rPr>
              <a:t> Does Software Fail</a:t>
            </a:r>
            <a:endParaRPr lang="en-US" dirty="0"/>
          </a:p>
        </p:txBody>
      </p:sp>
    </p:spTree>
    <p:extLst>
      <p:ext uri="{BB962C8B-B14F-4D97-AF65-F5344CB8AC3E}">
        <p14:creationId xmlns:p14="http://schemas.microsoft.com/office/powerpoint/2010/main" val="81132156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9613" y="609600"/>
            <a:ext cx="10131973" cy="6095999"/>
          </a:xfrm>
        </p:spPr>
        <p:txBody>
          <a:bodyPr>
            <a:normAutofit fontScale="62500" lnSpcReduction="20000"/>
          </a:bodyPr>
          <a:lstStyle/>
          <a:p>
            <a:r>
              <a:rPr lang="en-US" sz="3400" b="1" spc="-5" dirty="0">
                <a:solidFill>
                  <a:srgbClr val="65659A"/>
                </a:solidFill>
                <a:latin typeface="Calibri" panose="020F0502020204030204" pitchFamily="34" charset="0"/>
                <a:cs typeface="Tahoma"/>
              </a:rPr>
              <a:t>Security Testing: </a:t>
            </a:r>
            <a:r>
              <a:rPr lang="en-US" sz="3400" spc="-5" dirty="0">
                <a:solidFill>
                  <a:srgbClr val="65659A"/>
                </a:solidFill>
                <a:latin typeface="Calibri" panose="020F0502020204030204" pitchFamily="34" charset="0"/>
                <a:cs typeface="Tahoma"/>
              </a:rPr>
              <a:t>Security testing is basically a type of software testing that’s done to check whether the application or the product is secured or not. It checks to see if the application is vulnerable to attacks, if anyone hack the system or login to the application without any authorization.</a:t>
            </a:r>
          </a:p>
          <a:p>
            <a:r>
              <a:rPr lang="en-US" sz="3400" b="1" spc="-5" dirty="0">
                <a:solidFill>
                  <a:srgbClr val="65659A"/>
                </a:solidFill>
                <a:latin typeface="Calibri" panose="020F0502020204030204" pitchFamily="34" charset="0"/>
                <a:cs typeface="Tahoma"/>
              </a:rPr>
              <a:t>Scalability Testing: </a:t>
            </a:r>
            <a:r>
              <a:rPr lang="en-US" sz="3400" spc="-5" dirty="0">
                <a:solidFill>
                  <a:srgbClr val="65659A"/>
                </a:solidFill>
                <a:latin typeface="Calibri" panose="020F0502020204030204" pitchFamily="34" charset="0"/>
                <a:cs typeface="Tahoma"/>
              </a:rPr>
              <a:t>Testing the ability of a system, a network, or a process to continue to function well when it is changed in size or volume in order to meet a growing need.</a:t>
            </a:r>
          </a:p>
          <a:p>
            <a:r>
              <a:rPr lang="en-US" sz="3400" b="1" spc="-5" dirty="0">
                <a:solidFill>
                  <a:srgbClr val="65659A"/>
                </a:solidFill>
                <a:latin typeface="Calibri" panose="020F0502020204030204" pitchFamily="34" charset="0"/>
                <a:cs typeface="Tahoma"/>
              </a:rPr>
              <a:t>Compatibility Testing: </a:t>
            </a:r>
            <a:r>
              <a:rPr lang="en-US" sz="3400" spc="-5" dirty="0">
                <a:solidFill>
                  <a:srgbClr val="65659A"/>
                </a:solidFill>
                <a:latin typeface="Calibri" panose="020F0502020204030204" pitchFamily="34" charset="0"/>
                <a:cs typeface="Tahoma"/>
              </a:rPr>
              <a:t>Compatibility testing is a type of software testing used to ensure compatibility of the system/application/website with various other objects such as other web browsers, hardware platforms, operating systems </a:t>
            </a:r>
            <a:r>
              <a:rPr lang="en-US" sz="3400" spc="-5" dirty="0" err="1">
                <a:solidFill>
                  <a:srgbClr val="65659A"/>
                </a:solidFill>
                <a:latin typeface="Calibri" panose="020F0502020204030204" pitchFamily="34" charset="0"/>
                <a:cs typeface="Tahoma"/>
              </a:rPr>
              <a:t>etc</a:t>
            </a:r>
            <a:endParaRPr lang="en-US" sz="3400" spc="-5" dirty="0">
              <a:solidFill>
                <a:srgbClr val="65659A"/>
              </a:solidFill>
              <a:latin typeface="Calibri" panose="020F0502020204030204" pitchFamily="34" charset="0"/>
              <a:cs typeface="Tahoma"/>
            </a:endParaRPr>
          </a:p>
          <a:p>
            <a:r>
              <a:rPr lang="en-US" sz="3400" b="1" spc="-5" dirty="0">
                <a:solidFill>
                  <a:srgbClr val="65659A"/>
                </a:solidFill>
                <a:latin typeface="Calibri" panose="020F0502020204030204" pitchFamily="34" charset="0"/>
                <a:cs typeface="Tahoma"/>
              </a:rPr>
              <a:t>Smoke Testing: </a:t>
            </a:r>
            <a:r>
              <a:rPr lang="en-US" sz="3400" spc="-5" dirty="0">
                <a:solidFill>
                  <a:srgbClr val="65659A"/>
                </a:solidFill>
                <a:latin typeface="Calibri" panose="020F0502020204030204" pitchFamily="34" charset="0"/>
                <a:cs typeface="Tahoma"/>
              </a:rPr>
              <a:t>Smoke Testing  is a kind of Software Testing performed after software build to ascertain that the critical functionalities of the program are working fine. It is executed "before" any detailed functional or regression tests are executed on the software build. The purpose is to reject a badly broken application so that the QA team does not waste time installing and testing the software application.</a:t>
            </a:r>
          </a:p>
          <a:p>
            <a:r>
              <a:rPr lang="en-US" sz="3400" b="1" spc="-5" dirty="0">
                <a:solidFill>
                  <a:srgbClr val="65659A"/>
                </a:solidFill>
                <a:latin typeface="Calibri" panose="020F0502020204030204" pitchFamily="34" charset="0"/>
                <a:cs typeface="Tahoma"/>
              </a:rPr>
              <a:t>Acceptance testing: </a:t>
            </a:r>
            <a:r>
              <a:rPr lang="en-US" sz="3400" spc="-5" dirty="0">
                <a:solidFill>
                  <a:srgbClr val="65659A"/>
                </a:solidFill>
                <a:latin typeface="Calibri" panose="020F0502020204030204" pitchFamily="34" charset="0"/>
                <a:cs typeface="Tahoma"/>
              </a:rPr>
              <a:t>Acceptance testing is basically done by the user or customer although other stakeholders may be involved as well. It enables customers and users to determine if the built system meets their needs and expectations. </a:t>
            </a:r>
          </a:p>
          <a:p>
            <a:endParaRPr lang="en-US" dirty="0"/>
          </a:p>
        </p:txBody>
      </p:sp>
    </p:spTree>
    <p:extLst>
      <p:ext uri="{BB962C8B-B14F-4D97-AF65-F5344CB8AC3E}">
        <p14:creationId xmlns:p14="http://schemas.microsoft.com/office/powerpoint/2010/main" val="2798366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3527E3-82CE-4E6E-822F-1E5F91120BC4}"/>
              </a:ext>
            </a:extLst>
          </p:cNvPr>
          <p:cNvPicPr>
            <a:picLocks noChangeAspect="1"/>
          </p:cNvPicPr>
          <p:nvPr/>
        </p:nvPicPr>
        <p:blipFill rotWithShape="1">
          <a:blip r:embed="rId2"/>
          <a:srcRect l="3560" r="3174" b="36522"/>
          <a:stretch/>
        </p:blipFill>
        <p:spPr>
          <a:xfrm>
            <a:off x="457200" y="533400"/>
            <a:ext cx="7483602" cy="3276600"/>
          </a:xfrm>
          <a:prstGeom prst="rect">
            <a:avLst/>
          </a:prstGeom>
        </p:spPr>
      </p:pic>
      <p:pic>
        <p:nvPicPr>
          <p:cNvPr id="5" name="Picture 4">
            <a:extLst>
              <a:ext uri="{FF2B5EF4-FFF2-40B4-BE49-F238E27FC236}">
                <a16:creationId xmlns:a16="http://schemas.microsoft.com/office/drawing/2014/main" id="{C427233F-9431-4676-9B7C-9753DD8B91F0}"/>
              </a:ext>
            </a:extLst>
          </p:cNvPr>
          <p:cNvPicPr>
            <a:picLocks noChangeAspect="1"/>
          </p:cNvPicPr>
          <p:nvPr/>
        </p:nvPicPr>
        <p:blipFill rotWithShape="1">
          <a:blip r:embed="rId3"/>
          <a:srcRect b="37634"/>
          <a:stretch/>
        </p:blipFill>
        <p:spPr>
          <a:xfrm>
            <a:off x="3779201" y="3788229"/>
            <a:ext cx="8412799" cy="3069771"/>
          </a:xfrm>
          <a:prstGeom prst="rect">
            <a:avLst/>
          </a:prstGeom>
        </p:spPr>
      </p:pic>
    </p:spTree>
    <p:extLst>
      <p:ext uri="{BB962C8B-B14F-4D97-AF65-F5344CB8AC3E}">
        <p14:creationId xmlns:p14="http://schemas.microsoft.com/office/powerpoint/2010/main" val="1774766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95A9A88-7A6A-4025-A7C0-A2D7A8B18C83}"/>
              </a:ext>
            </a:extLst>
          </p:cNvPr>
          <p:cNvSpPr>
            <a:spLocks noGrp="1"/>
          </p:cNvSpPr>
          <p:nvPr>
            <p:ph type="body" idx="1"/>
          </p:nvPr>
        </p:nvSpPr>
        <p:spPr>
          <a:xfrm>
            <a:off x="659993" y="1752600"/>
            <a:ext cx="10872012" cy="1015663"/>
          </a:xfrm>
        </p:spPr>
        <p:txBody>
          <a:bodyPr/>
          <a:lstStyle/>
          <a:p>
            <a:r>
              <a:rPr lang="en-US" sz="2400" b="1" dirty="0"/>
              <a:t>Test cases that exercise a system's functionalities from start to finish by testing each of it individual transactions.</a:t>
            </a:r>
          </a:p>
          <a:p>
            <a:endParaRPr lang="en-US" dirty="0"/>
          </a:p>
        </p:txBody>
      </p:sp>
      <p:sp>
        <p:nvSpPr>
          <p:cNvPr id="2" name="Title 1"/>
          <p:cNvSpPr>
            <a:spLocks noGrp="1"/>
          </p:cNvSpPr>
          <p:nvPr>
            <p:ph type="title"/>
          </p:nvPr>
        </p:nvSpPr>
        <p:spPr>
          <a:xfrm>
            <a:off x="1783629" y="645130"/>
            <a:ext cx="8911687" cy="1280890"/>
          </a:xfrm>
        </p:spPr>
        <p:txBody>
          <a:bodyPr/>
          <a:lstStyle/>
          <a:p>
            <a:r>
              <a:rPr lang="en-US" dirty="0"/>
              <a:t>USE CASE BASED Testing</a:t>
            </a:r>
          </a:p>
        </p:txBody>
      </p:sp>
    </p:spTree>
    <p:extLst>
      <p:ext uri="{BB962C8B-B14F-4D97-AF65-F5344CB8AC3E}">
        <p14:creationId xmlns:p14="http://schemas.microsoft.com/office/powerpoint/2010/main" val="955978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3450F2-EBE6-4F16-8D38-142452BFED7D}"/>
              </a:ext>
            </a:extLst>
          </p:cNvPr>
          <p:cNvPicPr>
            <a:picLocks noChangeAspect="1"/>
          </p:cNvPicPr>
          <p:nvPr/>
        </p:nvPicPr>
        <p:blipFill>
          <a:blip r:embed="rId2"/>
          <a:stretch>
            <a:fillRect/>
          </a:stretch>
        </p:blipFill>
        <p:spPr>
          <a:xfrm>
            <a:off x="1662928" y="0"/>
            <a:ext cx="8866144" cy="6858000"/>
          </a:xfrm>
          <a:prstGeom prst="rect">
            <a:avLst/>
          </a:prstGeom>
        </p:spPr>
      </p:pic>
    </p:spTree>
    <p:extLst>
      <p:ext uri="{BB962C8B-B14F-4D97-AF65-F5344CB8AC3E}">
        <p14:creationId xmlns:p14="http://schemas.microsoft.com/office/powerpoint/2010/main" val="2305546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4922" y="1671145"/>
            <a:ext cx="8915400" cy="3777622"/>
          </a:xfrm>
        </p:spPr>
        <p:txBody>
          <a:bodyPr>
            <a:normAutofit/>
          </a:bodyPr>
          <a:lstStyle/>
          <a:p>
            <a:pPr marL="342900" indent="-342900">
              <a:buFont typeface="Arial" panose="020B0604020202020204" pitchFamily="34" charset="0"/>
              <a:buChar char="•"/>
            </a:pPr>
            <a:r>
              <a:rPr lang="en-US" sz="2400" dirty="0"/>
              <a:t>use cases do not specify input data, the tester must select it.</a:t>
            </a:r>
          </a:p>
          <a:p>
            <a:pPr marL="342900" indent="-342900">
              <a:buFont typeface="Arial" panose="020B0604020202020204" pitchFamily="34" charset="0"/>
              <a:buChar char="•"/>
            </a:pPr>
            <a:r>
              <a:rPr lang="en-US" sz="2400" dirty="0"/>
              <a:t>To create test cases, start with normal data for the most often used transactions. </a:t>
            </a:r>
          </a:p>
          <a:p>
            <a:pPr marL="342900" indent="-342900">
              <a:buFont typeface="Arial" panose="020B0604020202020204" pitchFamily="34" charset="0"/>
              <a:buChar char="•"/>
            </a:pPr>
            <a:r>
              <a:rPr lang="en-US" sz="2400" dirty="0"/>
              <a:t>Then move to boundary values and invalid data. </a:t>
            </a:r>
          </a:p>
          <a:p>
            <a:pPr marL="342900" indent="-342900">
              <a:buFont typeface="Arial" panose="020B0604020202020204" pitchFamily="34" charset="0"/>
              <a:buChar char="•"/>
            </a:pPr>
            <a:r>
              <a:rPr lang="en-US" sz="2400" dirty="0"/>
              <a:t>Make sure you have at least one test case for every Extension in the use case</a:t>
            </a:r>
            <a:r>
              <a:rPr lang="en-US" dirty="0"/>
              <a:t>. </a:t>
            </a:r>
          </a:p>
          <a:p>
            <a:pPr marL="285750" indent="-285750">
              <a:buFont typeface="Arial" panose="020B0604020202020204" pitchFamily="34" charset="0"/>
              <a:buChar char="•"/>
            </a:pPr>
            <a:endParaRPr lang="en-US" dirty="0"/>
          </a:p>
        </p:txBody>
      </p:sp>
      <p:sp>
        <p:nvSpPr>
          <p:cNvPr id="4" name="Rectangle 3"/>
          <p:cNvSpPr/>
          <p:nvPr/>
        </p:nvSpPr>
        <p:spPr>
          <a:xfrm>
            <a:off x="1809100" y="805934"/>
            <a:ext cx="7776333"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latin typeface="Times New Roman"/>
                <a:cs typeface="Times New Roman"/>
              </a:rPr>
              <a:t>How to make a test case from use case. </a:t>
            </a:r>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730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85901" y="304800"/>
            <a:ext cx="9338553" cy="6172200"/>
          </a:xfrm>
          <a:prstGeom prst="rect">
            <a:avLst/>
          </a:prstGeom>
        </p:spPr>
      </p:pic>
    </p:spTree>
    <p:extLst>
      <p:ext uri="{BB962C8B-B14F-4D97-AF65-F5344CB8AC3E}">
        <p14:creationId xmlns:p14="http://schemas.microsoft.com/office/powerpoint/2010/main" val="610541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752600" y="17174"/>
            <a:ext cx="8763000" cy="6871306"/>
          </a:xfrm>
          <a:prstGeom prst="rect">
            <a:avLst/>
          </a:prstGeom>
        </p:spPr>
      </p:pic>
    </p:spTree>
    <p:extLst>
      <p:ext uri="{BB962C8B-B14F-4D97-AF65-F5344CB8AC3E}">
        <p14:creationId xmlns:p14="http://schemas.microsoft.com/office/powerpoint/2010/main" val="3703404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r="2807"/>
          <a:stretch/>
        </p:blipFill>
        <p:spPr>
          <a:xfrm>
            <a:off x="1371600" y="1524000"/>
            <a:ext cx="9067800" cy="2514600"/>
          </a:xfrm>
          <a:prstGeom prst="rect">
            <a:avLst/>
          </a:prstGeom>
        </p:spPr>
      </p:pic>
    </p:spTree>
    <p:extLst>
      <p:ext uri="{BB962C8B-B14F-4D97-AF65-F5344CB8AC3E}">
        <p14:creationId xmlns:p14="http://schemas.microsoft.com/office/powerpoint/2010/main" val="2060837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31E029-D2AD-45DA-B1FC-FCC16BB67497}"/>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F116B61D-6E00-4861-B47E-4C41C91AE54C}"/>
              </a:ext>
            </a:extLst>
          </p:cNvPr>
          <p:cNvPicPr>
            <a:picLocks noChangeAspect="1"/>
          </p:cNvPicPr>
          <p:nvPr/>
        </p:nvPicPr>
        <p:blipFill>
          <a:blip r:embed="rId2"/>
          <a:stretch>
            <a:fillRect/>
          </a:stretch>
        </p:blipFill>
        <p:spPr>
          <a:xfrm>
            <a:off x="438150" y="342900"/>
            <a:ext cx="11315700" cy="6172200"/>
          </a:xfrm>
          <a:prstGeom prst="rect">
            <a:avLst/>
          </a:prstGeom>
        </p:spPr>
      </p:pic>
    </p:spTree>
    <p:extLst>
      <p:ext uri="{BB962C8B-B14F-4D97-AF65-F5344CB8AC3E}">
        <p14:creationId xmlns:p14="http://schemas.microsoft.com/office/powerpoint/2010/main" val="828821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848AC6-434D-483D-BE11-73B9ECBC0F71}"/>
              </a:ext>
            </a:extLst>
          </p:cNvPr>
          <p:cNvPicPr>
            <a:picLocks noChangeAspect="1"/>
          </p:cNvPicPr>
          <p:nvPr/>
        </p:nvPicPr>
        <p:blipFill>
          <a:blip r:embed="rId2"/>
          <a:stretch>
            <a:fillRect/>
          </a:stretch>
        </p:blipFill>
        <p:spPr>
          <a:xfrm>
            <a:off x="1165880" y="146862"/>
            <a:ext cx="10284738" cy="6711137"/>
          </a:xfrm>
          <a:prstGeom prst="rect">
            <a:avLst/>
          </a:prstGeom>
        </p:spPr>
      </p:pic>
    </p:spTree>
    <p:extLst>
      <p:ext uri="{BB962C8B-B14F-4D97-AF65-F5344CB8AC3E}">
        <p14:creationId xmlns:p14="http://schemas.microsoft.com/office/powerpoint/2010/main" val="137196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Quality</a:t>
            </a:r>
          </a:p>
        </p:txBody>
      </p:sp>
      <p:sp>
        <p:nvSpPr>
          <p:cNvPr id="3" name="Content Placeholder 2"/>
          <p:cNvSpPr>
            <a:spLocks noGrp="1"/>
          </p:cNvSpPr>
          <p:nvPr>
            <p:ph idx="1"/>
          </p:nvPr>
        </p:nvSpPr>
        <p:spPr/>
        <p:txBody>
          <a:bodyPr/>
          <a:lstStyle/>
          <a:p>
            <a:pPr>
              <a:lnSpc>
                <a:spcPct val="90000"/>
              </a:lnSpc>
              <a:tabLst>
                <a:tab pos="755650" algn="l"/>
                <a:tab pos="756285" algn="l"/>
              </a:tabLst>
            </a:pPr>
            <a:r>
              <a:rPr lang="en-GB" altLang="en-US" sz="2600" spc="-5" dirty="0">
                <a:solidFill>
                  <a:srgbClr val="65659A"/>
                </a:solidFill>
                <a:latin typeface="Calibri" panose="020F0502020204030204" pitchFamily="34" charset="0"/>
                <a:cs typeface="Tahoma"/>
              </a:rPr>
              <a:t>Traditional definition of quality:</a:t>
            </a:r>
          </a:p>
          <a:p>
            <a:pPr marL="971550" lvl="1" indent="-342900">
              <a:lnSpc>
                <a:spcPct val="90000"/>
              </a:lnSpc>
              <a:tabLst>
                <a:tab pos="755650" algn="l"/>
                <a:tab pos="756285" algn="l"/>
              </a:tabLst>
            </a:pPr>
            <a:r>
              <a:rPr lang="en-GB" altLang="en-US" sz="2600" spc="-5" dirty="0">
                <a:solidFill>
                  <a:srgbClr val="65659A"/>
                </a:solidFill>
                <a:latin typeface="Calibri" panose="020F0502020204030204" pitchFamily="34" charset="0"/>
                <a:cs typeface="Tahoma"/>
              </a:rPr>
              <a:t>fitness of purpose,</a:t>
            </a:r>
          </a:p>
          <a:p>
            <a:pPr marL="1371600" lvl="2" indent="-342900">
              <a:lnSpc>
                <a:spcPct val="90000"/>
              </a:lnSpc>
              <a:tabLst>
                <a:tab pos="755650" algn="l"/>
                <a:tab pos="756285" algn="l"/>
              </a:tabLst>
            </a:pPr>
            <a:r>
              <a:rPr lang="en-GB" altLang="en-US" sz="2600" spc="-5" dirty="0">
                <a:solidFill>
                  <a:srgbClr val="65659A"/>
                </a:solidFill>
                <a:latin typeface="Calibri" panose="020F0502020204030204" pitchFamily="34" charset="0"/>
                <a:cs typeface="Tahoma"/>
              </a:rPr>
              <a:t>a quality product does exactly what the users want it to do. </a:t>
            </a:r>
          </a:p>
          <a:p>
            <a:pPr>
              <a:lnSpc>
                <a:spcPct val="90000"/>
              </a:lnSpc>
              <a:tabLst>
                <a:tab pos="755650" algn="l"/>
                <a:tab pos="756285" algn="l"/>
              </a:tabLst>
            </a:pPr>
            <a:r>
              <a:rPr lang="en-US" altLang="en-US" sz="2600" spc="-5" dirty="0">
                <a:solidFill>
                  <a:srgbClr val="65659A"/>
                </a:solidFill>
                <a:latin typeface="Calibri" panose="020F0502020204030204" pitchFamily="34" charset="0"/>
                <a:cs typeface="Tahoma"/>
              </a:rPr>
              <a:t>Quality – Quality refers to any measurable characteristics such as correctness, maintainability, portability, testability, usability, reliability, efficiency, integrity, reusability and interoperability</a:t>
            </a:r>
          </a:p>
          <a:p>
            <a:endParaRPr lang="en-US" dirty="0"/>
          </a:p>
        </p:txBody>
      </p:sp>
    </p:spTree>
    <p:extLst>
      <p:ext uri="{BB962C8B-B14F-4D97-AF65-F5344CB8AC3E}">
        <p14:creationId xmlns:p14="http://schemas.microsoft.com/office/powerpoint/2010/main" val="1831006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5400" y="190500"/>
            <a:ext cx="9589943" cy="6667500"/>
          </a:xfrm>
          <a:prstGeom prst="rect">
            <a:avLst/>
          </a:prstGeom>
        </p:spPr>
      </p:pic>
    </p:spTree>
    <p:extLst>
      <p:ext uri="{BB962C8B-B14F-4D97-AF65-F5344CB8AC3E}">
        <p14:creationId xmlns:p14="http://schemas.microsoft.com/office/powerpoint/2010/main" val="4109834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905000" y="685799"/>
          <a:ext cx="8763000" cy="6172202"/>
        </p:xfrm>
        <a:graphic>
          <a:graphicData uri="http://schemas.openxmlformats.org/drawingml/2006/table">
            <a:tbl>
              <a:tblPr firstRow="1" firstCol="1" lastRow="1" lastCol="1" bandRow="1" bandCol="1"/>
              <a:tblGrid>
                <a:gridCol w="2856102">
                  <a:extLst>
                    <a:ext uri="{9D8B030D-6E8A-4147-A177-3AD203B41FA5}">
                      <a16:colId xmlns:a16="http://schemas.microsoft.com/office/drawing/2014/main" val="2420188502"/>
                    </a:ext>
                  </a:extLst>
                </a:gridCol>
                <a:gridCol w="5906898">
                  <a:extLst>
                    <a:ext uri="{9D8B030D-6E8A-4147-A177-3AD203B41FA5}">
                      <a16:colId xmlns:a16="http://schemas.microsoft.com/office/drawing/2014/main" val="3709017831"/>
                    </a:ext>
                  </a:extLst>
                </a:gridCol>
              </a:tblGrid>
              <a:tr h="236346">
                <a:tc>
                  <a:txBody>
                    <a:bodyPr/>
                    <a:lstStyle/>
                    <a:p>
                      <a:pPr marL="0" marR="0">
                        <a:lnSpc>
                          <a:spcPts val="1200"/>
                        </a:lnSpc>
                        <a:spcBef>
                          <a:spcPts val="200"/>
                        </a:spcBef>
                        <a:spcAft>
                          <a:spcPts val="200"/>
                        </a:spcAft>
                      </a:pPr>
                      <a:r>
                        <a:rPr lang="en-US" sz="1200" b="1">
                          <a:effectLst/>
                          <a:latin typeface="Verdana" panose="020B0604030504040204" pitchFamily="34" charset="0"/>
                          <a:ea typeface="Times New Roman" panose="02020603050405020304" pitchFamily="18" charset="0"/>
                          <a:cs typeface="Arial" panose="020B0604020202020204" pitchFamily="34" charset="0"/>
                        </a:rPr>
                        <a:t>Identifier</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200"/>
                        </a:spcBef>
                        <a:spcAft>
                          <a:spcPts val="200"/>
                        </a:spcAft>
                      </a:pP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292180"/>
                  </a:ext>
                </a:extLst>
              </a:tr>
              <a:tr h="472695">
                <a:tc>
                  <a:txBody>
                    <a:bodyPr/>
                    <a:lstStyle/>
                    <a:p>
                      <a:pPr marL="0" marR="0">
                        <a:lnSpc>
                          <a:spcPts val="1200"/>
                        </a:lnSpc>
                        <a:spcBef>
                          <a:spcPts val="200"/>
                        </a:spcBef>
                        <a:spcAft>
                          <a:spcPts val="200"/>
                        </a:spcAft>
                      </a:pPr>
                      <a:r>
                        <a:rPr lang="en-US" sz="1200" b="1">
                          <a:effectLst/>
                          <a:latin typeface="Verdana" panose="020B0604030504040204" pitchFamily="34" charset="0"/>
                          <a:ea typeface="Times New Roman" panose="02020603050405020304" pitchFamily="18" charset="0"/>
                          <a:cs typeface="Arial" panose="020B0604020202020204" pitchFamily="34" charset="0"/>
                        </a:rPr>
                        <a:t>Related requirements(s)</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200"/>
                        </a:spcBef>
                        <a:spcAft>
                          <a:spcPts val="200"/>
                        </a:spcAft>
                      </a:pPr>
                      <a:endParaRPr lang="en-US" sz="1200">
                        <a:effectLst/>
                        <a:latin typeface="Times New Roman" panose="02020603050405020304" pitchFamily="18" charset="0"/>
                        <a:ea typeface="SimSun" panose="02010600030101010101" pitchFamily="2" charset="-122"/>
                        <a:cs typeface="Courier"/>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6159737"/>
                  </a:ext>
                </a:extLst>
              </a:tr>
              <a:tr h="303509">
                <a:tc>
                  <a:txBody>
                    <a:bodyPr/>
                    <a:lstStyle/>
                    <a:p>
                      <a:pPr marL="0" marR="0">
                        <a:lnSpc>
                          <a:spcPts val="1200"/>
                        </a:lnSpc>
                        <a:spcBef>
                          <a:spcPts val="200"/>
                        </a:spcBef>
                        <a:spcAft>
                          <a:spcPts val="200"/>
                        </a:spcAft>
                      </a:pPr>
                      <a:r>
                        <a:rPr lang="en-US" sz="1200" b="1" dirty="0">
                          <a:effectLst/>
                          <a:latin typeface="Verdana" panose="020B0604030504040204" pitchFamily="34" charset="0"/>
                          <a:ea typeface="Times New Roman" panose="02020603050405020304" pitchFamily="18" charset="0"/>
                          <a:cs typeface="Arial" panose="020B0604020202020204" pitchFamily="34" charset="0"/>
                        </a:rPr>
                        <a:t>Short description</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200"/>
                        </a:spcBef>
                        <a:spcAft>
                          <a:spcPts val="200"/>
                        </a:spcAft>
                      </a:pPr>
                      <a:endParaRPr lang="en-US" sz="1200" dirty="0">
                        <a:effectLst/>
                        <a:latin typeface="Times New Roman" panose="02020603050405020304" pitchFamily="18" charset="0"/>
                        <a:ea typeface="SimSun" panose="02010600030101010101" pitchFamily="2" charset="-122"/>
                        <a:cs typeface="Courier"/>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900031"/>
                  </a:ext>
                </a:extLst>
              </a:tr>
              <a:tr h="1214036">
                <a:tc>
                  <a:txBody>
                    <a:bodyPr/>
                    <a:lstStyle/>
                    <a:p>
                      <a:pPr marL="0" marR="0">
                        <a:lnSpc>
                          <a:spcPts val="1200"/>
                        </a:lnSpc>
                        <a:spcBef>
                          <a:spcPts val="200"/>
                        </a:spcBef>
                        <a:spcAft>
                          <a:spcPts val="200"/>
                        </a:spcAft>
                      </a:pPr>
                      <a:r>
                        <a:rPr lang="en-US" sz="1200" b="1">
                          <a:effectLst/>
                          <a:latin typeface="Verdana" panose="020B0604030504040204" pitchFamily="34" charset="0"/>
                          <a:ea typeface="Times New Roman" panose="02020603050405020304" pitchFamily="18" charset="0"/>
                          <a:cs typeface="Arial" panose="020B0604020202020204" pitchFamily="34" charset="0"/>
                        </a:rPr>
                        <a:t>Pre-condition(s)</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Times New Roman" panose="02020603050405020304" pitchFamily="18" charset="0"/>
                        <a:ea typeface="SimSun" panose="02010600030101010101" pitchFamily="2" charset="-122"/>
                        <a:cs typeface="Courier"/>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884442"/>
                  </a:ext>
                </a:extLst>
              </a:tr>
              <a:tr h="1821053">
                <a:tc>
                  <a:txBody>
                    <a:bodyPr/>
                    <a:lstStyle/>
                    <a:p>
                      <a:pPr marL="0" marR="0">
                        <a:lnSpc>
                          <a:spcPts val="1200"/>
                        </a:lnSpc>
                        <a:spcBef>
                          <a:spcPts val="200"/>
                        </a:spcBef>
                        <a:spcAft>
                          <a:spcPts val="200"/>
                        </a:spcAft>
                      </a:pPr>
                      <a:r>
                        <a:rPr lang="en-US" sz="1200" b="1">
                          <a:effectLst/>
                          <a:latin typeface="Verdana" panose="020B0604030504040204" pitchFamily="34" charset="0"/>
                          <a:ea typeface="Times New Roman" panose="02020603050405020304" pitchFamily="18" charset="0"/>
                          <a:cs typeface="Arial" panose="020B0604020202020204" pitchFamily="34" charset="0"/>
                        </a:rPr>
                        <a:t>Input data</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Times New Roman" panose="02020603050405020304" pitchFamily="18" charset="0"/>
                        <a:ea typeface="SimSun" panose="02010600030101010101" pitchFamily="2" charset="-122"/>
                        <a:cs typeface="Courier"/>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64149"/>
                  </a:ext>
                </a:extLst>
              </a:tr>
              <a:tr h="910527">
                <a:tc>
                  <a:txBody>
                    <a:bodyPr/>
                    <a:lstStyle/>
                    <a:p>
                      <a:pPr marL="0" marR="0">
                        <a:lnSpc>
                          <a:spcPts val="1200"/>
                        </a:lnSpc>
                        <a:spcBef>
                          <a:spcPts val="200"/>
                        </a:spcBef>
                        <a:spcAft>
                          <a:spcPts val="200"/>
                        </a:spcAft>
                      </a:pPr>
                      <a:r>
                        <a:rPr lang="en-US" sz="1200" b="1">
                          <a:effectLst/>
                          <a:latin typeface="Verdana" panose="020B0604030504040204" pitchFamily="34" charset="0"/>
                          <a:ea typeface="Times New Roman" panose="02020603050405020304" pitchFamily="18" charset="0"/>
                          <a:cs typeface="Arial" panose="020B0604020202020204" pitchFamily="34" charset="0"/>
                        </a:rPr>
                        <a:t>Detailed steps</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200"/>
                        </a:spcBef>
                        <a:spcAft>
                          <a:spcPts val="200"/>
                        </a:spcAft>
                      </a:pPr>
                      <a:endParaRPr lang="en-US" sz="1200">
                        <a:effectLst/>
                        <a:latin typeface="Times New Roman" panose="02020603050405020304" pitchFamily="18" charset="0"/>
                        <a:ea typeface="SimSun" panose="02010600030101010101" pitchFamily="2" charset="-122"/>
                        <a:cs typeface="Courier"/>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9396470"/>
                  </a:ext>
                </a:extLst>
              </a:tr>
              <a:tr h="303509">
                <a:tc>
                  <a:txBody>
                    <a:bodyPr/>
                    <a:lstStyle/>
                    <a:p>
                      <a:pPr marL="0" marR="0">
                        <a:lnSpc>
                          <a:spcPts val="1200"/>
                        </a:lnSpc>
                        <a:spcBef>
                          <a:spcPts val="200"/>
                        </a:spcBef>
                        <a:spcAft>
                          <a:spcPts val="200"/>
                        </a:spcAft>
                      </a:pPr>
                      <a:r>
                        <a:rPr lang="en-US" sz="1200" b="1">
                          <a:effectLst/>
                          <a:latin typeface="Verdana" panose="020B0604030504040204" pitchFamily="34" charset="0"/>
                          <a:ea typeface="Times New Roman" panose="02020603050405020304" pitchFamily="18" charset="0"/>
                          <a:cs typeface="Arial" panose="020B0604020202020204" pitchFamily="34" charset="0"/>
                        </a:rPr>
                        <a:t>Expected result(s)</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200"/>
                        </a:spcBef>
                        <a:spcAft>
                          <a:spcPts val="200"/>
                        </a:spcAft>
                      </a:pPr>
                      <a:endParaRPr lang="en-US" sz="1200" dirty="0">
                        <a:effectLst/>
                        <a:latin typeface="Times New Roman" panose="02020603050405020304" pitchFamily="18" charset="0"/>
                        <a:ea typeface="SimSun" panose="02010600030101010101" pitchFamily="2" charset="-122"/>
                        <a:cs typeface="Courier"/>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93101"/>
                  </a:ext>
                </a:extLst>
              </a:tr>
              <a:tr h="303509">
                <a:tc>
                  <a:txBody>
                    <a:bodyPr/>
                    <a:lstStyle/>
                    <a:p>
                      <a:pPr marL="0" marR="0">
                        <a:lnSpc>
                          <a:spcPts val="1200"/>
                        </a:lnSpc>
                        <a:spcBef>
                          <a:spcPts val="200"/>
                        </a:spcBef>
                        <a:spcAft>
                          <a:spcPts val="200"/>
                        </a:spcAft>
                      </a:pPr>
                      <a:r>
                        <a:rPr lang="en-US" sz="1200" b="1">
                          <a:effectLst/>
                          <a:latin typeface="Verdana" panose="020B0604030504040204" pitchFamily="34" charset="0"/>
                          <a:ea typeface="Times New Roman" panose="02020603050405020304" pitchFamily="18" charset="0"/>
                          <a:cs typeface="Arial" panose="020B0604020202020204" pitchFamily="34" charset="0"/>
                        </a:rPr>
                        <a:t>Post-condition(s)</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200"/>
                        </a:spcBef>
                        <a:spcAft>
                          <a:spcPts val="200"/>
                        </a:spcAft>
                      </a:pPr>
                      <a:endParaRPr lang="en-US" sz="1200" dirty="0">
                        <a:effectLst/>
                        <a:latin typeface="Times New Roman" panose="02020603050405020304" pitchFamily="18" charset="0"/>
                        <a:ea typeface="SimSun" panose="02010600030101010101" pitchFamily="2" charset="-122"/>
                        <a:cs typeface="Courier"/>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5650219"/>
                  </a:ext>
                </a:extLst>
              </a:tr>
              <a:tr h="303509">
                <a:tc>
                  <a:txBody>
                    <a:bodyPr/>
                    <a:lstStyle/>
                    <a:p>
                      <a:pPr marL="0" marR="0">
                        <a:lnSpc>
                          <a:spcPts val="1200"/>
                        </a:lnSpc>
                        <a:spcBef>
                          <a:spcPts val="200"/>
                        </a:spcBef>
                        <a:spcAft>
                          <a:spcPts val="200"/>
                        </a:spcAft>
                      </a:pPr>
                      <a:r>
                        <a:rPr lang="en-US" sz="1200" b="1">
                          <a:effectLst/>
                          <a:latin typeface="Verdana" panose="020B0604030504040204" pitchFamily="34" charset="0"/>
                          <a:ea typeface="Times New Roman" panose="02020603050405020304" pitchFamily="18" charset="0"/>
                          <a:cs typeface="Arial" panose="020B0604020202020204" pitchFamily="34" charset="0"/>
                        </a:rPr>
                        <a:t>Actual result(s)</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200"/>
                        </a:spcBef>
                        <a:spcAft>
                          <a:spcPts val="200"/>
                        </a:spcAft>
                      </a:pPr>
                      <a:endParaRPr lang="en-US" sz="1200" dirty="0">
                        <a:effectLst/>
                        <a:latin typeface="Times New Roman" panose="02020603050405020304" pitchFamily="18" charset="0"/>
                        <a:ea typeface="SimSun" panose="02010600030101010101" pitchFamily="2" charset="-122"/>
                        <a:cs typeface="Courier"/>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78201"/>
                  </a:ext>
                </a:extLst>
              </a:tr>
              <a:tr h="303509">
                <a:tc>
                  <a:txBody>
                    <a:bodyPr/>
                    <a:lstStyle/>
                    <a:p>
                      <a:pPr marL="0" marR="0">
                        <a:lnSpc>
                          <a:spcPts val="1200"/>
                        </a:lnSpc>
                        <a:spcBef>
                          <a:spcPts val="200"/>
                        </a:spcBef>
                        <a:spcAft>
                          <a:spcPts val="200"/>
                        </a:spcAft>
                      </a:pPr>
                      <a:r>
                        <a:rPr lang="en-US" sz="1200" b="1">
                          <a:effectLst/>
                          <a:latin typeface="Verdana" panose="020B0604030504040204" pitchFamily="34" charset="0"/>
                          <a:ea typeface="Times New Roman" panose="02020603050405020304" pitchFamily="18" charset="0"/>
                          <a:cs typeface="Arial" panose="020B0604020202020204" pitchFamily="34" charset="0"/>
                        </a:rPr>
                        <a:t>Test Case Result</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200"/>
                        </a:spcBef>
                        <a:spcAft>
                          <a:spcPts val="200"/>
                        </a:spcAft>
                      </a:pPr>
                      <a:r>
                        <a:rPr lang="en-US" sz="1200" dirty="0">
                          <a:effectLst/>
                          <a:latin typeface="Verdana" panose="020B0604030504040204" pitchFamily="34" charset="0"/>
                          <a:ea typeface="SimSun" panose="02010600030101010101" pitchFamily="2" charset="-122"/>
                          <a:cs typeface="Arial" panose="020B0604020202020204" pitchFamily="34" charset="0"/>
                        </a:rPr>
                        <a:t>Pass</a:t>
                      </a:r>
                      <a:endParaRPr lang="en-US" sz="1200" dirty="0">
                        <a:effectLst/>
                        <a:latin typeface="Times New Roman" panose="02020603050405020304" pitchFamily="18" charset="0"/>
                        <a:ea typeface="SimSun" panose="02010600030101010101" pitchFamily="2" charset="-122"/>
                        <a:cs typeface="Courier"/>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789401"/>
                  </a:ext>
                </a:extLst>
              </a:tr>
            </a:tbl>
          </a:graphicData>
        </a:graphic>
      </p:graphicFrame>
    </p:spTree>
    <p:extLst>
      <p:ext uri="{BB962C8B-B14F-4D97-AF65-F5344CB8AC3E}">
        <p14:creationId xmlns:p14="http://schemas.microsoft.com/office/powerpoint/2010/main" val="276067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Quality Terminologies</a:t>
            </a:r>
          </a:p>
        </p:txBody>
      </p:sp>
      <p:sp>
        <p:nvSpPr>
          <p:cNvPr id="3" name="Content Placeholder 2"/>
          <p:cNvSpPr>
            <a:spLocks noGrp="1"/>
          </p:cNvSpPr>
          <p:nvPr>
            <p:ph idx="1"/>
          </p:nvPr>
        </p:nvSpPr>
        <p:spPr>
          <a:xfrm>
            <a:off x="2589212" y="1303283"/>
            <a:ext cx="8915400" cy="5318233"/>
          </a:xfrm>
        </p:spPr>
        <p:txBody>
          <a:bodyPr>
            <a:normAutofit fontScale="85000" lnSpcReduction="10000"/>
          </a:bodyPr>
          <a:lstStyle/>
          <a:p>
            <a:r>
              <a:rPr lang="en-US" b="1" dirty="0"/>
              <a:t>Quality of Design </a:t>
            </a:r>
            <a:r>
              <a:rPr lang="en-US" dirty="0"/>
              <a:t>refers to the characteristics that designer’s specify for an item.</a:t>
            </a:r>
          </a:p>
          <a:p>
            <a:r>
              <a:rPr lang="en-US" b="1" dirty="0"/>
              <a:t>Quality of Conformance </a:t>
            </a:r>
            <a:r>
              <a:rPr lang="en-US" dirty="0"/>
              <a:t>is the degree to which the design specifications are followed during manufacturing.</a:t>
            </a:r>
          </a:p>
          <a:p>
            <a:r>
              <a:rPr lang="en-US" b="1" dirty="0"/>
              <a:t>Quality Control </a:t>
            </a:r>
            <a:r>
              <a:rPr lang="en-US" dirty="0"/>
              <a:t>is the series of inspections, reviews and tests used throughout the development cycle to ensure that each work product meets the requirements placed upon it.</a:t>
            </a:r>
          </a:p>
          <a:p>
            <a:r>
              <a:rPr lang="en-US" b="1" dirty="0"/>
              <a:t>Quality policy </a:t>
            </a:r>
            <a:r>
              <a:rPr lang="en-US" dirty="0"/>
              <a:t>refers to the basic aims and objectives of an organization regarding quality as stipulated by the management.</a:t>
            </a:r>
          </a:p>
          <a:p>
            <a:r>
              <a:rPr lang="en-US" b="1" dirty="0"/>
              <a:t>Quality assurance</a:t>
            </a:r>
            <a:r>
              <a:rPr lang="en-US" dirty="0"/>
              <a:t> consists of the auditing and reporting functions of management.</a:t>
            </a:r>
          </a:p>
          <a:p>
            <a:r>
              <a:rPr lang="en-US" b="1" dirty="0"/>
              <a:t>Cost of Quality </a:t>
            </a:r>
            <a:r>
              <a:rPr lang="en-US" dirty="0"/>
              <a:t>includes all costs incurred in the pursuit of quality or in performing quality related activities such as appraisal costs, failure costs and external failure costs.</a:t>
            </a:r>
          </a:p>
          <a:p>
            <a:r>
              <a:rPr lang="en-US" b="1" dirty="0"/>
              <a:t>Quality planning </a:t>
            </a:r>
            <a:r>
              <a:rPr lang="en-US" dirty="0"/>
              <a:t>is the process of assessing the requirements of the procedure and of the product and the context in which these must be observed.</a:t>
            </a:r>
          </a:p>
          <a:p>
            <a:r>
              <a:rPr lang="en-US" b="1" dirty="0"/>
              <a:t>Quality testing </a:t>
            </a:r>
            <a:r>
              <a:rPr lang="en-US" dirty="0"/>
              <a:t>is assessment of the extent to which a test object meets given requirements</a:t>
            </a:r>
          </a:p>
          <a:p>
            <a:r>
              <a:rPr lang="en-US" b="1" dirty="0"/>
              <a:t>Quality assurance plan </a:t>
            </a:r>
            <a:r>
              <a:rPr lang="en-US" dirty="0"/>
              <a:t>is the central aid for planning and checking the quality assurance.</a:t>
            </a:r>
          </a:p>
          <a:p>
            <a:r>
              <a:rPr lang="en-US" b="1" dirty="0"/>
              <a:t>Quality assurance system </a:t>
            </a:r>
            <a:r>
              <a:rPr lang="en-US" dirty="0"/>
              <a:t>is the organizational structure, responsibilities, procedures, processes and resources for implementing quality management.</a:t>
            </a:r>
          </a:p>
          <a:p>
            <a:endParaRPr lang="en-US" dirty="0"/>
          </a:p>
        </p:txBody>
      </p:sp>
    </p:spTree>
    <p:extLst>
      <p:ext uri="{BB962C8B-B14F-4D97-AF65-F5344CB8AC3E}">
        <p14:creationId xmlns:p14="http://schemas.microsoft.com/office/powerpoint/2010/main" val="8652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Software Product</a:t>
            </a:r>
            <a:endParaRPr lang="en-US" dirty="0"/>
          </a:p>
        </p:txBody>
      </p:sp>
      <p:sp>
        <p:nvSpPr>
          <p:cNvPr id="3" name="Content Placeholder 2"/>
          <p:cNvSpPr>
            <a:spLocks noGrp="1"/>
          </p:cNvSpPr>
          <p:nvPr>
            <p:ph idx="1"/>
          </p:nvPr>
        </p:nvSpPr>
        <p:spPr/>
        <p:txBody>
          <a:bodyPr>
            <a:normAutofit/>
          </a:bodyPr>
          <a:lstStyle/>
          <a:p>
            <a:pPr>
              <a:lnSpc>
                <a:spcPct val="90000"/>
              </a:lnSpc>
              <a:tabLst>
                <a:tab pos="755650" algn="l"/>
                <a:tab pos="756285" algn="l"/>
              </a:tabLst>
            </a:pPr>
            <a:r>
              <a:rPr lang="en-GB" altLang="en-US" sz="2600" spc="-5" dirty="0">
                <a:solidFill>
                  <a:srgbClr val="65659A"/>
                </a:solidFill>
                <a:latin typeface="Calibri" panose="020F0502020204030204" pitchFamily="34" charset="0"/>
                <a:cs typeface="Tahoma"/>
              </a:rPr>
              <a:t>Consider a software product:</a:t>
            </a:r>
          </a:p>
          <a:p>
            <a:pPr marL="971550" lvl="1" indent="-342900">
              <a:lnSpc>
                <a:spcPct val="90000"/>
              </a:lnSpc>
              <a:tabLst>
                <a:tab pos="755650" algn="l"/>
                <a:tab pos="756285" algn="l"/>
              </a:tabLst>
            </a:pPr>
            <a:r>
              <a:rPr lang="en-GB" altLang="en-US" sz="2600" spc="-5" dirty="0">
                <a:solidFill>
                  <a:srgbClr val="65659A"/>
                </a:solidFill>
                <a:latin typeface="Calibri" panose="020F0502020204030204" pitchFamily="34" charset="0"/>
                <a:cs typeface="Tahoma"/>
              </a:rPr>
              <a:t>functionally correct, </a:t>
            </a:r>
          </a:p>
          <a:p>
            <a:pPr marL="1371600" lvl="2" indent="-342900">
              <a:lnSpc>
                <a:spcPct val="90000"/>
              </a:lnSpc>
              <a:tabLst>
                <a:tab pos="755650" algn="l"/>
                <a:tab pos="756285" algn="l"/>
              </a:tabLst>
            </a:pPr>
            <a:r>
              <a:rPr lang="en-GB" altLang="en-US" sz="2600" spc="-5" dirty="0">
                <a:solidFill>
                  <a:srgbClr val="65659A"/>
                </a:solidFill>
                <a:latin typeface="Calibri" panose="020F0502020204030204" pitchFamily="34" charset="0"/>
                <a:cs typeface="Tahoma"/>
              </a:rPr>
              <a:t>i.e. performs all functions as specified in the SRS document, </a:t>
            </a:r>
          </a:p>
          <a:p>
            <a:pPr marL="971550" lvl="1" indent="-342900">
              <a:lnSpc>
                <a:spcPct val="90000"/>
              </a:lnSpc>
              <a:tabLst>
                <a:tab pos="755650" algn="l"/>
                <a:tab pos="756285" algn="l"/>
              </a:tabLst>
            </a:pPr>
            <a:r>
              <a:rPr lang="en-GB" altLang="en-US" sz="2600" spc="-5" dirty="0">
                <a:solidFill>
                  <a:srgbClr val="65659A"/>
                </a:solidFill>
                <a:latin typeface="Calibri" panose="020F0502020204030204" pitchFamily="34" charset="0"/>
                <a:cs typeface="Tahoma"/>
              </a:rPr>
              <a:t>but has an almost unusable user interface. </a:t>
            </a:r>
          </a:p>
          <a:p>
            <a:pPr marL="1371600" lvl="2" indent="-342900">
              <a:lnSpc>
                <a:spcPct val="90000"/>
              </a:lnSpc>
              <a:tabLst>
                <a:tab pos="755650" algn="l"/>
                <a:tab pos="756285" algn="l"/>
              </a:tabLst>
            </a:pPr>
            <a:r>
              <a:rPr lang="en-GB" altLang="en-US" sz="2600" spc="-5" dirty="0">
                <a:solidFill>
                  <a:srgbClr val="65659A"/>
                </a:solidFill>
                <a:latin typeface="Calibri" panose="020F0502020204030204" pitchFamily="34" charset="0"/>
                <a:cs typeface="Tahoma"/>
              </a:rPr>
              <a:t>cannot be considered as a quality product.</a:t>
            </a:r>
          </a:p>
          <a:p>
            <a:endParaRPr lang="en-US" dirty="0">
              <a:latin typeface="Calibri" panose="020F0502020204030204" pitchFamily="34" charset="0"/>
            </a:endParaRPr>
          </a:p>
        </p:txBody>
      </p:sp>
    </p:spTree>
    <p:extLst>
      <p:ext uri="{BB962C8B-B14F-4D97-AF65-F5344CB8AC3E}">
        <p14:creationId xmlns:p14="http://schemas.microsoft.com/office/powerpoint/2010/main" val="210688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Software Product</a:t>
            </a:r>
            <a:endParaRPr lang="en-US" dirty="0"/>
          </a:p>
        </p:txBody>
      </p:sp>
      <p:sp>
        <p:nvSpPr>
          <p:cNvPr id="3" name="Content Placeholder 2"/>
          <p:cNvSpPr>
            <a:spLocks noGrp="1"/>
          </p:cNvSpPr>
          <p:nvPr>
            <p:ph idx="1"/>
          </p:nvPr>
        </p:nvSpPr>
        <p:spPr/>
        <p:txBody>
          <a:bodyPr>
            <a:normAutofit/>
          </a:bodyPr>
          <a:lstStyle/>
          <a:p>
            <a:pPr>
              <a:lnSpc>
                <a:spcPct val="80000"/>
              </a:lnSpc>
              <a:tabLst>
                <a:tab pos="755650" algn="l"/>
                <a:tab pos="756285" algn="l"/>
              </a:tabLst>
            </a:pPr>
            <a:r>
              <a:rPr lang="en-GB" altLang="en-US" sz="2400" spc="-5" dirty="0">
                <a:solidFill>
                  <a:srgbClr val="65659A"/>
                </a:solidFill>
                <a:latin typeface="Calibri" panose="020F0502020204030204" pitchFamily="34" charset="0"/>
                <a:cs typeface="Tahoma"/>
              </a:rPr>
              <a:t>Another example:</a:t>
            </a:r>
          </a:p>
          <a:p>
            <a:pPr marL="971550" lvl="1" indent="-342900">
              <a:lnSpc>
                <a:spcPct val="80000"/>
              </a:lnSpc>
              <a:tabLst>
                <a:tab pos="755650" algn="l"/>
                <a:tab pos="756285" algn="l"/>
              </a:tabLst>
            </a:pPr>
            <a:r>
              <a:rPr lang="en-GB" altLang="en-US" sz="2400" spc="-5" dirty="0">
                <a:solidFill>
                  <a:srgbClr val="65659A"/>
                </a:solidFill>
                <a:latin typeface="Calibri" panose="020F0502020204030204" pitchFamily="34" charset="0"/>
                <a:cs typeface="Tahoma"/>
              </a:rPr>
              <a:t>a product which does everything that users want. </a:t>
            </a:r>
          </a:p>
          <a:p>
            <a:pPr marL="971550" lvl="1" indent="-342900">
              <a:lnSpc>
                <a:spcPct val="80000"/>
              </a:lnSpc>
              <a:tabLst>
                <a:tab pos="755650" algn="l"/>
                <a:tab pos="756285" algn="l"/>
              </a:tabLst>
            </a:pPr>
            <a:r>
              <a:rPr lang="en-GB" altLang="en-US" sz="2400" spc="-5" dirty="0">
                <a:solidFill>
                  <a:srgbClr val="65659A"/>
                </a:solidFill>
                <a:latin typeface="Calibri" panose="020F0502020204030204" pitchFamily="34" charset="0"/>
                <a:cs typeface="Tahoma"/>
              </a:rPr>
              <a:t>but has an almost incomprehensible and unmaintainable code.</a:t>
            </a:r>
          </a:p>
          <a:p>
            <a:endParaRPr lang="en-US" dirty="0">
              <a:latin typeface="Calibri" panose="020F0502020204030204" pitchFamily="34" charset="0"/>
            </a:endParaRPr>
          </a:p>
        </p:txBody>
      </p:sp>
    </p:spTree>
    <p:extLst>
      <p:ext uri="{BB962C8B-B14F-4D97-AF65-F5344CB8AC3E}">
        <p14:creationId xmlns:p14="http://schemas.microsoft.com/office/powerpoint/2010/main" val="342670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Quality</a:t>
            </a:r>
          </a:p>
        </p:txBody>
      </p:sp>
      <p:sp>
        <p:nvSpPr>
          <p:cNvPr id="3" name="Content Placeholder 2"/>
          <p:cNvSpPr>
            <a:spLocks noGrp="1"/>
          </p:cNvSpPr>
          <p:nvPr>
            <p:ph idx="1"/>
          </p:nvPr>
        </p:nvSpPr>
        <p:spPr/>
        <p:txBody>
          <a:bodyPr/>
          <a:lstStyle/>
          <a:p>
            <a:pPr marL="12700" indent="0">
              <a:spcBef>
                <a:spcPts val="875"/>
              </a:spcBef>
              <a:buNone/>
              <a:tabLst>
                <a:tab pos="356235" algn="l"/>
              </a:tabLst>
            </a:pPr>
            <a:r>
              <a:rPr lang="en-US" sz="2800" spc="-5" dirty="0">
                <a:solidFill>
                  <a:srgbClr val="65659A"/>
                </a:solidFill>
                <a:latin typeface="Calibri" panose="020F0502020204030204" pitchFamily="34" charset="0"/>
                <a:cs typeface="Calibri" panose="020F0502020204030204" pitchFamily="34" charset="0"/>
              </a:rPr>
              <a:t>Definition of</a:t>
            </a:r>
            <a:r>
              <a:rPr lang="en-US" sz="2800" spc="10" dirty="0">
                <a:solidFill>
                  <a:srgbClr val="65659A"/>
                </a:solidFill>
                <a:latin typeface="Calibri" panose="020F0502020204030204" pitchFamily="34" charset="0"/>
                <a:cs typeface="Calibri" panose="020F0502020204030204" pitchFamily="34" charset="0"/>
              </a:rPr>
              <a:t> </a:t>
            </a:r>
            <a:r>
              <a:rPr lang="en-US" sz="2800" spc="-5" dirty="0">
                <a:solidFill>
                  <a:srgbClr val="65659A"/>
                </a:solidFill>
                <a:latin typeface="Calibri" panose="020F0502020204030204" pitchFamily="34" charset="0"/>
                <a:cs typeface="Calibri" panose="020F0502020204030204" pitchFamily="34" charset="0"/>
              </a:rPr>
              <a:t>quality</a:t>
            </a:r>
            <a:endParaRPr lang="en-US" sz="2800" dirty="0">
              <a:latin typeface="Calibri" panose="020F0502020204030204" pitchFamily="34" charset="0"/>
              <a:cs typeface="Calibri" panose="020F0502020204030204" pitchFamily="34" charset="0"/>
            </a:endParaRPr>
          </a:p>
          <a:p>
            <a:pPr marL="342900" marR="5080" lvl="1" indent="-342900">
              <a:lnSpc>
                <a:spcPct val="80000"/>
              </a:lnSpc>
              <a:tabLst>
                <a:tab pos="755650" algn="l"/>
                <a:tab pos="756285" algn="l"/>
              </a:tabLst>
            </a:pPr>
            <a:r>
              <a:rPr lang="en-US" sz="2100" spc="-5" dirty="0">
                <a:solidFill>
                  <a:srgbClr val="65659A"/>
                </a:solidFill>
                <a:latin typeface="Calibri" panose="020F0502020204030204" pitchFamily="34" charset="0"/>
                <a:cs typeface="Tahoma"/>
              </a:rPr>
              <a:t>“Degree of excellence, relative nature or kind  of character, class or grade of thing as  determined by this, general excellence"</a:t>
            </a:r>
          </a:p>
          <a:p>
            <a:pPr marL="342900" lvl="1" indent="-342900">
              <a:lnSpc>
                <a:spcPct val="80000"/>
              </a:lnSpc>
              <a:tabLst>
                <a:tab pos="755650" algn="l"/>
                <a:tab pos="756285" algn="l"/>
              </a:tabLst>
            </a:pPr>
            <a:r>
              <a:rPr lang="en-US" sz="2100" spc="-5" dirty="0">
                <a:solidFill>
                  <a:srgbClr val="65659A"/>
                </a:solidFill>
                <a:latin typeface="Calibri" panose="020F0502020204030204" pitchFamily="34" charset="0"/>
                <a:cs typeface="Tahoma"/>
              </a:rPr>
              <a:t>(The New Oxford Illustrated Dictionary)</a:t>
            </a:r>
          </a:p>
          <a:p>
            <a:endParaRPr lang="en-US" dirty="0"/>
          </a:p>
        </p:txBody>
      </p:sp>
    </p:spTree>
    <p:extLst>
      <p:ext uri="{BB962C8B-B14F-4D97-AF65-F5344CB8AC3E}">
        <p14:creationId xmlns:p14="http://schemas.microsoft.com/office/powerpoint/2010/main" val="17269948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154</TotalTime>
  <Words>3077</Words>
  <Application>Microsoft Office PowerPoint</Application>
  <PresentationFormat>Widescreen</PresentationFormat>
  <Paragraphs>390</Paragraphs>
  <Slides>51</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Arial</vt:lpstr>
      <vt:lpstr>Calibri</vt:lpstr>
      <vt:lpstr>Century Gothic</vt:lpstr>
      <vt:lpstr>Comic Sans MS</vt:lpstr>
      <vt:lpstr>Helvetica</vt:lpstr>
      <vt:lpstr>Helvetica CE</vt:lpstr>
      <vt:lpstr>Symbol</vt:lpstr>
      <vt:lpstr>TIMES</vt:lpstr>
      <vt:lpstr>TIMES</vt:lpstr>
      <vt:lpstr>Times New Roman</vt:lpstr>
      <vt:lpstr>Trebuchet MS</vt:lpstr>
      <vt:lpstr>Verdana</vt:lpstr>
      <vt:lpstr>Wingdings</vt:lpstr>
      <vt:lpstr>Wingdings 3</vt:lpstr>
      <vt:lpstr>Wisp</vt:lpstr>
      <vt:lpstr>Software Quality Assurance</vt:lpstr>
      <vt:lpstr>Error, Bug, Fault &amp; Failure</vt:lpstr>
      <vt:lpstr>Why does software have errors?</vt:lpstr>
      <vt:lpstr>Software Faults and Failures, Why Does Software Fail</vt:lpstr>
      <vt:lpstr>Quality</vt:lpstr>
      <vt:lpstr>Quality Terminologies</vt:lpstr>
      <vt:lpstr>Software Product</vt:lpstr>
      <vt:lpstr>Software Product</vt:lpstr>
      <vt:lpstr>Quality</vt:lpstr>
      <vt:lpstr>Quality</vt:lpstr>
      <vt:lpstr>Problems with Software Quality</vt:lpstr>
      <vt:lpstr>Quality</vt:lpstr>
      <vt:lpstr>Importance of Software Quality</vt:lpstr>
      <vt:lpstr>Importance of Software Quality</vt:lpstr>
      <vt:lpstr>Relation of Software Engineering with SQA</vt:lpstr>
      <vt:lpstr>PowerPoint Presentation</vt:lpstr>
      <vt:lpstr>Quality Attributes</vt:lpstr>
      <vt:lpstr>Quality Attributes</vt:lpstr>
      <vt:lpstr>Quality Attributes</vt:lpstr>
      <vt:lpstr>External process attribute</vt:lpstr>
      <vt:lpstr>Quality Control Assumption</vt:lpstr>
      <vt:lpstr>Quality Plan</vt:lpstr>
      <vt:lpstr>Software Quality Management System</vt:lpstr>
      <vt:lpstr>Software Quality Assurance</vt:lpstr>
      <vt:lpstr>Software Testing</vt:lpstr>
      <vt:lpstr>PowerPoint Presentation</vt:lpstr>
      <vt:lpstr>Objectives of Testing</vt:lpstr>
      <vt:lpstr>PowerPoint Presentation</vt:lpstr>
      <vt:lpstr>Test Case Format Test Case Example: Box Testing  </vt:lpstr>
      <vt:lpstr>Test case examples</vt:lpstr>
      <vt:lpstr>PowerPoint Presentation</vt:lpstr>
      <vt:lpstr>Testing Methodologies</vt:lpstr>
      <vt:lpstr>This is how a driver or user looks at me. I am opaque or black box for him.</vt:lpstr>
      <vt:lpstr>White box testing</vt:lpstr>
      <vt:lpstr>Black box testing</vt:lpstr>
      <vt:lpstr>Contd…</vt:lpstr>
      <vt:lpstr>Levels of Testing</vt:lpstr>
      <vt:lpstr>System Testing and its types</vt:lpstr>
      <vt:lpstr>PowerPoint Presentation</vt:lpstr>
      <vt:lpstr>PowerPoint Presentation</vt:lpstr>
      <vt:lpstr>PowerPoint Presentation</vt:lpstr>
      <vt:lpstr>USE CASE BASED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Minha</dc:creator>
  <cp:lastModifiedBy>Taimoor Hassan</cp:lastModifiedBy>
  <cp:revision>56</cp:revision>
  <dcterms:created xsi:type="dcterms:W3CDTF">2018-02-25T12:19:53Z</dcterms:created>
  <dcterms:modified xsi:type="dcterms:W3CDTF">2023-06-03T10:34:44Z</dcterms:modified>
</cp:coreProperties>
</file>