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5.jpg" ContentType="image/jpeg"/>
  <Override PartName="/ppt/media/image6.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sldIdLst>
    <p:sldId id="256" r:id="rId5"/>
    <p:sldId id="257" r:id="rId6"/>
    <p:sldId id="288" r:id="rId7"/>
    <p:sldId id="289" r:id="rId8"/>
    <p:sldId id="290" r:id="rId9"/>
    <p:sldId id="291" r:id="rId10"/>
    <p:sldId id="292" r:id="rId11"/>
    <p:sldId id="258" r:id="rId12"/>
    <p:sldId id="259" r:id="rId13"/>
    <p:sldId id="260" r:id="rId14"/>
    <p:sldId id="263" r:id="rId15"/>
    <p:sldId id="264" r:id="rId16"/>
    <p:sldId id="265" r:id="rId17"/>
    <p:sldId id="274" r:id="rId18"/>
    <p:sldId id="276" r:id="rId19"/>
    <p:sldId id="275" r:id="rId20"/>
    <p:sldId id="280" r:id="rId21"/>
    <p:sldId id="281" r:id="rId22"/>
    <p:sldId id="282" r:id="rId23"/>
    <p:sldId id="283" r:id="rId24"/>
    <p:sldId id="284" r:id="rId25"/>
    <p:sldId id="285" r:id="rId26"/>
    <p:sldId id="286" r:id="rId27"/>
    <p:sldId id="287"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657"/>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41" autoAdjust="0"/>
  </p:normalViewPr>
  <p:slideViewPr>
    <p:cSldViewPr>
      <p:cViewPr varScale="1">
        <p:scale>
          <a:sx n="91" d="100"/>
          <a:sy n="91" d="100"/>
        </p:scale>
        <p:origin x="50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B55ADB2-1D4C-42C4-9723-B81DE6712A17}" type="datetimeFigureOut">
              <a:rPr lang="en-US" smtClean="0"/>
              <a:t>1/18/2023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55703F4-379C-4DCA-8A1E-D60930D87446}" type="slidenum">
              <a:rPr lang="en-US" smtClean="0"/>
              <a:t>‹#›</a:t>
            </a:fld>
            <a:endParaRPr lang="en-US"/>
          </a:p>
        </p:txBody>
      </p:sp>
    </p:spTree>
    <p:extLst>
      <p:ext uri="{BB962C8B-B14F-4D97-AF65-F5344CB8AC3E}">
        <p14:creationId xmlns:p14="http://schemas.microsoft.com/office/powerpoint/2010/main" val="293224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word “temporary” means projects must have a defined beginning and end. This means every project must include a timeline, scope and resources. The fact that it is temporary with a beginning and an end also means that it is not part of ongoing operations. This brings us to the second point...</a:t>
            </a:r>
          </a:p>
          <a:p>
            <a:r>
              <a:rPr lang="en-US" sz="1200" b="0" i="0" kern="1200" dirty="0" smtClean="0">
                <a:solidFill>
                  <a:schemeClr val="tx1"/>
                </a:solidFill>
                <a:effectLst/>
                <a:latin typeface="+mn-lt"/>
                <a:ea typeface="+mn-ea"/>
                <a:cs typeface="+mn-cs"/>
              </a:rPr>
              <a:t>The purpose of a project must be “to create a unique product, service, or result.” This means a project will be started in order to accomplish a specific goal that is typically outside the realm of the typical day-to-day business operation. This means, the project team might include people who don’t usually work together, and require resources that are typically outside the scope of day-to-day operations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55703F4-379C-4DCA-8A1E-D60930D87446}" type="slidenum">
              <a:rPr lang="en-US" smtClean="0"/>
              <a:t>2</a:t>
            </a:fld>
            <a:endParaRPr lang="en-US"/>
          </a:p>
        </p:txBody>
      </p:sp>
    </p:spTree>
    <p:extLst>
      <p:ext uri="{BB962C8B-B14F-4D97-AF65-F5344CB8AC3E}">
        <p14:creationId xmlns:p14="http://schemas.microsoft.com/office/powerpoint/2010/main" val="2002525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19</a:t>
            </a:fld>
            <a:endParaRPr lang="en-US"/>
          </a:p>
        </p:txBody>
      </p:sp>
    </p:spTree>
    <p:extLst>
      <p:ext uri="{BB962C8B-B14F-4D97-AF65-F5344CB8AC3E}">
        <p14:creationId xmlns:p14="http://schemas.microsoft.com/office/powerpoint/2010/main" val="249165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20</a:t>
            </a:fld>
            <a:endParaRPr lang="en-US"/>
          </a:p>
        </p:txBody>
      </p:sp>
    </p:spTree>
    <p:extLst>
      <p:ext uri="{BB962C8B-B14F-4D97-AF65-F5344CB8AC3E}">
        <p14:creationId xmlns:p14="http://schemas.microsoft.com/office/powerpoint/2010/main" val="406905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737"/>
                </a:solidFill>
                <a:effectLst/>
                <a:latin typeface="Oxygen"/>
              </a:rPr>
              <a:t>For example, in the daily project status Gantt chart above, Activity 1 (Task 1) will take place from March 3 to 7 and then March 10 to 13. The due date is Thursday of that week. Each week is color coded.</a:t>
            </a:r>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22</a:t>
            </a:fld>
            <a:endParaRPr lang="en-US"/>
          </a:p>
        </p:txBody>
      </p:sp>
    </p:spTree>
    <p:extLst>
      <p:ext uri="{BB962C8B-B14F-4D97-AF65-F5344CB8AC3E}">
        <p14:creationId xmlns:p14="http://schemas.microsoft.com/office/powerpoint/2010/main" val="3786268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24</a:t>
            </a:fld>
            <a:endParaRPr lang="en-US"/>
          </a:p>
        </p:txBody>
      </p:sp>
    </p:spTree>
    <p:extLst>
      <p:ext uri="{BB962C8B-B14F-4D97-AF65-F5344CB8AC3E}">
        <p14:creationId xmlns:p14="http://schemas.microsoft.com/office/powerpoint/2010/main" val="802286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8</a:t>
            </a:fld>
            <a:endParaRPr lang="en-US"/>
          </a:p>
        </p:txBody>
      </p:sp>
    </p:spTree>
    <p:extLst>
      <p:ext uri="{BB962C8B-B14F-4D97-AF65-F5344CB8AC3E}">
        <p14:creationId xmlns:p14="http://schemas.microsoft.com/office/powerpoint/2010/main" val="345655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9</a:t>
            </a:fld>
            <a:endParaRPr lang="en-US"/>
          </a:p>
        </p:txBody>
      </p:sp>
    </p:spTree>
    <p:extLst>
      <p:ext uri="{BB962C8B-B14F-4D97-AF65-F5344CB8AC3E}">
        <p14:creationId xmlns:p14="http://schemas.microsoft.com/office/powerpoint/2010/main" val="223441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10</a:t>
            </a:fld>
            <a:endParaRPr lang="en-US"/>
          </a:p>
        </p:txBody>
      </p:sp>
    </p:spTree>
    <p:extLst>
      <p:ext uri="{BB962C8B-B14F-4D97-AF65-F5344CB8AC3E}">
        <p14:creationId xmlns:p14="http://schemas.microsoft.com/office/powerpoint/2010/main" val="413329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11</a:t>
            </a:fld>
            <a:endParaRPr lang="en-US"/>
          </a:p>
        </p:txBody>
      </p:sp>
    </p:spTree>
    <p:extLst>
      <p:ext uri="{BB962C8B-B14F-4D97-AF65-F5344CB8AC3E}">
        <p14:creationId xmlns:p14="http://schemas.microsoft.com/office/powerpoint/2010/main" val="2682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12</a:t>
            </a:fld>
            <a:endParaRPr lang="en-US"/>
          </a:p>
        </p:txBody>
      </p:sp>
    </p:spTree>
    <p:extLst>
      <p:ext uri="{BB962C8B-B14F-4D97-AF65-F5344CB8AC3E}">
        <p14:creationId xmlns:p14="http://schemas.microsoft.com/office/powerpoint/2010/main" val="333438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13</a:t>
            </a:fld>
            <a:endParaRPr lang="en-US"/>
          </a:p>
        </p:txBody>
      </p:sp>
    </p:spTree>
    <p:extLst>
      <p:ext uri="{BB962C8B-B14F-4D97-AF65-F5344CB8AC3E}">
        <p14:creationId xmlns:p14="http://schemas.microsoft.com/office/powerpoint/2010/main" val="1511227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17</a:t>
            </a:fld>
            <a:endParaRPr lang="en-US"/>
          </a:p>
        </p:txBody>
      </p:sp>
    </p:spTree>
    <p:extLst>
      <p:ext uri="{BB962C8B-B14F-4D97-AF65-F5344CB8AC3E}">
        <p14:creationId xmlns:p14="http://schemas.microsoft.com/office/powerpoint/2010/main" val="2402261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18</a:t>
            </a:fld>
            <a:endParaRPr lang="en-US"/>
          </a:p>
        </p:txBody>
      </p:sp>
    </p:spTree>
    <p:extLst>
      <p:ext uri="{BB962C8B-B14F-4D97-AF65-F5344CB8AC3E}">
        <p14:creationId xmlns:p14="http://schemas.microsoft.com/office/powerpoint/2010/main" val="30996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6531" y="457200"/>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366657"/>
          </a:solidFill>
        </p:spPr>
        <p:txBody>
          <a:bodyPr wrap="square" lIns="0" tIns="0" rIns="0" bIns="0" rtlCol="0"/>
          <a:lstStyle/>
          <a:p>
            <a:endParaRPr/>
          </a:p>
        </p:txBody>
      </p:sp>
      <p:sp>
        <p:nvSpPr>
          <p:cNvPr id="17" name="bg object 17"/>
          <p:cNvSpPr/>
          <p:nvPr/>
        </p:nvSpPr>
        <p:spPr>
          <a:xfrm>
            <a:off x="8042147" y="45415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rgbClr val="959FA7"/>
          </a:solidFill>
        </p:spPr>
        <p:txBody>
          <a:bodyPr wrap="square" lIns="0" tIns="0" rIns="0" bIns="0" rtlCol="0"/>
          <a:lstStyle/>
          <a:p>
            <a:endParaRPr/>
          </a:p>
        </p:txBody>
      </p:sp>
      <p:sp>
        <p:nvSpPr>
          <p:cNvPr id="18" name="bg object 18"/>
          <p:cNvSpPr/>
          <p:nvPr/>
        </p:nvSpPr>
        <p:spPr>
          <a:xfrm>
            <a:off x="4241291" y="45720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8BB649"/>
          </a:solidFill>
        </p:spPr>
        <p:txBody>
          <a:bodyPr wrap="square" lIns="0" tIns="0" rIns="0" bIns="0" rtlCol="0"/>
          <a:lstStyle/>
          <a:p>
            <a:endParaRPr/>
          </a:p>
        </p:txBody>
      </p:sp>
      <p:sp>
        <p:nvSpPr>
          <p:cNvPr id="19" name="bg object 19"/>
          <p:cNvSpPr/>
          <p:nvPr/>
        </p:nvSpPr>
        <p:spPr>
          <a:xfrm>
            <a:off x="446531" y="3086100"/>
            <a:ext cx="11262360" cy="3304540"/>
          </a:xfrm>
          <a:custGeom>
            <a:avLst/>
            <a:gdLst/>
            <a:ahLst/>
            <a:cxnLst/>
            <a:rect l="l" t="t" r="r" b="b"/>
            <a:pathLst>
              <a:path w="11262360" h="3304540">
                <a:moveTo>
                  <a:pt x="11262360" y="0"/>
                </a:moveTo>
                <a:lnTo>
                  <a:pt x="0" y="0"/>
                </a:lnTo>
                <a:lnTo>
                  <a:pt x="0" y="3304031"/>
                </a:lnTo>
                <a:lnTo>
                  <a:pt x="11262360" y="3304031"/>
                </a:lnTo>
                <a:lnTo>
                  <a:pt x="11262360" y="0"/>
                </a:lnTo>
                <a:close/>
              </a:path>
            </a:pathLst>
          </a:custGeom>
          <a:solidFill>
            <a:srgbClr val="36665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6531" y="457200"/>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366657"/>
          </a:solidFill>
        </p:spPr>
        <p:txBody>
          <a:bodyPr wrap="square" lIns="0" tIns="0" rIns="0" bIns="0" rtlCol="0"/>
          <a:lstStyle/>
          <a:p>
            <a:endParaRPr/>
          </a:p>
        </p:txBody>
      </p:sp>
      <p:sp>
        <p:nvSpPr>
          <p:cNvPr id="17" name="bg object 17"/>
          <p:cNvSpPr/>
          <p:nvPr/>
        </p:nvSpPr>
        <p:spPr>
          <a:xfrm>
            <a:off x="8042147" y="45415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rgbClr val="959FA7"/>
          </a:solidFill>
        </p:spPr>
        <p:txBody>
          <a:bodyPr wrap="square" lIns="0" tIns="0" rIns="0" bIns="0" rtlCol="0"/>
          <a:lstStyle/>
          <a:p>
            <a:endParaRPr/>
          </a:p>
        </p:txBody>
      </p:sp>
      <p:sp>
        <p:nvSpPr>
          <p:cNvPr id="18" name="bg object 18"/>
          <p:cNvSpPr/>
          <p:nvPr/>
        </p:nvSpPr>
        <p:spPr>
          <a:xfrm>
            <a:off x="4241291" y="45720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8BB649"/>
          </a:solidFill>
        </p:spPr>
        <p:txBody>
          <a:bodyPr wrap="square" lIns="0" tIns="0" rIns="0" bIns="0" rtlCol="0"/>
          <a:lstStyle/>
          <a:p>
            <a:endParaRPr/>
          </a:p>
        </p:txBody>
      </p:sp>
      <p:sp>
        <p:nvSpPr>
          <p:cNvPr id="19" name="bg object 19"/>
          <p:cNvSpPr/>
          <p:nvPr/>
        </p:nvSpPr>
        <p:spPr>
          <a:xfrm>
            <a:off x="2161064" y="842780"/>
            <a:ext cx="7765066" cy="508670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6531" y="457200"/>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366657"/>
          </a:solidFill>
        </p:spPr>
        <p:txBody>
          <a:bodyPr wrap="square" lIns="0" tIns="0" rIns="0" bIns="0" rtlCol="0"/>
          <a:lstStyle/>
          <a:p>
            <a:endParaRPr/>
          </a:p>
        </p:txBody>
      </p:sp>
      <p:sp>
        <p:nvSpPr>
          <p:cNvPr id="17" name="bg object 17"/>
          <p:cNvSpPr/>
          <p:nvPr/>
        </p:nvSpPr>
        <p:spPr>
          <a:xfrm>
            <a:off x="8042147" y="45415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rgbClr val="959FA7"/>
          </a:solidFill>
        </p:spPr>
        <p:txBody>
          <a:bodyPr wrap="square" lIns="0" tIns="0" rIns="0" bIns="0" rtlCol="0"/>
          <a:lstStyle/>
          <a:p>
            <a:endParaRPr/>
          </a:p>
        </p:txBody>
      </p:sp>
      <p:sp>
        <p:nvSpPr>
          <p:cNvPr id="18" name="bg object 18"/>
          <p:cNvSpPr/>
          <p:nvPr/>
        </p:nvSpPr>
        <p:spPr>
          <a:xfrm>
            <a:off x="4241291" y="45720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8BB649"/>
          </a:solidFill>
        </p:spPr>
        <p:txBody>
          <a:bodyPr wrap="square" lIns="0" tIns="0" rIns="0" bIns="0" rtlCol="0"/>
          <a:lstStyle/>
          <a:p>
            <a:endParaRPr/>
          </a:p>
        </p:txBody>
      </p:sp>
      <p:sp>
        <p:nvSpPr>
          <p:cNvPr id="2" name="Holder 2"/>
          <p:cNvSpPr>
            <a:spLocks noGrp="1"/>
          </p:cNvSpPr>
          <p:nvPr>
            <p:ph type="title"/>
          </p:nvPr>
        </p:nvSpPr>
        <p:spPr>
          <a:xfrm>
            <a:off x="440436" y="614172"/>
            <a:ext cx="11311127" cy="1190625"/>
          </a:xfrm>
          <a:prstGeom prst="rect">
            <a:avLst/>
          </a:prstGeom>
        </p:spPr>
        <p:txBody>
          <a:bodyPr wrap="square" lIns="0" tIns="0" rIns="0" bIns="0">
            <a:spAutoFit/>
          </a:bodyPr>
          <a:lstStyle>
            <a:lvl1pPr>
              <a:defRPr sz="28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659993" y="2046391"/>
            <a:ext cx="10872012" cy="46475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993" y="1870709"/>
            <a:ext cx="7188607" cy="566822"/>
          </a:xfrm>
          <a:prstGeom prst="rect">
            <a:avLst/>
          </a:prstGeom>
        </p:spPr>
        <p:txBody>
          <a:bodyPr vert="horz" wrap="square" lIns="0" tIns="12700" rIns="0" bIns="0" rtlCol="0">
            <a:spAutoFit/>
          </a:bodyPr>
          <a:lstStyle/>
          <a:p>
            <a:pPr marL="12700">
              <a:lnSpc>
                <a:spcPct val="100000"/>
              </a:lnSpc>
              <a:spcBef>
                <a:spcPts val="100"/>
              </a:spcBef>
            </a:pPr>
            <a:r>
              <a:rPr lang="en-US" sz="3600" b="1" spc="80" dirty="0" smtClean="0">
                <a:solidFill>
                  <a:srgbClr val="366657"/>
                </a:solidFill>
              </a:rPr>
              <a:t>Software Project Management</a:t>
            </a:r>
            <a:endParaRPr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294585"/>
          </a:xfrm>
          <a:prstGeom prst="rect">
            <a:avLst/>
          </a:prstGeom>
          <a:solidFill>
            <a:srgbClr val="366657"/>
          </a:solidFill>
        </p:spPr>
        <p:txBody>
          <a:bodyPr vert="horz" wrap="square" lIns="0" tIns="1905" rIns="0" bIns="0" rtlCol="0">
            <a:spAutoFit/>
          </a:bodyPr>
          <a:lstStyle/>
          <a:p>
            <a:pPr>
              <a:lnSpc>
                <a:spcPct val="100000"/>
              </a:lnSpc>
              <a:spcBef>
                <a:spcPts val="15"/>
              </a:spcBef>
            </a:pPr>
            <a:r>
              <a:rPr lang="en-US" sz="4200" dirty="0" smtClean="0">
                <a:latin typeface="Times New Roman"/>
                <a:cs typeface="Times New Roman"/>
              </a:rPr>
              <a:t/>
            </a:r>
            <a:br>
              <a:rPr lang="en-US" sz="4200" dirty="0" smtClean="0">
                <a:latin typeface="Times New Roman"/>
                <a:cs typeface="Times New Roman"/>
              </a:rPr>
            </a:br>
            <a:r>
              <a:rPr lang="en-US" sz="4200" dirty="0" smtClean="0">
                <a:latin typeface="Times New Roman"/>
                <a:cs typeface="Times New Roman"/>
              </a:rPr>
              <a:t>Planning /tracking Project</a:t>
            </a:r>
            <a:endParaRPr b="1" spc="290" dirty="0">
              <a:latin typeface="Trebuchet MS"/>
              <a:cs typeface="Trebuchet MS"/>
            </a:endParaRPr>
          </a:p>
        </p:txBody>
      </p:sp>
      <p:sp>
        <p:nvSpPr>
          <p:cNvPr id="3" name="object 3"/>
          <p:cNvSpPr txBox="1"/>
          <p:nvPr/>
        </p:nvSpPr>
        <p:spPr>
          <a:xfrm>
            <a:off x="659993" y="2057400"/>
            <a:ext cx="11090428" cy="4428776"/>
          </a:xfrm>
          <a:prstGeom prst="rect">
            <a:avLst/>
          </a:prstGeom>
        </p:spPr>
        <p:txBody>
          <a:bodyPr vert="horz" wrap="square" lIns="0" tIns="144145" rIns="0" bIns="0" rtlCol="0">
            <a:spAutoFit/>
          </a:bodyPr>
          <a:lstStyle/>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Plan how the project will be executed, (</a:t>
            </a:r>
            <a:r>
              <a:rPr lang="en-US" sz="2000" dirty="0" err="1"/>
              <a:t>ie</a:t>
            </a:r>
            <a:r>
              <a:rPr lang="en-US" sz="2000" dirty="0"/>
              <a:t>. the process to be followed)</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Process will decide the tasks, their ordering, </a:t>
            </a:r>
            <a:r>
              <a:rPr lang="en-US" sz="2000" dirty="0" smtClean="0"/>
              <a:t>milestones</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Plan the team and human resources</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Plan the activities, deliverables and schedule</a:t>
            </a:r>
            <a:endParaRPr lang="en-US" sz="2000" dirty="0"/>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Tracking project means:</a:t>
            </a:r>
          </a:p>
          <a:p>
            <a:pPr marL="775970" lvl="2"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How </a:t>
            </a:r>
            <a:r>
              <a:rPr lang="en-US" sz="2000" dirty="0"/>
              <a:t>long will it take to develop the system?</a:t>
            </a:r>
          </a:p>
          <a:p>
            <a:pPr marL="775970" lvl="2"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How much will it cost to develop the system</a:t>
            </a:r>
            <a:r>
              <a:rPr lang="en-US" sz="2000" dirty="0" smtClean="0"/>
              <a:t>?</a:t>
            </a:r>
          </a:p>
          <a:p>
            <a:pPr marL="775970" lvl="2"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Are we working according to the schedule and planned activities?</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Work Breakdown Structure (WBS) is an important Techniques for planning activities and tasks</a:t>
            </a:r>
            <a:endParaRPr lang="en-US" sz="2000" dirty="0"/>
          </a:p>
          <a:p>
            <a:pPr marL="184785" indent="-172720">
              <a:lnSpc>
                <a:spcPct val="100000"/>
              </a:lnSpc>
              <a:spcBef>
                <a:spcPts val="555"/>
              </a:spcBef>
              <a:buFont typeface="Arial"/>
              <a:buChar char="•"/>
              <a:tabLst>
                <a:tab pos="185420" algn="l"/>
              </a:tabLst>
            </a:pPr>
            <a:endParaRPr lang="en-US" sz="2000" dirty="0">
              <a:latin typeface="Carlito"/>
              <a:cs typeface="Carlito"/>
            </a:endParaRPr>
          </a:p>
        </p:txBody>
      </p:sp>
    </p:spTree>
    <p:extLst>
      <p:ext uri="{BB962C8B-B14F-4D97-AF65-F5344CB8AC3E}">
        <p14:creationId xmlns:p14="http://schemas.microsoft.com/office/powerpoint/2010/main" val="2943957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294585"/>
          </a:xfrm>
          <a:prstGeom prst="rect">
            <a:avLst/>
          </a:prstGeom>
          <a:solidFill>
            <a:srgbClr val="366657"/>
          </a:solidFill>
        </p:spPr>
        <p:txBody>
          <a:bodyPr vert="horz" wrap="square" lIns="0" tIns="1905" rIns="0" bIns="0" rtlCol="0">
            <a:spAutoFit/>
          </a:bodyPr>
          <a:lstStyle/>
          <a:p>
            <a:pPr>
              <a:lnSpc>
                <a:spcPct val="100000"/>
              </a:lnSpc>
              <a:spcBef>
                <a:spcPts val="15"/>
              </a:spcBef>
            </a:pPr>
            <a:r>
              <a:rPr lang="en-US" sz="4200" dirty="0" smtClean="0">
                <a:latin typeface="Times New Roman"/>
                <a:cs typeface="Times New Roman"/>
              </a:rPr>
              <a:t/>
            </a:r>
            <a:br>
              <a:rPr lang="en-US" sz="4200" dirty="0" smtClean="0">
                <a:latin typeface="Times New Roman"/>
                <a:cs typeface="Times New Roman"/>
              </a:rPr>
            </a:br>
            <a:r>
              <a:rPr lang="en-US" sz="4200" dirty="0" smtClean="0">
                <a:latin typeface="Times New Roman"/>
                <a:cs typeface="Times New Roman"/>
              </a:rPr>
              <a:t>Work Breakdown Structure (WBS)</a:t>
            </a:r>
            <a:endParaRPr b="1" spc="290" dirty="0">
              <a:latin typeface="Trebuchet MS"/>
              <a:cs typeface="Trebuchet MS"/>
            </a:endParaRPr>
          </a:p>
        </p:txBody>
      </p:sp>
      <p:sp>
        <p:nvSpPr>
          <p:cNvPr id="3" name="object 3"/>
          <p:cNvSpPr txBox="1"/>
          <p:nvPr/>
        </p:nvSpPr>
        <p:spPr>
          <a:xfrm>
            <a:off x="550214" y="2209800"/>
            <a:ext cx="11090428" cy="2415405"/>
          </a:xfrm>
          <a:prstGeom prst="rect">
            <a:avLst/>
          </a:prstGeom>
        </p:spPr>
        <p:txBody>
          <a:bodyPr vert="horz" wrap="square" lIns="0" tIns="144145" rIns="0" bIns="0" rtlCol="0">
            <a:spAutoFit/>
          </a:bodyPr>
          <a:lstStyle/>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Dividing complex projects to simpler and manageable tasks is the process identified as Work Breakdown Structure (WBS).</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Usually, the project managers use this method for simplifying the project execution. </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In WBS, much larger tasks are broken down to manageable chunks of work. These chunks can be easily supervised and estimated.</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These smaller chunks and tasks are distributed among team </a:t>
            </a:r>
            <a:r>
              <a:rPr lang="en-US" sz="2000" dirty="0" smtClean="0"/>
              <a:t>according </a:t>
            </a:r>
            <a:r>
              <a:rPr lang="en-US" sz="2000" dirty="0"/>
              <a:t>to their skill and expertise.</a:t>
            </a:r>
          </a:p>
        </p:txBody>
      </p:sp>
    </p:spTree>
    <p:extLst>
      <p:ext uri="{BB962C8B-B14F-4D97-AF65-F5344CB8AC3E}">
        <p14:creationId xmlns:p14="http://schemas.microsoft.com/office/powerpoint/2010/main" val="2050327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294585"/>
          </a:xfrm>
          <a:prstGeom prst="rect">
            <a:avLst/>
          </a:prstGeom>
          <a:solidFill>
            <a:srgbClr val="366657"/>
          </a:solidFill>
        </p:spPr>
        <p:txBody>
          <a:bodyPr vert="horz" wrap="square" lIns="0" tIns="1905" rIns="0" bIns="0" rtlCol="0">
            <a:spAutoFit/>
          </a:bodyPr>
          <a:lstStyle/>
          <a:p>
            <a:pPr>
              <a:lnSpc>
                <a:spcPct val="100000"/>
              </a:lnSpc>
              <a:spcBef>
                <a:spcPts val="15"/>
              </a:spcBef>
            </a:pPr>
            <a:r>
              <a:rPr lang="en-US" sz="4200" dirty="0" smtClean="0">
                <a:latin typeface="Times New Roman"/>
                <a:cs typeface="Times New Roman"/>
              </a:rPr>
              <a:t/>
            </a:r>
            <a:br>
              <a:rPr lang="en-US" sz="4200" dirty="0" smtClean="0">
                <a:latin typeface="Times New Roman"/>
                <a:cs typeface="Times New Roman"/>
              </a:rPr>
            </a:br>
            <a:r>
              <a:rPr lang="en-US" sz="4200" dirty="0" smtClean="0">
                <a:latin typeface="Times New Roman"/>
                <a:cs typeface="Times New Roman"/>
              </a:rPr>
              <a:t>Construction of WBS</a:t>
            </a:r>
            <a:endParaRPr b="1" spc="290" dirty="0">
              <a:latin typeface="Trebuchet MS"/>
              <a:cs typeface="Trebuchet MS"/>
            </a:endParaRPr>
          </a:p>
        </p:txBody>
      </p:sp>
      <p:sp>
        <p:nvSpPr>
          <p:cNvPr id="3" name="object 3"/>
          <p:cNvSpPr txBox="1"/>
          <p:nvPr/>
        </p:nvSpPr>
        <p:spPr>
          <a:xfrm>
            <a:off x="550214" y="1910616"/>
            <a:ext cx="11090428" cy="4931478"/>
          </a:xfrm>
          <a:prstGeom prst="rect">
            <a:avLst/>
          </a:prstGeom>
        </p:spPr>
        <p:txBody>
          <a:bodyPr vert="horz" wrap="square" lIns="0" tIns="144145" rIns="0" bIns="0" rtlCol="0">
            <a:spAutoFit/>
          </a:bodyPr>
          <a:lstStyle/>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Identifying the main deliverables of a project is the starting point for deriving a work breakdown structure.</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Once this step is completed, the subject matter experts start breaking down the high-level tasks into smaller chunks of work.</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In the process of breaking down the tasks, one can break them down into different levels of detail. One can detail a high-level task into ten sub-tasks while another can detail the same high-level task into 20 sub-tasks.</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Therefore, there is no hard and fast rule on how you should breakdown a task in </a:t>
            </a:r>
            <a:r>
              <a:rPr lang="en-US" sz="2000" dirty="0" smtClean="0"/>
              <a:t>WBS. </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We can decompose System of tasks in multiple ways</a:t>
            </a:r>
          </a:p>
          <a:p>
            <a:pPr lvl="1"/>
            <a:r>
              <a:rPr lang="en-US" dirty="0"/>
              <a:t>1- Deliverable Based</a:t>
            </a:r>
          </a:p>
          <a:p>
            <a:pPr lvl="1"/>
            <a:r>
              <a:rPr lang="en-US" dirty="0"/>
              <a:t>2- Phase Based</a:t>
            </a:r>
          </a:p>
          <a:p>
            <a:pPr marL="318770" lvl="1" indent="-306705">
              <a:spcBef>
                <a:spcPts val="1135"/>
              </a:spcBef>
              <a:buClr>
                <a:srgbClr val="8BB649"/>
              </a:buClr>
              <a:buSzPct val="91666"/>
              <a:buFont typeface="Wingdings" panose="05000000000000000000" pitchFamily="2" charset="2"/>
              <a:buChar char="Ø"/>
              <a:tabLst>
                <a:tab pos="318770" algn="l"/>
                <a:tab pos="319405" algn="l"/>
              </a:tabLst>
            </a:pPr>
            <a:endParaRPr lang="en-US" sz="2000" dirty="0"/>
          </a:p>
          <a:p>
            <a:pPr marL="318770" lvl="1" indent="-306705">
              <a:spcBef>
                <a:spcPts val="1135"/>
              </a:spcBef>
              <a:buClr>
                <a:srgbClr val="8BB649"/>
              </a:buClr>
              <a:buSzPct val="91666"/>
              <a:buFont typeface="Wingdings" panose="05000000000000000000" pitchFamily="2" charset="2"/>
              <a:buChar char="Ø"/>
              <a:tabLst>
                <a:tab pos="318770" algn="l"/>
                <a:tab pos="319405" algn="l"/>
              </a:tabLst>
            </a:pPr>
            <a:endParaRPr lang="en-US" sz="2000" dirty="0"/>
          </a:p>
        </p:txBody>
      </p:sp>
    </p:spTree>
    <p:extLst>
      <p:ext uri="{BB962C8B-B14F-4D97-AF65-F5344CB8AC3E}">
        <p14:creationId xmlns:p14="http://schemas.microsoft.com/office/powerpoint/2010/main" val="41606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356140"/>
          </a:xfrm>
          <a:prstGeom prst="rect">
            <a:avLst/>
          </a:prstGeom>
          <a:solidFill>
            <a:srgbClr val="366657"/>
          </a:solidFill>
        </p:spPr>
        <p:txBody>
          <a:bodyPr vert="horz" wrap="square" lIns="0" tIns="1905" rIns="0" bIns="0" rtlCol="0">
            <a:spAutoFit/>
          </a:bodyPr>
          <a:lstStyle/>
          <a:p>
            <a:r>
              <a:rPr lang="en-US" sz="4400" dirty="0" smtClean="0"/>
              <a:t/>
            </a:r>
            <a:br>
              <a:rPr lang="en-US" sz="4400" dirty="0" smtClean="0"/>
            </a:br>
            <a:r>
              <a:rPr lang="en-US" sz="4400" dirty="0" smtClean="0"/>
              <a:t>Forms </a:t>
            </a:r>
            <a:r>
              <a:rPr lang="en-US" sz="4400" dirty="0"/>
              <a:t>of WBS</a:t>
            </a:r>
          </a:p>
        </p:txBody>
      </p:sp>
      <p:sp>
        <p:nvSpPr>
          <p:cNvPr id="3" name="object 3"/>
          <p:cNvSpPr txBox="1"/>
          <p:nvPr/>
        </p:nvSpPr>
        <p:spPr>
          <a:xfrm>
            <a:off x="550214" y="2057400"/>
            <a:ext cx="2345386" cy="453329"/>
          </a:xfrm>
          <a:prstGeom prst="rect">
            <a:avLst/>
          </a:prstGeom>
        </p:spPr>
        <p:txBody>
          <a:bodyPr vert="horz" wrap="square" lIns="0" tIns="144145" rIns="0" bIns="0" rtlCol="0">
            <a:spAutoFit/>
          </a:bodyPr>
          <a:lstStyle/>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Tree </a:t>
            </a:r>
            <a:r>
              <a:rPr lang="en-US" sz="2000" dirty="0" smtClean="0"/>
              <a:t>structure</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97" y="2895600"/>
            <a:ext cx="4500005" cy="353992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7957" y="3162795"/>
            <a:ext cx="4472001" cy="3005533"/>
          </a:xfrm>
          <a:prstGeom prst="rect">
            <a:avLst/>
          </a:prstGeom>
        </p:spPr>
      </p:pic>
      <p:sp>
        <p:nvSpPr>
          <p:cNvPr id="6" name="Rectangle 5"/>
          <p:cNvSpPr/>
          <p:nvPr/>
        </p:nvSpPr>
        <p:spPr>
          <a:xfrm>
            <a:off x="7010400" y="2284064"/>
            <a:ext cx="1724318" cy="400110"/>
          </a:xfrm>
          <a:prstGeom prst="rect">
            <a:avLst/>
          </a:prstGeom>
        </p:spPr>
        <p:txBody>
          <a:bodyPr wrap="none">
            <a:spAutoFit/>
          </a:bodyPr>
          <a:lstStyle/>
          <a:p>
            <a:pPr marL="3187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List / Tables</a:t>
            </a:r>
          </a:p>
        </p:txBody>
      </p:sp>
    </p:spTree>
    <p:extLst>
      <p:ext uri="{BB962C8B-B14F-4D97-AF65-F5344CB8AC3E}">
        <p14:creationId xmlns:p14="http://schemas.microsoft.com/office/powerpoint/2010/main" val="109974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2"/>
            <a:ext cx="11311127" cy="430887"/>
          </a:xfrm>
        </p:spPr>
        <p:txBody>
          <a:bodyPr/>
          <a:lstStyle/>
          <a:p>
            <a:r>
              <a:rPr lang="en-US" b="1" dirty="0" smtClean="0">
                <a:solidFill>
                  <a:schemeClr val="accent5">
                    <a:lumMod val="50000"/>
                  </a:schemeClr>
                </a:solidFill>
              </a:rPr>
              <a:t>Examples</a:t>
            </a:r>
            <a:endParaRPr lang="en-US" b="1" dirty="0">
              <a:solidFill>
                <a:schemeClr val="accent5">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384" y="228600"/>
            <a:ext cx="8839199" cy="6553200"/>
          </a:xfrm>
          <a:prstGeom prst="rect">
            <a:avLst/>
          </a:prstGeom>
        </p:spPr>
      </p:pic>
    </p:spTree>
    <p:extLst>
      <p:ext uri="{BB962C8B-B14F-4D97-AF65-F5344CB8AC3E}">
        <p14:creationId xmlns:p14="http://schemas.microsoft.com/office/powerpoint/2010/main" val="2673171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2"/>
            <a:ext cx="11311127" cy="430887"/>
          </a:xfrm>
        </p:spPr>
        <p:txBody>
          <a:bodyPr/>
          <a:lstStyle/>
          <a:p>
            <a:r>
              <a:rPr lang="en-US" b="1" dirty="0" smtClean="0">
                <a:solidFill>
                  <a:schemeClr val="accent5">
                    <a:lumMod val="50000"/>
                  </a:schemeClr>
                </a:solidFill>
              </a:rPr>
              <a:t>Examples</a:t>
            </a:r>
            <a:endParaRPr lang="en-US" b="1" dirty="0">
              <a:solidFill>
                <a:schemeClr val="accent5">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415" y="805454"/>
            <a:ext cx="8752585" cy="5519146"/>
          </a:xfrm>
          <a:prstGeom prst="rect">
            <a:avLst/>
          </a:prstGeom>
        </p:spPr>
      </p:pic>
    </p:spTree>
    <p:extLst>
      <p:ext uri="{BB962C8B-B14F-4D97-AF65-F5344CB8AC3E}">
        <p14:creationId xmlns:p14="http://schemas.microsoft.com/office/powerpoint/2010/main" val="347330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2"/>
            <a:ext cx="11311127" cy="430887"/>
          </a:xfrm>
        </p:spPr>
        <p:txBody>
          <a:bodyPr/>
          <a:lstStyle/>
          <a:p>
            <a:r>
              <a:rPr lang="en-US" b="1" dirty="0" smtClean="0">
                <a:solidFill>
                  <a:schemeClr val="accent5">
                    <a:lumMod val="50000"/>
                  </a:schemeClr>
                </a:solidFill>
              </a:rPr>
              <a:t>Examples</a:t>
            </a:r>
            <a:endParaRPr lang="en-US" b="1" dirty="0">
              <a:solidFill>
                <a:schemeClr val="accent5">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52400"/>
            <a:ext cx="7850739" cy="6548628"/>
          </a:xfrm>
          <a:prstGeom prst="rect">
            <a:avLst/>
          </a:prstGeom>
        </p:spPr>
      </p:pic>
    </p:spTree>
    <p:extLst>
      <p:ext uri="{BB962C8B-B14F-4D97-AF65-F5344CB8AC3E}">
        <p14:creationId xmlns:p14="http://schemas.microsoft.com/office/powerpoint/2010/main" val="124007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294585"/>
          </a:xfrm>
          <a:prstGeom prst="rect">
            <a:avLst/>
          </a:prstGeom>
          <a:solidFill>
            <a:srgbClr val="366657"/>
          </a:solidFill>
        </p:spPr>
        <p:txBody>
          <a:bodyPr vert="horz" wrap="square" lIns="0" tIns="1905" rIns="0" bIns="0" rtlCol="0">
            <a:spAutoFit/>
          </a:bodyPr>
          <a:lstStyle/>
          <a:p>
            <a:pPr>
              <a:lnSpc>
                <a:spcPct val="100000"/>
              </a:lnSpc>
              <a:spcBef>
                <a:spcPts val="15"/>
              </a:spcBef>
            </a:pPr>
            <a:r>
              <a:rPr lang="en-US" sz="4200" dirty="0" smtClean="0">
                <a:latin typeface="Times New Roman"/>
                <a:cs typeface="Times New Roman"/>
              </a:rPr>
              <a:t/>
            </a:r>
            <a:br>
              <a:rPr lang="en-US" sz="4200" dirty="0" smtClean="0">
                <a:latin typeface="Times New Roman"/>
                <a:cs typeface="Times New Roman"/>
              </a:rPr>
            </a:br>
            <a:r>
              <a:rPr lang="en-US" sz="4200" dirty="0" smtClean="0">
                <a:latin typeface="Times New Roman"/>
                <a:cs typeface="Times New Roman"/>
              </a:rPr>
              <a:t>Estimation of Schedule</a:t>
            </a:r>
            <a:endParaRPr b="1" spc="290" dirty="0">
              <a:latin typeface="Trebuchet MS"/>
              <a:cs typeface="Trebuchet MS"/>
            </a:endParaRPr>
          </a:p>
        </p:txBody>
      </p:sp>
      <p:sp>
        <p:nvSpPr>
          <p:cNvPr id="3" name="object 3"/>
          <p:cNvSpPr txBox="1"/>
          <p:nvPr/>
        </p:nvSpPr>
        <p:spPr>
          <a:xfrm>
            <a:off x="659993" y="2057400"/>
            <a:ext cx="11090428" cy="2556469"/>
          </a:xfrm>
          <a:prstGeom prst="rect">
            <a:avLst/>
          </a:prstGeom>
        </p:spPr>
        <p:txBody>
          <a:bodyPr vert="horz" wrap="square" lIns="0" tIns="144145" rIns="0" bIns="0" rtlCol="0">
            <a:spAutoFit/>
          </a:bodyPr>
          <a:lstStyle/>
          <a:p>
            <a:pPr marL="318770" indent="-306705">
              <a:lnSpc>
                <a:spcPts val="2395"/>
              </a:lnSpc>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Divide the project into smaller activities or tasks and estimates </a:t>
            </a:r>
            <a:r>
              <a:rPr lang="en-US" sz="2000" dirty="0"/>
              <a:t>the </a:t>
            </a:r>
            <a:r>
              <a:rPr lang="en-US" sz="2000" dirty="0" smtClean="0"/>
              <a:t>duration that </a:t>
            </a:r>
            <a:r>
              <a:rPr lang="en-US" sz="2000" dirty="0"/>
              <a:t>each task or activity will </a:t>
            </a:r>
            <a:r>
              <a:rPr lang="en-US" sz="2000" dirty="0" smtClean="0"/>
              <a:t>take.</a:t>
            </a:r>
            <a:endParaRPr lang="en-US" sz="2000" dirty="0"/>
          </a:p>
          <a:p>
            <a:pPr marL="318770"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Technique </a:t>
            </a:r>
            <a:r>
              <a:rPr lang="en-US" sz="2000" dirty="0"/>
              <a:t>for schedule estimation</a:t>
            </a:r>
          </a:p>
          <a:p>
            <a:pPr marL="775970" lvl="1" indent="-306705">
              <a:lnSpc>
                <a:spcPct val="100000"/>
              </a:lnSpc>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Critical Path Method (CPM)</a:t>
            </a:r>
            <a:endParaRPr lang="en-US" sz="2000" dirty="0"/>
          </a:p>
          <a:p>
            <a:pPr marL="775970" lvl="1" indent="-306705">
              <a:lnSpc>
                <a:spcPct val="100000"/>
              </a:lnSpc>
              <a:spcBef>
                <a:spcPts val="1135"/>
              </a:spcBef>
              <a:buClr>
                <a:srgbClr val="8BB649"/>
              </a:buClr>
              <a:buSzPct val="91666"/>
              <a:buFont typeface="Wingdings" panose="05000000000000000000" pitchFamily="2" charset="2"/>
              <a:buChar char="Ø"/>
              <a:tabLst>
                <a:tab pos="318770" algn="l"/>
                <a:tab pos="319405" algn="l"/>
              </a:tabLst>
            </a:pPr>
            <a:r>
              <a:rPr lang="en-US" sz="2000" dirty="0"/>
              <a:t>Gantt chart</a:t>
            </a:r>
          </a:p>
          <a:p>
            <a:pPr marL="775970" lvl="1" indent="-306705">
              <a:spcBef>
                <a:spcPts val="1135"/>
              </a:spcBef>
              <a:buClr>
                <a:srgbClr val="8BB649"/>
              </a:buClr>
              <a:buSzPct val="91666"/>
              <a:buFont typeface="Wingdings" panose="05000000000000000000" pitchFamily="2" charset="2"/>
              <a:buChar char="Ø"/>
              <a:tabLst>
                <a:tab pos="318770" algn="l"/>
                <a:tab pos="319405" algn="l"/>
              </a:tabLst>
            </a:pPr>
            <a:endParaRPr lang="en-US" sz="2000" dirty="0"/>
          </a:p>
        </p:txBody>
      </p:sp>
    </p:spTree>
    <p:extLst>
      <p:ext uri="{BB962C8B-B14F-4D97-AF65-F5344CB8AC3E}">
        <p14:creationId xmlns:p14="http://schemas.microsoft.com/office/powerpoint/2010/main" val="3322320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7467600" cy="1940916"/>
          </a:xfrm>
          <a:prstGeom prst="rect">
            <a:avLst/>
          </a:prstGeom>
          <a:solidFill>
            <a:srgbClr val="366657"/>
          </a:solidFill>
        </p:spPr>
        <p:txBody>
          <a:bodyPr vert="horz" wrap="square" lIns="0" tIns="1905" rIns="0" bIns="0" rtlCol="0">
            <a:spAutoFit/>
          </a:bodyPr>
          <a:lstStyle/>
          <a:p>
            <a:pPr>
              <a:spcBef>
                <a:spcPts val="15"/>
              </a:spcBef>
            </a:pPr>
            <a:r>
              <a:rPr lang="en-US" sz="4200" dirty="0" smtClean="0">
                <a:latin typeface="Times New Roman"/>
                <a:cs typeface="Times New Roman"/>
              </a:rPr>
              <a:t/>
            </a:r>
            <a:br>
              <a:rPr lang="en-US" sz="4200" dirty="0" smtClean="0">
                <a:latin typeface="Times New Roman"/>
                <a:cs typeface="Times New Roman"/>
              </a:rPr>
            </a:br>
            <a:r>
              <a:rPr lang="en-US" sz="4200" dirty="0">
                <a:latin typeface="Times New Roman"/>
                <a:cs typeface="Times New Roman"/>
              </a:rPr>
              <a:t>Example: S</a:t>
            </a:r>
            <a:r>
              <a:rPr lang="en-US" sz="4200" dirty="0" smtClean="0">
                <a:latin typeface="Times New Roman"/>
                <a:cs typeface="Times New Roman"/>
              </a:rPr>
              <a:t>teps </a:t>
            </a:r>
            <a:r>
              <a:rPr lang="en-US" sz="4200" dirty="0">
                <a:latin typeface="Times New Roman"/>
                <a:cs typeface="Times New Roman"/>
              </a:rPr>
              <a:t>and activities to build a house</a:t>
            </a:r>
            <a:endParaRPr sz="4200" dirty="0">
              <a:latin typeface="Times New Roman"/>
              <a:cs typeface="Times New Roman"/>
            </a:endParaRPr>
          </a:p>
        </p:txBody>
      </p:sp>
      <p:graphicFrame>
        <p:nvGraphicFramePr>
          <p:cNvPr id="6" name="object 3"/>
          <p:cNvGraphicFramePr>
            <a:graphicFrameLocks noGrp="1"/>
          </p:cNvGraphicFramePr>
          <p:nvPr>
            <p:extLst/>
          </p:nvPr>
        </p:nvGraphicFramePr>
        <p:xfrm>
          <a:off x="8305800" y="533400"/>
          <a:ext cx="3208656" cy="6096001"/>
        </p:xfrm>
        <a:graphic>
          <a:graphicData uri="http://schemas.openxmlformats.org/drawingml/2006/table">
            <a:tbl>
              <a:tblPr firstRow="1" bandRow="1"/>
              <a:tblGrid>
                <a:gridCol w="1069552">
                  <a:extLst>
                    <a:ext uri="{9D8B030D-6E8A-4147-A177-3AD203B41FA5}">
                      <a16:colId xmlns:a16="http://schemas.microsoft.com/office/drawing/2014/main" val="20003"/>
                    </a:ext>
                  </a:extLst>
                </a:gridCol>
                <a:gridCol w="1069552">
                  <a:extLst>
                    <a:ext uri="{9D8B030D-6E8A-4147-A177-3AD203B41FA5}">
                      <a16:colId xmlns:a16="http://schemas.microsoft.com/office/drawing/2014/main" val="20004"/>
                    </a:ext>
                  </a:extLst>
                </a:gridCol>
                <a:gridCol w="1069552">
                  <a:extLst>
                    <a:ext uri="{9D8B030D-6E8A-4147-A177-3AD203B41FA5}">
                      <a16:colId xmlns:a16="http://schemas.microsoft.com/office/drawing/2014/main" val="20005"/>
                    </a:ext>
                  </a:extLst>
                </a:gridCol>
              </a:tblGrid>
              <a:tr h="227705">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endParaRPr lang="en-US" sz="800" b="1" spc="40" dirty="0" smtClean="0">
                        <a:latin typeface="Verdana"/>
                        <a:cs typeface="Verdana"/>
                      </a:endParaRPr>
                    </a:p>
                    <a:p>
                      <a:pPr marL="55244">
                        <a:lnSpc>
                          <a:spcPts val="715"/>
                        </a:lnSpc>
                        <a:spcBef>
                          <a:spcPts val="65"/>
                        </a:spcBef>
                      </a:pPr>
                      <a:r>
                        <a:rPr sz="800" b="1" spc="40" dirty="0" smtClean="0">
                          <a:latin typeface="Verdana"/>
                          <a:cs typeface="Verdana"/>
                        </a:rPr>
                        <a:t>Building </a:t>
                      </a:r>
                      <a:r>
                        <a:rPr sz="800" b="1" spc="40" dirty="0">
                          <a:latin typeface="Verdana"/>
                          <a:cs typeface="Verdana"/>
                        </a:rPr>
                        <a:t>the</a:t>
                      </a:r>
                      <a:r>
                        <a:rPr sz="800" b="1" spc="-45" dirty="0">
                          <a:latin typeface="Verdana"/>
                          <a:cs typeface="Verdana"/>
                        </a:rPr>
                        <a:t> </a:t>
                      </a:r>
                      <a:r>
                        <a:rPr sz="800" b="1" spc="45" dirty="0">
                          <a:latin typeface="Verdana"/>
                          <a:cs typeface="Verdana"/>
                        </a:rPr>
                        <a:t>house</a:t>
                      </a:r>
                      <a:endParaRPr sz="800" dirty="0">
                        <a:latin typeface="Verdana"/>
                        <a:cs typeface="Verdana"/>
                      </a:endParaRPr>
                    </a:p>
                  </a:txBody>
                  <a:tcPr marL="0" marR="0" marT="8255"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07821">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133350">
                        <a:lnSpc>
                          <a:spcPct val="105600"/>
                        </a:lnSpc>
                        <a:spcBef>
                          <a:spcPts val="20"/>
                        </a:spcBef>
                      </a:pPr>
                      <a:r>
                        <a:rPr sz="650" i="1" spc="40" dirty="0" smtClean="0">
                          <a:latin typeface="Verdana"/>
                          <a:cs typeface="Verdana"/>
                        </a:rPr>
                        <a:t>Step</a:t>
                      </a:r>
                      <a:r>
                        <a:rPr lang="en-US" sz="650" i="1" spc="-35" baseline="0" dirty="0" smtClean="0">
                          <a:latin typeface="Verdana"/>
                          <a:cs typeface="Verdana"/>
                        </a:rPr>
                        <a:t> 1: </a:t>
                      </a:r>
                      <a:r>
                        <a:rPr sz="650" i="1" spc="40" dirty="0" smtClean="0">
                          <a:latin typeface="Verdana"/>
                          <a:cs typeface="Verdana"/>
                        </a:rPr>
                        <a:t>Prepare  </a:t>
                      </a:r>
                      <a:r>
                        <a:rPr sz="650" i="1" spc="40" dirty="0">
                          <a:latin typeface="Verdana"/>
                          <a:cs typeface="Verdana"/>
                        </a:rPr>
                        <a:t>the</a:t>
                      </a:r>
                      <a:r>
                        <a:rPr sz="650" i="1" dirty="0">
                          <a:latin typeface="Verdana"/>
                          <a:cs typeface="Verdana"/>
                        </a:rPr>
                        <a:t> </a:t>
                      </a:r>
                      <a:r>
                        <a:rPr sz="650" i="1" spc="35" dirty="0">
                          <a:latin typeface="Verdana"/>
                          <a:cs typeface="Verdana"/>
                        </a:rPr>
                        <a:t>site</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lnTlToBr w="12700" cmpd="sng">
                      <a:noFill/>
                      <a:prstDash val="solid"/>
                    </a:lnTlToBr>
                    <a:lnBlToTr w="12700" cmpd="sng">
                      <a:noFill/>
                      <a:prstDash val="solid"/>
                    </a:lnBlToTr>
                    <a:noFill/>
                  </a:tcPr>
                </a:tc>
                <a:tc hMerge="1">
                  <a:txBody>
                    <a:bodyPr/>
                    <a:lstStyle/>
                    <a:p>
                      <a:endParaRPr/>
                    </a:p>
                  </a:txBody>
                  <a:tcPr marL="0" marR="0" marT="0" marB="0"/>
                </a:tc>
                <a:extLst>
                  <a:ext uri="{0D108BD9-81ED-4DB2-BD59-A6C34878D82A}">
                    <a16:rowId xmlns:a16="http://schemas.microsoft.com/office/drawing/2014/main" val="10001"/>
                  </a:ext>
                </a:extLst>
              </a:tr>
              <a:tr h="172438">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r>
                        <a:rPr sz="650" spc="35" dirty="0">
                          <a:latin typeface="Verdana"/>
                          <a:cs typeface="Verdana"/>
                        </a:rPr>
                        <a:t>Activity </a:t>
                      </a:r>
                      <a:r>
                        <a:rPr lang="en-US" sz="650" spc="35" dirty="0" smtClean="0">
                          <a:latin typeface="Verdana"/>
                          <a:cs typeface="Verdana"/>
                        </a:rPr>
                        <a:t>1.</a:t>
                      </a:r>
                      <a:r>
                        <a:rPr sz="650" spc="35" dirty="0" smtClean="0">
                          <a:latin typeface="Verdana"/>
                          <a:cs typeface="Verdana"/>
                        </a:rPr>
                        <a:t>1</a:t>
                      </a:r>
                      <a:r>
                        <a:rPr sz="650" spc="35" dirty="0">
                          <a:latin typeface="Verdana"/>
                          <a:cs typeface="Verdana"/>
                        </a:rPr>
                        <a:t>: </a:t>
                      </a:r>
                      <a:r>
                        <a:rPr sz="650" spc="40" dirty="0">
                          <a:latin typeface="Verdana"/>
                          <a:cs typeface="Verdana"/>
                        </a:rPr>
                        <a:t>Survey the</a:t>
                      </a:r>
                      <a:r>
                        <a:rPr sz="650" spc="-50" dirty="0">
                          <a:latin typeface="Verdana"/>
                          <a:cs typeface="Verdana"/>
                        </a:rPr>
                        <a:t> </a:t>
                      </a:r>
                      <a:r>
                        <a:rPr sz="650" spc="40" dirty="0">
                          <a:latin typeface="Verdana"/>
                          <a:cs typeface="Verdana"/>
                        </a:rPr>
                        <a:t>land</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172883">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r>
                        <a:rPr sz="650" spc="35" dirty="0">
                          <a:latin typeface="Verdana"/>
                          <a:cs typeface="Verdana"/>
                        </a:rPr>
                        <a:t>Activity </a:t>
                      </a:r>
                      <a:r>
                        <a:rPr sz="650" spc="35" dirty="0" smtClean="0">
                          <a:latin typeface="Verdana"/>
                          <a:cs typeface="Verdana"/>
                        </a:rPr>
                        <a:t>1.2</a:t>
                      </a:r>
                      <a:r>
                        <a:rPr sz="650" spc="35" dirty="0">
                          <a:latin typeface="Verdana"/>
                          <a:cs typeface="Verdana"/>
                        </a:rPr>
                        <a:t>: </a:t>
                      </a:r>
                      <a:r>
                        <a:rPr sz="650" spc="40" dirty="0">
                          <a:latin typeface="Verdana"/>
                          <a:cs typeface="Verdana"/>
                        </a:rPr>
                        <a:t>Request</a:t>
                      </a:r>
                      <a:r>
                        <a:rPr sz="650" spc="-25" dirty="0">
                          <a:latin typeface="Verdana"/>
                          <a:cs typeface="Verdana"/>
                        </a:rPr>
                        <a:t> </a:t>
                      </a:r>
                      <a:r>
                        <a:rPr sz="650" spc="40" dirty="0">
                          <a:latin typeface="Verdana"/>
                          <a:cs typeface="Verdana"/>
                        </a:rPr>
                        <a:t>permits</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495989">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355600">
                        <a:lnSpc>
                          <a:spcPct val="105600"/>
                        </a:lnSpc>
                        <a:spcBef>
                          <a:spcPts val="20"/>
                        </a:spcBef>
                      </a:pPr>
                      <a:r>
                        <a:rPr sz="650" spc="35" dirty="0">
                          <a:latin typeface="Verdana"/>
                          <a:cs typeface="Verdana"/>
                        </a:rPr>
                        <a:t>Activity </a:t>
                      </a:r>
                      <a:r>
                        <a:rPr sz="650" spc="35" dirty="0" smtClean="0">
                          <a:latin typeface="Verdana"/>
                          <a:cs typeface="Verdana"/>
                        </a:rPr>
                        <a:t>1.3</a:t>
                      </a:r>
                      <a:r>
                        <a:rPr sz="650" spc="35" dirty="0">
                          <a:latin typeface="Verdana"/>
                          <a:cs typeface="Verdana"/>
                        </a:rPr>
                        <a:t>: </a:t>
                      </a:r>
                      <a:r>
                        <a:rPr sz="650" spc="40" dirty="0">
                          <a:latin typeface="Verdana"/>
                          <a:cs typeface="Verdana"/>
                        </a:rPr>
                        <a:t>Excavate </a:t>
                      </a:r>
                      <a:r>
                        <a:rPr sz="650" spc="30" dirty="0">
                          <a:latin typeface="Verdana"/>
                          <a:cs typeface="Verdana"/>
                        </a:rPr>
                        <a:t>for </a:t>
                      </a:r>
                      <a:r>
                        <a:rPr sz="650" spc="40" dirty="0">
                          <a:latin typeface="Verdana"/>
                          <a:cs typeface="Verdana"/>
                        </a:rPr>
                        <a:t>the  foundation</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172438">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r>
                        <a:rPr sz="650" spc="35" dirty="0">
                          <a:latin typeface="Verdana"/>
                          <a:cs typeface="Verdana"/>
                        </a:rPr>
                        <a:t>Activity </a:t>
                      </a:r>
                      <a:r>
                        <a:rPr sz="650" spc="35" dirty="0" smtClean="0">
                          <a:latin typeface="Verdana"/>
                          <a:cs typeface="Verdana"/>
                        </a:rPr>
                        <a:t>1.4</a:t>
                      </a:r>
                      <a:r>
                        <a:rPr sz="650" spc="35" dirty="0">
                          <a:latin typeface="Verdana"/>
                          <a:cs typeface="Verdana"/>
                        </a:rPr>
                        <a:t>: </a:t>
                      </a:r>
                      <a:r>
                        <a:rPr sz="650" spc="45" dirty="0">
                          <a:latin typeface="Verdana"/>
                          <a:cs typeface="Verdana"/>
                        </a:rPr>
                        <a:t>Buy</a:t>
                      </a:r>
                      <a:r>
                        <a:rPr sz="650" spc="-35" dirty="0">
                          <a:latin typeface="Verdana"/>
                          <a:cs typeface="Verdana"/>
                        </a:rPr>
                        <a:t> </a:t>
                      </a:r>
                      <a:r>
                        <a:rPr sz="650" spc="40" dirty="0">
                          <a:latin typeface="Verdana"/>
                          <a:cs typeface="Verdana"/>
                        </a:rPr>
                        <a:t>materials</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95040">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133350">
                        <a:lnSpc>
                          <a:spcPct val="105700"/>
                        </a:lnSpc>
                        <a:spcBef>
                          <a:spcPts val="20"/>
                        </a:spcBef>
                      </a:pPr>
                      <a:r>
                        <a:rPr sz="650" i="1" spc="40" dirty="0">
                          <a:latin typeface="Verdana"/>
                          <a:cs typeface="Verdana"/>
                        </a:rPr>
                        <a:t>Step</a:t>
                      </a:r>
                      <a:r>
                        <a:rPr sz="650" i="1" spc="-35" dirty="0">
                          <a:latin typeface="Verdana"/>
                          <a:cs typeface="Verdana"/>
                        </a:rPr>
                        <a:t> </a:t>
                      </a:r>
                      <a:r>
                        <a:rPr sz="650" i="1" spc="35" dirty="0" smtClean="0">
                          <a:latin typeface="Verdana"/>
                          <a:cs typeface="Verdana"/>
                        </a:rPr>
                        <a:t>2</a:t>
                      </a:r>
                      <a:r>
                        <a:rPr sz="650" i="1" spc="35" dirty="0">
                          <a:latin typeface="Verdana"/>
                          <a:cs typeface="Verdana"/>
                        </a:rPr>
                        <a:t>:  Building  </a:t>
                      </a:r>
                      <a:r>
                        <a:rPr sz="650" i="1" spc="40" dirty="0">
                          <a:latin typeface="Verdana"/>
                          <a:cs typeface="Verdana"/>
                        </a:rPr>
                        <a:t>the  </a:t>
                      </a:r>
                      <a:r>
                        <a:rPr sz="650" i="1" spc="35" dirty="0">
                          <a:latin typeface="Verdana"/>
                          <a:cs typeface="Verdana"/>
                        </a:rPr>
                        <a:t>exterior</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72438">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r>
                        <a:rPr sz="650" spc="35" dirty="0">
                          <a:latin typeface="Verdana"/>
                          <a:cs typeface="Verdana"/>
                        </a:rPr>
                        <a:t>Activity </a:t>
                      </a:r>
                      <a:r>
                        <a:rPr sz="650" spc="35" dirty="0" smtClean="0">
                          <a:latin typeface="Verdana"/>
                          <a:cs typeface="Verdana"/>
                        </a:rPr>
                        <a:t>2.1</a:t>
                      </a:r>
                      <a:r>
                        <a:rPr sz="650" spc="35" dirty="0">
                          <a:latin typeface="Verdana"/>
                          <a:cs typeface="Verdana"/>
                        </a:rPr>
                        <a:t>: </a:t>
                      </a:r>
                      <a:r>
                        <a:rPr sz="650" spc="45" dirty="0">
                          <a:latin typeface="Verdana"/>
                          <a:cs typeface="Verdana"/>
                        </a:rPr>
                        <a:t>Lay </a:t>
                      </a:r>
                      <a:r>
                        <a:rPr sz="650" spc="40" dirty="0">
                          <a:latin typeface="Verdana"/>
                          <a:cs typeface="Verdana"/>
                        </a:rPr>
                        <a:t>the</a:t>
                      </a:r>
                      <a:r>
                        <a:rPr sz="650" spc="-65" dirty="0">
                          <a:latin typeface="Verdana"/>
                          <a:cs typeface="Verdana"/>
                        </a:rPr>
                        <a:t> </a:t>
                      </a:r>
                      <a:r>
                        <a:rPr sz="650" spc="40" dirty="0">
                          <a:latin typeface="Verdana"/>
                          <a:cs typeface="Verdana"/>
                        </a:rPr>
                        <a:t>foundation</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408117">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ct val="100000"/>
                        </a:lnSpc>
                        <a:spcBef>
                          <a:spcPts val="65"/>
                        </a:spcBef>
                      </a:pPr>
                      <a:r>
                        <a:rPr sz="650" spc="35" dirty="0">
                          <a:latin typeface="Verdana"/>
                          <a:cs typeface="Verdana"/>
                        </a:rPr>
                        <a:t>Activity </a:t>
                      </a:r>
                      <a:r>
                        <a:rPr sz="650" spc="35" dirty="0" smtClean="0">
                          <a:latin typeface="Verdana"/>
                          <a:cs typeface="Verdana"/>
                        </a:rPr>
                        <a:t>2.2</a:t>
                      </a:r>
                      <a:r>
                        <a:rPr sz="650" spc="35" dirty="0">
                          <a:latin typeface="Verdana"/>
                          <a:cs typeface="Verdana"/>
                        </a:rPr>
                        <a:t>: Build </a:t>
                      </a:r>
                      <a:r>
                        <a:rPr sz="650" spc="40" dirty="0">
                          <a:latin typeface="Verdana"/>
                          <a:cs typeface="Verdana"/>
                        </a:rPr>
                        <a:t>the outside</a:t>
                      </a:r>
                      <a:r>
                        <a:rPr sz="650" spc="-70" dirty="0">
                          <a:latin typeface="Verdana"/>
                          <a:cs typeface="Verdana"/>
                        </a:rPr>
                        <a:t> </a:t>
                      </a:r>
                      <a:r>
                        <a:rPr sz="650" spc="35" dirty="0">
                          <a:latin typeface="Verdana"/>
                          <a:cs typeface="Verdana"/>
                        </a:rPr>
                        <a:t>walls</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334510">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431165">
                        <a:lnSpc>
                          <a:spcPct val="105600"/>
                        </a:lnSpc>
                        <a:spcBef>
                          <a:spcPts val="20"/>
                        </a:spcBef>
                      </a:pPr>
                      <a:r>
                        <a:rPr sz="650" spc="35" dirty="0">
                          <a:latin typeface="Verdana"/>
                          <a:cs typeface="Verdana"/>
                        </a:rPr>
                        <a:t>Activity </a:t>
                      </a:r>
                      <a:r>
                        <a:rPr sz="650" spc="35" dirty="0" smtClean="0">
                          <a:latin typeface="Verdana"/>
                          <a:cs typeface="Verdana"/>
                        </a:rPr>
                        <a:t>2.3</a:t>
                      </a:r>
                      <a:r>
                        <a:rPr sz="650" spc="35" dirty="0">
                          <a:latin typeface="Verdana"/>
                          <a:cs typeface="Verdana"/>
                        </a:rPr>
                        <a:t>: </a:t>
                      </a:r>
                      <a:r>
                        <a:rPr sz="650" spc="30" dirty="0">
                          <a:latin typeface="Verdana"/>
                          <a:cs typeface="Verdana"/>
                        </a:rPr>
                        <a:t>Install </a:t>
                      </a:r>
                      <a:r>
                        <a:rPr sz="650" spc="35" dirty="0">
                          <a:latin typeface="Verdana"/>
                          <a:cs typeface="Verdana"/>
                        </a:rPr>
                        <a:t>exterior  </a:t>
                      </a:r>
                      <a:r>
                        <a:rPr sz="650" spc="40" dirty="0">
                          <a:latin typeface="Verdana"/>
                          <a:cs typeface="Verdana"/>
                        </a:rPr>
                        <a:t>plumbing</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r h="352212">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300990">
                        <a:lnSpc>
                          <a:spcPct val="105600"/>
                        </a:lnSpc>
                        <a:spcBef>
                          <a:spcPts val="20"/>
                        </a:spcBef>
                      </a:pPr>
                      <a:r>
                        <a:rPr sz="650" spc="35" dirty="0">
                          <a:latin typeface="Verdana"/>
                          <a:cs typeface="Verdana"/>
                        </a:rPr>
                        <a:t>Activity </a:t>
                      </a:r>
                      <a:r>
                        <a:rPr sz="650" spc="35" dirty="0" smtClean="0">
                          <a:latin typeface="Verdana"/>
                          <a:cs typeface="Verdana"/>
                        </a:rPr>
                        <a:t>2.4</a:t>
                      </a:r>
                      <a:r>
                        <a:rPr sz="650" spc="35" dirty="0">
                          <a:latin typeface="Verdana"/>
                          <a:cs typeface="Verdana"/>
                        </a:rPr>
                        <a:t>: Exterior electrical  </a:t>
                      </a:r>
                      <a:r>
                        <a:rPr sz="650" spc="45" dirty="0">
                          <a:latin typeface="Verdana"/>
                          <a:cs typeface="Verdana"/>
                        </a:rPr>
                        <a:t>work</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0"/>
                  </a:ext>
                </a:extLst>
              </a:tr>
              <a:tr h="172438">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r>
                        <a:rPr sz="650" spc="35" dirty="0">
                          <a:latin typeface="Verdana"/>
                          <a:cs typeface="Verdana"/>
                        </a:rPr>
                        <a:t>Activity </a:t>
                      </a:r>
                      <a:r>
                        <a:rPr sz="650" spc="35" dirty="0" smtClean="0">
                          <a:latin typeface="Verdana"/>
                          <a:cs typeface="Verdana"/>
                        </a:rPr>
                        <a:t>2.5</a:t>
                      </a:r>
                      <a:r>
                        <a:rPr sz="650" spc="35" dirty="0">
                          <a:latin typeface="Verdana"/>
                          <a:cs typeface="Verdana"/>
                        </a:rPr>
                        <a:t>: Exterior</a:t>
                      </a:r>
                      <a:r>
                        <a:rPr sz="650" spc="-30" dirty="0">
                          <a:latin typeface="Verdana"/>
                          <a:cs typeface="Verdana"/>
                        </a:rPr>
                        <a:t> </a:t>
                      </a:r>
                      <a:r>
                        <a:rPr sz="650" spc="35" dirty="0">
                          <a:latin typeface="Verdana"/>
                          <a:cs typeface="Verdana"/>
                        </a:rPr>
                        <a:t>siding</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1"/>
                  </a:ext>
                </a:extLst>
              </a:tr>
              <a:tr h="334658">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ct val="100000"/>
                        </a:lnSpc>
                        <a:spcBef>
                          <a:spcPts val="65"/>
                        </a:spcBef>
                      </a:pPr>
                      <a:r>
                        <a:rPr sz="650" spc="35" dirty="0">
                          <a:latin typeface="Verdana"/>
                          <a:cs typeface="Verdana"/>
                        </a:rPr>
                        <a:t>Activity </a:t>
                      </a:r>
                      <a:r>
                        <a:rPr sz="650" spc="35" dirty="0" smtClean="0">
                          <a:latin typeface="Verdana"/>
                          <a:cs typeface="Verdana"/>
                        </a:rPr>
                        <a:t>2.6</a:t>
                      </a:r>
                      <a:r>
                        <a:rPr sz="650" spc="35" dirty="0">
                          <a:latin typeface="Verdana"/>
                          <a:cs typeface="Verdana"/>
                        </a:rPr>
                        <a:t>: Paint </a:t>
                      </a:r>
                      <a:r>
                        <a:rPr sz="650" spc="40" dirty="0">
                          <a:latin typeface="Verdana"/>
                          <a:cs typeface="Verdana"/>
                        </a:rPr>
                        <a:t>the</a:t>
                      </a:r>
                      <a:r>
                        <a:rPr sz="650" spc="-40" dirty="0">
                          <a:latin typeface="Verdana"/>
                          <a:cs typeface="Verdana"/>
                        </a:rPr>
                        <a:t> </a:t>
                      </a:r>
                      <a:r>
                        <a:rPr sz="650" spc="35" dirty="0">
                          <a:latin typeface="Verdana"/>
                          <a:cs typeface="Verdana"/>
                        </a:rPr>
                        <a:t>exterior</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r h="334214">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333375">
                        <a:lnSpc>
                          <a:spcPct val="105600"/>
                        </a:lnSpc>
                        <a:spcBef>
                          <a:spcPts val="20"/>
                        </a:spcBef>
                      </a:pPr>
                      <a:r>
                        <a:rPr sz="650" spc="35" dirty="0">
                          <a:latin typeface="Verdana"/>
                          <a:cs typeface="Verdana"/>
                        </a:rPr>
                        <a:t>Activity </a:t>
                      </a:r>
                      <a:r>
                        <a:rPr sz="650" spc="35" dirty="0" smtClean="0">
                          <a:latin typeface="Verdana"/>
                          <a:cs typeface="Verdana"/>
                        </a:rPr>
                        <a:t>2.7</a:t>
                      </a:r>
                      <a:r>
                        <a:rPr sz="650" spc="35" dirty="0">
                          <a:latin typeface="Verdana"/>
                          <a:cs typeface="Verdana"/>
                        </a:rPr>
                        <a:t>: </a:t>
                      </a:r>
                      <a:r>
                        <a:rPr sz="650" spc="30" dirty="0">
                          <a:latin typeface="Verdana"/>
                          <a:cs typeface="Verdana"/>
                        </a:rPr>
                        <a:t>Install </a:t>
                      </a:r>
                      <a:r>
                        <a:rPr sz="650" spc="40" dirty="0">
                          <a:latin typeface="Verdana"/>
                          <a:cs typeface="Verdana"/>
                        </a:rPr>
                        <a:t>doors </a:t>
                      </a:r>
                      <a:r>
                        <a:rPr sz="650" spc="45" dirty="0">
                          <a:latin typeface="Verdana"/>
                          <a:cs typeface="Verdana"/>
                        </a:rPr>
                        <a:t>and  </a:t>
                      </a:r>
                      <a:r>
                        <a:rPr sz="650" spc="35" dirty="0">
                          <a:latin typeface="Verdana"/>
                          <a:cs typeface="Verdana"/>
                        </a:rPr>
                        <a:t>fixtures</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3"/>
                  </a:ext>
                </a:extLst>
              </a:tr>
              <a:tr h="172438">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r>
                        <a:rPr sz="650" spc="35" dirty="0">
                          <a:latin typeface="Verdana"/>
                          <a:cs typeface="Verdana"/>
                        </a:rPr>
                        <a:t>Activity </a:t>
                      </a:r>
                      <a:r>
                        <a:rPr sz="650" spc="35" dirty="0" smtClean="0">
                          <a:latin typeface="Verdana"/>
                          <a:cs typeface="Verdana"/>
                        </a:rPr>
                        <a:t>2.8</a:t>
                      </a:r>
                      <a:r>
                        <a:rPr sz="650" spc="35" dirty="0">
                          <a:latin typeface="Verdana"/>
                          <a:cs typeface="Verdana"/>
                        </a:rPr>
                        <a:t>: </a:t>
                      </a:r>
                      <a:r>
                        <a:rPr sz="650" spc="30" dirty="0">
                          <a:latin typeface="Verdana"/>
                          <a:cs typeface="Verdana"/>
                        </a:rPr>
                        <a:t>Install</a:t>
                      </a:r>
                      <a:r>
                        <a:rPr sz="650" spc="-25" dirty="0">
                          <a:latin typeface="Verdana"/>
                          <a:cs typeface="Verdana"/>
                        </a:rPr>
                        <a:t> </a:t>
                      </a:r>
                      <a:r>
                        <a:rPr sz="650" spc="35" dirty="0">
                          <a:latin typeface="Verdana"/>
                          <a:cs typeface="Verdana"/>
                        </a:rPr>
                        <a:t>roof</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4"/>
                  </a:ext>
                </a:extLst>
              </a:tr>
              <a:tr h="250025">
                <a:tc gridSpan="2">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8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52069">
                        <a:lnSpc>
                          <a:spcPct val="105600"/>
                        </a:lnSpc>
                        <a:spcBef>
                          <a:spcPts val="20"/>
                        </a:spcBef>
                      </a:pPr>
                      <a:r>
                        <a:rPr sz="650" i="1" spc="40" dirty="0">
                          <a:latin typeface="Verdana"/>
                          <a:cs typeface="Verdana"/>
                        </a:rPr>
                        <a:t>Step </a:t>
                      </a:r>
                      <a:r>
                        <a:rPr sz="650" i="1" spc="35" dirty="0" smtClean="0">
                          <a:latin typeface="Verdana"/>
                          <a:cs typeface="Verdana"/>
                        </a:rPr>
                        <a:t>3</a:t>
                      </a:r>
                      <a:r>
                        <a:rPr sz="650" i="1" spc="35" dirty="0">
                          <a:latin typeface="Verdana"/>
                          <a:cs typeface="Verdana"/>
                        </a:rPr>
                        <a:t>:  Finishing  </a:t>
                      </a:r>
                      <a:r>
                        <a:rPr sz="650" i="1" spc="40" dirty="0">
                          <a:latin typeface="Verdana"/>
                          <a:cs typeface="Verdana"/>
                        </a:rPr>
                        <a:t>the</a:t>
                      </a:r>
                      <a:r>
                        <a:rPr sz="650" i="1" spc="-60" dirty="0">
                          <a:latin typeface="Verdana"/>
                          <a:cs typeface="Verdana"/>
                        </a:rPr>
                        <a:t> </a:t>
                      </a:r>
                      <a:r>
                        <a:rPr sz="650" i="1" spc="35" dirty="0">
                          <a:latin typeface="Verdana"/>
                          <a:cs typeface="Verdana"/>
                        </a:rPr>
                        <a:t>interior</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334540">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274955">
                        <a:lnSpc>
                          <a:spcPct val="105600"/>
                        </a:lnSpc>
                        <a:spcBef>
                          <a:spcPts val="20"/>
                        </a:spcBef>
                      </a:pPr>
                      <a:r>
                        <a:rPr sz="650" spc="35" dirty="0">
                          <a:latin typeface="Verdana"/>
                          <a:cs typeface="Verdana"/>
                        </a:rPr>
                        <a:t>Activity </a:t>
                      </a:r>
                      <a:r>
                        <a:rPr sz="650" spc="35" dirty="0" smtClean="0">
                          <a:latin typeface="Verdana"/>
                          <a:cs typeface="Verdana"/>
                        </a:rPr>
                        <a:t>3.1</a:t>
                      </a:r>
                      <a:r>
                        <a:rPr sz="650" spc="35" dirty="0">
                          <a:latin typeface="Verdana"/>
                          <a:cs typeface="Verdana"/>
                        </a:rPr>
                        <a:t>: </a:t>
                      </a:r>
                      <a:r>
                        <a:rPr sz="650" spc="30" dirty="0">
                          <a:latin typeface="Verdana"/>
                          <a:cs typeface="Verdana"/>
                        </a:rPr>
                        <a:t>Install </a:t>
                      </a:r>
                      <a:r>
                        <a:rPr sz="650" spc="40" dirty="0">
                          <a:latin typeface="Verdana"/>
                          <a:cs typeface="Verdana"/>
                        </a:rPr>
                        <a:t>the </a:t>
                      </a:r>
                      <a:r>
                        <a:rPr sz="650" spc="35" dirty="0">
                          <a:latin typeface="Verdana"/>
                          <a:cs typeface="Verdana"/>
                        </a:rPr>
                        <a:t>interior  </a:t>
                      </a:r>
                      <a:r>
                        <a:rPr sz="650" spc="40" dirty="0">
                          <a:latin typeface="Verdana"/>
                          <a:cs typeface="Verdana"/>
                        </a:rPr>
                        <a:t>plumbing</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6"/>
                  </a:ext>
                </a:extLst>
              </a:tr>
              <a:tr h="334214">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457200">
                        <a:lnSpc>
                          <a:spcPct val="105600"/>
                        </a:lnSpc>
                        <a:spcBef>
                          <a:spcPts val="20"/>
                        </a:spcBef>
                      </a:pPr>
                      <a:r>
                        <a:rPr sz="650" spc="35" dirty="0">
                          <a:latin typeface="Verdana"/>
                          <a:cs typeface="Verdana"/>
                        </a:rPr>
                        <a:t>Activity </a:t>
                      </a:r>
                      <a:r>
                        <a:rPr sz="650" spc="35" dirty="0" smtClean="0">
                          <a:latin typeface="Verdana"/>
                          <a:cs typeface="Verdana"/>
                        </a:rPr>
                        <a:t>3.2</a:t>
                      </a:r>
                      <a:r>
                        <a:rPr sz="650" spc="35" dirty="0">
                          <a:latin typeface="Verdana"/>
                          <a:cs typeface="Verdana"/>
                        </a:rPr>
                        <a:t>: </a:t>
                      </a:r>
                      <a:r>
                        <a:rPr sz="650" spc="30" dirty="0">
                          <a:latin typeface="Verdana"/>
                          <a:cs typeface="Verdana"/>
                        </a:rPr>
                        <a:t>Install </a:t>
                      </a:r>
                      <a:r>
                        <a:rPr sz="650" spc="35" dirty="0">
                          <a:latin typeface="Verdana"/>
                          <a:cs typeface="Verdana"/>
                        </a:rPr>
                        <a:t>interior  electrical</a:t>
                      </a:r>
                      <a:r>
                        <a:rPr sz="650" spc="20" dirty="0">
                          <a:latin typeface="Verdana"/>
                          <a:cs typeface="Verdana"/>
                        </a:rPr>
                        <a:t> </a:t>
                      </a:r>
                      <a:r>
                        <a:rPr sz="650" spc="45" dirty="0">
                          <a:latin typeface="Verdana"/>
                          <a:cs typeface="Verdana"/>
                        </a:rPr>
                        <a:t>work</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7"/>
                  </a:ext>
                </a:extLst>
              </a:tr>
              <a:tr h="172438">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r>
                        <a:rPr sz="650" spc="35" dirty="0">
                          <a:latin typeface="Verdana"/>
                          <a:cs typeface="Verdana"/>
                        </a:rPr>
                        <a:t>Activity </a:t>
                      </a:r>
                      <a:r>
                        <a:rPr sz="650" spc="35" dirty="0" smtClean="0">
                          <a:latin typeface="Verdana"/>
                          <a:cs typeface="Verdana"/>
                        </a:rPr>
                        <a:t>3.3</a:t>
                      </a:r>
                      <a:r>
                        <a:rPr sz="650" spc="35" dirty="0">
                          <a:latin typeface="Verdana"/>
                          <a:cs typeface="Verdana"/>
                        </a:rPr>
                        <a:t>: </a:t>
                      </a:r>
                      <a:r>
                        <a:rPr sz="650" spc="30" dirty="0">
                          <a:latin typeface="Verdana"/>
                          <a:cs typeface="Verdana"/>
                        </a:rPr>
                        <a:t>Install</a:t>
                      </a:r>
                      <a:r>
                        <a:rPr sz="650" spc="-25" dirty="0">
                          <a:latin typeface="Verdana"/>
                          <a:cs typeface="Verdana"/>
                        </a:rPr>
                        <a:t> </a:t>
                      </a:r>
                      <a:r>
                        <a:rPr sz="650" spc="40" dirty="0">
                          <a:latin typeface="Verdana"/>
                          <a:cs typeface="Verdana"/>
                        </a:rPr>
                        <a:t>wallboard</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8"/>
                  </a:ext>
                </a:extLst>
              </a:tr>
              <a:tr h="172438">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r>
                        <a:rPr sz="650" spc="35" dirty="0">
                          <a:latin typeface="Verdana"/>
                          <a:cs typeface="Verdana"/>
                        </a:rPr>
                        <a:t>Activity </a:t>
                      </a:r>
                      <a:r>
                        <a:rPr sz="650" spc="35" dirty="0" smtClean="0">
                          <a:latin typeface="Verdana"/>
                          <a:cs typeface="Verdana"/>
                        </a:rPr>
                        <a:t>3.4</a:t>
                      </a:r>
                      <a:r>
                        <a:rPr sz="650" spc="35" dirty="0">
                          <a:latin typeface="Verdana"/>
                          <a:cs typeface="Verdana"/>
                        </a:rPr>
                        <a:t>: Paint </a:t>
                      </a:r>
                      <a:r>
                        <a:rPr sz="650" spc="40" dirty="0">
                          <a:latin typeface="Verdana"/>
                          <a:cs typeface="Verdana"/>
                        </a:rPr>
                        <a:t>the</a:t>
                      </a:r>
                      <a:r>
                        <a:rPr sz="650" spc="-45" dirty="0">
                          <a:latin typeface="Verdana"/>
                          <a:cs typeface="Verdana"/>
                        </a:rPr>
                        <a:t> </a:t>
                      </a:r>
                      <a:r>
                        <a:rPr sz="650" spc="35" dirty="0">
                          <a:latin typeface="Verdana"/>
                          <a:cs typeface="Verdana"/>
                        </a:rPr>
                        <a:t>interior</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9"/>
                  </a:ext>
                </a:extLst>
              </a:tr>
              <a:tr h="172793">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a:lnSpc>
                          <a:spcPts val="715"/>
                        </a:lnSpc>
                        <a:spcBef>
                          <a:spcPts val="65"/>
                        </a:spcBef>
                      </a:pPr>
                      <a:r>
                        <a:rPr sz="650" spc="35" dirty="0">
                          <a:latin typeface="Verdana"/>
                          <a:cs typeface="Verdana"/>
                        </a:rPr>
                        <a:t>Activity </a:t>
                      </a:r>
                      <a:r>
                        <a:rPr sz="650" spc="35" dirty="0" smtClean="0">
                          <a:latin typeface="Verdana"/>
                          <a:cs typeface="Verdana"/>
                        </a:rPr>
                        <a:t>3.5</a:t>
                      </a:r>
                      <a:r>
                        <a:rPr sz="650" spc="35" dirty="0">
                          <a:latin typeface="Verdana"/>
                          <a:cs typeface="Verdana"/>
                        </a:rPr>
                        <a:t>: </a:t>
                      </a:r>
                      <a:r>
                        <a:rPr sz="650" spc="30" dirty="0">
                          <a:latin typeface="Verdana"/>
                          <a:cs typeface="Verdana"/>
                        </a:rPr>
                        <a:t>Install floor</a:t>
                      </a:r>
                      <a:r>
                        <a:rPr sz="650" spc="-35" dirty="0">
                          <a:latin typeface="Verdana"/>
                          <a:cs typeface="Verdana"/>
                        </a:rPr>
                        <a:t> </a:t>
                      </a:r>
                      <a:r>
                        <a:rPr sz="650" spc="40" dirty="0">
                          <a:latin typeface="Verdana"/>
                          <a:cs typeface="Verdana"/>
                        </a:rPr>
                        <a:t>covering</a:t>
                      </a:r>
                      <a:endParaRPr sz="650" dirty="0">
                        <a:latin typeface="Verdana"/>
                        <a:cs typeface="Verdana"/>
                      </a:endParaRPr>
                    </a:p>
                  </a:txBody>
                  <a:tcPr marL="0" marR="0" marT="8255"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0"/>
                  </a:ext>
                </a:extLst>
              </a:tr>
              <a:tr h="334214">
                <a:tc gridSpan="3">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55244" marR="332740">
                        <a:lnSpc>
                          <a:spcPct val="105600"/>
                        </a:lnSpc>
                        <a:spcBef>
                          <a:spcPts val="20"/>
                        </a:spcBef>
                      </a:pPr>
                      <a:r>
                        <a:rPr sz="650" spc="35" dirty="0">
                          <a:latin typeface="Verdana"/>
                          <a:cs typeface="Verdana"/>
                        </a:rPr>
                        <a:t>Activity </a:t>
                      </a:r>
                      <a:r>
                        <a:rPr sz="650" spc="35" dirty="0" smtClean="0">
                          <a:latin typeface="Verdana"/>
                          <a:cs typeface="Verdana"/>
                        </a:rPr>
                        <a:t>3.6</a:t>
                      </a:r>
                      <a:r>
                        <a:rPr sz="650" spc="35" dirty="0">
                          <a:latin typeface="Verdana"/>
                          <a:cs typeface="Verdana"/>
                        </a:rPr>
                        <a:t>: </a:t>
                      </a:r>
                      <a:r>
                        <a:rPr sz="650" spc="30" dirty="0">
                          <a:latin typeface="Verdana"/>
                          <a:cs typeface="Verdana"/>
                        </a:rPr>
                        <a:t>Install </a:t>
                      </a:r>
                      <a:r>
                        <a:rPr sz="650" spc="40" dirty="0">
                          <a:latin typeface="Verdana"/>
                          <a:cs typeface="Verdana"/>
                        </a:rPr>
                        <a:t>doors </a:t>
                      </a:r>
                      <a:r>
                        <a:rPr sz="650" spc="45" dirty="0">
                          <a:latin typeface="Verdana"/>
                          <a:cs typeface="Verdana"/>
                        </a:rPr>
                        <a:t>and  </a:t>
                      </a:r>
                      <a:r>
                        <a:rPr sz="650" spc="35" dirty="0">
                          <a:latin typeface="Verdana"/>
                          <a:cs typeface="Verdana"/>
                        </a:rPr>
                        <a:t>fixtures</a:t>
                      </a:r>
                      <a:endParaRPr sz="650" dirty="0">
                        <a:latin typeface="Verdana"/>
                        <a:cs typeface="Verdana"/>
                      </a:endParaRPr>
                    </a:p>
                  </a:txBody>
                  <a:tcPr marL="0" marR="0" marT="254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3688069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3750564" cy="1294585"/>
          </a:xfrm>
          <a:prstGeom prst="rect">
            <a:avLst/>
          </a:prstGeom>
          <a:solidFill>
            <a:srgbClr val="366657"/>
          </a:solidFill>
        </p:spPr>
        <p:txBody>
          <a:bodyPr vert="horz" wrap="square" lIns="0" tIns="1905" rIns="0" bIns="0" rtlCol="0">
            <a:spAutoFit/>
          </a:bodyPr>
          <a:lstStyle/>
          <a:p>
            <a:pPr>
              <a:spcBef>
                <a:spcPts val="15"/>
              </a:spcBef>
            </a:pPr>
            <a:r>
              <a:rPr lang="en-US" sz="4200" dirty="0" smtClean="0">
                <a:latin typeface="Times New Roman"/>
                <a:cs typeface="Times New Roman"/>
              </a:rPr>
              <a:t/>
            </a:r>
            <a:br>
              <a:rPr lang="en-US" sz="4200" dirty="0" smtClean="0">
                <a:latin typeface="Times New Roman"/>
                <a:cs typeface="Times New Roman"/>
              </a:rPr>
            </a:br>
            <a:r>
              <a:rPr lang="en-US" sz="4200" dirty="0" smtClean="0">
                <a:latin typeface="Times New Roman"/>
                <a:cs typeface="Times New Roman"/>
              </a:rPr>
              <a:t>Milestones</a:t>
            </a:r>
            <a:endParaRPr sz="4200" dirty="0">
              <a:latin typeface="Times New Roman"/>
              <a:cs typeface="Times New Roman"/>
            </a:endParaRPr>
          </a:p>
        </p:txBody>
      </p:sp>
      <p:graphicFrame>
        <p:nvGraphicFramePr>
          <p:cNvPr id="4" name="object 3"/>
          <p:cNvGraphicFramePr>
            <a:graphicFrameLocks noGrp="1"/>
          </p:cNvGraphicFramePr>
          <p:nvPr>
            <p:extLst/>
          </p:nvPr>
        </p:nvGraphicFramePr>
        <p:xfrm>
          <a:off x="4495800" y="838200"/>
          <a:ext cx="7467600" cy="5791198"/>
        </p:xfrm>
        <a:graphic>
          <a:graphicData uri="http://schemas.openxmlformats.org/drawingml/2006/table">
            <a:tbl>
              <a:tblPr firstRow="1" bandRow="1">
                <a:tableStyleId>{2D5ABB26-0587-4C30-8999-92F81FD0307C}</a:tableStyleId>
              </a:tblPr>
              <a:tblGrid>
                <a:gridCol w="7467600">
                  <a:extLst>
                    <a:ext uri="{9D8B030D-6E8A-4147-A177-3AD203B41FA5}">
                      <a16:colId xmlns:a16="http://schemas.microsoft.com/office/drawing/2014/main" val="20000"/>
                    </a:ext>
                  </a:extLst>
                </a:gridCol>
              </a:tblGrid>
              <a:tr h="322126">
                <a:tc>
                  <a:txBody>
                    <a:bodyPr/>
                    <a:lstStyle/>
                    <a:p>
                      <a:pPr marL="88265">
                        <a:lnSpc>
                          <a:spcPts val="1655"/>
                        </a:lnSpc>
                        <a:spcBef>
                          <a:spcPts val="80"/>
                        </a:spcBef>
                      </a:pPr>
                      <a:r>
                        <a:rPr sz="1400" dirty="0">
                          <a:latin typeface="Verdana"/>
                          <a:cs typeface="Verdana"/>
                        </a:rPr>
                        <a:t>1.1. </a:t>
                      </a:r>
                      <a:r>
                        <a:rPr sz="1400" spc="5" dirty="0">
                          <a:latin typeface="Verdana"/>
                          <a:cs typeface="Verdana"/>
                        </a:rPr>
                        <a:t>Survey</a:t>
                      </a:r>
                      <a:r>
                        <a:rPr sz="1400" spc="-15"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22126">
                <a:tc>
                  <a:txBody>
                    <a:bodyPr/>
                    <a:lstStyle/>
                    <a:p>
                      <a:pPr marL="88265">
                        <a:lnSpc>
                          <a:spcPts val="1655"/>
                        </a:lnSpc>
                        <a:spcBef>
                          <a:spcPts val="80"/>
                        </a:spcBef>
                      </a:pPr>
                      <a:r>
                        <a:rPr sz="1400" dirty="0">
                          <a:latin typeface="Verdana"/>
                          <a:cs typeface="Verdana"/>
                        </a:rPr>
                        <a:t>1.2. Permits</a:t>
                      </a:r>
                      <a:r>
                        <a:rPr sz="1400" spc="-15" dirty="0">
                          <a:latin typeface="Verdana"/>
                          <a:cs typeface="Verdana"/>
                        </a:rPr>
                        <a:t> </a:t>
                      </a:r>
                      <a:r>
                        <a:rPr sz="1400" spc="5" dirty="0">
                          <a:latin typeface="Verdana"/>
                          <a:cs typeface="Verdana"/>
                        </a:rPr>
                        <a:t>issued</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22804">
                <a:tc>
                  <a:txBody>
                    <a:bodyPr/>
                    <a:lstStyle/>
                    <a:p>
                      <a:pPr marL="88265">
                        <a:lnSpc>
                          <a:spcPts val="1655"/>
                        </a:lnSpc>
                        <a:spcBef>
                          <a:spcPts val="80"/>
                        </a:spcBef>
                      </a:pPr>
                      <a:r>
                        <a:rPr sz="1400" dirty="0">
                          <a:latin typeface="Verdana"/>
                          <a:cs typeface="Verdana"/>
                        </a:rPr>
                        <a:t>1.3. </a:t>
                      </a:r>
                      <a:r>
                        <a:rPr sz="1400" spc="-5" dirty="0">
                          <a:latin typeface="Verdana"/>
                          <a:cs typeface="Verdana"/>
                        </a:rPr>
                        <a:t>Excavation</a:t>
                      </a:r>
                      <a:r>
                        <a:rPr sz="1400" spc="-10"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22126">
                <a:tc>
                  <a:txBody>
                    <a:bodyPr/>
                    <a:lstStyle/>
                    <a:p>
                      <a:pPr marL="88265">
                        <a:lnSpc>
                          <a:spcPts val="1655"/>
                        </a:lnSpc>
                        <a:spcBef>
                          <a:spcPts val="80"/>
                        </a:spcBef>
                      </a:pPr>
                      <a:r>
                        <a:rPr sz="1400" dirty="0">
                          <a:latin typeface="Verdana"/>
                          <a:cs typeface="Verdana"/>
                        </a:rPr>
                        <a:t>1.4. Materials </a:t>
                      </a:r>
                      <a:r>
                        <a:rPr sz="1400" spc="10" dirty="0">
                          <a:latin typeface="Verdana"/>
                          <a:cs typeface="Verdana"/>
                        </a:rPr>
                        <a:t>on</a:t>
                      </a:r>
                      <a:r>
                        <a:rPr sz="1400" spc="-10" dirty="0">
                          <a:latin typeface="Verdana"/>
                          <a:cs typeface="Verdana"/>
                        </a:rPr>
                        <a:t> </a:t>
                      </a:r>
                      <a:r>
                        <a:rPr sz="1400" spc="10" dirty="0">
                          <a:latin typeface="Verdana"/>
                          <a:cs typeface="Verdana"/>
                        </a:rPr>
                        <a:t>hand</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22126">
                <a:tc>
                  <a:txBody>
                    <a:bodyPr/>
                    <a:lstStyle/>
                    <a:p>
                      <a:pPr marL="88265">
                        <a:lnSpc>
                          <a:spcPts val="1655"/>
                        </a:lnSpc>
                        <a:spcBef>
                          <a:spcPts val="80"/>
                        </a:spcBef>
                      </a:pPr>
                      <a:r>
                        <a:rPr sz="1400" dirty="0">
                          <a:latin typeface="Verdana"/>
                          <a:cs typeface="Verdana"/>
                        </a:rPr>
                        <a:t>2.1. </a:t>
                      </a:r>
                      <a:r>
                        <a:rPr sz="1400" spc="5" dirty="0">
                          <a:latin typeface="Verdana"/>
                          <a:cs typeface="Verdana"/>
                        </a:rPr>
                        <a:t>Foundation</a:t>
                      </a:r>
                      <a:r>
                        <a:rPr sz="1400" spc="-10" dirty="0">
                          <a:latin typeface="Verdana"/>
                          <a:cs typeface="Verdana"/>
                        </a:rPr>
                        <a:t> </a:t>
                      </a:r>
                      <a:r>
                        <a:rPr sz="1400" spc="-5" dirty="0">
                          <a:latin typeface="Verdana"/>
                          <a:cs typeface="Verdana"/>
                        </a:rPr>
                        <a:t>laid</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22126">
                <a:tc>
                  <a:txBody>
                    <a:bodyPr/>
                    <a:lstStyle/>
                    <a:p>
                      <a:pPr marL="88265">
                        <a:lnSpc>
                          <a:spcPts val="1655"/>
                        </a:lnSpc>
                        <a:spcBef>
                          <a:spcPts val="75"/>
                        </a:spcBef>
                      </a:pPr>
                      <a:r>
                        <a:rPr sz="1400" dirty="0">
                          <a:latin typeface="Verdana"/>
                          <a:cs typeface="Verdana"/>
                        </a:rPr>
                        <a:t>2.2. </a:t>
                      </a:r>
                      <a:r>
                        <a:rPr sz="1400" spc="5" dirty="0">
                          <a:latin typeface="Verdana"/>
                          <a:cs typeface="Verdana"/>
                        </a:rPr>
                        <a:t>Outside </a:t>
                      </a:r>
                      <a:r>
                        <a:rPr sz="1400" spc="-5" dirty="0">
                          <a:latin typeface="Verdana"/>
                          <a:cs typeface="Verdana"/>
                        </a:rPr>
                        <a:t>walls</a:t>
                      </a:r>
                      <a:r>
                        <a:rPr sz="1400" spc="-10" dirty="0">
                          <a:latin typeface="Verdana"/>
                          <a:cs typeface="Verdana"/>
                        </a:rPr>
                        <a:t> </a:t>
                      </a:r>
                      <a:r>
                        <a:rPr sz="1400" spc="5" dirty="0">
                          <a:latin typeface="Verdana"/>
                          <a:cs typeface="Verdana"/>
                        </a:rPr>
                        <a:t>complete</a:t>
                      </a:r>
                      <a:endParaRPr sz="1400">
                        <a:latin typeface="Verdana"/>
                        <a:cs typeface="Verdana"/>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22126">
                <a:tc>
                  <a:txBody>
                    <a:bodyPr/>
                    <a:lstStyle/>
                    <a:p>
                      <a:pPr marL="88265">
                        <a:lnSpc>
                          <a:spcPts val="1655"/>
                        </a:lnSpc>
                        <a:spcBef>
                          <a:spcPts val="80"/>
                        </a:spcBef>
                      </a:pPr>
                      <a:r>
                        <a:rPr sz="1400" dirty="0">
                          <a:latin typeface="Verdana"/>
                          <a:cs typeface="Verdana"/>
                        </a:rPr>
                        <a:t>2.3. Exterior plumbing</a:t>
                      </a:r>
                      <a:r>
                        <a:rPr sz="1400" spc="-20"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22578">
                <a:tc>
                  <a:txBody>
                    <a:bodyPr/>
                    <a:lstStyle/>
                    <a:p>
                      <a:pPr marL="88265">
                        <a:lnSpc>
                          <a:spcPts val="1655"/>
                        </a:lnSpc>
                        <a:spcBef>
                          <a:spcPts val="80"/>
                        </a:spcBef>
                      </a:pPr>
                      <a:r>
                        <a:rPr sz="1400" dirty="0">
                          <a:latin typeface="Verdana"/>
                          <a:cs typeface="Verdana"/>
                        </a:rPr>
                        <a:t>2.4. Exterior </a:t>
                      </a:r>
                      <a:r>
                        <a:rPr sz="1400" spc="5" dirty="0">
                          <a:latin typeface="Verdana"/>
                          <a:cs typeface="Verdana"/>
                        </a:rPr>
                        <a:t>electrical work</a:t>
                      </a:r>
                      <a:r>
                        <a:rPr sz="1400" spc="-45"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12865">
                <a:tc>
                  <a:txBody>
                    <a:bodyPr/>
                    <a:lstStyle/>
                    <a:p>
                      <a:pPr marL="88265">
                        <a:lnSpc>
                          <a:spcPts val="1655"/>
                        </a:lnSpc>
                        <a:spcBef>
                          <a:spcPts val="80"/>
                        </a:spcBef>
                      </a:pPr>
                      <a:r>
                        <a:rPr sz="1400" dirty="0">
                          <a:latin typeface="Verdana"/>
                          <a:cs typeface="Verdana"/>
                        </a:rPr>
                        <a:t>2.5. Exterior siding</a:t>
                      </a:r>
                      <a:r>
                        <a:rPr sz="1400" spc="-25"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22126">
                <a:tc>
                  <a:txBody>
                    <a:bodyPr/>
                    <a:lstStyle/>
                    <a:p>
                      <a:pPr marL="88265">
                        <a:lnSpc>
                          <a:spcPts val="1655"/>
                        </a:lnSpc>
                        <a:spcBef>
                          <a:spcPts val="80"/>
                        </a:spcBef>
                      </a:pPr>
                      <a:r>
                        <a:rPr sz="1400" dirty="0">
                          <a:latin typeface="Verdana"/>
                          <a:cs typeface="Verdana"/>
                        </a:rPr>
                        <a:t>2.6. Exterior painting</a:t>
                      </a:r>
                      <a:r>
                        <a:rPr sz="1400" spc="-25"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22126">
                <a:tc>
                  <a:txBody>
                    <a:bodyPr/>
                    <a:lstStyle/>
                    <a:p>
                      <a:pPr marL="88265">
                        <a:lnSpc>
                          <a:spcPts val="1655"/>
                        </a:lnSpc>
                        <a:spcBef>
                          <a:spcPts val="80"/>
                        </a:spcBef>
                      </a:pPr>
                      <a:r>
                        <a:rPr sz="1400" dirty="0">
                          <a:latin typeface="Verdana"/>
                          <a:cs typeface="Verdana"/>
                        </a:rPr>
                        <a:t>2.7. </a:t>
                      </a:r>
                      <a:r>
                        <a:rPr sz="1400" spc="10" dirty="0">
                          <a:latin typeface="Verdana"/>
                          <a:cs typeface="Verdana"/>
                        </a:rPr>
                        <a:t>Doors and </a:t>
                      </a:r>
                      <a:r>
                        <a:rPr sz="1400" dirty="0">
                          <a:latin typeface="Verdana"/>
                          <a:cs typeface="Verdana"/>
                        </a:rPr>
                        <a:t>fixtures</a:t>
                      </a:r>
                      <a:r>
                        <a:rPr sz="1400" spc="-35" dirty="0">
                          <a:latin typeface="Verdana"/>
                          <a:cs typeface="Verdana"/>
                        </a:rPr>
                        <a:t> </a:t>
                      </a:r>
                      <a:r>
                        <a:rPr sz="1400" spc="5" dirty="0">
                          <a:latin typeface="Verdana"/>
                          <a:cs typeface="Verdana"/>
                        </a:rPr>
                        <a:t>mounted</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22126">
                <a:tc>
                  <a:txBody>
                    <a:bodyPr/>
                    <a:lstStyle/>
                    <a:p>
                      <a:pPr marL="88265">
                        <a:lnSpc>
                          <a:spcPts val="1655"/>
                        </a:lnSpc>
                        <a:spcBef>
                          <a:spcPts val="80"/>
                        </a:spcBef>
                      </a:pPr>
                      <a:r>
                        <a:rPr sz="1400" dirty="0">
                          <a:latin typeface="Verdana"/>
                          <a:cs typeface="Verdana"/>
                        </a:rPr>
                        <a:t>2.8. Roof</a:t>
                      </a:r>
                      <a:r>
                        <a:rPr sz="1400" spc="-15"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322645">
                <a:tc>
                  <a:txBody>
                    <a:bodyPr/>
                    <a:lstStyle/>
                    <a:p>
                      <a:pPr marL="88265">
                        <a:lnSpc>
                          <a:spcPts val="1655"/>
                        </a:lnSpc>
                        <a:spcBef>
                          <a:spcPts val="80"/>
                        </a:spcBef>
                      </a:pPr>
                      <a:r>
                        <a:rPr sz="1400" dirty="0">
                          <a:latin typeface="Verdana"/>
                          <a:cs typeface="Verdana"/>
                        </a:rPr>
                        <a:t>3.1. </a:t>
                      </a:r>
                      <a:r>
                        <a:rPr sz="1400" spc="5" dirty="0">
                          <a:latin typeface="Verdana"/>
                          <a:cs typeface="Verdana"/>
                        </a:rPr>
                        <a:t>Interior </a:t>
                      </a:r>
                      <a:r>
                        <a:rPr sz="1400" dirty="0">
                          <a:latin typeface="Verdana"/>
                          <a:cs typeface="Verdana"/>
                        </a:rPr>
                        <a:t>plumbing</a:t>
                      </a:r>
                      <a:r>
                        <a:rPr sz="1400" spc="-30"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322126">
                <a:tc>
                  <a:txBody>
                    <a:bodyPr/>
                    <a:lstStyle/>
                    <a:p>
                      <a:pPr marL="88265">
                        <a:lnSpc>
                          <a:spcPts val="1655"/>
                        </a:lnSpc>
                        <a:spcBef>
                          <a:spcPts val="80"/>
                        </a:spcBef>
                      </a:pPr>
                      <a:r>
                        <a:rPr sz="1400" dirty="0">
                          <a:latin typeface="Verdana"/>
                          <a:cs typeface="Verdana"/>
                        </a:rPr>
                        <a:t>3.2. </a:t>
                      </a:r>
                      <a:r>
                        <a:rPr sz="1400" spc="5" dirty="0">
                          <a:latin typeface="Verdana"/>
                          <a:cs typeface="Verdana"/>
                        </a:rPr>
                        <a:t>Interior electrical work</a:t>
                      </a:r>
                      <a:r>
                        <a:rPr sz="1400" spc="-50"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3"/>
                  </a:ext>
                </a:extLst>
              </a:tr>
              <a:tr h="322126">
                <a:tc>
                  <a:txBody>
                    <a:bodyPr/>
                    <a:lstStyle/>
                    <a:p>
                      <a:pPr marL="88265">
                        <a:lnSpc>
                          <a:spcPts val="1655"/>
                        </a:lnSpc>
                        <a:spcBef>
                          <a:spcPts val="80"/>
                        </a:spcBef>
                      </a:pPr>
                      <a:r>
                        <a:rPr sz="1400" dirty="0">
                          <a:latin typeface="Verdana"/>
                          <a:cs typeface="Verdana"/>
                        </a:rPr>
                        <a:t>3.3. </a:t>
                      </a:r>
                      <a:r>
                        <a:rPr sz="1400" spc="-5" dirty="0">
                          <a:latin typeface="Verdana"/>
                          <a:cs typeface="Verdana"/>
                        </a:rPr>
                        <a:t>Wallboard in</a:t>
                      </a:r>
                      <a:r>
                        <a:rPr sz="1400" spc="-15" dirty="0">
                          <a:latin typeface="Verdana"/>
                          <a:cs typeface="Verdana"/>
                        </a:rPr>
                        <a:t> </a:t>
                      </a:r>
                      <a:r>
                        <a:rPr sz="1400" spc="5" dirty="0">
                          <a:latin typeface="Verdana"/>
                          <a:cs typeface="Verdana"/>
                        </a:rPr>
                        <a:t>place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4"/>
                  </a:ext>
                </a:extLst>
              </a:tr>
              <a:tr h="322126">
                <a:tc>
                  <a:txBody>
                    <a:bodyPr/>
                    <a:lstStyle/>
                    <a:p>
                      <a:pPr marL="88265">
                        <a:lnSpc>
                          <a:spcPts val="1655"/>
                        </a:lnSpc>
                        <a:spcBef>
                          <a:spcPts val="80"/>
                        </a:spcBef>
                      </a:pPr>
                      <a:r>
                        <a:rPr sz="1400" dirty="0">
                          <a:latin typeface="Verdana"/>
                          <a:cs typeface="Verdana"/>
                        </a:rPr>
                        <a:t>3.4. </a:t>
                      </a:r>
                      <a:r>
                        <a:rPr sz="1400" spc="5" dirty="0">
                          <a:latin typeface="Verdana"/>
                          <a:cs typeface="Verdana"/>
                        </a:rPr>
                        <a:t>Interior </a:t>
                      </a:r>
                      <a:r>
                        <a:rPr sz="1400" dirty="0">
                          <a:latin typeface="Verdana"/>
                          <a:cs typeface="Verdana"/>
                        </a:rPr>
                        <a:t>painting</a:t>
                      </a:r>
                      <a:r>
                        <a:rPr sz="1400" spc="-30" dirty="0">
                          <a:latin typeface="Verdana"/>
                          <a:cs typeface="Verdana"/>
                        </a:rPr>
                        <a:t> </a:t>
                      </a:r>
                      <a:r>
                        <a:rPr sz="1400" spc="5" dirty="0">
                          <a:latin typeface="Verdana"/>
                          <a:cs typeface="Verdana"/>
                        </a:rPr>
                        <a:t>complete</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5"/>
                  </a:ext>
                </a:extLst>
              </a:tr>
              <a:tr h="322126">
                <a:tc>
                  <a:txBody>
                    <a:bodyPr/>
                    <a:lstStyle/>
                    <a:p>
                      <a:pPr marL="88265">
                        <a:lnSpc>
                          <a:spcPts val="1655"/>
                        </a:lnSpc>
                        <a:spcBef>
                          <a:spcPts val="80"/>
                        </a:spcBef>
                      </a:pPr>
                      <a:r>
                        <a:rPr sz="1400" dirty="0">
                          <a:latin typeface="Verdana"/>
                          <a:cs typeface="Verdana"/>
                        </a:rPr>
                        <a:t>3.5. </a:t>
                      </a:r>
                      <a:r>
                        <a:rPr sz="1400" spc="5" dirty="0">
                          <a:latin typeface="Verdana"/>
                          <a:cs typeface="Verdana"/>
                        </a:rPr>
                        <a:t>Floor </a:t>
                      </a:r>
                      <a:r>
                        <a:rPr sz="1400" dirty="0">
                          <a:latin typeface="Verdana"/>
                          <a:cs typeface="Verdana"/>
                        </a:rPr>
                        <a:t>covering</a:t>
                      </a:r>
                      <a:r>
                        <a:rPr sz="1400" spc="-30" dirty="0">
                          <a:latin typeface="Verdana"/>
                          <a:cs typeface="Verdana"/>
                        </a:rPr>
                        <a:t> </a:t>
                      </a:r>
                      <a:r>
                        <a:rPr sz="1400" spc="-5" dirty="0">
                          <a:latin typeface="Verdana"/>
                          <a:cs typeface="Verdana"/>
                        </a:rPr>
                        <a:t>laid</a:t>
                      </a:r>
                      <a:endParaRPr sz="140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6"/>
                  </a:ext>
                </a:extLst>
              </a:tr>
              <a:tr h="322668">
                <a:tc>
                  <a:txBody>
                    <a:bodyPr/>
                    <a:lstStyle/>
                    <a:p>
                      <a:pPr marL="88265">
                        <a:lnSpc>
                          <a:spcPts val="1655"/>
                        </a:lnSpc>
                        <a:spcBef>
                          <a:spcPts val="80"/>
                        </a:spcBef>
                      </a:pPr>
                      <a:r>
                        <a:rPr sz="1400" dirty="0">
                          <a:latin typeface="Verdana"/>
                          <a:cs typeface="Verdana"/>
                        </a:rPr>
                        <a:t>3.6. </a:t>
                      </a:r>
                      <a:r>
                        <a:rPr sz="1400" spc="10" dirty="0">
                          <a:latin typeface="Verdana"/>
                          <a:cs typeface="Verdana"/>
                        </a:rPr>
                        <a:t>Doors and </a:t>
                      </a:r>
                      <a:r>
                        <a:rPr sz="1400" dirty="0">
                          <a:latin typeface="Verdana"/>
                          <a:cs typeface="Verdana"/>
                        </a:rPr>
                        <a:t>fixtures</a:t>
                      </a:r>
                      <a:r>
                        <a:rPr sz="1400" spc="-35" dirty="0">
                          <a:latin typeface="Verdana"/>
                          <a:cs typeface="Verdana"/>
                        </a:rPr>
                        <a:t> </a:t>
                      </a:r>
                      <a:r>
                        <a:rPr sz="1400" spc="5" dirty="0">
                          <a:latin typeface="Verdana"/>
                          <a:cs typeface="Verdana"/>
                        </a:rPr>
                        <a:t>mounted</a:t>
                      </a:r>
                      <a:endParaRPr sz="1400" dirty="0">
                        <a:latin typeface="Verdana"/>
                        <a:cs typeface="Verdana"/>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4182999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366657"/>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en-US" b="1" spc="290" dirty="0" smtClean="0">
                <a:latin typeface="Trebuchet MS"/>
                <a:cs typeface="Trebuchet MS"/>
              </a:rPr>
              <a:t>Project Management </a:t>
            </a:r>
            <a:r>
              <a:rPr lang="en-US" b="1" spc="290" dirty="0">
                <a:latin typeface="Trebuchet MS"/>
                <a:cs typeface="Trebuchet MS"/>
              </a:rPr>
              <a:t>- INTRODUCTION</a:t>
            </a:r>
            <a:endParaRPr b="1" spc="290" dirty="0">
              <a:latin typeface="Trebuchet MS"/>
              <a:cs typeface="Trebuchet MS"/>
            </a:endParaRPr>
          </a:p>
        </p:txBody>
      </p:sp>
      <p:sp>
        <p:nvSpPr>
          <p:cNvPr id="3" name="object 3"/>
          <p:cNvSpPr txBox="1"/>
          <p:nvPr/>
        </p:nvSpPr>
        <p:spPr>
          <a:xfrm>
            <a:off x="659993" y="1953767"/>
            <a:ext cx="11090428" cy="3646511"/>
          </a:xfrm>
          <a:prstGeom prst="rect">
            <a:avLst/>
          </a:prstGeom>
        </p:spPr>
        <p:txBody>
          <a:bodyPr vert="horz" wrap="square" lIns="0" tIns="144145" rIns="0" bIns="0" rtlCol="0">
            <a:spAutoFit/>
          </a:bodyPr>
          <a:lstStyle/>
          <a:p>
            <a:pPr marL="318770" indent="-306705">
              <a:spcBef>
                <a:spcPts val="1135"/>
              </a:spcBef>
              <a:buClr>
                <a:srgbClr val="8BB649"/>
              </a:buClr>
              <a:buSzPct val="91666"/>
              <a:buFont typeface="Wingdings" panose="05000000000000000000" pitchFamily="2" charset="2"/>
              <a:buChar char="Ø"/>
              <a:tabLst>
                <a:tab pos="318770" algn="l"/>
                <a:tab pos="319405" algn="l"/>
              </a:tabLst>
            </a:pPr>
            <a:r>
              <a:rPr lang="en-US" altLang="en-US" sz="2000" i="1" dirty="0" smtClean="0"/>
              <a:t>A </a:t>
            </a:r>
            <a:r>
              <a:rPr lang="en-US" altLang="en-US" sz="2000" b="1" i="1" dirty="0"/>
              <a:t>project</a:t>
            </a:r>
            <a:r>
              <a:rPr lang="en-US" altLang="en-US" sz="2000" i="1" dirty="0"/>
              <a:t> is a temporary attempt undertaken to create a unique product or </a:t>
            </a:r>
            <a:r>
              <a:rPr lang="en-US" altLang="en-US" sz="2000" i="1" dirty="0" smtClean="0"/>
              <a:t>service. </a:t>
            </a:r>
            <a:r>
              <a:rPr lang="en-US" altLang="en-US" sz="2000" dirty="0" smtClean="0"/>
              <a:t>A </a:t>
            </a:r>
            <a:r>
              <a:rPr lang="en-US" altLang="en-US" sz="2000" b="1" dirty="0"/>
              <a:t>project</a:t>
            </a:r>
            <a:r>
              <a:rPr lang="en-US" altLang="en-US" sz="2000" dirty="0"/>
              <a:t> in business and science is a collaborative enterprise, frequently involving research or design, that is carefully planned to achieve a particular </a:t>
            </a:r>
            <a:r>
              <a:rPr lang="en-US" altLang="en-US" sz="2000" dirty="0" smtClean="0"/>
              <a:t>aim</a:t>
            </a:r>
          </a:p>
          <a:p>
            <a:pPr marL="318770"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Project Management Institute (PMI), has defined Project Management as </a:t>
            </a:r>
            <a:r>
              <a:rPr lang="en-US" sz="2000" b="1" dirty="0" smtClean="0"/>
              <a:t>“the </a:t>
            </a:r>
            <a:r>
              <a:rPr lang="en-US" sz="2000" b="1" dirty="0"/>
              <a:t>application of knowledge, skills, tools and techniques to a broad range of activities in order to meet the requirements of a particular </a:t>
            </a:r>
            <a:r>
              <a:rPr lang="en-US" sz="2000" b="1" dirty="0" smtClean="0"/>
              <a:t>project.”</a:t>
            </a:r>
          </a:p>
          <a:p>
            <a:pPr marL="318770"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The ability to deliver projects on schedule, on budget, and aligned with business goals is key to gaining an edge in today’s highly competitive global business environment. This is where project managers come in.</a:t>
            </a:r>
          </a:p>
          <a:p>
            <a:pPr marL="318770" indent="-306705">
              <a:spcBef>
                <a:spcPts val="1135"/>
              </a:spcBef>
              <a:buClr>
                <a:srgbClr val="8BB649"/>
              </a:buClr>
              <a:buSzPct val="91666"/>
              <a:buFont typeface="Wingdings" panose="05000000000000000000" pitchFamily="2" charset="2"/>
              <a:buChar char="Ø"/>
              <a:tabLst>
                <a:tab pos="318770" algn="l"/>
                <a:tab pos="319405" algn="l"/>
              </a:tabLst>
            </a:pPr>
            <a:endParaRPr sz="2000" spc="-55" dirty="0">
              <a:solidFill>
                <a:srgbClr val="3C3C3C"/>
              </a:solidFill>
              <a:latin typeface="Trebuchet MS"/>
              <a:cs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11277600" cy="648254"/>
          </a:xfrm>
          <a:prstGeom prst="rect">
            <a:avLst/>
          </a:prstGeom>
          <a:solidFill>
            <a:srgbClr val="366657"/>
          </a:solidFill>
        </p:spPr>
        <p:txBody>
          <a:bodyPr vert="horz" wrap="square" lIns="0" tIns="1905" rIns="0" bIns="0" rtlCol="0">
            <a:spAutoFit/>
          </a:bodyPr>
          <a:lstStyle/>
          <a:p>
            <a:pPr>
              <a:spcBef>
                <a:spcPts val="15"/>
              </a:spcBef>
            </a:pPr>
            <a:r>
              <a:rPr lang="en-US" sz="4200" dirty="0" smtClean="0">
                <a:latin typeface="Times New Roman"/>
                <a:cs typeface="Times New Roman"/>
              </a:rPr>
              <a:t>GANTT CHART</a:t>
            </a:r>
            <a:endParaRPr sz="4200" dirty="0">
              <a:latin typeface="Times New Roman"/>
              <a:cs typeface="Times New Roman"/>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5432" b="-8"/>
          <a:stretch/>
        </p:blipFill>
        <p:spPr>
          <a:xfrm>
            <a:off x="6248400" y="2286000"/>
            <a:ext cx="5751990" cy="375805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239" t="10671" r="4680" b="14455"/>
          <a:stretch/>
        </p:blipFill>
        <p:spPr>
          <a:xfrm>
            <a:off x="152400" y="2272990"/>
            <a:ext cx="5867400" cy="3505201"/>
          </a:xfrm>
          <a:prstGeom prst="rect">
            <a:avLst/>
          </a:prstGeom>
        </p:spPr>
      </p:pic>
    </p:spTree>
    <p:extLst>
      <p:ext uri="{BB962C8B-B14F-4D97-AF65-F5344CB8AC3E}">
        <p14:creationId xmlns:p14="http://schemas.microsoft.com/office/powerpoint/2010/main" val="2527200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B8BC-54F7-454F-86F8-13C4D91596D9}"/>
              </a:ext>
            </a:extLst>
          </p:cNvPr>
          <p:cNvSpPr>
            <a:spLocks noGrp="1"/>
          </p:cNvSpPr>
          <p:nvPr>
            <p:ph type="title"/>
          </p:nvPr>
        </p:nvSpPr>
        <p:spPr>
          <a:xfrm>
            <a:off x="440436" y="614172"/>
            <a:ext cx="11311127" cy="430887"/>
          </a:xfrm>
        </p:spPr>
        <p:txBody>
          <a:bodyPr/>
          <a:lstStyle/>
          <a:p>
            <a:r>
              <a:rPr lang="en-US" b="1" dirty="0">
                <a:solidFill>
                  <a:schemeClr val="tx1">
                    <a:lumMod val="50000"/>
                    <a:lumOff val="50000"/>
                  </a:schemeClr>
                </a:solidFill>
              </a:rPr>
              <a:t>Gantt Chart </a:t>
            </a:r>
          </a:p>
        </p:txBody>
      </p:sp>
      <p:pic>
        <p:nvPicPr>
          <p:cNvPr id="4" name="Picture 3">
            <a:extLst>
              <a:ext uri="{FF2B5EF4-FFF2-40B4-BE49-F238E27FC236}">
                <a16:creationId xmlns:a16="http://schemas.microsoft.com/office/drawing/2014/main" id="{4780FA62-551E-4690-81FE-6E3EEC868522}"/>
              </a:ext>
            </a:extLst>
          </p:cNvPr>
          <p:cNvPicPr>
            <a:picLocks noChangeAspect="1"/>
          </p:cNvPicPr>
          <p:nvPr/>
        </p:nvPicPr>
        <p:blipFill>
          <a:blip r:embed="rId2"/>
          <a:stretch>
            <a:fillRect/>
          </a:stretch>
        </p:blipFill>
        <p:spPr>
          <a:xfrm>
            <a:off x="1600200" y="2514600"/>
            <a:ext cx="6634732" cy="4191000"/>
          </a:xfrm>
          <a:prstGeom prst="rect">
            <a:avLst/>
          </a:prstGeom>
        </p:spPr>
      </p:pic>
      <p:sp>
        <p:nvSpPr>
          <p:cNvPr id="6" name="TextBox 5">
            <a:extLst>
              <a:ext uri="{FF2B5EF4-FFF2-40B4-BE49-F238E27FC236}">
                <a16:creationId xmlns:a16="http://schemas.microsoft.com/office/drawing/2014/main" id="{5EFE5399-4723-4EF9-89CA-6C3A2A2C3820}"/>
              </a:ext>
            </a:extLst>
          </p:cNvPr>
          <p:cNvSpPr txBox="1"/>
          <p:nvPr/>
        </p:nvSpPr>
        <p:spPr>
          <a:xfrm>
            <a:off x="838200" y="1143000"/>
            <a:ext cx="10820400" cy="923330"/>
          </a:xfrm>
          <a:prstGeom prst="rect">
            <a:avLst/>
          </a:prstGeom>
          <a:noFill/>
        </p:spPr>
        <p:txBody>
          <a:bodyPr wrap="square">
            <a:spAutoFit/>
          </a:bodyPr>
          <a:lstStyle/>
          <a:p>
            <a:pPr algn="l" fontAlgn="base"/>
            <a:r>
              <a:rPr lang="en-US" b="1" i="0" u="sng" dirty="0">
                <a:solidFill>
                  <a:srgbClr val="373737"/>
                </a:solidFill>
                <a:effectLst/>
                <a:latin typeface="Oxygen"/>
              </a:rPr>
              <a:t>Purpose</a:t>
            </a:r>
            <a:r>
              <a:rPr lang="en-US" b="0" i="0" dirty="0">
                <a:solidFill>
                  <a:srgbClr val="373737"/>
                </a:solidFill>
                <a:effectLst/>
                <a:latin typeface="Oxygen"/>
              </a:rPr>
              <a:t>: Your team members are constantly sending you Slack messages asking you to remind them of deadlines.</a:t>
            </a:r>
          </a:p>
          <a:p>
            <a:pPr algn="l" fontAlgn="base"/>
            <a:r>
              <a:rPr lang="en-US" b="0" i="0" dirty="0">
                <a:solidFill>
                  <a:srgbClr val="373737"/>
                </a:solidFill>
                <a:effectLst/>
                <a:latin typeface="Oxygen"/>
              </a:rPr>
              <a:t>Your client won’t stop emailing you, asking who’s responsible for what part of the project, and when.</a:t>
            </a:r>
          </a:p>
        </p:txBody>
      </p:sp>
    </p:spTree>
    <p:extLst>
      <p:ext uri="{BB962C8B-B14F-4D97-AF65-F5344CB8AC3E}">
        <p14:creationId xmlns:p14="http://schemas.microsoft.com/office/powerpoint/2010/main" val="160664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11277600" cy="648254"/>
          </a:xfrm>
          <a:prstGeom prst="rect">
            <a:avLst/>
          </a:prstGeom>
          <a:solidFill>
            <a:srgbClr val="366657"/>
          </a:solidFill>
        </p:spPr>
        <p:txBody>
          <a:bodyPr vert="horz" wrap="square" lIns="0" tIns="1905" rIns="0" bIns="0" rtlCol="0">
            <a:spAutoFit/>
          </a:bodyPr>
          <a:lstStyle/>
          <a:p>
            <a:pPr>
              <a:spcBef>
                <a:spcPts val="15"/>
              </a:spcBef>
            </a:pPr>
            <a:r>
              <a:rPr lang="en-US" sz="4200" dirty="0">
                <a:latin typeface="Times New Roman"/>
                <a:cs typeface="Times New Roman"/>
              </a:rPr>
              <a:t>GANTT CHART</a:t>
            </a:r>
            <a:endParaRPr sz="4200" dirty="0">
              <a:latin typeface="Times New Roman"/>
              <a:cs typeface="Times New Roman"/>
            </a:endParaRPr>
          </a:p>
        </p:txBody>
      </p:sp>
      <p:sp>
        <p:nvSpPr>
          <p:cNvPr id="5" name="TextBox 4">
            <a:extLst>
              <a:ext uri="{FF2B5EF4-FFF2-40B4-BE49-F238E27FC236}">
                <a16:creationId xmlns:a16="http://schemas.microsoft.com/office/drawing/2014/main" id="{C4DBD030-EFC2-4DDB-A009-260F7FA42659}"/>
              </a:ext>
            </a:extLst>
          </p:cNvPr>
          <p:cNvSpPr txBox="1"/>
          <p:nvPr/>
        </p:nvSpPr>
        <p:spPr>
          <a:xfrm>
            <a:off x="9931399" y="1950850"/>
            <a:ext cx="1811867" cy="2554545"/>
          </a:xfrm>
          <a:prstGeom prst="rect">
            <a:avLst/>
          </a:prstGeom>
          <a:noFill/>
        </p:spPr>
        <p:txBody>
          <a:bodyPr wrap="square">
            <a:spAutoFit/>
          </a:bodyPr>
          <a:lstStyle/>
          <a:p>
            <a:r>
              <a:rPr lang="en-US" sz="2000" b="0" i="0" dirty="0">
                <a:solidFill>
                  <a:srgbClr val="373737"/>
                </a:solidFill>
                <a:effectLst/>
                <a:latin typeface="Oxygen"/>
              </a:rPr>
              <a:t>The top of the chart shows the time frame and the left side of the chart lists the project activities</a:t>
            </a:r>
            <a:endParaRPr lang="en-US" sz="2000" dirty="0"/>
          </a:p>
        </p:txBody>
      </p:sp>
      <p:pic>
        <p:nvPicPr>
          <p:cNvPr id="4" name="Picture 3">
            <a:extLst>
              <a:ext uri="{FF2B5EF4-FFF2-40B4-BE49-F238E27FC236}">
                <a16:creationId xmlns:a16="http://schemas.microsoft.com/office/drawing/2014/main" id="{CC0E0A03-3A80-4C5A-93A9-3B746CD66D37}"/>
              </a:ext>
            </a:extLst>
          </p:cNvPr>
          <p:cNvPicPr>
            <a:picLocks noChangeAspect="1"/>
          </p:cNvPicPr>
          <p:nvPr/>
        </p:nvPicPr>
        <p:blipFill>
          <a:blip r:embed="rId3"/>
          <a:stretch>
            <a:fillRect/>
          </a:stretch>
        </p:blipFill>
        <p:spPr>
          <a:xfrm>
            <a:off x="25400" y="1266190"/>
            <a:ext cx="9067800" cy="5591810"/>
          </a:xfrm>
          <a:prstGeom prst="rect">
            <a:avLst/>
          </a:prstGeom>
        </p:spPr>
      </p:pic>
    </p:spTree>
    <p:extLst>
      <p:ext uri="{BB962C8B-B14F-4D97-AF65-F5344CB8AC3E}">
        <p14:creationId xmlns:p14="http://schemas.microsoft.com/office/powerpoint/2010/main" val="3060257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644F-AC08-4A07-8B9F-C7CAB605E2A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660E66A-7BB5-486F-93E9-6D0766FC9756}"/>
              </a:ext>
            </a:extLst>
          </p:cNvPr>
          <p:cNvSpPr>
            <a:spLocks noGrp="1"/>
          </p:cNvSpPr>
          <p:nvPr>
            <p:ph type="body" idx="1"/>
          </p:nvPr>
        </p:nvSpPr>
        <p:spPr>
          <a:xfrm>
            <a:off x="659993" y="2046390"/>
            <a:ext cx="10872012" cy="3724096"/>
          </a:xfrm>
        </p:spPr>
        <p:txBody>
          <a:bodyPr/>
          <a:lstStyle/>
          <a:p>
            <a:pPr algn="l" fontAlgn="base"/>
            <a:r>
              <a:rPr lang="en-US" sz="2800" b="1" i="0" dirty="0">
                <a:solidFill>
                  <a:srgbClr val="373737"/>
                </a:solidFill>
                <a:effectLst/>
                <a:latin typeface="Oxygen"/>
              </a:rPr>
              <a:t>In short, a Gantt chart shows:</a:t>
            </a:r>
            <a:endParaRPr lang="en-US" sz="2800" b="0" i="0" dirty="0">
              <a:solidFill>
                <a:srgbClr val="373737"/>
              </a:solidFill>
              <a:effectLst/>
              <a:latin typeface="Oxygen"/>
            </a:endParaRPr>
          </a:p>
          <a:p>
            <a:pPr algn="l" fontAlgn="base">
              <a:buFont typeface="+mj-lt"/>
              <a:buAutoNum type="arabicPeriod"/>
            </a:pPr>
            <a:r>
              <a:rPr lang="en-US" sz="2800" b="0" i="0" dirty="0">
                <a:solidFill>
                  <a:srgbClr val="373737"/>
                </a:solidFill>
                <a:effectLst/>
                <a:latin typeface="Oxygen"/>
              </a:rPr>
              <a:t>What tasks need to be done to complete the project</a:t>
            </a:r>
          </a:p>
          <a:p>
            <a:pPr algn="l" fontAlgn="base">
              <a:buFont typeface="+mj-lt"/>
              <a:buAutoNum type="arabicPeriod"/>
            </a:pPr>
            <a:r>
              <a:rPr lang="en-US" sz="2800" b="0" i="0" dirty="0">
                <a:solidFill>
                  <a:srgbClr val="373737"/>
                </a:solidFill>
                <a:effectLst/>
                <a:latin typeface="Oxygen"/>
              </a:rPr>
              <a:t>When these tasks need to be done</a:t>
            </a:r>
          </a:p>
          <a:p>
            <a:pPr algn="l" fontAlgn="base">
              <a:buFont typeface="+mj-lt"/>
              <a:buAutoNum type="arabicPeriod"/>
            </a:pPr>
            <a:r>
              <a:rPr lang="en-US" sz="2800" dirty="0">
                <a:solidFill>
                  <a:srgbClr val="373737"/>
                </a:solidFill>
                <a:latin typeface="Oxygen"/>
              </a:rPr>
              <a:t>It lets you set the order in which tasks should be completed.</a:t>
            </a:r>
          </a:p>
          <a:p>
            <a:pPr algn="l" fontAlgn="base">
              <a:buFont typeface="+mj-lt"/>
              <a:buAutoNum type="arabicPeriod"/>
            </a:pPr>
            <a:endParaRPr lang="en-US" sz="2800" b="0" i="0" dirty="0">
              <a:solidFill>
                <a:srgbClr val="373737"/>
              </a:solidFill>
              <a:effectLst/>
              <a:latin typeface="Oxygen"/>
            </a:endParaRPr>
          </a:p>
          <a:p>
            <a:pPr algn="l" fontAlgn="base">
              <a:buFont typeface="+mj-lt"/>
              <a:buAutoNum type="arabicPeriod"/>
            </a:pPr>
            <a:endParaRPr lang="en-US" sz="2800" dirty="0">
              <a:solidFill>
                <a:srgbClr val="373737"/>
              </a:solidFill>
              <a:latin typeface="Oxygen"/>
            </a:endParaRPr>
          </a:p>
          <a:p>
            <a:pPr algn="l" fontAlgn="base"/>
            <a:r>
              <a:rPr lang="en-US" sz="2800" b="1" i="0" dirty="0">
                <a:solidFill>
                  <a:srgbClr val="373737"/>
                </a:solidFill>
                <a:effectLst/>
                <a:latin typeface="Oxygen"/>
              </a:rPr>
              <a:t>A Gantt chart is the perfect way to manage tasks between multiple teams as all the information is in one place, in a crystal-clear format.</a:t>
            </a:r>
            <a:endParaRPr lang="en-US" sz="2800" b="0" i="0" dirty="0">
              <a:solidFill>
                <a:srgbClr val="373737"/>
              </a:solidFill>
              <a:effectLst/>
              <a:latin typeface="Oxygen"/>
            </a:endParaRPr>
          </a:p>
          <a:p>
            <a:endParaRPr lang="en-US" dirty="0"/>
          </a:p>
        </p:txBody>
      </p:sp>
    </p:spTree>
    <p:extLst>
      <p:ext uri="{BB962C8B-B14F-4D97-AF65-F5344CB8AC3E}">
        <p14:creationId xmlns:p14="http://schemas.microsoft.com/office/powerpoint/2010/main" val="2086392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11277600" cy="648254"/>
          </a:xfrm>
          <a:prstGeom prst="rect">
            <a:avLst/>
          </a:prstGeom>
          <a:solidFill>
            <a:srgbClr val="366657"/>
          </a:solidFill>
        </p:spPr>
        <p:txBody>
          <a:bodyPr vert="horz" wrap="square" lIns="0" tIns="1905" rIns="0" bIns="0" rtlCol="0">
            <a:spAutoFit/>
          </a:bodyPr>
          <a:lstStyle/>
          <a:p>
            <a:pPr>
              <a:spcBef>
                <a:spcPts val="15"/>
              </a:spcBef>
            </a:pPr>
            <a:r>
              <a:rPr lang="en-US" sz="4200" dirty="0">
                <a:latin typeface="Times New Roman"/>
                <a:cs typeface="Times New Roman"/>
              </a:rPr>
              <a:t>GANTT CHART</a:t>
            </a:r>
            <a:endParaRPr sz="4200" dirty="0">
              <a:latin typeface="Times New Roman"/>
              <a:cs typeface="Times New Roman"/>
            </a:endParaRPr>
          </a:p>
        </p:txBody>
      </p:sp>
      <p:pic>
        <p:nvPicPr>
          <p:cNvPr id="3" name="Picture 2">
            <a:extLst>
              <a:ext uri="{FF2B5EF4-FFF2-40B4-BE49-F238E27FC236}">
                <a16:creationId xmlns:a16="http://schemas.microsoft.com/office/drawing/2014/main" id="{6CEFE18B-21FA-476E-ABE0-A9A8BBF46D75}"/>
              </a:ext>
            </a:extLst>
          </p:cNvPr>
          <p:cNvPicPr>
            <a:picLocks noChangeAspect="1"/>
          </p:cNvPicPr>
          <p:nvPr/>
        </p:nvPicPr>
        <p:blipFill>
          <a:blip r:embed="rId3"/>
          <a:stretch>
            <a:fillRect/>
          </a:stretch>
        </p:blipFill>
        <p:spPr>
          <a:xfrm>
            <a:off x="457200" y="1139321"/>
            <a:ext cx="11277600" cy="5453063"/>
          </a:xfrm>
          <a:prstGeom prst="rect">
            <a:avLst/>
          </a:prstGeom>
        </p:spPr>
      </p:pic>
    </p:spTree>
    <p:extLst>
      <p:ext uri="{BB962C8B-B14F-4D97-AF65-F5344CB8AC3E}">
        <p14:creationId xmlns:p14="http://schemas.microsoft.com/office/powerpoint/2010/main" val="381050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2"/>
            <a:ext cx="11311127" cy="1292662"/>
          </a:xfrm>
          <a:solidFill>
            <a:srgbClr val="366657"/>
          </a:solidFill>
        </p:spPr>
        <p:txBody>
          <a:bodyPr/>
          <a:lstStyle/>
          <a:p>
            <a:pPr algn="ctr"/>
            <a:r>
              <a:rPr lang="en-US" altLang="en-US" dirty="0" smtClean="0"/>
              <a:t/>
            </a:r>
            <a:br>
              <a:rPr lang="en-US" altLang="en-US" dirty="0" smtClean="0"/>
            </a:br>
            <a:r>
              <a:rPr lang="en-US" altLang="en-US" dirty="0" smtClean="0"/>
              <a:t>What </a:t>
            </a:r>
            <a:r>
              <a:rPr lang="en-US" altLang="en-US" dirty="0"/>
              <a:t>is a Project?</a:t>
            </a:r>
            <a:br>
              <a:rPr lang="en-US" altLang="en-US" dirty="0"/>
            </a:br>
            <a:endParaRPr lang="en-US" dirty="0"/>
          </a:p>
        </p:txBody>
      </p:sp>
      <p:sp>
        <p:nvSpPr>
          <p:cNvPr id="5122" name="Slide Number Placeholder 1"/>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AB2E1C1-BCB1-45EC-AD5E-B5CB36C93530}" type="slidenum">
              <a:rPr lang="ar-SA" altLang="en-US" sz="1400"/>
              <a:pPr/>
              <a:t>3</a:t>
            </a:fld>
            <a:endParaRPr lang="en-US" altLang="en-US" sz="1400"/>
          </a:p>
        </p:txBody>
      </p:sp>
      <p:sp>
        <p:nvSpPr>
          <p:cNvPr id="5123" name="Rectangle 2"/>
          <p:cNvSpPr>
            <a:spLocks noChangeArrowheads="1"/>
          </p:cNvSpPr>
          <p:nvPr/>
        </p:nvSpPr>
        <p:spPr bwMode="auto">
          <a:xfrm>
            <a:off x="2209799" y="657034"/>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4400" dirty="0">
              <a:solidFill>
                <a:schemeClr val="bg1"/>
              </a:solidFill>
            </a:endParaRPr>
          </a:p>
        </p:txBody>
      </p:sp>
      <p:sp>
        <p:nvSpPr>
          <p:cNvPr id="5124" name="Rectangle 3"/>
          <p:cNvSpPr>
            <a:spLocks noChangeArrowheads="1"/>
          </p:cNvSpPr>
          <p:nvPr/>
        </p:nvSpPr>
        <p:spPr bwMode="auto">
          <a:xfrm>
            <a:off x="440436" y="2011693"/>
            <a:ext cx="11141964"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577850" indent="-40957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20000"/>
              </a:spcBef>
            </a:pPr>
            <a:r>
              <a:rPr lang="en-US" altLang="en-US" sz="3200" dirty="0">
                <a:solidFill>
                  <a:srgbClr val="FF5008"/>
                </a:solidFill>
              </a:rPr>
              <a:t>A Project is a series of activities and tasks that:</a:t>
            </a:r>
          </a:p>
          <a:p>
            <a:pPr lvl="1" algn="l">
              <a:spcBef>
                <a:spcPct val="20000"/>
              </a:spcBef>
              <a:buFont typeface="Times New Roman" panose="02020603050405020304" pitchFamily="18" charset="0"/>
              <a:buAutoNum type="arabicPeriod"/>
            </a:pPr>
            <a:r>
              <a:rPr lang="en-US" altLang="en-US" sz="2800" dirty="0"/>
              <a:t>	Have a specific </a:t>
            </a:r>
            <a:r>
              <a:rPr lang="en-US" altLang="en-US" sz="2800" dirty="0">
                <a:solidFill>
                  <a:srgbClr val="FF0000"/>
                </a:solidFill>
              </a:rPr>
              <a:t>tasks and activities</a:t>
            </a:r>
            <a:r>
              <a:rPr lang="en-US" altLang="en-US" sz="2800" dirty="0"/>
              <a:t> to be completed with certain objectives.</a:t>
            </a:r>
          </a:p>
          <a:p>
            <a:pPr lvl="1" algn="l">
              <a:spcBef>
                <a:spcPct val="20000"/>
              </a:spcBef>
              <a:buFont typeface="Times New Roman" panose="02020603050405020304" pitchFamily="18" charset="0"/>
              <a:buAutoNum type="arabicPeriod"/>
            </a:pPr>
            <a:r>
              <a:rPr lang="en-US" altLang="en-US" sz="2800" dirty="0"/>
              <a:t> 	Have a defined </a:t>
            </a:r>
            <a:r>
              <a:rPr lang="en-US" altLang="en-US" sz="2800" dirty="0">
                <a:solidFill>
                  <a:srgbClr val="FF0000"/>
                </a:solidFill>
              </a:rPr>
              <a:t>start and end dates</a:t>
            </a:r>
          </a:p>
          <a:p>
            <a:pPr lvl="1" algn="l">
              <a:spcBef>
                <a:spcPct val="20000"/>
              </a:spcBef>
              <a:buFont typeface="Times New Roman" panose="02020603050405020304" pitchFamily="18" charset="0"/>
              <a:buAutoNum type="arabicPeriod"/>
            </a:pPr>
            <a:r>
              <a:rPr lang="en-US" altLang="en-US" sz="2800" dirty="0"/>
              <a:t>	Have </a:t>
            </a:r>
            <a:r>
              <a:rPr lang="en-US" altLang="en-US" sz="2800" dirty="0">
                <a:solidFill>
                  <a:srgbClr val="FF0000"/>
                </a:solidFill>
              </a:rPr>
              <a:t>funding</a:t>
            </a:r>
            <a:r>
              <a:rPr lang="en-US" altLang="en-US" sz="2800" dirty="0"/>
              <a:t> limits (if applicable)</a:t>
            </a:r>
          </a:p>
          <a:p>
            <a:pPr lvl="1" algn="l">
              <a:spcBef>
                <a:spcPct val="20000"/>
              </a:spcBef>
              <a:buFont typeface="Times New Roman" panose="02020603050405020304" pitchFamily="18" charset="0"/>
              <a:buAutoNum type="arabicPeriod"/>
            </a:pPr>
            <a:r>
              <a:rPr lang="en-US" altLang="en-US" sz="2800" dirty="0"/>
              <a:t>	Consume </a:t>
            </a:r>
            <a:r>
              <a:rPr lang="en-US" altLang="en-US" sz="2800" dirty="0">
                <a:solidFill>
                  <a:srgbClr val="FF0000"/>
                </a:solidFill>
              </a:rPr>
              <a:t>Resources  </a:t>
            </a:r>
          </a:p>
        </p:txBody>
      </p:sp>
    </p:spTree>
    <p:extLst>
      <p:ext uri="{BB962C8B-B14F-4D97-AF65-F5344CB8AC3E}">
        <p14:creationId xmlns:p14="http://schemas.microsoft.com/office/powerpoint/2010/main" val="2385424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2"/>
            <a:ext cx="11311127" cy="1292662"/>
          </a:xfrm>
          <a:solidFill>
            <a:srgbClr val="366657"/>
          </a:solidFill>
        </p:spPr>
        <p:txBody>
          <a:bodyPr/>
          <a:lstStyle/>
          <a:p>
            <a:pPr algn="ctr"/>
            <a:r>
              <a:rPr lang="en-US" altLang="en-US" dirty="0" smtClean="0"/>
              <a:t/>
            </a:r>
            <a:br>
              <a:rPr lang="en-US" altLang="en-US" dirty="0" smtClean="0"/>
            </a:br>
            <a:r>
              <a:rPr lang="en-US" altLang="en-US" dirty="0" smtClean="0"/>
              <a:t>Typical </a:t>
            </a:r>
            <a:r>
              <a:rPr lang="en-US" altLang="en-US" dirty="0"/>
              <a:t>Project Structure</a:t>
            </a:r>
            <a:br>
              <a:rPr lang="en-US" altLang="en-US" dirty="0"/>
            </a:br>
            <a:endParaRPr lang="en-US" dirty="0"/>
          </a:p>
        </p:txBody>
      </p:sp>
      <p:sp>
        <p:nvSpPr>
          <p:cNvPr id="6146" name="Slide Number Placeholder 1"/>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A1424FB-9A1B-4657-AFB0-94842B886648}" type="slidenum">
              <a:rPr lang="ar-SA" altLang="en-US" sz="1400"/>
              <a:pPr/>
              <a:t>4</a:t>
            </a:fld>
            <a:endParaRPr lang="en-US" altLang="en-US" sz="1400"/>
          </a:p>
        </p:txBody>
      </p:sp>
      <p:sp>
        <p:nvSpPr>
          <p:cNvPr id="6148" name="Rectangle 3"/>
          <p:cNvSpPr>
            <a:spLocks noChangeArrowheads="1"/>
          </p:cNvSpPr>
          <p:nvPr/>
        </p:nvSpPr>
        <p:spPr bwMode="auto">
          <a:xfrm>
            <a:off x="1682750" y="2139950"/>
            <a:ext cx="1587500" cy="901700"/>
          </a:xfrm>
          <a:prstGeom prst="rect">
            <a:avLst/>
          </a:prstGeom>
          <a:solidFill>
            <a:srgbClr val="A2C1FE"/>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3F000B"/>
                </a:solidFill>
              </a:rPr>
              <a:t>Project</a:t>
            </a:r>
          </a:p>
          <a:p>
            <a:pPr algn="ctr"/>
            <a:r>
              <a:rPr lang="en-US" altLang="en-US" sz="1800" b="1">
                <a:solidFill>
                  <a:srgbClr val="3F000B"/>
                </a:solidFill>
              </a:rPr>
              <a:t>Definition</a:t>
            </a:r>
          </a:p>
        </p:txBody>
      </p:sp>
      <p:sp>
        <p:nvSpPr>
          <p:cNvPr id="6149" name="Rectangle 4"/>
          <p:cNvSpPr>
            <a:spLocks noChangeArrowheads="1"/>
          </p:cNvSpPr>
          <p:nvPr/>
        </p:nvSpPr>
        <p:spPr bwMode="auto">
          <a:xfrm>
            <a:off x="3282950" y="3282950"/>
            <a:ext cx="1663700" cy="901700"/>
          </a:xfrm>
          <a:prstGeom prst="rect">
            <a:avLst/>
          </a:prstGeom>
          <a:solidFill>
            <a:srgbClr val="A2C1FE"/>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3F000B"/>
                </a:solidFill>
              </a:rPr>
              <a:t>Project</a:t>
            </a:r>
          </a:p>
          <a:p>
            <a:pPr algn="ctr"/>
            <a:r>
              <a:rPr lang="en-US" altLang="en-US" sz="1800" b="1">
                <a:solidFill>
                  <a:srgbClr val="3F000B"/>
                </a:solidFill>
              </a:rPr>
              <a:t>Planning</a:t>
            </a:r>
          </a:p>
        </p:txBody>
      </p:sp>
      <p:sp>
        <p:nvSpPr>
          <p:cNvPr id="6150" name="Rectangle 5"/>
          <p:cNvSpPr>
            <a:spLocks noChangeArrowheads="1"/>
          </p:cNvSpPr>
          <p:nvPr/>
        </p:nvSpPr>
        <p:spPr bwMode="auto">
          <a:xfrm>
            <a:off x="5029200" y="4343400"/>
            <a:ext cx="1600200" cy="914400"/>
          </a:xfrm>
          <a:prstGeom prst="rect">
            <a:avLst/>
          </a:prstGeom>
          <a:solidFill>
            <a:srgbClr val="A2C1FE"/>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3F000B"/>
                </a:solidFill>
              </a:rPr>
              <a:t>Project</a:t>
            </a:r>
          </a:p>
          <a:p>
            <a:pPr algn="ctr"/>
            <a:r>
              <a:rPr lang="en-US" altLang="en-US" sz="1800" b="1">
                <a:solidFill>
                  <a:srgbClr val="3F000B"/>
                </a:solidFill>
              </a:rPr>
              <a:t>Implementation</a:t>
            </a:r>
          </a:p>
        </p:txBody>
      </p:sp>
      <p:sp>
        <p:nvSpPr>
          <p:cNvPr id="6151" name="Rectangle 6"/>
          <p:cNvSpPr>
            <a:spLocks noChangeArrowheads="1"/>
          </p:cNvSpPr>
          <p:nvPr/>
        </p:nvSpPr>
        <p:spPr bwMode="auto">
          <a:xfrm>
            <a:off x="6864350" y="2749550"/>
            <a:ext cx="1587500" cy="901700"/>
          </a:xfrm>
          <a:prstGeom prst="rect">
            <a:avLst/>
          </a:prstGeom>
          <a:solidFill>
            <a:srgbClr val="A2C1FE"/>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3F000B"/>
                </a:solidFill>
              </a:rPr>
              <a:t>Project</a:t>
            </a:r>
          </a:p>
          <a:p>
            <a:pPr algn="ctr"/>
            <a:r>
              <a:rPr lang="en-US" altLang="en-US" sz="1800" b="1">
                <a:solidFill>
                  <a:srgbClr val="3F000B"/>
                </a:solidFill>
              </a:rPr>
              <a:t>Monitoring</a:t>
            </a:r>
          </a:p>
        </p:txBody>
      </p:sp>
      <p:sp>
        <p:nvSpPr>
          <p:cNvPr id="6152" name="Rectangle 7"/>
          <p:cNvSpPr>
            <a:spLocks noChangeArrowheads="1"/>
          </p:cNvSpPr>
          <p:nvPr/>
        </p:nvSpPr>
        <p:spPr bwMode="auto">
          <a:xfrm>
            <a:off x="6940550" y="5797550"/>
            <a:ext cx="1587500" cy="901700"/>
          </a:xfrm>
          <a:prstGeom prst="rect">
            <a:avLst/>
          </a:prstGeom>
          <a:solidFill>
            <a:srgbClr val="A2C1FE"/>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3F000B"/>
                </a:solidFill>
              </a:rPr>
              <a:t>Project</a:t>
            </a:r>
          </a:p>
          <a:p>
            <a:pPr algn="ctr"/>
            <a:r>
              <a:rPr lang="en-US" altLang="en-US" sz="1800" b="1">
                <a:solidFill>
                  <a:srgbClr val="3F000B"/>
                </a:solidFill>
              </a:rPr>
              <a:t>Adjustment</a:t>
            </a:r>
          </a:p>
        </p:txBody>
      </p:sp>
      <p:sp>
        <p:nvSpPr>
          <p:cNvPr id="6153" name="Rectangle 8"/>
          <p:cNvSpPr>
            <a:spLocks noChangeArrowheads="1"/>
          </p:cNvSpPr>
          <p:nvPr/>
        </p:nvSpPr>
        <p:spPr bwMode="auto">
          <a:xfrm>
            <a:off x="8921750" y="4349750"/>
            <a:ext cx="1587500" cy="901700"/>
          </a:xfrm>
          <a:prstGeom prst="rect">
            <a:avLst/>
          </a:prstGeom>
          <a:solidFill>
            <a:srgbClr val="A2C1FE"/>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3F000B"/>
                </a:solidFill>
              </a:rPr>
              <a:t>Project</a:t>
            </a:r>
          </a:p>
          <a:p>
            <a:pPr algn="ctr"/>
            <a:r>
              <a:rPr lang="en-US" altLang="en-US" sz="1800" b="1">
                <a:solidFill>
                  <a:srgbClr val="3F000B"/>
                </a:solidFill>
              </a:rPr>
              <a:t>Evaluation</a:t>
            </a:r>
          </a:p>
        </p:txBody>
      </p:sp>
      <p:sp>
        <p:nvSpPr>
          <p:cNvPr id="6154" name="Line 9"/>
          <p:cNvSpPr>
            <a:spLocks noChangeShapeType="1"/>
          </p:cNvSpPr>
          <p:nvPr/>
        </p:nvSpPr>
        <p:spPr bwMode="auto">
          <a:xfrm>
            <a:off x="2438400" y="3054350"/>
            <a:ext cx="0" cy="74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10"/>
          <p:cNvSpPr>
            <a:spLocks noChangeShapeType="1"/>
          </p:cNvSpPr>
          <p:nvPr/>
        </p:nvSpPr>
        <p:spPr bwMode="auto">
          <a:xfrm>
            <a:off x="2444750" y="3810000"/>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6" name="Line 11"/>
          <p:cNvSpPr>
            <a:spLocks noChangeShapeType="1"/>
          </p:cNvSpPr>
          <p:nvPr/>
        </p:nvSpPr>
        <p:spPr bwMode="auto">
          <a:xfrm>
            <a:off x="4114800" y="4197350"/>
            <a:ext cx="0" cy="74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Line 12"/>
          <p:cNvSpPr>
            <a:spLocks noChangeShapeType="1"/>
          </p:cNvSpPr>
          <p:nvPr/>
        </p:nvSpPr>
        <p:spPr bwMode="auto">
          <a:xfrm>
            <a:off x="4121150" y="4953000"/>
            <a:ext cx="901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8" name="Line 13"/>
          <p:cNvSpPr>
            <a:spLocks noChangeShapeType="1"/>
          </p:cNvSpPr>
          <p:nvPr/>
        </p:nvSpPr>
        <p:spPr bwMode="auto">
          <a:xfrm flipV="1">
            <a:off x="5867400" y="3346450"/>
            <a:ext cx="0" cy="1003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14"/>
          <p:cNvSpPr>
            <a:spLocks noChangeShapeType="1"/>
          </p:cNvSpPr>
          <p:nvPr/>
        </p:nvSpPr>
        <p:spPr bwMode="auto">
          <a:xfrm>
            <a:off x="5873750" y="3352800"/>
            <a:ext cx="977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15"/>
          <p:cNvSpPr>
            <a:spLocks noChangeShapeType="1"/>
          </p:cNvSpPr>
          <p:nvPr/>
        </p:nvSpPr>
        <p:spPr bwMode="auto">
          <a:xfrm>
            <a:off x="7543800" y="3663950"/>
            <a:ext cx="0" cy="2120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16"/>
          <p:cNvSpPr>
            <a:spLocks noChangeShapeType="1"/>
          </p:cNvSpPr>
          <p:nvPr/>
        </p:nvSpPr>
        <p:spPr bwMode="auto">
          <a:xfrm flipH="1">
            <a:off x="6089650" y="6324600"/>
            <a:ext cx="850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17"/>
          <p:cNvSpPr>
            <a:spLocks noChangeShapeType="1"/>
          </p:cNvSpPr>
          <p:nvPr/>
        </p:nvSpPr>
        <p:spPr bwMode="auto">
          <a:xfrm flipV="1">
            <a:off x="6096000" y="5251450"/>
            <a:ext cx="0" cy="1079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3" name="Line 18"/>
          <p:cNvSpPr>
            <a:spLocks noChangeShapeType="1"/>
          </p:cNvSpPr>
          <p:nvPr/>
        </p:nvSpPr>
        <p:spPr bwMode="auto">
          <a:xfrm>
            <a:off x="7550150" y="4724400"/>
            <a:ext cx="1358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19"/>
          <p:cNvSpPr>
            <a:spLocks noChangeShapeType="1"/>
          </p:cNvSpPr>
          <p:nvPr/>
        </p:nvSpPr>
        <p:spPr bwMode="auto">
          <a:xfrm flipV="1">
            <a:off x="9753600" y="2051050"/>
            <a:ext cx="0" cy="22987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20"/>
          <p:cNvSpPr>
            <a:spLocks noChangeShapeType="1"/>
          </p:cNvSpPr>
          <p:nvPr/>
        </p:nvSpPr>
        <p:spPr bwMode="auto">
          <a:xfrm flipH="1">
            <a:off x="4184650" y="2057400"/>
            <a:ext cx="557530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Line 21"/>
          <p:cNvSpPr>
            <a:spLocks noChangeShapeType="1"/>
          </p:cNvSpPr>
          <p:nvPr/>
        </p:nvSpPr>
        <p:spPr bwMode="auto">
          <a:xfrm flipV="1">
            <a:off x="4191000" y="2051050"/>
            <a:ext cx="0" cy="1231900"/>
          </a:xfrm>
          <a:prstGeom prst="line">
            <a:avLst/>
          </a:prstGeom>
          <a:noFill/>
          <a:ln w="12700">
            <a:solidFill>
              <a:schemeClr val="tx1"/>
            </a:solidFill>
            <a:prstDash val="lg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87911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2F185A5-D379-4C27-869A-A80B539003F8}" type="slidenum">
              <a:rPr lang="ar-SA" altLang="en-US" sz="1400"/>
              <a:pPr/>
              <a:t>5</a:t>
            </a:fld>
            <a:endParaRPr lang="en-US" altLang="en-US" sz="1400"/>
          </a:p>
        </p:txBody>
      </p:sp>
      <p:sp>
        <p:nvSpPr>
          <p:cNvPr id="7171" name="Rectangle 2"/>
          <p:cNvSpPr>
            <a:spLocks noChangeArrowheads="1"/>
          </p:cNvSpPr>
          <p:nvPr/>
        </p:nvSpPr>
        <p:spPr bwMode="auto">
          <a:xfrm>
            <a:off x="2530475"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chemeClr val="tx2"/>
                </a:solidFill>
              </a:rPr>
              <a:t>Project Life Cycle</a:t>
            </a:r>
          </a:p>
        </p:txBody>
      </p:sp>
      <p:sp>
        <p:nvSpPr>
          <p:cNvPr id="7172" name="Line 3"/>
          <p:cNvSpPr>
            <a:spLocks noChangeShapeType="1"/>
          </p:cNvSpPr>
          <p:nvPr/>
        </p:nvSpPr>
        <p:spPr bwMode="auto">
          <a:xfrm>
            <a:off x="2841625" y="2895600"/>
            <a:ext cx="7226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 name="Line 4"/>
          <p:cNvSpPr>
            <a:spLocks noChangeShapeType="1"/>
          </p:cNvSpPr>
          <p:nvPr/>
        </p:nvSpPr>
        <p:spPr bwMode="auto">
          <a:xfrm flipV="1">
            <a:off x="2835275" y="908050"/>
            <a:ext cx="0" cy="1993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 name="Rectangle 5"/>
          <p:cNvSpPr>
            <a:spLocks noChangeArrowheads="1"/>
          </p:cNvSpPr>
          <p:nvPr/>
        </p:nvSpPr>
        <p:spPr bwMode="auto">
          <a:xfrm rot="16200000">
            <a:off x="1524795" y="1597820"/>
            <a:ext cx="1900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600">
                <a:solidFill>
                  <a:srgbClr val="063DE8"/>
                </a:solidFill>
              </a:rPr>
              <a:t>Resources and Effort</a:t>
            </a:r>
          </a:p>
        </p:txBody>
      </p:sp>
      <p:sp>
        <p:nvSpPr>
          <p:cNvPr id="7175" name="Freeform 6"/>
          <p:cNvSpPr>
            <a:spLocks/>
          </p:cNvSpPr>
          <p:nvPr/>
        </p:nvSpPr>
        <p:spPr bwMode="auto">
          <a:xfrm>
            <a:off x="2835275" y="1066800"/>
            <a:ext cx="7164388" cy="1754188"/>
          </a:xfrm>
          <a:custGeom>
            <a:avLst/>
            <a:gdLst>
              <a:gd name="T0" fmla="*/ 2147483647 w 4513"/>
              <a:gd name="T1" fmla="*/ 2147483647 h 1105"/>
              <a:gd name="T2" fmla="*/ 2147483647 w 4513"/>
              <a:gd name="T3" fmla="*/ 2147483647 h 1105"/>
              <a:gd name="T4" fmla="*/ 2147483647 w 4513"/>
              <a:gd name="T5" fmla="*/ 2147483647 h 1105"/>
              <a:gd name="T6" fmla="*/ 2147483647 w 4513"/>
              <a:gd name="T7" fmla="*/ 2147483647 h 1105"/>
              <a:gd name="T8" fmla="*/ 2147483647 w 4513"/>
              <a:gd name="T9" fmla="*/ 2147483647 h 1105"/>
              <a:gd name="T10" fmla="*/ 2147483647 w 4513"/>
              <a:gd name="T11" fmla="*/ 2147483647 h 1105"/>
              <a:gd name="T12" fmla="*/ 2147483647 w 4513"/>
              <a:gd name="T13" fmla="*/ 2147483647 h 1105"/>
              <a:gd name="T14" fmla="*/ 2147483647 w 4513"/>
              <a:gd name="T15" fmla="*/ 2147483647 h 1105"/>
              <a:gd name="T16" fmla="*/ 2147483647 w 4513"/>
              <a:gd name="T17" fmla="*/ 2147483647 h 1105"/>
              <a:gd name="T18" fmla="*/ 2147483647 w 4513"/>
              <a:gd name="T19" fmla="*/ 2147483647 h 1105"/>
              <a:gd name="T20" fmla="*/ 2147483647 w 4513"/>
              <a:gd name="T21" fmla="*/ 2147483647 h 1105"/>
              <a:gd name="T22" fmla="*/ 2147483647 w 4513"/>
              <a:gd name="T23" fmla="*/ 2147483647 h 1105"/>
              <a:gd name="T24" fmla="*/ 2147483647 w 4513"/>
              <a:gd name="T25" fmla="*/ 2147483647 h 1105"/>
              <a:gd name="T26" fmla="*/ 2147483647 w 4513"/>
              <a:gd name="T27" fmla="*/ 2147483647 h 1105"/>
              <a:gd name="T28" fmla="*/ 2147483647 w 4513"/>
              <a:gd name="T29" fmla="*/ 2147483647 h 1105"/>
              <a:gd name="T30" fmla="*/ 2147483647 w 4513"/>
              <a:gd name="T31" fmla="*/ 2147483647 h 1105"/>
              <a:gd name="T32" fmla="*/ 2147483647 w 4513"/>
              <a:gd name="T33" fmla="*/ 2147483647 h 1105"/>
              <a:gd name="T34" fmla="*/ 2147483647 w 4513"/>
              <a:gd name="T35" fmla="*/ 2147483647 h 1105"/>
              <a:gd name="T36" fmla="*/ 2147483647 w 4513"/>
              <a:gd name="T37" fmla="*/ 2147483647 h 1105"/>
              <a:gd name="T38" fmla="*/ 2147483647 w 4513"/>
              <a:gd name="T39" fmla="*/ 2147483647 h 1105"/>
              <a:gd name="T40" fmla="*/ 2147483647 w 4513"/>
              <a:gd name="T41" fmla="*/ 2147483647 h 1105"/>
              <a:gd name="T42" fmla="*/ 2147483647 w 4513"/>
              <a:gd name="T43" fmla="*/ 2147483647 h 1105"/>
              <a:gd name="T44" fmla="*/ 2147483647 w 4513"/>
              <a:gd name="T45" fmla="*/ 2147483647 h 1105"/>
              <a:gd name="T46" fmla="*/ 2147483647 w 4513"/>
              <a:gd name="T47" fmla="*/ 2147483647 h 1105"/>
              <a:gd name="T48" fmla="*/ 2147483647 w 4513"/>
              <a:gd name="T49" fmla="*/ 2147483647 h 1105"/>
              <a:gd name="T50" fmla="*/ 2147483647 w 4513"/>
              <a:gd name="T51" fmla="*/ 2147483647 h 1105"/>
              <a:gd name="T52" fmla="*/ 2147483647 w 4513"/>
              <a:gd name="T53" fmla="*/ 2147483647 h 1105"/>
              <a:gd name="T54" fmla="*/ 2147483647 w 4513"/>
              <a:gd name="T55" fmla="*/ 2147483647 h 1105"/>
              <a:gd name="T56" fmla="*/ 2147483647 w 4513"/>
              <a:gd name="T57" fmla="*/ 2147483647 h 1105"/>
              <a:gd name="T58" fmla="*/ 2147483647 w 4513"/>
              <a:gd name="T59" fmla="*/ 2147483647 h 1105"/>
              <a:gd name="T60" fmla="*/ 2147483647 w 4513"/>
              <a:gd name="T61" fmla="*/ 2147483647 h 1105"/>
              <a:gd name="T62" fmla="*/ 2147483647 w 4513"/>
              <a:gd name="T63" fmla="*/ 2147483647 h 1105"/>
              <a:gd name="T64" fmla="*/ 2147483647 w 4513"/>
              <a:gd name="T65" fmla="*/ 0 h 1105"/>
              <a:gd name="T66" fmla="*/ 2147483647 w 4513"/>
              <a:gd name="T67" fmla="*/ 0 h 1105"/>
              <a:gd name="T68" fmla="*/ 2147483647 w 4513"/>
              <a:gd name="T69" fmla="*/ 0 h 1105"/>
              <a:gd name="T70" fmla="*/ 2147483647 w 4513"/>
              <a:gd name="T71" fmla="*/ 2147483647 h 1105"/>
              <a:gd name="T72" fmla="*/ 2147483647 w 4513"/>
              <a:gd name="T73" fmla="*/ 2147483647 h 1105"/>
              <a:gd name="T74" fmla="*/ 2147483647 w 4513"/>
              <a:gd name="T75" fmla="*/ 2147483647 h 1105"/>
              <a:gd name="T76" fmla="*/ 2147483647 w 4513"/>
              <a:gd name="T77" fmla="*/ 2147483647 h 1105"/>
              <a:gd name="T78" fmla="*/ 2147483647 w 4513"/>
              <a:gd name="T79" fmla="*/ 2147483647 h 1105"/>
              <a:gd name="T80" fmla="*/ 2147483647 w 4513"/>
              <a:gd name="T81" fmla="*/ 2147483647 h 1105"/>
              <a:gd name="T82" fmla="*/ 2147483647 w 4513"/>
              <a:gd name="T83" fmla="*/ 2147483647 h 1105"/>
              <a:gd name="T84" fmla="*/ 2147483647 w 4513"/>
              <a:gd name="T85" fmla="*/ 2147483647 h 1105"/>
              <a:gd name="T86" fmla="*/ 2147483647 w 4513"/>
              <a:gd name="T87" fmla="*/ 2147483647 h 1105"/>
              <a:gd name="T88" fmla="*/ 2147483647 w 4513"/>
              <a:gd name="T89" fmla="*/ 2147483647 h 1105"/>
              <a:gd name="T90" fmla="*/ 2147483647 w 4513"/>
              <a:gd name="T91" fmla="*/ 2147483647 h 1105"/>
              <a:gd name="T92" fmla="*/ 2147483647 w 4513"/>
              <a:gd name="T93" fmla="*/ 2147483647 h 1105"/>
              <a:gd name="T94" fmla="*/ 2147483647 w 4513"/>
              <a:gd name="T95" fmla="*/ 2147483647 h 1105"/>
              <a:gd name="T96" fmla="*/ 2147483647 w 4513"/>
              <a:gd name="T97" fmla="*/ 2147483647 h 1105"/>
              <a:gd name="T98" fmla="*/ 2147483647 w 4513"/>
              <a:gd name="T99" fmla="*/ 2147483647 h 1105"/>
              <a:gd name="T100" fmla="*/ 2147483647 w 4513"/>
              <a:gd name="T101" fmla="*/ 2147483647 h 1105"/>
              <a:gd name="T102" fmla="*/ 2147483647 w 4513"/>
              <a:gd name="T103" fmla="*/ 2147483647 h 1105"/>
              <a:gd name="T104" fmla="*/ 2147483647 w 4513"/>
              <a:gd name="T105" fmla="*/ 2147483647 h 11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513"/>
              <a:gd name="T160" fmla="*/ 0 h 1105"/>
              <a:gd name="T161" fmla="*/ 4513 w 4513"/>
              <a:gd name="T162" fmla="*/ 1105 h 110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513" h="1105">
                <a:moveTo>
                  <a:pt x="0" y="1056"/>
                </a:moveTo>
                <a:lnTo>
                  <a:pt x="42" y="1073"/>
                </a:lnTo>
                <a:lnTo>
                  <a:pt x="100" y="1073"/>
                </a:lnTo>
                <a:lnTo>
                  <a:pt x="146" y="1073"/>
                </a:lnTo>
                <a:lnTo>
                  <a:pt x="181" y="1073"/>
                </a:lnTo>
                <a:lnTo>
                  <a:pt x="216" y="1073"/>
                </a:lnTo>
                <a:lnTo>
                  <a:pt x="262" y="1073"/>
                </a:lnTo>
                <a:lnTo>
                  <a:pt x="308" y="1061"/>
                </a:lnTo>
                <a:lnTo>
                  <a:pt x="354" y="1061"/>
                </a:lnTo>
                <a:lnTo>
                  <a:pt x="400" y="1050"/>
                </a:lnTo>
                <a:lnTo>
                  <a:pt x="435" y="1050"/>
                </a:lnTo>
                <a:lnTo>
                  <a:pt x="481" y="1038"/>
                </a:lnTo>
                <a:lnTo>
                  <a:pt x="527" y="1026"/>
                </a:lnTo>
                <a:lnTo>
                  <a:pt x="562" y="1026"/>
                </a:lnTo>
                <a:lnTo>
                  <a:pt x="608" y="1003"/>
                </a:lnTo>
                <a:lnTo>
                  <a:pt x="654" y="1003"/>
                </a:lnTo>
                <a:lnTo>
                  <a:pt x="689" y="992"/>
                </a:lnTo>
                <a:lnTo>
                  <a:pt x="746" y="969"/>
                </a:lnTo>
                <a:lnTo>
                  <a:pt x="781" y="969"/>
                </a:lnTo>
                <a:lnTo>
                  <a:pt x="816" y="957"/>
                </a:lnTo>
                <a:lnTo>
                  <a:pt x="873" y="934"/>
                </a:lnTo>
                <a:lnTo>
                  <a:pt x="908" y="923"/>
                </a:lnTo>
                <a:lnTo>
                  <a:pt x="966" y="911"/>
                </a:lnTo>
                <a:lnTo>
                  <a:pt x="1023" y="900"/>
                </a:lnTo>
                <a:lnTo>
                  <a:pt x="1069" y="876"/>
                </a:lnTo>
                <a:lnTo>
                  <a:pt x="1116" y="876"/>
                </a:lnTo>
                <a:lnTo>
                  <a:pt x="1162" y="865"/>
                </a:lnTo>
                <a:lnTo>
                  <a:pt x="1219" y="830"/>
                </a:lnTo>
                <a:lnTo>
                  <a:pt x="1266" y="819"/>
                </a:lnTo>
                <a:lnTo>
                  <a:pt x="1323" y="796"/>
                </a:lnTo>
                <a:lnTo>
                  <a:pt x="1358" y="784"/>
                </a:lnTo>
                <a:lnTo>
                  <a:pt x="1416" y="761"/>
                </a:lnTo>
                <a:lnTo>
                  <a:pt x="1485" y="738"/>
                </a:lnTo>
                <a:lnTo>
                  <a:pt x="1542" y="715"/>
                </a:lnTo>
                <a:lnTo>
                  <a:pt x="1589" y="692"/>
                </a:lnTo>
                <a:lnTo>
                  <a:pt x="1635" y="680"/>
                </a:lnTo>
                <a:lnTo>
                  <a:pt x="1681" y="657"/>
                </a:lnTo>
                <a:lnTo>
                  <a:pt x="1716" y="634"/>
                </a:lnTo>
                <a:lnTo>
                  <a:pt x="1773" y="611"/>
                </a:lnTo>
                <a:lnTo>
                  <a:pt x="1819" y="600"/>
                </a:lnTo>
                <a:lnTo>
                  <a:pt x="1854" y="576"/>
                </a:lnTo>
                <a:lnTo>
                  <a:pt x="1900" y="565"/>
                </a:lnTo>
                <a:lnTo>
                  <a:pt x="1935" y="542"/>
                </a:lnTo>
                <a:lnTo>
                  <a:pt x="1992" y="507"/>
                </a:lnTo>
                <a:lnTo>
                  <a:pt x="2039" y="484"/>
                </a:lnTo>
                <a:lnTo>
                  <a:pt x="2096" y="450"/>
                </a:lnTo>
                <a:lnTo>
                  <a:pt x="2131" y="426"/>
                </a:lnTo>
                <a:lnTo>
                  <a:pt x="2166" y="392"/>
                </a:lnTo>
                <a:lnTo>
                  <a:pt x="2212" y="369"/>
                </a:lnTo>
                <a:lnTo>
                  <a:pt x="2258" y="334"/>
                </a:lnTo>
                <a:lnTo>
                  <a:pt x="2316" y="288"/>
                </a:lnTo>
                <a:lnTo>
                  <a:pt x="2373" y="242"/>
                </a:lnTo>
                <a:lnTo>
                  <a:pt x="2408" y="230"/>
                </a:lnTo>
                <a:lnTo>
                  <a:pt x="2454" y="196"/>
                </a:lnTo>
                <a:lnTo>
                  <a:pt x="2489" y="184"/>
                </a:lnTo>
                <a:lnTo>
                  <a:pt x="2546" y="138"/>
                </a:lnTo>
                <a:lnTo>
                  <a:pt x="2581" y="126"/>
                </a:lnTo>
                <a:lnTo>
                  <a:pt x="2627" y="103"/>
                </a:lnTo>
                <a:lnTo>
                  <a:pt x="2662" y="92"/>
                </a:lnTo>
                <a:lnTo>
                  <a:pt x="2708" y="80"/>
                </a:lnTo>
                <a:lnTo>
                  <a:pt x="2754" y="57"/>
                </a:lnTo>
                <a:lnTo>
                  <a:pt x="2789" y="46"/>
                </a:lnTo>
                <a:lnTo>
                  <a:pt x="2846" y="23"/>
                </a:lnTo>
                <a:lnTo>
                  <a:pt x="2904" y="23"/>
                </a:lnTo>
                <a:lnTo>
                  <a:pt x="2962" y="11"/>
                </a:lnTo>
                <a:lnTo>
                  <a:pt x="3008" y="0"/>
                </a:lnTo>
                <a:lnTo>
                  <a:pt x="3054" y="0"/>
                </a:lnTo>
                <a:lnTo>
                  <a:pt x="3112" y="0"/>
                </a:lnTo>
                <a:lnTo>
                  <a:pt x="3158" y="0"/>
                </a:lnTo>
                <a:lnTo>
                  <a:pt x="3204" y="0"/>
                </a:lnTo>
                <a:lnTo>
                  <a:pt x="3239" y="11"/>
                </a:lnTo>
                <a:lnTo>
                  <a:pt x="3296" y="23"/>
                </a:lnTo>
                <a:lnTo>
                  <a:pt x="3342" y="46"/>
                </a:lnTo>
                <a:lnTo>
                  <a:pt x="3377" y="69"/>
                </a:lnTo>
                <a:lnTo>
                  <a:pt x="3412" y="80"/>
                </a:lnTo>
                <a:lnTo>
                  <a:pt x="3458" y="115"/>
                </a:lnTo>
                <a:lnTo>
                  <a:pt x="3504" y="161"/>
                </a:lnTo>
                <a:lnTo>
                  <a:pt x="3539" y="173"/>
                </a:lnTo>
                <a:lnTo>
                  <a:pt x="3550" y="219"/>
                </a:lnTo>
                <a:lnTo>
                  <a:pt x="3585" y="253"/>
                </a:lnTo>
                <a:lnTo>
                  <a:pt x="3619" y="300"/>
                </a:lnTo>
                <a:lnTo>
                  <a:pt x="3642" y="346"/>
                </a:lnTo>
                <a:lnTo>
                  <a:pt x="3677" y="403"/>
                </a:lnTo>
                <a:lnTo>
                  <a:pt x="3700" y="438"/>
                </a:lnTo>
                <a:lnTo>
                  <a:pt x="3735" y="484"/>
                </a:lnTo>
                <a:lnTo>
                  <a:pt x="3746" y="519"/>
                </a:lnTo>
                <a:lnTo>
                  <a:pt x="3769" y="565"/>
                </a:lnTo>
                <a:lnTo>
                  <a:pt x="3816" y="600"/>
                </a:lnTo>
                <a:lnTo>
                  <a:pt x="3839" y="646"/>
                </a:lnTo>
                <a:lnTo>
                  <a:pt x="3896" y="692"/>
                </a:lnTo>
                <a:lnTo>
                  <a:pt x="3931" y="738"/>
                </a:lnTo>
                <a:lnTo>
                  <a:pt x="3954" y="773"/>
                </a:lnTo>
                <a:lnTo>
                  <a:pt x="3989" y="796"/>
                </a:lnTo>
                <a:lnTo>
                  <a:pt x="4046" y="842"/>
                </a:lnTo>
                <a:lnTo>
                  <a:pt x="4081" y="876"/>
                </a:lnTo>
                <a:lnTo>
                  <a:pt x="4127" y="911"/>
                </a:lnTo>
                <a:lnTo>
                  <a:pt x="4162" y="957"/>
                </a:lnTo>
                <a:lnTo>
                  <a:pt x="4196" y="992"/>
                </a:lnTo>
                <a:lnTo>
                  <a:pt x="4231" y="1003"/>
                </a:lnTo>
                <a:lnTo>
                  <a:pt x="4266" y="1026"/>
                </a:lnTo>
                <a:lnTo>
                  <a:pt x="4312" y="1038"/>
                </a:lnTo>
                <a:lnTo>
                  <a:pt x="4369" y="1050"/>
                </a:lnTo>
                <a:lnTo>
                  <a:pt x="4416" y="1073"/>
                </a:lnTo>
                <a:lnTo>
                  <a:pt x="4462" y="1084"/>
                </a:lnTo>
                <a:lnTo>
                  <a:pt x="4508" y="1084"/>
                </a:lnTo>
                <a:lnTo>
                  <a:pt x="4512" y="1056"/>
                </a:lnTo>
                <a:lnTo>
                  <a:pt x="4512" y="1104"/>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6" name="Line 7"/>
          <p:cNvSpPr>
            <a:spLocks noChangeShapeType="1"/>
          </p:cNvSpPr>
          <p:nvPr/>
        </p:nvSpPr>
        <p:spPr bwMode="auto">
          <a:xfrm>
            <a:off x="3978275"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 name="Line 8"/>
          <p:cNvSpPr>
            <a:spLocks noChangeShapeType="1"/>
          </p:cNvSpPr>
          <p:nvPr/>
        </p:nvSpPr>
        <p:spPr bwMode="auto">
          <a:xfrm>
            <a:off x="5349875" y="2139950"/>
            <a:ext cx="0" cy="74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9"/>
          <p:cNvSpPr>
            <a:spLocks noChangeShapeType="1"/>
          </p:cNvSpPr>
          <p:nvPr/>
        </p:nvSpPr>
        <p:spPr bwMode="auto">
          <a:xfrm>
            <a:off x="6873875" y="1301750"/>
            <a:ext cx="0" cy="1587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10"/>
          <p:cNvSpPr>
            <a:spLocks noChangeShapeType="1"/>
          </p:cNvSpPr>
          <p:nvPr/>
        </p:nvSpPr>
        <p:spPr bwMode="auto">
          <a:xfrm>
            <a:off x="8702675" y="175895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Rectangle 11"/>
          <p:cNvSpPr>
            <a:spLocks noChangeArrowheads="1"/>
          </p:cNvSpPr>
          <p:nvPr/>
        </p:nvSpPr>
        <p:spPr bwMode="auto">
          <a:xfrm>
            <a:off x="2973389" y="3178176"/>
            <a:ext cx="93294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t>Phase 1</a:t>
            </a:r>
          </a:p>
        </p:txBody>
      </p:sp>
      <p:sp>
        <p:nvSpPr>
          <p:cNvPr id="7181" name="Rectangle 12"/>
          <p:cNvSpPr>
            <a:spLocks noChangeArrowheads="1"/>
          </p:cNvSpPr>
          <p:nvPr/>
        </p:nvSpPr>
        <p:spPr bwMode="auto">
          <a:xfrm>
            <a:off x="2668588" y="4495800"/>
            <a:ext cx="1397820" cy="156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buFontTx/>
              <a:buChar char="•"/>
            </a:pPr>
            <a:r>
              <a:rPr lang="en-US" altLang="en-US" sz="1600"/>
              <a:t>Goals</a:t>
            </a:r>
          </a:p>
          <a:p>
            <a:pPr algn="l">
              <a:buFontTx/>
              <a:buChar char="•"/>
            </a:pPr>
            <a:r>
              <a:rPr lang="en-US" altLang="en-US" sz="1600"/>
              <a:t>Scope</a:t>
            </a:r>
          </a:p>
          <a:p>
            <a:pPr algn="l">
              <a:buFontTx/>
              <a:buChar char="•"/>
            </a:pPr>
            <a:r>
              <a:rPr lang="en-US" altLang="en-US" sz="1600"/>
              <a:t>Baseline</a:t>
            </a:r>
          </a:p>
          <a:p>
            <a:pPr algn="l">
              <a:buFontTx/>
              <a:buChar char="•"/>
            </a:pPr>
            <a:r>
              <a:rPr lang="en-US" altLang="en-US" sz="1600"/>
              <a:t>Requirements</a:t>
            </a:r>
          </a:p>
          <a:p>
            <a:pPr algn="l">
              <a:buFontTx/>
              <a:buChar char="•"/>
            </a:pPr>
            <a:r>
              <a:rPr lang="en-US" altLang="en-US" sz="1600"/>
              <a:t>Feasibility</a:t>
            </a:r>
          </a:p>
          <a:p>
            <a:pPr algn="l">
              <a:buFontTx/>
              <a:buChar char="•"/>
            </a:pPr>
            <a:r>
              <a:rPr lang="en-US" altLang="en-US" sz="1600"/>
              <a:t>Desirability</a:t>
            </a:r>
          </a:p>
        </p:txBody>
      </p:sp>
      <p:sp>
        <p:nvSpPr>
          <p:cNvPr id="7182" name="Rectangle 13"/>
          <p:cNvSpPr>
            <a:spLocks noChangeArrowheads="1"/>
          </p:cNvSpPr>
          <p:nvPr/>
        </p:nvSpPr>
        <p:spPr bwMode="auto">
          <a:xfrm>
            <a:off x="2891723" y="3657601"/>
            <a:ext cx="1130119"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i="1">
                <a:solidFill>
                  <a:srgbClr val="FC0128"/>
                </a:solidFill>
              </a:rPr>
              <a:t>Conceptual</a:t>
            </a:r>
          </a:p>
          <a:p>
            <a:pPr algn="ctr"/>
            <a:r>
              <a:rPr lang="en-US" altLang="en-US" sz="1600" i="1">
                <a:solidFill>
                  <a:srgbClr val="FC0128"/>
                </a:solidFill>
              </a:rPr>
              <a:t>Design</a:t>
            </a:r>
          </a:p>
        </p:txBody>
      </p:sp>
      <p:sp>
        <p:nvSpPr>
          <p:cNvPr id="7183" name="Rectangle 14"/>
          <p:cNvSpPr>
            <a:spLocks noChangeArrowheads="1"/>
          </p:cNvSpPr>
          <p:nvPr/>
        </p:nvSpPr>
        <p:spPr bwMode="auto">
          <a:xfrm>
            <a:off x="4344989" y="3178176"/>
            <a:ext cx="93294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t>Phase 2</a:t>
            </a:r>
          </a:p>
        </p:txBody>
      </p:sp>
      <p:sp>
        <p:nvSpPr>
          <p:cNvPr id="7184" name="Rectangle 15"/>
          <p:cNvSpPr>
            <a:spLocks noChangeArrowheads="1"/>
          </p:cNvSpPr>
          <p:nvPr/>
        </p:nvSpPr>
        <p:spPr bwMode="auto">
          <a:xfrm>
            <a:off x="4042002" y="3657601"/>
            <a:ext cx="1266373"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i="1">
                <a:solidFill>
                  <a:srgbClr val="114FFB"/>
                </a:solidFill>
              </a:rPr>
              <a:t>Advanced</a:t>
            </a:r>
          </a:p>
          <a:p>
            <a:pPr algn="ctr"/>
            <a:r>
              <a:rPr lang="en-US" altLang="en-US" sz="1600" i="1">
                <a:solidFill>
                  <a:srgbClr val="114FFB"/>
                </a:solidFill>
              </a:rPr>
              <a:t>Development</a:t>
            </a:r>
          </a:p>
        </p:txBody>
      </p:sp>
      <p:sp>
        <p:nvSpPr>
          <p:cNvPr id="7185" name="Rectangle 16"/>
          <p:cNvSpPr>
            <a:spLocks noChangeArrowheads="1"/>
          </p:cNvSpPr>
          <p:nvPr/>
        </p:nvSpPr>
        <p:spPr bwMode="auto">
          <a:xfrm>
            <a:off x="3963988" y="4495800"/>
            <a:ext cx="1423468" cy="13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buFontTx/>
              <a:buChar char="•"/>
            </a:pPr>
            <a:r>
              <a:rPr lang="en-US" altLang="en-US" sz="1600"/>
              <a:t>Plan</a:t>
            </a:r>
          </a:p>
          <a:p>
            <a:pPr algn="l">
              <a:buFontTx/>
              <a:buChar char="•"/>
            </a:pPr>
            <a:r>
              <a:rPr lang="en-US" altLang="en-US" sz="1600"/>
              <a:t>Budget</a:t>
            </a:r>
          </a:p>
          <a:p>
            <a:pPr algn="l">
              <a:buFontTx/>
              <a:buChar char="•"/>
            </a:pPr>
            <a:r>
              <a:rPr lang="en-US" altLang="en-US" sz="1600"/>
              <a:t>Schedule</a:t>
            </a:r>
          </a:p>
          <a:p>
            <a:pPr algn="l">
              <a:buFontTx/>
              <a:buChar char="•"/>
            </a:pPr>
            <a:r>
              <a:rPr lang="en-US" altLang="en-US" sz="1600"/>
              <a:t>Management</a:t>
            </a:r>
          </a:p>
          <a:p>
            <a:pPr algn="l"/>
            <a:r>
              <a:rPr lang="en-US" altLang="en-US" sz="1600"/>
              <a:t>   Commitment</a:t>
            </a:r>
          </a:p>
        </p:txBody>
      </p:sp>
      <p:sp>
        <p:nvSpPr>
          <p:cNvPr id="7186" name="Line 17"/>
          <p:cNvSpPr>
            <a:spLocks noChangeShapeType="1"/>
          </p:cNvSpPr>
          <p:nvPr/>
        </p:nvSpPr>
        <p:spPr bwMode="auto">
          <a:xfrm>
            <a:off x="3978275" y="3130550"/>
            <a:ext cx="0" cy="3416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7" name="Rectangle 18"/>
          <p:cNvSpPr>
            <a:spLocks noChangeArrowheads="1"/>
          </p:cNvSpPr>
          <p:nvPr/>
        </p:nvSpPr>
        <p:spPr bwMode="auto">
          <a:xfrm>
            <a:off x="5640389" y="3178176"/>
            <a:ext cx="93294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t>Phase 3</a:t>
            </a:r>
          </a:p>
        </p:txBody>
      </p:sp>
      <p:sp>
        <p:nvSpPr>
          <p:cNvPr id="7188" name="Rectangle 19"/>
          <p:cNvSpPr>
            <a:spLocks noChangeArrowheads="1"/>
          </p:cNvSpPr>
          <p:nvPr/>
        </p:nvSpPr>
        <p:spPr bwMode="auto">
          <a:xfrm>
            <a:off x="5601154" y="3657601"/>
            <a:ext cx="891271"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i="1">
                <a:solidFill>
                  <a:srgbClr val="400073"/>
                </a:solidFill>
              </a:rPr>
              <a:t>Detailed</a:t>
            </a:r>
          </a:p>
          <a:p>
            <a:pPr algn="ctr"/>
            <a:r>
              <a:rPr lang="en-US" altLang="en-US" sz="1600" i="1">
                <a:solidFill>
                  <a:srgbClr val="400073"/>
                </a:solidFill>
              </a:rPr>
              <a:t>Design</a:t>
            </a:r>
          </a:p>
        </p:txBody>
      </p:sp>
      <p:sp>
        <p:nvSpPr>
          <p:cNvPr id="7189" name="Rectangle 20"/>
          <p:cNvSpPr>
            <a:spLocks noChangeArrowheads="1"/>
          </p:cNvSpPr>
          <p:nvPr/>
        </p:nvSpPr>
        <p:spPr bwMode="auto">
          <a:xfrm>
            <a:off x="5411788" y="4495801"/>
            <a:ext cx="1474764" cy="1813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buFontTx/>
              <a:buChar char="•"/>
            </a:pPr>
            <a:r>
              <a:rPr lang="en-US" altLang="en-US" sz="1600"/>
              <a:t>Define</a:t>
            </a:r>
          </a:p>
          <a:p>
            <a:pPr algn="l"/>
            <a:r>
              <a:rPr lang="en-US" altLang="en-US" sz="1600"/>
              <a:t>  Responsibility</a:t>
            </a:r>
          </a:p>
          <a:p>
            <a:pPr algn="l">
              <a:buFontTx/>
              <a:buChar char="•"/>
            </a:pPr>
            <a:r>
              <a:rPr lang="en-US" altLang="en-US" sz="1600"/>
              <a:t>Team</a:t>
            </a:r>
          </a:p>
          <a:p>
            <a:pPr algn="l">
              <a:buFontTx/>
              <a:buChar char="•"/>
            </a:pPr>
            <a:r>
              <a:rPr lang="en-US" altLang="en-US" sz="1600"/>
              <a:t>Organization</a:t>
            </a:r>
          </a:p>
          <a:p>
            <a:pPr algn="l"/>
            <a:r>
              <a:rPr lang="en-US" altLang="en-US" sz="1600"/>
              <a:t>  Structure</a:t>
            </a:r>
          </a:p>
          <a:p>
            <a:pPr algn="l">
              <a:buFontTx/>
              <a:buChar char="•"/>
            </a:pPr>
            <a:r>
              <a:rPr lang="en-US" altLang="en-US" sz="1600"/>
              <a:t>Detailed Plan</a:t>
            </a:r>
          </a:p>
          <a:p>
            <a:pPr algn="l">
              <a:buFontTx/>
              <a:buChar char="•"/>
            </a:pPr>
            <a:r>
              <a:rPr lang="en-US" altLang="en-US" sz="1600"/>
              <a:t>Kickoff</a:t>
            </a:r>
          </a:p>
        </p:txBody>
      </p:sp>
      <p:sp>
        <p:nvSpPr>
          <p:cNvPr id="7190" name="Line 21"/>
          <p:cNvSpPr>
            <a:spLocks noChangeShapeType="1"/>
          </p:cNvSpPr>
          <p:nvPr/>
        </p:nvSpPr>
        <p:spPr bwMode="auto">
          <a:xfrm>
            <a:off x="5349875" y="3054350"/>
            <a:ext cx="0" cy="3416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1" name="Rectangle 22"/>
          <p:cNvSpPr>
            <a:spLocks noChangeArrowheads="1"/>
          </p:cNvSpPr>
          <p:nvPr/>
        </p:nvSpPr>
        <p:spPr bwMode="auto">
          <a:xfrm>
            <a:off x="7392989" y="3178176"/>
            <a:ext cx="93294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t>Phase 4</a:t>
            </a:r>
          </a:p>
        </p:txBody>
      </p:sp>
      <p:sp>
        <p:nvSpPr>
          <p:cNvPr id="7192" name="Rectangle 23"/>
          <p:cNvSpPr>
            <a:spLocks noChangeArrowheads="1"/>
          </p:cNvSpPr>
          <p:nvPr/>
        </p:nvSpPr>
        <p:spPr bwMode="auto">
          <a:xfrm>
            <a:off x="7139802" y="3657601"/>
            <a:ext cx="1473161"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i="1">
                <a:solidFill>
                  <a:srgbClr val="EF9100"/>
                </a:solidFill>
              </a:rPr>
              <a:t>Project</a:t>
            </a:r>
          </a:p>
          <a:p>
            <a:pPr algn="ctr"/>
            <a:r>
              <a:rPr lang="en-US" altLang="en-US" sz="1600" i="1">
                <a:solidFill>
                  <a:srgbClr val="EF9100"/>
                </a:solidFill>
              </a:rPr>
              <a:t>Implementation</a:t>
            </a:r>
          </a:p>
        </p:txBody>
      </p:sp>
      <p:sp>
        <p:nvSpPr>
          <p:cNvPr id="7193" name="Rectangle 24"/>
          <p:cNvSpPr>
            <a:spLocks noChangeArrowheads="1"/>
          </p:cNvSpPr>
          <p:nvPr/>
        </p:nvSpPr>
        <p:spPr bwMode="auto">
          <a:xfrm>
            <a:off x="7088188" y="4495800"/>
            <a:ext cx="1471558" cy="156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buFontTx/>
              <a:buChar char="•"/>
            </a:pPr>
            <a:r>
              <a:rPr lang="en-US" altLang="en-US" sz="1600"/>
              <a:t>Manage</a:t>
            </a:r>
          </a:p>
          <a:p>
            <a:pPr algn="l">
              <a:buFontTx/>
              <a:buChar char="•"/>
            </a:pPr>
            <a:r>
              <a:rPr lang="en-US" altLang="en-US" sz="1600"/>
              <a:t>Measure</a:t>
            </a:r>
          </a:p>
          <a:p>
            <a:pPr algn="l">
              <a:buFontTx/>
              <a:buChar char="•"/>
            </a:pPr>
            <a:r>
              <a:rPr lang="en-US" altLang="en-US" sz="1600"/>
              <a:t>Control</a:t>
            </a:r>
          </a:p>
          <a:p>
            <a:pPr algn="l">
              <a:buFontTx/>
              <a:buChar char="•"/>
            </a:pPr>
            <a:r>
              <a:rPr lang="en-US" altLang="en-US" sz="1600"/>
              <a:t>Update and</a:t>
            </a:r>
          </a:p>
          <a:p>
            <a:pPr algn="l"/>
            <a:r>
              <a:rPr lang="en-US" altLang="en-US" sz="1600"/>
              <a:t>  Modify Plan</a:t>
            </a:r>
          </a:p>
          <a:p>
            <a:pPr algn="l">
              <a:buFontTx/>
              <a:buChar char="•"/>
            </a:pPr>
            <a:r>
              <a:rPr lang="en-US" altLang="en-US" sz="1600"/>
              <a:t>Problem Solve</a:t>
            </a:r>
          </a:p>
        </p:txBody>
      </p:sp>
      <p:sp>
        <p:nvSpPr>
          <p:cNvPr id="7194" name="Line 25"/>
          <p:cNvSpPr>
            <a:spLocks noChangeShapeType="1"/>
          </p:cNvSpPr>
          <p:nvPr/>
        </p:nvSpPr>
        <p:spPr bwMode="auto">
          <a:xfrm>
            <a:off x="6873875" y="3054350"/>
            <a:ext cx="0" cy="3416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5" name="Rectangle 26"/>
          <p:cNvSpPr>
            <a:spLocks noChangeArrowheads="1"/>
          </p:cNvSpPr>
          <p:nvPr/>
        </p:nvSpPr>
        <p:spPr bwMode="auto">
          <a:xfrm>
            <a:off x="9034463" y="3657600"/>
            <a:ext cx="11874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i="1">
                <a:solidFill>
                  <a:srgbClr val="3F000B"/>
                </a:solidFill>
              </a:rPr>
              <a:t>Project</a:t>
            </a:r>
          </a:p>
          <a:p>
            <a:pPr algn="ctr"/>
            <a:r>
              <a:rPr lang="en-US" altLang="en-US" sz="1600" i="1">
                <a:solidFill>
                  <a:srgbClr val="3F000B"/>
                </a:solidFill>
              </a:rPr>
              <a:t>Termination</a:t>
            </a:r>
          </a:p>
        </p:txBody>
      </p:sp>
      <p:sp>
        <p:nvSpPr>
          <p:cNvPr id="7196" name="Rectangle 27"/>
          <p:cNvSpPr>
            <a:spLocks noChangeArrowheads="1"/>
          </p:cNvSpPr>
          <p:nvPr/>
        </p:nvSpPr>
        <p:spPr bwMode="auto">
          <a:xfrm>
            <a:off x="9069389" y="3178176"/>
            <a:ext cx="93294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t>Phase 5</a:t>
            </a:r>
          </a:p>
        </p:txBody>
      </p:sp>
      <p:sp>
        <p:nvSpPr>
          <p:cNvPr id="7197" name="Rectangle 28"/>
          <p:cNvSpPr>
            <a:spLocks noChangeArrowheads="1"/>
          </p:cNvSpPr>
          <p:nvPr/>
        </p:nvSpPr>
        <p:spPr bwMode="auto">
          <a:xfrm>
            <a:off x="8916988" y="4495801"/>
            <a:ext cx="1609416" cy="1813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buFontTx/>
              <a:buChar char="•"/>
            </a:pPr>
            <a:r>
              <a:rPr lang="en-US" altLang="en-US" sz="1600"/>
              <a:t>Closeout</a:t>
            </a:r>
          </a:p>
          <a:p>
            <a:pPr algn="l">
              <a:buFontTx/>
              <a:buChar char="•"/>
            </a:pPr>
            <a:r>
              <a:rPr lang="en-US" altLang="en-US" sz="1600"/>
              <a:t>Document</a:t>
            </a:r>
          </a:p>
          <a:p>
            <a:pPr algn="l">
              <a:buFontTx/>
              <a:buChar char="•"/>
            </a:pPr>
            <a:r>
              <a:rPr lang="en-US" altLang="en-US" sz="1600"/>
              <a:t>Suggest</a:t>
            </a:r>
          </a:p>
          <a:p>
            <a:pPr algn="l"/>
            <a:r>
              <a:rPr lang="en-US" altLang="en-US" sz="1600"/>
              <a:t>  Improvements</a:t>
            </a:r>
          </a:p>
          <a:p>
            <a:pPr algn="l">
              <a:buFontTx/>
              <a:buChar char="•"/>
            </a:pPr>
            <a:r>
              <a:rPr lang="en-US" altLang="en-US" sz="1600"/>
              <a:t>Reassign</a:t>
            </a:r>
          </a:p>
          <a:p>
            <a:pPr algn="l">
              <a:buFontTx/>
              <a:buChar char="•"/>
            </a:pPr>
            <a:r>
              <a:rPr lang="en-US" altLang="en-US" sz="1600"/>
              <a:t>Dissolve Project</a:t>
            </a:r>
          </a:p>
          <a:p>
            <a:pPr algn="l"/>
            <a:r>
              <a:rPr lang="en-US" altLang="en-US" sz="1600"/>
              <a:t>  Team</a:t>
            </a:r>
          </a:p>
        </p:txBody>
      </p:sp>
      <p:sp>
        <p:nvSpPr>
          <p:cNvPr id="7198" name="Line 29"/>
          <p:cNvSpPr>
            <a:spLocks noChangeShapeType="1"/>
          </p:cNvSpPr>
          <p:nvPr/>
        </p:nvSpPr>
        <p:spPr bwMode="auto">
          <a:xfrm>
            <a:off x="8702675" y="3054350"/>
            <a:ext cx="0" cy="3416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9" name="Line 30"/>
          <p:cNvSpPr>
            <a:spLocks noChangeShapeType="1"/>
          </p:cNvSpPr>
          <p:nvPr/>
        </p:nvSpPr>
        <p:spPr bwMode="auto">
          <a:xfrm>
            <a:off x="2689225" y="4267200"/>
            <a:ext cx="7683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36641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2"/>
            <a:ext cx="11311127" cy="1538883"/>
          </a:xfrm>
          <a:solidFill>
            <a:srgbClr val="366657"/>
          </a:solidFill>
        </p:spPr>
        <p:txBody>
          <a:bodyPr/>
          <a:lstStyle/>
          <a:p>
            <a:pPr algn="ctr"/>
            <a:r>
              <a:rPr lang="en-US" altLang="en-US" dirty="0" smtClean="0"/>
              <a:t/>
            </a:r>
            <a:br>
              <a:rPr lang="en-US" altLang="en-US" dirty="0" smtClean="0"/>
            </a:br>
            <a:r>
              <a:rPr lang="en-US" altLang="en-US" sz="3600" dirty="0" smtClean="0"/>
              <a:t>Successful Projects</a:t>
            </a:r>
            <a:br>
              <a:rPr lang="en-US" altLang="en-US" sz="3600" dirty="0" smtClean="0"/>
            </a:br>
            <a:endParaRPr lang="en-US" sz="3600" dirty="0"/>
          </a:p>
        </p:txBody>
      </p:sp>
      <p:sp>
        <p:nvSpPr>
          <p:cNvPr id="8194" name="Slide Number Placeholder 1"/>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B612422-DE0D-4538-9DFB-6501D619C30E}" type="slidenum">
              <a:rPr lang="ar-SA" altLang="en-US" sz="1400"/>
              <a:pPr/>
              <a:t>6</a:t>
            </a:fld>
            <a:endParaRPr lang="en-US" altLang="en-US" sz="1400"/>
          </a:p>
        </p:txBody>
      </p:sp>
      <p:sp>
        <p:nvSpPr>
          <p:cNvPr id="8196" name="Rectangle 3"/>
          <p:cNvSpPr>
            <a:spLocks noChangeArrowheads="1"/>
          </p:cNvSpPr>
          <p:nvPr/>
        </p:nvSpPr>
        <p:spPr bwMode="auto">
          <a:xfrm>
            <a:off x="440435" y="2313940"/>
            <a:ext cx="11311127"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20000"/>
              </a:spcBef>
            </a:pPr>
            <a:r>
              <a:rPr lang="en-US" altLang="en-US" sz="3200" dirty="0"/>
              <a:t>A successful project is one which achieves the following objectives:</a:t>
            </a:r>
          </a:p>
          <a:p>
            <a:pPr lvl="1" algn="l">
              <a:spcBef>
                <a:spcPct val="20000"/>
              </a:spcBef>
              <a:buFontTx/>
              <a:buChar char="–"/>
            </a:pPr>
            <a:r>
              <a:rPr lang="en-US" altLang="en-US" sz="2800" dirty="0"/>
              <a:t>Completed </a:t>
            </a:r>
            <a:r>
              <a:rPr lang="en-US" altLang="en-US" sz="2800" dirty="0">
                <a:solidFill>
                  <a:srgbClr val="FF0000"/>
                </a:solidFill>
              </a:rPr>
              <a:t>On Time</a:t>
            </a:r>
          </a:p>
          <a:p>
            <a:pPr lvl="1" algn="l">
              <a:spcBef>
                <a:spcPct val="20000"/>
              </a:spcBef>
              <a:buFontTx/>
              <a:buChar char="–"/>
            </a:pPr>
            <a:r>
              <a:rPr lang="en-US" altLang="en-US" sz="2800" dirty="0"/>
              <a:t>Completed Within </a:t>
            </a:r>
            <a:r>
              <a:rPr lang="en-US" altLang="en-US" sz="2800" dirty="0">
                <a:solidFill>
                  <a:srgbClr val="FF0000"/>
                </a:solidFill>
              </a:rPr>
              <a:t>Cost</a:t>
            </a:r>
          </a:p>
          <a:p>
            <a:pPr lvl="1" algn="l">
              <a:spcBef>
                <a:spcPct val="20000"/>
              </a:spcBef>
              <a:buFontTx/>
              <a:buChar char="–"/>
            </a:pPr>
            <a:r>
              <a:rPr lang="en-US" altLang="en-US" sz="2800" dirty="0"/>
              <a:t>Meets </a:t>
            </a:r>
            <a:r>
              <a:rPr lang="en-US" altLang="en-US" sz="2800" dirty="0">
                <a:solidFill>
                  <a:srgbClr val="FF0000"/>
                </a:solidFill>
              </a:rPr>
              <a:t>Performance Criteria</a:t>
            </a:r>
          </a:p>
          <a:p>
            <a:pPr lvl="1" algn="l">
              <a:spcBef>
                <a:spcPct val="20000"/>
              </a:spcBef>
              <a:buFontTx/>
              <a:buChar char="–"/>
            </a:pPr>
            <a:r>
              <a:rPr lang="en-US" altLang="en-US" sz="2800" dirty="0"/>
              <a:t>Minimum </a:t>
            </a:r>
            <a:r>
              <a:rPr lang="en-US" altLang="en-US" sz="2800" dirty="0">
                <a:solidFill>
                  <a:srgbClr val="FF0000"/>
                </a:solidFill>
              </a:rPr>
              <a:t>Disruption</a:t>
            </a:r>
            <a:r>
              <a:rPr lang="en-US" altLang="en-US" sz="2800" dirty="0"/>
              <a:t> of the Main Work of the Organization</a:t>
            </a:r>
          </a:p>
          <a:p>
            <a:pPr lvl="1" algn="l">
              <a:spcBef>
                <a:spcPct val="20000"/>
              </a:spcBef>
              <a:buFontTx/>
              <a:buChar char="–"/>
            </a:pPr>
            <a:r>
              <a:rPr lang="en-US" altLang="en-US" sz="2800" dirty="0">
                <a:solidFill>
                  <a:srgbClr val="FF0000"/>
                </a:solidFill>
              </a:rPr>
              <a:t>E</a:t>
            </a:r>
            <a:r>
              <a:rPr lang="en-US" altLang="en-US" sz="2800" dirty="0"/>
              <a:t>ffective </a:t>
            </a:r>
            <a:r>
              <a:rPr lang="en-US" altLang="en-US" sz="2800" dirty="0">
                <a:solidFill>
                  <a:srgbClr val="FF0000"/>
                </a:solidFill>
              </a:rPr>
              <a:t>U</a:t>
            </a:r>
            <a:r>
              <a:rPr lang="en-US" altLang="en-US" sz="2800" dirty="0"/>
              <a:t>tilization of </a:t>
            </a:r>
            <a:r>
              <a:rPr lang="en-US" altLang="en-US" sz="2800" dirty="0">
                <a:solidFill>
                  <a:srgbClr val="FF0000"/>
                </a:solidFill>
              </a:rPr>
              <a:t>A</a:t>
            </a:r>
            <a:r>
              <a:rPr lang="en-US" altLang="en-US" sz="2800" dirty="0"/>
              <a:t>vailable </a:t>
            </a:r>
            <a:r>
              <a:rPr lang="en-US" altLang="en-US" sz="2800" dirty="0">
                <a:solidFill>
                  <a:srgbClr val="FF0000"/>
                </a:solidFill>
              </a:rPr>
              <a:t>R</a:t>
            </a:r>
            <a:r>
              <a:rPr lang="en-US" altLang="en-US" sz="2800" dirty="0"/>
              <a:t>esources</a:t>
            </a:r>
          </a:p>
        </p:txBody>
      </p:sp>
    </p:spTree>
    <p:extLst>
      <p:ext uri="{BB962C8B-B14F-4D97-AF65-F5344CB8AC3E}">
        <p14:creationId xmlns:p14="http://schemas.microsoft.com/office/powerpoint/2010/main" val="2216789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5D420FA-9294-467E-A512-5D9A4259A37C}" type="slidenum">
              <a:rPr lang="ar-SA" altLang="en-US" sz="1400"/>
              <a:pPr/>
              <a:t>7</a:t>
            </a:fld>
            <a:endParaRPr lang="en-US" altLang="en-US" sz="1400"/>
          </a:p>
        </p:txBody>
      </p:sp>
      <p:sp>
        <p:nvSpPr>
          <p:cNvPr id="9219" name="Rectangle 2"/>
          <p:cNvSpPr>
            <a:spLocks noChangeArrowheads="1"/>
          </p:cNvSpPr>
          <p:nvPr/>
        </p:nvSpPr>
        <p:spPr bwMode="auto">
          <a:xfrm>
            <a:off x="2395220" y="719932"/>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dirty="0">
                <a:solidFill>
                  <a:schemeClr val="tx2"/>
                </a:solidFill>
              </a:rPr>
              <a:t>The Triple Play of</a:t>
            </a:r>
            <a:br>
              <a:rPr lang="en-US" altLang="en-US" sz="4400" dirty="0">
                <a:solidFill>
                  <a:schemeClr val="tx2"/>
                </a:solidFill>
              </a:rPr>
            </a:br>
            <a:r>
              <a:rPr lang="en-US" altLang="en-US" sz="4400" dirty="0">
                <a:solidFill>
                  <a:schemeClr val="tx2"/>
                </a:solidFill>
              </a:rPr>
              <a:t>Project Management</a:t>
            </a:r>
          </a:p>
        </p:txBody>
      </p:sp>
      <p:sp>
        <p:nvSpPr>
          <p:cNvPr id="9220" name="AutoShape 3"/>
          <p:cNvSpPr>
            <a:spLocks noChangeArrowheads="1"/>
          </p:cNvSpPr>
          <p:nvPr/>
        </p:nvSpPr>
        <p:spPr bwMode="auto">
          <a:xfrm>
            <a:off x="4121150" y="2216150"/>
            <a:ext cx="3721100" cy="3187700"/>
          </a:xfrm>
          <a:prstGeom prst="triangle">
            <a:avLst>
              <a:gd name="adj" fmla="val 49995"/>
            </a:avLst>
          </a:prstGeom>
          <a:solidFill>
            <a:schemeClr val="accent1"/>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00279F"/>
                </a:solidFill>
                <a:latin typeface="Britannic Bold" panose="020B0903060703020204" pitchFamily="34" charset="0"/>
              </a:rPr>
              <a:t>Constraints</a:t>
            </a:r>
          </a:p>
        </p:txBody>
      </p:sp>
      <p:sp>
        <p:nvSpPr>
          <p:cNvPr id="9221" name="Rectangle 4"/>
          <p:cNvSpPr>
            <a:spLocks noChangeArrowheads="1"/>
          </p:cNvSpPr>
          <p:nvPr/>
        </p:nvSpPr>
        <p:spPr bwMode="auto">
          <a:xfrm>
            <a:off x="4252913" y="3414713"/>
            <a:ext cx="83516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a:solidFill>
                  <a:srgbClr val="FC0128"/>
                </a:solidFill>
                <a:latin typeface="Britannic Bold" panose="020B0903060703020204" pitchFamily="34" charset="0"/>
              </a:rPr>
              <a:t>Time</a:t>
            </a:r>
          </a:p>
        </p:txBody>
      </p:sp>
      <p:sp>
        <p:nvSpPr>
          <p:cNvPr id="9222" name="Rectangle 5"/>
          <p:cNvSpPr>
            <a:spLocks noChangeArrowheads="1"/>
          </p:cNvSpPr>
          <p:nvPr/>
        </p:nvSpPr>
        <p:spPr bwMode="auto">
          <a:xfrm>
            <a:off x="6996113" y="3414713"/>
            <a:ext cx="78066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a:solidFill>
                  <a:srgbClr val="FC0128"/>
                </a:solidFill>
                <a:latin typeface="Britannic Bold" panose="020B0903060703020204" pitchFamily="34" charset="0"/>
              </a:rPr>
              <a:t>Cost</a:t>
            </a:r>
          </a:p>
        </p:txBody>
      </p:sp>
      <p:sp>
        <p:nvSpPr>
          <p:cNvPr id="9223" name="Rectangle 6"/>
          <p:cNvSpPr>
            <a:spLocks noChangeArrowheads="1"/>
          </p:cNvSpPr>
          <p:nvPr/>
        </p:nvSpPr>
        <p:spPr bwMode="auto">
          <a:xfrm>
            <a:off x="5014913" y="5395913"/>
            <a:ext cx="194444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a:solidFill>
                  <a:srgbClr val="FC0128"/>
                </a:solidFill>
                <a:latin typeface="Britannic Bold" panose="020B0903060703020204" pitchFamily="34" charset="0"/>
              </a:rPr>
              <a:t>Performance</a:t>
            </a:r>
          </a:p>
        </p:txBody>
      </p:sp>
    </p:spTree>
    <p:extLst>
      <p:ext uri="{BB962C8B-B14F-4D97-AF65-F5344CB8AC3E}">
        <p14:creationId xmlns:p14="http://schemas.microsoft.com/office/powerpoint/2010/main" val="531428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294585"/>
          </a:xfrm>
          <a:prstGeom prst="rect">
            <a:avLst/>
          </a:prstGeom>
          <a:solidFill>
            <a:srgbClr val="366657"/>
          </a:solidFill>
        </p:spPr>
        <p:txBody>
          <a:bodyPr vert="horz" wrap="square" lIns="0" tIns="1905" rIns="0" bIns="0" rtlCol="0">
            <a:spAutoFit/>
          </a:bodyPr>
          <a:lstStyle/>
          <a:p>
            <a:pPr>
              <a:lnSpc>
                <a:spcPct val="100000"/>
              </a:lnSpc>
              <a:spcBef>
                <a:spcPts val="15"/>
              </a:spcBef>
            </a:pPr>
            <a:r>
              <a:rPr lang="en-US" sz="4200" dirty="0" smtClean="0">
                <a:latin typeface="Times New Roman"/>
                <a:cs typeface="Times New Roman"/>
              </a:rPr>
              <a:t/>
            </a:r>
            <a:br>
              <a:rPr lang="en-US" sz="4200" dirty="0" smtClean="0">
                <a:latin typeface="Times New Roman"/>
                <a:cs typeface="Times New Roman"/>
              </a:rPr>
            </a:br>
            <a:r>
              <a:rPr lang="en-US" sz="4200" dirty="0" smtClean="0">
                <a:latin typeface="Times New Roman"/>
                <a:cs typeface="Times New Roman"/>
              </a:rPr>
              <a:t>Reasons for Project Failures</a:t>
            </a:r>
            <a:endParaRPr b="1" spc="290" dirty="0">
              <a:latin typeface="Trebuchet MS"/>
              <a:cs typeface="Trebuchet MS"/>
            </a:endParaRPr>
          </a:p>
        </p:txBody>
      </p:sp>
      <p:sp>
        <p:nvSpPr>
          <p:cNvPr id="3" name="object 3"/>
          <p:cNvSpPr txBox="1"/>
          <p:nvPr/>
        </p:nvSpPr>
        <p:spPr>
          <a:xfrm>
            <a:off x="659993" y="2057400"/>
            <a:ext cx="11090428" cy="3595215"/>
          </a:xfrm>
          <a:prstGeom prst="rect">
            <a:avLst/>
          </a:prstGeom>
        </p:spPr>
        <p:txBody>
          <a:bodyPr vert="horz" wrap="square" lIns="0" tIns="144145" rIns="0" bIns="0" rtlCol="0">
            <a:spAutoFit/>
          </a:bodyPr>
          <a:lstStyle/>
          <a:p>
            <a:pPr marL="318770" indent="-306705">
              <a:lnSpc>
                <a:spcPct val="100000"/>
              </a:lnSpc>
              <a:spcBef>
                <a:spcPts val="1135"/>
              </a:spcBef>
              <a:buClr>
                <a:srgbClr val="8BB649"/>
              </a:buClr>
              <a:buSzPct val="91666"/>
              <a:buFont typeface="Wingdings" panose="05000000000000000000" pitchFamily="2" charset="2"/>
              <a:buChar char="Ø"/>
              <a:tabLst>
                <a:tab pos="318770" algn="l"/>
                <a:tab pos="319405" algn="l"/>
              </a:tabLst>
            </a:pPr>
            <a:r>
              <a:rPr lang="en-US" sz="2000" dirty="0"/>
              <a:t>Major reasons for project runaways</a:t>
            </a:r>
          </a:p>
          <a:p>
            <a:pPr marL="775970" lvl="2"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unclear objectives</a:t>
            </a:r>
          </a:p>
          <a:p>
            <a:pPr marL="775970" lvl="2"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bad planning</a:t>
            </a:r>
          </a:p>
          <a:p>
            <a:pPr marL="775970" lvl="2"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no project management methodology</a:t>
            </a:r>
          </a:p>
          <a:p>
            <a:pPr marL="775970" lvl="2"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new technology</a:t>
            </a:r>
          </a:p>
          <a:p>
            <a:pPr marL="775970" lvl="2"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insufficient staff</a:t>
            </a:r>
          </a:p>
          <a:p>
            <a:pPr marL="318770" indent="-306705">
              <a:lnSpc>
                <a:spcPct val="100000"/>
              </a:lnSpc>
              <a:spcBef>
                <a:spcPts val="1135"/>
              </a:spcBef>
              <a:buClr>
                <a:srgbClr val="8BB649"/>
              </a:buClr>
              <a:buSzPct val="91666"/>
              <a:buFont typeface="Wingdings" panose="05000000000000000000" pitchFamily="2" charset="2"/>
              <a:buChar char="Ø"/>
              <a:tabLst>
                <a:tab pos="318770" algn="l"/>
                <a:tab pos="319405" algn="l"/>
              </a:tabLst>
            </a:pPr>
            <a:r>
              <a:rPr lang="en-US" sz="2000" dirty="0"/>
              <a:t>All of these relate to project management</a:t>
            </a:r>
          </a:p>
          <a:p>
            <a:pPr marL="318770" indent="-306705">
              <a:lnSpc>
                <a:spcPct val="100000"/>
              </a:lnSpc>
              <a:spcBef>
                <a:spcPts val="1135"/>
              </a:spcBef>
              <a:buClr>
                <a:srgbClr val="8BB649"/>
              </a:buClr>
              <a:buSzPct val="91666"/>
              <a:buFont typeface="Wingdings" panose="05000000000000000000" pitchFamily="2" charset="2"/>
              <a:buChar char="Ø"/>
              <a:tabLst>
                <a:tab pos="318770" algn="l"/>
                <a:tab pos="319405" algn="l"/>
              </a:tabLst>
            </a:pPr>
            <a:r>
              <a:rPr lang="en-US" sz="2000" dirty="0"/>
              <a:t>Effective project management is key to successfully executing a project</a:t>
            </a:r>
          </a:p>
        </p:txBody>
      </p:sp>
    </p:spTree>
    <p:extLst>
      <p:ext uri="{BB962C8B-B14F-4D97-AF65-F5344CB8AC3E}">
        <p14:creationId xmlns:p14="http://schemas.microsoft.com/office/powerpoint/2010/main" val="2575159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294585"/>
          </a:xfrm>
          <a:prstGeom prst="rect">
            <a:avLst/>
          </a:prstGeom>
          <a:solidFill>
            <a:srgbClr val="366657"/>
          </a:solidFill>
        </p:spPr>
        <p:txBody>
          <a:bodyPr vert="horz" wrap="square" lIns="0" tIns="1905" rIns="0" bIns="0" rtlCol="0">
            <a:spAutoFit/>
          </a:bodyPr>
          <a:lstStyle/>
          <a:p>
            <a:pPr>
              <a:lnSpc>
                <a:spcPct val="100000"/>
              </a:lnSpc>
              <a:spcBef>
                <a:spcPts val="15"/>
              </a:spcBef>
            </a:pPr>
            <a:r>
              <a:rPr lang="en-US" sz="4200" dirty="0" smtClean="0">
                <a:latin typeface="Times New Roman"/>
                <a:cs typeface="Times New Roman"/>
              </a:rPr>
              <a:t/>
            </a:r>
            <a:br>
              <a:rPr lang="en-US" sz="4200" dirty="0" smtClean="0">
                <a:latin typeface="Times New Roman"/>
                <a:cs typeface="Times New Roman"/>
              </a:rPr>
            </a:br>
            <a:r>
              <a:rPr lang="en-US" sz="4200" dirty="0" smtClean="0">
                <a:cs typeface="Times New Roman"/>
              </a:rPr>
              <a:t>A</a:t>
            </a:r>
            <a:r>
              <a:rPr lang="en-US" sz="4200" dirty="0" smtClean="0"/>
              <a:t>ctivities </a:t>
            </a:r>
            <a:r>
              <a:rPr lang="en-US" sz="4200" dirty="0"/>
              <a:t>of project management</a:t>
            </a:r>
            <a:endParaRPr sz="4200" b="1" spc="290" dirty="0"/>
          </a:p>
        </p:txBody>
      </p:sp>
      <p:sp>
        <p:nvSpPr>
          <p:cNvPr id="3" name="object 3"/>
          <p:cNvSpPr txBox="1"/>
          <p:nvPr/>
        </p:nvSpPr>
        <p:spPr>
          <a:xfrm>
            <a:off x="659993" y="2057400"/>
            <a:ext cx="11090428" cy="3146374"/>
          </a:xfrm>
          <a:prstGeom prst="rect">
            <a:avLst/>
          </a:prstGeom>
        </p:spPr>
        <p:txBody>
          <a:bodyPr vert="horz" wrap="square" lIns="0" tIns="144145" rIns="0" bIns="0" rtlCol="0">
            <a:spAutoFit/>
          </a:bodyPr>
          <a:lstStyle/>
          <a:p>
            <a:pPr marL="318770"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a:t>Project management primarily focuses on planning, managing and organizing the available </a:t>
            </a:r>
            <a:r>
              <a:rPr lang="en-US" sz="2000" dirty="0" smtClean="0"/>
              <a:t>resources</a:t>
            </a:r>
            <a:endParaRPr lang="en-US" sz="2000" dirty="0"/>
          </a:p>
          <a:p>
            <a:pPr marL="318770"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Major activities of project management are:</a:t>
            </a:r>
          </a:p>
          <a:p>
            <a:pPr marL="7759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Planning Project and Tracking Project</a:t>
            </a:r>
          </a:p>
          <a:p>
            <a:pPr marL="7759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Estimation of cost</a:t>
            </a:r>
          </a:p>
          <a:p>
            <a:pPr marL="7759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Estimation of Schedule</a:t>
            </a:r>
          </a:p>
          <a:p>
            <a:pPr marL="775970" lvl="1" indent="-306705">
              <a:spcBef>
                <a:spcPts val="1135"/>
              </a:spcBef>
              <a:buClr>
                <a:srgbClr val="8BB649"/>
              </a:buClr>
              <a:buSzPct val="91666"/>
              <a:buFont typeface="Wingdings" panose="05000000000000000000" pitchFamily="2" charset="2"/>
              <a:buChar char="Ø"/>
              <a:tabLst>
                <a:tab pos="318770" algn="l"/>
                <a:tab pos="319405" algn="l"/>
              </a:tabLst>
            </a:pPr>
            <a:r>
              <a:rPr lang="en-US" sz="2000" dirty="0" smtClean="0"/>
              <a:t>Managing Human Resource</a:t>
            </a:r>
          </a:p>
          <a:p>
            <a:pPr marL="318770" indent="-306705">
              <a:spcBef>
                <a:spcPts val="1135"/>
              </a:spcBef>
              <a:buClr>
                <a:srgbClr val="8BB649"/>
              </a:buClr>
              <a:buSzPct val="91666"/>
              <a:buFont typeface="Wingdings" panose="05000000000000000000" pitchFamily="2" charset="2"/>
              <a:buChar char="Ø"/>
              <a:tabLst>
                <a:tab pos="318770" algn="l"/>
                <a:tab pos="319405" algn="l"/>
              </a:tabLst>
            </a:pPr>
            <a:endParaRPr lang="en-US" sz="2000" dirty="0"/>
          </a:p>
        </p:txBody>
      </p:sp>
    </p:spTree>
    <p:extLst>
      <p:ext uri="{BB962C8B-B14F-4D97-AF65-F5344CB8AC3E}">
        <p14:creationId xmlns:p14="http://schemas.microsoft.com/office/powerpoint/2010/main" val="2912499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2828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F33DBEE726CD409D4DC07CABE7CC02" ma:contentTypeVersion="14" ma:contentTypeDescription="Create a new document." ma:contentTypeScope="" ma:versionID="b2f55125adf6500d19ed522f535fe896">
  <xsd:schema xmlns:xsd="http://www.w3.org/2001/XMLSchema" xmlns:xs="http://www.w3.org/2001/XMLSchema" xmlns:p="http://schemas.microsoft.com/office/2006/metadata/properties" xmlns:ns3="d3fd0a5a-c432-4165-bdf8-309f717b1cbe" xmlns:ns4="77238265-2550-427f-b250-392dcfaa6617" targetNamespace="http://schemas.microsoft.com/office/2006/metadata/properties" ma:root="true" ma:fieldsID="62c985cb4976ba4e1e78fa51678c0802" ns3:_="" ns4:_="">
    <xsd:import namespace="d3fd0a5a-c432-4165-bdf8-309f717b1cbe"/>
    <xsd:import namespace="77238265-2550-427f-b250-392dcfaa661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d0a5a-c432-4165-bdf8-309f717b1c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238265-2550-427f-b250-392dcfaa66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C15142-4334-4BAB-BC15-3AA460B10268}">
  <ds:schemaRefs>
    <ds:schemaRef ds:uri="http://schemas.microsoft.com/sharepoint/v3/contenttype/forms"/>
  </ds:schemaRefs>
</ds:datastoreItem>
</file>

<file path=customXml/itemProps2.xml><?xml version="1.0" encoding="utf-8"?>
<ds:datastoreItem xmlns:ds="http://schemas.openxmlformats.org/officeDocument/2006/customXml" ds:itemID="{6ECD9627-B898-41A1-8FF7-B38582D23C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fd0a5a-c432-4165-bdf8-309f717b1cbe"/>
    <ds:schemaRef ds:uri="77238265-2550-427f-b250-392dcfaa6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310CE7-E68C-4EEB-821D-5E6058757C46}">
  <ds:schemaRefs>
    <ds:schemaRef ds:uri="http://schemas.microsoft.com/office/infopath/2007/PartnerControls"/>
    <ds:schemaRef ds:uri="d3fd0a5a-c432-4165-bdf8-309f717b1cbe"/>
    <ds:schemaRef ds:uri="http://purl.org/dc/elements/1.1/"/>
    <ds:schemaRef ds:uri="http://schemas.microsoft.com/office/2006/documentManagement/types"/>
    <ds:schemaRef ds:uri="http://purl.org/dc/dcmitype/"/>
    <ds:schemaRef ds:uri="http://www.w3.org/XML/1998/namespace"/>
    <ds:schemaRef ds:uri="http://schemas.microsoft.com/office/2006/metadata/properties"/>
    <ds:schemaRef ds:uri="http://schemas.openxmlformats.org/package/2006/metadata/core-properties"/>
    <ds:schemaRef ds:uri="77238265-2550-427f-b250-392dcfaa6617"/>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499</TotalTime>
  <Words>1088</Words>
  <Application>Microsoft Office PowerPoint</Application>
  <PresentationFormat>Widescreen</PresentationFormat>
  <Paragraphs>213</Paragraphs>
  <Slides>24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Britannic Bold</vt:lpstr>
      <vt:lpstr>Calibri</vt:lpstr>
      <vt:lpstr>Carlito</vt:lpstr>
      <vt:lpstr>Oxygen</vt:lpstr>
      <vt:lpstr>Times New Roman</vt:lpstr>
      <vt:lpstr>Trebuchet MS</vt:lpstr>
      <vt:lpstr>Verdana</vt:lpstr>
      <vt:lpstr>Wingdings</vt:lpstr>
      <vt:lpstr>Office Theme</vt:lpstr>
      <vt:lpstr>Software Project Management</vt:lpstr>
      <vt:lpstr> Project Management - INTRODUCTION</vt:lpstr>
      <vt:lpstr> What is a Project? </vt:lpstr>
      <vt:lpstr> Typical Project Structure </vt:lpstr>
      <vt:lpstr>PowerPoint Presentation</vt:lpstr>
      <vt:lpstr> Successful Projects </vt:lpstr>
      <vt:lpstr>PowerPoint Presentation</vt:lpstr>
      <vt:lpstr> Reasons for Project Failures</vt:lpstr>
      <vt:lpstr> Activities of project management</vt:lpstr>
      <vt:lpstr> Planning /tracking Project</vt:lpstr>
      <vt:lpstr> Work Breakdown Structure (WBS)</vt:lpstr>
      <vt:lpstr> Construction of WBS</vt:lpstr>
      <vt:lpstr> Forms of WBS</vt:lpstr>
      <vt:lpstr>Examples</vt:lpstr>
      <vt:lpstr>Examples</vt:lpstr>
      <vt:lpstr>Examples</vt:lpstr>
      <vt:lpstr> Estimation of Schedule</vt:lpstr>
      <vt:lpstr> Example: Steps and activities to build a house</vt:lpstr>
      <vt:lpstr> Milestones</vt:lpstr>
      <vt:lpstr>GANTT CHART</vt:lpstr>
      <vt:lpstr>Gantt Chart </vt:lpstr>
      <vt:lpstr>GANTT CHART</vt:lpstr>
      <vt:lpstr>PowerPoint Presentation</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Rubab Javaid</cp:lastModifiedBy>
  <cp:revision>65</cp:revision>
  <dcterms:created xsi:type="dcterms:W3CDTF">2020-06-14T20:22:32Z</dcterms:created>
  <dcterms:modified xsi:type="dcterms:W3CDTF">2023-01-18T13:46:46Z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2020-01-16T00:00:00Z</vt:filetime>
  </property>
  <property fmtid="{D5CDD505-2E9C-101B-9397-08002B2CF9AE}" pid="3" name="Creator">
    <vt:lpwstr>Microsoft® PowerPoint® 2016</vt:lpwstr>
  </property>
  <property fmtid="{D5CDD505-2E9C-101B-9397-08002B2CF9AE}" pid="4" name="LastSaved">
    <vt:filetime>2020-06-14T00:00:00Z</vt:filetime>
  </property>
  <property fmtid="{D5CDD505-2E9C-101B-9397-08002B2CF9AE}" pid="5" name="ContentTypeId">
    <vt:lpwstr>0x0101004CF33DBEE726CD409D4DC07CABE7CC02</vt:lpwstr>
  </property>
</Properties>
</file>