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4"/>
  </p:sldMasterIdLst>
  <p:notesMasterIdLst>
    <p:notesMasterId r:id="rId54"/>
  </p:notesMasterIdLst>
  <p:sldIdLst>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4BC998-B4C8-F8F5-2847-37F85C91B5AC}" v="3" dt="2020-03-25T16:39:59.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7" autoAdjust="0"/>
    <p:restoredTop sz="74818" autoAdjust="0"/>
  </p:normalViewPr>
  <p:slideViewPr>
    <p:cSldViewPr snapToGrid="0">
      <p:cViewPr varScale="1">
        <p:scale>
          <a:sx n="68" d="100"/>
          <a:sy n="68" d="100"/>
        </p:scale>
        <p:origin x="146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af Baloch" userId="S::sadaf.baloch@ucp.edu.pk::2cdfe0ab-03ea-46b2-8263-c67d3be957cb" providerId="AD" clId="Web-{B44BC998-B4C8-F8F5-2847-37F85C91B5AC}"/>
    <pc:docChg chg="modSld sldOrd">
      <pc:chgData name="Sadaf Baloch" userId="S::sadaf.baloch@ucp.edu.pk::2cdfe0ab-03ea-46b2-8263-c67d3be957cb" providerId="AD" clId="Web-{B44BC998-B4C8-F8F5-2847-37F85C91B5AC}" dt="2020-03-25T16:39:59.837" v="2"/>
      <pc:docMkLst>
        <pc:docMk/>
      </pc:docMkLst>
      <pc:sldChg chg="ord">
        <pc:chgData name="Sadaf Baloch" userId="S::sadaf.baloch@ucp.edu.pk::2cdfe0ab-03ea-46b2-8263-c67d3be957cb" providerId="AD" clId="Web-{B44BC998-B4C8-F8F5-2847-37F85C91B5AC}" dt="2020-03-25T16:39:59.837" v="2"/>
        <pc:sldMkLst>
          <pc:docMk/>
          <pc:sldMk cId="850314267" sldId="382"/>
        </pc:sldMkLst>
      </pc:sldChg>
      <pc:sldChg chg="modSp">
        <pc:chgData name="Sadaf Baloch" userId="S::sadaf.baloch@ucp.edu.pk::2cdfe0ab-03ea-46b2-8263-c67d3be957cb" providerId="AD" clId="Web-{B44BC998-B4C8-F8F5-2847-37F85C91B5AC}" dt="2020-03-25T14:58:15.787" v="1" actId="1076"/>
        <pc:sldMkLst>
          <pc:docMk/>
          <pc:sldMk cId="604105726" sldId="418"/>
        </pc:sldMkLst>
        <pc:picChg chg="mod">
          <ac:chgData name="Sadaf Baloch" userId="S::sadaf.baloch@ucp.edu.pk::2cdfe0ab-03ea-46b2-8263-c67d3be957cb" providerId="AD" clId="Web-{B44BC998-B4C8-F8F5-2847-37F85C91B5AC}" dt="2020-03-25T14:58:15.787" v="1" actId="1076"/>
          <ac:picMkLst>
            <pc:docMk/>
            <pc:sldMk cId="604105726" sldId="418"/>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E05C8-19FA-46BF-AA86-0E6F940F6698}" type="datetimeFigureOut">
              <a:rPr lang="en-GB" smtClean="0"/>
              <a:t>15/11/2022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21D77-1954-4CF4-B53D-ECAFABAC23A2}" type="slidenum">
              <a:rPr lang="en-GB" smtClean="0"/>
              <a:t>‹#›</a:t>
            </a:fld>
            <a:endParaRPr lang="en-GB"/>
          </a:p>
        </p:txBody>
      </p:sp>
    </p:spTree>
    <p:extLst>
      <p:ext uri="{BB962C8B-B14F-4D97-AF65-F5344CB8AC3E}">
        <p14:creationId xmlns:p14="http://schemas.microsoft.com/office/powerpoint/2010/main" val="142127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warren2lynch/all-you-need-to-know-about-use-case-modeling-828756da3215"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https://medium.com/@warren2lynch/all-you-need-to-know-about-use-case-modeling-828756da3215</a:t>
            </a:r>
            <a:endParaRPr lang="en-US" b="1" dirty="0"/>
          </a:p>
        </p:txBody>
      </p:sp>
      <p:sp>
        <p:nvSpPr>
          <p:cNvPr id="4" name="Slide Number Placeholder 3"/>
          <p:cNvSpPr>
            <a:spLocks noGrp="1"/>
          </p:cNvSpPr>
          <p:nvPr>
            <p:ph type="sldNum" sz="quarter" idx="10"/>
          </p:nvPr>
        </p:nvSpPr>
        <p:spPr/>
        <p:txBody>
          <a:bodyPr/>
          <a:lstStyle/>
          <a:p>
            <a:fld id="{FEA1ABDF-16D6-44DF-AD0A-6991B095804E}" type="slidenum">
              <a:rPr lang="en-US" smtClean="0"/>
              <a:t>21</a:t>
            </a:fld>
            <a:endParaRPr lang="en-US"/>
          </a:p>
        </p:txBody>
      </p:sp>
    </p:spTree>
    <p:extLst>
      <p:ext uri="{BB962C8B-B14F-4D97-AF65-F5344CB8AC3E}">
        <p14:creationId xmlns:p14="http://schemas.microsoft.com/office/powerpoint/2010/main" val="1946226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A1ABDF-16D6-44DF-AD0A-6991B095804E}" type="slidenum">
              <a:rPr lang="en-US" smtClean="0"/>
              <a:t>33</a:t>
            </a:fld>
            <a:endParaRPr lang="en-US"/>
          </a:p>
        </p:txBody>
      </p:sp>
    </p:spTree>
    <p:extLst>
      <p:ext uri="{BB962C8B-B14F-4D97-AF65-F5344CB8AC3E}">
        <p14:creationId xmlns:p14="http://schemas.microsoft.com/office/powerpoint/2010/main" val="910106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3343F5B-246D-4F37-9175-C152DFACA66B}" type="datetimeFigureOut">
              <a:rPr lang="en-GB" smtClean="0"/>
              <a:t>15/11/2022</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3B8F8A4-A9E9-4D9F-8AA4-57B6F1DE9603}" type="slidenum">
              <a:rPr lang="en-GB" smtClean="0"/>
              <a:t>‹#›</a:t>
            </a:fld>
            <a:endParaRPr lang="en-GB"/>
          </a:p>
        </p:txBody>
      </p:sp>
    </p:spTree>
    <p:extLst>
      <p:ext uri="{BB962C8B-B14F-4D97-AF65-F5344CB8AC3E}">
        <p14:creationId xmlns:p14="http://schemas.microsoft.com/office/powerpoint/2010/main" val="290257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343F5B-246D-4F37-9175-C152DFACA66B}" type="datetimeFigureOut">
              <a:rPr lang="en-GB" smtClean="0"/>
              <a:t>15/11/2022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329838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3343F5B-246D-4F37-9175-C152DFACA66B}" type="datetimeFigureOut">
              <a:rPr lang="en-GB" smtClean="0"/>
              <a:t>15/11/2022</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3B8F8A4-A9E9-4D9F-8AA4-57B6F1DE9603}" type="slidenum">
              <a:rPr lang="en-GB" smtClean="0"/>
              <a:t>‹#›</a:t>
            </a:fld>
            <a:endParaRPr lang="en-GB"/>
          </a:p>
        </p:txBody>
      </p:sp>
    </p:spTree>
    <p:extLst>
      <p:ext uri="{BB962C8B-B14F-4D97-AF65-F5344CB8AC3E}">
        <p14:creationId xmlns:p14="http://schemas.microsoft.com/office/powerpoint/2010/main" val="263295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5" name="Title Text"/>
          <p:cNvSpPr txBox="1">
            <a:spLocks noGrp="1"/>
          </p:cNvSpPr>
          <p:nvPr>
            <p:ph type="title"/>
          </p:nvPr>
        </p:nvSpPr>
        <p:spPr>
          <a:prstGeom prst="rect">
            <a:avLst/>
          </a:prstGeom>
        </p:spPr>
        <p:txBody>
          <a:bodyPr/>
          <a:lstStyle/>
          <a:p>
            <a:r>
              <a:t>Title Text</a:t>
            </a:r>
          </a:p>
        </p:txBody>
      </p:sp>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702168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343F5B-246D-4F37-9175-C152DFACA66B}" type="datetimeFigureOut">
              <a:rPr lang="en-GB" smtClean="0"/>
              <a:t>15/11/2022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3525970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3343F5B-246D-4F37-9175-C152DFACA66B}" type="datetimeFigureOut">
              <a:rPr lang="en-GB" smtClean="0"/>
              <a:t>15/11/2022</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3B8F8A4-A9E9-4D9F-8AA4-57B6F1DE9603}" type="slidenum">
              <a:rPr lang="en-GB" smtClean="0"/>
              <a:t>‹#›</a:t>
            </a:fld>
            <a:endParaRPr lang="en-GB"/>
          </a:p>
        </p:txBody>
      </p:sp>
    </p:spTree>
    <p:extLst>
      <p:ext uri="{BB962C8B-B14F-4D97-AF65-F5344CB8AC3E}">
        <p14:creationId xmlns:p14="http://schemas.microsoft.com/office/powerpoint/2010/main" val="43599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343F5B-246D-4F37-9175-C152DFACA66B}" type="datetimeFigureOut">
              <a:rPr lang="en-GB" smtClean="0"/>
              <a:t>15/11/2022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7379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343F5B-246D-4F37-9175-C152DFACA66B}" type="datetimeFigureOut">
              <a:rPr lang="en-GB" smtClean="0"/>
              <a:t>15/11/2022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46194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343F5B-246D-4F37-9175-C152DFACA66B}" type="datetimeFigureOut">
              <a:rPr lang="en-GB" smtClean="0"/>
              <a:t>15/11/2022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401433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3F5B-246D-4F37-9175-C152DFACA66B}" type="datetimeFigureOut">
              <a:rPr lang="en-GB" smtClean="0"/>
              <a:t>15/11/2022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2633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3343F5B-246D-4F37-9175-C152DFACA66B}" type="datetimeFigureOut">
              <a:rPr lang="en-GB" smtClean="0"/>
              <a:t>15/11/2022</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3B8F8A4-A9E9-4D9F-8AA4-57B6F1DE9603}" type="slidenum">
              <a:rPr lang="en-GB" smtClean="0"/>
              <a:t>‹#›</a:t>
            </a:fld>
            <a:endParaRPr lang="en-GB"/>
          </a:p>
        </p:txBody>
      </p:sp>
    </p:spTree>
    <p:extLst>
      <p:ext uri="{BB962C8B-B14F-4D97-AF65-F5344CB8AC3E}">
        <p14:creationId xmlns:p14="http://schemas.microsoft.com/office/powerpoint/2010/main" val="133225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343F5B-246D-4F37-9175-C152DFACA66B}" type="datetimeFigureOut">
              <a:rPr lang="en-GB" smtClean="0"/>
              <a:t>15/11/2022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355295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3343F5B-246D-4F37-9175-C152DFACA66B}" type="datetimeFigureOut">
              <a:rPr lang="en-GB" smtClean="0"/>
              <a:t>15/11/2022</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3B8F8A4-A9E9-4D9F-8AA4-57B6F1DE9603}"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46102473"/>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2"/>
            <a:ext cx="10993549" cy="667692"/>
          </a:xfrm>
        </p:spPr>
        <p:txBody>
          <a:bodyPr/>
          <a:lstStyle/>
          <a:p>
            <a:r>
              <a:rPr lang="en-US" dirty="0"/>
              <a:t>Software Engineering</a:t>
            </a:r>
            <a:endParaRPr lang="en-GB" dirty="0"/>
          </a:p>
        </p:txBody>
      </p:sp>
      <p:sp>
        <p:nvSpPr>
          <p:cNvPr id="3" name="TextBox 2"/>
          <p:cNvSpPr txBox="1"/>
          <p:nvPr/>
        </p:nvSpPr>
        <p:spPr>
          <a:xfrm>
            <a:off x="1983544" y="3886679"/>
            <a:ext cx="8356209" cy="1077218"/>
          </a:xfrm>
          <a:prstGeom prst="rect">
            <a:avLst/>
          </a:prstGeom>
          <a:noFill/>
        </p:spPr>
        <p:txBody>
          <a:bodyPr wrap="square" rtlCol="0">
            <a:spAutoFit/>
          </a:bodyPr>
          <a:lstStyle/>
          <a:p>
            <a:pPr algn="ctr"/>
            <a:r>
              <a:rPr lang="en-US" sz="3200" b="1" dirty="0" smtClean="0">
                <a:solidFill>
                  <a:schemeClr val="bg1"/>
                </a:solidFill>
                <a:latin typeface="Lucida Bright" panose="02040602050505020304" pitchFamily="18" charset="0"/>
              </a:rPr>
              <a:t>Requirements Representation: </a:t>
            </a:r>
          </a:p>
          <a:p>
            <a:pPr algn="ctr"/>
            <a:r>
              <a:rPr lang="en-US" sz="3200" b="1" dirty="0" smtClean="0">
                <a:solidFill>
                  <a:schemeClr val="bg1"/>
                </a:solidFill>
                <a:latin typeface="Lucida Bright" panose="02040602050505020304" pitchFamily="18" charset="0"/>
              </a:rPr>
              <a:t>Decision table + </a:t>
            </a:r>
            <a:r>
              <a:rPr lang="en-US" sz="3200" b="1" dirty="0" err="1" smtClean="0">
                <a:solidFill>
                  <a:schemeClr val="bg1"/>
                </a:solidFill>
                <a:latin typeface="Lucida Bright" panose="02040602050505020304" pitchFamily="18" charset="0"/>
              </a:rPr>
              <a:t>Usecases</a:t>
            </a:r>
            <a:r>
              <a:rPr lang="en-US" sz="3200" b="1" dirty="0" smtClean="0">
                <a:solidFill>
                  <a:schemeClr val="bg1"/>
                </a:solidFill>
                <a:latin typeface="Lucida Bright" panose="02040602050505020304" pitchFamily="18" charset="0"/>
              </a:rPr>
              <a:t> </a:t>
            </a:r>
            <a:endParaRPr lang="en-US" sz="3200" b="1" dirty="0">
              <a:solidFill>
                <a:schemeClr val="bg1"/>
              </a:solidFill>
              <a:latin typeface="Lucida Bright" panose="02040602050505020304" pitchFamily="18" charset="0"/>
            </a:endParaRPr>
          </a:p>
        </p:txBody>
      </p:sp>
      <p:sp>
        <p:nvSpPr>
          <p:cNvPr id="4" name="TextBox 3"/>
          <p:cNvSpPr txBox="1"/>
          <p:nvPr/>
        </p:nvSpPr>
        <p:spPr>
          <a:xfrm>
            <a:off x="140676" y="1688125"/>
            <a:ext cx="2417380" cy="400110"/>
          </a:xfrm>
          <a:prstGeom prst="rect">
            <a:avLst/>
          </a:prstGeom>
          <a:noFill/>
        </p:spPr>
        <p:txBody>
          <a:bodyPr wrap="square" rtlCol="0">
            <a:spAutoFit/>
          </a:bodyPr>
          <a:lstStyle/>
          <a:p>
            <a:pPr algn="ctr"/>
            <a:r>
              <a:rPr lang="en-US" sz="2000" b="1" dirty="0"/>
              <a:t>Lecture 7</a:t>
            </a:r>
          </a:p>
        </p:txBody>
      </p:sp>
    </p:spTree>
    <p:extLst>
      <p:ext uri="{BB962C8B-B14F-4D97-AF65-F5344CB8AC3E}">
        <p14:creationId xmlns:p14="http://schemas.microsoft.com/office/powerpoint/2010/main" val="263692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76775" y="1195784"/>
            <a:ext cx="9734843" cy="443070"/>
          </a:xfrm>
          <a:prstGeom prst="rect">
            <a:avLst/>
          </a:prstGeom>
        </p:spPr>
        <p:txBody>
          <a:bodyPr vert="horz" wrap="square" lIns="0" tIns="12065" rIns="0" bIns="0" rtlCol="0" anchor="b">
            <a:spAutoFit/>
          </a:bodyPr>
          <a:lstStyle/>
          <a:p>
            <a:pPr marL="12700">
              <a:spcBef>
                <a:spcPts val="95"/>
              </a:spcBef>
            </a:pPr>
            <a:r>
              <a:rPr lang="en-US" b="1" spc="-15" dirty="0">
                <a:latin typeface="Lucida Bright" panose="02040602050505020304" pitchFamily="18" charset="0"/>
              </a:rPr>
              <a:t>Step 2: Add Column</a:t>
            </a:r>
            <a:endParaRPr b="1" spc="-5" dirty="0">
              <a:latin typeface="Lucida Bright" panose="02040602050505020304" pitchFamily="18" charset="0"/>
            </a:endParaRPr>
          </a:p>
        </p:txBody>
      </p:sp>
      <p:sp>
        <p:nvSpPr>
          <p:cNvPr id="9" name="object 9"/>
          <p:cNvSpPr txBox="1"/>
          <p:nvPr/>
        </p:nvSpPr>
        <p:spPr>
          <a:xfrm>
            <a:off x="576774" y="1905000"/>
            <a:ext cx="11113477" cy="3201389"/>
          </a:xfrm>
          <a:prstGeom prst="rect">
            <a:avLst/>
          </a:prstGeom>
        </p:spPr>
        <p:txBody>
          <a:bodyPr vert="horz" wrap="square" lIns="0" tIns="12700" rIns="0" bIns="0" rtlCol="0">
            <a:spAutoFit/>
          </a:bodyPr>
          <a:lstStyle/>
          <a:p>
            <a:pPr marL="306000" marR="5080" lvl="1" indent="-306000">
              <a:spcBef>
                <a:spcPct val="20000"/>
              </a:spcBef>
              <a:spcAft>
                <a:spcPts val="600"/>
              </a:spcAft>
              <a:buClr>
                <a:schemeClr val="accent2"/>
              </a:buClr>
              <a:buSzPct val="92000"/>
              <a:buFont typeface="Wingdings 2" panose="05020102010507070707" pitchFamily="18" charset="2"/>
              <a:buChar char=""/>
              <a:tabLst>
                <a:tab pos="299720" algn="l"/>
              </a:tabLst>
            </a:pPr>
            <a:r>
              <a:rPr sz="2400" dirty="0">
                <a:solidFill>
                  <a:schemeClr val="accent2">
                    <a:lumMod val="50000"/>
                  </a:schemeClr>
                </a:solidFill>
              </a:rPr>
              <a:t>Calculate how many columns are needed in the table.</a:t>
            </a:r>
          </a:p>
          <a:p>
            <a:pPr marL="763200" marR="5080" lvl="2" indent="-306000">
              <a:spcBef>
                <a:spcPct val="20000"/>
              </a:spcBef>
              <a:spcAft>
                <a:spcPts val="600"/>
              </a:spcAft>
              <a:buClr>
                <a:schemeClr val="accent2"/>
              </a:buClr>
              <a:buSzPct val="92000"/>
              <a:buFont typeface="Wingdings 2" panose="05020102010507070707" pitchFamily="18" charset="2"/>
              <a:buChar char=""/>
            </a:pPr>
            <a:r>
              <a:rPr sz="2400" dirty="0">
                <a:solidFill>
                  <a:schemeClr val="accent2">
                    <a:lumMod val="50000"/>
                  </a:schemeClr>
                </a:solidFill>
              </a:rPr>
              <a:t>The number of columns depends on the number of  conditions and the number of alternatives for each  condition.</a:t>
            </a:r>
          </a:p>
          <a:p>
            <a:pPr marL="306000" marR="5080" lvl="1" indent="-306000">
              <a:spcBef>
                <a:spcPct val="20000"/>
              </a:spcBef>
              <a:spcAft>
                <a:spcPts val="600"/>
              </a:spcAft>
              <a:buClr>
                <a:schemeClr val="accent2"/>
              </a:buClr>
              <a:buSzPct val="92000"/>
              <a:buFont typeface="Wingdings 2" panose="05020102010507070707" pitchFamily="18" charset="2"/>
              <a:buChar char=""/>
              <a:tabLst>
                <a:tab pos="299720" algn="l"/>
              </a:tabLst>
            </a:pPr>
            <a:r>
              <a:rPr sz="2400" dirty="0">
                <a:solidFill>
                  <a:schemeClr val="accent2">
                    <a:lumMod val="50000"/>
                  </a:schemeClr>
                </a:solidFill>
              </a:rPr>
              <a:t>If there are two conditions and each condition can be either  true or false, you need 4 columns. If there are three  conditions there will be 8 columns and so on.</a:t>
            </a:r>
          </a:p>
          <a:p>
            <a:pPr marL="306000" marR="5080" lvl="1" indent="-306000">
              <a:spcBef>
                <a:spcPct val="20000"/>
              </a:spcBef>
              <a:spcAft>
                <a:spcPts val="600"/>
              </a:spcAft>
              <a:buClr>
                <a:schemeClr val="accent2"/>
              </a:buClr>
              <a:buSzPct val="92000"/>
              <a:buFont typeface="Wingdings 2" panose="05020102010507070707" pitchFamily="18" charset="2"/>
              <a:buChar char=""/>
              <a:tabLst>
                <a:tab pos="299720" algn="l"/>
              </a:tabLst>
            </a:pPr>
            <a:r>
              <a:rPr sz="2400" dirty="0">
                <a:solidFill>
                  <a:schemeClr val="accent2">
                    <a:lumMod val="50000"/>
                  </a:schemeClr>
                </a:solidFill>
              </a:rPr>
              <a:t>Mathematically, the number of columns is </a:t>
            </a:r>
            <a:r>
              <a:rPr lang="en-US" sz="2400" b="1" spc="-290" dirty="0">
                <a:solidFill>
                  <a:srgbClr val="FF0000"/>
                </a:solidFill>
                <a:latin typeface="Georgia" panose="02040502050405020303" pitchFamily="18" charset="0"/>
                <a:cs typeface="Georgia"/>
              </a:rPr>
              <a:t>2</a:t>
            </a:r>
            <a:r>
              <a:rPr lang="en-US" sz="2400" b="1" spc="-30" dirty="0">
                <a:solidFill>
                  <a:srgbClr val="FF0000"/>
                </a:solidFill>
                <a:latin typeface="Georgia" panose="02040502050405020303" pitchFamily="18" charset="0"/>
                <a:cs typeface="Georgia"/>
              </a:rPr>
              <a:t> </a:t>
            </a:r>
            <a:r>
              <a:rPr lang="en-US" sz="2400" b="1" spc="-37" baseline="24572" dirty="0">
                <a:solidFill>
                  <a:srgbClr val="FF0000"/>
                </a:solidFill>
                <a:latin typeface="Georgia" panose="02040502050405020303" pitchFamily="18" charset="0"/>
                <a:cs typeface="Georgia"/>
              </a:rPr>
              <a:t>conditions</a:t>
            </a:r>
            <a:r>
              <a:rPr sz="2400" dirty="0" smtClean="0">
                <a:solidFill>
                  <a:schemeClr val="accent2">
                    <a:lumMod val="50000"/>
                  </a:schemeClr>
                </a:solidFill>
              </a:rPr>
              <a:t>.</a:t>
            </a:r>
            <a:endParaRPr sz="2400" dirty="0">
              <a:solidFill>
                <a:schemeClr val="accent2">
                  <a:lumMod val="50000"/>
                </a:schemeClr>
              </a:solidFill>
            </a:endParaRPr>
          </a:p>
          <a:p>
            <a:pPr marL="306000" marR="5080" lvl="1" indent="-306000">
              <a:spcBef>
                <a:spcPct val="20000"/>
              </a:spcBef>
              <a:spcAft>
                <a:spcPts val="600"/>
              </a:spcAft>
              <a:buClr>
                <a:schemeClr val="accent2"/>
              </a:buClr>
              <a:buSzPct val="92000"/>
              <a:buFont typeface="Wingdings 2" panose="05020102010507070707" pitchFamily="18" charset="2"/>
              <a:buChar char=""/>
              <a:tabLst>
                <a:tab pos="299720" algn="l"/>
              </a:tabLst>
            </a:pPr>
            <a:r>
              <a:rPr sz="2400" dirty="0">
                <a:solidFill>
                  <a:schemeClr val="accent2">
                    <a:lumMod val="50000"/>
                  </a:schemeClr>
                </a:solidFill>
              </a:rPr>
              <a:t>In this case </a:t>
            </a:r>
            <a:r>
              <a:rPr lang="en-US" sz="2400" spc="-150" dirty="0">
                <a:latin typeface="Georgia" panose="02040502050405020303" pitchFamily="18" charset="0"/>
                <a:cs typeface="Georgia"/>
              </a:rPr>
              <a:t>2</a:t>
            </a:r>
            <a:r>
              <a:rPr lang="en-US" sz="2400" spc="-225" baseline="24305" dirty="0">
                <a:latin typeface="Georgia" panose="02040502050405020303" pitchFamily="18" charset="0"/>
                <a:cs typeface="Georgia"/>
              </a:rPr>
              <a:t>2</a:t>
            </a:r>
            <a:r>
              <a:rPr sz="2400" dirty="0" smtClean="0">
                <a:solidFill>
                  <a:schemeClr val="accent2">
                    <a:lumMod val="50000"/>
                  </a:schemeClr>
                </a:solidFill>
              </a:rPr>
              <a:t> </a:t>
            </a:r>
            <a:r>
              <a:rPr sz="2400" dirty="0">
                <a:solidFill>
                  <a:schemeClr val="accent2">
                    <a:lumMod val="50000"/>
                  </a:schemeClr>
                </a:solidFill>
              </a:rPr>
              <a:t>= </a:t>
            </a:r>
            <a:r>
              <a:rPr sz="2400" dirty="0"/>
              <a:t>4 columns</a:t>
            </a:r>
            <a:r>
              <a:rPr sz="2400" dirty="0">
                <a:solidFill>
                  <a:schemeClr val="accent2">
                    <a:lumMod val="50000"/>
                  </a:schemeClr>
                </a:solidFill>
              </a:rPr>
              <a:t>.</a:t>
            </a:r>
          </a:p>
        </p:txBody>
      </p:sp>
    </p:spTree>
    <p:extLst>
      <p:ext uri="{BB962C8B-B14F-4D97-AF65-F5344CB8AC3E}">
        <p14:creationId xmlns:p14="http://schemas.microsoft.com/office/powerpoint/2010/main" val="246594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64234" y="1393284"/>
            <a:ext cx="10564837" cy="443711"/>
          </a:xfrm>
          <a:prstGeom prst="rect">
            <a:avLst/>
          </a:prstGeom>
        </p:spPr>
        <p:txBody>
          <a:bodyPr vert="horz" wrap="square" lIns="0" tIns="12700" rIns="0" bIns="0" rtlCol="0" anchor="b">
            <a:spAutoFit/>
          </a:bodyPr>
          <a:lstStyle/>
          <a:p>
            <a:pPr marL="12700">
              <a:spcBef>
                <a:spcPts val="100"/>
              </a:spcBef>
            </a:pPr>
            <a:r>
              <a:rPr b="1" dirty="0">
                <a:latin typeface="Lucida Bright" panose="02040602050505020304" pitchFamily="18" charset="0"/>
              </a:rPr>
              <a:t>Number </a:t>
            </a:r>
            <a:r>
              <a:rPr b="1" spc="-5" dirty="0">
                <a:latin typeface="Lucida Bright" panose="02040602050505020304" pitchFamily="18" charset="0"/>
              </a:rPr>
              <a:t>of </a:t>
            </a:r>
            <a:r>
              <a:rPr b="1" spc="-10" dirty="0">
                <a:latin typeface="Lucida Bright" panose="02040602050505020304" pitchFamily="18" charset="0"/>
              </a:rPr>
              <a:t>columns that </a:t>
            </a:r>
            <a:r>
              <a:rPr b="1" dirty="0">
                <a:latin typeface="Lucida Bright" panose="02040602050505020304" pitchFamily="18" charset="0"/>
              </a:rPr>
              <a:t>is</a:t>
            </a:r>
            <a:r>
              <a:rPr b="1" spc="-65" dirty="0">
                <a:latin typeface="Lucida Bright" panose="02040602050505020304" pitchFamily="18" charset="0"/>
              </a:rPr>
              <a:t> </a:t>
            </a:r>
            <a:r>
              <a:rPr b="1" spc="-5" dirty="0">
                <a:latin typeface="Lucida Bright" panose="02040602050505020304" pitchFamily="18" charset="0"/>
              </a:rPr>
              <a:t>needed:</a:t>
            </a:r>
            <a:endParaRPr b="1" dirty="0">
              <a:latin typeface="Lucida Bright" panose="02040602050505020304" pitchFamily="18" charset="0"/>
            </a:endParaRPr>
          </a:p>
        </p:txBody>
      </p:sp>
      <p:sp>
        <p:nvSpPr>
          <p:cNvPr id="9" name="object 9"/>
          <p:cNvSpPr/>
          <p:nvPr/>
        </p:nvSpPr>
        <p:spPr>
          <a:xfrm>
            <a:off x="2433712" y="2686874"/>
            <a:ext cx="6292248" cy="361545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39783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20505" y="831039"/>
            <a:ext cx="11127544" cy="973984"/>
          </a:xfrm>
          <a:prstGeom prst="rect">
            <a:avLst/>
          </a:prstGeom>
        </p:spPr>
        <p:txBody>
          <a:bodyPr vert="horz" wrap="square" lIns="0" tIns="111124" rIns="0" bIns="0" rtlCol="0" anchor="b">
            <a:spAutoFit/>
          </a:bodyPr>
          <a:lstStyle/>
          <a:p>
            <a:pPr marL="55244" marR="5080">
              <a:spcBef>
                <a:spcPts val="95"/>
              </a:spcBef>
            </a:pPr>
            <a:r>
              <a:rPr b="1" spc="-5" dirty="0">
                <a:latin typeface="Lucida Bright" panose="02040602050505020304" pitchFamily="18" charset="0"/>
              </a:rPr>
              <a:t>Now is the time </a:t>
            </a:r>
            <a:r>
              <a:rPr b="1" spc="-25" dirty="0">
                <a:latin typeface="Lucida Bright" panose="02040602050505020304" pitchFamily="18" charset="0"/>
              </a:rPr>
              <a:t>to </a:t>
            </a:r>
            <a:r>
              <a:rPr b="1" spc="-10" dirty="0">
                <a:latin typeface="Lucida Bright" panose="02040602050505020304" pitchFamily="18" charset="0"/>
              </a:rPr>
              <a:t>fill </a:t>
            </a:r>
            <a:r>
              <a:rPr b="1" spc="-5" dirty="0">
                <a:latin typeface="Lucida Bright" panose="02040602050505020304" pitchFamily="18" charset="0"/>
              </a:rPr>
              <a:t>in the T </a:t>
            </a:r>
            <a:r>
              <a:rPr b="1" spc="-10" dirty="0">
                <a:latin typeface="Lucida Bright" panose="02040602050505020304" pitchFamily="18" charset="0"/>
              </a:rPr>
              <a:t>(TRUE)  </a:t>
            </a:r>
            <a:r>
              <a:rPr b="1" spc="-5" dirty="0">
                <a:latin typeface="Lucida Bright" panose="02040602050505020304" pitchFamily="18" charset="0"/>
              </a:rPr>
              <a:t>and F </a:t>
            </a:r>
            <a:r>
              <a:rPr b="1" spc="-35" dirty="0">
                <a:latin typeface="Lucida Bright" panose="02040602050505020304" pitchFamily="18" charset="0"/>
              </a:rPr>
              <a:t>(FALSE) for </a:t>
            </a:r>
            <a:r>
              <a:rPr b="1" dirty="0">
                <a:latin typeface="Lucida Bright" panose="02040602050505020304" pitchFamily="18" charset="0"/>
              </a:rPr>
              <a:t>the</a:t>
            </a:r>
            <a:r>
              <a:rPr b="1" spc="20" dirty="0">
                <a:latin typeface="Lucida Bright" panose="02040602050505020304" pitchFamily="18" charset="0"/>
              </a:rPr>
              <a:t> </a:t>
            </a:r>
            <a:r>
              <a:rPr b="1" spc="-10" dirty="0">
                <a:latin typeface="Lucida Bright" panose="02040602050505020304" pitchFamily="18" charset="0"/>
              </a:rPr>
              <a:t>conditions</a:t>
            </a:r>
          </a:p>
        </p:txBody>
      </p:sp>
      <p:sp>
        <p:nvSpPr>
          <p:cNvPr id="9" name="object 9"/>
          <p:cNvSpPr txBox="1"/>
          <p:nvPr/>
        </p:nvSpPr>
        <p:spPr>
          <a:xfrm>
            <a:off x="520505" y="1930749"/>
            <a:ext cx="11127543" cy="2899255"/>
          </a:xfrm>
          <a:prstGeom prst="rect">
            <a:avLst/>
          </a:prstGeom>
        </p:spPr>
        <p:txBody>
          <a:bodyPr vert="horz" wrap="square" lIns="0" tIns="83820" rIns="0" bIns="0" rtlCol="0">
            <a:spAutoFit/>
          </a:bodyPr>
          <a:lstStyle/>
          <a:p>
            <a:pPr marL="354965" marR="306070" indent="-342900">
              <a:lnSpc>
                <a:spcPts val="2300"/>
              </a:lnSpc>
              <a:spcBef>
                <a:spcPts val="660"/>
              </a:spcBef>
              <a:buClr>
                <a:srgbClr val="0AD0D9"/>
              </a:buClr>
              <a:buSzPct val="93750"/>
              <a:buFont typeface="Wingdings" panose="05000000000000000000" pitchFamily="2" charset="2"/>
              <a:buChar char="§"/>
              <a:tabLst>
                <a:tab pos="363220" algn="l"/>
                <a:tab pos="363855" algn="l"/>
              </a:tabLst>
            </a:pPr>
            <a:r>
              <a:rPr sz="2400" dirty="0">
                <a:solidFill>
                  <a:schemeClr val="accent2">
                    <a:lumMod val="50000"/>
                  </a:schemeClr>
                </a:solidFill>
              </a:rPr>
              <a:t>	How do you do that? The simplest is to say that it should  look like this:</a:t>
            </a:r>
          </a:p>
          <a:p>
            <a:pPr marL="812165" lvl="1" indent="-342900">
              <a:spcBef>
                <a:spcPts val="25"/>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Row 1: TF</a:t>
            </a:r>
          </a:p>
          <a:p>
            <a:pPr marL="812165" lvl="1" indent="-342900">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Row 2: TTFF</a:t>
            </a:r>
          </a:p>
          <a:p>
            <a:pPr marL="812165" lvl="1" indent="-342900">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Row 3: TTTTFFFF</a:t>
            </a:r>
          </a:p>
          <a:p>
            <a:pPr marL="354965" marR="5080" indent="-342900">
              <a:lnSpc>
                <a:spcPts val="2300"/>
              </a:lnSpc>
              <a:spcBef>
                <a:spcPts val="560"/>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For each row, there is twice as many T and F as the previous  line.</a:t>
            </a:r>
          </a:p>
          <a:p>
            <a:pPr marL="354965" marR="464820" indent="-342900">
              <a:lnSpc>
                <a:spcPts val="2300"/>
              </a:lnSpc>
              <a:spcBef>
                <a:spcPts val="585"/>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Repeat the pattern above from left to right for the entire  row.</a:t>
            </a:r>
          </a:p>
          <a:p>
            <a:pPr marL="354965" marR="12700" indent="-342900">
              <a:lnSpc>
                <a:spcPct val="80000"/>
              </a:lnSpc>
              <a:spcBef>
                <a:spcPts val="600"/>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In other words, for a table with 8 columns, the first row will  read TFTFTFTF, the second row will read TTFFTTFF and  the third row will read TTTTFFFF.</a:t>
            </a:r>
          </a:p>
        </p:txBody>
      </p:sp>
    </p:spTree>
    <p:extLst>
      <p:ext uri="{BB962C8B-B14F-4D97-AF65-F5344CB8AC3E}">
        <p14:creationId xmlns:p14="http://schemas.microsoft.com/office/powerpoint/2010/main" val="1498477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8"/>
          <p:cNvSpPr/>
          <p:nvPr/>
        </p:nvSpPr>
        <p:spPr>
          <a:xfrm>
            <a:off x="1069145" y="787791"/>
            <a:ext cx="9838007" cy="502193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93016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64234" y="1201900"/>
            <a:ext cx="8693834" cy="443711"/>
          </a:xfrm>
          <a:prstGeom prst="rect">
            <a:avLst/>
          </a:prstGeom>
        </p:spPr>
        <p:txBody>
          <a:bodyPr vert="horz" wrap="square" lIns="0" tIns="12700" rIns="0" bIns="0" rtlCol="0" anchor="b">
            <a:spAutoFit/>
          </a:bodyPr>
          <a:lstStyle/>
          <a:p>
            <a:pPr marL="12700">
              <a:spcBef>
                <a:spcPts val="100"/>
              </a:spcBef>
            </a:pPr>
            <a:r>
              <a:rPr b="1" spc="-20" dirty="0">
                <a:latin typeface="Lucida Bright" panose="02040602050505020304" pitchFamily="18" charset="0"/>
                <a:cs typeface="Carlito"/>
              </a:rPr>
              <a:t>Step </a:t>
            </a:r>
            <a:r>
              <a:rPr b="1" dirty="0">
                <a:latin typeface="Lucida Bright" panose="02040602050505020304" pitchFamily="18" charset="0"/>
                <a:cs typeface="Carlito"/>
              </a:rPr>
              <a:t>3: </a:t>
            </a:r>
            <a:r>
              <a:rPr b="1" spc="-15" dirty="0">
                <a:latin typeface="Lucida Bright" panose="02040602050505020304" pitchFamily="18" charset="0"/>
                <a:cs typeface="Carlito"/>
              </a:rPr>
              <a:t>Reduce </a:t>
            </a:r>
            <a:r>
              <a:rPr b="1" dirty="0">
                <a:latin typeface="Lucida Bright" panose="02040602050505020304" pitchFamily="18" charset="0"/>
                <a:cs typeface="Carlito"/>
              </a:rPr>
              <a:t>the</a:t>
            </a:r>
            <a:r>
              <a:rPr b="1" spc="-40" dirty="0">
                <a:latin typeface="Lucida Bright" panose="02040602050505020304" pitchFamily="18" charset="0"/>
                <a:cs typeface="Carlito"/>
              </a:rPr>
              <a:t> </a:t>
            </a:r>
            <a:r>
              <a:rPr b="1" spc="-15" dirty="0">
                <a:latin typeface="Lucida Bright" panose="02040602050505020304" pitchFamily="18" charset="0"/>
                <a:cs typeface="Carlito"/>
              </a:rPr>
              <a:t>table</a:t>
            </a:r>
            <a:endParaRPr dirty="0">
              <a:latin typeface="Lucida Bright" panose="02040602050505020304" pitchFamily="18" charset="0"/>
              <a:cs typeface="Carlito"/>
            </a:endParaRPr>
          </a:p>
        </p:txBody>
      </p:sp>
      <p:sp>
        <p:nvSpPr>
          <p:cNvPr id="9" name="object 9"/>
          <p:cNvSpPr txBox="1"/>
          <p:nvPr/>
        </p:nvSpPr>
        <p:spPr>
          <a:xfrm>
            <a:off x="464234" y="1753224"/>
            <a:ext cx="11268221" cy="1793440"/>
          </a:xfrm>
          <a:prstGeom prst="rect">
            <a:avLst/>
          </a:prstGeom>
        </p:spPr>
        <p:txBody>
          <a:bodyPr vert="horz" wrap="square" lIns="0" tIns="109855" rIns="0" bIns="0" rtlCol="0">
            <a:spAutoFit/>
          </a:bodyPr>
          <a:lstStyle/>
          <a:p>
            <a:pPr marL="354965" marR="5080" indent="-342900">
              <a:spcBef>
                <a:spcPts val="770"/>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Mark insignificant values with “-”.</a:t>
            </a:r>
          </a:p>
          <a:p>
            <a:pPr marL="354965" marR="5080" indent="-342900">
              <a:spcBef>
                <a:spcPts val="770"/>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If the requested amount is less than or equal  to the account balance it does not matter if  credit is granted.</a:t>
            </a:r>
          </a:p>
          <a:p>
            <a:pPr marL="354965" marR="102235" indent="-342900">
              <a:spcBef>
                <a:spcPts val="770"/>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In the next step, you can delete the columns  that have become identical.</a:t>
            </a:r>
          </a:p>
        </p:txBody>
      </p:sp>
      <p:sp>
        <p:nvSpPr>
          <p:cNvPr id="11" name="object 8"/>
          <p:cNvSpPr/>
          <p:nvPr/>
        </p:nvSpPr>
        <p:spPr>
          <a:xfrm>
            <a:off x="3048000" y="3654278"/>
            <a:ext cx="6400800" cy="2895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46146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1322363" y="990600"/>
            <a:ext cx="8717749" cy="460834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63691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20505" y="1175999"/>
            <a:ext cx="10091702" cy="444352"/>
          </a:xfrm>
          <a:prstGeom prst="rect">
            <a:avLst/>
          </a:prstGeom>
        </p:spPr>
        <p:txBody>
          <a:bodyPr vert="horz" wrap="square" lIns="0" tIns="13335" rIns="0" bIns="0" rtlCol="0" anchor="b">
            <a:spAutoFit/>
          </a:bodyPr>
          <a:lstStyle/>
          <a:p>
            <a:pPr marL="12700">
              <a:spcBef>
                <a:spcPts val="105"/>
              </a:spcBef>
            </a:pPr>
            <a:r>
              <a:rPr b="1" spc="-5" dirty="0">
                <a:latin typeface="Lucida Bright" panose="02040602050505020304" pitchFamily="18" charset="0"/>
              </a:rPr>
              <a:t>Check </a:t>
            </a:r>
            <a:r>
              <a:rPr b="1" spc="-45" dirty="0">
                <a:latin typeface="Lucida Bright" panose="02040602050505020304" pitchFamily="18" charset="0"/>
              </a:rPr>
              <a:t>for </a:t>
            </a:r>
            <a:r>
              <a:rPr b="1" spc="-25" dirty="0">
                <a:latin typeface="Lucida Bright" panose="02040602050505020304" pitchFamily="18" charset="0"/>
              </a:rPr>
              <a:t>invalid</a:t>
            </a:r>
            <a:r>
              <a:rPr b="1" dirty="0">
                <a:latin typeface="Lucida Bright" panose="02040602050505020304" pitchFamily="18" charset="0"/>
              </a:rPr>
              <a:t> </a:t>
            </a:r>
            <a:r>
              <a:rPr b="1" spc="-10" dirty="0">
                <a:latin typeface="Lucida Bright" panose="02040602050505020304" pitchFamily="18" charset="0"/>
              </a:rPr>
              <a:t>combinations</a:t>
            </a:r>
            <a:endParaRPr b="1" dirty="0">
              <a:latin typeface="Lucida Bright" panose="02040602050505020304" pitchFamily="18" charset="0"/>
            </a:endParaRPr>
          </a:p>
        </p:txBody>
      </p:sp>
      <p:sp>
        <p:nvSpPr>
          <p:cNvPr id="9" name="object 9"/>
          <p:cNvSpPr txBox="1"/>
          <p:nvPr/>
        </p:nvSpPr>
        <p:spPr>
          <a:xfrm>
            <a:off x="520505" y="1847287"/>
            <a:ext cx="11211950" cy="2064027"/>
          </a:xfrm>
          <a:prstGeom prst="rect">
            <a:avLst/>
          </a:prstGeom>
        </p:spPr>
        <p:txBody>
          <a:bodyPr vert="horz" wrap="square" lIns="0" tIns="12065" rIns="0" bIns="0" rtlCol="0">
            <a:spAutoFit/>
          </a:bodyPr>
          <a:lstStyle/>
          <a:p>
            <a:pPr marL="354965" marR="5080" indent="-342900">
              <a:spcBef>
                <a:spcPts val="770"/>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Invalid combinations are those that cannot  happen, for example, that someone is both an  infant and senior. Mark them somehow, e.g. with  “X”. In this example, there are no invalid  combinations.</a:t>
            </a:r>
          </a:p>
          <a:p>
            <a:pPr marL="354965" marR="5080" indent="-342900">
              <a:spcBef>
                <a:spcPts val="770"/>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Finish by removing duplicate columns.</a:t>
            </a:r>
          </a:p>
          <a:p>
            <a:pPr marL="354965" marR="5080" indent="-342900">
              <a:spcBef>
                <a:spcPts val="770"/>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In this case, the first and third column are equal,  therefore one of them is removed.</a:t>
            </a:r>
          </a:p>
        </p:txBody>
      </p:sp>
      <p:sp>
        <p:nvSpPr>
          <p:cNvPr id="10" name="object 8"/>
          <p:cNvSpPr/>
          <p:nvPr/>
        </p:nvSpPr>
        <p:spPr>
          <a:xfrm>
            <a:off x="6269147" y="4581636"/>
            <a:ext cx="4343060" cy="2111353"/>
          </a:xfrm>
          <a:prstGeom prst="rect">
            <a:avLst/>
          </a:prstGeom>
          <a:blipFill>
            <a:blip r:embed="rId2" cstate="print"/>
            <a:stretch>
              <a:fillRect/>
            </a:stretch>
          </a:blipFill>
        </p:spPr>
        <p:txBody>
          <a:bodyPr wrap="square" lIns="0" tIns="0" rIns="0" bIns="0" rtlCol="0"/>
          <a:lstStyle/>
          <a:p>
            <a:endParaRPr/>
          </a:p>
        </p:txBody>
      </p:sp>
      <p:sp>
        <p:nvSpPr>
          <p:cNvPr id="11" name="object 8"/>
          <p:cNvSpPr/>
          <p:nvPr/>
        </p:nvSpPr>
        <p:spPr>
          <a:xfrm>
            <a:off x="1846662" y="3952563"/>
            <a:ext cx="4349012" cy="1684749"/>
          </a:xfrm>
          <a:prstGeom prst="rect">
            <a:avLst/>
          </a:prstGeom>
          <a:blipFill>
            <a:blip r:embed="rId3" cstate="print"/>
            <a:stretch>
              <a:fillRect/>
            </a:stretch>
          </a:blipFill>
        </p:spPr>
        <p:txBody>
          <a:bodyPr wrap="square" lIns="0" tIns="0" rIns="0" bIns="0" rtlCol="0"/>
          <a:lstStyle/>
          <a:p>
            <a:endParaRPr/>
          </a:p>
        </p:txBody>
      </p:sp>
      <p:sp>
        <p:nvSpPr>
          <p:cNvPr id="12" name="Oval 11"/>
          <p:cNvSpPr/>
          <p:nvPr/>
        </p:nvSpPr>
        <p:spPr>
          <a:xfrm>
            <a:off x="4114800" y="4191000"/>
            <a:ext cx="457200" cy="83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81600" y="4191000"/>
            <a:ext cx="457200" cy="83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991600" y="6248400"/>
            <a:ext cx="228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573303" y="6248400"/>
            <a:ext cx="228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155006" y="6248400"/>
            <a:ext cx="228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718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90844" y="1190112"/>
            <a:ext cx="8337256" cy="443711"/>
          </a:xfrm>
          <a:prstGeom prst="rect">
            <a:avLst/>
          </a:prstGeom>
        </p:spPr>
        <p:txBody>
          <a:bodyPr vert="horz" wrap="square" lIns="0" tIns="12700" rIns="0" bIns="0" rtlCol="0" anchor="b">
            <a:spAutoFit/>
          </a:bodyPr>
          <a:lstStyle/>
          <a:p>
            <a:pPr marL="12700">
              <a:spcBef>
                <a:spcPts val="100"/>
              </a:spcBef>
            </a:pPr>
            <a:r>
              <a:rPr b="1" spc="-15" dirty="0">
                <a:latin typeface="Lucida Bright" panose="02040602050505020304" pitchFamily="18" charset="0"/>
              </a:rPr>
              <a:t>Step </a:t>
            </a:r>
            <a:r>
              <a:rPr b="1" dirty="0">
                <a:latin typeface="Lucida Bright" panose="02040602050505020304" pitchFamily="18" charset="0"/>
              </a:rPr>
              <a:t>4: </a:t>
            </a:r>
            <a:r>
              <a:rPr lang="en-US" b="1" spc="-10" dirty="0">
                <a:latin typeface="Lucida Bright" panose="02040602050505020304" pitchFamily="18" charset="0"/>
              </a:rPr>
              <a:t>D</a:t>
            </a:r>
            <a:r>
              <a:rPr b="1" spc="-10" dirty="0">
                <a:latin typeface="Lucida Bright" panose="02040602050505020304" pitchFamily="18" charset="0"/>
              </a:rPr>
              <a:t>etermine</a:t>
            </a:r>
            <a:r>
              <a:rPr b="1" spc="-85" dirty="0">
                <a:latin typeface="Lucida Bright" panose="02040602050505020304" pitchFamily="18" charset="0"/>
              </a:rPr>
              <a:t> </a:t>
            </a:r>
            <a:r>
              <a:rPr lang="en-US" b="1" dirty="0">
                <a:latin typeface="Lucida Bright" panose="02040602050505020304" pitchFamily="18" charset="0"/>
              </a:rPr>
              <a:t>the A</a:t>
            </a:r>
            <a:r>
              <a:rPr b="1" dirty="0">
                <a:latin typeface="Lucida Bright" panose="02040602050505020304" pitchFamily="18" charset="0"/>
              </a:rPr>
              <a:t>ction</a:t>
            </a:r>
          </a:p>
        </p:txBody>
      </p:sp>
      <p:sp>
        <p:nvSpPr>
          <p:cNvPr id="9" name="object 9"/>
          <p:cNvSpPr txBox="1"/>
          <p:nvPr/>
        </p:nvSpPr>
        <p:spPr>
          <a:xfrm>
            <a:off x="590844" y="1936392"/>
            <a:ext cx="11043138" cy="2266004"/>
          </a:xfrm>
          <a:prstGeom prst="rect">
            <a:avLst/>
          </a:prstGeom>
        </p:spPr>
        <p:txBody>
          <a:bodyPr vert="horz" wrap="square" lIns="0" tIns="110489" rIns="0" bIns="0" rtlCol="0">
            <a:spAutoFit/>
          </a:bodyPr>
          <a:lstStyle/>
          <a:p>
            <a:pPr marL="354965" marR="5080" indent="-342900">
              <a:spcBef>
                <a:spcPts val="770"/>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Enter act.ions for each column in the table.</a:t>
            </a:r>
          </a:p>
          <a:p>
            <a:pPr marL="354965" marR="5080" indent="-342900">
              <a:spcBef>
                <a:spcPts val="770"/>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	You will be able to find this information in  the requirement.</a:t>
            </a:r>
          </a:p>
          <a:p>
            <a:pPr marL="354965" marR="5080" indent="-342900">
              <a:spcBef>
                <a:spcPts val="770"/>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Name the columns (the rules).</a:t>
            </a:r>
          </a:p>
          <a:p>
            <a:pPr marL="354965" marR="5080" indent="-342900">
              <a:spcBef>
                <a:spcPts val="770"/>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They may be named R1/Rule 1, R2/Rule 2  and so on, but you can also give them more  descriptive names</a:t>
            </a:r>
          </a:p>
        </p:txBody>
      </p:sp>
    </p:spTree>
    <p:extLst>
      <p:ext uri="{BB962C8B-B14F-4D97-AF65-F5344CB8AC3E}">
        <p14:creationId xmlns:p14="http://schemas.microsoft.com/office/powerpoint/2010/main" val="111160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1704296" y="1416887"/>
            <a:ext cx="8783407" cy="5053151"/>
          </a:xfrm>
          <a:prstGeom prst="rect">
            <a:avLst/>
          </a:prstGeom>
          <a:blipFill>
            <a:blip r:embed="rId2" cstate="print"/>
            <a:stretch>
              <a:fillRect/>
            </a:stretch>
          </a:blipFill>
        </p:spPr>
        <p:txBody>
          <a:bodyPr wrap="square" lIns="0" tIns="0" rIns="0" bIns="0" rtlCol="0"/>
          <a:lstStyle/>
          <a:p>
            <a:endParaRPr sz="3200" dirty="0"/>
          </a:p>
        </p:txBody>
      </p:sp>
      <p:sp>
        <p:nvSpPr>
          <p:cNvPr id="9" name="TextBox 8"/>
          <p:cNvSpPr txBox="1"/>
          <p:nvPr/>
        </p:nvSpPr>
        <p:spPr>
          <a:xfrm>
            <a:off x="6861281" y="1756118"/>
            <a:ext cx="3886436" cy="707886"/>
          </a:xfrm>
          <a:prstGeom prst="rect">
            <a:avLst/>
          </a:prstGeom>
          <a:noFill/>
        </p:spPr>
        <p:txBody>
          <a:bodyPr wrap="square" rtlCol="0">
            <a:spAutoFit/>
          </a:bodyPr>
          <a:lstStyle/>
          <a:p>
            <a:r>
              <a:rPr lang="en-US" sz="4000" b="1" dirty="0"/>
              <a:t>R1    R2     </a:t>
            </a:r>
            <a:r>
              <a:rPr lang="en-US" sz="4000" b="1" dirty="0" smtClean="0"/>
              <a:t>R3</a:t>
            </a:r>
            <a:endParaRPr lang="en-US" sz="4000" b="1" dirty="0"/>
          </a:p>
        </p:txBody>
      </p:sp>
    </p:spTree>
    <p:extLst>
      <p:ext uri="{BB962C8B-B14F-4D97-AF65-F5344CB8AC3E}">
        <p14:creationId xmlns:p14="http://schemas.microsoft.com/office/powerpoint/2010/main" val="2599427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62708" y="1249347"/>
            <a:ext cx="9616309" cy="443711"/>
          </a:xfrm>
          <a:prstGeom prst="rect">
            <a:avLst/>
          </a:prstGeom>
        </p:spPr>
        <p:txBody>
          <a:bodyPr vert="horz" wrap="square" lIns="0" tIns="12700" rIns="0" bIns="0" rtlCol="0" anchor="b">
            <a:spAutoFit/>
          </a:bodyPr>
          <a:lstStyle/>
          <a:p>
            <a:pPr marL="12700">
              <a:spcBef>
                <a:spcPts val="100"/>
              </a:spcBef>
            </a:pPr>
            <a:r>
              <a:rPr b="1" spc="-20" dirty="0">
                <a:latin typeface="Lucida Bright" panose="02040602050505020304" pitchFamily="18" charset="0"/>
                <a:cs typeface="Carlito"/>
              </a:rPr>
              <a:t>Step </a:t>
            </a:r>
            <a:r>
              <a:rPr b="1" dirty="0">
                <a:latin typeface="Lucida Bright" panose="02040602050505020304" pitchFamily="18" charset="0"/>
                <a:cs typeface="Carlito"/>
              </a:rPr>
              <a:t>5: </a:t>
            </a:r>
            <a:r>
              <a:rPr b="1" spc="-40" dirty="0">
                <a:latin typeface="Lucida Bright" panose="02040602050505020304" pitchFamily="18" charset="0"/>
                <a:cs typeface="Carlito"/>
              </a:rPr>
              <a:t>Write </a:t>
            </a:r>
            <a:r>
              <a:rPr b="1" spc="-30" dirty="0">
                <a:latin typeface="Lucida Bright" panose="02040602050505020304" pitchFamily="18" charset="0"/>
                <a:cs typeface="Carlito"/>
              </a:rPr>
              <a:t>test</a:t>
            </a:r>
            <a:r>
              <a:rPr b="1" spc="-40" dirty="0">
                <a:latin typeface="Lucida Bright" panose="02040602050505020304" pitchFamily="18" charset="0"/>
                <a:cs typeface="Carlito"/>
              </a:rPr>
              <a:t> </a:t>
            </a:r>
            <a:r>
              <a:rPr b="1" spc="-10" dirty="0">
                <a:latin typeface="Lucida Bright" panose="02040602050505020304" pitchFamily="18" charset="0"/>
                <a:cs typeface="Carlito"/>
              </a:rPr>
              <a:t>cases</a:t>
            </a:r>
            <a:endParaRPr dirty="0">
              <a:latin typeface="Lucida Bright" panose="02040602050505020304" pitchFamily="18" charset="0"/>
              <a:cs typeface="Carlito"/>
            </a:endParaRPr>
          </a:p>
        </p:txBody>
      </p:sp>
      <p:sp>
        <p:nvSpPr>
          <p:cNvPr id="9" name="object 9"/>
          <p:cNvSpPr txBox="1"/>
          <p:nvPr/>
        </p:nvSpPr>
        <p:spPr>
          <a:xfrm>
            <a:off x="562709" y="2057401"/>
            <a:ext cx="11099408" cy="3583673"/>
          </a:xfrm>
          <a:prstGeom prst="rect">
            <a:avLst/>
          </a:prstGeom>
        </p:spPr>
        <p:txBody>
          <a:bodyPr vert="horz" wrap="square" lIns="0" tIns="13335" rIns="0" bIns="0" rtlCol="0">
            <a:spAutoFit/>
          </a:bodyPr>
          <a:lstStyle/>
          <a:p>
            <a:pPr marL="354965" marR="5080" indent="-342900">
              <a:spcBef>
                <a:spcPts val="770"/>
              </a:spcBef>
              <a:buClr>
                <a:srgbClr val="0AD0D9"/>
              </a:buClr>
              <a:buSzPct val="93750"/>
              <a:buFont typeface="Wingdings" panose="05000000000000000000" pitchFamily="2" charset="2"/>
              <a:buChar char="§"/>
              <a:tabLst>
                <a:tab pos="287655" algn="l"/>
              </a:tabLst>
            </a:pPr>
            <a:r>
              <a:rPr sz="2400" dirty="0">
                <a:solidFill>
                  <a:schemeClr val="accent2">
                    <a:lumMod val="50000"/>
                  </a:schemeClr>
                </a:solidFill>
              </a:rPr>
              <a:t>Write test cases based on the table. At least one test  case per column gives full coverage of all business  rules.</a:t>
            </a:r>
          </a:p>
          <a:p>
            <a:pPr marL="354965" marR="5080" indent="-342900">
              <a:spcBef>
                <a:spcPts val="770"/>
              </a:spcBef>
              <a:buClr>
                <a:srgbClr val="0AD0D9"/>
              </a:buClr>
              <a:buSzPct val="93750"/>
              <a:buFont typeface="Wingdings" panose="05000000000000000000" pitchFamily="2" charset="2"/>
              <a:buChar char="§"/>
              <a:tabLst>
                <a:tab pos="287655" algn="l"/>
              </a:tabLst>
            </a:pPr>
            <a:r>
              <a:rPr sz="2400" dirty="0">
                <a:solidFill>
                  <a:srgbClr val="C00000"/>
                </a:solidFill>
              </a:rPr>
              <a:t>Test case for R1</a:t>
            </a:r>
            <a:r>
              <a:rPr sz="2400" dirty="0">
                <a:solidFill>
                  <a:schemeClr val="accent2">
                    <a:lumMod val="50000"/>
                  </a:schemeClr>
                </a:solidFill>
              </a:rPr>
              <a:t>: balance = 200, requested withdrawal </a:t>
            </a:r>
            <a:r>
              <a:rPr sz="2400" dirty="0" smtClean="0">
                <a:solidFill>
                  <a:schemeClr val="accent2">
                    <a:lumMod val="50000"/>
                  </a:schemeClr>
                </a:solidFill>
              </a:rPr>
              <a:t>=200</a:t>
            </a:r>
            <a:r>
              <a:rPr sz="2400" dirty="0">
                <a:solidFill>
                  <a:schemeClr val="accent2">
                    <a:lumMod val="50000"/>
                  </a:schemeClr>
                </a:solidFill>
              </a:rPr>
              <a:t>. </a:t>
            </a:r>
            <a:endParaRPr lang="en-US" sz="2400" dirty="0" smtClean="0">
              <a:solidFill>
                <a:schemeClr val="accent2">
                  <a:lumMod val="50000"/>
                </a:schemeClr>
              </a:solidFill>
            </a:endParaRPr>
          </a:p>
          <a:p>
            <a:pPr marL="12065" marR="5080">
              <a:spcBef>
                <a:spcPts val="770"/>
              </a:spcBef>
              <a:buClr>
                <a:srgbClr val="0AD0D9"/>
              </a:buClr>
              <a:buSzPct val="93750"/>
              <a:tabLst>
                <a:tab pos="287655" algn="l"/>
              </a:tabLst>
            </a:pPr>
            <a:r>
              <a:rPr lang="en-US" sz="2400" dirty="0">
                <a:solidFill>
                  <a:schemeClr val="accent2">
                    <a:lumMod val="50000"/>
                  </a:schemeClr>
                </a:solidFill>
              </a:rPr>
              <a:t>	</a:t>
            </a:r>
            <a:r>
              <a:rPr lang="en-US" sz="2400" dirty="0" smtClean="0">
                <a:solidFill>
                  <a:schemeClr val="accent2">
                    <a:lumMod val="50000"/>
                  </a:schemeClr>
                </a:solidFill>
              </a:rPr>
              <a:t> </a:t>
            </a:r>
            <a:r>
              <a:rPr sz="2400" dirty="0" smtClean="0">
                <a:solidFill>
                  <a:srgbClr val="006C31"/>
                </a:solidFill>
              </a:rPr>
              <a:t>Expected </a:t>
            </a:r>
            <a:r>
              <a:rPr sz="2400" dirty="0">
                <a:solidFill>
                  <a:srgbClr val="006C31"/>
                </a:solidFill>
              </a:rPr>
              <a:t>result: withdrawal granted.</a:t>
            </a:r>
          </a:p>
          <a:p>
            <a:pPr marL="354965" marR="5080" indent="-342900">
              <a:spcBef>
                <a:spcPts val="770"/>
              </a:spcBef>
              <a:buClr>
                <a:srgbClr val="0AD0D9"/>
              </a:buClr>
              <a:buSzPct val="93750"/>
              <a:buFont typeface="Wingdings" panose="05000000000000000000" pitchFamily="2" charset="2"/>
              <a:buChar char="§"/>
              <a:tabLst>
                <a:tab pos="287655" algn="l"/>
              </a:tabLst>
            </a:pPr>
            <a:r>
              <a:rPr sz="2400" dirty="0">
                <a:solidFill>
                  <a:srgbClr val="C00000"/>
                </a:solidFill>
              </a:rPr>
              <a:t>Test case for R2</a:t>
            </a:r>
            <a:r>
              <a:rPr sz="2400" dirty="0">
                <a:solidFill>
                  <a:schemeClr val="accent2">
                    <a:lumMod val="50000"/>
                  </a:schemeClr>
                </a:solidFill>
              </a:rPr>
              <a:t>: balance = 100, requested withdrawal =  200, credit granted. </a:t>
            </a:r>
            <a:endParaRPr lang="en-US" sz="2400" dirty="0" smtClean="0">
              <a:solidFill>
                <a:schemeClr val="accent2">
                  <a:lumMod val="50000"/>
                </a:schemeClr>
              </a:solidFill>
            </a:endParaRPr>
          </a:p>
          <a:p>
            <a:pPr marL="12065" marR="5080" lvl="1">
              <a:spcBef>
                <a:spcPts val="770"/>
              </a:spcBef>
              <a:buClr>
                <a:srgbClr val="0AD0D9"/>
              </a:buClr>
              <a:buSzPct val="93750"/>
              <a:tabLst>
                <a:tab pos="287655" algn="l"/>
              </a:tabLst>
            </a:pPr>
            <a:r>
              <a:rPr lang="en-US" sz="2400" dirty="0" smtClean="0">
                <a:solidFill>
                  <a:srgbClr val="006C31"/>
                </a:solidFill>
              </a:rPr>
              <a:t>	</a:t>
            </a:r>
            <a:r>
              <a:rPr sz="2400" dirty="0" smtClean="0">
                <a:solidFill>
                  <a:srgbClr val="006C31"/>
                </a:solidFill>
              </a:rPr>
              <a:t>Expected </a:t>
            </a:r>
            <a:r>
              <a:rPr sz="2400" dirty="0">
                <a:solidFill>
                  <a:srgbClr val="006C31"/>
                </a:solidFill>
              </a:rPr>
              <a:t>result: withdrawal  granted.</a:t>
            </a:r>
          </a:p>
          <a:p>
            <a:pPr marL="354965" marR="5080" indent="-342900">
              <a:spcBef>
                <a:spcPts val="770"/>
              </a:spcBef>
              <a:buClr>
                <a:srgbClr val="0AD0D9"/>
              </a:buClr>
              <a:buSzPct val="93750"/>
              <a:buFont typeface="Wingdings" panose="05000000000000000000" pitchFamily="2" charset="2"/>
              <a:buChar char="§"/>
              <a:tabLst>
                <a:tab pos="287655" algn="l"/>
              </a:tabLst>
            </a:pPr>
            <a:r>
              <a:rPr sz="2400" dirty="0">
                <a:solidFill>
                  <a:srgbClr val="C00000"/>
                </a:solidFill>
              </a:rPr>
              <a:t>Test case for R3</a:t>
            </a:r>
            <a:r>
              <a:rPr sz="2400" dirty="0">
                <a:solidFill>
                  <a:schemeClr val="accent2">
                    <a:lumMod val="50000"/>
                  </a:schemeClr>
                </a:solidFill>
              </a:rPr>
              <a:t>: balance = 100, requested withdrawal =  200, no credit. </a:t>
            </a:r>
            <a:endParaRPr lang="en-US" sz="2400" dirty="0" smtClean="0">
              <a:solidFill>
                <a:schemeClr val="accent2">
                  <a:lumMod val="50000"/>
                </a:schemeClr>
              </a:solidFill>
            </a:endParaRPr>
          </a:p>
          <a:p>
            <a:pPr marL="12065" marR="5080">
              <a:spcBef>
                <a:spcPts val="770"/>
              </a:spcBef>
              <a:buClr>
                <a:srgbClr val="0AD0D9"/>
              </a:buClr>
              <a:buSzPct val="93750"/>
              <a:tabLst>
                <a:tab pos="287655" algn="l"/>
              </a:tabLst>
            </a:pPr>
            <a:r>
              <a:rPr lang="en-US" sz="2400" dirty="0">
                <a:solidFill>
                  <a:schemeClr val="accent2">
                    <a:lumMod val="50000"/>
                  </a:schemeClr>
                </a:solidFill>
              </a:rPr>
              <a:t>	</a:t>
            </a:r>
            <a:r>
              <a:rPr lang="en-US" sz="2400" dirty="0" smtClean="0">
                <a:solidFill>
                  <a:schemeClr val="accent2">
                    <a:lumMod val="50000"/>
                  </a:schemeClr>
                </a:solidFill>
              </a:rPr>
              <a:t> </a:t>
            </a:r>
            <a:r>
              <a:rPr sz="2400" dirty="0" smtClean="0">
                <a:solidFill>
                  <a:srgbClr val="C00000"/>
                </a:solidFill>
              </a:rPr>
              <a:t>Expected </a:t>
            </a:r>
            <a:r>
              <a:rPr sz="2400" dirty="0">
                <a:solidFill>
                  <a:srgbClr val="C00000"/>
                </a:solidFill>
              </a:rPr>
              <a:t>Result: withdrawal denied.</a:t>
            </a:r>
          </a:p>
        </p:txBody>
      </p:sp>
    </p:spTree>
    <p:extLst>
      <p:ext uri="{BB962C8B-B14F-4D97-AF65-F5344CB8AC3E}">
        <p14:creationId xmlns:p14="http://schemas.microsoft.com/office/powerpoint/2010/main" val="66372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latin typeface="Lucida Bright" panose="02040602050505020304" pitchFamily="18" charset="0"/>
              </a:rPr>
              <a:t>Decision Table</a:t>
            </a:r>
            <a:endParaRPr lang="en-US" dirty="0">
              <a:latin typeface="Lucida Bright" panose="02040602050505020304" pitchFamily="18" charset="0"/>
            </a:endParaRPr>
          </a:p>
        </p:txBody>
      </p:sp>
      <p:sp>
        <p:nvSpPr>
          <p:cNvPr id="10" name="Content Placeholder 9"/>
          <p:cNvSpPr>
            <a:spLocks noGrp="1"/>
          </p:cNvSpPr>
          <p:nvPr>
            <p:ph idx="1"/>
          </p:nvPr>
        </p:nvSpPr>
        <p:spPr>
          <a:xfrm>
            <a:off x="464235" y="1955412"/>
            <a:ext cx="11146573" cy="3530987"/>
          </a:xfrm>
        </p:spPr>
        <p:txBody>
          <a:bodyPr>
            <a:noAutofit/>
          </a:bodyPr>
          <a:lstStyle/>
          <a:p>
            <a:pPr marL="0" lvl="0" indent="0">
              <a:spcBef>
                <a:spcPts val="0"/>
              </a:spcBef>
              <a:spcAft>
                <a:spcPts val="0"/>
              </a:spcAft>
              <a:buClrTx/>
              <a:buSzTx/>
              <a:buNone/>
            </a:pPr>
            <a:endParaRPr lang="en-US" sz="2400" dirty="0" smtClean="0">
              <a:solidFill>
                <a:schemeClr val="accent2">
                  <a:lumMod val="50000"/>
                </a:schemeClr>
              </a:solidFill>
            </a:endParaRPr>
          </a:p>
          <a:p>
            <a:r>
              <a:rPr lang="en-US" sz="2400" dirty="0" smtClean="0">
                <a:solidFill>
                  <a:schemeClr val="accent2">
                    <a:lumMod val="50000"/>
                  </a:schemeClr>
                </a:solidFill>
              </a:rPr>
              <a:t>A </a:t>
            </a:r>
            <a:r>
              <a:rPr lang="en-US" sz="2400" dirty="0">
                <a:solidFill>
                  <a:schemeClr val="accent2">
                    <a:lumMod val="50000"/>
                  </a:schemeClr>
                </a:solidFill>
              </a:rPr>
              <a:t>decision table is an excellent tool to use in both testing and requirements management. </a:t>
            </a:r>
          </a:p>
          <a:p>
            <a:r>
              <a:rPr lang="en-US" sz="2400" dirty="0">
                <a:solidFill>
                  <a:schemeClr val="accent2">
                    <a:lumMod val="50000"/>
                  </a:schemeClr>
                </a:solidFill>
              </a:rPr>
              <a:t>Essentially it is a structured exercise to formulate requirements when dealing with complex business rules. </a:t>
            </a:r>
          </a:p>
          <a:p>
            <a:r>
              <a:rPr lang="en-US" sz="2400" dirty="0">
                <a:solidFill>
                  <a:schemeClr val="accent2">
                    <a:lumMod val="50000"/>
                  </a:schemeClr>
                </a:solidFill>
              </a:rPr>
              <a:t>Decision tables are used to model complicated logic. </a:t>
            </a:r>
          </a:p>
          <a:p>
            <a:r>
              <a:rPr lang="en-US" sz="2400" dirty="0">
                <a:solidFill>
                  <a:schemeClr val="accent2">
                    <a:lumMod val="50000"/>
                  </a:schemeClr>
                </a:solidFill>
              </a:rPr>
              <a:t>They can make it easy to see that all possible combinations of conditions have been considered and when conditions are missed, it is easy to see this</a:t>
            </a:r>
          </a:p>
        </p:txBody>
      </p:sp>
    </p:spTree>
    <p:extLst>
      <p:ext uri="{BB962C8B-B14F-4D97-AF65-F5344CB8AC3E}">
        <p14:creationId xmlns:p14="http://schemas.microsoft.com/office/powerpoint/2010/main" val="4191226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35810" y="1235280"/>
            <a:ext cx="8166100" cy="443711"/>
          </a:xfrm>
          <a:prstGeom prst="rect">
            <a:avLst/>
          </a:prstGeom>
        </p:spPr>
        <p:txBody>
          <a:bodyPr vert="horz" wrap="square" lIns="0" tIns="12700" rIns="0" bIns="0" rtlCol="0" anchor="b">
            <a:spAutoFit/>
          </a:bodyPr>
          <a:lstStyle/>
          <a:p>
            <a:pPr marL="12700">
              <a:spcBef>
                <a:spcPts val="100"/>
              </a:spcBef>
            </a:pPr>
            <a:r>
              <a:rPr lang="en-US" b="1" spc="-20" dirty="0">
                <a:latin typeface="Lucida Bright" panose="02040602050505020304" pitchFamily="18" charset="0"/>
                <a:cs typeface="Carlito"/>
              </a:rPr>
              <a:t>Summary</a:t>
            </a:r>
            <a:endParaRPr dirty="0">
              <a:latin typeface="Lucida Bright" panose="02040602050505020304" pitchFamily="18" charset="0"/>
              <a:cs typeface="Carlito"/>
            </a:endParaRPr>
          </a:p>
        </p:txBody>
      </p:sp>
      <p:sp>
        <p:nvSpPr>
          <p:cNvPr id="9" name="object 9"/>
          <p:cNvSpPr txBox="1"/>
          <p:nvPr/>
        </p:nvSpPr>
        <p:spPr>
          <a:xfrm>
            <a:off x="535810" y="1905000"/>
            <a:ext cx="11112239" cy="3399007"/>
          </a:xfrm>
          <a:prstGeom prst="rect">
            <a:avLst/>
          </a:prstGeom>
        </p:spPr>
        <p:txBody>
          <a:bodyPr vert="horz" wrap="square" lIns="0" tIns="13335" rIns="0" bIns="0" rtlCol="0">
            <a:spAutoFit/>
          </a:bodyPr>
          <a:lstStyle/>
          <a:p>
            <a:pPr marL="342900" indent="-342900" fontAlgn="base">
              <a:buFont typeface="Wingdings" panose="05000000000000000000" pitchFamily="2" charset="2"/>
              <a:buChar char="§"/>
            </a:pPr>
            <a:r>
              <a:rPr lang="en-US" sz="2200" dirty="0">
                <a:latin typeface="Georgia" panose="02040502050405020303" pitchFamily="18" charset="0"/>
              </a:rPr>
              <a:t>Decision tables are a good way to </a:t>
            </a:r>
            <a:r>
              <a:rPr lang="en-US" sz="2200" b="1" dirty="0">
                <a:latin typeface="Georgia" panose="02040502050405020303" pitchFamily="18" charset="0"/>
              </a:rPr>
              <a:t>describe requirements when there are several business rules that interact together. </a:t>
            </a:r>
          </a:p>
          <a:p>
            <a:pPr marL="342900" indent="-342900" fontAlgn="base">
              <a:buFont typeface="Wingdings" panose="05000000000000000000" pitchFamily="2" charset="2"/>
              <a:buChar char="§"/>
            </a:pPr>
            <a:endParaRPr lang="en-US" sz="2200" b="1" dirty="0">
              <a:latin typeface="Georgia" panose="02040502050405020303" pitchFamily="18" charset="0"/>
            </a:endParaRPr>
          </a:p>
          <a:p>
            <a:pPr marL="342900" indent="-342900" fontAlgn="base">
              <a:buFont typeface="Wingdings" panose="05000000000000000000" pitchFamily="2" charset="2"/>
              <a:buChar char="§"/>
            </a:pPr>
            <a:r>
              <a:rPr lang="en-US" sz="2200" b="1" dirty="0">
                <a:latin typeface="Georgia" panose="02040502050405020303" pitchFamily="18" charset="0"/>
              </a:rPr>
              <a:t>Using decision tables it becomes easier for the requirements specialist to write requirements which cover all conditions</a:t>
            </a:r>
            <a:r>
              <a:rPr lang="en-US" sz="2200" dirty="0">
                <a:latin typeface="Georgia" panose="02040502050405020303" pitchFamily="18" charset="0"/>
              </a:rPr>
              <a:t>. </a:t>
            </a:r>
          </a:p>
          <a:p>
            <a:pPr marL="342900" indent="-342900" fontAlgn="base">
              <a:buFont typeface="Wingdings" panose="05000000000000000000" pitchFamily="2" charset="2"/>
              <a:buChar char="§"/>
            </a:pPr>
            <a:endParaRPr lang="en-US" sz="2200" dirty="0">
              <a:latin typeface="Georgia" panose="02040502050405020303" pitchFamily="18" charset="0"/>
            </a:endParaRPr>
          </a:p>
          <a:p>
            <a:pPr marL="342900" indent="-342900" fontAlgn="base">
              <a:buFont typeface="Wingdings" panose="05000000000000000000" pitchFamily="2" charset="2"/>
              <a:buChar char="§"/>
            </a:pPr>
            <a:r>
              <a:rPr lang="en-US" sz="2200" dirty="0">
                <a:latin typeface="Georgia" panose="02040502050405020303" pitchFamily="18" charset="0"/>
              </a:rPr>
              <a:t>As to the tester, it becomes easier for them to write complete test cases.</a:t>
            </a:r>
          </a:p>
          <a:p>
            <a:pPr marL="342900" indent="-342900" fontAlgn="base">
              <a:buFont typeface="Wingdings" panose="05000000000000000000" pitchFamily="2" charset="2"/>
              <a:buChar char="§"/>
            </a:pPr>
            <a:endParaRPr lang="en-US" sz="2200" dirty="0">
              <a:latin typeface="Georgia" panose="02040502050405020303" pitchFamily="18" charset="0"/>
            </a:endParaRPr>
          </a:p>
          <a:p>
            <a:pPr marL="342900" indent="-342900" fontAlgn="base">
              <a:buFont typeface="Wingdings" panose="05000000000000000000" pitchFamily="2" charset="2"/>
              <a:buChar char="§"/>
            </a:pPr>
            <a:r>
              <a:rPr lang="en-US" sz="2200" dirty="0">
                <a:latin typeface="Georgia" panose="02040502050405020303" pitchFamily="18" charset="0"/>
              </a:rPr>
              <a:t>Write decision tables early, then they’ll become useful for requirements specialists, developers, end-users and testers.</a:t>
            </a:r>
          </a:p>
        </p:txBody>
      </p:sp>
    </p:spTree>
    <p:extLst>
      <p:ext uri="{BB962C8B-B14F-4D97-AF65-F5344CB8AC3E}">
        <p14:creationId xmlns:p14="http://schemas.microsoft.com/office/powerpoint/2010/main" val="4159280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581191" y="1927981"/>
            <a:ext cx="10993549" cy="567463"/>
          </a:xfrm>
          <a:prstGeom prst="rect">
            <a:avLst/>
          </a:prstGeom>
        </p:spPr>
        <p:txBody>
          <a:bodyPr vert="horz" wrap="square" lIns="0" tIns="13335" rIns="0" bIns="0" rtlCol="0">
            <a:spAutoFit/>
          </a:bodyPr>
          <a:lstStyle/>
          <a:p>
            <a:pPr marL="91440">
              <a:lnSpc>
                <a:spcPct val="100000"/>
              </a:lnSpc>
              <a:spcBef>
                <a:spcPts val="105"/>
              </a:spcBef>
              <a:tabLst>
                <a:tab pos="9985375" algn="l"/>
              </a:tabLst>
            </a:pPr>
            <a:r>
              <a:rPr sz="2800" b="1" spc="-20" dirty="0">
                <a:solidFill>
                  <a:schemeClr val="bg2">
                    <a:lumMod val="50000"/>
                  </a:schemeClr>
                </a:solidFill>
                <a:latin typeface="Lucida Bright" panose="02040602050505020304" pitchFamily="18" charset="0"/>
                <a:cs typeface="Carlito"/>
              </a:rPr>
              <a:t>Use</a:t>
            </a:r>
            <a:r>
              <a:rPr lang="en-US" sz="2800" b="1" spc="-20" dirty="0">
                <a:solidFill>
                  <a:schemeClr val="bg2">
                    <a:lumMod val="50000"/>
                  </a:schemeClr>
                </a:solidFill>
                <a:latin typeface="Lucida Bright" panose="02040602050505020304" pitchFamily="18" charset="0"/>
                <a:cs typeface="Carlito"/>
              </a:rPr>
              <a:t> </a:t>
            </a:r>
            <a:r>
              <a:rPr lang="en-US" sz="2800" b="1" spc="-20" dirty="0">
                <a:solidFill>
                  <a:schemeClr val="bg2">
                    <a:lumMod val="50000"/>
                  </a:schemeClr>
                </a:solidFill>
                <a:latin typeface="Lucida Bright" panose="02040602050505020304" pitchFamily="18" charset="0"/>
                <a:cs typeface="Carlito"/>
              </a:rPr>
              <a:t>C</a:t>
            </a:r>
            <a:r>
              <a:rPr sz="2800" b="1" spc="-20" dirty="0">
                <a:solidFill>
                  <a:schemeClr val="bg2">
                    <a:lumMod val="50000"/>
                  </a:schemeClr>
                </a:solidFill>
                <a:latin typeface="Lucida Bright" panose="02040602050505020304" pitchFamily="18" charset="0"/>
                <a:cs typeface="Carlito"/>
              </a:rPr>
              <a:t>ases</a:t>
            </a:r>
            <a:r>
              <a:rPr spc="-405" dirty="0"/>
              <a:t>	</a:t>
            </a:r>
          </a:p>
        </p:txBody>
      </p:sp>
    </p:spTree>
    <p:extLst>
      <p:ext uri="{BB962C8B-B14F-4D97-AF65-F5344CB8AC3E}">
        <p14:creationId xmlns:p14="http://schemas.microsoft.com/office/powerpoint/2010/main" val="768113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81192" y="1272245"/>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b="1" spc="-15" dirty="0">
                <a:latin typeface="Lucida Bright" panose="02040602050505020304" pitchFamily="18" charset="0"/>
              </a:rPr>
              <a:t>What is a use case?</a:t>
            </a:r>
            <a:r>
              <a:rPr b="1" spc="-170" dirty="0">
                <a:solidFill>
                  <a:srgbClr val="404040"/>
                </a:solidFill>
              </a:rPr>
              <a:t>	</a:t>
            </a:r>
          </a:p>
        </p:txBody>
      </p:sp>
      <p:sp>
        <p:nvSpPr>
          <p:cNvPr id="4" name="object 4"/>
          <p:cNvSpPr txBox="1"/>
          <p:nvPr/>
        </p:nvSpPr>
        <p:spPr>
          <a:xfrm>
            <a:off x="581192" y="2022126"/>
            <a:ext cx="11221602" cy="3516988"/>
          </a:xfrm>
          <a:prstGeom prst="rect">
            <a:avLst/>
          </a:prstGeom>
        </p:spPr>
        <p:txBody>
          <a:bodyPr vert="horz" wrap="square" lIns="0" tIns="160655" rIns="0" bIns="0" rtlCol="0">
            <a:spAutoFit/>
          </a:bodyPr>
          <a:lstStyle/>
          <a:p>
            <a:pPr marL="342900" indent="-342900" fontAlgn="base">
              <a:buFont typeface="Wingdings" panose="05000000000000000000" pitchFamily="2" charset="2"/>
              <a:buChar char="§"/>
              <a:tabLst>
                <a:tab pos="197485" algn="l"/>
              </a:tabLst>
            </a:pPr>
            <a:r>
              <a:rPr lang="en-GB" altLang="en-US" sz="2200" dirty="0">
                <a:latin typeface="Georgia" panose="02040502050405020303" pitchFamily="18" charset="0"/>
              </a:rPr>
              <a:t>A use case is a typical sequence of actions that a user performs in order to </a:t>
            </a:r>
            <a:r>
              <a:rPr lang="en-GB" altLang="en-US" sz="2200" dirty="0">
                <a:latin typeface="Georgia" panose="02040502050405020303" pitchFamily="18" charset="0"/>
              </a:rPr>
              <a:t>complete given task (</a:t>
            </a:r>
            <a:r>
              <a:rPr lang="en-US" sz="2200" dirty="0">
                <a:latin typeface="Georgia" panose="02040502050405020303" pitchFamily="18" charset="0"/>
              </a:rPr>
              <a:t>Tells a story)</a:t>
            </a:r>
          </a:p>
          <a:p>
            <a:pPr marL="342900" indent="-342900" fontAlgn="base">
              <a:buFont typeface="Wingdings" panose="05000000000000000000" pitchFamily="2" charset="2"/>
              <a:buChar char="§"/>
              <a:tabLst>
                <a:tab pos="197485" algn="l"/>
              </a:tabLst>
            </a:pPr>
            <a:endParaRPr lang="en-GB" altLang="en-US" sz="2200" dirty="0">
              <a:latin typeface="Georgia" panose="02040502050405020303" pitchFamily="18" charset="0"/>
            </a:endParaRPr>
          </a:p>
          <a:p>
            <a:pPr marL="342900" lvl="1" indent="-342900" fontAlgn="base">
              <a:buFont typeface="Wingdings" panose="05000000000000000000" pitchFamily="2" charset="2"/>
              <a:buChar char="§"/>
              <a:tabLst>
                <a:tab pos="197485" algn="l"/>
              </a:tabLst>
            </a:pPr>
            <a:r>
              <a:rPr lang="en-GB" altLang="en-US" sz="2200" dirty="0">
                <a:latin typeface="Georgia" panose="02040502050405020303" pitchFamily="18" charset="0"/>
              </a:rPr>
              <a:t>The objective of use case analysis is to model the system from the point of view </a:t>
            </a:r>
            <a:r>
              <a:rPr lang="en-GB" altLang="en-US" sz="2200" dirty="0">
                <a:latin typeface="Georgia" panose="02040502050405020303" pitchFamily="18" charset="0"/>
              </a:rPr>
              <a:t>of</a:t>
            </a:r>
          </a:p>
          <a:p>
            <a:pPr marL="800100" lvl="3" indent="-342900" fontAlgn="base">
              <a:buFont typeface="Wingdings" panose="05000000000000000000" pitchFamily="2" charset="2"/>
              <a:buChar char="§"/>
              <a:tabLst>
                <a:tab pos="197485" algn="l"/>
              </a:tabLst>
            </a:pPr>
            <a:r>
              <a:rPr lang="en-GB" altLang="en-US" sz="2200" dirty="0">
                <a:latin typeface="Georgia" panose="02040502050405020303" pitchFamily="18" charset="0"/>
              </a:rPr>
              <a:t>how </a:t>
            </a:r>
            <a:r>
              <a:rPr lang="en-GB" altLang="en-US" sz="2200" dirty="0">
                <a:latin typeface="Georgia" panose="02040502050405020303" pitchFamily="18" charset="0"/>
              </a:rPr>
              <a:t>users interact with this </a:t>
            </a:r>
            <a:r>
              <a:rPr lang="en-GB" altLang="en-US" sz="2200" dirty="0">
                <a:latin typeface="Georgia" panose="02040502050405020303" pitchFamily="18" charset="0"/>
              </a:rPr>
              <a:t>system when </a:t>
            </a:r>
            <a:r>
              <a:rPr lang="en-GB" altLang="en-US" sz="2200" dirty="0">
                <a:latin typeface="Georgia" panose="02040502050405020303" pitchFamily="18" charset="0"/>
              </a:rPr>
              <a:t>trying to achieve their objectives. </a:t>
            </a:r>
            <a:endParaRPr lang="en-GB" altLang="en-US" sz="2200" dirty="0">
              <a:latin typeface="Georgia" panose="02040502050405020303" pitchFamily="18" charset="0"/>
            </a:endParaRPr>
          </a:p>
          <a:p>
            <a:pPr marL="800100" lvl="4" indent="-342900" fontAlgn="base">
              <a:buFont typeface="Wingdings" panose="05000000000000000000" pitchFamily="2" charset="2"/>
              <a:buChar char="§"/>
              <a:tabLst>
                <a:tab pos="197485" algn="l"/>
              </a:tabLst>
            </a:pPr>
            <a:r>
              <a:rPr lang="en-GB" altLang="en-US" sz="2200" dirty="0">
                <a:latin typeface="Georgia" panose="02040502050405020303" pitchFamily="18" charset="0"/>
              </a:rPr>
              <a:t>Not </a:t>
            </a:r>
            <a:r>
              <a:rPr lang="en-GB" altLang="en-US" sz="2200" dirty="0">
                <a:latin typeface="Georgia" panose="02040502050405020303" pitchFamily="18" charset="0"/>
              </a:rPr>
              <a:t>the computations the system performs</a:t>
            </a:r>
            <a:r>
              <a:rPr lang="en-US" altLang="en-US" sz="2200" dirty="0">
                <a:latin typeface="Georgia" panose="02040502050405020303" pitchFamily="18" charset="0"/>
              </a:rPr>
              <a:t>.</a:t>
            </a:r>
          </a:p>
          <a:p>
            <a:pPr marL="342900" lvl="3" indent="-342900" fontAlgn="base">
              <a:buFont typeface="Wingdings" panose="05000000000000000000" pitchFamily="2" charset="2"/>
              <a:buChar char="§"/>
              <a:tabLst>
                <a:tab pos="197485" algn="l"/>
              </a:tabLst>
            </a:pPr>
            <a:endParaRPr lang="en-GB" altLang="en-US" sz="2200" dirty="0">
              <a:latin typeface="Georgia" panose="02040502050405020303" pitchFamily="18" charset="0"/>
            </a:endParaRPr>
          </a:p>
          <a:p>
            <a:pPr marL="342900" lvl="3" indent="-342900" fontAlgn="base">
              <a:buFont typeface="Wingdings" panose="05000000000000000000" pitchFamily="2" charset="2"/>
              <a:buChar char="§"/>
              <a:tabLst>
                <a:tab pos="197485" algn="l"/>
              </a:tabLst>
            </a:pPr>
            <a:endParaRPr lang="en-GB" altLang="en-US" sz="2200" dirty="0">
              <a:latin typeface="Georgia" panose="02040502050405020303" pitchFamily="18" charset="0"/>
            </a:endParaRPr>
          </a:p>
          <a:p>
            <a:pPr marL="342900" lvl="2" indent="-342900" fontAlgn="base">
              <a:buFont typeface="Wingdings" panose="05000000000000000000" pitchFamily="2" charset="2"/>
              <a:buChar char="§"/>
              <a:tabLst>
                <a:tab pos="197485" algn="l"/>
              </a:tabLst>
            </a:pPr>
            <a:r>
              <a:rPr lang="en-GB" altLang="en-US" sz="2200" dirty="0">
                <a:latin typeface="Georgia" panose="02040502050405020303" pitchFamily="18" charset="0"/>
              </a:rPr>
              <a:t>It is one of the key activities in requirements </a:t>
            </a:r>
            <a:r>
              <a:rPr lang="en-GB" altLang="en-US" sz="2200" dirty="0">
                <a:latin typeface="Georgia" panose="02040502050405020303" pitchFamily="18" charset="0"/>
              </a:rPr>
              <a:t>analysis</a:t>
            </a:r>
          </a:p>
          <a:p>
            <a:pPr marL="342900" lvl="2" indent="-342900">
              <a:buFont typeface="Arial" panose="020B0604020202020204" pitchFamily="34" charset="0"/>
              <a:buChar char="•"/>
              <a:tabLst>
                <a:tab pos="197485" algn="l"/>
              </a:tabLst>
            </a:pPr>
            <a:endParaRPr lang="en-GB" altLang="en-US" sz="2000" dirty="0">
              <a:latin typeface="Carlito"/>
            </a:endParaRPr>
          </a:p>
        </p:txBody>
      </p:sp>
    </p:spTree>
    <p:extLst>
      <p:ext uri="{BB962C8B-B14F-4D97-AF65-F5344CB8AC3E}">
        <p14:creationId xmlns:p14="http://schemas.microsoft.com/office/powerpoint/2010/main" val="1412736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a:spcBef>
                <a:spcPts val="100"/>
              </a:spcBef>
              <a:tabLst>
                <a:tab pos="9984105" algn="l"/>
              </a:tabLst>
            </a:pPr>
            <a:r>
              <a:rPr lang="en-US" b="1" spc="-15" dirty="0">
                <a:latin typeface="Lucida Bright" panose="02040602050505020304" pitchFamily="18" charset="0"/>
              </a:rPr>
              <a:t>Use case </a:t>
            </a:r>
            <a:endParaRPr lang="en-US" b="1" spc="-15" dirty="0">
              <a:latin typeface="Lucida Bright" panose="02040602050505020304" pitchFamily="18" charset="0"/>
            </a:endParaRPr>
          </a:p>
        </p:txBody>
      </p:sp>
      <p:sp>
        <p:nvSpPr>
          <p:cNvPr id="3" name="Text Placeholder 2"/>
          <p:cNvSpPr>
            <a:spLocks noGrp="1"/>
          </p:cNvSpPr>
          <p:nvPr>
            <p:ph type="body" idx="1"/>
          </p:nvPr>
        </p:nvSpPr>
        <p:spPr>
          <a:xfrm>
            <a:off x="468652" y="1982316"/>
            <a:ext cx="6063174" cy="2630658"/>
          </a:xfrm>
        </p:spPr>
        <p:txBody>
          <a:bodyPr>
            <a:normAutofit/>
          </a:bodyPr>
          <a:lstStyle/>
          <a:p>
            <a:pPr marL="342900" indent="-342900" fontAlgn="base">
              <a:buFont typeface="Wingdings" panose="05000000000000000000" pitchFamily="2" charset="2"/>
              <a:buChar char="§"/>
              <a:tabLst>
                <a:tab pos="197485" algn="l"/>
              </a:tabLst>
            </a:pPr>
            <a:r>
              <a:rPr lang="en-US" sz="2000" dirty="0">
                <a:solidFill>
                  <a:schemeClr val="tx1"/>
                </a:solidFill>
                <a:latin typeface="Georgia" panose="02040502050405020303" pitchFamily="18" charset="0"/>
              </a:rPr>
              <a:t>A use </a:t>
            </a:r>
            <a:r>
              <a:rPr lang="en-US" sz="2000" dirty="0">
                <a:solidFill>
                  <a:schemeClr val="tx1"/>
                </a:solidFill>
                <a:latin typeface="Georgia" panose="02040502050405020303" pitchFamily="18" charset="0"/>
              </a:rPr>
              <a:t>case has:</a:t>
            </a:r>
          </a:p>
          <a:p>
            <a:pPr marL="666900" lvl="1" indent="-342900" fontAlgn="base">
              <a:buFont typeface="Wingdings" panose="05000000000000000000" pitchFamily="2" charset="2"/>
              <a:buChar char="§"/>
              <a:tabLst>
                <a:tab pos="197485" algn="l"/>
              </a:tabLst>
            </a:pPr>
            <a:r>
              <a:rPr lang="en-US" sz="2000" dirty="0">
                <a:solidFill>
                  <a:schemeClr val="tx1"/>
                </a:solidFill>
                <a:latin typeface="Georgia" panose="02040502050405020303" pitchFamily="18" charset="0"/>
              </a:rPr>
              <a:t>Only one goal</a:t>
            </a:r>
          </a:p>
          <a:p>
            <a:pPr marL="666900" lvl="1" indent="-342900" fontAlgn="base">
              <a:buFont typeface="Wingdings" panose="05000000000000000000" pitchFamily="2" charset="2"/>
              <a:buChar char="§"/>
              <a:tabLst>
                <a:tab pos="197485" algn="l"/>
              </a:tabLst>
            </a:pPr>
            <a:r>
              <a:rPr lang="en-US" sz="2000" dirty="0">
                <a:solidFill>
                  <a:schemeClr val="tx1"/>
                </a:solidFill>
                <a:latin typeface="Georgia" panose="02040502050405020303" pitchFamily="18" charset="0"/>
              </a:rPr>
              <a:t>A single starting point</a:t>
            </a:r>
          </a:p>
          <a:p>
            <a:pPr marL="666900" lvl="1" indent="-342900" fontAlgn="base">
              <a:buFont typeface="Wingdings" panose="05000000000000000000" pitchFamily="2" charset="2"/>
              <a:buChar char="§"/>
              <a:tabLst>
                <a:tab pos="197485" algn="l"/>
              </a:tabLst>
            </a:pPr>
            <a:r>
              <a:rPr lang="en-US" sz="2000" dirty="0">
                <a:solidFill>
                  <a:schemeClr val="tx1"/>
                </a:solidFill>
                <a:latin typeface="Georgia" panose="02040502050405020303" pitchFamily="18" charset="0"/>
              </a:rPr>
              <a:t>A single ending point</a:t>
            </a:r>
          </a:p>
          <a:p>
            <a:pPr marL="666900" lvl="1" indent="-342900" fontAlgn="base">
              <a:buFont typeface="Wingdings" panose="05000000000000000000" pitchFamily="2" charset="2"/>
              <a:buChar char="§"/>
              <a:tabLst>
                <a:tab pos="197485" algn="l"/>
              </a:tabLst>
            </a:pPr>
            <a:r>
              <a:rPr lang="en-US" sz="2000" dirty="0">
                <a:solidFill>
                  <a:schemeClr val="tx1"/>
                </a:solidFill>
                <a:latin typeface="Georgia" panose="02040502050405020303" pitchFamily="18" charset="0"/>
              </a:rPr>
              <a:t>Multiple paths for getting from start to finish</a:t>
            </a:r>
          </a:p>
          <a:p>
            <a:endParaRPr lang="en-US" dirty="0"/>
          </a:p>
        </p:txBody>
      </p:sp>
      <p:pic>
        <p:nvPicPr>
          <p:cNvPr id="4" name="Picture 3"/>
          <p:cNvPicPr>
            <a:picLocks noChangeAspect="1"/>
          </p:cNvPicPr>
          <p:nvPr/>
        </p:nvPicPr>
        <p:blipFill>
          <a:blip r:embed="rId2"/>
          <a:stretch>
            <a:fillRect/>
          </a:stretch>
        </p:blipFill>
        <p:spPr>
          <a:xfrm>
            <a:off x="2409788" y="4858318"/>
            <a:ext cx="5796366" cy="1828800"/>
          </a:xfrm>
          <a:prstGeom prst="rect">
            <a:avLst/>
          </a:prstGeom>
        </p:spPr>
      </p:pic>
      <p:sp>
        <p:nvSpPr>
          <p:cNvPr id="5" name="Rectangle 4"/>
          <p:cNvSpPr/>
          <p:nvPr/>
        </p:nvSpPr>
        <p:spPr>
          <a:xfrm>
            <a:off x="6531826" y="1982316"/>
            <a:ext cx="5313172" cy="3524042"/>
          </a:xfrm>
          <a:prstGeom prst="rect">
            <a:avLst/>
          </a:prstGeom>
        </p:spPr>
        <p:txBody>
          <a:bodyPr wrap="square">
            <a:spAutoFit/>
          </a:bodyPr>
          <a:lstStyle/>
          <a:p>
            <a:pPr marL="457200" indent="-342900" fontAlgn="base">
              <a:lnSpc>
                <a:spcPct val="8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There are multiple paths to achieve the goal:</a:t>
            </a:r>
          </a:p>
          <a:p>
            <a:pPr marL="914400" lvl="1" indent="-342900" fontAlgn="base">
              <a:lnSpc>
                <a:spcPct val="8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By </a:t>
            </a:r>
            <a:r>
              <a:rPr lang="en-US" sz="2000" dirty="0">
                <a:latin typeface="Georgia" panose="02040502050405020303" pitchFamily="18" charset="0"/>
              </a:rPr>
              <a:t>mail</a:t>
            </a:r>
          </a:p>
          <a:p>
            <a:pPr marL="914400" lvl="1" indent="-342900" fontAlgn="base">
              <a:lnSpc>
                <a:spcPct val="8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In person</a:t>
            </a:r>
          </a:p>
          <a:p>
            <a:pPr marL="914400" lvl="1" indent="-342900" fontAlgn="base">
              <a:lnSpc>
                <a:spcPct val="8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by check</a:t>
            </a:r>
          </a:p>
          <a:p>
            <a:pPr marL="914400" lvl="1" indent="-342900" fontAlgn="base">
              <a:lnSpc>
                <a:spcPct val="8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by cash, etc.</a:t>
            </a:r>
          </a:p>
          <a:p>
            <a:pPr marL="457200" indent="-342900" fontAlgn="base">
              <a:lnSpc>
                <a:spcPct val="8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A path that does not lead to the goal:</a:t>
            </a:r>
          </a:p>
          <a:p>
            <a:pPr marL="914400" lvl="1" indent="-342900" fontAlgn="base">
              <a:lnSpc>
                <a:spcPct val="8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Credit card is declined</a:t>
            </a:r>
          </a:p>
          <a:p>
            <a:r>
              <a:rPr lang="en-US" dirty="0"/>
              <a:t/>
            </a:r>
            <a:br>
              <a:rPr lang="en-US" dirty="0"/>
            </a:br>
            <a:endParaRPr lang="en-US" dirty="0"/>
          </a:p>
        </p:txBody>
      </p:sp>
    </p:spTree>
    <p:extLst>
      <p:ext uri="{BB962C8B-B14F-4D97-AF65-F5344CB8AC3E}">
        <p14:creationId xmlns:p14="http://schemas.microsoft.com/office/powerpoint/2010/main" val="630018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81192" y="1272245"/>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lang="en-US" b="1" spc="-15" dirty="0">
                <a:latin typeface="Lucida Bright" panose="02040602050505020304" pitchFamily="18" charset="0"/>
              </a:rPr>
              <a:t>Characteristics of a use case</a:t>
            </a:r>
            <a:endParaRPr b="1" spc="-15" dirty="0">
              <a:latin typeface="Lucida Bright" panose="02040602050505020304" pitchFamily="18" charset="0"/>
            </a:endParaRPr>
          </a:p>
        </p:txBody>
      </p:sp>
      <p:sp>
        <p:nvSpPr>
          <p:cNvPr id="4" name="object 4"/>
          <p:cNvSpPr txBox="1"/>
          <p:nvPr/>
        </p:nvSpPr>
        <p:spPr>
          <a:xfrm>
            <a:off x="581192" y="1937721"/>
            <a:ext cx="11029616" cy="2562881"/>
          </a:xfrm>
          <a:prstGeom prst="rect">
            <a:avLst/>
          </a:prstGeom>
        </p:spPr>
        <p:txBody>
          <a:bodyPr vert="horz" wrap="square" lIns="0" tIns="160655" rIns="0" bIns="0" rtlCol="0">
            <a:spAutoFit/>
          </a:bodyPr>
          <a:lstStyle/>
          <a:p>
            <a:pPr marL="342900" indent="-342900" fontAlgn="base">
              <a:spcBef>
                <a:spcPct val="20000"/>
              </a:spcBef>
              <a:spcAft>
                <a:spcPts val="600"/>
              </a:spcAft>
              <a:buClr>
                <a:schemeClr val="accent2"/>
              </a:buClr>
              <a:buSzPct val="92000"/>
              <a:buFont typeface="Wingdings" panose="05000000000000000000" pitchFamily="2" charset="2"/>
              <a:buChar char="§"/>
              <a:tabLst>
                <a:tab pos="197485" algn="l"/>
              </a:tabLst>
            </a:pPr>
            <a:r>
              <a:rPr lang="en-US" altLang="en-US" sz="2000" dirty="0">
                <a:latin typeface="Georgia" panose="02040502050405020303" pitchFamily="18" charset="0"/>
              </a:rPr>
              <a:t>A use case (or set of use cases) has these characteristics:</a:t>
            </a:r>
          </a:p>
          <a:p>
            <a:pPr marL="342900" indent="-342900" fontAlgn="base">
              <a:spcBef>
                <a:spcPct val="20000"/>
              </a:spcBef>
              <a:spcAft>
                <a:spcPts val="600"/>
              </a:spcAft>
              <a:buClr>
                <a:schemeClr val="accent2"/>
              </a:buClr>
              <a:buSzPct val="92000"/>
              <a:buFont typeface="Wingdings" panose="05000000000000000000" pitchFamily="2" charset="2"/>
              <a:buChar char="§"/>
              <a:tabLst>
                <a:tab pos="197485" algn="l"/>
              </a:tabLst>
            </a:pPr>
            <a:endParaRPr lang="en-US" altLang="en-US" sz="2000" dirty="0">
              <a:latin typeface="Georgia" panose="02040502050405020303" pitchFamily="18" charset="0"/>
            </a:endParaRPr>
          </a:p>
          <a:p>
            <a:pPr marL="800100" lvl="1" indent="-342900" fontAlgn="base">
              <a:spcBef>
                <a:spcPct val="20000"/>
              </a:spcBef>
              <a:spcAft>
                <a:spcPts val="600"/>
              </a:spcAft>
              <a:buClr>
                <a:schemeClr val="accent2"/>
              </a:buClr>
              <a:buSzPct val="92000"/>
              <a:buFont typeface="Wingdings" panose="05000000000000000000" pitchFamily="2" charset="2"/>
              <a:buChar char="§"/>
              <a:tabLst>
                <a:tab pos="197485" algn="l"/>
              </a:tabLst>
            </a:pPr>
            <a:r>
              <a:rPr lang="en-US" altLang="en-US" sz="2000" dirty="0">
                <a:latin typeface="Georgia" panose="02040502050405020303" pitchFamily="18" charset="0"/>
              </a:rPr>
              <a:t>Organizes functional requirements</a:t>
            </a:r>
          </a:p>
          <a:p>
            <a:pPr marL="800100" lvl="1" indent="-342900" fontAlgn="base">
              <a:spcBef>
                <a:spcPct val="20000"/>
              </a:spcBef>
              <a:spcAft>
                <a:spcPts val="600"/>
              </a:spcAft>
              <a:buClr>
                <a:schemeClr val="accent2"/>
              </a:buClr>
              <a:buSzPct val="92000"/>
              <a:buFont typeface="Wingdings" panose="05000000000000000000" pitchFamily="2" charset="2"/>
              <a:buChar char="§"/>
              <a:tabLst>
                <a:tab pos="197485" algn="l"/>
              </a:tabLst>
            </a:pPr>
            <a:r>
              <a:rPr lang="en-US" altLang="en-US" sz="2000" dirty="0">
                <a:latin typeface="Georgia" panose="02040502050405020303" pitchFamily="18" charset="0"/>
              </a:rPr>
              <a:t>Models the goals of system/actor (user) interactions</a:t>
            </a:r>
          </a:p>
          <a:p>
            <a:pPr marL="800100" lvl="1" indent="-342900" fontAlgn="base">
              <a:spcBef>
                <a:spcPct val="20000"/>
              </a:spcBef>
              <a:spcAft>
                <a:spcPts val="600"/>
              </a:spcAft>
              <a:buClr>
                <a:schemeClr val="accent2"/>
              </a:buClr>
              <a:buSzPct val="92000"/>
              <a:buFont typeface="Wingdings" panose="05000000000000000000" pitchFamily="2" charset="2"/>
              <a:buChar char="§"/>
              <a:tabLst>
                <a:tab pos="197485" algn="l"/>
              </a:tabLst>
            </a:pPr>
            <a:r>
              <a:rPr lang="en-US" altLang="en-US" sz="2000" dirty="0">
                <a:latin typeface="Georgia" panose="02040502050405020303" pitchFamily="18" charset="0"/>
              </a:rPr>
              <a:t>Describes one main flow of events (main scenarios) and possibly other exceptional flows (alternatives)</a:t>
            </a:r>
            <a:endParaRPr lang="en-US" altLang="en-US" sz="2000" dirty="0">
              <a:latin typeface="Georgia" panose="02040502050405020303" pitchFamily="18" charset="0"/>
            </a:endParaRPr>
          </a:p>
        </p:txBody>
      </p:sp>
    </p:spTree>
    <p:extLst>
      <p:ext uri="{BB962C8B-B14F-4D97-AF65-F5344CB8AC3E}">
        <p14:creationId xmlns:p14="http://schemas.microsoft.com/office/powerpoint/2010/main" val="2700661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81192" y="1272245"/>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b="1" spc="-15" dirty="0">
                <a:latin typeface="Lucida Bright" panose="02040602050505020304" pitchFamily="18" charset="0"/>
              </a:rPr>
              <a:t>How do we describe use cases?</a:t>
            </a:r>
            <a:r>
              <a:rPr b="1" spc="-170" dirty="0">
                <a:solidFill>
                  <a:srgbClr val="404040"/>
                </a:solidFill>
              </a:rPr>
              <a:t>	</a:t>
            </a:r>
          </a:p>
        </p:txBody>
      </p:sp>
      <p:sp>
        <p:nvSpPr>
          <p:cNvPr id="4" name="object 4"/>
          <p:cNvSpPr txBox="1"/>
          <p:nvPr/>
        </p:nvSpPr>
        <p:spPr>
          <a:xfrm>
            <a:off x="289754" y="2050262"/>
            <a:ext cx="4099366" cy="1362552"/>
          </a:xfrm>
          <a:prstGeom prst="rect">
            <a:avLst/>
          </a:prstGeom>
        </p:spPr>
        <p:txBody>
          <a:bodyPr vert="horz" wrap="square" lIns="0" tIns="160655" rIns="0" bIns="0" rtlCol="0">
            <a:spAutoFit/>
          </a:bodyPr>
          <a:lstStyle/>
          <a:p>
            <a:pPr marL="800100" lvl="1" indent="-342900" fontAlgn="base">
              <a:lnSpc>
                <a:spcPct val="10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Use case diagram</a:t>
            </a:r>
          </a:p>
          <a:p>
            <a:pPr marL="800100" lvl="1" indent="-342900" fontAlgn="base">
              <a:lnSpc>
                <a:spcPct val="10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Fully Dressed use case</a:t>
            </a:r>
          </a:p>
          <a:p>
            <a:pPr marL="800100" lvl="1" indent="-342900" fontAlgn="base">
              <a:lnSpc>
                <a:spcPct val="10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Descriptive Use case</a:t>
            </a:r>
            <a:endParaRPr sz="2000" dirty="0">
              <a:latin typeface="Georgia" panose="02040502050405020303" pitchFamily="18" charset="0"/>
            </a:endParaRPr>
          </a:p>
        </p:txBody>
      </p:sp>
    </p:spTree>
    <p:extLst>
      <p:ext uri="{BB962C8B-B14F-4D97-AF65-F5344CB8AC3E}">
        <p14:creationId xmlns:p14="http://schemas.microsoft.com/office/powerpoint/2010/main" val="772372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81192" y="1272245"/>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b="1" spc="-15" dirty="0">
                <a:latin typeface="Lucida Bright" panose="02040602050505020304" pitchFamily="18" charset="0"/>
              </a:rPr>
              <a:t>Use Case Diagram</a:t>
            </a:r>
            <a:r>
              <a:rPr spc="-290" dirty="0"/>
              <a:t>	</a:t>
            </a:r>
          </a:p>
        </p:txBody>
      </p:sp>
      <p:sp>
        <p:nvSpPr>
          <p:cNvPr id="4" name="object 4"/>
          <p:cNvSpPr txBox="1"/>
          <p:nvPr/>
        </p:nvSpPr>
        <p:spPr>
          <a:xfrm>
            <a:off x="468923" y="2025723"/>
            <a:ext cx="11254154" cy="3833742"/>
          </a:xfrm>
          <a:prstGeom prst="rect">
            <a:avLst/>
          </a:prstGeom>
        </p:spPr>
        <p:txBody>
          <a:bodyPr vert="horz" wrap="square" lIns="0" tIns="34925" rIns="0" bIns="0" rtlCol="0">
            <a:spAutoFit/>
          </a:bodyPr>
          <a:lstStyle/>
          <a:p>
            <a:pPr marL="800100" lvl="1" indent="-342900" fontAlgn="base">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what is being described? (system)</a:t>
            </a:r>
          </a:p>
          <a:p>
            <a:pPr marL="800100" lvl="1" indent="-342900" fontAlgn="base">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who is using the system? (actors) </a:t>
            </a:r>
          </a:p>
          <a:p>
            <a:pPr marL="800100" lvl="1" indent="-342900" fontAlgn="base">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what do the actors want to achieve? (use cases)</a:t>
            </a:r>
          </a:p>
          <a:p>
            <a:pPr marL="12066">
              <a:lnSpc>
                <a:spcPct val="100000"/>
              </a:lnSpc>
              <a:spcBef>
                <a:spcPts val="1120"/>
              </a:spcBef>
              <a:buSzPct val="95833"/>
              <a:tabLst>
                <a:tab pos="255904" algn="l"/>
              </a:tabLst>
            </a:pPr>
            <a:endParaRPr lang="en-US" spc="-5" dirty="0">
              <a:solidFill>
                <a:srgbClr val="E38312"/>
              </a:solidFill>
              <a:latin typeface="Carlito"/>
              <a:cs typeface="Carlito"/>
            </a:endParaRPr>
          </a:p>
          <a:p>
            <a:pPr marL="12066">
              <a:lnSpc>
                <a:spcPct val="100000"/>
              </a:lnSpc>
              <a:spcBef>
                <a:spcPts val="1120"/>
              </a:spcBef>
              <a:buSzPct val="95833"/>
              <a:tabLst>
                <a:tab pos="255904" algn="l"/>
              </a:tabLst>
            </a:pPr>
            <a:r>
              <a:rPr lang="en-US" spc="-5" dirty="0" smtClean="0">
                <a:solidFill>
                  <a:schemeClr val="bg2">
                    <a:lumMod val="50000"/>
                  </a:schemeClr>
                </a:solidFill>
                <a:latin typeface="Carlito"/>
                <a:cs typeface="Carlito"/>
              </a:rPr>
              <a:t>Purpose</a:t>
            </a:r>
            <a:endParaRPr lang="en-US" dirty="0" smtClean="0">
              <a:solidFill>
                <a:schemeClr val="bg2">
                  <a:lumMod val="50000"/>
                </a:schemeClr>
              </a:solidFill>
              <a:latin typeface="Carlito"/>
              <a:cs typeface="Carlito"/>
            </a:endParaRPr>
          </a:p>
          <a:p>
            <a:pPr marL="800100" lvl="1" indent="-342900" fontAlgn="base">
              <a:lnSpc>
                <a:spcPct val="10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Specify the context of a system</a:t>
            </a:r>
          </a:p>
          <a:p>
            <a:pPr marL="800100" lvl="1" indent="-342900" fontAlgn="base">
              <a:lnSpc>
                <a:spcPct val="10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Capture the requirements of a system</a:t>
            </a:r>
          </a:p>
          <a:p>
            <a:pPr marL="800100" lvl="1" indent="-342900" fontAlgn="base">
              <a:lnSpc>
                <a:spcPct val="10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Drive implementation and generate test cases</a:t>
            </a:r>
            <a:endParaRPr lang="en-US" sz="2000" dirty="0">
              <a:latin typeface="Georgia" panose="02040502050405020303" pitchFamily="18" charset="0"/>
            </a:endParaRPr>
          </a:p>
          <a:p>
            <a:pPr marL="213360" lvl="1">
              <a:spcBef>
                <a:spcPts val="340"/>
              </a:spcBef>
              <a:buClr>
                <a:srgbClr val="E38312"/>
              </a:buClr>
              <a:tabLst>
                <a:tab pos="397510" algn="l"/>
              </a:tabLst>
            </a:pPr>
            <a:endParaRPr sz="2000" dirty="0">
              <a:latin typeface="Carlito"/>
            </a:endParaRPr>
          </a:p>
        </p:txBody>
      </p:sp>
    </p:spTree>
    <p:extLst>
      <p:ext uri="{BB962C8B-B14F-4D97-AF65-F5344CB8AC3E}">
        <p14:creationId xmlns:p14="http://schemas.microsoft.com/office/powerpoint/2010/main" val="3714485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9422" y="735557"/>
            <a:ext cx="6846603" cy="6122443"/>
          </a:xfrm>
          <a:prstGeom prst="rect">
            <a:avLst/>
          </a:prstGeom>
        </p:spPr>
      </p:pic>
    </p:spTree>
    <p:extLst>
      <p:ext uri="{BB962C8B-B14F-4D97-AF65-F5344CB8AC3E}">
        <p14:creationId xmlns:p14="http://schemas.microsoft.com/office/powerpoint/2010/main" val="821251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81192" y="1272245"/>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b="1" spc="-15" dirty="0">
                <a:latin typeface="Lucida Bright" panose="02040602050505020304" pitchFamily="18" charset="0"/>
              </a:rPr>
              <a:t>Use Case Diagram Elements</a:t>
            </a:r>
            <a:r>
              <a:rPr b="1" spc="-310" dirty="0">
                <a:solidFill>
                  <a:srgbClr val="404040"/>
                </a:solidFill>
              </a:rPr>
              <a:t>	</a:t>
            </a:r>
          </a:p>
        </p:txBody>
      </p:sp>
      <p:sp>
        <p:nvSpPr>
          <p:cNvPr id="6" name="object 6"/>
          <p:cNvSpPr txBox="1"/>
          <p:nvPr/>
        </p:nvSpPr>
        <p:spPr>
          <a:xfrm>
            <a:off x="581192" y="1946255"/>
            <a:ext cx="11029616" cy="4412105"/>
          </a:xfrm>
          <a:prstGeom prst="rect">
            <a:avLst/>
          </a:prstGeom>
        </p:spPr>
        <p:txBody>
          <a:bodyPr vert="horz" wrap="square" lIns="0" tIns="155575" rIns="0" bIns="0" rtlCol="0">
            <a:spAutoFit/>
          </a:bodyPr>
          <a:lstStyle/>
          <a:p>
            <a:pPr marL="354966" indent="-342900">
              <a:lnSpc>
                <a:spcPct val="100000"/>
              </a:lnSpc>
              <a:spcBef>
                <a:spcPts val="1225"/>
              </a:spcBef>
              <a:buSzPct val="95833"/>
              <a:buFont typeface="Wingdings" panose="05000000000000000000" pitchFamily="2" charset="2"/>
              <a:buChar char="§"/>
              <a:tabLst>
                <a:tab pos="255904" algn="l"/>
              </a:tabLst>
            </a:pPr>
            <a:r>
              <a:rPr sz="2400" b="1" spc="-10" dirty="0">
                <a:solidFill>
                  <a:schemeClr val="bg2">
                    <a:lumMod val="50000"/>
                  </a:schemeClr>
                </a:solidFill>
                <a:cs typeface="Carlito"/>
              </a:rPr>
              <a:t>Actors</a:t>
            </a:r>
            <a:endParaRPr sz="2400" dirty="0">
              <a:solidFill>
                <a:schemeClr val="bg2">
                  <a:lumMod val="50000"/>
                </a:schemeClr>
              </a:solidFill>
              <a:cs typeface="Carlito"/>
            </a:endParaRPr>
          </a:p>
          <a:p>
            <a:pPr marL="12700">
              <a:lnSpc>
                <a:spcPct val="100000"/>
              </a:lnSpc>
              <a:spcBef>
                <a:spcPts val="940"/>
              </a:spcBef>
            </a:pPr>
            <a:r>
              <a:rPr sz="2400" dirty="0">
                <a:solidFill>
                  <a:srgbClr val="404040"/>
                </a:solidFill>
                <a:cs typeface="Carlito"/>
              </a:rPr>
              <a:t>- </a:t>
            </a:r>
            <a:r>
              <a:rPr sz="2400" spc="-5" dirty="0">
                <a:solidFill>
                  <a:srgbClr val="404040"/>
                </a:solidFill>
                <a:cs typeface="Carlito"/>
              </a:rPr>
              <a:t>something with </a:t>
            </a:r>
            <a:r>
              <a:rPr sz="2400" dirty="0">
                <a:solidFill>
                  <a:srgbClr val="404040"/>
                </a:solidFill>
                <a:cs typeface="Carlito"/>
              </a:rPr>
              <a:t>a </a:t>
            </a:r>
            <a:r>
              <a:rPr sz="2400" spc="-10" dirty="0">
                <a:solidFill>
                  <a:srgbClr val="404040"/>
                </a:solidFill>
                <a:cs typeface="Carlito"/>
              </a:rPr>
              <a:t>behavior </a:t>
            </a:r>
            <a:r>
              <a:rPr sz="2400" spc="-5" dirty="0">
                <a:solidFill>
                  <a:srgbClr val="404040"/>
                </a:solidFill>
                <a:cs typeface="Carlito"/>
              </a:rPr>
              <a:t>or </a:t>
            </a:r>
            <a:r>
              <a:rPr sz="2400" spc="-15" dirty="0">
                <a:solidFill>
                  <a:srgbClr val="404040"/>
                </a:solidFill>
                <a:cs typeface="Carlito"/>
              </a:rPr>
              <a:t>role, </a:t>
            </a:r>
            <a:r>
              <a:rPr sz="2400" dirty="0">
                <a:solidFill>
                  <a:srgbClr val="404040"/>
                </a:solidFill>
                <a:cs typeface="Carlito"/>
              </a:rPr>
              <a:t>e.g., a </a:t>
            </a:r>
            <a:r>
              <a:rPr sz="2400" spc="-10" dirty="0">
                <a:solidFill>
                  <a:srgbClr val="404040"/>
                </a:solidFill>
                <a:cs typeface="Carlito"/>
              </a:rPr>
              <a:t>person, </a:t>
            </a:r>
            <a:r>
              <a:rPr sz="2400" dirty="0">
                <a:solidFill>
                  <a:srgbClr val="404040"/>
                </a:solidFill>
                <a:cs typeface="Carlito"/>
              </a:rPr>
              <a:t>another </a:t>
            </a:r>
            <a:r>
              <a:rPr sz="2400" spc="-20" dirty="0">
                <a:solidFill>
                  <a:srgbClr val="404040"/>
                </a:solidFill>
                <a:cs typeface="Carlito"/>
              </a:rPr>
              <a:t>system,</a:t>
            </a:r>
            <a:r>
              <a:rPr sz="2400" spc="45" dirty="0">
                <a:solidFill>
                  <a:srgbClr val="404040"/>
                </a:solidFill>
                <a:cs typeface="Carlito"/>
              </a:rPr>
              <a:t> </a:t>
            </a:r>
            <a:r>
              <a:rPr sz="2400" spc="-10" dirty="0">
                <a:solidFill>
                  <a:srgbClr val="404040"/>
                </a:solidFill>
                <a:cs typeface="Carlito"/>
              </a:rPr>
              <a:t>organization</a:t>
            </a:r>
            <a:r>
              <a:rPr sz="2400" spc="-10" dirty="0" smtClean="0">
                <a:solidFill>
                  <a:srgbClr val="404040"/>
                </a:solidFill>
                <a:cs typeface="Carlito"/>
              </a:rPr>
              <a:t>.</a:t>
            </a:r>
            <a:endParaRPr sz="2400" dirty="0">
              <a:cs typeface="Carlito"/>
            </a:endParaRPr>
          </a:p>
          <a:p>
            <a:pPr marL="354966" indent="-342900">
              <a:spcBef>
                <a:spcPts val="1225"/>
              </a:spcBef>
              <a:buSzPct val="95833"/>
              <a:buFont typeface="Wingdings" panose="05000000000000000000" pitchFamily="2" charset="2"/>
              <a:buChar char="§"/>
              <a:tabLst>
                <a:tab pos="255904" algn="l"/>
              </a:tabLst>
            </a:pPr>
            <a:r>
              <a:rPr sz="2400" b="1" spc="-10" dirty="0">
                <a:solidFill>
                  <a:schemeClr val="bg2">
                    <a:lumMod val="50000"/>
                  </a:schemeClr>
                </a:solidFill>
                <a:cs typeface="Carlito"/>
              </a:rPr>
              <a:t>Scenario</a:t>
            </a:r>
          </a:p>
          <a:p>
            <a:pPr marL="12700">
              <a:lnSpc>
                <a:spcPts val="2160"/>
              </a:lnSpc>
              <a:spcBef>
                <a:spcPts val="940"/>
              </a:spcBef>
            </a:pPr>
            <a:r>
              <a:rPr sz="2400" dirty="0">
                <a:solidFill>
                  <a:srgbClr val="404040"/>
                </a:solidFill>
                <a:cs typeface="Carlito"/>
              </a:rPr>
              <a:t>- a </a:t>
            </a:r>
            <a:r>
              <a:rPr sz="2400" spc="-5" dirty="0">
                <a:solidFill>
                  <a:srgbClr val="404040"/>
                </a:solidFill>
                <a:cs typeface="Carlito"/>
              </a:rPr>
              <a:t>specific sequence </a:t>
            </a:r>
            <a:r>
              <a:rPr sz="2400" dirty="0">
                <a:solidFill>
                  <a:srgbClr val="404040"/>
                </a:solidFill>
                <a:cs typeface="Carlito"/>
              </a:rPr>
              <a:t>of actions and </a:t>
            </a:r>
            <a:r>
              <a:rPr sz="2400" spc="-10" dirty="0">
                <a:solidFill>
                  <a:srgbClr val="404040"/>
                </a:solidFill>
                <a:cs typeface="Carlito"/>
              </a:rPr>
              <a:t>interactions </a:t>
            </a:r>
            <a:r>
              <a:rPr sz="2400" spc="-5" dirty="0">
                <a:solidFill>
                  <a:srgbClr val="404040"/>
                </a:solidFill>
                <a:cs typeface="Carlito"/>
              </a:rPr>
              <a:t>between </a:t>
            </a:r>
            <a:r>
              <a:rPr sz="2400" spc="-10" dirty="0">
                <a:solidFill>
                  <a:srgbClr val="404040"/>
                </a:solidFill>
                <a:cs typeface="Carlito"/>
              </a:rPr>
              <a:t>actors </a:t>
            </a:r>
            <a:r>
              <a:rPr sz="2400" dirty="0">
                <a:solidFill>
                  <a:srgbClr val="404040"/>
                </a:solidFill>
                <a:cs typeface="Carlito"/>
              </a:rPr>
              <a:t>and the </a:t>
            </a:r>
            <a:r>
              <a:rPr sz="2400" spc="-15" dirty="0">
                <a:solidFill>
                  <a:srgbClr val="404040"/>
                </a:solidFill>
                <a:cs typeface="Carlito"/>
              </a:rPr>
              <a:t>system, </a:t>
            </a:r>
            <a:r>
              <a:rPr sz="2400" dirty="0">
                <a:solidFill>
                  <a:srgbClr val="404040"/>
                </a:solidFill>
                <a:cs typeface="Carlito"/>
              </a:rPr>
              <a:t>a.k.a. a </a:t>
            </a:r>
            <a:r>
              <a:rPr sz="2400" spc="-5" dirty="0">
                <a:solidFill>
                  <a:srgbClr val="404040"/>
                </a:solidFill>
                <a:cs typeface="Carlito"/>
              </a:rPr>
              <a:t>use</a:t>
            </a:r>
            <a:r>
              <a:rPr sz="2400" spc="95" dirty="0">
                <a:solidFill>
                  <a:srgbClr val="404040"/>
                </a:solidFill>
                <a:cs typeface="Carlito"/>
              </a:rPr>
              <a:t> </a:t>
            </a:r>
            <a:r>
              <a:rPr sz="2400" spc="-5" dirty="0" smtClean="0">
                <a:solidFill>
                  <a:srgbClr val="404040"/>
                </a:solidFill>
                <a:cs typeface="Carlito"/>
              </a:rPr>
              <a:t>case</a:t>
            </a:r>
            <a:r>
              <a:rPr lang="en-US" sz="2400" dirty="0">
                <a:cs typeface="Carlito"/>
              </a:rPr>
              <a:t> </a:t>
            </a:r>
            <a:r>
              <a:rPr sz="2400" spc="-5" dirty="0" smtClean="0">
                <a:solidFill>
                  <a:srgbClr val="404040"/>
                </a:solidFill>
                <a:cs typeface="Carlito"/>
              </a:rPr>
              <a:t>instance</a:t>
            </a:r>
            <a:endParaRPr sz="2400" dirty="0">
              <a:cs typeface="Carlito"/>
            </a:endParaRPr>
          </a:p>
          <a:p>
            <a:pPr marL="354966" indent="-342900">
              <a:lnSpc>
                <a:spcPct val="100000"/>
              </a:lnSpc>
              <a:spcBef>
                <a:spcPts val="1225"/>
              </a:spcBef>
              <a:buSzPct val="95833"/>
              <a:buFont typeface="Wingdings" panose="05000000000000000000" pitchFamily="2" charset="2"/>
              <a:buChar char="§"/>
              <a:tabLst>
                <a:tab pos="255904" algn="l"/>
              </a:tabLst>
            </a:pPr>
            <a:r>
              <a:rPr sz="2400" b="1" spc="-10" dirty="0">
                <a:solidFill>
                  <a:schemeClr val="bg2">
                    <a:lumMod val="50000"/>
                  </a:schemeClr>
                </a:solidFill>
                <a:cs typeface="Carlito"/>
              </a:rPr>
              <a:t>Use case</a:t>
            </a:r>
          </a:p>
          <a:p>
            <a:pPr marL="12700">
              <a:lnSpc>
                <a:spcPts val="2160"/>
              </a:lnSpc>
              <a:spcBef>
                <a:spcPts val="925"/>
              </a:spcBef>
            </a:pPr>
            <a:r>
              <a:rPr sz="2400" spc="50" dirty="0">
                <a:solidFill>
                  <a:srgbClr val="E38312"/>
                </a:solidFill>
                <a:cs typeface="Carlito"/>
              </a:rPr>
              <a:t>-</a:t>
            </a:r>
            <a:r>
              <a:rPr sz="2400" spc="50" dirty="0">
                <a:solidFill>
                  <a:srgbClr val="404040"/>
                </a:solidFill>
                <a:cs typeface="Carlito"/>
              </a:rPr>
              <a:t>a </a:t>
            </a:r>
            <a:r>
              <a:rPr sz="2400" spc="-5" dirty="0">
                <a:solidFill>
                  <a:srgbClr val="404040"/>
                </a:solidFill>
                <a:cs typeface="Carlito"/>
              </a:rPr>
              <a:t>collection of </a:t>
            </a:r>
            <a:r>
              <a:rPr sz="2400" spc="-15" dirty="0">
                <a:solidFill>
                  <a:srgbClr val="404040"/>
                </a:solidFill>
                <a:cs typeface="Carlito"/>
              </a:rPr>
              <a:t>related </a:t>
            </a:r>
            <a:r>
              <a:rPr sz="2400" dirty="0">
                <a:solidFill>
                  <a:srgbClr val="404040"/>
                </a:solidFill>
                <a:cs typeface="Carlito"/>
              </a:rPr>
              <a:t>success and </a:t>
            </a:r>
            <a:r>
              <a:rPr sz="2400" spc="-10" dirty="0">
                <a:solidFill>
                  <a:srgbClr val="404040"/>
                </a:solidFill>
                <a:cs typeface="Carlito"/>
              </a:rPr>
              <a:t>failure </a:t>
            </a:r>
            <a:r>
              <a:rPr sz="2400" spc="-5" dirty="0">
                <a:solidFill>
                  <a:srgbClr val="404040"/>
                </a:solidFill>
                <a:cs typeface="Carlito"/>
              </a:rPr>
              <a:t>scenarios, describing </a:t>
            </a:r>
            <a:r>
              <a:rPr sz="2400" spc="-10" dirty="0">
                <a:solidFill>
                  <a:srgbClr val="404040"/>
                </a:solidFill>
                <a:cs typeface="Carlito"/>
              </a:rPr>
              <a:t>actors </a:t>
            </a:r>
            <a:r>
              <a:rPr sz="2400" spc="-5" dirty="0">
                <a:solidFill>
                  <a:srgbClr val="404040"/>
                </a:solidFill>
                <a:cs typeface="Carlito"/>
              </a:rPr>
              <a:t>using </a:t>
            </a:r>
            <a:r>
              <a:rPr sz="2400" dirty="0">
                <a:solidFill>
                  <a:srgbClr val="404040"/>
                </a:solidFill>
                <a:cs typeface="Carlito"/>
              </a:rPr>
              <a:t>the </a:t>
            </a:r>
            <a:r>
              <a:rPr sz="2400" spc="-20" dirty="0">
                <a:solidFill>
                  <a:srgbClr val="404040"/>
                </a:solidFill>
                <a:cs typeface="Carlito"/>
              </a:rPr>
              <a:t>system</a:t>
            </a:r>
            <a:r>
              <a:rPr sz="2400" spc="50" dirty="0">
                <a:solidFill>
                  <a:srgbClr val="404040"/>
                </a:solidFill>
                <a:cs typeface="Carlito"/>
              </a:rPr>
              <a:t> </a:t>
            </a:r>
            <a:r>
              <a:rPr sz="2400" spc="-15" dirty="0" smtClean="0">
                <a:solidFill>
                  <a:srgbClr val="404040"/>
                </a:solidFill>
                <a:cs typeface="Carlito"/>
              </a:rPr>
              <a:t>to</a:t>
            </a:r>
            <a:r>
              <a:rPr lang="en-US" sz="2400" dirty="0">
                <a:cs typeface="Carlito"/>
              </a:rPr>
              <a:t> </a:t>
            </a:r>
            <a:r>
              <a:rPr sz="2400" dirty="0" smtClean="0">
                <a:solidFill>
                  <a:srgbClr val="404040"/>
                </a:solidFill>
                <a:cs typeface="Carlito"/>
              </a:rPr>
              <a:t>support </a:t>
            </a:r>
            <a:r>
              <a:rPr sz="2400" dirty="0">
                <a:solidFill>
                  <a:srgbClr val="404040"/>
                </a:solidFill>
                <a:cs typeface="Carlito"/>
              </a:rPr>
              <a:t>a</a:t>
            </a:r>
            <a:r>
              <a:rPr sz="2400" spc="-40" dirty="0">
                <a:solidFill>
                  <a:srgbClr val="404040"/>
                </a:solidFill>
                <a:cs typeface="Carlito"/>
              </a:rPr>
              <a:t> </a:t>
            </a:r>
            <a:r>
              <a:rPr sz="2400" spc="-5" dirty="0">
                <a:solidFill>
                  <a:srgbClr val="404040"/>
                </a:solidFill>
                <a:cs typeface="Carlito"/>
              </a:rPr>
              <a:t>goal</a:t>
            </a:r>
            <a:endParaRPr sz="2400" dirty="0">
              <a:cs typeface="Carlito"/>
            </a:endParaRPr>
          </a:p>
          <a:p>
            <a:pPr marL="354966" indent="-342900">
              <a:spcBef>
                <a:spcPts val="1225"/>
              </a:spcBef>
              <a:buSzPct val="95833"/>
              <a:buFont typeface="Wingdings" panose="05000000000000000000" pitchFamily="2" charset="2"/>
              <a:buChar char="§"/>
              <a:tabLst>
                <a:tab pos="255904" algn="l"/>
              </a:tabLst>
            </a:pPr>
            <a:r>
              <a:rPr sz="2400" b="1" spc="-10" dirty="0">
                <a:solidFill>
                  <a:schemeClr val="bg2">
                    <a:lumMod val="50000"/>
                  </a:schemeClr>
                </a:solidFill>
                <a:cs typeface="Carlito"/>
              </a:rPr>
              <a:t>Other Elements</a:t>
            </a:r>
          </a:p>
          <a:p>
            <a:pPr marL="12700">
              <a:lnSpc>
                <a:spcPct val="100000"/>
              </a:lnSpc>
              <a:spcBef>
                <a:spcPts val="1000"/>
              </a:spcBef>
            </a:pPr>
            <a:r>
              <a:rPr sz="2400" spc="5" dirty="0">
                <a:solidFill>
                  <a:srgbClr val="E38312"/>
                </a:solidFill>
                <a:cs typeface="Carlito"/>
              </a:rPr>
              <a:t>-</a:t>
            </a:r>
            <a:r>
              <a:rPr sz="2400" spc="5" dirty="0">
                <a:solidFill>
                  <a:srgbClr val="404040"/>
                </a:solidFill>
                <a:cs typeface="Carlito"/>
              </a:rPr>
              <a:t>Associations, </a:t>
            </a:r>
            <a:r>
              <a:rPr sz="2400" dirty="0">
                <a:solidFill>
                  <a:srgbClr val="404040"/>
                </a:solidFill>
                <a:cs typeface="Carlito"/>
              </a:rPr>
              <a:t>include, </a:t>
            </a:r>
            <a:r>
              <a:rPr lang="en-US" sz="2400" spc="-15" dirty="0" smtClean="0">
                <a:solidFill>
                  <a:srgbClr val="404040"/>
                </a:solidFill>
                <a:cs typeface="Carlito"/>
              </a:rPr>
              <a:t>extend, System boundary</a:t>
            </a:r>
            <a:endParaRPr sz="2400" dirty="0">
              <a:cs typeface="Carlito"/>
            </a:endParaRPr>
          </a:p>
        </p:txBody>
      </p:sp>
    </p:spTree>
    <p:extLst>
      <p:ext uri="{BB962C8B-B14F-4D97-AF65-F5344CB8AC3E}">
        <p14:creationId xmlns:p14="http://schemas.microsoft.com/office/powerpoint/2010/main" val="733985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81192" y="1272245"/>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b="1" spc="-15" dirty="0">
                <a:latin typeface="Lucida Bright" panose="02040602050505020304" pitchFamily="18" charset="0"/>
              </a:rPr>
              <a:t>What is an Actor?</a:t>
            </a:r>
            <a:r>
              <a:rPr spc="-180" dirty="0"/>
              <a:t>	</a:t>
            </a:r>
          </a:p>
        </p:txBody>
      </p:sp>
      <p:sp>
        <p:nvSpPr>
          <p:cNvPr id="4" name="object 4"/>
          <p:cNvSpPr txBox="1"/>
          <p:nvPr/>
        </p:nvSpPr>
        <p:spPr>
          <a:xfrm>
            <a:off x="581192" y="2057400"/>
            <a:ext cx="8168913" cy="3223959"/>
          </a:xfrm>
          <a:prstGeom prst="rect">
            <a:avLst/>
          </a:prstGeom>
        </p:spPr>
        <p:txBody>
          <a:bodyPr vert="horz" wrap="square" lIns="0" tIns="154940" rIns="0" bIns="0" rtlCol="0">
            <a:spAutoFit/>
          </a:bodyPr>
          <a:lstStyle/>
          <a:p>
            <a:pPr marL="800100" lvl="1" indent="-342900" fontAlgn="base">
              <a:lnSpc>
                <a:spcPct val="10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Actor is someone interacting with use case (system function).</a:t>
            </a:r>
          </a:p>
          <a:p>
            <a:pPr marL="800100" lvl="1" indent="-342900" fontAlgn="base">
              <a:lnSpc>
                <a:spcPct val="10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Named by </a:t>
            </a:r>
            <a:r>
              <a:rPr lang="en-US" sz="2000" dirty="0">
                <a:latin typeface="Georgia" panose="02040502050405020303" pitchFamily="18" charset="0"/>
              </a:rPr>
              <a:t>noun</a:t>
            </a:r>
          </a:p>
          <a:p>
            <a:pPr marL="800100" lvl="1" indent="-342900" fontAlgn="base">
              <a:lnSpc>
                <a:spcPct val="100000"/>
              </a:lnSpc>
              <a:spcBef>
                <a:spcPct val="20000"/>
              </a:spcBef>
              <a:spcAft>
                <a:spcPts val="600"/>
              </a:spcAft>
              <a:buClr>
                <a:schemeClr val="accent2"/>
              </a:buClr>
              <a:buSzPct val="92000"/>
              <a:buFont typeface="Wingdings" panose="05000000000000000000" pitchFamily="2" charset="2"/>
              <a:buChar char="§"/>
              <a:tabLst>
                <a:tab pos="197485" algn="l"/>
              </a:tabLst>
            </a:pPr>
            <a:r>
              <a:rPr lang="en-US" sz="2000" dirty="0">
                <a:latin typeface="Georgia" panose="02040502050405020303" pitchFamily="18" charset="0"/>
              </a:rPr>
              <a:t>The actor can be a human or other external system</a:t>
            </a:r>
            <a:r>
              <a:rPr lang="en-US" sz="2000" dirty="0">
                <a:latin typeface="Georgia" panose="02040502050405020303" pitchFamily="18" charset="0"/>
              </a:rPr>
              <a:t>.</a:t>
            </a:r>
          </a:p>
          <a:p>
            <a:pPr marL="800100" lvl="1" indent="-342900" fontAlgn="base">
              <a:lnSpc>
                <a:spcPct val="100000"/>
              </a:lnSpc>
              <a:spcBef>
                <a:spcPct val="20000"/>
              </a:spcBef>
              <a:spcAft>
                <a:spcPts val="600"/>
              </a:spcAft>
              <a:buClr>
                <a:schemeClr val="accent2"/>
              </a:buClr>
              <a:buSzPct val="92000"/>
              <a:buFont typeface="Wingdings" panose="05000000000000000000" pitchFamily="2" charset="2"/>
              <a:buChar char="§"/>
              <a:tabLst>
                <a:tab pos="197485" algn="l"/>
              </a:tabLst>
            </a:pPr>
            <a:r>
              <a:rPr sz="2000" dirty="0">
                <a:latin typeface="Georgia" panose="02040502050405020303" pitchFamily="18" charset="0"/>
              </a:rPr>
              <a:t>Include system components only if they responsible for initiating/triggering a  use case.</a:t>
            </a:r>
            <a:r>
              <a:rPr lang="en-US" sz="2000" dirty="0">
                <a:latin typeface="Georgia" panose="02040502050405020303" pitchFamily="18" charset="0"/>
              </a:rPr>
              <a:t> </a:t>
            </a:r>
            <a:r>
              <a:rPr sz="2000" dirty="0">
                <a:latin typeface="Georgia" panose="02040502050405020303" pitchFamily="18" charset="0"/>
              </a:rPr>
              <a:t>For example, a timer that triggers sending of an e-mail reminder</a:t>
            </a:r>
          </a:p>
          <a:p>
            <a:pPr marL="800100" marR="413384" lvl="1" indent="-342900" fontAlgn="base">
              <a:lnSpc>
                <a:spcPts val="2590"/>
              </a:lnSpc>
              <a:spcBef>
                <a:spcPct val="20000"/>
              </a:spcBef>
              <a:spcAft>
                <a:spcPts val="600"/>
              </a:spcAft>
              <a:buClr>
                <a:schemeClr val="accent2"/>
              </a:buClr>
              <a:buSzPct val="92000"/>
              <a:buFont typeface="Wingdings" panose="05000000000000000000" pitchFamily="2" charset="2"/>
              <a:buChar char="§"/>
              <a:tabLst>
                <a:tab pos="197485" algn="l"/>
              </a:tabLst>
            </a:pPr>
            <a:r>
              <a:rPr sz="2000" dirty="0">
                <a:latin typeface="Georgia" panose="02040502050405020303" pitchFamily="18" charset="0"/>
              </a:rPr>
              <a:t>Each </a:t>
            </a:r>
            <a:r>
              <a:rPr sz="2000" dirty="0">
                <a:latin typeface="Georgia" panose="02040502050405020303" pitchFamily="18" charset="0"/>
              </a:rPr>
              <a:t>Actor must be linked to a use case, while some use cases may not be  linked to actors</a:t>
            </a:r>
            <a:r>
              <a:rPr sz="2000" dirty="0">
                <a:latin typeface="Georgia" panose="02040502050405020303" pitchFamily="18" charset="0"/>
              </a:rPr>
              <a:t>.</a:t>
            </a:r>
            <a:endParaRPr sz="2000" dirty="0">
              <a:latin typeface="Georgia" panose="02040502050405020303" pitchFamily="18" charset="0"/>
            </a:endParaRPr>
          </a:p>
        </p:txBody>
      </p:sp>
      <p:pic>
        <p:nvPicPr>
          <p:cNvPr id="2" name="Picture 1"/>
          <p:cNvPicPr>
            <a:picLocks noChangeAspect="1"/>
          </p:cNvPicPr>
          <p:nvPr/>
        </p:nvPicPr>
        <p:blipFill>
          <a:blip r:embed="rId2"/>
          <a:stretch>
            <a:fillRect/>
          </a:stretch>
        </p:blipFill>
        <p:spPr>
          <a:xfrm>
            <a:off x="9779976" y="2282483"/>
            <a:ext cx="1638300" cy="1828800"/>
          </a:xfrm>
          <a:prstGeom prst="rect">
            <a:avLst/>
          </a:prstGeom>
        </p:spPr>
      </p:pic>
    </p:spTree>
    <p:extLst>
      <p:ext uri="{BB962C8B-B14F-4D97-AF65-F5344CB8AC3E}">
        <p14:creationId xmlns:p14="http://schemas.microsoft.com/office/powerpoint/2010/main" val="3853232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20506" y="1145062"/>
            <a:ext cx="7090116" cy="443711"/>
          </a:xfrm>
          <a:prstGeom prst="rect">
            <a:avLst/>
          </a:prstGeom>
        </p:spPr>
        <p:txBody>
          <a:bodyPr vert="horz" wrap="square" lIns="0" tIns="12700" rIns="0" bIns="0" rtlCol="0" anchor="b">
            <a:spAutoFit/>
          </a:bodyPr>
          <a:lstStyle/>
          <a:p>
            <a:pPr marL="12700">
              <a:spcBef>
                <a:spcPts val="100"/>
              </a:spcBef>
            </a:pPr>
            <a:r>
              <a:rPr spc="-10" dirty="0">
                <a:latin typeface="Lucida Bright" panose="02040602050505020304" pitchFamily="18" charset="0"/>
              </a:rPr>
              <a:t>Definition</a:t>
            </a:r>
            <a:endParaRPr dirty="0">
              <a:latin typeface="Lucida Bright" panose="02040602050505020304" pitchFamily="18" charset="0"/>
            </a:endParaRPr>
          </a:p>
        </p:txBody>
      </p:sp>
      <p:graphicFrame>
        <p:nvGraphicFramePr>
          <p:cNvPr id="9" name="object 9"/>
          <p:cNvGraphicFramePr>
            <a:graphicFrameLocks noGrp="1"/>
          </p:cNvGraphicFramePr>
          <p:nvPr>
            <p:extLst>
              <p:ext uri="{D42A27DB-BD31-4B8C-83A1-F6EECF244321}">
                <p14:modId xmlns:p14="http://schemas.microsoft.com/office/powerpoint/2010/main" val="2473250153"/>
              </p:ext>
            </p:extLst>
          </p:nvPr>
        </p:nvGraphicFramePr>
        <p:xfrm>
          <a:off x="1195754" y="4143085"/>
          <a:ext cx="5007023" cy="2581274"/>
        </p:xfrm>
        <a:graphic>
          <a:graphicData uri="http://schemas.openxmlformats.org/drawingml/2006/table">
            <a:tbl>
              <a:tblPr firstRow="1" bandRow="1">
                <a:tableStyleId>{2D5ABB26-0587-4C30-8999-92F81FD0307C}</a:tableStyleId>
              </a:tblPr>
              <a:tblGrid>
                <a:gridCol w="1663042">
                  <a:extLst>
                    <a:ext uri="{9D8B030D-6E8A-4147-A177-3AD203B41FA5}">
                      <a16:colId xmlns:a16="http://schemas.microsoft.com/office/drawing/2014/main" val="20000"/>
                    </a:ext>
                  </a:extLst>
                </a:gridCol>
                <a:gridCol w="1062116">
                  <a:extLst>
                    <a:ext uri="{9D8B030D-6E8A-4147-A177-3AD203B41FA5}">
                      <a16:colId xmlns:a16="http://schemas.microsoft.com/office/drawing/2014/main" val="20001"/>
                    </a:ext>
                  </a:extLst>
                </a:gridCol>
                <a:gridCol w="285663">
                  <a:extLst>
                    <a:ext uri="{9D8B030D-6E8A-4147-A177-3AD203B41FA5}">
                      <a16:colId xmlns:a16="http://schemas.microsoft.com/office/drawing/2014/main" val="20002"/>
                    </a:ext>
                  </a:extLst>
                </a:gridCol>
                <a:gridCol w="286352">
                  <a:extLst>
                    <a:ext uri="{9D8B030D-6E8A-4147-A177-3AD203B41FA5}">
                      <a16:colId xmlns:a16="http://schemas.microsoft.com/office/drawing/2014/main" val="20003"/>
                    </a:ext>
                  </a:extLst>
                </a:gridCol>
                <a:gridCol w="285663">
                  <a:extLst>
                    <a:ext uri="{9D8B030D-6E8A-4147-A177-3AD203B41FA5}">
                      <a16:colId xmlns:a16="http://schemas.microsoft.com/office/drawing/2014/main" val="20004"/>
                    </a:ext>
                  </a:extLst>
                </a:gridCol>
                <a:gridCol w="286352">
                  <a:extLst>
                    <a:ext uri="{9D8B030D-6E8A-4147-A177-3AD203B41FA5}">
                      <a16:colId xmlns:a16="http://schemas.microsoft.com/office/drawing/2014/main" val="20005"/>
                    </a:ext>
                  </a:extLst>
                </a:gridCol>
                <a:gridCol w="285663">
                  <a:extLst>
                    <a:ext uri="{9D8B030D-6E8A-4147-A177-3AD203B41FA5}">
                      <a16:colId xmlns:a16="http://schemas.microsoft.com/office/drawing/2014/main" val="20006"/>
                    </a:ext>
                  </a:extLst>
                </a:gridCol>
                <a:gridCol w="286352">
                  <a:extLst>
                    <a:ext uri="{9D8B030D-6E8A-4147-A177-3AD203B41FA5}">
                      <a16:colId xmlns:a16="http://schemas.microsoft.com/office/drawing/2014/main" val="20007"/>
                    </a:ext>
                  </a:extLst>
                </a:gridCol>
                <a:gridCol w="286352">
                  <a:extLst>
                    <a:ext uri="{9D8B030D-6E8A-4147-A177-3AD203B41FA5}">
                      <a16:colId xmlns:a16="http://schemas.microsoft.com/office/drawing/2014/main" val="20008"/>
                    </a:ext>
                  </a:extLst>
                </a:gridCol>
                <a:gridCol w="279468">
                  <a:extLst>
                    <a:ext uri="{9D8B030D-6E8A-4147-A177-3AD203B41FA5}">
                      <a16:colId xmlns:a16="http://schemas.microsoft.com/office/drawing/2014/main" val="20009"/>
                    </a:ext>
                  </a:extLst>
                </a:gridCol>
              </a:tblGrid>
              <a:tr h="327040">
                <a:tc gridSpan="2">
                  <a:txBody>
                    <a:bodyPr/>
                    <a:lstStyle/>
                    <a:p>
                      <a:pPr>
                        <a:lnSpc>
                          <a:spcPct val="100000"/>
                        </a:lnSpc>
                      </a:pPr>
                      <a:endParaRPr sz="1700">
                        <a:latin typeface="Times New Roman"/>
                        <a:cs typeface="Times New Roman"/>
                      </a:endParaRPr>
                    </a:p>
                  </a:txBody>
                  <a:tcPr marL="0" marR="0" marT="0" marB="0">
                    <a:lnR w="53975">
                      <a:solidFill>
                        <a:srgbClr val="000000"/>
                      </a:solidFill>
                      <a:prstDash val="solid"/>
                    </a:lnR>
                    <a:lnB w="53975">
                      <a:solidFill>
                        <a:srgbClr val="000000"/>
                      </a:solidFill>
                      <a:prstDash val="solid"/>
                    </a:lnB>
                  </a:tcPr>
                </a:tc>
                <a:tc hMerge="1">
                  <a:txBody>
                    <a:bodyPr/>
                    <a:lstStyle/>
                    <a:p>
                      <a:endParaRPr/>
                    </a:p>
                  </a:txBody>
                  <a:tcPr marL="0" marR="0" marT="0" marB="0"/>
                </a:tc>
                <a:tc gridSpan="8">
                  <a:txBody>
                    <a:bodyPr/>
                    <a:lstStyle/>
                    <a:p>
                      <a:pPr marL="257175">
                        <a:lnSpc>
                          <a:spcPts val="1935"/>
                        </a:lnSpc>
                      </a:pPr>
                      <a:r>
                        <a:rPr sz="1750" b="1" spc="80" dirty="0">
                          <a:latin typeface="Arial"/>
                          <a:cs typeface="Arial"/>
                        </a:rPr>
                        <a:t>Combinations</a:t>
                      </a:r>
                      <a:endParaRPr sz="1750">
                        <a:latin typeface="Arial"/>
                        <a:cs typeface="Arial"/>
                      </a:endParaRPr>
                    </a:p>
                  </a:txBody>
                  <a:tcPr marL="0" marR="0" marT="0" marB="0">
                    <a:lnL w="53975">
                      <a:solidFill>
                        <a:srgbClr val="000000"/>
                      </a:solidFill>
                      <a:prstDash val="solid"/>
                    </a:lnL>
                    <a:lnR w="38100">
                      <a:solidFill>
                        <a:srgbClr val="000000"/>
                      </a:solidFill>
                      <a:prstDash val="solid"/>
                    </a:lnR>
                    <a:lnT w="38100">
                      <a:solidFill>
                        <a:srgbClr val="000000"/>
                      </a:solidFill>
                      <a:prstDash val="solid"/>
                    </a:lnT>
                    <a:lnB w="53975">
                      <a:solidFill>
                        <a:srgbClr val="000000"/>
                      </a:solidFill>
                      <a:prstDash val="solid"/>
                    </a:lnB>
                    <a:solidFill>
                      <a:srgbClr val="00CC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15253">
                <a:tc>
                  <a:txBody>
                    <a:bodyPr/>
                    <a:lstStyle/>
                    <a:p>
                      <a:pPr marL="40005">
                        <a:lnSpc>
                          <a:spcPts val="2014"/>
                        </a:lnSpc>
                      </a:pPr>
                      <a:r>
                        <a:rPr sz="1750" b="1" spc="70" dirty="0">
                          <a:latin typeface="Arial"/>
                          <a:cs typeface="Arial"/>
                        </a:rPr>
                        <a:t>Causes</a:t>
                      </a:r>
                      <a:endParaRPr sz="1750">
                        <a:latin typeface="Arial"/>
                        <a:cs typeface="Arial"/>
                      </a:endParaRPr>
                    </a:p>
                  </a:txBody>
                  <a:tcPr marL="0" marR="0" marT="0" marB="0">
                    <a:lnL w="38100">
                      <a:solidFill>
                        <a:srgbClr val="000000"/>
                      </a:solidFill>
                      <a:prstDash val="solid"/>
                    </a:lnL>
                    <a:lnR w="53975">
                      <a:solidFill>
                        <a:srgbClr val="000000"/>
                      </a:solidFill>
                      <a:prstDash val="solid"/>
                    </a:lnR>
                    <a:lnT w="53975">
                      <a:solidFill>
                        <a:srgbClr val="000000"/>
                      </a:solidFill>
                      <a:prstDash val="solid"/>
                    </a:lnT>
                    <a:lnB w="28575">
                      <a:solidFill>
                        <a:srgbClr val="000000"/>
                      </a:solidFill>
                      <a:prstDash val="solid"/>
                    </a:lnB>
                    <a:solidFill>
                      <a:srgbClr val="CCFFFF"/>
                    </a:solidFill>
                  </a:tcPr>
                </a:tc>
                <a:tc>
                  <a:txBody>
                    <a:bodyPr/>
                    <a:lstStyle/>
                    <a:p>
                      <a:pPr marL="45720">
                        <a:lnSpc>
                          <a:spcPts val="2014"/>
                        </a:lnSpc>
                      </a:pPr>
                      <a:r>
                        <a:rPr sz="1750" b="1" spc="70" dirty="0">
                          <a:latin typeface="Arial"/>
                          <a:cs typeface="Arial"/>
                        </a:rPr>
                        <a:t>Values</a:t>
                      </a:r>
                      <a:endParaRPr sz="1750">
                        <a:latin typeface="Arial"/>
                        <a:cs typeface="Arial"/>
                      </a:endParaRPr>
                    </a:p>
                  </a:txBody>
                  <a:tcPr marL="0" marR="0" marT="0" marB="0">
                    <a:lnL w="53975">
                      <a:solidFill>
                        <a:srgbClr val="000000"/>
                      </a:solidFill>
                      <a:prstDash val="solid"/>
                    </a:lnL>
                    <a:lnR w="53975">
                      <a:solidFill>
                        <a:srgbClr val="000000"/>
                      </a:solidFill>
                      <a:prstDash val="solid"/>
                    </a:lnR>
                    <a:lnT w="53975">
                      <a:solidFill>
                        <a:srgbClr val="000000"/>
                      </a:solidFill>
                      <a:prstDash val="solid"/>
                    </a:lnT>
                    <a:lnB w="28575">
                      <a:solidFill>
                        <a:srgbClr val="000000"/>
                      </a:solidFill>
                      <a:prstDash val="solid"/>
                    </a:lnB>
                    <a:solidFill>
                      <a:srgbClr val="CCFFFF"/>
                    </a:solidFill>
                  </a:tcPr>
                </a:tc>
                <a:tc>
                  <a:txBody>
                    <a:bodyPr/>
                    <a:lstStyle/>
                    <a:p>
                      <a:pPr marL="41910" algn="ctr">
                        <a:lnSpc>
                          <a:spcPts val="2014"/>
                        </a:lnSpc>
                      </a:pPr>
                      <a:r>
                        <a:rPr sz="1750" dirty="0">
                          <a:latin typeface="Arial"/>
                          <a:cs typeface="Arial"/>
                        </a:rPr>
                        <a:t>1</a:t>
                      </a:r>
                      <a:endParaRPr sz="1750">
                        <a:latin typeface="Arial"/>
                        <a:cs typeface="Arial"/>
                      </a:endParaRPr>
                    </a:p>
                  </a:txBody>
                  <a:tcPr marL="0" marR="0" marT="0" marB="0">
                    <a:lnL w="539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CCFFFF"/>
                    </a:solidFill>
                  </a:tcPr>
                </a:tc>
                <a:tc>
                  <a:txBody>
                    <a:bodyPr/>
                    <a:lstStyle/>
                    <a:p>
                      <a:pPr marL="41910" algn="ctr">
                        <a:lnSpc>
                          <a:spcPts val="2014"/>
                        </a:lnSpc>
                      </a:pPr>
                      <a:r>
                        <a:rPr sz="1750" dirty="0">
                          <a:latin typeface="Arial"/>
                          <a:cs typeface="Arial"/>
                        </a:rPr>
                        <a:t>2</a:t>
                      </a:r>
                      <a:endParaRPr sz="1750">
                        <a:latin typeface="Arial"/>
                        <a:cs typeface="Arial"/>
                      </a:endParaRPr>
                    </a:p>
                  </a:txBody>
                  <a:tcPr marL="0" marR="0" marT="0"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CCFFFF"/>
                    </a:solidFill>
                  </a:tcPr>
                </a:tc>
                <a:tc>
                  <a:txBody>
                    <a:bodyPr/>
                    <a:lstStyle/>
                    <a:p>
                      <a:pPr marL="41910" algn="ctr">
                        <a:lnSpc>
                          <a:spcPts val="2014"/>
                        </a:lnSpc>
                      </a:pPr>
                      <a:r>
                        <a:rPr sz="1750" dirty="0">
                          <a:latin typeface="Arial"/>
                          <a:cs typeface="Arial"/>
                        </a:rPr>
                        <a:t>3</a:t>
                      </a:r>
                      <a:endParaRPr sz="1750">
                        <a:latin typeface="Arial"/>
                        <a:cs typeface="Arial"/>
                      </a:endParaRPr>
                    </a:p>
                  </a:txBody>
                  <a:tcPr marL="0" marR="0" marT="0"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CCFFFF"/>
                    </a:solidFill>
                  </a:tcPr>
                </a:tc>
                <a:tc>
                  <a:txBody>
                    <a:bodyPr/>
                    <a:lstStyle/>
                    <a:p>
                      <a:pPr marR="35560" algn="r">
                        <a:lnSpc>
                          <a:spcPts val="2014"/>
                        </a:lnSpc>
                      </a:pPr>
                      <a:r>
                        <a:rPr sz="1750" dirty="0">
                          <a:latin typeface="Arial"/>
                          <a:cs typeface="Arial"/>
                        </a:rPr>
                        <a:t>4</a:t>
                      </a:r>
                      <a:endParaRPr sz="1750">
                        <a:latin typeface="Arial"/>
                        <a:cs typeface="Arial"/>
                      </a:endParaRPr>
                    </a:p>
                  </a:txBody>
                  <a:tcPr marL="0" marR="0" marT="0"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CCFFFF"/>
                    </a:solidFill>
                  </a:tcPr>
                </a:tc>
                <a:tc>
                  <a:txBody>
                    <a:bodyPr/>
                    <a:lstStyle/>
                    <a:p>
                      <a:pPr marR="35560" algn="r">
                        <a:lnSpc>
                          <a:spcPts val="2014"/>
                        </a:lnSpc>
                      </a:pPr>
                      <a:r>
                        <a:rPr sz="1750" dirty="0">
                          <a:latin typeface="Arial"/>
                          <a:cs typeface="Arial"/>
                        </a:rPr>
                        <a:t>5</a:t>
                      </a:r>
                      <a:endParaRPr sz="1750">
                        <a:latin typeface="Arial"/>
                        <a:cs typeface="Arial"/>
                      </a:endParaRPr>
                    </a:p>
                  </a:txBody>
                  <a:tcPr marL="0" marR="0" marT="0"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CCFFFF"/>
                    </a:solidFill>
                  </a:tcPr>
                </a:tc>
                <a:tc>
                  <a:txBody>
                    <a:bodyPr/>
                    <a:lstStyle/>
                    <a:p>
                      <a:pPr marL="42545" algn="ctr">
                        <a:lnSpc>
                          <a:spcPts val="2014"/>
                        </a:lnSpc>
                      </a:pPr>
                      <a:r>
                        <a:rPr sz="1750" dirty="0">
                          <a:latin typeface="Arial"/>
                          <a:cs typeface="Arial"/>
                        </a:rPr>
                        <a:t>6</a:t>
                      </a:r>
                      <a:endParaRPr sz="1750">
                        <a:latin typeface="Arial"/>
                        <a:cs typeface="Arial"/>
                      </a:endParaRPr>
                    </a:p>
                  </a:txBody>
                  <a:tcPr marL="0" marR="0" marT="0"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CCFFFF"/>
                    </a:solidFill>
                  </a:tcPr>
                </a:tc>
                <a:tc>
                  <a:txBody>
                    <a:bodyPr/>
                    <a:lstStyle/>
                    <a:p>
                      <a:pPr marL="41275" algn="ctr">
                        <a:lnSpc>
                          <a:spcPts val="2014"/>
                        </a:lnSpc>
                      </a:pPr>
                      <a:r>
                        <a:rPr sz="1750" dirty="0">
                          <a:latin typeface="Arial"/>
                          <a:cs typeface="Arial"/>
                        </a:rPr>
                        <a:t>7</a:t>
                      </a:r>
                      <a:endParaRPr sz="1750">
                        <a:latin typeface="Arial"/>
                        <a:cs typeface="Arial"/>
                      </a:endParaRPr>
                    </a:p>
                  </a:txBody>
                  <a:tcPr marL="0" marR="0" marT="0"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solidFill>
                      <a:srgbClr val="CCFFFF"/>
                    </a:solidFill>
                  </a:tcPr>
                </a:tc>
                <a:tc>
                  <a:txBody>
                    <a:bodyPr/>
                    <a:lstStyle/>
                    <a:p>
                      <a:pPr marL="48260" algn="ctr">
                        <a:lnSpc>
                          <a:spcPts val="2014"/>
                        </a:lnSpc>
                      </a:pPr>
                      <a:r>
                        <a:rPr sz="1750" dirty="0">
                          <a:latin typeface="Arial"/>
                          <a:cs typeface="Arial"/>
                        </a:rPr>
                        <a:t>8</a:t>
                      </a:r>
                      <a:endParaRPr sz="1750">
                        <a:latin typeface="Arial"/>
                        <a:cs typeface="Arial"/>
                      </a:endParaRPr>
                    </a:p>
                  </a:txBody>
                  <a:tcPr marL="0" marR="0" marT="0" marB="0">
                    <a:lnL w="28575">
                      <a:solidFill>
                        <a:srgbClr val="000000"/>
                      </a:solidFill>
                      <a:prstDash val="solid"/>
                    </a:lnL>
                    <a:lnR w="38100">
                      <a:solidFill>
                        <a:srgbClr val="000000"/>
                      </a:solidFill>
                      <a:prstDash val="solid"/>
                    </a:lnR>
                    <a:lnT w="53975">
                      <a:solidFill>
                        <a:srgbClr val="000000"/>
                      </a:solidFill>
                      <a:prstDash val="solid"/>
                    </a:lnT>
                    <a:lnB w="28575">
                      <a:solidFill>
                        <a:srgbClr val="000000"/>
                      </a:solidFill>
                      <a:prstDash val="solid"/>
                    </a:lnB>
                    <a:solidFill>
                      <a:srgbClr val="CCFFFF"/>
                    </a:solidFill>
                  </a:tcPr>
                </a:tc>
                <a:extLst>
                  <a:ext uri="{0D108BD9-81ED-4DB2-BD59-A6C34878D82A}">
                    <a16:rowId xmlns:a16="http://schemas.microsoft.com/office/drawing/2014/main" val="10001"/>
                  </a:ext>
                </a:extLst>
              </a:tr>
              <a:tr h="315253">
                <a:tc>
                  <a:txBody>
                    <a:bodyPr/>
                    <a:lstStyle/>
                    <a:p>
                      <a:pPr marL="40005">
                        <a:lnSpc>
                          <a:spcPts val="2014"/>
                        </a:lnSpc>
                      </a:pPr>
                      <a:r>
                        <a:rPr sz="1750" i="1" spc="70" dirty="0">
                          <a:latin typeface="Arial"/>
                          <a:cs typeface="Arial"/>
                        </a:rPr>
                        <a:t>Cause</a:t>
                      </a:r>
                      <a:r>
                        <a:rPr sz="1750" i="1" spc="20" dirty="0">
                          <a:latin typeface="Arial"/>
                          <a:cs typeface="Arial"/>
                        </a:rPr>
                        <a:t> </a:t>
                      </a:r>
                      <a:r>
                        <a:rPr sz="1750" i="1" spc="80" dirty="0">
                          <a:latin typeface="Arial"/>
                          <a:cs typeface="Arial"/>
                        </a:rPr>
                        <a:t>1</a:t>
                      </a:r>
                      <a:endParaRPr sz="1750">
                        <a:latin typeface="Arial"/>
                        <a:cs typeface="Arial"/>
                      </a:endParaRPr>
                    </a:p>
                  </a:txBody>
                  <a:tcPr marL="0" marR="0" marT="0" marB="0">
                    <a:lnL w="38100">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a:txBody>
                    <a:bodyPr/>
                    <a:lstStyle/>
                    <a:p>
                      <a:pPr marL="45720">
                        <a:lnSpc>
                          <a:spcPts val="2014"/>
                        </a:lnSpc>
                      </a:pPr>
                      <a:r>
                        <a:rPr sz="1750" i="1" spc="65" dirty="0">
                          <a:latin typeface="Arial"/>
                          <a:cs typeface="Arial"/>
                        </a:rPr>
                        <a:t>Y,</a:t>
                      </a:r>
                      <a:r>
                        <a:rPr sz="1750" i="1" spc="40" dirty="0">
                          <a:latin typeface="Arial"/>
                          <a:cs typeface="Arial"/>
                        </a:rPr>
                        <a:t> </a:t>
                      </a:r>
                      <a:r>
                        <a:rPr sz="1750" i="1" spc="100" dirty="0">
                          <a:latin typeface="Arial"/>
                          <a:cs typeface="Arial"/>
                        </a:rPr>
                        <a:t>N</a:t>
                      </a:r>
                      <a:endParaRPr sz="1750">
                        <a:latin typeface="Arial"/>
                        <a:cs typeface="Arial"/>
                      </a:endParaRPr>
                    </a:p>
                  </a:txBody>
                  <a:tcPr marL="0" marR="0" marT="0" marB="0">
                    <a:lnL w="539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a:txBody>
                    <a:bodyPr/>
                    <a:lstStyle/>
                    <a:p>
                      <a:pPr marR="3175" algn="ctr">
                        <a:lnSpc>
                          <a:spcPts val="2014"/>
                        </a:lnSpc>
                      </a:pPr>
                      <a:r>
                        <a:rPr sz="1750" dirty="0">
                          <a:latin typeface="Arial"/>
                          <a:cs typeface="Arial"/>
                        </a:rPr>
                        <a:t>Y</a:t>
                      </a:r>
                      <a:endParaRPr sz="1750">
                        <a:latin typeface="Arial"/>
                        <a:cs typeface="Arial"/>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3175" algn="ctr">
                        <a:lnSpc>
                          <a:spcPts val="2014"/>
                        </a:lnSpc>
                      </a:pPr>
                      <a:r>
                        <a:rPr sz="1750" dirty="0">
                          <a:latin typeface="Arial"/>
                          <a:cs typeface="Arial"/>
                        </a:rPr>
                        <a:t>Y</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3175" algn="ctr">
                        <a:lnSpc>
                          <a:spcPts val="2014"/>
                        </a:lnSpc>
                      </a:pPr>
                      <a:r>
                        <a:rPr sz="1750" dirty="0">
                          <a:latin typeface="Arial"/>
                          <a:cs typeface="Arial"/>
                        </a:rPr>
                        <a:t>Y</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49530" algn="r">
                        <a:lnSpc>
                          <a:spcPts val="2014"/>
                        </a:lnSpc>
                      </a:pPr>
                      <a:r>
                        <a:rPr sz="1750" dirty="0">
                          <a:latin typeface="Arial"/>
                          <a:cs typeface="Arial"/>
                        </a:rPr>
                        <a:t>Y</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35560" algn="r">
                        <a:lnSpc>
                          <a:spcPts val="2014"/>
                        </a:lnSpc>
                      </a:pPr>
                      <a:r>
                        <a:rPr sz="1750" dirty="0">
                          <a:latin typeface="Arial"/>
                          <a:cs typeface="Arial"/>
                        </a:rPr>
                        <a:t>N</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ts val="2014"/>
                        </a:lnSpc>
                      </a:pPr>
                      <a:r>
                        <a:rPr sz="1750" dirty="0">
                          <a:latin typeface="Arial"/>
                          <a:cs typeface="Arial"/>
                        </a:rPr>
                        <a:t>N</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ts val="2014"/>
                        </a:lnSpc>
                      </a:pPr>
                      <a:r>
                        <a:rPr sz="1750" dirty="0">
                          <a:latin typeface="Arial"/>
                          <a:cs typeface="Arial"/>
                        </a:rPr>
                        <a:t>N</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620" algn="ctr">
                        <a:lnSpc>
                          <a:spcPts val="2014"/>
                        </a:lnSpc>
                      </a:pPr>
                      <a:r>
                        <a:rPr sz="1750" dirty="0">
                          <a:latin typeface="Arial"/>
                          <a:cs typeface="Arial"/>
                        </a:rPr>
                        <a:t>N</a:t>
                      </a:r>
                      <a:endParaRPr sz="1750">
                        <a:latin typeface="Arial"/>
                        <a:cs typeface="Arial"/>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314959">
                <a:tc>
                  <a:txBody>
                    <a:bodyPr/>
                    <a:lstStyle/>
                    <a:p>
                      <a:pPr marL="40005">
                        <a:lnSpc>
                          <a:spcPts val="2014"/>
                        </a:lnSpc>
                      </a:pPr>
                      <a:r>
                        <a:rPr sz="1750" i="1" spc="70" dirty="0">
                          <a:latin typeface="Arial"/>
                          <a:cs typeface="Arial"/>
                        </a:rPr>
                        <a:t>Cause</a:t>
                      </a:r>
                      <a:r>
                        <a:rPr sz="1750" i="1" spc="20" dirty="0">
                          <a:latin typeface="Arial"/>
                          <a:cs typeface="Arial"/>
                        </a:rPr>
                        <a:t> </a:t>
                      </a:r>
                      <a:r>
                        <a:rPr sz="1750" i="1" spc="80" dirty="0">
                          <a:latin typeface="Arial"/>
                          <a:cs typeface="Arial"/>
                        </a:rPr>
                        <a:t>2</a:t>
                      </a:r>
                      <a:endParaRPr sz="1750">
                        <a:latin typeface="Arial"/>
                        <a:cs typeface="Arial"/>
                      </a:endParaRPr>
                    </a:p>
                  </a:txBody>
                  <a:tcPr marL="0" marR="0" marT="0" marB="0">
                    <a:lnL w="38100">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a:txBody>
                    <a:bodyPr/>
                    <a:lstStyle/>
                    <a:p>
                      <a:pPr marL="45720">
                        <a:lnSpc>
                          <a:spcPts val="2014"/>
                        </a:lnSpc>
                      </a:pPr>
                      <a:r>
                        <a:rPr sz="1750" i="1" spc="65" dirty="0">
                          <a:latin typeface="Arial"/>
                          <a:cs typeface="Arial"/>
                        </a:rPr>
                        <a:t>Y,</a:t>
                      </a:r>
                      <a:r>
                        <a:rPr sz="1750" i="1" spc="40" dirty="0">
                          <a:latin typeface="Arial"/>
                          <a:cs typeface="Arial"/>
                        </a:rPr>
                        <a:t> </a:t>
                      </a:r>
                      <a:r>
                        <a:rPr sz="1750" i="1" spc="100" dirty="0">
                          <a:latin typeface="Arial"/>
                          <a:cs typeface="Arial"/>
                        </a:rPr>
                        <a:t>N</a:t>
                      </a:r>
                      <a:endParaRPr sz="1750">
                        <a:latin typeface="Arial"/>
                        <a:cs typeface="Arial"/>
                      </a:endParaRPr>
                    </a:p>
                  </a:txBody>
                  <a:tcPr marL="0" marR="0" marT="0" marB="0">
                    <a:lnL w="539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a:txBody>
                    <a:bodyPr/>
                    <a:lstStyle/>
                    <a:p>
                      <a:pPr marR="3175" algn="ctr">
                        <a:lnSpc>
                          <a:spcPts val="2014"/>
                        </a:lnSpc>
                      </a:pPr>
                      <a:r>
                        <a:rPr sz="1750" dirty="0">
                          <a:latin typeface="Arial"/>
                          <a:cs typeface="Arial"/>
                        </a:rPr>
                        <a:t>Y</a:t>
                      </a:r>
                      <a:endParaRPr sz="1750">
                        <a:latin typeface="Arial"/>
                        <a:cs typeface="Arial"/>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3175" algn="ctr">
                        <a:lnSpc>
                          <a:spcPts val="2014"/>
                        </a:lnSpc>
                      </a:pPr>
                      <a:r>
                        <a:rPr sz="1750" dirty="0">
                          <a:latin typeface="Arial"/>
                          <a:cs typeface="Arial"/>
                        </a:rPr>
                        <a:t>Y</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ts val="2014"/>
                        </a:lnSpc>
                      </a:pPr>
                      <a:r>
                        <a:rPr sz="1750" dirty="0">
                          <a:latin typeface="Arial"/>
                          <a:cs typeface="Arial"/>
                        </a:rPr>
                        <a:t>N</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36195" algn="r">
                        <a:lnSpc>
                          <a:spcPts val="2014"/>
                        </a:lnSpc>
                      </a:pPr>
                      <a:r>
                        <a:rPr sz="1750" dirty="0">
                          <a:latin typeface="Arial"/>
                          <a:cs typeface="Arial"/>
                        </a:rPr>
                        <a:t>N</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48895" algn="r">
                        <a:lnSpc>
                          <a:spcPts val="2014"/>
                        </a:lnSpc>
                      </a:pPr>
                      <a:r>
                        <a:rPr sz="1750" dirty="0">
                          <a:latin typeface="Arial"/>
                          <a:cs typeface="Arial"/>
                        </a:rPr>
                        <a:t>Y</a:t>
                      </a: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540" algn="ctr">
                        <a:lnSpc>
                          <a:spcPts val="2014"/>
                        </a:lnSpc>
                      </a:pPr>
                      <a:r>
                        <a:rPr sz="1750" dirty="0">
                          <a:latin typeface="Arial"/>
                          <a:cs typeface="Arial"/>
                        </a:rPr>
                        <a:t>Y</a:t>
                      </a: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ts val="2014"/>
                        </a:lnSpc>
                      </a:pPr>
                      <a:r>
                        <a:rPr sz="1750" dirty="0">
                          <a:latin typeface="Arial"/>
                          <a:cs typeface="Arial"/>
                        </a:rPr>
                        <a:t>N</a:t>
                      </a: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7620" algn="ctr">
                        <a:lnSpc>
                          <a:spcPts val="2014"/>
                        </a:lnSpc>
                      </a:pPr>
                      <a:r>
                        <a:rPr sz="1750" dirty="0">
                          <a:latin typeface="Arial"/>
                          <a:cs typeface="Arial"/>
                        </a:rPr>
                        <a:t>N</a:t>
                      </a: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333073">
                <a:tc>
                  <a:txBody>
                    <a:bodyPr/>
                    <a:lstStyle/>
                    <a:p>
                      <a:pPr marL="40005">
                        <a:lnSpc>
                          <a:spcPts val="1975"/>
                        </a:lnSpc>
                      </a:pPr>
                      <a:r>
                        <a:rPr sz="1750" i="1" spc="70" dirty="0">
                          <a:latin typeface="Arial"/>
                          <a:cs typeface="Arial"/>
                        </a:rPr>
                        <a:t>Cause</a:t>
                      </a:r>
                      <a:r>
                        <a:rPr sz="1750" i="1" spc="20" dirty="0">
                          <a:latin typeface="Arial"/>
                          <a:cs typeface="Arial"/>
                        </a:rPr>
                        <a:t> </a:t>
                      </a:r>
                      <a:r>
                        <a:rPr sz="1750" i="1" spc="80" dirty="0">
                          <a:latin typeface="Arial"/>
                          <a:cs typeface="Arial"/>
                        </a:rPr>
                        <a:t>3</a:t>
                      </a:r>
                      <a:endParaRPr sz="1750">
                        <a:latin typeface="Arial"/>
                        <a:cs typeface="Arial"/>
                      </a:endParaRPr>
                    </a:p>
                  </a:txBody>
                  <a:tcPr marL="0" marR="0" marT="0" marB="0">
                    <a:lnL w="38100">
                      <a:solidFill>
                        <a:srgbClr val="000000"/>
                      </a:solidFill>
                      <a:prstDash val="solid"/>
                    </a:lnL>
                    <a:lnR w="53975">
                      <a:solidFill>
                        <a:srgbClr val="000000"/>
                      </a:solidFill>
                      <a:prstDash val="solid"/>
                    </a:lnR>
                    <a:lnT w="28575">
                      <a:solidFill>
                        <a:srgbClr val="000000"/>
                      </a:solidFill>
                      <a:prstDash val="solid"/>
                    </a:lnT>
                    <a:lnB w="53975">
                      <a:solidFill>
                        <a:srgbClr val="000000"/>
                      </a:solidFill>
                      <a:prstDash val="solid"/>
                    </a:lnB>
                  </a:tcPr>
                </a:tc>
                <a:tc>
                  <a:txBody>
                    <a:bodyPr/>
                    <a:lstStyle/>
                    <a:p>
                      <a:pPr marL="45720">
                        <a:lnSpc>
                          <a:spcPts val="1975"/>
                        </a:lnSpc>
                      </a:pPr>
                      <a:r>
                        <a:rPr sz="1750" i="1" spc="65" dirty="0">
                          <a:latin typeface="Arial"/>
                          <a:cs typeface="Arial"/>
                        </a:rPr>
                        <a:t>Y,</a:t>
                      </a:r>
                      <a:r>
                        <a:rPr sz="1750" i="1" spc="40" dirty="0">
                          <a:latin typeface="Arial"/>
                          <a:cs typeface="Arial"/>
                        </a:rPr>
                        <a:t> </a:t>
                      </a:r>
                      <a:r>
                        <a:rPr sz="1750" i="1" spc="100" dirty="0">
                          <a:latin typeface="Arial"/>
                          <a:cs typeface="Arial"/>
                        </a:rPr>
                        <a:t>N</a:t>
                      </a:r>
                      <a:endParaRPr sz="1750">
                        <a:latin typeface="Arial"/>
                        <a:cs typeface="Arial"/>
                      </a:endParaRPr>
                    </a:p>
                  </a:txBody>
                  <a:tcPr marL="0" marR="0" marT="0" marB="0">
                    <a:lnL w="53975">
                      <a:solidFill>
                        <a:srgbClr val="000000"/>
                      </a:solidFill>
                      <a:prstDash val="solid"/>
                    </a:lnL>
                    <a:lnR w="53975">
                      <a:solidFill>
                        <a:srgbClr val="000000"/>
                      </a:solidFill>
                      <a:prstDash val="solid"/>
                    </a:lnR>
                    <a:lnT w="28575">
                      <a:solidFill>
                        <a:srgbClr val="000000"/>
                      </a:solidFill>
                      <a:prstDash val="solid"/>
                    </a:lnT>
                    <a:lnB w="53975">
                      <a:solidFill>
                        <a:srgbClr val="000000"/>
                      </a:solidFill>
                      <a:prstDash val="solid"/>
                    </a:lnB>
                  </a:tcPr>
                </a:tc>
                <a:tc>
                  <a:txBody>
                    <a:bodyPr/>
                    <a:lstStyle/>
                    <a:p>
                      <a:pPr marR="3175" algn="ctr">
                        <a:lnSpc>
                          <a:spcPts val="1975"/>
                        </a:lnSpc>
                      </a:pPr>
                      <a:r>
                        <a:rPr sz="1750" dirty="0">
                          <a:latin typeface="Arial"/>
                          <a:cs typeface="Arial"/>
                        </a:rPr>
                        <a:t>Y</a:t>
                      </a:r>
                      <a:endParaRPr sz="1750">
                        <a:latin typeface="Arial"/>
                        <a:cs typeface="Arial"/>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tcPr>
                </a:tc>
                <a:tc>
                  <a:txBody>
                    <a:bodyPr/>
                    <a:lstStyle/>
                    <a:p>
                      <a:pPr marL="1270" algn="ctr">
                        <a:lnSpc>
                          <a:spcPts val="1975"/>
                        </a:lnSpc>
                      </a:pPr>
                      <a:r>
                        <a:rPr sz="1750" dirty="0">
                          <a:latin typeface="Arial"/>
                          <a:cs typeface="Arial"/>
                        </a:rPr>
                        <a:t>N</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tcPr>
                </a:tc>
                <a:tc>
                  <a:txBody>
                    <a:bodyPr/>
                    <a:lstStyle/>
                    <a:p>
                      <a:pPr marR="3175" algn="ctr">
                        <a:lnSpc>
                          <a:spcPts val="1975"/>
                        </a:lnSpc>
                      </a:pPr>
                      <a:r>
                        <a:rPr sz="1750" dirty="0">
                          <a:latin typeface="Arial"/>
                          <a:cs typeface="Arial"/>
                        </a:rPr>
                        <a:t>Y</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tcPr>
                </a:tc>
                <a:tc>
                  <a:txBody>
                    <a:bodyPr/>
                    <a:lstStyle/>
                    <a:p>
                      <a:pPr marR="36195" algn="r">
                        <a:lnSpc>
                          <a:spcPts val="1975"/>
                        </a:lnSpc>
                      </a:pPr>
                      <a:r>
                        <a:rPr sz="1750" dirty="0">
                          <a:latin typeface="Arial"/>
                          <a:cs typeface="Arial"/>
                        </a:rPr>
                        <a:t>N</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tcPr>
                </a:tc>
                <a:tc>
                  <a:txBody>
                    <a:bodyPr/>
                    <a:lstStyle/>
                    <a:p>
                      <a:pPr marR="48895" algn="r">
                        <a:lnSpc>
                          <a:spcPts val="1975"/>
                        </a:lnSpc>
                      </a:pPr>
                      <a:r>
                        <a:rPr sz="1750" dirty="0">
                          <a:latin typeface="Arial"/>
                          <a:cs typeface="Arial"/>
                        </a:rPr>
                        <a:t>Y</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tcPr>
                </a:tc>
                <a:tc>
                  <a:txBody>
                    <a:bodyPr/>
                    <a:lstStyle/>
                    <a:p>
                      <a:pPr marL="2540" algn="ctr">
                        <a:lnSpc>
                          <a:spcPts val="1975"/>
                        </a:lnSpc>
                      </a:pPr>
                      <a:r>
                        <a:rPr sz="1750" dirty="0">
                          <a:latin typeface="Arial"/>
                          <a:cs typeface="Arial"/>
                        </a:rPr>
                        <a:t>N</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tcPr>
                </a:tc>
                <a:tc>
                  <a:txBody>
                    <a:bodyPr/>
                    <a:lstStyle/>
                    <a:p>
                      <a:pPr marR="3810" algn="ctr">
                        <a:lnSpc>
                          <a:spcPts val="1975"/>
                        </a:lnSpc>
                      </a:pPr>
                      <a:r>
                        <a:rPr sz="1750" dirty="0">
                          <a:latin typeface="Arial"/>
                          <a:cs typeface="Arial"/>
                        </a:rPr>
                        <a:t>Y</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tcPr>
                </a:tc>
                <a:tc>
                  <a:txBody>
                    <a:bodyPr/>
                    <a:lstStyle/>
                    <a:p>
                      <a:pPr marL="7620" algn="ctr">
                        <a:lnSpc>
                          <a:spcPts val="1975"/>
                        </a:lnSpc>
                      </a:pPr>
                      <a:r>
                        <a:rPr sz="1750" dirty="0">
                          <a:latin typeface="Arial"/>
                          <a:cs typeface="Arial"/>
                        </a:rPr>
                        <a:t>N</a:t>
                      </a:r>
                      <a:endParaRPr sz="1750">
                        <a:latin typeface="Arial"/>
                        <a:cs typeface="Arial"/>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53975">
                      <a:solidFill>
                        <a:srgbClr val="000000"/>
                      </a:solidFill>
                      <a:prstDash val="solid"/>
                    </a:lnB>
                  </a:tcPr>
                </a:tc>
                <a:extLst>
                  <a:ext uri="{0D108BD9-81ED-4DB2-BD59-A6C34878D82A}">
                    <a16:rowId xmlns:a16="http://schemas.microsoft.com/office/drawing/2014/main" val="10004"/>
                  </a:ext>
                </a:extLst>
              </a:tr>
              <a:tr h="333410">
                <a:tc>
                  <a:txBody>
                    <a:bodyPr/>
                    <a:lstStyle/>
                    <a:p>
                      <a:pPr marL="40005">
                        <a:lnSpc>
                          <a:spcPts val="1975"/>
                        </a:lnSpc>
                      </a:pPr>
                      <a:r>
                        <a:rPr sz="1750" b="1" spc="60" dirty="0">
                          <a:latin typeface="Arial"/>
                          <a:cs typeface="Arial"/>
                        </a:rPr>
                        <a:t>Effects</a:t>
                      </a:r>
                      <a:endParaRPr sz="1750">
                        <a:latin typeface="Arial"/>
                        <a:cs typeface="Arial"/>
                      </a:endParaRPr>
                    </a:p>
                  </a:txBody>
                  <a:tcPr marL="0" marR="0" marT="0" marB="0">
                    <a:lnL w="381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solidFill>
                      <a:srgbClr val="CCFFFF"/>
                    </a:solidFill>
                  </a:tcPr>
                </a:tc>
                <a:tc>
                  <a:txBody>
                    <a:bodyPr/>
                    <a:lstStyle/>
                    <a:p>
                      <a:pPr>
                        <a:lnSpc>
                          <a:spcPct val="100000"/>
                        </a:lnSpc>
                      </a:pPr>
                      <a:endParaRPr sz="1800">
                        <a:latin typeface="Times New Roman"/>
                        <a:cs typeface="Times New Roman"/>
                      </a:endParaRPr>
                    </a:p>
                  </a:txBody>
                  <a:tcPr marL="0" marR="0" marT="0"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solidFill>
                      <a:srgbClr val="CCFFFF"/>
                    </a:solidFill>
                  </a:tcPr>
                </a:tc>
                <a:tc gridSpan="8">
                  <a:txBody>
                    <a:bodyPr/>
                    <a:lstStyle/>
                    <a:p>
                      <a:pPr>
                        <a:lnSpc>
                          <a:spcPct val="100000"/>
                        </a:lnSpc>
                      </a:pPr>
                      <a:endParaRPr sz="1800">
                        <a:latin typeface="Times New Roman"/>
                        <a:cs typeface="Times New Roman"/>
                      </a:endParaRPr>
                    </a:p>
                  </a:txBody>
                  <a:tcPr marL="0" marR="0" marT="0" marB="0">
                    <a:lnL w="53975">
                      <a:solidFill>
                        <a:srgbClr val="000000"/>
                      </a:solidFill>
                      <a:prstDash val="solid"/>
                    </a:lnL>
                    <a:lnR w="38100">
                      <a:solidFill>
                        <a:srgbClr val="000000"/>
                      </a:solidFill>
                      <a:prstDash val="solid"/>
                    </a:lnR>
                    <a:lnT w="53975">
                      <a:solidFill>
                        <a:srgbClr val="000000"/>
                      </a:solidFill>
                      <a:prstDash val="solid"/>
                    </a:lnT>
                    <a:lnB w="53975">
                      <a:solidFill>
                        <a:srgbClr val="000000"/>
                      </a:solidFill>
                      <a:prstDash val="solid"/>
                    </a:lnB>
                    <a:solidFill>
                      <a:srgbClr val="CC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315245">
                <a:tc>
                  <a:txBody>
                    <a:bodyPr/>
                    <a:lstStyle/>
                    <a:p>
                      <a:pPr marL="40005">
                        <a:lnSpc>
                          <a:spcPts val="2014"/>
                        </a:lnSpc>
                      </a:pPr>
                      <a:r>
                        <a:rPr sz="1750" i="1" spc="60" dirty="0">
                          <a:latin typeface="Arial"/>
                          <a:cs typeface="Arial"/>
                        </a:rPr>
                        <a:t>Effect</a:t>
                      </a:r>
                      <a:r>
                        <a:rPr sz="1750" i="1" spc="50" dirty="0">
                          <a:latin typeface="Arial"/>
                          <a:cs typeface="Arial"/>
                        </a:rPr>
                        <a:t> </a:t>
                      </a:r>
                      <a:r>
                        <a:rPr sz="1750" i="1" spc="80" dirty="0">
                          <a:latin typeface="Arial"/>
                          <a:cs typeface="Arial"/>
                        </a:rPr>
                        <a:t>1</a:t>
                      </a:r>
                      <a:endParaRPr sz="1750">
                        <a:latin typeface="Arial"/>
                        <a:cs typeface="Arial"/>
                      </a:endParaRPr>
                    </a:p>
                  </a:txBody>
                  <a:tcPr marL="0" marR="0" marT="0" marB="0">
                    <a:lnL w="38100">
                      <a:solidFill>
                        <a:srgbClr val="000000"/>
                      </a:solidFill>
                      <a:prstDash val="solid"/>
                    </a:lnL>
                    <a:lnR w="53975">
                      <a:solidFill>
                        <a:srgbClr val="000000"/>
                      </a:solidFill>
                      <a:prstDash val="solid"/>
                    </a:lnR>
                    <a:lnT w="53975">
                      <a:solidFill>
                        <a:srgbClr val="000000"/>
                      </a:solidFill>
                      <a:prstDash val="solid"/>
                    </a:lnT>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53975">
                      <a:solidFill>
                        <a:srgbClr val="000000"/>
                      </a:solidFill>
                      <a:prstDash val="solid"/>
                    </a:lnL>
                    <a:lnR w="53975">
                      <a:solidFill>
                        <a:srgbClr val="000000"/>
                      </a:solidFill>
                      <a:prstDash val="solid"/>
                    </a:lnR>
                    <a:lnT w="53975">
                      <a:solidFill>
                        <a:srgbClr val="000000"/>
                      </a:solidFill>
                      <a:prstDash val="solid"/>
                    </a:lnT>
                    <a:lnB w="28575">
                      <a:solidFill>
                        <a:srgbClr val="000000"/>
                      </a:solidFill>
                      <a:prstDash val="solid"/>
                    </a:lnB>
                  </a:tcPr>
                </a:tc>
                <a:tc>
                  <a:txBody>
                    <a:bodyPr/>
                    <a:lstStyle/>
                    <a:p>
                      <a:pPr marR="3175" algn="ctr">
                        <a:lnSpc>
                          <a:spcPts val="2014"/>
                        </a:lnSpc>
                      </a:pPr>
                      <a:r>
                        <a:rPr sz="1750" dirty="0">
                          <a:latin typeface="Arial"/>
                          <a:cs typeface="Arial"/>
                        </a:rPr>
                        <a:t>X</a:t>
                      </a:r>
                    </a:p>
                  </a:txBody>
                  <a:tcPr marL="0" marR="0" marT="0" marB="0">
                    <a:lnL w="539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tcPr>
                </a:tc>
                <a:tc>
                  <a:txBody>
                    <a:bodyPr/>
                    <a:lstStyle/>
                    <a:p>
                      <a:pPr marR="49530" algn="r">
                        <a:lnSpc>
                          <a:spcPts val="2014"/>
                        </a:lnSpc>
                      </a:pPr>
                      <a:r>
                        <a:rPr sz="1750" dirty="0">
                          <a:latin typeface="Arial"/>
                          <a:cs typeface="Arial"/>
                        </a:rPr>
                        <a:t>X</a:t>
                      </a:r>
                      <a:endParaRPr sz="1750">
                        <a:latin typeface="Arial"/>
                        <a:cs typeface="Arial"/>
                      </a:endParaRPr>
                    </a:p>
                  </a:txBody>
                  <a:tcPr marL="0" marR="0" marT="0"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tcPr>
                </a:tc>
                <a:tc>
                  <a:txBody>
                    <a:bodyPr/>
                    <a:lstStyle/>
                    <a:p>
                      <a:pPr algn="ctr">
                        <a:lnSpc>
                          <a:spcPts val="2014"/>
                        </a:lnSpc>
                      </a:pPr>
                      <a:r>
                        <a:rPr sz="1750" dirty="0">
                          <a:latin typeface="Arial"/>
                          <a:cs typeface="Arial"/>
                        </a:rPr>
                        <a:t>X</a:t>
                      </a:r>
                      <a:endParaRPr sz="1750">
                        <a:latin typeface="Arial"/>
                        <a:cs typeface="Arial"/>
                      </a:endParaRPr>
                    </a:p>
                  </a:txBody>
                  <a:tcPr marL="0" marR="0" marT="0" marB="0">
                    <a:lnL w="28575">
                      <a:solidFill>
                        <a:srgbClr val="000000"/>
                      </a:solidFill>
                      <a:prstDash val="solid"/>
                    </a:lnL>
                    <a:lnR w="38100">
                      <a:solidFill>
                        <a:srgbClr val="000000"/>
                      </a:solidFill>
                      <a:prstDash val="solid"/>
                    </a:lnR>
                    <a:lnT w="539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327041">
                <a:tc>
                  <a:txBody>
                    <a:bodyPr/>
                    <a:lstStyle/>
                    <a:p>
                      <a:pPr marL="40005">
                        <a:lnSpc>
                          <a:spcPts val="1970"/>
                        </a:lnSpc>
                      </a:pPr>
                      <a:r>
                        <a:rPr sz="1750" i="1" spc="60" dirty="0">
                          <a:latin typeface="Arial"/>
                          <a:cs typeface="Arial"/>
                        </a:rPr>
                        <a:t>Effect</a:t>
                      </a:r>
                      <a:r>
                        <a:rPr sz="1750" i="1" spc="50" dirty="0">
                          <a:latin typeface="Arial"/>
                          <a:cs typeface="Arial"/>
                        </a:rPr>
                        <a:t> </a:t>
                      </a:r>
                      <a:r>
                        <a:rPr sz="1750" i="1" spc="80" dirty="0">
                          <a:latin typeface="Arial"/>
                          <a:cs typeface="Arial"/>
                        </a:rPr>
                        <a:t>2</a:t>
                      </a:r>
                      <a:endParaRPr sz="1750">
                        <a:latin typeface="Arial"/>
                        <a:cs typeface="Arial"/>
                      </a:endParaRPr>
                    </a:p>
                  </a:txBody>
                  <a:tcPr marL="0" marR="0" marT="0" marB="0">
                    <a:lnL w="38100">
                      <a:solidFill>
                        <a:srgbClr val="000000"/>
                      </a:solidFill>
                      <a:prstDash val="solid"/>
                    </a:lnL>
                    <a:lnR w="53975">
                      <a:solidFill>
                        <a:srgbClr val="000000"/>
                      </a:solidFill>
                      <a:prstDash val="solid"/>
                    </a:lnR>
                    <a:lnT w="28575">
                      <a:solidFill>
                        <a:srgbClr val="000000"/>
                      </a:solidFill>
                      <a:prstDash val="solid"/>
                    </a:lnT>
                    <a:lnB w="381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53975">
                      <a:solidFill>
                        <a:srgbClr val="000000"/>
                      </a:solidFill>
                      <a:prstDash val="solid"/>
                    </a:lnL>
                    <a:lnR w="53975">
                      <a:solidFill>
                        <a:srgbClr val="000000"/>
                      </a:solidFill>
                      <a:prstDash val="solid"/>
                    </a:lnR>
                    <a:lnT w="28575">
                      <a:solidFill>
                        <a:srgbClr val="000000"/>
                      </a:solidFill>
                      <a:prstDash val="solid"/>
                    </a:lnT>
                    <a:lnB w="381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tc>
                  <a:txBody>
                    <a:bodyPr/>
                    <a:lstStyle/>
                    <a:p>
                      <a:pPr marR="3175" algn="ctr">
                        <a:lnSpc>
                          <a:spcPts val="1970"/>
                        </a:lnSpc>
                      </a:pPr>
                      <a:r>
                        <a:rPr sz="1750" dirty="0">
                          <a:latin typeface="Arial"/>
                          <a:cs typeface="Arial"/>
                        </a:rPr>
                        <a:t>X</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tc>
                  <a:txBody>
                    <a:bodyPr/>
                    <a:lstStyle/>
                    <a:p>
                      <a:pPr marR="2540" algn="ctr">
                        <a:lnSpc>
                          <a:spcPts val="1970"/>
                        </a:lnSpc>
                      </a:pPr>
                      <a:r>
                        <a:rPr sz="1750" dirty="0">
                          <a:latin typeface="Arial"/>
                          <a:cs typeface="Arial"/>
                        </a:rPr>
                        <a:t>X</a:t>
                      </a:r>
                      <a:endParaRPr sz="175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tc>
                  <a:txBody>
                    <a:bodyPr/>
                    <a:lstStyle/>
                    <a:p>
                      <a:pPr algn="ctr">
                        <a:lnSpc>
                          <a:spcPts val="1970"/>
                        </a:lnSpc>
                      </a:pPr>
                      <a:r>
                        <a:rPr sz="1750" dirty="0">
                          <a:latin typeface="Arial"/>
                          <a:cs typeface="Arial"/>
                        </a:rPr>
                        <a:t>X</a:t>
                      </a: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38100">
                      <a:solidFill>
                        <a:srgbClr val="000000"/>
                      </a:solidFill>
                      <a:prstDash val="solid"/>
                    </a:lnB>
                  </a:tcPr>
                </a:tc>
                <a:extLst>
                  <a:ext uri="{0D108BD9-81ED-4DB2-BD59-A6C34878D82A}">
                    <a16:rowId xmlns:a16="http://schemas.microsoft.com/office/drawing/2014/main" val="10007"/>
                  </a:ext>
                </a:extLst>
              </a:tr>
            </a:tbl>
          </a:graphicData>
        </a:graphic>
      </p:graphicFrame>
      <p:sp>
        <p:nvSpPr>
          <p:cNvPr id="10" name="object 10"/>
          <p:cNvSpPr txBox="1"/>
          <p:nvPr/>
        </p:nvSpPr>
        <p:spPr>
          <a:xfrm>
            <a:off x="520507" y="1752600"/>
            <a:ext cx="11127542" cy="3610347"/>
          </a:xfrm>
          <a:prstGeom prst="rect">
            <a:avLst/>
          </a:prstGeom>
        </p:spPr>
        <p:txBody>
          <a:bodyPr vert="horz" wrap="square" lIns="0" tIns="13335" rIns="0" bIns="0" rtlCol="0">
            <a:spAutoFit/>
          </a:bodyPr>
          <a:lstStyle/>
          <a:p>
            <a:pPr marL="306000" marR="5080" indent="-306000">
              <a:spcBef>
                <a:spcPct val="20000"/>
              </a:spcBef>
              <a:spcAft>
                <a:spcPts val="600"/>
              </a:spcAft>
              <a:buClr>
                <a:schemeClr val="accent2"/>
              </a:buClr>
              <a:buSzPct val="92000"/>
              <a:buFont typeface="Wingdings 2" panose="05020102010507070707" pitchFamily="18" charset="2"/>
              <a:buChar char=""/>
              <a:tabLst>
                <a:tab pos="332740" algn="l"/>
              </a:tabLst>
            </a:pPr>
            <a:r>
              <a:rPr sz="2400" dirty="0" smtClean="0">
                <a:solidFill>
                  <a:schemeClr val="accent2">
                    <a:lumMod val="50000"/>
                  </a:schemeClr>
                </a:solidFill>
              </a:rPr>
              <a:t>Decision </a:t>
            </a:r>
            <a:r>
              <a:rPr sz="2400" dirty="0">
                <a:solidFill>
                  <a:schemeClr val="accent2">
                    <a:lumMod val="50000"/>
                  </a:schemeClr>
                </a:solidFill>
              </a:rPr>
              <a:t>tables are used to lay out in tabular form all  possible situations which a business decision may  encounter.</a:t>
            </a:r>
          </a:p>
          <a:p>
            <a:pPr marL="306000" indent="-306000">
              <a:spcBef>
                <a:spcPct val="20000"/>
              </a:spcBef>
              <a:spcAft>
                <a:spcPts val="600"/>
              </a:spcAft>
              <a:buClr>
                <a:schemeClr val="accent2"/>
              </a:buClr>
              <a:buSzPct val="92000"/>
              <a:buFont typeface="Wingdings 2" panose="05020102010507070707" pitchFamily="18" charset="2"/>
              <a:buChar char=""/>
              <a:tabLst>
                <a:tab pos="332740" algn="l"/>
                <a:tab pos="333375" algn="l"/>
              </a:tabLst>
            </a:pPr>
            <a:r>
              <a:rPr sz="2400" dirty="0">
                <a:solidFill>
                  <a:schemeClr val="accent2">
                    <a:lumMod val="50000"/>
                  </a:schemeClr>
                </a:solidFill>
              </a:rPr>
              <a:t>A decision table lists causes and effects in a matrix.</a:t>
            </a:r>
          </a:p>
          <a:p>
            <a:pPr marL="306000" indent="-306000">
              <a:spcBef>
                <a:spcPct val="20000"/>
              </a:spcBef>
              <a:spcAft>
                <a:spcPts val="600"/>
              </a:spcAft>
              <a:buClr>
                <a:schemeClr val="accent2"/>
              </a:buClr>
              <a:buSzPct val="92000"/>
              <a:buFont typeface="Wingdings 2" panose="05020102010507070707" pitchFamily="18" charset="2"/>
              <a:buChar char=""/>
            </a:pPr>
            <a:r>
              <a:rPr sz="2400" dirty="0">
                <a:solidFill>
                  <a:schemeClr val="accent2">
                    <a:lumMod val="50000"/>
                  </a:schemeClr>
                </a:solidFill>
              </a:rPr>
              <a:t>Each column represents a unique combination.</a:t>
            </a:r>
          </a:p>
          <a:p>
            <a:pPr marL="306000" indent="-306000">
              <a:spcBef>
                <a:spcPct val="20000"/>
              </a:spcBef>
              <a:spcAft>
                <a:spcPts val="600"/>
              </a:spcAft>
              <a:buClr>
                <a:schemeClr val="accent2"/>
              </a:buClr>
              <a:buSzPct val="92000"/>
              <a:buFont typeface="Wingdings 2" panose="05020102010507070707" pitchFamily="18" charset="2"/>
              <a:buChar char=""/>
              <a:tabLst>
                <a:tab pos="332740" algn="l"/>
                <a:tab pos="333375" algn="l"/>
              </a:tabLst>
            </a:pPr>
            <a:r>
              <a:rPr sz="2400" dirty="0">
                <a:solidFill>
                  <a:schemeClr val="accent2">
                    <a:lumMod val="50000"/>
                  </a:schemeClr>
                </a:solidFill>
              </a:rPr>
              <a:t>Purpose is to structure logic</a:t>
            </a:r>
          </a:p>
          <a:p>
            <a:pPr marL="4390390">
              <a:spcBef>
                <a:spcPts val="2290"/>
              </a:spcBef>
            </a:pPr>
            <a:r>
              <a:rPr lang="en-US" sz="2400" spc="-30" dirty="0" smtClean="0">
                <a:latin typeface="Georgia"/>
                <a:cs typeface="Georgia"/>
              </a:rPr>
              <a:t>					</a:t>
            </a:r>
            <a:r>
              <a:rPr sz="2400" spc="-30" dirty="0" smtClean="0">
                <a:latin typeface="Georgia"/>
                <a:cs typeface="Georgia"/>
              </a:rPr>
              <a:t>Cause </a:t>
            </a:r>
            <a:r>
              <a:rPr sz="2400" spc="-220" dirty="0">
                <a:latin typeface="Georgia"/>
                <a:cs typeface="Georgia"/>
              </a:rPr>
              <a:t>=</a:t>
            </a:r>
            <a:r>
              <a:rPr sz="2400" spc="-60" dirty="0">
                <a:latin typeface="Georgia"/>
                <a:cs typeface="Georgia"/>
              </a:rPr>
              <a:t> </a:t>
            </a:r>
            <a:r>
              <a:rPr sz="2400" spc="-20" dirty="0">
                <a:latin typeface="Georgia"/>
                <a:cs typeface="Georgia"/>
              </a:rPr>
              <a:t>condition</a:t>
            </a:r>
            <a:endParaRPr sz="2400" dirty="0">
              <a:latin typeface="Georgia"/>
              <a:cs typeface="Georgia"/>
            </a:endParaRPr>
          </a:p>
          <a:p>
            <a:pPr marL="4390390" marR="18415">
              <a:spcBef>
                <a:spcPts val="1440"/>
              </a:spcBef>
            </a:pPr>
            <a:r>
              <a:rPr lang="en-US" sz="2400" spc="-40" dirty="0" smtClean="0">
                <a:latin typeface="Georgia"/>
                <a:cs typeface="Georgia"/>
              </a:rPr>
              <a:t>					</a:t>
            </a:r>
            <a:r>
              <a:rPr sz="2400" spc="-40" dirty="0" smtClean="0">
                <a:latin typeface="Georgia"/>
                <a:cs typeface="Georgia"/>
              </a:rPr>
              <a:t>Effect </a:t>
            </a:r>
            <a:r>
              <a:rPr sz="2400" spc="-220" dirty="0">
                <a:latin typeface="Georgia"/>
                <a:cs typeface="Georgia"/>
              </a:rPr>
              <a:t>= </a:t>
            </a:r>
            <a:r>
              <a:rPr sz="2400" spc="-15" dirty="0">
                <a:latin typeface="Georgia"/>
                <a:cs typeface="Georgia"/>
              </a:rPr>
              <a:t>action </a:t>
            </a:r>
            <a:r>
              <a:rPr sz="2400" spc="-220" dirty="0">
                <a:latin typeface="Georgia"/>
                <a:cs typeface="Georgia"/>
              </a:rPr>
              <a:t>= </a:t>
            </a:r>
            <a:r>
              <a:rPr sz="2400" spc="-20" dirty="0">
                <a:latin typeface="Georgia"/>
                <a:cs typeface="Georgia"/>
              </a:rPr>
              <a:t>expected  </a:t>
            </a:r>
            <a:r>
              <a:rPr sz="2400" spc="-35" dirty="0">
                <a:latin typeface="Georgia"/>
                <a:cs typeface="Georgia"/>
              </a:rPr>
              <a:t>results</a:t>
            </a:r>
            <a:endParaRPr sz="2400" dirty="0">
              <a:latin typeface="Georgia"/>
              <a:cs typeface="Georgia"/>
            </a:endParaRPr>
          </a:p>
        </p:txBody>
      </p:sp>
    </p:spTree>
    <p:extLst>
      <p:ext uri="{BB962C8B-B14F-4D97-AF65-F5344CB8AC3E}">
        <p14:creationId xmlns:p14="http://schemas.microsoft.com/office/powerpoint/2010/main" val="213139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81192" y="1272245"/>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b="1" spc="-15" dirty="0">
                <a:latin typeface="Lucida Bright" panose="02040602050505020304" pitchFamily="18" charset="0"/>
              </a:rPr>
              <a:t>Kind of Actors</a:t>
            </a:r>
            <a:r>
              <a:rPr b="1" spc="-290" dirty="0">
                <a:latin typeface="Lucida Bright" panose="02040602050505020304" pitchFamily="18" charset="0"/>
              </a:rPr>
              <a:t>	</a:t>
            </a:r>
          </a:p>
        </p:txBody>
      </p:sp>
      <p:sp>
        <p:nvSpPr>
          <p:cNvPr id="6" name="object 6"/>
          <p:cNvSpPr txBox="1"/>
          <p:nvPr/>
        </p:nvSpPr>
        <p:spPr>
          <a:xfrm>
            <a:off x="268654" y="2243166"/>
            <a:ext cx="9889490" cy="2020361"/>
          </a:xfrm>
          <a:prstGeom prst="rect">
            <a:avLst/>
          </a:prstGeom>
        </p:spPr>
        <p:txBody>
          <a:bodyPr vert="horz" wrap="square" lIns="0" tIns="154940" rIns="0" bIns="0" rtlCol="0">
            <a:spAutoFit/>
          </a:bodyPr>
          <a:lstStyle/>
          <a:p>
            <a:pPr marL="800100" marR="413384" lvl="1" indent="-342900" fontAlgn="base">
              <a:lnSpc>
                <a:spcPts val="2590"/>
              </a:lnSpc>
              <a:spcBef>
                <a:spcPct val="20000"/>
              </a:spcBef>
              <a:spcAft>
                <a:spcPts val="600"/>
              </a:spcAft>
              <a:buClr>
                <a:schemeClr val="accent2"/>
              </a:buClr>
              <a:buSzPct val="92000"/>
              <a:buFont typeface="Wingdings" panose="05000000000000000000" pitchFamily="2" charset="2"/>
              <a:buChar char="§"/>
              <a:tabLst>
                <a:tab pos="197485" algn="l"/>
              </a:tabLst>
            </a:pPr>
            <a:r>
              <a:rPr sz="2000" dirty="0">
                <a:latin typeface="Georgia" panose="02040502050405020303" pitchFamily="18" charset="0"/>
              </a:rPr>
              <a:t>Primary - a user whose goals are fulfilled by the </a:t>
            </a:r>
            <a:r>
              <a:rPr sz="2000" dirty="0">
                <a:latin typeface="Georgia" panose="02040502050405020303" pitchFamily="18" charset="0"/>
              </a:rPr>
              <a:t>syste</a:t>
            </a:r>
            <a:r>
              <a:rPr lang="en-US" sz="2000" dirty="0">
                <a:latin typeface="Georgia" panose="02040502050405020303" pitchFamily="18" charset="0"/>
              </a:rPr>
              <a:t>m</a:t>
            </a:r>
          </a:p>
          <a:p>
            <a:pPr marL="800100" marR="413384" lvl="1" indent="-342900" fontAlgn="base">
              <a:lnSpc>
                <a:spcPts val="2590"/>
              </a:lnSpc>
              <a:spcBef>
                <a:spcPct val="20000"/>
              </a:spcBef>
              <a:spcAft>
                <a:spcPts val="600"/>
              </a:spcAft>
              <a:buClr>
                <a:schemeClr val="accent2"/>
              </a:buClr>
              <a:buSzPct val="92000"/>
              <a:buFont typeface="Wingdings" panose="05000000000000000000" pitchFamily="2" charset="2"/>
              <a:buChar char="§"/>
              <a:tabLst>
                <a:tab pos="197485" algn="l"/>
              </a:tabLst>
            </a:pPr>
            <a:endParaRPr lang="en-US" sz="2000" dirty="0">
              <a:latin typeface="Georgia" panose="02040502050405020303" pitchFamily="18" charset="0"/>
            </a:endParaRPr>
          </a:p>
          <a:p>
            <a:pPr marL="800100" marR="413384" lvl="1" indent="-342900" fontAlgn="base">
              <a:lnSpc>
                <a:spcPts val="2590"/>
              </a:lnSpc>
              <a:spcBef>
                <a:spcPct val="20000"/>
              </a:spcBef>
              <a:spcAft>
                <a:spcPts val="600"/>
              </a:spcAft>
              <a:buClr>
                <a:schemeClr val="accent2"/>
              </a:buClr>
              <a:buSzPct val="92000"/>
              <a:buFont typeface="Wingdings" panose="05000000000000000000" pitchFamily="2" charset="2"/>
              <a:buChar char="§"/>
              <a:tabLst>
                <a:tab pos="197485" algn="l"/>
              </a:tabLst>
            </a:pPr>
            <a:r>
              <a:rPr sz="2000" dirty="0" smtClean="0">
                <a:latin typeface="Georgia" panose="02040502050405020303" pitchFamily="18" charset="0"/>
              </a:rPr>
              <a:t>Secondary</a:t>
            </a:r>
            <a:r>
              <a:rPr lang="en-US" sz="2000" dirty="0" smtClean="0">
                <a:latin typeface="Georgia" panose="02040502050405020303" pitchFamily="18" charset="0"/>
              </a:rPr>
              <a:t>/supporting</a:t>
            </a:r>
            <a:r>
              <a:rPr sz="2000" dirty="0" smtClean="0">
                <a:latin typeface="Georgia" panose="02040502050405020303" pitchFamily="18" charset="0"/>
              </a:rPr>
              <a:t> </a:t>
            </a:r>
            <a:r>
              <a:rPr sz="2000" dirty="0">
                <a:latin typeface="Georgia" panose="02040502050405020303" pitchFamily="18" charset="0"/>
              </a:rPr>
              <a:t>- provides a service (e.g., info) to the system </a:t>
            </a:r>
            <a:endParaRPr lang="en-US" sz="2000" dirty="0">
              <a:latin typeface="Georgia" panose="02040502050405020303" pitchFamily="18" charset="0"/>
            </a:endParaRPr>
          </a:p>
          <a:p>
            <a:pPr marR="1266825" lvl="1">
              <a:lnSpc>
                <a:spcPct val="138400"/>
              </a:lnSpc>
              <a:spcBef>
                <a:spcPts val="10"/>
              </a:spcBef>
              <a:buSzPct val="95833"/>
              <a:tabLst>
                <a:tab pos="255904" algn="l"/>
              </a:tabLst>
            </a:pPr>
            <a:endParaRPr sz="2400" dirty="0">
              <a:latin typeface="Carlito"/>
              <a:cs typeface="Carlito"/>
            </a:endParaRPr>
          </a:p>
        </p:txBody>
      </p:sp>
      <p:pic>
        <p:nvPicPr>
          <p:cNvPr id="2" name="Picture 1"/>
          <p:cNvPicPr>
            <a:picLocks noChangeAspect="1"/>
          </p:cNvPicPr>
          <p:nvPr/>
        </p:nvPicPr>
        <p:blipFill>
          <a:blip r:embed="rId2"/>
          <a:stretch>
            <a:fillRect/>
          </a:stretch>
        </p:blipFill>
        <p:spPr>
          <a:xfrm>
            <a:off x="9972508" y="2434727"/>
            <a:ext cx="1638300" cy="1828800"/>
          </a:xfrm>
          <a:prstGeom prst="rect">
            <a:avLst/>
          </a:prstGeom>
        </p:spPr>
      </p:pic>
    </p:spTree>
    <p:extLst>
      <p:ext uri="{BB962C8B-B14F-4D97-AF65-F5344CB8AC3E}">
        <p14:creationId xmlns:p14="http://schemas.microsoft.com/office/powerpoint/2010/main" val="3697329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15" dirty="0">
                <a:latin typeface="Lucida Bright" panose="02040602050505020304" pitchFamily="18" charset="0"/>
              </a:rPr>
              <a:t>How to identify actors?</a:t>
            </a:r>
            <a:endParaRPr lang="en-US" b="1" spc="-15" dirty="0">
              <a:latin typeface="Lucida Bright" panose="02040602050505020304" pitchFamily="18" charset="0"/>
            </a:endParaRPr>
          </a:p>
        </p:txBody>
      </p:sp>
      <p:sp>
        <p:nvSpPr>
          <p:cNvPr id="3" name="Text Placeholder 2"/>
          <p:cNvSpPr>
            <a:spLocks noGrp="1"/>
          </p:cNvSpPr>
          <p:nvPr>
            <p:ph type="body" idx="1"/>
          </p:nvPr>
        </p:nvSpPr>
        <p:spPr>
          <a:xfrm>
            <a:off x="581192" y="1831974"/>
            <a:ext cx="10407787" cy="4737637"/>
          </a:xfrm>
        </p:spPr>
        <p:txBody>
          <a:bodyPr>
            <a:noAutofit/>
          </a:bodyPr>
          <a:lstStyle/>
          <a:p>
            <a:r>
              <a:rPr lang="en-US" sz="2000" dirty="0"/>
              <a:t>Who uses the system?</a:t>
            </a:r>
          </a:p>
          <a:p>
            <a:r>
              <a:rPr lang="en-US" sz="2000" dirty="0"/>
              <a:t>Who installs the system?</a:t>
            </a:r>
          </a:p>
          <a:p>
            <a:r>
              <a:rPr lang="en-US" sz="2000" dirty="0"/>
              <a:t>Who starts up the system?</a:t>
            </a:r>
          </a:p>
          <a:p>
            <a:r>
              <a:rPr lang="en-US" sz="2000" dirty="0"/>
              <a:t>Who maintains the system?</a:t>
            </a:r>
          </a:p>
          <a:p>
            <a:r>
              <a:rPr lang="en-US" sz="2000" dirty="0"/>
              <a:t>Who shuts down the system?</a:t>
            </a:r>
          </a:p>
          <a:p>
            <a:r>
              <a:rPr lang="en-US" sz="2000" dirty="0"/>
              <a:t>What other systems use this system?</a:t>
            </a:r>
          </a:p>
          <a:p>
            <a:r>
              <a:rPr lang="en-US" sz="2000" dirty="0"/>
              <a:t>Who gets information from this system?</a:t>
            </a:r>
          </a:p>
          <a:p>
            <a:r>
              <a:rPr lang="en-US" sz="2000" dirty="0"/>
              <a:t>Who provides information to the system?</a:t>
            </a:r>
          </a:p>
          <a:p>
            <a:r>
              <a:rPr lang="en-US" sz="2000" dirty="0"/>
              <a:t>Does anything happen automatically at a present time?</a:t>
            </a:r>
          </a:p>
          <a:p>
            <a:endParaRPr lang="en-US" sz="2000" dirty="0"/>
          </a:p>
        </p:txBody>
      </p:sp>
    </p:spTree>
    <p:extLst>
      <p:ext uri="{BB962C8B-B14F-4D97-AF65-F5344CB8AC3E}">
        <p14:creationId xmlns:p14="http://schemas.microsoft.com/office/powerpoint/2010/main" val="736500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81192" y="1272245"/>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b="1" spc="-15" dirty="0">
                <a:latin typeface="Lucida Bright" panose="02040602050505020304" pitchFamily="18" charset="0"/>
              </a:rPr>
              <a:t>UseCase</a:t>
            </a:r>
            <a:r>
              <a:rPr spc="-260" dirty="0"/>
              <a:t>	</a:t>
            </a:r>
          </a:p>
        </p:txBody>
      </p:sp>
      <p:sp>
        <p:nvSpPr>
          <p:cNvPr id="4" name="object 4"/>
          <p:cNvSpPr txBox="1"/>
          <p:nvPr/>
        </p:nvSpPr>
        <p:spPr>
          <a:xfrm>
            <a:off x="581192" y="1937318"/>
            <a:ext cx="9867733" cy="1803058"/>
          </a:xfrm>
          <a:prstGeom prst="rect">
            <a:avLst/>
          </a:prstGeom>
        </p:spPr>
        <p:txBody>
          <a:bodyPr vert="horz" wrap="square" lIns="0" tIns="154940" rIns="0" bIns="0" rtlCol="0">
            <a:spAutoFit/>
          </a:bodyPr>
          <a:lstStyle/>
          <a:p>
            <a:pPr marL="306000" indent="-306000">
              <a:lnSpc>
                <a:spcPct val="100000"/>
              </a:lnSpc>
              <a:spcBef>
                <a:spcPct val="20000"/>
              </a:spcBef>
              <a:spcAft>
                <a:spcPts val="600"/>
              </a:spcAft>
              <a:buClr>
                <a:schemeClr val="accent2"/>
              </a:buClr>
              <a:buSzPct val="92000"/>
              <a:buFont typeface="Wingdings 2" panose="05020102010507070707" pitchFamily="18" charset="2"/>
              <a:buChar char=""/>
              <a:tabLst>
                <a:tab pos="255904" algn="l"/>
              </a:tabLst>
            </a:pPr>
            <a:r>
              <a:rPr sz="2000" dirty="0">
                <a:solidFill>
                  <a:schemeClr val="tx2"/>
                </a:solidFill>
              </a:rPr>
              <a:t>System </a:t>
            </a:r>
            <a:r>
              <a:rPr sz="2000" dirty="0">
                <a:solidFill>
                  <a:schemeClr val="tx2"/>
                </a:solidFill>
              </a:rPr>
              <a:t>function (process – automated or manual).</a:t>
            </a:r>
          </a:p>
          <a:p>
            <a:pPr marL="306000" indent="-306000">
              <a:lnSpc>
                <a:spcPct val="100000"/>
              </a:lnSpc>
              <a:spcBef>
                <a:spcPct val="20000"/>
              </a:spcBef>
              <a:spcAft>
                <a:spcPts val="600"/>
              </a:spcAft>
              <a:buClr>
                <a:schemeClr val="accent2"/>
              </a:buClr>
              <a:buSzPct val="92000"/>
              <a:buFont typeface="Wingdings 2" panose="05020102010507070707" pitchFamily="18" charset="2"/>
              <a:buChar char=""/>
              <a:tabLst>
                <a:tab pos="255904" algn="l"/>
              </a:tabLst>
            </a:pPr>
            <a:r>
              <a:rPr sz="2000" dirty="0">
                <a:solidFill>
                  <a:schemeClr val="tx2"/>
                </a:solidFill>
              </a:rPr>
              <a:t>Named by verb</a:t>
            </a:r>
          </a:p>
          <a:p>
            <a:pPr marL="306000" indent="-306000">
              <a:lnSpc>
                <a:spcPct val="100000"/>
              </a:lnSpc>
              <a:spcBef>
                <a:spcPct val="20000"/>
              </a:spcBef>
              <a:spcAft>
                <a:spcPts val="600"/>
              </a:spcAft>
              <a:buClr>
                <a:schemeClr val="accent2"/>
              </a:buClr>
              <a:buSzPct val="92000"/>
              <a:buFont typeface="Wingdings 2" panose="05020102010507070707" pitchFamily="18" charset="2"/>
              <a:buChar char=""/>
              <a:tabLst>
                <a:tab pos="255904" algn="l"/>
              </a:tabLst>
            </a:pPr>
            <a:r>
              <a:rPr sz="2000" dirty="0">
                <a:solidFill>
                  <a:schemeClr val="tx2"/>
                </a:solidFill>
              </a:rPr>
              <a:t>Represented </a:t>
            </a:r>
            <a:r>
              <a:rPr sz="2000" dirty="0">
                <a:solidFill>
                  <a:schemeClr val="tx2"/>
                </a:solidFill>
              </a:rPr>
              <a:t>by oval in </a:t>
            </a:r>
            <a:r>
              <a:rPr sz="2000" dirty="0">
                <a:solidFill>
                  <a:schemeClr val="tx2"/>
                </a:solidFill>
              </a:rPr>
              <a:t>Diagrams</a:t>
            </a:r>
            <a:endParaRPr lang="en-US" sz="2000" dirty="0">
              <a:solidFill>
                <a:schemeClr val="tx2"/>
              </a:solidFill>
            </a:endParaRPr>
          </a:p>
          <a:p>
            <a:pPr marL="306000" indent="-306000">
              <a:lnSpc>
                <a:spcPct val="100000"/>
              </a:lnSpc>
              <a:spcBef>
                <a:spcPct val="20000"/>
              </a:spcBef>
              <a:spcAft>
                <a:spcPts val="600"/>
              </a:spcAft>
              <a:buClr>
                <a:schemeClr val="accent2"/>
              </a:buClr>
              <a:buSzPct val="92000"/>
              <a:buFont typeface="Wingdings 2" panose="05020102010507070707" pitchFamily="18" charset="2"/>
              <a:buChar char=""/>
              <a:tabLst>
                <a:tab pos="255904" algn="l"/>
              </a:tabLst>
            </a:pPr>
            <a:r>
              <a:rPr lang="en-US" sz="2000" dirty="0">
                <a:solidFill>
                  <a:schemeClr val="tx2"/>
                </a:solidFill>
              </a:rPr>
              <a:t>Use cases are typically initiated by a user to fulfill goals</a:t>
            </a:r>
            <a:endParaRPr sz="2000" dirty="0">
              <a:solidFill>
                <a:schemeClr val="tx2"/>
              </a:solidFill>
            </a:endParaRPr>
          </a:p>
        </p:txBody>
      </p:sp>
      <p:grpSp>
        <p:nvGrpSpPr>
          <p:cNvPr id="5" name="object 5"/>
          <p:cNvGrpSpPr/>
          <p:nvPr/>
        </p:nvGrpSpPr>
        <p:grpSpPr>
          <a:xfrm>
            <a:off x="4692332" y="4542536"/>
            <a:ext cx="2148840" cy="814069"/>
            <a:chOff x="4911852" y="4407408"/>
            <a:chExt cx="2148840" cy="814069"/>
          </a:xfrm>
        </p:grpSpPr>
        <p:sp>
          <p:nvSpPr>
            <p:cNvPr id="6" name="object 6"/>
            <p:cNvSpPr/>
            <p:nvPr/>
          </p:nvSpPr>
          <p:spPr>
            <a:xfrm>
              <a:off x="4919472" y="4415028"/>
              <a:ext cx="2133600" cy="798830"/>
            </a:xfrm>
            <a:custGeom>
              <a:avLst/>
              <a:gdLst/>
              <a:ahLst/>
              <a:cxnLst/>
              <a:rect l="l" t="t" r="r" b="b"/>
              <a:pathLst>
                <a:path w="2133600" h="798829">
                  <a:moveTo>
                    <a:pt x="1066800" y="0"/>
                  </a:moveTo>
                  <a:lnTo>
                    <a:pt x="999336" y="785"/>
                  </a:lnTo>
                  <a:lnTo>
                    <a:pt x="932987" y="3111"/>
                  </a:lnTo>
                  <a:lnTo>
                    <a:pt x="867878" y="6931"/>
                  </a:lnTo>
                  <a:lnTo>
                    <a:pt x="804134" y="12197"/>
                  </a:lnTo>
                  <a:lnTo>
                    <a:pt x="741879" y="18863"/>
                  </a:lnTo>
                  <a:lnTo>
                    <a:pt x="681239" y="26882"/>
                  </a:lnTo>
                  <a:lnTo>
                    <a:pt x="622338" y="36207"/>
                  </a:lnTo>
                  <a:lnTo>
                    <a:pt x="565302" y="46792"/>
                  </a:lnTo>
                  <a:lnTo>
                    <a:pt x="510256" y="58589"/>
                  </a:lnTo>
                  <a:lnTo>
                    <a:pt x="457324" y="71552"/>
                  </a:lnTo>
                  <a:lnTo>
                    <a:pt x="406632" y="85634"/>
                  </a:lnTo>
                  <a:lnTo>
                    <a:pt x="358305" y="100787"/>
                  </a:lnTo>
                  <a:lnTo>
                    <a:pt x="312467" y="116967"/>
                  </a:lnTo>
                  <a:lnTo>
                    <a:pt x="269244" y="134124"/>
                  </a:lnTo>
                  <a:lnTo>
                    <a:pt x="228760" y="152213"/>
                  </a:lnTo>
                  <a:lnTo>
                    <a:pt x="191141" y="171187"/>
                  </a:lnTo>
                  <a:lnTo>
                    <a:pt x="156512" y="190999"/>
                  </a:lnTo>
                  <a:lnTo>
                    <a:pt x="96721" y="232949"/>
                  </a:lnTo>
                  <a:lnTo>
                    <a:pt x="50389" y="277689"/>
                  </a:lnTo>
                  <a:lnTo>
                    <a:pt x="18515" y="324845"/>
                  </a:lnTo>
                  <a:lnTo>
                    <a:pt x="2098" y="374041"/>
                  </a:lnTo>
                  <a:lnTo>
                    <a:pt x="0" y="399288"/>
                  </a:lnTo>
                  <a:lnTo>
                    <a:pt x="2098" y="424534"/>
                  </a:lnTo>
                  <a:lnTo>
                    <a:pt x="18515" y="473730"/>
                  </a:lnTo>
                  <a:lnTo>
                    <a:pt x="50389" y="520886"/>
                  </a:lnTo>
                  <a:lnTo>
                    <a:pt x="96721" y="565626"/>
                  </a:lnTo>
                  <a:lnTo>
                    <a:pt x="156512" y="607576"/>
                  </a:lnTo>
                  <a:lnTo>
                    <a:pt x="191141" y="627388"/>
                  </a:lnTo>
                  <a:lnTo>
                    <a:pt x="228760" y="646362"/>
                  </a:lnTo>
                  <a:lnTo>
                    <a:pt x="269244" y="664451"/>
                  </a:lnTo>
                  <a:lnTo>
                    <a:pt x="312467" y="681609"/>
                  </a:lnTo>
                  <a:lnTo>
                    <a:pt x="358305" y="697788"/>
                  </a:lnTo>
                  <a:lnTo>
                    <a:pt x="406632" y="712941"/>
                  </a:lnTo>
                  <a:lnTo>
                    <a:pt x="457324" y="727023"/>
                  </a:lnTo>
                  <a:lnTo>
                    <a:pt x="510256" y="739986"/>
                  </a:lnTo>
                  <a:lnTo>
                    <a:pt x="565302" y="751783"/>
                  </a:lnTo>
                  <a:lnTo>
                    <a:pt x="622338" y="762368"/>
                  </a:lnTo>
                  <a:lnTo>
                    <a:pt x="681239" y="771693"/>
                  </a:lnTo>
                  <a:lnTo>
                    <a:pt x="741879" y="779712"/>
                  </a:lnTo>
                  <a:lnTo>
                    <a:pt x="804134" y="786378"/>
                  </a:lnTo>
                  <a:lnTo>
                    <a:pt x="867878" y="791644"/>
                  </a:lnTo>
                  <a:lnTo>
                    <a:pt x="932987" y="795464"/>
                  </a:lnTo>
                  <a:lnTo>
                    <a:pt x="999336" y="797790"/>
                  </a:lnTo>
                  <a:lnTo>
                    <a:pt x="1066800" y="798576"/>
                  </a:lnTo>
                  <a:lnTo>
                    <a:pt x="1134263" y="797790"/>
                  </a:lnTo>
                  <a:lnTo>
                    <a:pt x="1200612" y="795464"/>
                  </a:lnTo>
                  <a:lnTo>
                    <a:pt x="1265721" y="791644"/>
                  </a:lnTo>
                  <a:lnTo>
                    <a:pt x="1329465" y="786378"/>
                  </a:lnTo>
                  <a:lnTo>
                    <a:pt x="1391720" y="779712"/>
                  </a:lnTo>
                  <a:lnTo>
                    <a:pt x="1452360" y="771693"/>
                  </a:lnTo>
                  <a:lnTo>
                    <a:pt x="1511261" y="762368"/>
                  </a:lnTo>
                  <a:lnTo>
                    <a:pt x="1568297" y="751783"/>
                  </a:lnTo>
                  <a:lnTo>
                    <a:pt x="1623343" y="739986"/>
                  </a:lnTo>
                  <a:lnTo>
                    <a:pt x="1676275" y="727023"/>
                  </a:lnTo>
                  <a:lnTo>
                    <a:pt x="1726967" y="712941"/>
                  </a:lnTo>
                  <a:lnTo>
                    <a:pt x="1775294" y="697788"/>
                  </a:lnTo>
                  <a:lnTo>
                    <a:pt x="1821132" y="681609"/>
                  </a:lnTo>
                  <a:lnTo>
                    <a:pt x="1864355" y="664451"/>
                  </a:lnTo>
                  <a:lnTo>
                    <a:pt x="1904839" y="646362"/>
                  </a:lnTo>
                  <a:lnTo>
                    <a:pt x="1942458" y="627388"/>
                  </a:lnTo>
                  <a:lnTo>
                    <a:pt x="1977087" y="607576"/>
                  </a:lnTo>
                  <a:lnTo>
                    <a:pt x="2036878" y="565626"/>
                  </a:lnTo>
                  <a:lnTo>
                    <a:pt x="2083210" y="520886"/>
                  </a:lnTo>
                  <a:lnTo>
                    <a:pt x="2115084" y="473730"/>
                  </a:lnTo>
                  <a:lnTo>
                    <a:pt x="2131501" y="424534"/>
                  </a:lnTo>
                  <a:lnTo>
                    <a:pt x="2133600" y="399288"/>
                  </a:lnTo>
                  <a:lnTo>
                    <a:pt x="2131501" y="374041"/>
                  </a:lnTo>
                  <a:lnTo>
                    <a:pt x="2115084" y="324845"/>
                  </a:lnTo>
                  <a:lnTo>
                    <a:pt x="2083210" y="277689"/>
                  </a:lnTo>
                  <a:lnTo>
                    <a:pt x="2036878" y="232949"/>
                  </a:lnTo>
                  <a:lnTo>
                    <a:pt x="1977087" y="190999"/>
                  </a:lnTo>
                  <a:lnTo>
                    <a:pt x="1942458" y="171187"/>
                  </a:lnTo>
                  <a:lnTo>
                    <a:pt x="1904839" y="152213"/>
                  </a:lnTo>
                  <a:lnTo>
                    <a:pt x="1864355" y="134124"/>
                  </a:lnTo>
                  <a:lnTo>
                    <a:pt x="1821132" y="116966"/>
                  </a:lnTo>
                  <a:lnTo>
                    <a:pt x="1775294" y="100787"/>
                  </a:lnTo>
                  <a:lnTo>
                    <a:pt x="1726967" y="85634"/>
                  </a:lnTo>
                  <a:lnTo>
                    <a:pt x="1676275" y="71552"/>
                  </a:lnTo>
                  <a:lnTo>
                    <a:pt x="1623343" y="58589"/>
                  </a:lnTo>
                  <a:lnTo>
                    <a:pt x="1568297" y="46792"/>
                  </a:lnTo>
                  <a:lnTo>
                    <a:pt x="1511261" y="36207"/>
                  </a:lnTo>
                  <a:lnTo>
                    <a:pt x="1452360" y="26882"/>
                  </a:lnTo>
                  <a:lnTo>
                    <a:pt x="1391720" y="18863"/>
                  </a:lnTo>
                  <a:lnTo>
                    <a:pt x="1329465" y="12197"/>
                  </a:lnTo>
                  <a:lnTo>
                    <a:pt x="1265721" y="6931"/>
                  </a:lnTo>
                  <a:lnTo>
                    <a:pt x="1200612" y="3111"/>
                  </a:lnTo>
                  <a:lnTo>
                    <a:pt x="1134263" y="785"/>
                  </a:lnTo>
                  <a:lnTo>
                    <a:pt x="1066800" y="0"/>
                  </a:lnTo>
                  <a:close/>
                </a:path>
              </a:pathLst>
            </a:custGeom>
          </p:spPr>
          <p:style>
            <a:lnRef idx="1">
              <a:schemeClr val="accent1"/>
            </a:lnRef>
            <a:fillRef idx="3">
              <a:schemeClr val="accent1"/>
            </a:fillRef>
            <a:effectRef idx="2">
              <a:schemeClr val="accent1"/>
            </a:effectRef>
            <a:fontRef idx="minor">
              <a:schemeClr val="lt1"/>
            </a:fontRef>
          </p:style>
          <p:txBody>
            <a:bodyPr wrap="square" lIns="0" tIns="0" rIns="0" bIns="0" rtlCol="0"/>
            <a:lstStyle/>
            <a:p>
              <a:endParaRPr/>
            </a:p>
          </p:txBody>
        </p:sp>
        <p:sp>
          <p:nvSpPr>
            <p:cNvPr id="7" name="object 7"/>
            <p:cNvSpPr/>
            <p:nvPr/>
          </p:nvSpPr>
          <p:spPr>
            <a:xfrm>
              <a:off x="4919472" y="4415028"/>
              <a:ext cx="2133600" cy="798830"/>
            </a:xfrm>
            <a:custGeom>
              <a:avLst/>
              <a:gdLst/>
              <a:ahLst/>
              <a:cxnLst/>
              <a:rect l="l" t="t" r="r" b="b"/>
              <a:pathLst>
                <a:path w="2133600" h="798829">
                  <a:moveTo>
                    <a:pt x="0" y="399288"/>
                  </a:moveTo>
                  <a:lnTo>
                    <a:pt x="8312" y="349211"/>
                  </a:lnTo>
                  <a:lnTo>
                    <a:pt x="32582" y="300988"/>
                  </a:lnTo>
                  <a:lnTo>
                    <a:pt x="71810" y="254994"/>
                  </a:lnTo>
                  <a:lnTo>
                    <a:pt x="124997" y="211602"/>
                  </a:lnTo>
                  <a:lnTo>
                    <a:pt x="191141" y="171187"/>
                  </a:lnTo>
                  <a:lnTo>
                    <a:pt x="228760" y="152213"/>
                  </a:lnTo>
                  <a:lnTo>
                    <a:pt x="269244" y="134124"/>
                  </a:lnTo>
                  <a:lnTo>
                    <a:pt x="312467" y="116967"/>
                  </a:lnTo>
                  <a:lnTo>
                    <a:pt x="358305" y="100787"/>
                  </a:lnTo>
                  <a:lnTo>
                    <a:pt x="406632" y="85634"/>
                  </a:lnTo>
                  <a:lnTo>
                    <a:pt x="457324" y="71552"/>
                  </a:lnTo>
                  <a:lnTo>
                    <a:pt x="510256" y="58589"/>
                  </a:lnTo>
                  <a:lnTo>
                    <a:pt x="565302" y="46792"/>
                  </a:lnTo>
                  <a:lnTo>
                    <a:pt x="622338" y="36207"/>
                  </a:lnTo>
                  <a:lnTo>
                    <a:pt x="681239" y="26882"/>
                  </a:lnTo>
                  <a:lnTo>
                    <a:pt x="741879" y="18863"/>
                  </a:lnTo>
                  <a:lnTo>
                    <a:pt x="804134" y="12197"/>
                  </a:lnTo>
                  <a:lnTo>
                    <a:pt x="867878" y="6931"/>
                  </a:lnTo>
                  <a:lnTo>
                    <a:pt x="932987" y="3111"/>
                  </a:lnTo>
                  <a:lnTo>
                    <a:pt x="999336" y="785"/>
                  </a:lnTo>
                  <a:lnTo>
                    <a:pt x="1066800" y="0"/>
                  </a:lnTo>
                  <a:lnTo>
                    <a:pt x="1134263" y="785"/>
                  </a:lnTo>
                  <a:lnTo>
                    <a:pt x="1200612" y="3111"/>
                  </a:lnTo>
                  <a:lnTo>
                    <a:pt x="1265721" y="6931"/>
                  </a:lnTo>
                  <a:lnTo>
                    <a:pt x="1329465" y="12197"/>
                  </a:lnTo>
                  <a:lnTo>
                    <a:pt x="1391720" y="18863"/>
                  </a:lnTo>
                  <a:lnTo>
                    <a:pt x="1452360" y="26882"/>
                  </a:lnTo>
                  <a:lnTo>
                    <a:pt x="1511261" y="36207"/>
                  </a:lnTo>
                  <a:lnTo>
                    <a:pt x="1568297" y="46792"/>
                  </a:lnTo>
                  <a:lnTo>
                    <a:pt x="1623343" y="58589"/>
                  </a:lnTo>
                  <a:lnTo>
                    <a:pt x="1676275" y="71552"/>
                  </a:lnTo>
                  <a:lnTo>
                    <a:pt x="1726967" y="85634"/>
                  </a:lnTo>
                  <a:lnTo>
                    <a:pt x="1775294" y="100787"/>
                  </a:lnTo>
                  <a:lnTo>
                    <a:pt x="1821132" y="116966"/>
                  </a:lnTo>
                  <a:lnTo>
                    <a:pt x="1864355" y="134124"/>
                  </a:lnTo>
                  <a:lnTo>
                    <a:pt x="1904839" y="152213"/>
                  </a:lnTo>
                  <a:lnTo>
                    <a:pt x="1942458" y="171187"/>
                  </a:lnTo>
                  <a:lnTo>
                    <a:pt x="1977087" y="190999"/>
                  </a:lnTo>
                  <a:lnTo>
                    <a:pt x="2036878" y="232949"/>
                  </a:lnTo>
                  <a:lnTo>
                    <a:pt x="2083210" y="277689"/>
                  </a:lnTo>
                  <a:lnTo>
                    <a:pt x="2115084" y="324845"/>
                  </a:lnTo>
                  <a:lnTo>
                    <a:pt x="2131501" y="374041"/>
                  </a:lnTo>
                  <a:lnTo>
                    <a:pt x="2133600" y="399288"/>
                  </a:lnTo>
                  <a:lnTo>
                    <a:pt x="2131501" y="424534"/>
                  </a:lnTo>
                  <a:lnTo>
                    <a:pt x="2115084" y="473730"/>
                  </a:lnTo>
                  <a:lnTo>
                    <a:pt x="2083210" y="520886"/>
                  </a:lnTo>
                  <a:lnTo>
                    <a:pt x="2036878" y="565626"/>
                  </a:lnTo>
                  <a:lnTo>
                    <a:pt x="1977087" y="607576"/>
                  </a:lnTo>
                  <a:lnTo>
                    <a:pt x="1942458" y="627388"/>
                  </a:lnTo>
                  <a:lnTo>
                    <a:pt x="1904839" y="646362"/>
                  </a:lnTo>
                  <a:lnTo>
                    <a:pt x="1864355" y="664451"/>
                  </a:lnTo>
                  <a:lnTo>
                    <a:pt x="1821132" y="681609"/>
                  </a:lnTo>
                  <a:lnTo>
                    <a:pt x="1775294" y="697788"/>
                  </a:lnTo>
                  <a:lnTo>
                    <a:pt x="1726967" y="712941"/>
                  </a:lnTo>
                  <a:lnTo>
                    <a:pt x="1676275" y="727023"/>
                  </a:lnTo>
                  <a:lnTo>
                    <a:pt x="1623343" y="739986"/>
                  </a:lnTo>
                  <a:lnTo>
                    <a:pt x="1568297" y="751783"/>
                  </a:lnTo>
                  <a:lnTo>
                    <a:pt x="1511261" y="762368"/>
                  </a:lnTo>
                  <a:lnTo>
                    <a:pt x="1452360" y="771693"/>
                  </a:lnTo>
                  <a:lnTo>
                    <a:pt x="1391720" y="779712"/>
                  </a:lnTo>
                  <a:lnTo>
                    <a:pt x="1329465" y="786378"/>
                  </a:lnTo>
                  <a:lnTo>
                    <a:pt x="1265721" y="791644"/>
                  </a:lnTo>
                  <a:lnTo>
                    <a:pt x="1200612" y="795464"/>
                  </a:lnTo>
                  <a:lnTo>
                    <a:pt x="1134263" y="797790"/>
                  </a:lnTo>
                  <a:lnTo>
                    <a:pt x="1066800" y="798576"/>
                  </a:lnTo>
                  <a:lnTo>
                    <a:pt x="999336" y="797790"/>
                  </a:lnTo>
                  <a:lnTo>
                    <a:pt x="932987" y="795464"/>
                  </a:lnTo>
                  <a:lnTo>
                    <a:pt x="867878" y="791644"/>
                  </a:lnTo>
                  <a:lnTo>
                    <a:pt x="804134" y="786378"/>
                  </a:lnTo>
                  <a:lnTo>
                    <a:pt x="741879" y="779712"/>
                  </a:lnTo>
                  <a:lnTo>
                    <a:pt x="681239" y="771693"/>
                  </a:lnTo>
                  <a:lnTo>
                    <a:pt x="622338" y="762368"/>
                  </a:lnTo>
                  <a:lnTo>
                    <a:pt x="565302" y="751783"/>
                  </a:lnTo>
                  <a:lnTo>
                    <a:pt x="510256" y="739986"/>
                  </a:lnTo>
                  <a:lnTo>
                    <a:pt x="457324" y="727023"/>
                  </a:lnTo>
                  <a:lnTo>
                    <a:pt x="406632" y="712941"/>
                  </a:lnTo>
                  <a:lnTo>
                    <a:pt x="358305" y="697788"/>
                  </a:lnTo>
                  <a:lnTo>
                    <a:pt x="312467" y="681609"/>
                  </a:lnTo>
                  <a:lnTo>
                    <a:pt x="269244" y="664451"/>
                  </a:lnTo>
                  <a:lnTo>
                    <a:pt x="228760" y="646362"/>
                  </a:lnTo>
                  <a:lnTo>
                    <a:pt x="191141" y="627388"/>
                  </a:lnTo>
                  <a:lnTo>
                    <a:pt x="156512" y="607576"/>
                  </a:lnTo>
                  <a:lnTo>
                    <a:pt x="96721" y="565626"/>
                  </a:lnTo>
                  <a:lnTo>
                    <a:pt x="50389" y="520886"/>
                  </a:lnTo>
                  <a:lnTo>
                    <a:pt x="18515" y="473730"/>
                  </a:lnTo>
                  <a:lnTo>
                    <a:pt x="2098" y="424534"/>
                  </a:lnTo>
                  <a:lnTo>
                    <a:pt x="0" y="399288"/>
                  </a:lnTo>
                  <a:close/>
                </a:path>
              </a:pathLst>
            </a:custGeom>
            <a:ln/>
          </p:spPr>
          <p:style>
            <a:lnRef idx="1">
              <a:schemeClr val="accent1"/>
            </a:lnRef>
            <a:fillRef idx="3">
              <a:schemeClr val="accent1"/>
            </a:fillRef>
            <a:effectRef idx="2">
              <a:schemeClr val="accent1"/>
            </a:effectRef>
            <a:fontRef idx="minor">
              <a:schemeClr val="lt1"/>
            </a:fontRef>
          </p:style>
          <p:txBody>
            <a:bodyPr wrap="square" lIns="0" tIns="0" rIns="0" bIns="0" rtlCol="0"/>
            <a:lstStyle/>
            <a:p>
              <a:endParaRPr/>
            </a:p>
          </p:txBody>
        </p:sp>
      </p:grpSp>
      <p:sp>
        <p:nvSpPr>
          <p:cNvPr id="8" name="object 8"/>
          <p:cNvSpPr txBox="1"/>
          <p:nvPr/>
        </p:nvSpPr>
        <p:spPr>
          <a:xfrm>
            <a:off x="5318505" y="4649851"/>
            <a:ext cx="13341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rlito"/>
                <a:cs typeface="Carlito"/>
              </a:rPr>
              <a:t>Login</a:t>
            </a:r>
            <a:r>
              <a:rPr sz="1800" spc="-45" dirty="0">
                <a:solidFill>
                  <a:srgbClr val="FFFFFF"/>
                </a:solidFill>
                <a:latin typeface="Carlito"/>
                <a:cs typeface="Carlito"/>
              </a:rPr>
              <a:t> </a:t>
            </a:r>
            <a:r>
              <a:rPr sz="1800" spc="-10" dirty="0">
                <a:solidFill>
                  <a:srgbClr val="FFFFFF"/>
                </a:solidFill>
                <a:latin typeface="Carlito"/>
                <a:cs typeface="Carlito"/>
              </a:rPr>
              <a:t>Account</a:t>
            </a:r>
            <a:endParaRPr sz="1800" dirty="0">
              <a:latin typeface="Carlito"/>
              <a:cs typeface="Carlito"/>
            </a:endParaRPr>
          </a:p>
        </p:txBody>
      </p:sp>
    </p:spTree>
    <p:extLst>
      <p:ext uri="{BB962C8B-B14F-4D97-AF65-F5344CB8AC3E}">
        <p14:creationId xmlns:p14="http://schemas.microsoft.com/office/powerpoint/2010/main" val="2645032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a:spcBef>
                <a:spcPts val="100"/>
              </a:spcBef>
              <a:tabLst>
                <a:tab pos="9984105" algn="l"/>
              </a:tabLst>
            </a:pPr>
            <a:r>
              <a:rPr lang="en-US" b="1" spc="-15" dirty="0">
                <a:latin typeface="Lucida Bright" panose="02040602050505020304" pitchFamily="18" charset="0"/>
              </a:rPr>
              <a:t>How to identify use cases?</a:t>
            </a:r>
            <a:endParaRPr lang="en-US" b="1" spc="-15" dirty="0">
              <a:latin typeface="Lucida Bright" panose="02040602050505020304" pitchFamily="18" charset="0"/>
            </a:endParaRPr>
          </a:p>
        </p:txBody>
      </p:sp>
      <p:sp>
        <p:nvSpPr>
          <p:cNvPr id="3" name="Text Placeholder 2"/>
          <p:cNvSpPr>
            <a:spLocks noGrp="1"/>
          </p:cNvSpPr>
          <p:nvPr>
            <p:ph type="body" idx="1"/>
          </p:nvPr>
        </p:nvSpPr>
        <p:spPr>
          <a:xfrm>
            <a:off x="581192" y="2169600"/>
            <a:ext cx="9785959" cy="2472738"/>
          </a:xfrm>
        </p:spPr>
        <p:txBody>
          <a:bodyPr>
            <a:normAutofit/>
          </a:bodyPr>
          <a:lstStyle/>
          <a:p>
            <a:r>
              <a:rPr lang="en-US" sz="2400" dirty="0"/>
              <a:t>What functions will the actor want from the system?</a:t>
            </a:r>
          </a:p>
          <a:p>
            <a:endParaRPr lang="en-US" sz="2400" dirty="0" smtClean="0"/>
          </a:p>
          <a:p>
            <a:r>
              <a:rPr lang="en-US" sz="2400" dirty="0" smtClean="0"/>
              <a:t>Does </a:t>
            </a:r>
            <a:r>
              <a:rPr lang="en-US" sz="2400" dirty="0"/>
              <a:t>the system store information? What actors will create, read, update or delete this information?</a:t>
            </a:r>
          </a:p>
          <a:p>
            <a:endParaRPr lang="en-US" sz="2000" dirty="0" smtClean="0"/>
          </a:p>
          <a:p>
            <a:endParaRPr lang="en-US" sz="2000" dirty="0"/>
          </a:p>
        </p:txBody>
      </p:sp>
    </p:spTree>
    <p:extLst>
      <p:ext uri="{BB962C8B-B14F-4D97-AF65-F5344CB8AC3E}">
        <p14:creationId xmlns:p14="http://schemas.microsoft.com/office/powerpoint/2010/main" val="4260558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81192" y="1272245"/>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lang="en-US" b="1" spc="-15" dirty="0">
                <a:latin typeface="Lucida Bright" panose="02040602050505020304" pitchFamily="18" charset="0"/>
              </a:rPr>
              <a:t>Scenario</a:t>
            </a:r>
            <a:r>
              <a:rPr spc="-180" dirty="0" smtClean="0"/>
              <a:t>	</a:t>
            </a:r>
            <a:endParaRPr spc="-180" dirty="0"/>
          </a:p>
        </p:txBody>
      </p:sp>
      <p:sp>
        <p:nvSpPr>
          <p:cNvPr id="4" name="object 4"/>
          <p:cNvSpPr txBox="1"/>
          <p:nvPr/>
        </p:nvSpPr>
        <p:spPr>
          <a:xfrm>
            <a:off x="789158" y="2004016"/>
            <a:ext cx="9773285" cy="2606355"/>
          </a:xfrm>
          <a:prstGeom prst="rect">
            <a:avLst/>
          </a:prstGeom>
        </p:spPr>
        <p:txBody>
          <a:bodyPr vert="horz" wrap="square" lIns="0" tIns="154940" rIns="0" bIns="0" rtlCol="0">
            <a:spAutoFit/>
          </a:bodyPr>
          <a:lstStyle/>
          <a:p>
            <a:pPr marL="306000" indent="-306000">
              <a:spcBef>
                <a:spcPct val="20000"/>
              </a:spcBef>
              <a:spcAft>
                <a:spcPts val="600"/>
              </a:spcAft>
              <a:buClr>
                <a:schemeClr val="accent2"/>
              </a:buClr>
              <a:buSzPct val="92000"/>
              <a:buFont typeface="Wingdings 2" panose="05020102010507070707" pitchFamily="18" charset="2"/>
              <a:buChar char=""/>
            </a:pPr>
            <a:r>
              <a:rPr lang="en-GB" altLang="en-US" sz="2400" dirty="0">
                <a:solidFill>
                  <a:schemeClr val="tx2"/>
                </a:solidFill>
              </a:rPr>
              <a:t>A scenario is an instance of a use case </a:t>
            </a:r>
          </a:p>
          <a:p>
            <a:pPr marL="763200" lvl="2" indent="-306000">
              <a:spcBef>
                <a:spcPct val="20000"/>
              </a:spcBef>
              <a:spcAft>
                <a:spcPts val="600"/>
              </a:spcAft>
              <a:buClr>
                <a:schemeClr val="accent2"/>
              </a:buClr>
              <a:buSzPct val="92000"/>
              <a:buFont typeface="Wingdings 2" panose="05020102010507070707" pitchFamily="18" charset="2"/>
              <a:buChar char=""/>
            </a:pPr>
            <a:r>
              <a:rPr lang="en-GB" altLang="en-US" sz="2400" dirty="0">
                <a:solidFill>
                  <a:schemeClr val="tx2"/>
                </a:solidFill>
              </a:rPr>
              <a:t>A specific occurrence of the use case </a:t>
            </a:r>
          </a:p>
          <a:p>
            <a:pPr marL="1220400" lvl="4" indent="-306000">
              <a:spcBef>
                <a:spcPct val="20000"/>
              </a:spcBef>
              <a:spcAft>
                <a:spcPts val="600"/>
              </a:spcAft>
              <a:buClr>
                <a:schemeClr val="accent2"/>
              </a:buClr>
              <a:buSzPct val="92000"/>
              <a:buFont typeface="Wingdings 2" panose="05020102010507070707" pitchFamily="18" charset="2"/>
              <a:buChar char=""/>
            </a:pPr>
            <a:r>
              <a:rPr lang="en-GB" altLang="en-US" sz="2400" dirty="0">
                <a:solidFill>
                  <a:schemeClr val="tx2"/>
                </a:solidFill>
              </a:rPr>
              <a:t>a specific actor ...</a:t>
            </a:r>
          </a:p>
          <a:p>
            <a:pPr marL="1220400" lvl="4" indent="-306000">
              <a:spcBef>
                <a:spcPct val="20000"/>
              </a:spcBef>
              <a:spcAft>
                <a:spcPts val="600"/>
              </a:spcAft>
              <a:buClr>
                <a:schemeClr val="accent2"/>
              </a:buClr>
              <a:buSzPct val="92000"/>
              <a:buFont typeface="Wingdings 2" panose="05020102010507070707" pitchFamily="18" charset="2"/>
              <a:buChar char=""/>
            </a:pPr>
            <a:r>
              <a:rPr lang="en-GB" altLang="en-US" sz="2400" dirty="0">
                <a:solidFill>
                  <a:schemeClr val="tx2"/>
                </a:solidFill>
              </a:rPr>
              <a:t>at a specific time ...</a:t>
            </a:r>
          </a:p>
          <a:p>
            <a:pPr marL="1220400" lvl="4" indent="-306000">
              <a:spcBef>
                <a:spcPct val="20000"/>
              </a:spcBef>
              <a:spcAft>
                <a:spcPts val="600"/>
              </a:spcAft>
              <a:buClr>
                <a:schemeClr val="accent2"/>
              </a:buClr>
              <a:buSzPct val="92000"/>
              <a:buFont typeface="Wingdings 2" panose="05020102010507070707" pitchFamily="18" charset="2"/>
              <a:buChar char=""/>
            </a:pPr>
            <a:r>
              <a:rPr lang="en-GB" altLang="en-US" sz="2400" dirty="0">
                <a:solidFill>
                  <a:schemeClr val="tx2"/>
                </a:solidFill>
              </a:rPr>
              <a:t>with specific data.</a:t>
            </a:r>
            <a:r>
              <a:rPr lang="en-US" altLang="en-US" sz="2400" dirty="0">
                <a:solidFill>
                  <a:schemeClr val="tx2"/>
                </a:solidFill>
              </a:rPr>
              <a:t> </a:t>
            </a:r>
            <a:endParaRPr lang="en-US" altLang="en-US" sz="2400" dirty="0">
              <a:solidFill>
                <a:schemeClr val="tx2"/>
              </a:solidFill>
            </a:endParaRPr>
          </a:p>
        </p:txBody>
      </p:sp>
    </p:spTree>
    <p:extLst>
      <p:ext uri="{BB962C8B-B14F-4D97-AF65-F5344CB8AC3E}">
        <p14:creationId xmlns:p14="http://schemas.microsoft.com/office/powerpoint/2010/main" val="61047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327" y="1236424"/>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b="1" spc="-15" dirty="0">
                <a:latin typeface="Lucida Bright" panose="02040602050505020304" pitchFamily="18" charset="0"/>
              </a:rPr>
              <a:t>Other Elements</a:t>
            </a:r>
            <a:r>
              <a:rPr spc="-310" dirty="0"/>
              <a:t>	</a:t>
            </a:r>
          </a:p>
        </p:txBody>
      </p:sp>
      <p:sp>
        <p:nvSpPr>
          <p:cNvPr id="4" name="object 4"/>
          <p:cNvSpPr txBox="1"/>
          <p:nvPr/>
        </p:nvSpPr>
        <p:spPr>
          <a:xfrm>
            <a:off x="3182873" y="2082752"/>
            <a:ext cx="4229100" cy="885948"/>
          </a:xfrm>
          <a:prstGeom prst="rect">
            <a:avLst/>
          </a:prstGeom>
        </p:spPr>
        <p:txBody>
          <a:bodyPr vert="horz" wrap="square" lIns="0" tIns="12065" rIns="0" bIns="0" rtlCol="0">
            <a:spAutoFit/>
          </a:bodyPr>
          <a:lstStyle/>
          <a:p>
            <a:pPr marL="12700" marR="5080">
              <a:lnSpc>
                <a:spcPct val="148600"/>
              </a:lnSpc>
              <a:spcBef>
                <a:spcPts val="95"/>
              </a:spcBef>
            </a:pPr>
            <a:r>
              <a:rPr sz="2000" dirty="0" smtClean="0">
                <a:solidFill>
                  <a:srgbClr val="404040"/>
                </a:solidFill>
                <a:latin typeface="Carlito"/>
                <a:cs typeface="Carlito"/>
              </a:rPr>
              <a:t>Connection </a:t>
            </a:r>
            <a:r>
              <a:rPr sz="2000" spc="-5" dirty="0">
                <a:solidFill>
                  <a:srgbClr val="404040"/>
                </a:solidFill>
                <a:latin typeface="Carlito"/>
                <a:cs typeface="Carlito"/>
              </a:rPr>
              <a:t>between Actor </a:t>
            </a:r>
            <a:r>
              <a:rPr sz="2000" dirty="0">
                <a:solidFill>
                  <a:srgbClr val="404040"/>
                </a:solidFill>
                <a:latin typeface="Carlito"/>
                <a:cs typeface="Carlito"/>
              </a:rPr>
              <a:t>and </a:t>
            </a:r>
            <a:r>
              <a:rPr sz="2000" spc="-5" dirty="0">
                <a:solidFill>
                  <a:srgbClr val="404040"/>
                </a:solidFill>
                <a:latin typeface="Carlito"/>
                <a:cs typeface="Carlito"/>
              </a:rPr>
              <a:t>Use </a:t>
            </a:r>
            <a:endParaRPr lang="en-US" sz="2000" spc="-5" dirty="0" smtClean="0">
              <a:solidFill>
                <a:srgbClr val="404040"/>
              </a:solidFill>
              <a:latin typeface="Carlito"/>
              <a:cs typeface="Carlito"/>
            </a:endParaRPr>
          </a:p>
          <a:p>
            <a:pPr marL="12700" marR="5080">
              <a:lnSpc>
                <a:spcPct val="148600"/>
              </a:lnSpc>
              <a:spcBef>
                <a:spcPts val="95"/>
              </a:spcBef>
            </a:pPr>
            <a:r>
              <a:rPr sz="2000" dirty="0" smtClean="0">
                <a:solidFill>
                  <a:srgbClr val="404040"/>
                </a:solidFill>
                <a:latin typeface="Carlito"/>
                <a:cs typeface="Carlito"/>
              </a:rPr>
              <a:t>Boundary </a:t>
            </a:r>
            <a:r>
              <a:rPr sz="2000" spc="-5" dirty="0">
                <a:solidFill>
                  <a:srgbClr val="404040"/>
                </a:solidFill>
                <a:latin typeface="Carlito"/>
                <a:cs typeface="Carlito"/>
              </a:rPr>
              <a:t>of</a:t>
            </a:r>
            <a:r>
              <a:rPr sz="2000" spc="-50" dirty="0">
                <a:solidFill>
                  <a:srgbClr val="404040"/>
                </a:solidFill>
                <a:latin typeface="Carlito"/>
                <a:cs typeface="Carlito"/>
              </a:rPr>
              <a:t> </a:t>
            </a:r>
            <a:r>
              <a:rPr sz="2000" spc="-20" dirty="0">
                <a:solidFill>
                  <a:srgbClr val="404040"/>
                </a:solidFill>
                <a:latin typeface="Carlito"/>
                <a:cs typeface="Carlito"/>
              </a:rPr>
              <a:t>system</a:t>
            </a:r>
            <a:endParaRPr sz="2000" dirty="0">
              <a:latin typeface="Carlito"/>
              <a:cs typeface="Carlito"/>
            </a:endParaRPr>
          </a:p>
        </p:txBody>
      </p:sp>
      <p:sp>
        <p:nvSpPr>
          <p:cNvPr id="5" name="object 5"/>
          <p:cNvSpPr txBox="1"/>
          <p:nvPr/>
        </p:nvSpPr>
        <p:spPr>
          <a:xfrm>
            <a:off x="3182873" y="3188284"/>
            <a:ext cx="7818755" cy="1949893"/>
          </a:xfrm>
          <a:prstGeom prst="rect">
            <a:avLst/>
          </a:prstGeom>
        </p:spPr>
        <p:txBody>
          <a:bodyPr vert="horz" wrap="square" lIns="0" tIns="13335" rIns="0" bIns="0" rtlCol="0">
            <a:spAutoFit/>
          </a:bodyPr>
          <a:lstStyle/>
          <a:p>
            <a:pPr marL="12700">
              <a:lnSpc>
                <a:spcPts val="2280"/>
              </a:lnSpc>
              <a:spcBef>
                <a:spcPts val="105"/>
              </a:spcBef>
            </a:pPr>
            <a:endParaRPr lang="en-US" sz="2000" dirty="0" smtClean="0">
              <a:solidFill>
                <a:srgbClr val="404040"/>
              </a:solidFill>
              <a:latin typeface="Carlito"/>
              <a:cs typeface="Carlito"/>
            </a:endParaRPr>
          </a:p>
          <a:p>
            <a:pPr marL="12700">
              <a:lnSpc>
                <a:spcPts val="2280"/>
              </a:lnSpc>
              <a:spcBef>
                <a:spcPts val="105"/>
              </a:spcBef>
            </a:pPr>
            <a:r>
              <a:rPr sz="2000" dirty="0" smtClean="0">
                <a:solidFill>
                  <a:srgbClr val="404040"/>
                </a:solidFill>
                <a:latin typeface="Carlito"/>
                <a:cs typeface="Carlito"/>
              </a:rPr>
              <a:t>Include </a:t>
            </a:r>
            <a:r>
              <a:rPr sz="2000" spc="-10" dirty="0">
                <a:solidFill>
                  <a:srgbClr val="404040"/>
                </a:solidFill>
                <a:latin typeface="Carlito"/>
                <a:cs typeface="Carlito"/>
              </a:rPr>
              <a:t>relationship </a:t>
            </a:r>
            <a:r>
              <a:rPr sz="2000" spc="-5" dirty="0">
                <a:solidFill>
                  <a:srgbClr val="404040"/>
                </a:solidFill>
                <a:latin typeface="Carlito"/>
                <a:cs typeface="Carlito"/>
              </a:rPr>
              <a:t>between Use Cases (one </a:t>
            </a:r>
            <a:r>
              <a:rPr sz="2000" dirty="0">
                <a:solidFill>
                  <a:srgbClr val="404040"/>
                </a:solidFill>
                <a:latin typeface="Carlito"/>
                <a:cs typeface="Carlito"/>
              </a:rPr>
              <a:t>UC </a:t>
            </a:r>
            <a:r>
              <a:rPr sz="2000" spc="-10" dirty="0">
                <a:solidFill>
                  <a:srgbClr val="404040"/>
                </a:solidFill>
                <a:latin typeface="Carlito"/>
                <a:cs typeface="Carlito"/>
              </a:rPr>
              <a:t>must </a:t>
            </a:r>
            <a:r>
              <a:rPr sz="2000" spc="-5" dirty="0">
                <a:solidFill>
                  <a:srgbClr val="404040"/>
                </a:solidFill>
                <a:latin typeface="Carlito"/>
                <a:cs typeface="Carlito"/>
              </a:rPr>
              <a:t>call </a:t>
            </a:r>
            <a:r>
              <a:rPr sz="2000" dirty="0">
                <a:solidFill>
                  <a:srgbClr val="404040"/>
                </a:solidFill>
                <a:latin typeface="Carlito"/>
                <a:cs typeface="Carlito"/>
              </a:rPr>
              <a:t>another;</a:t>
            </a:r>
            <a:r>
              <a:rPr sz="2000" spc="55" dirty="0">
                <a:solidFill>
                  <a:srgbClr val="404040"/>
                </a:solidFill>
                <a:latin typeface="Carlito"/>
                <a:cs typeface="Carlito"/>
              </a:rPr>
              <a:t> </a:t>
            </a:r>
            <a:r>
              <a:rPr sz="2000" spc="5" dirty="0">
                <a:solidFill>
                  <a:srgbClr val="404040"/>
                </a:solidFill>
                <a:latin typeface="Carlito"/>
                <a:cs typeface="Carlito"/>
              </a:rPr>
              <a:t>e.g.,</a:t>
            </a:r>
            <a:endParaRPr sz="2000" dirty="0">
              <a:latin typeface="Carlito"/>
              <a:cs typeface="Carlito"/>
            </a:endParaRPr>
          </a:p>
          <a:p>
            <a:pPr marL="12700">
              <a:lnSpc>
                <a:spcPts val="2280"/>
              </a:lnSpc>
            </a:pPr>
            <a:r>
              <a:rPr sz="2000" spc="-5" dirty="0">
                <a:solidFill>
                  <a:srgbClr val="404040"/>
                </a:solidFill>
                <a:latin typeface="Carlito"/>
                <a:cs typeface="Carlito"/>
              </a:rPr>
              <a:t>Login </a:t>
            </a:r>
            <a:r>
              <a:rPr sz="2000" dirty="0">
                <a:solidFill>
                  <a:srgbClr val="404040"/>
                </a:solidFill>
                <a:latin typeface="Carlito"/>
                <a:cs typeface="Carlito"/>
              </a:rPr>
              <a:t>UC includes </a:t>
            </a:r>
            <a:r>
              <a:rPr sz="2000" spc="-5" dirty="0">
                <a:solidFill>
                  <a:srgbClr val="404040"/>
                </a:solidFill>
                <a:latin typeface="Carlito"/>
                <a:cs typeface="Carlito"/>
              </a:rPr>
              <a:t>User Authentication</a:t>
            </a:r>
            <a:r>
              <a:rPr sz="2000" spc="-15" dirty="0">
                <a:solidFill>
                  <a:srgbClr val="404040"/>
                </a:solidFill>
                <a:latin typeface="Carlito"/>
                <a:cs typeface="Carlito"/>
              </a:rPr>
              <a:t> </a:t>
            </a:r>
            <a:r>
              <a:rPr sz="2000" dirty="0">
                <a:solidFill>
                  <a:srgbClr val="404040"/>
                </a:solidFill>
                <a:latin typeface="Carlito"/>
                <a:cs typeface="Carlito"/>
              </a:rPr>
              <a:t>UC)</a:t>
            </a:r>
            <a:endParaRPr sz="2000" dirty="0">
              <a:latin typeface="Carlito"/>
              <a:cs typeface="Carlito"/>
            </a:endParaRPr>
          </a:p>
          <a:p>
            <a:pPr marL="12700" marR="5080">
              <a:lnSpc>
                <a:spcPts val="2160"/>
              </a:lnSpc>
              <a:spcBef>
                <a:spcPts val="1435"/>
              </a:spcBef>
            </a:pPr>
            <a:r>
              <a:rPr sz="2000" spc="-5" dirty="0" smtClean="0">
                <a:solidFill>
                  <a:srgbClr val="404040"/>
                </a:solidFill>
                <a:latin typeface="Carlito"/>
                <a:cs typeface="Carlito"/>
              </a:rPr>
              <a:t>Extend </a:t>
            </a:r>
            <a:r>
              <a:rPr sz="2000" spc="-5" dirty="0">
                <a:solidFill>
                  <a:srgbClr val="404040"/>
                </a:solidFill>
                <a:latin typeface="Carlito"/>
                <a:cs typeface="Carlito"/>
              </a:rPr>
              <a:t>relationship between Use Cases </a:t>
            </a:r>
            <a:r>
              <a:rPr sz="2000" dirty="0">
                <a:solidFill>
                  <a:srgbClr val="404040"/>
                </a:solidFill>
                <a:latin typeface="Carlito"/>
                <a:cs typeface="Carlito"/>
              </a:rPr>
              <a:t>(one UC </a:t>
            </a:r>
            <a:r>
              <a:rPr sz="2000" spc="-5" dirty="0">
                <a:solidFill>
                  <a:srgbClr val="404040"/>
                </a:solidFill>
                <a:latin typeface="Carlito"/>
                <a:cs typeface="Carlito"/>
              </a:rPr>
              <a:t>calls Another under certain  condition; </a:t>
            </a:r>
            <a:r>
              <a:rPr sz="2000" dirty="0">
                <a:solidFill>
                  <a:srgbClr val="404040"/>
                </a:solidFill>
                <a:latin typeface="Carlito"/>
                <a:cs typeface="Carlito"/>
              </a:rPr>
              <a:t>think </a:t>
            </a:r>
            <a:r>
              <a:rPr sz="2000" spc="-5" dirty="0">
                <a:solidFill>
                  <a:srgbClr val="404040"/>
                </a:solidFill>
                <a:latin typeface="Carlito"/>
                <a:cs typeface="Carlito"/>
              </a:rPr>
              <a:t>of </a:t>
            </a:r>
            <a:r>
              <a:rPr sz="2000" dirty="0">
                <a:solidFill>
                  <a:srgbClr val="404040"/>
                </a:solidFill>
                <a:latin typeface="Carlito"/>
                <a:cs typeface="Carlito"/>
              </a:rPr>
              <a:t>if-then decision</a:t>
            </a:r>
            <a:r>
              <a:rPr sz="2000" spc="-30" dirty="0">
                <a:solidFill>
                  <a:srgbClr val="404040"/>
                </a:solidFill>
                <a:latin typeface="Carlito"/>
                <a:cs typeface="Carlito"/>
              </a:rPr>
              <a:t> </a:t>
            </a:r>
            <a:r>
              <a:rPr sz="2000" spc="-5" dirty="0">
                <a:solidFill>
                  <a:srgbClr val="404040"/>
                </a:solidFill>
                <a:latin typeface="Carlito"/>
                <a:cs typeface="Carlito"/>
              </a:rPr>
              <a:t>points)</a:t>
            </a:r>
            <a:endParaRPr sz="2000" dirty="0">
              <a:latin typeface="Carlito"/>
              <a:cs typeface="Carlito"/>
            </a:endParaRPr>
          </a:p>
        </p:txBody>
      </p:sp>
      <p:sp>
        <p:nvSpPr>
          <p:cNvPr id="6" name="object 6"/>
          <p:cNvSpPr/>
          <p:nvPr/>
        </p:nvSpPr>
        <p:spPr>
          <a:xfrm>
            <a:off x="1292352" y="2295733"/>
            <a:ext cx="1554480" cy="0"/>
          </a:xfrm>
          <a:custGeom>
            <a:avLst/>
            <a:gdLst/>
            <a:ahLst/>
            <a:cxnLst/>
            <a:rect l="l" t="t" r="r" b="b"/>
            <a:pathLst>
              <a:path w="1554480">
                <a:moveTo>
                  <a:pt x="0" y="0"/>
                </a:moveTo>
                <a:lnTo>
                  <a:pt x="1554480" y="0"/>
                </a:lnTo>
              </a:path>
            </a:pathLst>
          </a:custGeom>
          <a:ln/>
        </p:spPr>
        <p:style>
          <a:lnRef idx="2">
            <a:schemeClr val="accent3"/>
          </a:lnRef>
          <a:fillRef idx="0">
            <a:schemeClr val="accent3"/>
          </a:fillRef>
          <a:effectRef idx="1">
            <a:schemeClr val="accent3"/>
          </a:effectRef>
          <a:fontRef idx="minor">
            <a:schemeClr val="tx1"/>
          </a:fontRef>
        </p:style>
        <p:txBody>
          <a:bodyPr wrap="square" lIns="0" tIns="0" rIns="0" bIns="0" rtlCol="0"/>
          <a:lstStyle/>
          <a:p>
            <a:endParaRPr/>
          </a:p>
        </p:txBody>
      </p:sp>
      <p:sp>
        <p:nvSpPr>
          <p:cNvPr id="7" name="object 7"/>
          <p:cNvSpPr/>
          <p:nvPr/>
        </p:nvSpPr>
        <p:spPr>
          <a:xfrm>
            <a:off x="1600644" y="2642504"/>
            <a:ext cx="1129665" cy="626745"/>
          </a:xfrm>
          <a:custGeom>
            <a:avLst/>
            <a:gdLst/>
            <a:ahLst/>
            <a:cxnLst/>
            <a:rect l="l" t="t" r="r" b="b"/>
            <a:pathLst>
              <a:path w="1129664" h="626744">
                <a:moveTo>
                  <a:pt x="0" y="626363"/>
                </a:moveTo>
                <a:lnTo>
                  <a:pt x="1129284" y="626363"/>
                </a:lnTo>
                <a:lnTo>
                  <a:pt x="1129284" y="0"/>
                </a:lnTo>
                <a:lnTo>
                  <a:pt x="0" y="0"/>
                </a:lnTo>
                <a:lnTo>
                  <a:pt x="0" y="626363"/>
                </a:lnTo>
                <a:close/>
              </a:path>
            </a:pathLst>
          </a:custGeom>
          <a:ln/>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8" name="object 8"/>
          <p:cNvSpPr/>
          <p:nvPr/>
        </p:nvSpPr>
        <p:spPr>
          <a:xfrm>
            <a:off x="1350772" y="3709670"/>
            <a:ext cx="1629410" cy="76200"/>
          </a:xfrm>
          <a:custGeom>
            <a:avLst/>
            <a:gdLst/>
            <a:ahLst/>
            <a:cxnLst/>
            <a:rect l="l" t="t" r="r" b="b"/>
            <a:pathLst>
              <a:path w="1629410" h="76200">
                <a:moveTo>
                  <a:pt x="1552955" y="0"/>
                </a:moveTo>
                <a:lnTo>
                  <a:pt x="1552955" y="76200"/>
                </a:lnTo>
                <a:lnTo>
                  <a:pt x="1613915" y="45720"/>
                </a:lnTo>
                <a:lnTo>
                  <a:pt x="1565655" y="45720"/>
                </a:lnTo>
                <a:lnTo>
                  <a:pt x="1565655" y="30480"/>
                </a:lnTo>
                <a:lnTo>
                  <a:pt x="1613916" y="30480"/>
                </a:lnTo>
                <a:lnTo>
                  <a:pt x="1552955" y="0"/>
                </a:lnTo>
                <a:close/>
              </a:path>
              <a:path w="1629410" h="76200">
                <a:moveTo>
                  <a:pt x="1552955" y="30480"/>
                </a:moveTo>
                <a:lnTo>
                  <a:pt x="0" y="30480"/>
                </a:lnTo>
                <a:lnTo>
                  <a:pt x="0" y="45720"/>
                </a:lnTo>
                <a:lnTo>
                  <a:pt x="1552955" y="45720"/>
                </a:lnTo>
                <a:lnTo>
                  <a:pt x="1552955" y="30480"/>
                </a:lnTo>
                <a:close/>
              </a:path>
              <a:path w="1629410" h="76200">
                <a:moveTo>
                  <a:pt x="1613916" y="30480"/>
                </a:moveTo>
                <a:lnTo>
                  <a:pt x="1565655" y="30480"/>
                </a:lnTo>
                <a:lnTo>
                  <a:pt x="1565655" y="45720"/>
                </a:lnTo>
                <a:lnTo>
                  <a:pt x="1613915" y="45720"/>
                </a:lnTo>
                <a:lnTo>
                  <a:pt x="1629155" y="38100"/>
                </a:lnTo>
                <a:lnTo>
                  <a:pt x="1613916" y="30480"/>
                </a:lnTo>
                <a:close/>
              </a:path>
            </a:pathLst>
          </a:custGeom>
          <a:solidFill>
            <a:srgbClr val="E38312"/>
          </a:solidFill>
          <a:ln>
            <a:solidFill>
              <a:srgbClr val="0070C0"/>
            </a:solidFill>
          </a:ln>
        </p:spPr>
        <p:txBody>
          <a:bodyPr wrap="square" lIns="0" tIns="0" rIns="0" bIns="0" rtlCol="0"/>
          <a:lstStyle/>
          <a:p>
            <a:endParaRPr/>
          </a:p>
        </p:txBody>
      </p:sp>
      <p:sp>
        <p:nvSpPr>
          <p:cNvPr id="9" name="object 9"/>
          <p:cNvSpPr txBox="1"/>
          <p:nvPr/>
        </p:nvSpPr>
        <p:spPr>
          <a:xfrm>
            <a:off x="1520697" y="3455573"/>
            <a:ext cx="132613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&lt;&lt;include&gt;&gt;</a:t>
            </a:r>
            <a:endParaRPr sz="1800" dirty="0">
              <a:latin typeface="Carlito"/>
              <a:cs typeface="Carlito"/>
            </a:endParaRPr>
          </a:p>
        </p:txBody>
      </p:sp>
      <p:sp>
        <p:nvSpPr>
          <p:cNvPr id="10" name="object 10"/>
          <p:cNvSpPr/>
          <p:nvPr/>
        </p:nvSpPr>
        <p:spPr>
          <a:xfrm>
            <a:off x="1289785" y="4889165"/>
            <a:ext cx="1629410" cy="76200"/>
          </a:xfrm>
          <a:custGeom>
            <a:avLst/>
            <a:gdLst/>
            <a:ahLst/>
            <a:cxnLst/>
            <a:rect l="l" t="t" r="r" b="b"/>
            <a:pathLst>
              <a:path w="1629410" h="76200">
                <a:moveTo>
                  <a:pt x="1552956" y="0"/>
                </a:moveTo>
                <a:lnTo>
                  <a:pt x="1552956" y="76200"/>
                </a:lnTo>
                <a:lnTo>
                  <a:pt x="1613916" y="45719"/>
                </a:lnTo>
                <a:lnTo>
                  <a:pt x="1565656" y="45719"/>
                </a:lnTo>
                <a:lnTo>
                  <a:pt x="1565656" y="30480"/>
                </a:lnTo>
                <a:lnTo>
                  <a:pt x="1613916" y="30480"/>
                </a:lnTo>
                <a:lnTo>
                  <a:pt x="1552956" y="0"/>
                </a:lnTo>
                <a:close/>
              </a:path>
              <a:path w="1629410" h="76200">
                <a:moveTo>
                  <a:pt x="1552956" y="30480"/>
                </a:moveTo>
                <a:lnTo>
                  <a:pt x="0" y="30480"/>
                </a:lnTo>
                <a:lnTo>
                  <a:pt x="0" y="45719"/>
                </a:lnTo>
                <a:lnTo>
                  <a:pt x="1552956" y="45719"/>
                </a:lnTo>
                <a:lnTo>
                  <a:pt x="1552956" y="30480"/>
                </a:lnTo>
                <a:close/>
              </a:path>
              <a:path w="1629410" h="76200">
                <a:moveTo>
                  <a:pt x="1613916" y="30480"/>
                </a:moveTo>
                <a:lnTo>
                  <a:pt x="1565656" y="30480"/>
                </a:lnTo>
                <a:lnTo>
                  <a:pt x="1565656" y="45719"/>
                </a:lnTo>
                <a:lnTo>
                  <a:pt x="1613916" y="45719"/>
                </a:lnTo>
                <a:lnTo>
                  <a:pt x="1629156" y="38100"/>
                </a:lnTo>
                <a:lnTo>
                  <a:pt x="1613916" y="30480"/>
                </a:lnTo>
                <a:close/>
              </a:path>
            </a:pathLst>
          </a:custGeom>
          <a:solidFill>
            <a:schemeClr val="accent2">
              <a:lumMod val="75000"/>
            </a:schemeClr>
          </a:solidFill>
          <a:ln>
            <a:solidFill>
              <a:schemeClr val="accent2">
                <a:lumMod val="75000"/>
              </a:schemeClr>
            </a:solidFill>
          </a:ln>
        </p:spPr>
        <p:txBody>
          <a:bodyPr wrap="square" lIns="0" tIns="0" rIns="0" bIns="0" rtlCol="0"/>
          <a:lstStyle/>
          <a:p>
            <a:endParaRPr/>
          </a:p>
        </p:txBody>
      </p:sp>
      <p:sp>
        <p:nvSpPr>
          <p:cNvPr id="11" name="object 11"/>
          <p:cNvSpPr txBox="1"/>
          <p:nvPr/>
        </p:nvSpPr>
        <p:spPr>
          <a:xfrm>
            <a:off x="1484122" y="4609316"/>
            <a:ext cx="1362710" cy="289398"/>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&lt;&lt;extend&gt;&gt;</a:t>
            </a:r>
            <a:endParaRPr sz="1800" dirty="0">
              <a:latin typeface="Carlito"/>
              <a:cs typeface="Carlito"/>
            </a:endParaRPr>
          </a:p>
        </p:txBody>
      </p:sp>
    </p:spTree>
    <p:extLst>
      <p:ext uri="{BB962C8B-B14F-4D97-AF65-F5344CB8AC3E}">
        <p14:creationId xmlns:p14="http://schemas.microsoft.com/office/powerpoint/2010/main" val="804988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36912" y="1228244"/>
            <a:ext cx="9997440"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lang="en-US" b="1" spc="-15" dirty="0">
                <a:latin typeface="Lucida Bright" panose="02040602050505020304" pitchFamily="18" charset="0"/>
              </a:rPr>
              <a:t>Relationships </a:t>
            </a:r>
            <a:r>
              <a:rPr lang="en-US" spc="-320" dirty="0" smtClean="0"/>
              <a:t>     </a:t>
            </a:r>
            <a:endParaRPr spc="-265" dirty="0"/>
          </a:p>
        </p:txBody>
      </p:sp>
      <p:sp>
        <p:nvSpPr>
          <p:cNvPr id="6" name="object 6"/>
          <p:cNvSpPr txBox="1"/>
          <p:nvPr/>
        </p:nvSpPr>
        <p:spPr>
          <a:xfrm>
            <a:off x="902276" y="1828800"/>
            <a:ext cx="10475654" cy="2172005"/>
          </a:xfrm>
          <a:prstGeom prst="rect">
            <a:avLst/>
          </a:prstGeom>
        </p:spPr>
        <p:txBody>
          <a:bodyPr vert="horz" wrap="square" lIns="0" tIns="12065" rIns="0" bIns="0" rtlCol="0">
            <a:spAutoFit/>
          </a:bodyPr>
          <a:lstStyle/>
          <a:p>
            <a:pPr marL="355600" marR="4646295" indent="-342900">
              <a:lnSpc>
                <a:spcPct val="148600"/>
              </a:lnSpc>
              <a:spcBef>
                <a:spcPts val="95"/>
              </a:spcBef>
              <a:buFont typeface="Wingdings" panose="05000000000000000000" pitchFamily="2" charset="2"/>
              <a:buChar char="§"/>
            </a:pPr>
            <a:r>
              <a:rPr lang="en-US" sz="2400" spc="-5" dirty="0" smtClean="0">
                <a:solidFill>
                  <a:schemeClr val="bg2">
                    <a:lumMod val="50000"/>
                  </a:schemeClr>
                </a:solidFill>
                <a:latin typeface="+mj-lt"/>
                <a:cs typeface="Carlito"/>
              </a:rPr>
              <a:t>Association</a:t>
            </a:r>
          </a:p>
          <a:p>
            <a:pPr marL="355600" marR="4646295" indent="-342900">
              <a:lnSpc>
                <a:spcPct val="148600"/>
              </a:lnSpc>
              <a:spcBef>
                <a:spcPts val="95"/>
              </a:spcBef>
              <a:buFont typeface="Wingdings" panose="05000000000000000000" pitchFamily="2" charset="2"/>
              <a:buChar char="§"/>
            </a:pPr>
            <a:r>
              <a:rPr sz="2400" spc="-10" dirty="0" smtClean="0">
                <a:solidFill>
                  <a:schemeClr val="bg2">
                    <a:lumMod val="50000"/>
                  </a:schemeClr>
                </a:solidFill>
                <a:latin typeface="+mj-lt"/>
                <a:cs typeface="Carlito"/>
              </a:rPr>
              <a:t>Generalization</a:t>
            </a:r>
            <a:endParaRPr lang="en-US" sz="2400" spc="-50" dirty="0">
              <a:solidFill>
                <a:schemeClr val="bg2">
                  <a:lumMod val="50000"/>
                </a:schemeClr>
              </a:solidFill>
              <a:latin typeface="+mj-lt"/>
              <a:cs typeface="Carlito"/>
            </a:endParaRPr>
          </a:p>
          <a:p>
            <a:pPr marL="355600" indent="-342900">
              <a:lnSpc>
                <a:spcPct val="100000"/>
              </a:lnSpc>
              <a:spcBef>
                <a:spcPts val="1165"/>
              </a:spcBef>
              <a:buFont typeface="Wingdings" panose="05000000000000000000" pitchFamily="2" charset="2"/>
              <a:buChar char="§"/>
            </a:pPr>
            <a:r>
              <a:rPr sz="2400" dirty="0" smtClean="0">
                <a:solidFill>
                  <a:schemeClr val="bg2">
                    <a:lumMod val="50000"/>
                  </a:schemeClr>
                </a:solidFill>
                <a:latin typeface="+mj-lt"/>
                <a:cs typeface="Carlito"/>
              </a:rPr>
              <a:t>Inclu</a:t>
            </a:r>
            <a:r>
              <a:rPr lang="en-US" sz="2400" dirty="0" smtClean="0">
                <a:solidFill>
                  <a:schemeClr val="bg2">
                    <a:lumMod val="50000"/>
                  </a:schemeClr>
                </a:solidFill>
                <a:latin typeface="+mj-lt"/>
                <a:cs typeface="Carlito"/>
              </a:rPr>
              <a:t>sions</a:t>
            </a:r>
          </a:p>
          <a:p>
            <a:pPr marL="355600" indent="-342900">
              <a:spcBef>
                <a:spcPts val="1165"/>
              </a:spcBef>
              <a:buFont typeface="Wingdings" panose="05000000000000000000" pitchFamily="2" charset="2"/>
              <a:buChar char="§"/>
            </a:pPr>
            <a:r>
              <a:rPr sz="2400" dirty="0" smtClean="0">
                <a:solidFill>
                  <a:schemeClr val="bg2">
                    <a:lumMod val="50000"/>
                  </a:schemeClr>
                </a:solidFill>
                <a:latin typeface="+mj-lt"/>
                <a:cs typeface="Carlito"/>
              </a:rPr>
              <a:t>Exten</a:t>
            </a:r>
            <a:r>
              <a:rPr lang="en-US" sz="2400" dirty="0" smtClean="0">
                <a:solidFill>
                  <a:schemeClr val="bg2">
                    <a:lumMod val="50000"/>
                  </a:schemeClr>
                </a:solidFill>
                <a:latin typeface="+mj-lt"/>
                <a:cs typeface="Carlito"/>
              </a:rPr>
              <a:t>sions</a:t>
            </a:r>
            <a:endParaRPr sz="2400" dirty="0">
              <a:solidFill>
                <a:schemeClr val="bg2">
                  <a:lumMod val="50000"/>
                </a:schemeClr>
              </a:solidFill>
              <a:latin typeface="+mj-lt"/>
              <a:cs typeface="Carlito"/>
            </a:endParaRPr>
          </a:p>
        </p:txBody>
      </p:sp>
    </p:spTree>
    <p:extLst>
      <p:ext uri="{BB962C8B-B14F-4D97-AF65-F5344CB8AC3E}">
        <p14:creationId xmlns:p14="http://schemas.microsoft.com/office/powerpoint/2010/main" val="1315180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05445" y="2209800"/>
            <a:ext cx="3958846" cy="373941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581192" y="1272245"/>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b="1" spc="-15" dirty="0">
                <a:latin typeface="Lucida Bright" panose="02040602050505020304" pitchFamily="18" charset="0"/>
              </a:rPr>
              <a:t>Generalization</a:t>
            </a:r>
            <a:r>
              <a:rPr spc="-350" dirty="0"/>
              <a:t>	</a:t>
            </a:r>
          </a:p>
        </p:txBody>
      </p:sp>
      <p:sp>
        <p:nvSpPr>
          <p:cNvPr id="5" name="object 5"/>
          <p:cNvSpPr txBox="1"/>
          <p:nvPr/>
        </p:nvSpPr>
        <p:spPr>
          <a:xfrm>
            <a:off x="464235" y="1684502"/>
            <a:ext cx="10709224" cy="2316660"/>
          </a:xfrm>
          <a:prstGeom prst="rect">
            <a:avLst/>
          </a:prstGeom>
        </p:spPr>
        <p:txBody>
          <a:bodyPr vert="horz" wrap="square" lIns="0" tIns="160655" rIns="0" bIns="0" rtlCol="0">
            <a:spAutoFit/>
          </a:bodyPr>
          <a:lstStyle/>
          <a:p>
            <a:pPr marL="306000" indent="-306000">
              <a:lnSpc>
                <a:spcPct val="100000"/>
              </a:lnSpc>
              <a:spcBef>
                <a:spcPct val="20000"/>
              </a:spcBef>
              <a:spcAft>
                <a:spcPts val="600"/>
              </a:spcAft>
              <a:buClr>
                <a:schemeClr val="accent2"/>
              </a:buClr>
              <a:buSzPct val="92000"/>
              <a:buFont typeface="Wingdings 2" panose="05020102010507070707" pitchFamily="18" charset="2"/>
              <a:buChar char=""/>
              <a:tabLst>
                <a:tab pos="215900" algn="l"/>
              </a:tabLst>
            </a:pPr>
            <a:r>
              <a:rPr sz="2000" dirty="0">
                <a:solidFill>
                  <a:schemeClr val="tx2"/>
                </a:solidFill>
              </a:rPr>
              <a:t>The child use case inherits the behavior and meaning of the parent use case.</a:t>
            </a:r>
          </a:p>
          <a:p>
            <a:pPr marL="306000" indent="-306000">
              <a:lnSpc>
                <a:spcPct val="100000"/>
              </a:lnSpc>
              <a:spcBef>
                <a:spcPct val="20000"/>
              </a:spcBef>
              <a:spcAft>
                <a:spcPts val="600"/>
              </a:spcAft>
              <a:buClr>
                <a:schemeClr val="accent2"/>
              </a:buClr>
              <a:buSzPct val="92000"/>
              <a:buFont typeface="Wingdings 2" panose="05020102010507070707" pitchFamily="18" charset="2"/>
              <a:buChar char=""/>
              <a:tabLst>
                <a:tab pos="215900" algn="l"/>
              </a:tabLst>
            </a:pPr>
            <a:r>
              <a:rPr sz="2000" dirty="0">
                <a:solidFill>
                  <a:schemeClr val="tx2"/>
                </a:solidFill>
              </a:rPr>
              <a:t>The child may add to or override the behavior of its parent</a:t>
            </a:r>
            <a:r>
              <a:rPr sz="2000" dirty="0">
                <a:solidFill>
                  <a:schemeClr val="tx2"/>
                </a:solidFill>
              </a:rPr>
              <a:t>.</a:t>
            </a:r>
            <a:endParaRPr lang="en-US" sz="2000" dirty="0">
              <a:solidFill>
                <a:schemeClr val="tx2"/>
              </a:solidFill>
            </a:endParaRPr>
          </a:p>
          <a:p>
            <a:pPr marL="763200" lvl="2" indent="-306000">
              <a:spcBef>
                <a:spcPct val="20000"/>
              </a:spcBef>
              <a:spcAft>
                <a:spcPts val="600"/>
              </a:spcAft>
              <a:buClr>
                <a:schemeClr val="accent2"/>
              </a:buClr>
              <a:buSzPct val="92000"/>
              <a:buFont typeface="Wingdings 2" panose="05020102010507070707" pitchFamily="18" charset="2"/>
              <a:buChar char=""/>
            </a:pPr>
            <a:r>
              <a:rPr lang="en-GB" altLang="en-US" sz="2000" dirty="0">
                <a:solidFill>
                  <a:schemeClr val="tx2"/>
                </a:solidFill>
              </a:rPr>
              <a:t>Much like super classes in a class diagram. </a:t>
            </a:r>
          </a:p>
          <a:p>
            <a:pPr marL="763200" lvl="2" indent="-306000">
              <a:spcBef>
                <a:spcPct val="20000"/>
              </a:spcBef>
              <a:spcAft>
                <a:spcPts val="600"/>
              </a:spcAft>
              <a:buClr>
                <a:schemeClr val="accent2"/>
              </a:buClr>
              <a:buSzPct val="92000"/>
              <a:buFont typeface="Wingdings 2" panose="05020102010507070707" pitchFamily="18" charset="2"/>
              <a:buChar char=""/>
            </a:pPr>
            <a:r>
              <a:rPr lang="en-GB" altLang="en-US" sz="2000" dirty="0">
                <a:solidFill>
                  <a:schemeClr val="tx2"/>
                </a:solidFill>
              </a:rPr>
              <a:t>A generalized use case represents several similar use cases. </a:t>
            </a:r>
          </a:p>
          <a:p>
            <a:pPr marL="297815" indent="-285750">
              <a:lnSpc>
                <a:spcPct val="100000"/>
              </a:lnSpc>
              <a:spcBef>
                <a:spcPts val="1165"/>
              </a:spcBef>
              <a:buClr>
                <a:srgbClr val="E38312"/>
              </a:buClr>
              <a:buSzPct val="95000"/>
              <a:buFont typeface="Wingdings" panose="05000000000000000000" pitchFamily="2" charset="2"/>
              <a:buChar char="§"/>
              <a:tabLst>
                <a:tab pos="215900" algn="l"/>
              </a:tabLst>
            </a:pPr>
            <a:endParaRPr dirty="0">
              <a:latin typeface="Carlito"/>
              <a:cs typeface="Carlito"/>
            </a:endParaRPr>
          </a:p>
        </p:txBody>
      </p:sp>
      <p:sp>
        <p:nvSpPr>
          <p:cNvPr id="6" name="object 6"/>
          <p:cNvSpPr/>
          <p:nvPr/>
        </p:nvSpPr>
        <p:spPr>
          <a:xfrm>
            <a:off x="464235" y="3760763"/>
            <a:ext cx="4210766" cy="2914337"/>
          </a:xfrm>
          <a:prstGeom prst="rect">
            <a:avLst/>
          </a:prstGeom>
          <a:blipFill>
            <a:blip r:embed="rId3" cstate="print"/>
            <a:stretch>
              <a:fillRect/>
            </a:stretch>
          </a:blipFill>
        </p:spPr>
        <p:txBody>
          <a:bodyPr wrap="square" lIns="0" tIns="0" rIns="0" bIns="0" rtlCol="0"/>
          <a:lstStyle/>
          <a:p>
            <a:endParaRPr/>
          </a:p>
        </p:txBody>
      </p:sp>
      <p:pic>
        <p:nvPicPr>
          <p:cNvPr id="3" name="Picture 2"/>
          <p:cNvPicPr>
            <a:picLocks noChangeAspect="1"/>
          </p:cNvPicPr>
          <p:nvPr/>
        </p:nvPicPr>
        <p:blipFill rotWithShape="1">
          <a:blip r:embed="rId4"/>
          <a:srcRect l="6444" t="10168" r="4943" b="12900"/>
          <a:stretch/>
        </p:blipFill>
        <p:spPr>
          <a:xfrm>
            <a:off x="4575134" y="4248623"/>
            <a:ext cx="4191000" cy="1828800"/>
          </a:xfrm>
          <a:prstGeom prst="rect">
            <a:avLst/>
          </a:prstGeom>
        </p:spPr>
      </p:pic>
    </p:spTree>
    <p:extLst>
      <p:ext uri="{BB962C8B-B14F-4D97-AF65-F5344CB8AC3E}">
        <p14:creationId xmlns:p14="http://schemas.microsoft.com/office/powerpoint/2010/main" val="1925945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81192" y="1272245"/>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b="1" spc="-15" dirty="0">
                <a:latin typeface="Lucida Bright" panose="02040602050505020304" pitchFamily="18" charset="0"/>
              </a:rPr>
              <a:t>Include</a:t>
            </a:r>
            <a:r>
              <a:rPr lang="en-US" b="1" spc="-15" dirty="0">
                <a:latin typeface="Lucida Bright" panose="02040602050505020304" pitchFamily="18" charset="0"/>
              </a:rPr>
              <a:t> Use case /Inclusions</a:t>
            </a:r>
            <a:r>
              <a:rPr spc="-290" dirty="0"/>
              <a:t>	</a:t>
            </a:r>
          </a:p>
        </p:txBody>
      </p:sp>
      <p:sp>
        <p:nvSpPr>
          <p:cNvPr id="4" name="object 4"/>
          <p:cNvSpPr txBox="1"/>
          <p:nvPr/>
        </p:nvSpPr>
        <p:spPr>
          <a:xfrm>
            <a:off x="581192" y="1831975"/>
            <a:ext cx="10110607" cy="1581843"/>
          </a:xfrm>
          <a:prstGeom prst="rect">
            <a:avLst/>
          </a:prstGeom>
        </p:spPr>
        <p:txBody>
          <a:bodyPr vert="horz" wrap="square" lIns="0" tIns="47625" rIns="0" bIns="0" rtlCol="0">
            <a:spAutoFit/>
          </a:bodyPr>
          <a:lstStyle/>
          <a:p>
            <a:pPr marL="763200" marR="313690" lvl="2"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lang="en-US" sz="2000" dirty="0">
                <a:solidFill>
                  <a:schemeClr val="tx2"/>
                </a:solidFill>
              </a:rPr>
              <a:t>Sometimes there is a common sequence of steps common to </a:t>
            </a:r>
            <a:r>
              <a:rPr lang="en-US" sz="2000" dirty="0">
                <a:solidFill>
                  <a:schemeClr val="tx2"/>
                </a:solidFill>
              </a:rPr>
              <a:t>s</a:t>
            </a:r>
            <a:r>
              <a:rPr lang="en-US" sz="2000" dirty="0">
                <a:solidFill>
                  <a:schemeClr val="tx2"/>
                </a:solidFill>
              </a:rPr>
              <a:t>everal use cases. </a:t>
            </a:r>
            <a:endParaRPr lang="en-US" sz="2000" dirty="0">
              <a:solidFill>
                <a:schemeClr val="tx2"/>
              </a:solidFill>
            </a:endParaRPr>
          </a:p>
          <a:p>
            <a:pPr marL="763200" marR="313690" lvl="2"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lang="en-US" sz="2000" dirty="0">
                <a:solidFill>
                  <a:schemeClr val="tx2"/>
                </a:solidFill>
              </a:rPr>
              <a:t>Those steps can be extracted to form a subcase.</a:t>
            </a:r>
          </a:p>
          <a:p>
            <a:pPr marL="763200" marR="313690" lvl="2"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lang="en-US" sz="2000" dirty="0">
                <a:solidFill>
                  <a:schemeClr val="tx2"/>
                </a:solidFill>
              </a:rPr>
              <a:t>Subcase can be called by a base use case. </a:t>
            </a:r>
          </a:p>
          <a:p>
            <a:pPr marL="354965" marR="313690" indent="-342900">
              <a:lnSpc>
                <a:spcPts val="2160"/>
              </a:lnSpc>
              <a:spcBef>
                <a:spcPts val="375"/>
              </a:spcBef>
              <a:buClr>
                <a:srgbClr val="E38312"/>
              </a:buClr>
              <a:buSzPct val="95000"/>
              <a:buFont typeface="Wingdings" panose="05000000000000000000" pitchFamily="2" charset="2"/>
              <a:buChar char="§"/>
              <a:tabLst>
                <a:tab pos="215900" algn="l"/>
              </a:tabLst>
            </a:pPr>
            <a:endParaRPr sz="2000" dirty="0">
              <a:latin typeface="Carlito"/>
              <a:cs typeface="Carlito"/>
            </a:endParaRPr>
          </a:p>
        </p:txBody>
      </p:sp>
      <p:pic>
        <p:nvPicPr>
          <p:cNvPr id="2" name="Picture 1"/>
          <p:cNvPicPr>
            <a:picLocks noChangeAspect="1"/>
          </p:cNvPicPr>
          <p:nvPr/>
        </p:nvPicPr>
        <p:blipFill>
          <a:blip r:embed="rId2"/>
          <a:stretch>
            <a:fillRect/>
          </a:stretch>
        </p:blipFill>
        <p:spPr>
          <a:xfrm>
            <a:off x="2438400" y="3429000"/>
            <a:ext cx="6400800" cy="2683709"/>
          </a:xfrm>
          <a:prstGeom prst="rect">
            <a:avLst/>
          </a:prstGeom>
        </p:spPr>
      </p:pic>
    </p:spTree>
    <p:extLst>
      <p:ext uri="{BB962C8B-B14F-4D97-AF65-F5344CB8AC3E}">
        <p14:creationId xmlns:p14="http://schemas.microsoft.com/office/powerpoint/2010/main" val="639787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75894" y="1274279"/>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b="1" spc="-15" dirty="0">
                <a:latin typeface="Lucida Bright" panose="02040602050505020304" pitchFamily="18" charset="0"/>
              </a:rPr>
              <a:t>Include</a:t>
            </a:r>
            <a:r>
              <a:rPr spc="-290" dirty="0"/>
              <a:t>	</a:t>
            </a:r>
          </a:p>
        </p:txBody>
      </p:sp>
      <p:sp>
        <p:nvSpPr>
          <p:cNvPr id="4" name="object 4"/>
          <p:cNvSpPr/>
          <p:nvPr/>
        </p:nvSpPr>
        <p:spPr>
          <a:xfrm>
            <a:off x="2667000" y="2362200"/>
            <a:ext cx="6616207" cy="305368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7892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53295" y="1935542"/>
            <a:ext cx="11207296" cy="4091505"/>
          </a:xfrm>
          <a:prstGeom prst="rect">
            <a:avLst/>
          </a:prstGeom>
        </p:spPr>
        <p:txBody>
          <a:bodyPr vert="horz" wrap="square" lIns="0" tIns="13335" rIns="0" bIns="0" rtlCol="0">
            <a:spAutoFit/>
          </a:bodyPr>
          <a:lstStyle/>
          <a:p>
            <a:pPr marL="306000" marR="69850" indent="-306000">
              <a:spcBef>
                <a:spcPct val="20000"/>
              </a:spcBef>
              <a:spcAft>
                <a:spcPts val="600"/>
              </a:spcAft>
              <a:buClr>
                <a:schemeClr val="accent2"/>
              </a:buClr>
              <a:buSzPct val="92000"/>
              <a:buFont typeface="Wingdings 2" panose="05020102010507070707" pitchFamily="18" charset="2"/>
              <a:buChar char=""/>
              <a:tabLst>
                <a:tab pos="287020" algn="l"/>
              </a:tabLst>
            </a:pPr>
            <a:r>
              <a:rPr lang="en-US" sz="2400" dirty="0">
                <a:solidFill>
                  <a:schemeClr val="accent2">
                    <a:lumMod val="50000"/>
                  </a:schemeClr>
                </a:solidFill>
              </a:rPr>
              <a:t>Table representing complete set  of conditional expressions where expressions are mutually  exclusive in a predefined area</a:t>
            </a:r>
          </a:p>
          <a:p>
            <a:pPr marL="306000" marR="69850" indent="-306000">
              <a:spcBef>
                <a:spcPct val="20000"/>
              </a:spcBef>
              <a:spcAft>
                <a:spcPts val="600"/>
              </a:spcAft>
              <a:buClr>
                <a:schemeClr val="accent2"/>
              </a:buClr>
              <a:buSzPct val="92000"/>
              <a:buFont typeface="Wingdings 2" panose="05020102010507070707" pitchFamily="18" charset="2"/>
              <a:buChar char=""/>
              <a:tabLst>
                <a:tab pos="287020" algn="l"/>
              </a:tabLst>
            </a:pPr>
            <a:endParaRPr sz="2400" dirty="0">
              <a:solidFill>
                <a:schemeClr val="accent2">
                  <a:lumMod val="50000"/>
                </a:schemeClr>
              </a:solidFill>
            </a:endParaRPr>
          </a:p>
          <a:p>
            <a:pPr marL="306000" marR="69850" indent="-306000">
              <a:spcBef>
                <a:spcPct val="20000"/>
              </a:spcBef>
              <a:spcAft>
                <a:spcPts val="600"/>
              </a:spcAft>
              <a:buClr>
                <a:schemeClr val="accent2"/>
              </a:buClr>
              <a:buSzPct val="92000"/>
              <a:buFont typeface="Wingdings 2" panose="05020102010507070707" pitchFamily="18" charset="2"/>
              <a:buChar char=""/>
              <a:tabLst>
                <a:tab pos="287020" algn="l"/>
              </a:tabLst>
            </a:pPr>
            <a:r>
              <a:rPr sz="2400" dirty="0">
                <a:solidFill>
                  <a:schemeClr val="accent2">
                    <a:lumMod val="50000"/>
                  </a:schemeClr>
                </a:solidFill>
              </a:rPr>
              <a:t>In a decision table, business logic is well  divided into conditions, actions (decisions)  and rules for representing the various  components that form the business logic.</a:t>
            </a:r>
            <a:endParaRPr lang="en-US" sz="2400" dirty="0">
              <a:solidFill>
                <a:schemeClr val="accent2">
                  <a:lumMod val="50000"/>
                </a:schemeClr>
              </a:solidFill>
            </a:endParaRPr>
          </a:p>
          <a:p>
            <a:pPr marL="306000" marR="69850" indent="-306000">
              <a:spcBef>
                <a:spcPct val="20000"/>
              </a:spcBef>
              <a:spcAft>
                <a:spcPts val="600"/>
              </a:spcAft>
              <a:buClr>
                <a:schemeClr val="accent2"/>
              </a:buClr>
              <a:buSzPct val="92000"/>
              <a:buFont typeface="Wingdings 2" panose="05020102010507070707" pitchFamily="18" charset="2"/>
              <a:buChar char=""/>
              <a:tabLst>
                <a:tab pos="287020" algn="l"/>
              </a:tabLst>
            </a:pPr>
            <a:endParaRPr sz="2400" dirty="0">
              <a:solidFill>
                <a:schemeClr val="accent2">
                  <a:lumMod val="50000"/>
                </a:schemeClr>
              </a:solidFill>
            </a:endParaRPr>
          </a:p>
          <a:p>
            <a:pPr marL="306000" marR="182880" indent="-306000">
              <a:spcBef>
                <a:spcPct val="20000"/>
              </a:spcBef>
              <a:spcAft>
                <a:spcPts val="600"/>
              </a:spcAft>
              <a:buClr>
                <a:schemeClr val="accent2"/>
              </a:buClr>
              <a:buSzPct val="92000"/>
              <a:buFont typeface="Wingdings 2" panose="05020102010507070707" pitchFamily="18" charset="2"/>
              <a:buChar char=""/>
              <a:tabLst>
                <a:tab pos="287020" algn="l"/>
              </a:tabLst>
            </a:pPr>
            <a:r>
              <a:rPr sz="2400" dirty="0">
                <a:solidFill>
                  <a:schemeClr val="accent2">
                    <a:lumMod val="50000"/>
                  </a:schemeClr>
                </a:solidFill>
              </a:rPr>
              <a:t>The tables are composed of 4 parts:  </a:t>
            </a:r>
            <a:r>
              <a:rPr sz="2400" dirty="0">
                <a:solidFill>
                  <a:srgbClr val="C00000"/>
                </a:solidFill>
              </a:rPr>
              <a:t>conditions, actions, condition alternatives  (each column is a rule), and actions for the  rules.</a:t>
            </a:r>
            <a:endParaRPr lang="en-US" sz="2400" dirty="0">
              <a:solidFill>
                <a:srgbClr val="C00000"/>
              </a:solidFill>
            </a:endParaRPr>
          </a:p>
          <a:p>
            <a:pPr marL="306000" marR="182880" indent="-306000">
              <a:spcBef>
                <a:spcPct val="20000"/>
              </a:spcBef>
              <a:spcAft>
                <a:spcPts val="600"/>
              </a:spcAft>
              <a:buClr>
                <a:schemeClr val="accent2"/>
              </a:buClr>
              <a:buSzPct val="92000"/>
              <a:buFont typeface="Wingdings 2" panose="05020102010507070707" pitchFamily="18" charset="2"/>
              <a:buChar char=""/>
              <a:tabLst>
                <a:tab pos="287020" algn="l"/>
              </a:tabLst>
            </a:pPr>
            <a:r>
              <a:rPr lang="en-US" sz="2400" dirty="0">
                <a:solidFill>
                  <a:schemeClr val="accent2">
                    <a:lumMod val="50000"/>
                  </a:schemeClr>
                </a:solidFill>
              </a:rPr>
              <a:t>Decision tables are used to remove inconsistencies in requirements</a:t>
            </a:r>
            <a:endParaRPr sz="2400" dirty="0">
              <a:solidFill>
                <a:schemeClr val="accent2">
                  <a:lumMod val="50000"/>
                </a:schemeClr>
              </a:solidFill>
            </a:endParaRPr>
          </a:p>
        </p:txBody>
      </p:sp>
      <p:sp>
        <p:nvSpPr>
          <p:cNvPr id="10" name="Title 9"/>
          <p:cNvSpPr>
            <a:spLocks noGrp="1"/>
          </p:cNvSpPr>
          <p:nvPr>
            <p:ph type="title"/>
          </p:nvPr>
        </p:nvSpPr>
        <p:spPr>
          <a:xfrm>
            <a:off x="553295" y="710726"/>
            <a:ext cx="11029616" cy="1013800"/>
          </a:xfrm>
        </p:spPr>
        <p:txBody>
          <a:bodyPr/>
          <a:lstStyle/>
          <a:p>
            <a:r>
              <a:rPr lang="en-US" dirty="0" smtClean="0">
                <a:latin typeface="Lucida Bright" panose="02040602050505020304" pitchFamily="18" charset="0"/>
              </a:rPr>
              <a:t>What is a DECISION Table?</a:t>
            </a:r>
            <a:endParaRPr lang="en-US" dirty="0">
              <a:latin typeface="Lucida Bright" panose="02040602050505020304" pitchFamily="18" charset="0"/>
            </a:endParaRPr>
          </a:p>
        </p:txBody>
      </p:sp>
    </p:spTree>
    <p:extLst>
      <p:ext uri="{BB962C8B-B14F-4D97-AF65-F5344CB8AC3E}">
        <p14:creationId xmlns:p14="http://schemas.microsoft.com/office/powerpoint/2010/main" val="34780819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81192" y="1272245"/>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b="1" spc="-15" dirty="0">
                <a:latin typeface="Lucida Bright" panose="02040602050505020304" pitchFamily="18" charset="0"/>
              </a:rPr>
              <a:t>Extend</a:t>
            </a:r>
            <a:r>
              <a:rPr lang="en-US" b="1" spc="-15" dirty="0">
                <a:latin typeface="Lucida Bright" panose="02040602050505020304" pitchFamily="18" charset="0"/>
              </a:rPr>
              <a:t> Use case / Extensions</a:t>
            </a:r>
            <a:r>
              <a:rPr spc="-325" dirty="0"/>
              <a:t>	</a:t>
            </a:r>
          </a:p>
        </p:txBody>
      </p:sp>
      <p:sp>
        <p:nvSpPr>
          <p:cNvPr id="4" name="object 4"/>
          <p:cNvSpPr txBox="1">
            <a:spLocks noGrp="1"/>
          </p:cNvSpPr>
          <p:nvPr>
            <p:ph type="body" idx="1"/>
          </p:nvPr>
        </p:nvSpPr>
        <p:spPr>
          <a:xfrm>
            <a:off x="393897" y="1975397"/>
            <a:ext cx="10581016" cy="1453603"/>
          </a:xfrm>
          <a:prstGeom prst="rect">
            <a:avLst/>
          </a:prstGeom>
        </p:spPr>
        <p:txBody>
          <a:bodyPr vert="horz" wrap="square" lIns="0" tIns="47625" rIns="0" bIns="0" rtlCol="0">
            <a:spAutoFit/>
          </a:bodyPr>
          <a:lstStyle/>
          <a:p>
            <a:pPr marL="763200" marR="313690" lvl="2" indent="-306000">
              <a:lnSpc>
                <a:spcPts val="2160"/>
              </a:lnSpc>
              <a:tabLst>
                <a:tab pos="215900" algn="l"/>
              </a:tabLst>
            </a:pPr>
            <a:r>
              <a:rPr lang="en-US" sz="2000" dirty="0"/>
              <a:t>A use case can also be appended with an extension subcase that adds functionality to the end of the use case.</a:t>
            </a:r>
          </a:p>
          <a:p>
            <a:pPr marL="763200" marR="313690" lvl="2" indent="-306000">
              <a:lnSpc>
                <a:spcPts val="2160"/>
              </a:lnSpc>
              <a:tabLst>
                <a:tab pos="215900" algn="l"/>
              </a:tabLst>
            </a:pPr>
            <a:endParaRPr lang="en-US" sz="2000" dirty="0"/>
          </a:p>
          <a:p>
            <a:pPr marL="763200" marR="313690" lvl="2" indent="-306000">
              <a:lnSpc>
                <a:spcPts val="2160"/>
              </a:lnSpc>
              <a:tabLst>
                <a:tab pos="215900" algn="l"/>
              </a:tabLst>
            </a:pPr>
            <a:r>
              <a:rPr lang="en-US" sz="2000" dirty="0"/>
              <a:t>An extending use case is, effectively, an alternate course of the base use case</a:t>
            </a:r>
            <a:r>
              <a:rPr lang="en-US" sz="1800" spc="-5" dirty="0"/>
              <a:t>. </a:t>
            </a:r>
            <a:endParaRPr sz="1800" spc="-5" dirty="0"/>
          </a:p>
        </p:txBody>
      </p:sp>
      <p:pic>
        <p:nvPicPr>
          <p:cNvPr id="2" name="Picture 1"/>
          <p:cNvPicPr>
            <a:picLocks noChangeAspect="1"/>
          </p:cNvPicPr>
          <p:nvPr/>
        </p:nvPicPr>
        <p:blipFill>
          <a:blip r:embed="rId2"/>
          <a:stretch>
            <a:fillRect/>
          </a:stretch>
        </p:blipFill>
        <p:spPr>
          <a:xfrm>
            <a:off x="2209800" y="4019843"/>
            <a:ext cx="8597713" cy="2362200"/>
          </a:xfrm>
          <a:prstGeom prst="rect">
            <a:avLst/>
          </a:prstGeom>
        </p:spPr>
      </p:pic>
    </p:spTree>
    <p:extLst>
      <p:ext uri="{BB962C8B-B14F-4D97-AF65-F5344CB8AC3E}">
        <p14:creationId xmlns:p14="http://schemas.microsoft.com/office/powerpoint/2010/main" val="166674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75894" y="1274279"/>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lang="en-US" b="1" spc="-15" dirty="0">
                <a:latin typeface="Lucida Bright" panose="02040602050505020304" pitchFamily="18" charset="0"/>
              </a:rPr>
              <a:t>Extend</a:t>
            </a:r>
            <a:r>
              <a:rPr spc="-290" dirty="0"/>
              <a:t>	</a:t>
            </a:r>
          </a:p>
        </p:txBody>
      </p:sp>
      <p:sp>
        <p:nvSpPr>
          <p:cNvPr id="2" name="Rectangle 1"/>
          <p:cNvSpPr/>
          <p:nvPr/>
        </p:nvSpPr>
        <p:spPr>
          <a:xfrm>
            <a:off x="420671" y="2075482"/>
            <a:ext cx="11465169" cy="656590"/>
          </a:xfrm>
          <a:prstGeom prst="rect">
            <a:avLst/>
          </a:prstGeom>
        </p:spPr>
        <p:txBody>
          <a:bodyPr wrap="square">
            <a:spAutoFit/>
          </a:bodyPr>
          <a:lstStyle/>
          <a:p>
            <a:pPr marL="763200" marR="313690" lvl="2"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lang="en-US" sz="2000" dirty="0">
                <a:solidFill>
                  <a:schemeClr val="tx2"/>
                </a:solidFill>
              </a:rPr>
              <a:t>Register Course (standard use case) may have Register for Special Class (extend use  case) – class for non-standard students, in unusual time, with special topics, requiring extra  fees…)</a:t>
            </a:r>
          </a:p>
        </p:txBody>
      </p:sp>
      <p:sp>
        <p:nvSpPr>
          <p:cNvPr id="5" name="Oval 4"/>
          <p:cNvSpPr/>
          <p:nvPr/>
        </p:nvSpPr>
        <p:spPr>
          <a:xfrm>
            <a:off x="2514600" y="3089564"/>
            <a:ext cx="1676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Register Course</a:t>
            </a:r>
            <a:endParaRPr lang="en-US" dirty="0"/>
          </a:p>
        </p:txBody>
      </p:sp>
      <p:sp>
        <p:nvSpPr>
          <p:cNvPr id="6" name="Oval 5"/>
          <p:cNvSpPr/>
          <p:nvPr/>
        </p:nvSpPr>
        <p:spPr>
          <a:xfrm>
            <a:off x="6705600" y="3124200"/>
            <a:ext cx="1676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Special Class</a:t>
            </a:r>
            <a:endParaRPr lang="en-US" dirty="0"/>
          </a:p>
        </p:txBody>
      </p:sp>
      <p:cxnSp>
        <p:nvCxnSpPr>
          <p:cNvPr id="8" name="Straight Arrow Connector 7"/>
          <p:cNvCxnSpPr>
            <a:stCxn id="6" idx="2"/>
            <a:endCxn id="5" idx="6"/>
          </p:cNvCxnSpPr>
          <p:nvPr/>
        </p:nvCxnSpPr>
        <p:spPr>
          <a:xfrm flipH="1" flipV="1">
            <a:off x="4191000" y="3546764"/>
            <a:ext cx="2514600" cy="34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08707" y="3179803"/>
            <a:ext cx="1292149" cy="369332"/>
          </a:xfrm>
          <a:prstGeom prst="rect">
            <a:avLst/>
          </a:prstGeom>
          <a:noFill/>
        </p:spPr>
        <p:txBody>
          <a:bodyPr wrap="none" rtlCol="0">
            <a:spAutoFit/>
          </a:bodyPr>
          <a:lstStyle/>
          <a:p>
            <a:r>
              <a:rPr lang="en-US" dirty="0" smtClean="0"/>
              <a:t>&lt;&lt;Extend&gt;&gt;</a:t>
            </a:r>
            <a:endParaRPr lang="en-US" dirty="0"/>
          </a:p>
        </p:txBody>
      </p:sp>
      <p:sp>
        <p:nvSpPr>
          <p:cNvPr id="10" name="Oval 9"/>
          <p:cNvSpPr/>
          <p:nvPr/>
        </p:nvSpPr>
        <p:spPr>
          <a:xfrm>
            <a:off x="2667000" y="4613564"/>
            <a:ext cx="1676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Login</a:t>
            </a:r>
            <a:endParaRPr lang="en-US" dirty="0"/>
          </a:p>
        </p:txBody>
      </p:sp>
      <p:sp>
        <p:nvSpPr>
          <p:cNvPr id="11" name="Oval 10"/>
          <p:cNvSpPr/>
          <p:nvPr/>
        </p:nvSpPr>
        <p:spPr>
          <a:xfrm>
            <a:off x="6858000" y="4648200"/>
            <a:ext cx="19050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Authentication failed</a:t>
            </a:r>
            <a:endParaRPr lang="en-US" dirty="0"/>
          </a:p>
        </p:txBody>
      </p:sp>
      <p:cxnSp>
        <p:nvCxnSpPr>
          <p:cNvPr id="12" name="Straight Arrow Connector 11"/>
          <p:cNvCxnSpPr>
            <a:stCxn id="11" idx="2"/>
            <a:endCxn id="10" idx="6"/>
          </p:cNvCxnSpPr>
          <p:nvPr/>
        </p:nvCxnSpPr>
        <p:spPr>
          <a:xfrm flipH="1" flipV="1">
            <a:off x="4343400" y="5070764"/>
            <a:ext cx="2514600" cy="34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61107" y="4703803"/>
            <a:ext cx="1292149" cy="369332"/>
          </a:xfrm>
          <a:prstGeom prst="rect">
            <a:avLst/>
          </a:prstGeom>
          <a:noFill/>
        </p:spPr>
        <p:txBody>
          <a:bodyPr wrap="none" rtlCol="0">
            <a:spAutoFit/>
          </a:bodyPr>
          <a:lstStyle/>
          <a:p>
            <a:r>
              <a:rPr lang="en-US" dirty="0" smtClean="0"/>
              <a:t>&lt;&lt;Extend&gt;&gt;</a:t>
            </a:r>
            <a:endParaRPr lang="en-US" dirty="0"/>
          </a:p>
        </p:txBody>
      </p:sp>
    </p:spTree>
    <p:extLst>
      <p:ext uri="{BB962C8B-B14F-4D97-AF65-F5344CB8AC3E}">
        <p14:creationId xmlns:p14="http://schemas.microsoft.com/office/powerpoint/2010/main" val="2748038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85175" y="878002"/>
            <a:ext cx="9997440" cy="874598"/>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lang="en-US" b="1" spc="-15" dirty="0">
                <a:latin typeface="Lucida Bright" panose="02040602050505020304" pitchFamily="18" charset="0"/>
              </a:rPr>
              <a:t>Example of Generalization/Exclusion and Inclusion</a:t>
            </a:r>
            <a:endParaRPr b="1" spc="-15" dirty="0">
              <a:latin typeface="Lucida Bright" panose="02040602050505020304" pitchFamily="18" charset="0"/>
            </a:endParaRP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152" t="-1724" r="1443" b="1724"/>
          <a:stretch/>
        </p:blipFill>
        <p:spPr>
          <a:xfrm>
            <a:off x="2753737" y="1752600"/>
            <a:ext cx="6842004" cy="4419600"/>
          </a:xfrm>
          <a:prstGeom prst="rect">
            <a:avLst/>
          </a:prstGeom>
        </p:spPr>
      </p:pic>
    </p:spTree>
    <p:extLst>
      <p:ext uri="{BB962C8B-B14F-4D97-AF65-F5344CB8AC3E}">
        <p14:creationId xmlns:p14="http://schemas.microsoft.com/office/powerpoint/2010/main" val="3122844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5" name="object 5"/>
          <p:cNvSpPr txBox="1">
            <a:spLocks noGrp="1"/>
          </p:cNvSpPr>
          <p:nvPr>
            <p:ph type="title"/>
          </p:nvPr>
        </p:nvSpPr>
        <p:spPr>
          <a:xfrm>
            <a:off x="514837" y="921032"/>
            <a:ext cx="7714615" cy="443711"/>
          </a:xfrm>
          <a:prstGeom prst="rect">
            <a:avLst/>
          </a:prstGeom>
        </p:spPr>
        <p:txBody>
          <a:bodyPr vert="horz" wrap="square" lIns="0" tIns="12700" rIns="0" bIns="0" rtlCol="0" anchor="b">
            <a:spAutoFit/>
          </a:bodyPr>
          <a:lstStyle/>
          <a:p>
            <a:pPr marL="12700">
              <a:spcBef>
                <a:spcPts val="100"/>
              </a:spcBef>
              <a:tabLst>
                <a:tab pos="9984105" algn="l"/>
              </a:tabLst>
            </a:pPr>
            <a:r>
              <a:rPr b="1" spc="-15" dirty="0">
                <a:latin typeface="Lucida Bright" panose="02040602050505020304" pitchFamily="18" charset="0"/>
              </a:rPr>
              <a:t>How to create use case diagrams</a:t>
            </a:r>
          </a:p>
        </p:txBody>
      </p:sp>
      <p:sp>
        <p:nvSpPr>
          <p:cNvPr id="6" name="object 6"/>
          <p:cNvSpPr txBox="1"/>
          <p:nvPr/>
        </p:nvSpPr>
        <p:spPr>
          <a:xfrm>
            <a:off x="514837" y="2109978"/>
            <a:ext cx="9905205" cy="1625510"/>
          </a:xfrm>
          <a:prstGeom prst="rect">
            <a:avLst/>
          </a:prstGeom>
        </p:spPr>
        <p:txBody>
          <a:bodyPr vert="horz" wrap="square" lIns="0" tIns="41275" rIns="0" bIns="0" rtlCol="0">
            <a:spAutoFit/>
          </a:bodyPr>
          <a:lstStyle/>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sz="2400" dirty="0">
                <a:solidFill>
                  <a:schemeClr val="tx2"/>
                </a:solidFill>
              </a:rPr>
              <a:t>List main system functions (use cases) </a:t>
            </a:r>
          </a:p>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sz="2400" dirty="0">
                <a:solidFill>
                  <a:schemeClr val="tx2"/>
                </a:solidFill>
              </a:rPr>
              <a:t>Draw </a:t>
            </a:r>
            <a:r>
              <a:rPr sz="2400" dirty="0">
                <a:solidFill>
                  <a:schemeClr val="tx2"/>
                </a:solidFill>
              </a:rPr>
              <a:t>system boundary</a:t>
            </a:r>
          </a:p>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sz="2400" dirty="0">
                <a:solidFill>
                  <a:schemeClr val="tx2"/>
                </a:solidFill>
              </a:rPr>
              <a:t>Draw actors and connect them with use cases </a:t>
            </a:r>
            <a:endParaRPr lang="en-US" sz="2400" dirty="0">
              <a:solidFill>
                <a:schemeClr val="tx2"/>
              </a:solidFill>
            </a:endParaRPr>
          </a:p>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sz="2400" dirty="0">
                <a:solidFill>
                  <a:schemeClr val="tx2"/>
                </a:solidFill>
              </a:rPr>
              <a:t>Specify </a:t>
            </a:r>
            <a:r>
              <a:rPr sz="2400" dirty="0">
                <a:solidFill>
                  <a:schemeClr val="tx2"/>
                </a:solidFill>
              </a:rPr>
              <a:t>include and extend relationships between use </a:t>
            </a:r>
            <a:r>
              <a:rPr sz="2400" dirty="0">
                <a:solidFill>
                  <a:schemeClr val="tx2"/>
                </a:solidFill>
              </a:rPr>
              <a:t>cases</a:t>
            </a:r>
            <a:endParaRPr sz="2400" dirty="0">
              <a:solidFill>
                <a:schemeClr val="tx2"/>
              </a:solidFill>
            </a:endParaRPr>
          </a:p>
        </p:txBody>
      </p:sp>
    </p:spTree>
    <p:extLst>
      <p:ext uri="{BB962C8B-B14F-4D97-AF65-F5344CB8AC3E}">
        <p14:creationId xmlns:p14="http://schemas.microsoft.com/office/powerpoint/2010/main" val="1976101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799" y="0"/>
            <a:ext cx="5607363" cy="6781800"/>
          </a:xfrm>
          <a:prstGeom prst="rect">
            <a:avLst/>
          </a:prstGeom>
        </p:spPr>
      </p:pic>
    </p:spTree>
    <p:extLst>
      <p:ext uri="{BB962C8B-B14F-4D97-AF65-F5344CB8AC3E}">
        <p14:creationId xmlns:p14="http://schemas.microsoft.com/office/powerpoint/2010/main" val="4266858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58468" y="1185663"/>
            <a:ext cx="10923931"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lang="en-US" b="1" spc="-15" dirty="0">
                <a:latin typeface="Lucida Bright" panose="02040602050505020304" pitchFamily="18" charset="0"/>
              </a:rPr>
              <a:t>Fully Dressed use case or Use case specification</a:t>
            </a:r>
            <a:endParaRPr b="1" spc="-15" dirty="0">
              <a:latin typeface="Lucida Bright" panose="02040602050505020304" pitchFamily="18" charset="0"/>
            </a:endParaRPr>
          </a:p>
        </p:txBody>
      </p:sp>
      <p:pic>
        <p:nvPicPr>
          <p:cNvPr id="2" name="Picture 1"/>
          <p:cNvPicPr>
            <a:picLocks noChangeAspect="1"/>
          </p:cNvPicPr>
          <p:nvPr/>
        </p:nvPicPr>
        <p:blipFill>
          <a:blip r:embed="rId2"/>
          <a:stretch>
            <a:fillRect/>
          </a:stretch>
        </p:blipFill>
        <p:spPr>
          <a:xfrm>
            <a:off x="658468" y="1856509"/>
            <a:ext cx="11370700" cy="4087091"/>
          </a:xfrm>
          <a:prstGeom prst="rect">
            <a:avLst/>
          </a:prstGeom>
        </p:spPr>
      </p:pic>
    </p:spTree>
    <p:extLst>
      <p:ext uri="{BB962C8B-B14F-4D97-AF65-F5344CB8AC3E}">
        <p14:creationId xmlns:p14="http://schemas.microsoft.com/office/powerpoint/2010/main" val="573022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58468" y="1185663"/>
            <a:ext cx="10923931" cy="443711"/>
          </a:xfrm>
          <a:prstGeom prst="rect">
            <a:avLst/>
          </a:prstGeom>
        </p:spPr>
        <p:txBody>
          <a:bodyPr vert="horz" wrap="square" lIns="0" tIns="12700" rIns="0" bIns="0" rtlCol="0">
            <a:spAutoFit/>
          </a:bodyPr>
          <a:lstStyle/>
          <a:p>
            <a:pPr marL="12700">
              <a:spcBef>
                <a:spcPts val="100"/>
              </a:spcBef>
              <a:tabLst>
                <a:tab pos="9984105" algn="l"/>
              </a:tabLst>
            </a:pPr>
            <a:r>
              <a:rPr lang="en-US" b="1" spc="-15" dirty="0">
                <a:latin typeface="Lucida Bright" panose="02040602050505020304" pitchFamily="18" charset="0"/>
              </a:rPr>
              <a:t>Fully Dressed use case or Use case specification</a:t>
            </a:r>
            <a:endParaRPr b="1" spc="-15" dirty="0">
              <a:latin typeface="Lucida Bright" panose="02040602050505020304" pitchFamily="18" charset="0"/>
            </a:endParaRPr>
          </a:p>
        </p:txBody>
      </p:sp>
      <p:sp>
        <p:nvSpPr>
          <p:cNvPr id="7" name="object 7"/>
          <p:cNvSpPr txBox="1"/>
          <p:nvPr/>
        </p:nvSpPr>
        <p:spPr>
          <a:xfrm>
            <a:off x="658468" y="2130084"/>
            <a:ext cx="9906000" cy="3710246"/>
          </a:xfrm>
          <a:prstGeom prst="rect">
            <a:avLst/>
          </a:prstGeom>
        </p:spPr>
        <p:txBody>
          <a:bodyPr vert="horz" wrap="square" lIns="0" tIns="12700" rIns="0" bIns="0" rtlCol="0">
            <a:spAutoFit/>
          </a:bodyPr>
          <a:lstStyle/>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lang="en-GB" altLang="en-US" sz="2400" b="1" dirty="0">
                <a:solidFill>
                  <a:schemeClr val="bg2">
                    <a:lumMod val="50000"/>
                  </a:schemeClr>
                </a:solidFill>
              </a:rPr>
              <a:t>Name</a:t>
            </a:r>
            <a:r>
              <a:rPr lang="en-GB" altLang="en-US" sz="2400" b="1" dirty="0">
                <a:solidFill>
                  <a:schemeClr val="bg2">
                    <a:lumMod val="50000"/>
                  </a:schemeClr>
                </a:solidFill>
              </a:rPr>
              <a:t>: </a:t>
            </a:r>
            <a:r>
              <a:rPr lang="en-GB" altLang="en-US" sz="2400" dirty="0">
                <a:solidFill>
                  <a:schemeClr val="tx2"/>
                </a:solidFill>
              </a:rPr>
              <a:t>Give a short, descriptive name to the use case.</a:t>
            </a:r>
          </a:p>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lang="en-GB" altLang="en-US" sz="2400" b="1" dirty="0">
                <a:solidFill>
                  <a:schemeClr val="bg2">
                    <a:lumMod val="50000"/>
                  </a:schemeClr>
                </a:solidFill>
              </a:rPr>
              <a:t>Actors: </a:t>
            </a:r>
            <a:r>
              <a:rPr lang="en-GB" altLang="en-US" sz="2400" dirty="0">
                <a:solidFill>
                  <a:schemeClr val="tx2"/>
                </a:solidFill>
              </a:rPr>
              <a:t>List the actors who can perform this use case. </a:t>
            </a:r>
          </a:p>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lang="en-GB" altLang="en-US" sz="2400" b="1" dirty="0">
                <a:solidFill>
                  <a:schemeClr val="bg2">
                    <a:lumMod val="50000"/>
                  </a:schemeClr>
                </a:solidFill>
              </a:rPr>
              <a:t>Goals: </a:t>
            </a:r>
            <a:r>
              <a:rPr lang="en-GB" altLang="en-US" sz="2400" dirty="0">
                <a:solidFill>
                  <a:schemeClr val="tx2"/>
                </a:solidFill>
              </a:rPr>
              <a:t>Explain what the actor or actors are trying to achieve.</a:t>
            </a:r>
          </a:p>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lang="en-GB" altLang="en-US" sz="2400" b="1" dirty="0">
                <a:solidFill>
                  <a:schemeClr val="bg2">
                    <a:lumMod val="50000"/>
                  </a:schemeClr>
                </a:solidFill>
              </a:rPr>
              <a:t>Preconditions: </a:t>
            </a:r>
            <a:r>
              <a:rPr lang="en-GB" altLang="en-US" sz="2400" dirty="0">
                <a:solidFill>
                  <a:schemeClr val="tx2"/>
                </a:solidFill>
              </a:rPr>
              <a:t>State of the system before the use </a:t>
            </a:r>
            <a:r>
              <a:rPr lang="en-GB" altLang="en-US" sz="2400" dirty="0">
                <a:solidFill>
                  <a:schemeClr val="tx2"/>
                </a:solidFill>
              </a:rPr>
              <a:t>case.</a:t>
            </a:r>
            <a:endParaRPr lang="en-GB" altLang="en-US" sz="2400" dirty="0">
              <a:solidFill>
                <a:schemeClr val="tx2"/>
              </a:solidFill>
            </a:endParaRPr>
          </a:p>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lang="en-GB" altLang="en-US" sz="2400" b="1" dirty="0">
                <a:solidFill>
                  <a:schemeClr val="bg2">
                    <a:lumMod val="50000"/>
                  </a:schemeClr>
                </a:solidFill>
              </a:rPr>
              <a:t>Post conditions: </a:t>
            </a:r>
            <a:r>
              <a:rPr lang="en-GB" altLang="en-US" sz="2400" dirty="0">
                <a:solidFill>
                  <a:schemeClr val="tx2"/>
                </a:solidFill>
              </a:rPr>
              <a:t>State of the system in following </a:t>
            </a:r>
            <a:r>
              <a:rPr lang="en-GB" altLang="en-US" sz="2400" dirty="0">
                <a:solidFill>
                  <a:schemeClr val="tx2"/>
                </a:solidFill>
              </a:rPr>
              <a:t>completion</a:t>
            </a:r>
          </a:p>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lang="en-GB" altLang="en-US" sz="2400" b="1" dirty="0">
                <a:solidFill>
                  <a:schemeClr val="bg2">
                    <a:lumMod val="50000"/>
                  </a:schemeClr>
                </a:solidFill>
              </a:rPr>
              <a:t>Summary/Description: </a:t>
            </a:r>
            <a:r>
              <a:rPr lang="en-GB" altLang="en-US" sz="2400" dirty="0">
                <a:solidFill>
                  <a:schemeClr val="tx2"/>
                </a:solidFill>
              </a:rPr>
              <a:t>Give a short informal description.</a:t>
            </a:r>
          </a:p>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lang="en-GB" altLang="en-US" sz="2400" b="1" dirty="0">
                <a:solidFill>
                  <a:schemeClr val="bg2">
                    <a:lumMod val="50000"/>
                  </a:schemeClr>
                </a:solidFill>
              </a:rPr>
              <a:t>Steps/Basic Flow</a:t>
            </a:r>
          </a:p>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lang="en-US" altLang="en-US" sz="2400" b="1" dirty="0">
                <a:solidFill>
                  <a:schemeClr val="bg2">
                    <a:lumMod val="50000"/>
                  </a:schemeClr>
                </a:solidFill>
              </a:rPr>
              <a:t>Alternative Flow</a:t>
            </a:r>
          </a:p>
          <a:p>
            <a:pPr indent="-342900">
              <a:buFont typeface="Arial" panose="020B0604020202020204" pitchFamily="34" charset="0"/>
              <a:buChar char="•"/>
              <a:tabLst>
                <a:tab pos="197485" algn="l"/>
              </a:tabLst>
            </a:pPr>
            <a:endParaRPr sz="2000" dirty="0">
              <a:latin typeface="Carlito"/>
            </a:endParaRPr>
          </a:p>
        </p:txBody>
      </p:sp>
    </p:spTree>
    <p:extLst>
      <p:ext uri="{BB962C8B-B14F-4D97-AF65-F5344CB8AC3E}">
        <p14:creationId xmlns:p14="http://schemas.microsoft.com/office/powerpoint/2010/main" val="2290586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58468" y="1191730"/>
            <a:ext cx="10923931"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lang="en-US" b="1" spc="-15" dirty="0">
                <a:latin typeface="Lucida Bright" panose="02040602050505020304" pitchFamily="18" charset="0"/>
              </a:rPr>
              <a:t>Fully dressed </a:t>
            </a:r>
            <a:r>
              <a:rPr lang="en-US" b="1" spc="-15" dirty="0" err="1">
                <a:latin typeface="Lucida Bright" panose="02040602050505020304" pitchFamily="18" charset="0"/>
              </a:rPr>
              <a:t>Usecase</a:t>
            </a:r>
            <a:r>
              <a:rPr b="1" spc="-280" dirty="0" smtClean="0"/>
              <a:t>	</a:t>
            </a:r>
            <a:endParaRPr b="1" spc="-280" dirty="0"/>
          </a:p>
        </p:txBody>
      </p:sp>
      <p:grpSp>
        <p:nvGrpSpPr>
          <p:cNvPr id="4" name="object 4"/>
          <p:cNvGrpSpPr/>
          <p:nvPr/>
        </p:nvGrpSpPr>
        <p:grpSpPr>
          <a:xfrm>
            <a:off x="403859" y="2031618"/>
            <a:ext cx="11645265" cy="3938270"/>
            <a:chOff x="403859" y="2031618"/>
            <a:chExt cx="11645265" cy="3938270"/>
          </a:xfrm>
        </p:grpSpPr>
        <p:sp>
          <p:nvSpPr>
            <p:cNvPr id="5" name="object 5"/>
            <p:cNvSpPr/>
            <p:nvPr/>
          </p:nvSpPr>
          <p:spPr>
            <a:xfrm>
              <a:off x="403859" y="2031618"/>
              <a:ext cx="5576315" cy="393788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875019" y="2196083"/>
              <a:ext cx="6173724" cy="283400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658468" y="2967609"/>
            <a:ext cx="941731" cy="391160"/>
          </a:xfrm>
          <a:prstGeom prst="rect">
            <a:avLst/>
          </a:prstGeom>
        </p:spPr>
        <p:txBody>
          <a:bodyPr vert="horz" wrap="square" lIns="0" tIns="12700" rIns="0" bIns="0" rtlCol="0">
            <a:spAutoFit/>
          </a:bodyPr>
          <a:lstStyle/>
          <a:p>
            <a:pPr marL="12700" marR="5080">
              <a:lnSpc>
                <a:spcPct val="100000"/>
              </a:lnSpc>
              <a:spcBef>
                <a:spcPts val="100"/>
              </a:spcBef>
            </a:pPr>
            <a:r>
              <a:rPr sz="1200" b="1" dirty="0">
                <a:solidFill>
                  <a:srgbClr val="0D0D0D"/>
                </a:solidFill>
                <a:latin typeface="Carlito"/>
                <a:cs typeface="Carlito"/>
              </a:rPr>
              <a:t>S</a:t>
            </a:r>
            <a:r>
              <a:rPr sz="1200" b="1" spc="-10" dirty="0">
                <a:solidFill>
                  <a:srgbClr val="0D0D0D"/>
                </a:solidFill>
                <a:latin typeface="Carlito"/>
                <a:cs typeface="Carlito"/>
              </a:rPr>
              <a:t>e</a:t>
            </a:r>
            <a:r>
              <a:rPr sz="1200" b="1" spc="-5" dirty="0">
                <a:solidFill>
                  <a:srgbClr val="0D0D0D"/>
                </a:solidFill>
                <a:latin typeface="Carlito"/>
                <a:cs typeface="Carlito"/>
              </a:rPr>
              <a:t>c</a:t>
            </a:r>
            <a:r>
              <a:rPr sz="1200" b="1" dirty="0">
                <a:solidFill>
                  <a:srgbClr val="0D0D0D"/>
                </a:solidFill>
                <a:latin typeface="Carlito"/>
                <a:cs typeface="Carlito"/>
              </a:rPr>
              <a:t>ond</a:t>
            </a:r>
            <a:r>
              <a:rPr sz="1200" b="1" spc="-5" dirty="0">
                <a:solidFill>
                  <a:srgbClr val="0D0D0D"/>
                </a:solidFill>
                <a:latin typeface="Carlito"/>
                <a:cs typeface="Carlito"/>
              </a:rPr>
              <a:t>a</a:t>
            </a:r>
            <a:r>
              <a:rPr sz="1200" b="1" dirty="0">
                <a:solidFill>
                  <a:srgbClr val="0D0D0D"/>
                </a:solidFill>
                <a:latin typeface="Carlito"/>
                <a:cs typeface="Carlito"/>
              </a:rPr>
              <a:t>ry  </a:t>
            </a:r>
            <a:r>
              <a:rPr sz="1200" b="1" spc="-5" dirty="0">
                <a:solidFill>
                  <a:srgbClr val="0D0D0D"/>
                </a:solidFill>
                <a:latin typeface="Carlito"/>
                <a:cs typeface="Carlito"/>
              </a:rPr>
              <a:t>actors:</a:t>
            </a:r>
            <a:endParaRPr sz="1200" dirty="0">
              <a:latin typeface="Carlito"/>
              <a:cs typeface="Carlito"/>
            </a:endParaRPr>
          </a:p>
        </p:txBody>
      </p:sp>
    </p:spTree>
    <p:extLst>
      <p:ext uri="{BB962C8B-B14F-4D97-AF65-F5344CB8AC3E}">
        <p14:creationId xmlns:p14="http://schemas.microsoft.com/office/powerpoint/2010/main" val="3291901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81192" y="1272245"/>
            <a:ext cx="11029616" cy="443711"/>
          </a:xfrm>
          <a:prstGeom prst="rect">
            <a:avLst/>
          </a:prstGeom>
        </p:spPr>
        <p:txBody>
          <a:bodyPr vert="horz" wrap="square" lIns="0" tIns="12700" rIns="0" bIns="0" rtlCol="0">
            <a:spAutoFit/>
          </a:bodyPr>
          <a:lstStyle/>
          <a:p>
            <a:pPr marL="12700">
              <a:lnSpc>
                <a:spcPct val="100000"/>
              </a:lnSpc>
              <a:spcBef>
                <a:spcPts val="100"/>
              </a:spcBef>
              <a:tabLst>
                <a:tab pos="9984105" algn="l"/>
              </a:tabLst>
            </a:pPr>
            <a:r>
              <a:rPr lang="en-US" b="1" spc="-15" dirty="0">
                <a:latin typeface="Lucida Bright" panose="02040602050505020304" pitchFamily="18" charset="0"/>
              </a:rPr>
              <a:t>Descriptive </a:t>
            </a:r>
            <a:r>
              <a:rPr lang="en-US" b="1" spc="-15" dirty="0" err="1">
                <a:latin typeface="Lucida Bright" panose="02040602050505020304" pitchFamily="18" charset="0"/>
              </a:rPr>
              <a:t>Usecase</a:t>
            </a:r>
            <a:r>
              <a:rPr spc="-165" dirty="0" smtClean="0"/>
              <a:t>	</a:t>
            </a:r>
            <a:endParaRPr spc="-165" dirty="0"/>
          </a:p>
        </p:txBody>
      </p:sp>
      <p:sp>
        <p:nvSpPr>
          <p:cNvPr id="6" name="object 6"/>
          <p:cNvSpPr txBox="1"/>
          <p:nvPr/>
        </p:nvSpPr>
        <p:spPr>
          <a:xfrm>
            <a:off x="581192" y="1849272"/>
            <a:ext cx="8410408" cy="2606163"/>
          </a:xfrm>
          <a:prstGeom prst="rect">
            <a:avLst/>
          </a:prstGeom>
        </p:spPr>
        <p:txBody>
          <a:bodyPr vert="horz" wrap="square" lIns="0" tIns="154940" rIns="0" bIns="0" rtlCol="0">
            <a:spAutoFit/>
          </a:bodyPr>
          <a:lstStyle/>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lang="en-US" sz="2400" dirty="0">
                <a:solidFill>
                  <a:schemeClr val="tx1">
                    <a:lumMod val="95000"/>
                    <a:lumOff val="5000"/>
                  </a:schemeClr>
                </a:solidFill>
              </a:rPr>
              <a:t>It is like user story</a:t>
            </a:r>
          </a:p>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sz="2400" dirty="0">
                <a:solidFill>
                  <a:schemeClr val="tx1">
                    <a:lumMod val="95000"/>
                    <a:lumOff val="5000"/>
                  </a:schemeClr>
                </a:solidFill>
              </a:rPr>
              <a:t>Description </a:t>
            </a:r>
            <a:r>
              <a:rPr sz="2400" dirty="0">
                <a:solidFill>
                  <a:schemeClr val="tx1">
                    <a:lumMod val="95000"/>
                    <a:lumOff val="5000"/>
                  </a:schemeClr>
                </a:solidFill>
              </a:rPr>
              <a:t>of scenario or events in the bulleted points</a:t>
            </a:r>
          </a:p>
          <a:p>
            <a:pPr marL="306000" marR="313690" lvl="1"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sz="2400" dirty="0">
                <a:solidFill>
                  <a:schemeClr val="tx1">
                    <a:lumMod val="95000"/>
                    <a:lumOff val="5000"/>
                  </a:schemeClr>
                </a:solidFill>
              </a:rPr>
              <a:t>Answers 3 questions:</a:t>
            </a:r>
          </a:p>
          <a:p>
            <a:pPr marL="763200" marR="313690" lvl="2"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sz="2400" dirty="0">
                <a:solidFill>
                  <a:schemeClr val="tx1">
                    <a:lumMod val="95000"/>
                    <a:lumOff val="5000"/>
                  </a:schemeClr>
                </a:solidFill>
              </a:rPr>
              <a:t>Who?</a:t>
            </a:r>
          </a:p>
          <a:p>
            <a:pPr marL="763200" marR="313690" lvl="2"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sz="2400" dirty="0">
                <a:solidFill>
                  <a:schemeClr val="tx1">
                    <a:lumMod val="95000"/>
                    <a:lumOff val="5000"/>
                  </a:schemeClr>
                </a:solidFill>
              </a:rPr>
              <a:t>Does what?</a:t>
            </a:r>
          </a:p>
          <a:p>
            <a:pPr marL="763200" marR="313690" lvl="2" indent="-306000">
              <a:lnSpc>
                <a:spcPts val="2160"/>
              </a:lnSpc>
              <a:spcBef>
                <a:spcPct val="20000"/>
              </a:spcBef>
              <a:spcAft>
                <a:spcPts val="600"/>
              </a:spcAft>
              <a:buClr>
                <a:schemeClr val="accent2"/>
              </a:buClr>
              <a:buSzPct val="92000"/>
              <a:buFont typeface="Wingdings 2" panose="05020102010507070707" pitchFamily="18" charset="2"/>
              <a:buChar char=""/>
              <a:tabLst>
                <a:tab pos="215900" algn="l"/>
              </a:tabLst>
            </a:pPr>
            <a:r>
              <a:rPr sz="2400" dirty="0">
                <a:solidFill>
                  <a:schemeClr val="tx1">
                    <a:lumMod val="95000"/>
                    <a:lumOff val="5000"/>
                  </a:schemeClr>
                </a:solidFill>
              </a:rPr>
              <a:t>And why?</a:t>
            </a:r>
          </a:p>
        </p:txBody>
      </p:sp>
      <p:sp>
        <p:nvSpPr>
          <p:cNvPr id="7" name="object 7"/>
          <p:cNvSpPr/>
          <p:nvPr/>
        </p:nvSpPr>
        <p:spPr>
          <a:xfrm>
            <a:off x="3733800" y="2867963"/>
            <a:ext cx="8199881" cy="3657600"/>
          </a:xfrm>
          <a:prstGeom prst="rect">
            <a:avLst/>
          </a:prstGeom>
          <a:blipFill>
            <a:blip r:embed="rId2" cstate="print"/>
            <a:srcRect/>
            <a:stretch>
              <a:fillRect b="-19048"/>
            </a:stretch>
          </a:blipFill>
        </p:spPr>
        <p:txBody>
          <a:bodyPr wrap="square" lIns="0" tIns="0" rIns="0" bIns="0" rtlCol="0"/>
          <a:lstStyle/>
          <a:p>
            <a:endParaRPr/>
          </a:p>
        </p:txBody>
      </p:sp>
    </p:spTree>
    <p:extLst>
      <p:ext uri="{BB962C8B-B14F-4D97-AF65-F5344CB8AC3E}">
        <p14:creationId xmlns:p14="http://schemas.microsoft.com/office/powerpoint/2010/main" val="338748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Activity</a:t>
            </a:r>
            <a:endParaRPr lang="en-US" dirty="0"/>
          </a:p>
        </p:txBody>
      </p:sp>
    </p:spTree>
    <p:extLst>
      <p:ext uri="{BB962C8B-B14F-4D97-AF65-F5344CB8AC3E}">
        <p14:creationId xmlns:p14="http://schemas.microsoft.com/office/powerpoint/2010/main" val="217194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48640" y="2181915"/>
            <a:ext cx="11000935" cy="1695336"/>
          </a:xfrm>
          <a:prstGeom prst="rect">
            <a:avLst/>
          </a:prstGeom>
        </p:spPr>
        <p:txBody>
          <a:bodyPr vert="horz" wrap="square" lIns="0" tIns="12700" rIns="0" bIns="0" rtlCol="0">
            <a:spAutoFit/>
          </a:bodyPr>
          <a:lstStyle/>
          <a:p>
            <a:pPr marL="306000" indent="-306000">
              <a:spcBef>
                <a:spcPct val="20000"/>
              </a:spcBef>
              <a:spcAft>
                <a:spcPts val="600"/>
              </a:spcAft>
              <a:buClr>
                <a:schemeClr val="accent2"/>
              </a:buClr>
              <a:buSzPct val="92000"/>
              <a:buFont typeface="Wingdings 2" panose="05020102010507070707" pitchFamily="18" charset="2"/>
              <a:buChar char=""/>
            </a:pPr>
            <a:r>
              <a:rPr sz="2400" dirty="0">
                <a:solidFill>
                  <a:schemeClr val="accent2">
                    <a:lumMod val="50000"/>
                  </a:schemeClr>
                </a:solidFill>
              </a:rPr>
              <a:t>A </a:t>
            </a:r>
            <a:r>
              <a:rPr lang="en-US" sz="2400" dirty="0">
                <a:solidFill>
                  <a:schemeClr val="accent2">
                    <a:lumMod val="50000"/>
                  </a:schemeClr>
                </a:solidFill>
              </a:rPr>
              <a:t> </a:t>
            </a:r>
            <a:r>
              <a:rPr sz="2400" dirty="0">
                <a:solidFill>
                  <a:schemeClr val="accent2">
                    <a:lumMod val="50000"/>
                  </a:schemeClr>
                </a:solidFill>
              </a:rPr>
              <a:t>customer requests a cash withdrawal.</a:t>
            </a:r>
            <a:r>
              <a:rPr lang="en-US" sz="2400" dirty="0">
                <a:solidFill>
                  <a:schemeClr val="accent2">
                    <a:lumMod val="50000"/>
                  </a:schemeClr>
                </a:solidFill>
              </a:rPr>
              <a:t> </a:t>
            </a:r>
          </a:p>
          <a:p>
            <a:pPr marL="306000" indent="-306000">
              <a:spcBef>
                <a:spcPct val="20000"/>
              </a:spcBef>
              <a:spcAft>
                <a:spcPts val="600"/>
              </a:spcAft>
              <a:buClr>
                <a:schemeClr val="accent2"/>
              </a:buClr>
              <a:buSzPct val="92000"/>
              <a:buFont typeface="Wingdings 2" panose="05020102010507070707" pitchFamily="18" charset="2"/>
              <a:buChar char=""/>
            </a:pPr>
            <a:r>
              <a:rPr sz="2400" dirty="0">
                <a:solidFill>
                  <a:schemeClr val="accent2">
                    <a:lumMod val="50000"/>
                  </a:schemeClr>
                </a:solidFill>
              </a:rPr>
              <a:t>One of the business rules for the ATM  is that the ATM machine pays out the  amount if the customer has sufficient  funds in their account or if the  customer has the credit granted.</a:t>
            </a:r>
          </a:p>
        </p:txBody>
      </p:sp>
      <p:sp>
        <p:nvSpPr>
          <p:cNvPr id="9" name="Rectangle 8"/>
          <p:cNvSpPr/>
          <p:nvPr/>
        </p:nvSpPr>
        <p:spPr>
          <a:xfrm>
            <a:off x="436099" y="857288"/>
            <a:ext cx="11226018" cy="830997"/>
          </a:xfrm>
          <a:prstGeom prst="rect">
            <a:avLst/>
          </a:prstGeom>
        </p:spPr>
        <p:txBody>
          <a:bodyPr wrap="square">
            <a:spAutoFit/>
          </a:bodyPr>
          <a:lstStyle/>
          <a:p>
            <a:pPr marL="12700" marR="183515">
              <a:spcBef>
                <a:spcPts val="100"/>
              </a:spcBef>
            </a:pPr>
            <a:r>
              <a:rPr lang="en-US" sz="2400" b="1" spc="-30" dirty="0">
                <a:solidFill>
                  <a:srgbClr val="04607A"/>
                </a:solidFill>
                <a:latin typeface="Georgia" panose="02040502050405020303" pitchFamily="18" charset="0"/>
                <a:cs typeface="Carlito"/>
              </a:rPr>
              <a:t>Let’s </a:t>
            </a:r>
            <a:r>
              <a:rPr lang="en-US" sz="2400" b="1" spc="-35" dirty="0">
                <a:solidFill>
                  <a:srgbClr val="04607A"/>
                </a:solidFill>
                <a:latin typeface="Georgia" panose="02040502050405020303" pitchFamily="18" charset="0"/>
                <a:cs typeface="Carlito"/>
              </a:rPr>
              <a:t>take </a:t>
            </a:r>
            <a:r>
              <a:rPr lang="en-US" sz="2400" b="1" dirty="0">
                <a:solidFill>
                  <a:srgbClr val="04607A"/>
                </a:solidFill>
                <a:latin typeface="Georgia" panose="02040502050405020303" pitchFamily="18" charset="0"/>
                <a:cs typeface="Carlito"/>
              </a:rPr>
              <a:t>an </a:t>
            </a:r>
            <a:r>
              <a:rPr lang="en-US" sz="2400" b="1" spc="-20" dirty="0">
                <a:solidFill>
                  <a:srgbClr val="04607A"/>
                </a:solidFill>
                <a:latin typeface="Georgia" panose="02040502050405020303" pitchFamily="18" charset="0"/>
                <a:cs typeface="Carlito"/>
              </a:rPr>
              <a:t>example </a:t>
            </a:r>
            <a:r>
              <a:rPr lang="en-US" sz="2400" b="1" spc="-5" dirty="0">
                <a:solidFill>
                  <a:srgbClr val="04607A"/>
                </a:solidFill>
                <a:latin typeface="Georgia" panose="02040502050405020303" pitchFamily="18" charset="0"/>
                <a:cs typeface="Carlito"/>
              </a:rPr>
              <a:t>scenario </a:t>
            </a:r>
            <a:r>
              <a:rPr lang="en-US" sz="2400" b="1" spc="-25" dirty="0">
                <a:solidFill>
                  <a:srgbClr val="04607A"/>
                </a:solidFill>
                <a:latin typeface="Georgia" panose="02040502050405020303" pitchFamily="18" charset="0"/>
                <a:cs typeface="Carlito"/>
              </a:rPr>
              <a:t>for </a:t>
            </a:r>
            <a:r>
              <a:rPr lang="en-US" sz="2400" b="1" dirty="0">
                <a:solidFill>
                  <a:srgbClr val="04607A"/>
                </a:solidFill>
                <a:latin typeface="Georgia" panose="02040502050405020303" pitchFamily="18" charset="0"/>
                <a:cs typeface="Carlito"/>
              </a:rPr>
              <a:t>an </a:t>
            </a:r>
            <a:r>
              <a:rPr lang="en-US" sz="2400" b="1" spc="-95" dirty="0">
                <a:solidFill>
                  <a:srgbClr val="04607A"/>
                </a:solidFill>
                <a:latin typeface="Georgia" panose="02040502050405020303" pitchFamily="18" charset="0"/>
                <a:cs typeface="Carlito"/>
              </a:rPr>
              <a:t>ATM  </a:t>
            </a:r>
            <a:r>
              <a:rPr lang="en-US" sz="2400" b="1" spc="-10" dirty="0">
                <a:solidFill>
                  <a:srgbClr val="04607A"/>
                </a:solidFill>
                <a:latin typeface="Georgia" panose="02040502050405020303" pitchFamily="18" charset="0"/>
                <a:cs typeface="Carlito"/>
              </a:rPr>
              <a:t>where </a:t>
            </a:r>
            <a:r>
              <a:rPr lang="en-US" sz="2400" b="1" dirty="0">
                <a:solidFill>
                  <a:srgbClr val="04607A"/>
                </a:solidFill>
                <a:latin typeface="Georgia" panose="02040502050405020303" pitchFamily="18" charset="0"/>
                <a:cs typeface="Carlito"/>
              </a:rPr>
              <a:t>a decision </a:t>
            </a:r>
            <a:r>
              <a:rPr lang="en-US" sz="2400" b="1" spc="-10" dirty="0">
                <a:solidFill>
                  <a:srgbClr val="04607A"/>
                </a:solidFill>
                <a:latin typeface="Georgia" panose="02040502050405020303" pitchFamily="18" charset="0"/>
                <a:cs typeface="Carlito"/>
              </a:rPr>
              <a:t>table </a:t>
            </a:r>
            <a:r>
              <a:rPr lang="en-US" sz="2400" b="1" spc="-5" dirty="0">
                <a:solidFill>
                  <a:srgbClr val="04607A"/>
                </a:solidFill>
                <a:latin typeface="Georgia" panose="02040502050405020303" pitchFamily="18" charset="0"/>
                <a:cs typeface="Carlito"/>
              </a:rPr>
              <a:t>would </a:t>
            </a:r>
            <a:r>
              <a:rPr lang="en-US" sz="2400" b="1" dirty="0">
                <a:solidFill>
                  <a:srgbClr val="04607A"/>
                </a:solidFill>
                <a:latin typeface="Georgia" panose="02040502050405020303" pitchFamily="18" charset="0"/>
                <a:cs typeface="Carlito"/>
              </a:rPr>
              <a:t>be of</a:t>
            </a:r>
            <a:r>
              <a:rPr lang="en-US" sz="2400" b="1" spc="-15" dirty="0">
                <a:solidFill>
                  <a:srgbClr val="04607A"/>
                </a:solidFill>
                <a:latin typeface="Georgia" panose="02040502050405020303" pitchFamily="18" charset="0"/>
                <a:cs typeface="Carlito"/>
              </a:rPr>
              <a:t> </a:t>
            </a:r>
            <a:r>
              <a:rPr lang="en-US" sz="2400" b="1" dirty="0">
                <a:solidFill>
                  <a:srgbClr val="04607A"/>
                </a:solidFill>
                <a:latin typeface="Georgia" panose="02040502050405020303" pitchFamily="18" charset="0"/>
                <a:cs typeface="Carlito"/>
              </a:rPr>
              <a:t>use.</a:t>
            </a:r>
            <a:endParaRPr lang="en-US" sz="2400" dirty="0">
              <a:latin typeface="Georgia" panose="02040502050405020303" pitchFamily="18" charset="0"/>
              <a:cs typeface="Carlito"/>
            </a:endParaRPr>
          </a:p>
        </p:txBody>
      </p:sp>
    </p:spTree>
    <p:extLst>
      <p:ext uri="{BB962C8B-B14F-4D97-AF65-F5344CB8AC3E}">
        <p14:creationId xmlns:p14="http://schemas.microsoft.com/office/powerpoint/2010/main" val="2225985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2278966" y="1941341"/>
            <a:ext cx="7550834" cy="4286490"/>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idx="4294967295"/>
          </p:nvPr>
        </p:nvSpPr>
        <p:spPr>
          <a:xfrm>
            <a:off x="727868" y="842670"/>
            <a:ext cx="10888663" cy="874712"/>
          </a:xfrm>
          <a:prstGeom prst="rect">
            <a:avLst/>
          </a:prstGeom>
        </p:spPr>
        <p:txBody>
          <a:bodyPr vert="horz" wrap="square" lIns="0" tIns="12700" rIns="0" bIns="0" rtlCol="0" anchor="b">
            <a:spAutoFit/>
          </a:bodyPr>
          <a:lstStyle/>
          <a:p>
            <a:pPr marL="12700" marR="183515" algn="ctr">
              <a:spcBef>
                <a:spcPts val="100"/>
              </a:spcBef>
              <a:tabLst>
                <a:tab pos="6370955" algn="l"/>
              </a:tabLst>
            </a:pPr>
            <a:r>
              <a:rPr b="1" spc="-30" dirty="0">
                <a:solidFill>
                  <a:srgbClr val="04607A"/>
                </a:solidFill>
                <a:latin typeface="Georgia" panose="02040502050405020303" pitchFamily="18" charset="0"/>
                <a:ea typeface="+mn-ea"/>
                <a:cs typeface="Carlito"/>
              </a:rPr>
              <a:t>A decision table makes the</a:t>
            </a:r>
            <a:r>
              <a:rPr lang="en-US" b="1" spc="-30" dirty="0">
                <a:solidFill>
                  <a:srgbClr val="04607A"/>
                </a:solidFill>
                <a:latin typeface="Georgia" panose="02040502050405020303" pitchFamily="18" charset="0"/>
                <a:ea typeface="+mn-ea"/>
                <a:cs typeface="Carlito"/>
              </a:rPr>
              <a:t> </a:t>
            </a:r>
            <a:r>
              <a:rPr b="1" spc="-30" dirty="0">
                <a:solidFill>
                  <a:srgbClr val="04607A"/>
                </a:solidFill>
                <a:latin typeface="Georgia" panose="02040502050405020303" pitchFamily="18" charset="0"/>
                <a:ea typeface="+mn-ea"/>
                <a:cs typeface="Carlito"/>
              </a:rPr>
              <a:t>same  requirements clearer to understand</a:t>
            </a:r>
          </a:p>
        </p:txBody>
      </p:sp>
    </p:spTree>
    <p:extLst>
      <p:ext uri="{BB962C8B-B14F-4D97-AF65-F5344CB8AC3E}">
        <p14:creationId xmlns:p14="http://schemas.microsoft.com/office/powerpoint/2010/main" val="2974783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50167" y="922993"/>
            <a:ext cx="11169747" cy="874598"/>
          </a:xfrm>
          <a:prstGeom prst="rect">
            <a:avLst/>
          </a:prstGeom>
        </p:spPr>
        <p:txBody>
          <a:bodyPr vert="horz" wrap="square" lIns="0" tIns="12700" rIns="0" bIns="0" rtlCol="0" anchor="b">
            <a:spAutoFit/>
          </a:bodyPr>
          <a:lstStyle/>
          <a:p>
            <a:pPr marL="12700" marR="5080">
              <a:spcBef>
                <a:spcPts val="100"/>
              </a:spcBef>
            </a:pPr>
            <a:r>
              <a:rPr dirty="0">
                <a:latin typeface="Lucida Bright" panose="02040602050505020304" pitchFamily="18" charset="0"/>
              </a:rPr>
              <a:t>In a </a:t>
            </a:r>
            <a:r>
              <a:rPr spc="-5" dirty="0">
                <a:latin typeface="Lucida Bright" panose="02040602050505020304" pitchFamily="18" charset="0"/>
              </a:rPr>
              <a:t>decision </a:t>
            </a:r>
            <a:r>
              <a:rPr spc="-10" dirty="0">
                <a:latin typeface="Lucida Bright" panose="02040602050505020304" pitchFamily="18" charset="0"/>
              </a:rPr>
              <a:t>table, </a:t>
            </a:r>
            <a:r>
              <a:rPr b="1" spc="-5" dirty="0">
                <a:latin typeface="Lucida Bright" panose="02040602050505020304" pitchFamily="18" charset="0"/>
                <a:cs typeface="Carlito"/>
              </a:rPr>
              <a:t>conditions </a:t>
            </a:r>
            <a:r>
              <a:rPr b="1" spc="-15" dirty="0">
                <a:latin typeface="Lucida Bright" panose="02040602050505020304" pitchFamily="18" charset="0"/>
                <a:cs typeface="Carlito"/>
              </a:rPr>
              <a:t>are </a:t>
            </a:r>
            <a:r>
              <a:rPr b="1" dirty="0">
                <a:latin typeface="Lucida Bright" panose="02040602050505020304" pitchFamily="18" charset="0"/>
                <a:cs typeface="Carlito"/>
              </a:rPr>
              <a:t>usually  </a:t>
            </a:r>
            <a:r>
              <a:rPr b="1" spc="-15" dirty="0">
                <a:latin typeface="Lucida Bright" panose="02040602050505020304" pitchFamily="18" charset="0"/>
                <a:cs typeface="Carlito"/>
              </a:rPr>
              <a:t>expressed </a:t>
            </a:r>
            <a:r>
              <a:rPr b="1" dirty="0">
                <a:latin typeface="Lucida Bright" panose="02040602050505020304" pitchFamily="18" charset="0"/>
                <a:cs typeface="Carlito"/>
              </a:rPr>
              <a:t>as true (T) or </a:t>
            </a:r>
            <a:r>
              <a:rPr b="1" spc="-15" dirty="0">
                <a:latin typeface="Lucida Bright" panose="02040602050505020304" pitchFamily="18" charset="0"/>
                <a:cs typeface="Carlito"/>
              </a:rPr>
              <a:t>false</a:t>
            </a:r>
            <a:r>
              <a:rPr b="1" spc="-10" dirty="0">
                <a:latin typeface="Lucida Bright" panose="02040602050505020304" pitchFamily="18" charset="0"/>
                <a:cs typeface="Carlito"/>
              </a:rPr>
              <a:t> </a:t>
            </a:r>
            <a:r>
              <a:rPr b="1" spc="-5" dirty="0">
                <a:latin typeface="Lucida Bright" panose="02040602050505020304" pitchFamily="18" charset="0"/>
                <a:cs typeface="Carlito"/>
              </a:rPr>
              <a:t>(F)</a:t>
            </a:r>
            <a:endParaRPr dirty="0">
              <a:latin typeface="Lucida Bright" panose="02040602050505020304" pitchFamily="18" charset="0"/>
              <a:cs typeface="Carlito"/>
            </a:endParaRPr>
          </a:p>
        </p:txBody>
      </p:sp>
      <p:sp>
        <p:nvSpPr>
          <p:cNvPr id="9" name="object 9"/>
          <p:cNvSpPr txBox="1"/>
          <p:nvPr/>
        </p:nvSpPr>
        <p:spPr>
          <a:xfrm>
            <a:off x="400929" y="2062222"/>
            <a:ext cx="11268221" cy="1640321"/>
          </a:xfrm>
          <a:prstGeom prst="rect">
            <a:avLst/>
          </a:prstGeom>
        </p:spPr>
        <p:txBody>
          <a:bodyPr vert="horz" wrap="square" lIns="0" tIns="12065" rIns="0" bIns="0" rtlCol="0">
            <a:spAutoFit/>
          </a:bodyPr>
          <a:lstStyle/>
          <a:p>
            <a:pPr marL="306000" marR="5080" indent="-306000">
              <a:spcBef>
                <a:spcPct val="20000"/>
              </a:spcBef>
              <a:spcAft>
                <a:spcPts val="600"/>
              </a:spcAft>
              <a:buClr>
                <a:schemeClr val="accent2"/>
              </a:buClr>
              <a:buSzPct val="92000"/>
              <a:buFont typeface="Wingdings 2" panose="05020102010507070707" pitchFamily="18" charset="2"/>
              <a:buChar char=""/>
              <a:tabLst>
                <a:tab pos="368935" algn="l"/>
                <a:tab pos="370205" algn="l"/>
              </a:tabLst>
            </a:pPr>
            <a:r>
              <a:rPr sz="2400" dirty="0">
                <a:solidFill>
                  <a:schemeClr val="accent2">
                    <a:lumMod val="50000"/>
                  </a:schemeClr>
                </a:solidFill>
              </a:rPr>
              <a:t>	Above table contains three different business  rules, and one of them is </a:t>
            </a:r>
            <a:r>
              <a:rPr sz="2400" dirty="0">
                <a:solidFill>
                  <a:srgbClr val="C00000"/>
                </a:solidFill>
              </a:rPr>
              <a:t>the “withdrawal is  granted if the requested amount is covered by the  balance.”</a:t>
            </a:r>
          </a:p>
          <a:p>
            <a:pPr marL="306000" marR="667385" indent="-306000">
              <a:spcBef>
                <a:spcPct val="20000"/>
              </a:spcBef>
              <a:spcAft>
                <a:spcPts val="600"/>
              </a:spcAft>
              <a:buClr>
                <a:schemeClr val="accent2"/>
              </a:buClr>
              <a:buSzPct val="92000"/>
              <a:buFont typeface="Wingdings 2" panose="05020102010507070707" pitchFamily="18" charset="2"/>
              <a:buChar char=""/>
              <a:tabLst>
                <a:tab pos="287655" algn="l"/>
              </a:tabLst>
            </a:pPr>
            <a:r>
              <a:rPr sz="2400" dirty="0">
                <a:solidFill>
                  <a:schemeClr val="accent2">
                    <a:lumMod val="50000"/>
                  </a:schemeClr>
                </a:solidFill>
              </a:rPr>
              <a:t>It is normal to create at least one test case per</a:t>
            </a:r>
            <a:r>
              <a:rPr lang="en-US" sz="2400" dirty="0">
                <a:solidFill>
                  <a:schemeClr val="accent2">
                    <a:lumMod val="50000"/>
                  </a:schemeClr>
                </a:solidFill>
              </a:rPr>
              <a:t> </a:t>
            </a:r>
            <a:r>
              <a:rPr sz="2400" dirty="0">
                <a:solidFill>
                  <a:schemeClr val="accent2">
                    <a:lumMod val="50000"/>
                  </a:schemeClr>
                </a:solidFill>
              </a:rPr>
              <a:t>column, which results in full coverage of all  business rules.</a:t>
            </a:r>
          </a:p>
        </p:txBody>
      </p:sp>
    </p:spTree>
    <p:extLst>
      <p:ext uri="{BB962C8B-B14F-4D97-AF65-F5344CB8AC3E}">
        <p14:creationId xmlns:p14="http://schemas.microsoft.com/office/powerpoint/2010/main" val="2368561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18398" y="755257"/>
            <a:ext cx="11099409" cy="873957"/>
          </a:xfrm>
          <a:prstGeom prst="rect">
            <a:avLst/>
          </a:prstGeom>
        </p:spPr>
        <p:txBody>
          <a:bodyPr vert="horz" wrap="square" lIns="0" tIns="12065" rIns="0" bIns="0" rtlCol="0" anchor="b">
            <a:spAutoFit/>
          </a:bodyPr>
          <a:lstStyle/>
          <a:p>
            <a:pPr marL="12700">
              <a:spcBef>
                <a:spcPts val="95"/>
              </a:spcBef>
            </a:pPr>
            <a:r>
              <a:rPr lang="en-US" b="1" spc="-15" dirty="0">
                <a:latin typeface="Lucida Bright" panose="02040602050505020304" pitchFamily="18" charset="0"/>
              </a:rPr>
              <a:t>Step 1: </a:t>
            </a:r>
            <a:r>
              <a:rPr lang="en-US" b="1" spc="-15" dirty="0" err="1">
                <a:latin typeface="Lucida Bright" panose="02040602050505020304" pitchFamily="18" charset="0"/>
              </a:rPr>
              <a:t>Analyse</a:t>
            </a:r>
            <a:r>
              <a:rPr lang="en-US" b="1" spc="-15" dirty="0">
                <a:latin typeface="Lucida Bright" panose="02040602050505020304" pitchFamily="18" charset="0"/>
              </a:rPr>
              <a:t> the requirement and create the first column</a:t>
            </a:r>
            <a:endParaRPr b="1" spc="-5" dirty="0">
              <a:latin typeface="Lucida Bright" panose="02040602050505020304" pitchFamily="18" charset="0"/>
            </a:endParaRPr>
          </a:p>
        </p:txBody>
      </p:sp>
      <p:sp>
        <p:nvSpPr>
          <p:cNvPr id="9" name="object 9"/>
          <p:cNvSpPr txBox="1"/>
          <p:nvPr/>
        </p:nvSpPr>
        <p:spPr>
          <a:xfrm>
            <a:off x="518398" y="2166126"/>
            <a:ext cx="11099409" cy="1333185"/>
          </a:xfrm>
          <a:prstGeom prst="rect">
            <a:avLst/>
          </a:prstGeom>
        </p:spPr>
        <p:txBody>
          <a:bodyPr vert="horz" wrap="square" lIns="0" tIns="12700" rIns="0" bIns="0" rtlCol="0">
            <a:spAutoFit/>
          </a:bodyPr>
          <a:lstStyle/>
          <a:p>
            <a:pPr marR="5080">
              <a:spcBef>
                <a:spcPct val="20000"/>
              </a:spcBef>
              <a:spcAft>
                <a:spcPts val="600"/>
              </a:spcAft>
              <a:buClr>
                <a:schemeClr val="accent2"/>
              </a:buClr>
              <a:buSzPct val="92000"/>
            </a:pPr>
            <a:r>
              <a:rPr lang="en-US" sz="2800" b="1" dirty="0">
                <a:solidFill>
                  <a:schemeClr val="accent2">
                    <a:lumMod val="50000"/>
                  </a:schemeClr>
                </a:solidFill>
              </a:rPr>
              <a:t>Requirement:</a:t>
            </a:r>
          </a:p>
          <a:p>
            <a:pPr marL="306000" marR="5080" indent="-306000">
              <a:spcBef>
                <a:spcPct val="20000"/>
              </a:spcBef>
              <a:spcAft>
                <a:spcPts val="600"/>
              </a:spcAft>
              <a:buClr>
                <a:schemeClr val="accent2"/>
              </a:buClr>
              <a:buSzPct val="92000"/>
              <a:buFont typeface="Wingdings 2" panose="05020102010507070707" pitchFamily="18" charset="2"/>
              <a:buChar char=""/>
            </a:pPr>
            <a:r>
              <a:rPr lang="en-US" sz="2400" dirty="0">
                <a:solidFill>
                  <a:schemeClr val="accent2">
                    <a:lumMod val="50000"/>
                  </a:schemeClr>
                </a:solidFill>
              </a:rPr>
              <a:t>“Withdrawal is granted if  requested amount is covered by  the balance or if the customer is  granted credit to cover  the withdrawal amount”.</a:t>
            </a:r>
          </a:p>
        </p:txBody>
      </p:sp>
    </p:spTree>
    <p:extLst>
      <p:ext uri="{BB962C8B-B14F-4D97-AF65-F5344CB8AC3E}">
        <p14:creationId xmlns:p14="http://schemas.microsoft.com/office/powerpoint/2010/main" val="859807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20503" y="850528"/>
            <a:ext cx="11099409" cy="2161746"/>
          </a:xfrm>
          <a:prstGeom prst="rect">
            <a:avLst/>
          </a:prstGeom>
        </p:spPr>
        <p:txBody>
          <a:bodyPr vert="horz" wrap="square" lIns="0" tIns="13335" rIns="0" bIns="0" rtlCol="0">
            <a:spAutoFit/>
          </a:bodyPr>
          <a:lstStyle/>
          <a:p>
            <a:pPr marL="306000" marR="5080" indent="-306000">
              <a:spcBef>
                <a:spcPct val="20000"/>
              </a:spcBef>
              <a:spcAft>
                <a:spcPts val="600"/>
              </a:spcAft>
              <a:buClr>
                <a:schemeClr val="accent2"/>
              </a:buClr>
              <a:buSzPct val="92000"/>
              <a:buFont typeface="Wingdings 2" panose="05020102010507070707" pitchFamily="18" charset="2"/>
              <a:buChar char=""/>
            </a:pPr>
            <a:r>
              <a:rPr sz="2400" dirty="0">
                <a:solidFill>
                  <a:schemeClr val="accent2">
                    <a:lumMod val="50000"/>
                  </a:schemeClr>
                </a:solidFill>
              </a:rPr>
              <a:t>Express conditions and resulting actions in a list  so that they are either </a:t>
            </a:r>
            <a:r>
              <a:rPr sz="2400" dirty="0">
                <a:solidFill>
                  <a:srgbClr val="C00000"/>
                </a:solidFill>
              </a:rPr>
              <a:t>TRUE</a:t>
            </a:r>
            <a:r>
              <a:rPr sz="2400" dirty="0">
                <a:solidFill>
                  <a:schemeClr val="accent2">
                    <a:lumMod val="50000"/>
                  </a:schemeClr>
                </a:solidFill>
              </a:rPr>
              <a:t> or </a:t>
            </a:r>
            <a:r>
              <a:rPr sz="2400" dirty="0">
                <a:solidFill>
                  <a:srgbClr val="C00000"/>
                </a:solidFill>
              </a:rPr>
              <a:t>FALSE</a:t>
            </a:r>
            <a:r>
              <a:rPr sz="2400" dirty="0">
                <a:solidFill>
                  <a:schemeClr val="accent2">
                    <a:lumMod val="50000"/>
                  </a:schemeClr>
                </a:solidFill>
              </a:rPr>
              <a:t>.</a:t>
            </a:r>
          </a:p>
          <a:p>
            <a:pPr marL="306000" marR="5080" lvl="1" indent="-306000">
              <a:spcBef>
                <a:spcPct val="20000"/>
              </a:spcBef>
              <a:spcAft>
                <a:spcPts val="600"/>
              </a:spcAft>
              <a:buClr>
                <a:schemeClr val="accent2"/>
              </a:buClr>
              <a:buSzPct val="92000"/>
              <a:buFont typeface="Wingdings 2" panose="05020102010507070707" pitchFamily="18" charset="2"/>
              <a:buChar char=""/>
            </a:pPr>
            <a:r>
              <a:rPr sz="2400" dirty="0">
                <a:solidFill>
                  <a:schemeClr val="accent2">
                    <a:lumMod val="50000"/>
                  </a:schemeClr>
                </a:solidFill>
              </a:rPr>
              <a:t>In this case there are two conditions, “</a:t>
            </a:r>
            <a:r>
              <a:rPr sz="2400" dirty="0">
                <a:solidFill>
                  <a:srgbClr val="C00000"/>
                </a:solidFill>
              </a:rPr>
              <a:t>withdrawal  amount ≤ balance” </a:t>
            </a:r>
            <a:r>
              <a:rPr sz="2400" dirty="0">
                <a:solidFill>
                  <a:schemeClr val="accent2">
                    <a:lumMod val="50000"/>
                  </a:schemeClr>
                </a:solidFill>
              </a:rPr>
              <a:t>and </a:t>
            </a:r>
            <a:r>
              <a:rPr sz="2400" dirty="0">
                <a:solidFill>
                  <a:srgbClr val="C00000"/>
                </a:solidFill>
              </a:rPr>
              <a:t>“credit granted”</a:t>
            </a:r>
            <a:r>
              <a:rPr sz="2400" dirty="0">
                <a:solidFill>
                  <a:schemeClr val="accent2">
                    <a:lumMod val="50000"/>
                  </a:schemeClr>
                </a:solidFill>
              </a:rPr>
              <a:t>.</a:t>
            </a:r>
          </a:p>
          <a:p>
            <a:pPr marL="306000" marR="5080" lvl="1" indent="-306000">
              <a:spcBef>
                <a:spcPct val="20000"/>
              </a:spcBef>
              <a:spcAft>
                <a:spcPts val="600"/>
              </a:spcAft>
              <a:buClr>
                <a:schemeClr val="accent2"/>
              </a:buClr>
              <a:buSzPct val="92000"/>
              <a:buFont typeface="Wingdings 2" panose="05020102010507070707" pitchFamily="18" charset="2"/>
              <a:buChar char=""/>
            </a:pPr>
            <a:r>
              <a:rPr sz="2400" dirty="0">
                <a:solidFill>
                  <a:schemeClr val="accent2">
                    <a:lumMod val="50000"/>
                  </a:schemeClr>
                </a:solidFill>
              </a:rPr>
              <a:t>There is one result, the withdrawal is granted.</a:t>
            </a:r>
          </a:p>
        </p:txBody>
      </p:sp>
      <p:sp>
        <p:nvSpPr>
          <p:cNvPr id="9" name="object 9"/>
          <p:cNvSpPr/>
          <p:nvPr/>
        </p:nvSpPr>
        <p:spPr>
          <a:xfrm>
            <a:off x="2680736" y="3266689"/>
            <a:ext cx="6778941" cy="323258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54709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F33DBEE726CD409D4DC07CABE7CC02" ma:contentTypeVersion="16" ma:contentTypeDescription="Create a new document." ma:contentTypeScope="" ma:versionID="909f3f78486acd5aeca6ffcc8e5694b8">
  <xsd:schema xmlns:xsd="http://www.w3.org/2001/XMLSchema" xmlns:xs="http://www.w3.org/2001/XMLSchema" xmlns:p="http://schemas.microsoft.com/office/2006/metadata/properties" xmlns:ns1="http://schemas.microsoft.com/sharepoint/v3" xmlns:ns3="d3fd0a5a-c432-4165-bdf8-309f717b1cbe" xmlns:ns4="77238265-2550-427f-b250-392dcfaa6617" targetNamespace="http://schemas.microsoft.com/office/2006/metadata/properties" ma:root="true" ma:fieldsID="e5309d197020071ffe39e14ac6d66767" ns1:_="" ns3:_="" ns4:_="">
    <xsd:import namespace="http://schemas.microsoft.com/sharepoint/v3"/>
    <xsd:import namespace="d3fd0a5a-c432-4165-bdf8-309f717b1cbe"/>
    <xsd:import namespace="77238265-2550-427f-b250-392dcfaa661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fd0a5a-c432-4165-bdf8-309f717b1c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7238265-2550-427f-b250-392dcfaa66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B54929-CDA0-4D62-BCA0-AC4F0C147BE1}">
  <ds:schemaRefs>
    <ds:schemaRef ds:uri="http://schemas.microsoft.com/sharepoint/v3/contenttype/forms"/>
  </ds:schemaRefs>
</ds:datastoreItem>
</file>

<file path=customXml/itemProps2.xml><?xml version="1.0" encoding="utf-8"?>
<ds:datastoreItem xmlns:ds="http://schemas.openxmlformats.org/officeDocument/2006/customXml" ds:itemID="{A613E9B4-69FB-4D6B-B586-9AAB3782F01F}">
  <ds:schemaRefs>
    <ds:schemaRef ds:uri="http://www.w3.org/XML/1998/namespace"/>
    <ds:schemaRef ds:uri="77238265-2550-427f-b250-392dcfaa6617"/>
    <ds:schemaRef ds:uri="http://schemas.openxmlformats.org/package/2006/metadata/core-properties"/>
    <ds:schemaRef ds:uri="http://schemas.microsoft.com/office/2006/metadata/properties"/>
    <ds:schemaRef ds:uri="d3fd0a5a-c432-4165-bdf8-309f717b1cbe"/>
    <ds:schemaRef ds:uri="http://schemas.microsoft.com/sharepoint/v3"/>
    <ds:schemaRef ds:uri="http://schemas.microsoft.com/office/2006/documentManagement/types"/>
    <ds:schemaRef ds:uri="http://purl.org/dc/terms/"/>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2091FD2F-5E0A-4D69-9E5C-6C40CBEA4C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3fd0a5a-c432-4165-bdf8-309f717b1cbe"/>
    <ds:schemaRef ds:uri="77238265-2550-427f-b250-392dcfaa66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Dividend</Template>
  <TotalTime>3963</TotalTime>
  <Words>1701</Words>
  <Application>Microsoft Office PowerPoint</Application>
  <PresentationFormat>Widescreen</PresentationFormat>
  <Paragraphs>285</Paragraphs>
  <Slides>49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Carlito</vt:lpstr>
      <vt:lpstr>Georgia</vt:lpstr>
      <vt:lpstr>Gill Sans MT</vt:lpstr>
      <vt:lpstr>Lucida Bright</vt:lpstr>
      <vt:lpstr>Times New Roman</vt:lpstr>
      <vt:lpstr>Wingdings</vt:lpstr>
      <vt:lpstr>Wingdings 2</vt:lpstr>
      <vt:lpstr>Dividend</vt:lpstr>
      <vt:lpstr>Software Engineering</vt:lpstr>
      <vt:lpstr>Decision Table</vt:lpstr>
      <vt:lpstr>Definition</vt:lpstr>
      <vt:lpstr>What is a DECISION Table?</vt:lpstr>
      <vt:lpstr>PowerPoint Presentation</vt:lpstr>
      <vt:lpstr>A decision table makes the same  requirements clearer to understand</vt:lpstr>
      <vt:lpstr>In a decision table, conditions are usually  expressed as true (T) or false (F)</vt:lpstr>
      <vt:lpstr>Step 1: Analyse the requirement and create the first column</vt:lpstr>
      <vt:lpstr>PowerPoint Presentation</vt:lpstr>
      <vt:lpstr>Step 2: Add Column</vt:lpstr>
      <vt:lpstr>Number of columns that is needed:</vt:lpstr>
      <vt:lpstr>Now is the time to fill in the T (TRUE)  and F (FALSE) for the conditions</vt:lpstr>
      <vt:lpstr>PowerPoint Presentation</vt:lpstr>
      <vt:lpstr>Step 3: Reduce the table</vt:lpstr>
      <vt:lpstr>PowerPoint Presentation</vt:lpstr>
      <vt:lpstr>Check for invalid combinations</vt:lpstr>
      <vt:lpstr>Step 4: Determine the Action</vt:lpstr>
      <vt:lpstr>PowerPoint Presentation</vt:lpstr>
      <vt:lpstr>Step 5: Write test cases</vt:lpstr>
      <vt:lpstr>Summary</vt:lpstr>
      <vt:lpstr>Use Cases </vt:lpstr>
      <vt:lpstr>What is a use case? </vt:lpstr>
      <vt:lpstr>Use case </vt:lpstr>
      <vt:lpstr>Characteristics of a use case</vt:lpstr>
      <vt:lpstr>How do we describe use cases? </vt:lpstr>
      <vt:lpstr>Use Case Diagram </vt:lpstr>
      <vt:lpstr>PowerPoint Presentation</vt:lpstr>
      <vt:lpstr>Use Case Diagram Elements </vt:lpstr>
      <vt:lpstr>What is an Actor? </vt:lpstr>
      <vt:lpstr>Kind of Actors </vt:lpstr>
      <vt:lpstr>How to identify actors?</vt:lpstr>
      <vt:lpstr>UseCase </vt:lpstr>
      <vt:lpstr>How to identify use cases?</vt:lpstr>
      <vt:lpstr>Scenario </vt:lpstr>
      <vt:lpstr>Other Elements </vt:lpstr>
      <vt:lpstr>Relationships      </vt:lpstr>
      <vt:lpstr>Generalization </vt:lpstr>
      <vt:lpstr>Include Use case /Inclusions </vt:lpstr>
      <vt:lpstr>Include </vt:lpstr>
      <vt:lpstr>Extend Use case / Extensions </vt:lpstr>
      <vt:lpstr>Extend </vt:lpstr>
      <vt:lpstr>Example of Generalization/Exclusion and Inclusion</vt:lpstr>
      <vt:lpstr>How to create use case diagrams</vt:lpstr>
      <vt:lpstr>PowerPoint Presentation</vt:lpstr>
      <vt:lpstr>Fully Dressed use case or Use case specification</vt:lpstr>
      <vt:lpstr>Fully Dressed use case or Use case specification</vt:lpstr>
      <vt:lpstr>Fully dressed Usecase </vt:lpstr>
      <vt:lpstr>Descriptive Usecase </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Windows User</dc:creator>
  <cp:lastModifiedBy>Windows User</cp:lastModifiedBy>
  <cp:revision>97</cp:revision>
  <dcterms:created xsi:type="dcterms:W3CDTF">2015-04-05T21:16:02Z</dcterms:created>
  <dcterms:modified xsi:type="dcterms:W3CDTF">2022-11-15T10:59:28Z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0x0101004CF33DBEE726CD409D4DC07CABE7CC02</vt:lpwstr>
  </property>
</Properties>
</file>