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2"/>
  </p:notesMasterIdLst>
  <p:sldIdLst>
    <p:sldId id="257" r:id="rId2"/>
    <p:sldId id="258" r:id="rId3"/>
    <p:sldId id="259" r:id="rId4"/>
    <p:sldId id="281" r:id="rId5"/>
    <p:sldId id="282" r:id="rId6"/>
    <p:sldId id="283" r:id="rId7"/>
    <p:sldId id="262" r:id="rId8"/>
    <p:sldId id="261" r:id="rId9"/>
    <p:sldId id="277" r:id="rId10"/>
    <p:sldId id="263" r:id="rId11"/>
    <p:sldId id="278" r:id="rId12"/>
    <p:sldId id="270" r:id="rId13"/>
    <p:sldId id="271" r:id="rId14"/>
    <p:sldId id="272" r:id="rId15"/>
    <p:sldId id="284" r:id="rId16"/>
    <p:sldId id="273" r:id="rId17"/>
    <p:sldId id="274" r:id="rId18"/>
    <p:sldId id="279" r:id="rId19"/>
    <p:sldId id="28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664" autoAdjust="0"/>
  </p:normalViewPr>
  <p:slideViewPr>
    <p:cSldViewPr snapToGrid="0">
      <p:cViewPr varScale="1">
        <p:scale>
          <a:sx n="75" d="100"/>
          <a:sy n="75" d="100"/>
        </p:scale>
        <p:origin x="11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8E129-0742-4E00-ABD9-D212B5F1815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EFF80-DDE1-46F9-8355-808068782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guide/uml-unified-modeling-language/what-is-class-diagram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46C7827-751E-4949-84D8-DF0E489D8B44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784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E141EE0-DBD4-4A80-8D83-321E069749D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066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4985FD9-CF34-4BAD-8C60-FF5996F6E2BE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828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7EEE2F7-4AEE-442A-B001-4248AD37CFD1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142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7EEE2F7-4AEE-442A-B001-4248AD37CFD1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992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7EEE2F7-4AEE-442A-B001-4248AD37CFD1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hlinkClick r:id="rId3"/>
              </a:rPr>
              <a:t>https://www.visual-paradigm.com/guide/uml-unified-modeling-language/what-is-class-diagram/</a:t>
            </a:r>
            <a:endParaRPr lang="en-US" dirty="0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08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4A9B04C-5E10-406C-8477-82D56F90D901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205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0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81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17C57B8-654A-4BDA-BE66-B38B1E2FA247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215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15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422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BE86A16-41E8-4C16-928D-BF406ADEB261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249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BE86A16-41E8-4C16-928D-BF406ADEB261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179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BE86A16-41E8-4C16-928D-BF406ADEB261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05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6E8011A-B433-46C0-90AC-6374E584245F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232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6E8011A-B433-46C0-90AC-6374E584245F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065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585DC9A-6330-4D46-8C88-A20BE72D8573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76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52392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5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19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9144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371600"/>
            <a:ext cx="4927600" cy="4800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371600"/>
            <a:ext cx="4927600" cy="4800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Lethbridge/Laganière 2005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3FCC8A-3C35-48F8-B4B5-47854C5656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49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9144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371600"/>
            <a:ext cx="4927600" cy="4800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371600"/>
            <a:ext cx="4927600" cy="23241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3848100"/>
            <a:ext cx="4927600" cy="23241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Lethbridge/Laganière 2005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87AE2-B476-49AE-A360-AA92480CA5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74856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4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9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2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8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53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965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176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438400" y="1676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UML + Class Diagram</a:t>
            </a:r>
            <a:endParaRPr lang="en-US" sz="2000" b="1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993572" y="2725098"/>
            <a:ext cx="6400800" cy="527554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Arial Narrow" charset="0"/>
                <a:ea typeface="+mn-ea"/>
                <a:cs typeface="+mn-cs"/>
              </a:rPr>
              <a:t>Lecture </a:t>
            </a:r>
            <a:r>
              <a:rPr lang="en-US" dirty="0" smtClean="0">
                <a:latin typeface="Arial Narrow" charset="0"/>
              </a:rPr>
              <a:t>8 (Part 3)</a:t>
            </a:r>
            <a:endParaRPr lang="en-US" dirty="0" smtClean="0">
              <a:latin typeface="Arial Narrow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0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593" y="4572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1. Associations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62593" y="1371600"/>
            <a:ext cx="10437223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/>
              <a:t>An association relation is established when two classes are connected to each other in any way.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For </a:t>
            </a:r>
            <a:r>
              <a:rPr lang="en-US" dirty="0"/>
              <a:t>example: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A bank </a:t>
            </a:r>
            <a:r>
              <a:rPr lang="en-US" dirty="0">
                <a:solidFill>
                  <a:srgbClr val="FF0000"/>
                </a:solidFill>
              </a:rPr>
              <a:t>registers</a:t>
            </a:r>
            <a:r>
              <a:rPr lang="en-US" dirty="0"/>
              <a:t> </a:t>
            </a:r>
            <a:r>
              <a:rPr lang="en-US" dirty="0" smtClean="0"/>
              <a:t>account.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dirty="0" smtClean="0"/>
              <a:t>An</a:t>
            </a:r>
            <a:r>
              <a:rPr lang="en-GB" i="1" dirty="0" smtClean="0"/>
              <a:t> </a:t>
            </a:r>
            <a:r>
              <a:rPr lang="en-GB" i="1" dirty="0"/>
              <a:t>association</a:t>
            </a:r>
            <a:r>
              <a:rPr lang="en-GB" dirty="0"/>
              <a:t> is used to show how two classes are related to each </a:t>
            </a:r>
            <a:r>
              <a:rPr lang="en-GB" dirty="0" smtClean="0"/>
              <a:t>other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389" y="3687456"/>
            <a:ext cx="4735630" cy="248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593" y="4572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Multiplicity</a:t>
            </a:r>
            <a:r>
              <a:rPr lang="en-US" dirty="0" smtClean="0">
                <a:ea typeface="+mj-ea"/>
                <a:cs typeface="+mj-cs"/>
              </a:rPr>
              <a:t>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62593" y="1371600"/>
            <a:ext cx="10437223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/>
              <a:t>An example of this kind of association is many accounts being registered by the bank. Hence, the relationship shows a star sign near the account class (one to many and many to many etc).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dirty="0" smtClean="0"/>
              <a:t>Symbols </a:t>
            </a:r>
            <a:r>
              <a:rPr lang="en-GB" dirty="0"/>
              <a:t>indicating multiplicity are shown at each end of the association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dirty="0"/>
              <a:t>Each association can be labelled, to make explicit the nature of the association</a:t>
            </a:r>
            <a:r>
              <a:rPr lang="en-US" dirty="0"/>
              <a:t> 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123913" name="Picture 9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8402"/>
          <a:stretch/>
        </p:blipFill>
        <p:spPr>
          <a:xfrm>
            <a:off x="6951616" y="2985635"/>
            <a:ext cx="4648200" cy="698091"/>
          </a:xfr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92" y="2985635"/>
            <a:ext cx="4367812" cy="1907238"/>
          </a:xfrm>
          <a:prstGeom prst="rect">
            <a:avLst/>
          </a:prstGeom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397"/>
          <a:stretch/>
        </p:blipFill>
        <p:spPr>
          <a:xfrm>
            <a:off x="6381204" y="5776632"/>
            <a:ext cx="5538788" cy="69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1748" y="535577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Reflexive Associations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15589" y="1449977"/>
            <a:ext cx="7467600" cy="4800600"/>
          </a:xfrm>
        </p:spPr>
        <p:txBody>
          <a:bodyPr/>
          <a:lstStyle/>
          <a:p>
            <a:pPr lvl="1">
              <a:defRPr/>
            </a:pPr>
            <a:r>
              <a:rPr lang="en-GB" dirty="0"/>
              <a:t>It is possible for an association to connect a class to itself</a:t>
            </a:r>
            <a:r>
              <a:rPr lang="en-US" dirty="0"/>
              <a:t>  </a:t>
            </a:r>
          </a:p>
        </p:txBody>
      </p:sp>
      <p:pic>
        <p:nvPicPr>
          <p:cNvPr id="138280" name="Picture 40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43"/>
          <a:stretch/>
        </p:blipFill>
        <p:spPr>
          <a:xfrm>
            <a:off x="4295800" y="2432302"/>
            <a:ext cx="2614451" cy="1463675"/>
          </a:xfrm>
        </p:spPr>
      </p:pic>
    </p:spTree>
    <p:extLst>
      <p:ext uri="{BB962C8B-B14F-4D97-AF65-F5344CB8AC3E}">
        <p14:creationId xmlns:p14="http://schemas.microsoft.com/office/powerpoint/2010/main" val="124977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9349" y="29963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2. Generalization</a:t>
            </a:r>
            <a:r>
              <a:rPr lang="en-US" dirty="0" smtClean="0">
                <a:ea typeface="+mj-ea"/>
                <a:cs typeface="+mj-cs"/>
              </a:rPr>
              <a:t>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19349" y="1214030"/>
            <a:ext cx="10123714" cy="2077810"/>
          </a:xfrm>
        </p:spPr>
        <p:txBody>
          <a:bodyPr>
            <a:noAutofit/>
          </a:bodyPr>
          <a:lstStyle/>
          <a:p>
            <a:pPr marL="384048" lvl="1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 smtClean="0"/>
              <a:t>Generalization </a:t>
            </a:r>
            <a:r>
              <a:rPr lang="en-US" sz="1800" dirty="0"/>
              <a:t>is known as an “is a” relationship </a:t>
            </a:r>
            <a:endParaRPr lang="en-US" sz="1800" dirty="0" smtClean="0"/>
          </a:p>
          <a:p>
            <a:pPr marL="384048" lvl="1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 smtClean="0"/>
              <a:t>the </a:t>
            </a:r>
            <a:r>
              <a:rPr lang="en-US" sz="1800" dirty="0"/>
              <a:t>child class is a type of the parent </a:t>
            </a:r>
            <a:r>
              <a:rPr lang="en-US" sz="1800" dirty="0" smtClean="0"/>
              <a:t>class</a:t>
            </a:r>
          </a:p>
          <a:p>
            <a:pPr marL="384048" lvl="1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 smtClean="0"/>
              <a:t> </a:t>
            </a:r>
            <a:r>
              <a:rPr lang="en-US" sz="1800" dirty="0"/>
              <a:t>Generalization is the ideal type of relationship that is used to showcase reusable elements in the class diagram. </a:t>
            </a:r>
            <a:endParaRPr lang="en-US" sz="1800" dirty="0" smtClean="0"/>
          </a:p>
          <a:p>
            <a:pPr marL="384048" lvl="1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child classes “inherit” the common functionality defined in the parent class.</a:t>
            </a:r>
            <a:endParaRPr lang="en-GB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385" y="3291840"/>
            <a:ext cx="5307468" cy="303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8923" y="331764"/>
            <a:ext cx="82296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3. Aggregation</a:t>
            </a:r>
            <a:r>
              <a:rPr lang="en-US" dirty="0" smtClean="0">
                <a:ea typeface="+mj-ea"/>
                <a:cs typeface="+mj-cs"/>
              </a:rPr>
              <a:t> 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9714" y="1114239"/>
            <a:ext cx="10920549" cy="350531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i="0" dirty="0" smtClean="0"/>
              <a:t>It </a:t>
            </a:r>
            <a:r>
              <a:rPr lang="en-US" i="0" dirty="0"/>
              <a:t>is also called a “</a:t>
            </a:r>
            <a:r>
              <a:rPr lang="en-US" b="1" i="0" dirty="0"/>
              <a:t>has a</a:t>
            </a:r>
            <a:r>
              <a:rPr lang="en-US" i="0" dirty="0"/>
              <a:t>” </a:t>
            </a:r>
            <a:r>
              <a:rPr lang="en-US" i="0" dirty="0" smtClean="0"/>
              <a:t>relationship.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dirty="0" smtClean="0"/>
              <a:t>Aggregations </a:t>
            </a:r>
            <a:r>
              <a:rPr lang="en-GB" altLang="en-US" dirty="0"/>
              <a:t>are special associations that represent ‘</a:t>
            </a:r>
            <a:r>
              <a:rPr lang="en-GB" altLang="en-US" dirty="0" smtClean="0"/>
              <a:t>part-of’ </a:t>
            </a:r>
            <a:r>
              <a:rPr lang="en-GB" altLang="en-US" dirty="0"/>
              <a:t>relationships.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While </a:t>
            </a:r>
            <a:r>
              <a:rPr lang="en-US" sz="2000" dirty="0"/>
              <a:t>if A and B are associated with each other, such that B can exist without being associated with A, then this association in known as Aggregation.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altLang="en-US" sz="2000" dirty="0"/>
          </a:p>
        </p:txBody>
      </p:sp>
      <p:pic>
        <p:nvPicPr>
          <p:cNvPr id="152643" name="Picture 6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5929" y="4439998"/>
            <a:ext cx="4419600" cy="1276350"/>
          </a:xfr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23" y="4619552"/>
            <a:ext cx="5092272" cy="917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678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72" y="127000"/>
            <a:ext cx="8866717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583" y="4572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4. Composition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2074" y="1319349"/>
            <a:ext cx="10565674" cy="48006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i="0" dirty="0"/>
              <a:t>The composition is a variation of the aggregation </a:t>
            </a:r>
            <a:r>
              <a:rPr lang="en-US" i="0" dirty="0" smtClean="0"/>
              <a:t>relationship.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GB" dirty="0" smtClean="0"/>
              <a:t>A </a:t>
            </a:r>
            <a:r>
              <a:rPr lang="en-GB" dirty="0"/>
              <a:t>composition is a strong kind of aggregation 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if the aggregate is destroyed, then the parts are destroyed as well</a:t>
            </a:r>
            <a:r>
              <a:rPr lang="en-US" sz="2000" dirty="0"/>
              <a:t> 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If A and B two classes are related to each other such that, B ceased to exist, when A is destroyed, then the association between two objects is known as Composition. An example is Building and room.</a:t>
            </a:r>
          </a:p>
          <a:p>
            <a:pPr lvl="2">
              <a:defRPr/>
            </a:pPr>
            <a:endParaRPr lang="en-US" sz="2000" dirty="0"/>
          </a:p>
          <a:p>
            <a:pPr lvl="2">
              <a:defRPr/>
            </a:pPr>
            <a:endParaRPr lang="en-US" sz="2000" dirty="0"/>
          </a:p>
          <a:p>
            <a:pPr lvl="1">
              <a:defRPr/>
            </a:pPr>
            <a:endParaRPr lang="en-US" dirty="0"/>
          </a:p>
          <a:p>
            <a:pPr marL="530352" lvl="1" indent="0">
              <a:buNone/>
              <a:defRPr/>
            </a:pPr>
            <a:endParaRPr lang="en-US" dirty="0"/>
          </a:p>
        </p:txBody>
      </p:sp>
      <p:pic>
        <p:nvPicPr>
          <p:cNvPr id="156743" name="Picture 7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48993" y="3838503"/>
            <a:ext cx="5125015" cy="620814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094" y="3838503"/>
            <a:ext cx="48387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463" y="4572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How to draw class diagram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08463" y="1371600"/>
            <a:ext cx="10330543" cy="4800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1: Identify the class names</a:t>
            </a:r>
          </a:p>
          <a:p>
            <a:pPr marL="0" indent="0">
              <a:buNone/>
            </a:pPr>
            <a:r>
              <a:rPr lang="en-US" b="1" dirty="0"/>
              <a:t>Step </a:t>
            </a:r>
            <a:r>
              <a:rPr lang="en-US" b="1" dirty="0" smtClean="0"/>
              <a:t>2: </a:t>
            </a:r>
            <a:r>
              <a:rPr lang="en-US" b="1" dirty="0"/>
              <a:t>Identify the </a:t>
            </a:r>
            <a:r>
              <a:rPr lang="en-US" b="1" dirty="0" smtClean="0"/>
              <a:t>attributes and operations of the class</a:t>
            </a:r>
          </a:p>
          <a:p>
            <a:pPr marL="0" indent="0">
              <a:buNone/>
            </a:pPr>
            <a:r>
              <a:rPr lang="en-US" b="1" dirty="0" smtClean="0"/>
              <a:t>Step 3: Distinguish </a:t>
            </a:r>
            <a:r>
              <a:rPr lang="en-US" b="1" dirty="0"/>
              <a:t>relationships</a:t>
            </a:r>
          </a:p>
          <a:p>
            <a:pPr marL="0" indent="0">
              <a:buNone/>
            </a:pPr>
            <a:r>
              <a:rPr lang="en-US" dirty="0"/>
              <a:t>Next step is to determine how each of the classes or objects are related to one </a:t>
            </a:r>
            <a:r>
              <a:rPr lang="en-US" dirty="0" err="1" smtClean="0"/>
              <a:t>another</a:t>
            </a:r>
            <a:r>
              <a:rPr lang="en-US" b="1" dirty="0" err="1" smtClean="0"/>
              <a:t>Step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Step 4: </a:t>
            </a:r>
            <a:r>
              <a:rPr lang="en-US" b="1" dirty="0"/>
              <a:t>Create the Structure</a:t>
            </a:r>
          </a:p>
          <a:p>
            <a:pPr marL="0" indent="0">
              <a:buNone/>
            </a:pPr>
            <a:r>
              <a:rPr lang="en-US" dirty="0"/>
              <a:t>First, add the class names and link them with the appropriate connectors. You can add attributes and functions/ methods/ operations later.</a:t>
            </a:r>
          </a:p>
          <a:p>
            <a:pPr marL="2816352" lvl="6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35034" y="554776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Points to Remember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8091" y="1371600"/>
            <a:ext cx="10293532" cy="4800600"/>
          </a:xfrm>
        </p:spPr>
        <p:txBody>
          <a:bodyPr/>
          <a:lstStyle/>
          <a:p>
            <a:pPr lvl="1">
              <a:defRPr/>
            </a:pPr>
            <a:r>
              <a:rPr lang="en-US" dirty="0"/>
              <a:t>The name of the class diagram should be meaningful to describe the aspect of the </a:t>
            </a:r>
            <a:r>
              <a:rPr lang="en-US" dirty="0" smtClean="0"/>
              <a:t>system.</a:t>
            </a:r>
          </a:p>
          <a:p>
            <a:pPr lvl="1">
              <a:defRPr/>
            </a:pPr>
            <a:r>
              <a:rPr lang="en-US" dirty="0" smtClean="0"/>
              <a:t>Each </a:t>
            </a:r>
            <a:r>
              <a:rPr lang="en-US" dirty="0"/>
              <a:t>element and their relationships should be identified in </a:t>
            </a:r>
            <a:r>
              <a:rPr lang="en-US" dirty="0" smtClean="0"/>
              <a:t>advance.</a:t>
            </a:r>
          </a:p>
          <a:p>
            <a:pPr lvl="1">
              <a:defRPr/>
            </a:pPr>
            <a:r>
              <a:rPr lang="en-US" dirty="0" smtClean="0"/>
              <a:t>Responsibility </a:t>
            </a:r>
            <a:r>
              <a:rPr lang="en-US" dirty="0"/>
              <a:t>(attributes and methods) of each class should be clearly identified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Use </a:t>
            </a:r>
            <a:r>
              <a:rPr lang="en-US" dirty="0"/>
              <a:t>notes whenever required to describe some aspect of the diagram.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At </a:t>
            </a:r>
            <a:r>
              <a:rPr lang="en-US" dirty="0"/>
              <a:t>the end of the drawing it should be understandable to the </a:t>
            </a:r>
            <a:r>
              <a:rPr lang="en-US" dirty="0" smtClean="0"/>
              <a:t>developer/coder.</a:t>
            </a:r>
          </a:p>
          <a:p>
            <a:pPr lvl="1">
              <a:defRPr/>
            </a:pPr>
            <a:r>
              <a:rPr lang="en-US" dirty="0" smtClean="0"/>
              <a:t>Finally</a:t>
            </a:r>
            <a:r>
              <a:rPr lang="en-US" dirty="0"/>
              <a:t>, before making the final version, the diagram should be drawn on plain paper and reworked as many times as possible to make it correct.</a:t>
            </a:r>
          </a:p>
        </p:txBody>
      </p:sp>
    </p:spTree>
    <p:extLst>
      <p:ext uri="{BB962C8B-B14F-4D97-AF65-F5344CB8AC3E}">
        <p14:creationId xmlns:p14="http://schemas.microsoft.com/office/powerpoint/2010/main" val="19332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39" y="248194"/>
            <a:ext cx="11661661" cy="62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924" y="4572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ea typeface="+mj-ea"/>
                <a:cs typeface="+mj-cs"/>
              </a:rPr>
              <a:t> </a:t>
            </a:r>
            <a:r>
              <a:rPr lang="en-US" b="1" dirty="0" smtClean="0">
                <a:ea typeface="+mj-ea"/>
                <a:cs typeface="+mj-cs"/>
              </a:rPr>
              <a:t>  </a:t>
            </a:r>
            <a:r>
              <a:rPr lang="en-GB" b="1" dirty="0" smtClean="0">
                <a:ea typeface="+mj-ea"/>
                <a:cs typeface="+mj-cs"/>
              </a:rPr>
              <a:t>What is UML</a:t>
            </a:r>
            <a:r>
              <a:rPr lang="en-US" b="1" dirty="0" smtClean="0">
                <a:ea typeface="+mj-ea"/>
                <a:cs typeface="+mj-cs"/>
              </a:rPr>
              <a:t>?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262824" y="1901739"/>
            <a:ext cx="7543800" cy="4800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dirty="0"/>
              <a:t>The Unified Modelling Language is a standard graphical language for modelling object oriented software</a:t>
            </a:r>
          </a:p>
          <a:p>
            <a:pPr marL="285750" indent="-285750">
              <a:buClr>
                <a:srgbClr val="E38312"/>
              </a:buClr>
              <a:buFont typeface="Wingdings"/>
              <a:buChar char="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rlito"/>
              </a:rPr>
              <a:t>UML stands for Unified Modeling Language.</a:t>
            </a:r>
          </a:p>
          <a:p>
            <a:pPr marL="285750" indent="-285750">
              <a:buClr>
                <a:srgbClr val="E38312"/>
              </a:buClr>
              <a:buFont typeface="Wingdings"/>
              <a:buChar char="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rlito"/>
              </a:rPr>
              <a:t>UML is different from the other common programming languages such as C++, Java, COBOL, etc.</a:t>
            </a:r>
          </a:p>
          <a:p>
            <a:pPr marL="285750" indent="-285750">
              <a:buClr>
                <a:srgbClr val="E38312"/>
              </a:buClr>
              <a:buFont typeface="Wingdings"/>
              <a:buChar char="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rlito"/>
              </a:rPr>
              <a:t>UML is a pictorial language used to make software blueprints.</a:t>
            </a:r>
          </a:p>
          <a:p>
            <a:pPr marL="285750" indent="-285750">
              <a:buClr>
                <a:srgbClr val="E38312"/>
              </a:buClr>
              <a:buFont typeface="Wingdings"/>
              <a:buChar char="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rlito"/>
              </a:rPr>
              <a:t>UML can be described as a general purpose visual modeling language to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rlito"/>
              </a:rPr>
              <a:t>visualize, construct and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rlito"/>
              </a:rPr>
              <a:t>document software system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rlito"/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403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7" y="-6980"/>
            <a:ext cx="7090278" cy="6864980"/>
          </a:xfrm>
          <a:prstGeom prst="rect">
            <a:avLst/>
          </a:prstGeom>
        </p:spPr>
      </p:pic>
      <p:sp>
        <p:nvSpPr>
          <p:cNvPr id="2" name="Diamond 1"/>
          <p:cNvSpPr/>
          <p:nvPr/>
        </p:nvSpPr>
        <p:spPr>
          <a:xfrm>
            <a:off x="7058526" y="2775285"/>
            <a:ext cx="304800" cy="22458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UML diagrams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2135560" y="1700808"/>
            <a:ext cx="7848872" cy="4752528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GB" b="1" dirty="0" smtClean="0">
                <a:ea typeface="+mn-ea"/>
              </a:rPr>
              <a:t>Class diagrams</a:t>
            </a:r>
            <a:r>
              <a:rPr lang="en-US" b="1" dirty="0" smtClean="0">
                <a:ea typeface="+mn-ea"/>
              </a:rPr>
              <a:t> 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describe classes and their relationships</a:t>
            </a:r>
            <a:r>
              <a:rPr lang="en-US" dirty="0" smtClean="0">
                <a:ea typeface="+mn-ea"/>
              </a:rPr>
              <a:t> </a:t>
            </a:r>
          </a:p>
          <a:p>
            <a:pPr lvl="2">
              <a:defRPr/>
            </a:pPr>
            <a:endParaRPr lang="en-US" dirty="0" smtClean="0">
              <a:ea typeface="+mn-ea"/>
            </a:endParaRPr>
          </a:p>
          <a:p>
            <a:pPr lvl="1">
              <a:defRPr/>
            </a:pPr>
            <a:r>
              <a:rPr lang="en-GB" b="1" dirty="0" smtClean="0">
                <a:ea typeface="+mn-ea"/>
              </a:rPr>
              <a:t>Interaction diagrams /Sequence diagram</a:t>
            </a:r>
            <a:r>
              <a:rPr lang="en-US" b="1" dirty="0" smtClean="0">
                <a:ea typeface="+mn-ea"/>
              </a:rPr>
              <a:t> 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show the behaviour of systems in terms of how objects interact with each other</a:t>
            </a:r>
            <a:r>
              <a:rPr lang="en-US" dirty="0" smtClean="0">
                <a:ea typeface="+mn-ea"/>
              </a:rPr>
              <a:t> </a:t>
            </a:r>
          </a:p>
          <a:p>
            <a:pPr lvl="2">
              <a:defRPr/>
            </a:pPr>
            <a:endParaRPr lang="en-US" dirty="0" smtClean="0">
              <a:ea typeface="+mn-ea"/>
            </a:endParaRPr>
          </a:p>
          <a:p>
            <a:pPr lvl="1">
              <a:defRPr/>
            </a:pPr>
            <a:r>
              <a:rPr lang="en-GB" b="1" dirty="0"/>
              <a:t>A</a:t>
            </a:r>
            <a:r>
              <a:rPr lang="en-GB" b="1" dirty="0" smtClean="0">
                <a:ea typeface="+mn-ea"/>
              </a:rPr>
              <a:t>ctivity diagrams</a:t>
            </a:r>
            <a:r>
              <a:rPr lang="en-US" b="1" dirty="0" smtClean="0">
                <a:ea typeface="+mn-ea"/>
              </a:rPr>
              <a:t> 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show how systems behave internally</a:t>
            </a:r>
            <a:r>
              <a:rPr lang="en-US" dirty="0" smtClean="0">
                <a:ea typeface="+mn-ea"/>
              </a:rPr>
              <a:t> </a:t>
            </a:r>
          </a:p>
          <a:p>
            <a:pPr lvl="2">
              <a:defRPr/>
            </a:pPr>
            <a:endParaRPr lang="en-US" dirty="0" smtClean="0">
              <a:ea typeface="+mn-ea"/>
            </a:endParaRPr>
          </a:p>
          <a:p>
            <a:pPr lvl="1">
              <a:defRPr/>
            </a:pPr>
            <a:r>
              <a:rPr lang="en-GB" b="1" dirty="0" smtClean="0">
                <a:ea typeface="+mn-ea"/>
              </a:rPr>
              <a:t>Component and deployment diagrams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show how the various components of systems are arranged logically and physically</a:t>
            </a:r>
            <a:r>
              <a:rPr lang="en-US" dirty="0" smtClean="0"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33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01. Class Diagram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is an entity which have </a:t>
            </a:r>
          </a:p>
          <a:p>
            <a:pPr lvl="1"/>
            <a:r>
              <a:rPr lang="en-US" dirty="0" smtClean="0"/>
              <a:t>Data </a:t>
            </a:r>
          </a:p>
          <a:p>
            <a:pPr lvl="1"/>
            <a:r>
              <a:rPr lang="en-US" dirty="0" smtClean="0"/>
              <a:t>Behavior</a:t>
            </a:r>
          </a:p>
          <a:p>
            <a:r>
              <a:rPr lang="en-US" dirty="0" smtClean="0"/>
              <a:t>Example Student </a:t>
            </a:r>
          </a:p>
          <a:p>
            <a:pPr lvl="1"/>
            <a:r>
              <a:rPr lang="en-US" dirty="0" smtClean="0"/>
              <a:t>Data : roll no, Name, Mobile No, GPA</a:t>
            </a:r>
          </a:p>
          <a:p>
            <a:pPr lvl="1"/>
            <a:r>
              <a:rPr lang="en-US" dirty="0" smtClean="0"/>
              <a:t>Behavior: add course, drop course, withdraw course</a:t>
            </a:r>
          </a:p>
          <a:p>
            <a:pPr lvl="1"/>
            <a:endParaRPr lang="en-US" dirty="0"/>
          </a:p>
          <a:p>
            <a:r>
              <a:rPr lang="en-US" dirty="0" smtClean="0"/>
              <a:t>All objects that exhibit same data and behavior can be formed into a class. </a:t>
            </a:r>
          </a:p>
          <a:p>
            <a:r>
              <a:rPr lang="en-US" dirty="0" smtClean="0"/>
              <a:t>Class are usually nouns in requirement document.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components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Attributes </a:t>
            </a:r>
          </a:p>
          <a:p>
            <a:r>
              <a:rPr lang="en-US" dirty="0" smtClean="0"/>
              <a:t>Operations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30" y="2264537"/>
            <a:ext cx="2680344" cy="2619150"/>
          </a:xfrm>
          <a:prstGeom prst="rect">
            <a:avLst/>
          </a:prstGeom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11" t="-1555" r="-242" b="96"/>
          <a:stretch/>
        </p:blipFill>
        <p:spPr>
          <a:xfrm>
            <a:off x="9444445" y="2171700"/>
            <a:ext cx="2128245" cy="255705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38" y="2286000"/>
            <a:ext cx="2301702" cy="27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5325" y="530835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Attributes and operations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45325" y="1254034"/>
            <a:ext cx="10681063" cy="4800600"/>
          </a:xfrm>
        </p:spPr>
        <p:txBody>
          <a:bodyPr/>
          <a:lstStyle/>
          <a:p>
            <a:pPr marL="212598" indent="-285750">
              <a:buFont typeface="Wingdings" panose="05000000000000000000" pitchFamily="2" charset="2"/>
              <a:buChar char="§"/>
              <a:defRPr/>
            </a:pPr>
            <a:r>
              <a:rPr lang="en-US" dirty="0"/>
              <a:t>An attribute is a named property of a class that describes the object being modeled.</a:t>
            </a:r>
          </a:p>
          <a:p>
            <a:pPr marL="212598" indent="-285750">
              <a:buFont typeface="Wingdings" panose="05000000000000000000" pitchFamily="2" charset="2"/>
              <a:buChar char="§"/>
              <a:defRPr/>
            </a:pPr>
            <a:r>
              <a:rPr lang="en-US" dirty="0"/>
              <a:t>In the class diagram, attributes appear in the second compartment just below the name compartment.</a:t>
            </a:r>
          </a:p>
          <a:p>
            <a:pPr marL="212598" indent="-285750">
              <a:buFont typeface="Wingdings" panose="05000000000000000000" pitchFamily="2" charset="2"/>
              <a:buChar char="§"/>
              <a:defRPr/>
            </a:pPr>
            <a:r>
              <a:rPr lang="en-GB" dirty="0"/>
              <a:t>Operations or methods are the functions of the </a:t>
            </a:r>
            <a:r>
              <a:rPr lang="en-GB" dirty="0" smtClean="0"/>
              <a:t>class</a:t>
            </a:r>
          </a:p>
          <a:p>
            <a:pPr marL="212598" indent="-285750">
              <a:buFont typeface="Wingdings" panose="05000000000000000000" pitchFamily="2" charset="2"/>
              <a:buChar char="§"/>
              <a:defRPr/>
            </a:pPr>
            <a:r>
              <a:rPr lang="en-US" dirty="0"/>
              <a:t>Operations describe the class behavior and appear in the third compartment.</a:t>
            </a:r>
            <a:endParaRPr lang="en-GB" dirty="0"/>
          </a:p>
        </p:txBody>
      </p:sp>
      <p:pic>
        <p:nvPicPr>
          <p:cNvPr id="121865" name="Picture 9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23"/>
          <a:stretch/>
        </p:blipFill>
        <p:spPr>
          <a:xfrm>
            <a:off x="6102446" y="3800353"/>
            <a:ext cx="4365910" cy="2520280"/>
          </a:xfrm>
        </p:spPr>
      </p:pic>
    </p:spTree>
    <p:extLst>
      <p:ext uri="{BB962C8B-B14F-4D97-AF65-F5344CB8AC3E}">
        <p14:creationId xmlns:p14="http://schemas.microsoft.com/office/powerpoint/2010/main" val="227426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796" y="4572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What is </a:t>
            </a:r>
            <a:r>
              <a:rPr lang="en-US" dirty="0"/>
              <a:t>C</a:t>
            </a:r>
            <a:r>
              <a:rPr lang="en-US" dirty="0" smtClean="0">
                <a:ea typeface="+mj-ea"/>
                <a:cs typeface="+mj-cs"/>
              </a:rPr>
              <a:t>lass Diagram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5796" y="1972490"/>
            <a:ext cx="9614263" cy="3716383"/>
          </a:xfrm>
        </p:spPr>
        <p:txBody>
          <a:bodyPr/>
          <a:lstStyle/>
          <a:p>
            <a:r>
              <a:rPr lang="en-US" dirty="0"/>
              <a:t>A class diagram is a UML diagram type that describes a system by visualizing the different types of </a:t>
            </a:r>
            <a:r>
              <a:rPr lang="en-US" dirty="0" smtClean="0"/>
              <a:t>classes </a:t>
            </a:r>
            <a:r>
              <a:rPr lang="en-US" dirty="0"/>
              <a:t>within a system and the kinds of static relationships that exist among them. </a:t>
            </a:r>
            <a:endParaRPr lang="en-US" dirty="0" smtClean="0"/>
          </a:p>
          <a:p>
            <a:r>
              <a:rPr lang="en-US" dirty="0" smtClean="0"/>
              <a:t>It illustrates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operations and attributes of the classes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Relationship between the classes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387" b="2815"/>
          <a:stretch/>
        </p:blipFill>
        <p:spPr>
          <a:xfrm>
            <a:off x="2968098" y="4340132"/>
            <a:ext cx="6509658" cy="215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7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5325" y="530835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Class Diagram Relationships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96274" y="1445235"/>
            <a:ext cx="8074015" cy="4764522"/>
            <a:chOff x="2526457" y="1828800"/>
            <a:chExt cx="8074015" cy="4764522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6458" y="4558937"/>
              <a:ext cx="8074014" cy="203438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526457" y="1828800"/>
              <a:ext cx="8074015" cy="2756263"/>
              <a:chOff x="2526457" y="1828800"/>
              <a:chExt cx="8074015" cy="2756263"/>
            </a:xfrm>
          </p:grpSpPr>
          <p:pic>
            <p:nvPicPr>
              <p:cNvPr id="4" name="Picture 3" descr="Screen Clippi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6457" y="1828800"/>
                <a:ext cx="8074015" cy="2756263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9336285" y="2703456"/>
                <a:ext cx="277280" cy="4274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24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283</TotalTime>
  <Words>720</Words>
  <Application>Microsoft Office PowerPoint</Application>
  <PresentationFormat>Widescreen</PresentationFormat>
  <Paragraphs>107</Paragraphs>
  <Slides>20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ＭＳ Ｐゴシック</vt:lpstr>
      <vt:lpstr>ＭＳ Ｐゴシック</vt:lpstr>
      <vt:lpstr>Arial</vt:lpstr>
      <vt:lpstr>Arial Narrow</vt:lpstr>
      <vt:lpstr>Calibri</vt:lpstr>
      <vt:lpstr>Carlito</vt:lpstr>
      <vt:lpstr>Franklin Gothic Book</vt:lpstr>
      <vt:lpstr>Times</vt:lpstr>
      <vt:lpstr>Wingdings</vt:lpstr>
      <vt:lpstr>Crop</vt:lpstr>
      <vt:lpstr>PowerPoint Presentation</vt:lpstr>
      <vt:lpstr>   What is UML? </vt:lpstr>
      <vt:lpstr>UML diagrams</vt:lpstr>
      <vt:lpstr>01. Class Diagram </vt:lpstr>
      <vt:lpstr>Class</vt:lpstr>
      <vt:lpstr>Main components of class</vt:lpstr>
      <vt:lpstr>Attributes and operations</vt:lpstr>
      <vt:lpstr>What is Class Diagram</vt:lpstr>
      <vt:lpstr>Class Diagram Relationships</vt:lpstr>
      <vt:lpstr>1. Associations</vt:lpstr>
      <vt:lpstr>Multiplicity </vt:lpstr>
      <vt:lpstr>Reflexive Associations</vt:lpstr>
      <vt:lpstr>2. Generalization </vt:lpstr>
      <vt:lpstr>3. Aggregation </vt:lpstr>
      <vt:lpstr>PowerPoint Presentation</vt:lpstr>
      <vt:lpstr>4. Composition</vt:lpstr>
      <vt:lpstr>How to draw class diagram</vt:lpstr>
      <vt:lpstr>Points to Remember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Rubab Javaid</dc:creator>
  <cp:lastModifiedBy> </cp:lastModifiedBy>
  <cp:revision>44</cp:revision>
  <dcterms:created xsi:type="dcterms:W3CDTF">2020-04-14T21:28:23Z</dcterms:created>
  <dcterms:modified xsi:type="dcterms:W3CDTF">2022-10-18T08:49:46Z</dcterms:modified>
</cp:coreProperties>
</file>