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29"/>
  </p:notesMasterIdLst>
  <p:sldIdLst>
    <p:sldId id="256" r:id="rId5"/>
    <p:sldId id="274" r:id="rId6"/>
    <p:sldId id="275" r:id="rId7"/>
    <p:sldId id="260" r:id="rId8"/>
    <p:sldId id="286" r:id="rId9"/>
    <p:sldId id="258" r:id="rId10"/>
    <p:sldId id="259" r:id="rId11"/>
    <p:sldId id="263" r:id="rId12"/>
    <p:sldId id="265"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4057"/>
    <a:srgbClr val="E3E3E1"/>
    <a:srgbClr val="FBF4C6"/>
    <a:srgbClr val="FDF3C3"/>
    <a:srgbClr val="FCF4C1"/>
    <a:srgbClr val="F4F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6314" autoAdjust="0"/>
  </p:normalViewPr>
  <p:slideViewPr>
    <p:cSldViewPr snapToGrid="0">
      <p:cViewPr varScale="1">
        <p:scale>
          <a:sx n="78" d="100"/>
          <a:sy n="78" d="100"/>
        </p:scale>
        <p:origin x="10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488CA-7CB2-4FE1-9C82-DEB936708ACC}"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4BE35-33DF-43CF-BCB2-D023555D57FC}" type="slidenum">
              <a:rPr lang="en-US" smtClean="0"/>
              <a:t>‹#›</a:t>
            </a:fld>
            <a:endParaRPr lang="en-US"/>
          </a:p>
        </p:txBody>
      </p:sp>
    </p:spTree>
    <p:extLst>
      <p:ext uri="{BB962C8B-B14F-4D97-AF65-F5344CB8AC3E}">
        <p14:creationId xmlns:p14="http://schemas.microsoft.com/office/powerpoint/2010/main" val="212616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4</a:t>
            </a:fld>
            <a:endParaRPr lang="en-US"/>
          </a:p>
        </p:txBody>
      </p:sp>
    </p:spTree>
    <p:extLst>
      <p:ext uri="{BB962C8B-B14F-4D97-AF65-F5344CB8AC3E}">
        <p14:creationId xmlns:p14="http://schemas.microsoft.com/office/powerpoint/2010/main" val="192950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10</a:t>
            </a:fld>
            <a:endParaRPr lang="en-US"/>
          </a:p>
        </p:txBody>
      </p:sp>
    </p:spTree>
    <p:extLst>
      <p:ext uri="{BB962C8B-B14F-4D97-AF65-F5344CB8AC3E}">
        <p14:creationId xmlns:p14="http://schemas.microsoft.com/office/powerpoint/2010/main" val="125141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11</a:t>
            </a:fld>
            <a:endParaRPr lang="en-US"/>
          </a:p>
        </p:txBody>
      </p:sp>
    </p:spTree>
    <p:extLst>
      <p:ext uri="{BB962C8B-B14F-4D97-AF65-F5344CB8AC3E}">
        <p14:creationId xmlns:p14="http://schemas.microsoft.com/office/powerpoint/2010/main" val="399836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12</a:t>
            </a:fld>
            <a:endParaRPr lang="en-US"/>
          </a:p>
        </p:txBody>
      </p:sp>
    </p:spTree>
    <p:extLst>
      <p:ext uri="{BB962C8B-B14F-4D97-AF65-F5344CB8AC3E}">
        <p14:creationId xmlns:p14="http://schemas.microsoft.com/office/powerpoint/2010/main" val="192849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Refrence</a:t>
            </a:r>
            <a:r>
              <a:rPr lang="en-US" dirty="0" smtClean="0"/>
              <a:t>:</a:t>
            </a:r>
            <a:r>
              <a:rPr lang="en-US" baseline="0" dirty="0" smtClean="0"/>
              <a:t>   </a:t>
            </a:r>
            <a:r>
              <a:rPr lang="en-US" dirty="0" smtClean="0"/>
              <a:t>https://youtu.be/IFqhoJJ3q8A</a:t>
            </a:r>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13</a:t>
            </a:fld>
            <a:endParaRPr lang="en-US"/>
          </a:p>
        </p:txBody>
      </p:sp>
    </p:spTree>
    <p:extLst>
      <p:ext uri="{BB962C8B-B14F-4D97-AF65-F5344CB8AC3E}">
        <p14:creationId xmlns:p14="http://schemas.microsoft.com/office/powerpoint/2010/main" val="372686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 Diagram of</a:t>
            </a:r>
            <a:r>
              <a:rPr lang="en-US" baseline="0" dirty="0" smtClean="0"/>
              <a:t> online exam system</a:t>
            </a:r>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21</a:t>
            </a:fld>
            <a:endParaRPr lang="en-US"/>
          </a:p>
        </p:txBody>
      </p:sp>
    </p:spTree>
    <p:extLst>
      <p:ext uri="{BB962C8B-B14F-4D97-AF65-F5344CB8AC3E}">
        <p14:creationId xmlns:p14="http://schemas.microsoft.com/office/powerpoint/2010/main" val="343649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 Diagram of</a:t>
            </a:r>
            <a:r>
              <a:rPr lang="en-US" baseline="0" dirty="0" smtClean="0"/>
              <a:t> online exam system</a:t>
            </a:r>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22</a:t>
            </a:fld>
            <a:endParaRPr lang="en-US"/>
          </a:p>
        </p:txBody>
      </p:sp>
    </p:spTree>
    <p:extLst>
      <p:ext uri="{BB962C8B-B14F-4D97-AF65-F5344CB8AC3E}">
        <p14:creationId xmlns:p14="http://schemas.microsoft.com/office/powerpoint/2010/main" val="385057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 Diagram of</a:t>
            </a:r>
            <a:r>
              <a:rPr lang="en-US" baseline="0" dirty="0" smtClean="0"/>
              <a:t> online exam system</a:t>
            </a:r>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23</a:t>
            </a:fld>
            <a:endParaRPr lang="en-US"/>
          </a:p>
        </p:txBody>
      </p:sp>
    </p:spTree>
    <p:extLst>
      <p:ext uri="{BB962C8B-B14F-4D97-AF65-F5344CB8AC3E}">
        <p14:creationId xmlns:p14="http://schemas.microsoft.com/office/powerpoint/2010/main" val="21992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27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250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520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668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38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331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157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993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5/29/2023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666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C68B11-C5A8-448C-8CE9-B1A273C79CFC}" type="datetimeFigureOut">
              <a:rPr lang="en-US" smtClean="0"/>
              <a:t>5/29/2023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13499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59611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298CD5-6C1E-4009-B41F-6DF62E31D3BE}" type="datetimeFigureOut">
              <a:rPr lang="en-US" smtClean="0"/>
              <a:pPr/>
              <a:t>5/29/2023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0837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solidFill>
                <a:effectLst>
                  <a:outerShdw blurRad="38100" dist="38100" dir="2700000" algn="tl">
                    <a:srgbClr val="000000">
                      <a:alpha val="43137"/>
                    </a:srgbClr>
                  </a:outerShdw>
                </a:effectLst>
              </a:rPr>
              <a:t>UML Diagrams</a:t>
            </a:r>
            <a:endParaRPr lang="en-US" b="1" dirty="0">
              <a:solidFill>
                <a:schemeClr val="accent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Lecture </a:t>
            </a:r>
            <a:endParaRPr lang="en-US" dirty="0"/>
          </a:p>
        </p:txBody>
      </p:sp>
    </p:spTree>
    <p:extLst>
      <p:ext uri="{BB962C8B-B14F-4D97-AF65-F5344CB8AC3E}">
        <p14:creationId xmlns:p14="http://schemas.microsoft.com/office/powerpoint/2010/main" val="3385962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E3E3E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134" t="3138" r="5466" b="6862"/>
          <a:stretch/>
        </p:blipFill>
        <p:spPr>
          <a:xfrm>
            <a:off x="3009008" y="0"/>
            <a:ext cx="6529294" cy="6858000"/>
          </a:xfrm>
          <a:prstGeom prst="rect">
            <a:avLst/>
          </a:prstGeom>
        </p:spPr>
      </p:pic>
    </p:spTree>
    <p:extLst>
      <p:ext uri="{BB962C8B-B14F-4D97-AF65-F5344CB8AC3E}">
        <p14:creationId xmlns:p14="http://schemas.microsoft.com/office/powerpoint/2010/main" val="2514366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E3E3E1"/>
        </a:solidFill>
        <a:effectLst/>
      </p:bgPr>
    </p:bg>
    <p:spTree>
      <p:nvGrpSpPr>
        <p:cNvPr id="1" name=""/>
        <p:cNvGrpSpPr/>
        <p:nvPr/>
      </p:nvGrpSpPr>
      <p:grpSpPr>
        <a:xfrm>
          <a:off x="0" y="0"/>
          <a:ext cx="0" cy="0"/>
          <a:chOff x="0" y="0"/>
          <a:chExt cx="0" cy="0"/>
        </a:xfrm>
      </p:grpSpPr>
      <p:sp>
        <p:nvSpPr>
          <p:cNvPr id="5" name="Rectangle 4"/>
          <p:cNvSpPr/>
          <p:nvPr/>
        </p:nvSpPr>
        <p:spPr>
          <a:xfrm>
            <a:off x="11187953" y="5988424"/>
            <a:ext cx="1004047" cy="717176"/>
          </a:xfrm>
          <a:prstGeom prst="rect">
            <a:avLst/>
          </a:prstGeom>
          <a:solidFill>
            <a:srgbClr val="E3E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56" r="3712" b="4139"/>
          <a:stretch/>
        </p:blipFill>
        <p:spPr>
          <a:xfrm>
            <a:off x="55984" y="191153"/>
            <a:ext cx="12136016" cy="6666847"/>
          </a:xfrm>
          <a:prstGeom prst="rect">
            <a:avLst/>
          </a:prstGeom>
        </p:spPr>
      </p:pic>
      <p:sp>
        <p:nvSpPr>
          <p:cNvPr id="6" name="Rectangle 5"/>
          <p:cNvSpPr/>
          <p:nvPr/>
        </p:nvSpPr>
        <p:spPr>
          <a:xfrm>
            <a:off x="11364686" y="6568751"/>
            <a:ext cx="827314" cy="289249"/>
          </a:xfrm>
          <a:prstGeom prst="rect">
            <a:avLst/>
          </a:prstGeom>
          <a:solidFill>
            <a:srgbClr val="E3E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647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E3E3E1"/>
        </a:solidFill>
        <a:effectLst/>
      </p:bgPr>
    </p:bg>
    <p:spTree>
      <p:nvGrpSpPr>
        <p:cNvPr id="1" name=""/>
        <p:cNvGrpSpPr/>
        <p:nvPr/>
      </p:nvGrpSpPr>
      <p:grpSpPr>
        <a:xfrm>
          <a:off x="0" y="0"/>
          <a:ext cx="0" cy="0"/>
          <a:chOff x="0" y="0"/>
          <a:chExt cx="0" cy="0"/>
        </a:xfrm>
      </p:grpSpPr>
      <p:sp>
        <p:nvSpPr>
          <p:cNvPr id="5" name="Rectangle 4"/>
          <p:cNvSpPr/>
          <p:nvPr/>
        </p:nvSpPr>
        <p:spPr>
          <a:xfrm>
            <a:off x="11187953" y="5988424"/>
            <a:ext cx="1004047" cy="717176"/>
          </a:xfrm>
          <a:prstGeom prst="rect">
            <a:avLst/>
          </a:prstGeom>
          <a:solidFill>
            <a:srgbClr val="E3E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364686" y="6568751"/>
            <a:ext cx="827314" cy="289249"/>
          </a:xfrm>
          <a:prstGeom prst="rect">
            <a:avLst/>
          </a:prstGeom>
          <a:solidFill>
            <a:srgbClr val="E3E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89826" y="731520"/>
            <a:ext cx="3307080" cy="830997"/>
          </a:xfrm>
          <a:prstGeom prst="rect">
            <a:avLst/>
          </a:prstGeom>
          <a:noFill/>
        </p:spPr>
        <p:txBody>
          <a:bodyPr wrap="square" rtlCol="0">
            <a:spAutoFit/>
          </a:bodyPr>
          <a:lstStyle/>
          <a:p>
            <a:pPr algn="ctr"/>
            <a:r>
              <a:rPr lang="en-US" sz="2400" b="1" dirty="0" smtClean="0"/>
              <a:t>ATM Activity Diagram (</a:t>
            </a:r>
            <a:r>
              <a:rPr lang="en-US" sz="2400" b="1" dirty="0" err="1" smtClean="0"/>
              <a:t>Swimlane</a:t>
            </a:r>
            <a:r>
              <a:rPr lang="en-US" sz="2400" b="1" dirty="0" smtClean="0"/>
              <a:t>)</a:t>
            </a:r>
            <a:endParaRPr lang="en-US" sz="2400" b="1" dirty="0"/>
          </a:p>
        </p:txBody>
      </p:sp>
      <p:grpSp>
        <p:nvGrpSpPr>
          <p:cNvPr id="10" name="Group 9"/>
          <p:cNvGrpSpPr/>
          <p:nvPr/>
        </p:nvGrpSpPr>
        <p:grpSpPr>
          <a:xfrm>
            <a:off x="5112586" y="0"/>
            <a:ext cx="6163734" cy="6858000"/>
            <a:chOff x="5112586" y="0"/>
            <a:chExt cx="6163734" cy="685800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047" t="4308" r="4286" b="12616"/>
            <a:stretch/>
          </p:blipFill>
          <p:spPr>
            <a:xfrm>
              <a:off x="5112586" y="0"/>
              <a:ext cx="6163734" cy="6858000"/>
            </a:xfrm>
            <a:prstGeom prst="rect">
              <a:avLst/>
            </a:prstGeom>
          </p:spPr>
        </p:pic>
        <p:sp>
          <p:nvSpPr>
            <p:cNvPr id="8" name="Rectangle 7"/>
            <p:cNvSpPr/>
            <p:nvPr/>
          </p:nvSpPr>
          <p:spPr>
            <a:xfrm>
              <a:off x="9921240" y="53340"/>
              <a:ext cx="685800" cy="266700"/>
            </a:xfrm>
            <a:prstGeom prst="rect">
              <a:avLst/>
            </a:prstGeom>
            <a:solidFill>
              <a:srgbClr val="34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Bank</a:t>
              </a:r>
              <a:endParaRPr lang="en-US" sz="1100" dirty="0"/>
            </a:p>
          </p:txBody>
        </p:sp>
        <p:sp>
          <p:nvSpPr>
            <p:cNvPr id="9" name="Rectangle 8"/>
            <p:cNvSpPr/>
            <p:nvPr/>
          </p:nvSpPr>
          <p:spPr>
            <a:xfrm>
              <a:off x="5547360" y="53340"/>
              <a:ext cx="685800" cy="266700"/>
            </a:xfrm>
            <a:prstGeom prst="rect">
              <a:avLst/>
            </a:prstGeom>
            <a:solidFill>
              <a:srgbClr val="34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User</a:t>
              </a:r>
              <a:endParaRPr lang="en-US" sz="1100" dirty="0"/>
            </a:p>
          </p:txBody>
        </p:sp>
      </p:grpSp>
    </p:spTree>
    <p:extLst>
      <p:ext uri="{BB962C8B-B14F-4D97-AF65-F5344CB8AC3E}">
        <p14:creationId xmlns:p14="http://schemas.microsoft.com/office/powerpoint/2010/main" val="1638796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Sequence diagrams (Interaction Diagram)</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Sequence diagrams, commonly used by developers, model the interactions between objects in a single use case. </a:t>
            </a:r>
          </a:p>
          <a:p>
            <a:pPr>
              <a:buFont typeface="Wingdings" panose="05000000000000000000" pitchFamily="2" charset="2"/>
              <a:buChar char="§"/>
            </a:pPr>
            <a:r>
              <a:rPr lang="en-US" dirty="0"/>
              <a:t>In simpler words, a sequence diagram shows different parts of a system work in a ‘sequence’ to get something done.</a:t>
            </a:r>
          </a:p>
          <a:p>
            <a:pPr>
              <a:buFont typeface="Wingdings" panose="05000000000000000000" pitchFamily="2" charset="2"/>
              <a:buChar char="§"/>
            </a:pPr>
            <a:r>
              <a:rPr lang="en-US" dirty="0"/>
              <a:t>Sequence diagrams describe interactions among objects in terms of an exchange of messages over time.</a:t>
            </a:r>
          </a:p>
          <a:p>
            <a:pPr>
              <a:buFont typeface="Wingdings" panose="05000000000000000000" pitchFamily="2" charset="2"/>
              <a:buChar char="§"/>
            </a:pPr>
            <a:r>
              <a:rPr lang="en-US" dirty="0"/>
              <a:t>Sequence diagrams show a detailed flow for a specific use case or even just part of a specific use case.</a:t>
            </a:r>
          </a:p>
          <a:p>
            <a:pPr>
              <a:buFont typeface="Wingdings" panose="05000000000000000000" pitchFamily="2" charset="2"/>
              <a:buChar char="§"/>
            </a:pPr>
            <a:r>
              <a:rPr lang="en-US" dirty="0"/>
              <a:t>The main purpose of a sequence diagram is to define event sequences that result in some desired outcome.</a:t>
            </a:r>
          </a:p>
          <a:p>
            <a:pPr>
              <a:buFont typeface="Wingdings" panose="05000000000000000000" pitchFamily="2" charset="2"/>
              <a:buChar char="§"/>
            </a:pPr>
            <a:r>
              <a:rPr lang="en-US" dirty="0"/>
              <a:t>The focus is on the order in which messages occur.</a:t>
            </a:r>
          </a:p>
          <a:p>
            <a:endParaRPr lang="en-US" dirty="0"/>
          </a:p>
        </p:txBody>
      </p:sp>
    </p:spTree>
    <p:extLst>
      <p:ext uri="{BB962C8B-B14F-4D97-AF65-F5344CB8AC3E}">
        <p14:creationId xmlns:p14="http://schemas.microsoft.com/office/powerpoint/2010/main" val="2394392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Elements of Sequence diagrams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Life lines</a:t>
            </a:r>
          </a:p>
          <a:p>
            <a:pPr marL="0" indent="0">
              <a:buNone/>
            </a:pP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Messages</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Objects</a:t>
            </a:r>
          </a:p>
          <a:p>
            <a:pPr>
              <a:buFont typeface="Wingdings" panose="05000000000000000000" pitchFamily="2" charset="2"/>
              <a:buChar char="§"/>
            </a:pPr>
            <a:endParaRPr lang="en-US" dirty="0"/>
          </a:p>
        </p:txBody>
      </p:sp>
      <p:sp>
        <p:nvSpPr>
          <p:cNvPr id="5" name="Rectangle 4"/>
          <p:cNvSpPr/>
          <p:nvPr/>
        </p:nvSpPr>
        <p:spPr>
          <a:xfrm>
            <a:off x="4593021" y="1845734"/>
            <a:ext cx="1103586" cy="4099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 name="Straight Connector 6"/>
          <p:cNvCxnSpPr>
            <a:stCxn id="5" idx="2"/>
          </p:cNvCxnSpPr>
          <p:nvPr/>
        </p:nvCxnSpPr>
        <p:spPr>
          <a:xfrm>
            <a:off x="5144814" y="2255638"/>
            <a:ext cx="15765" cy="61368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Arrow Connector 8"/>
          <p:cNvCxnSpPr/>
          <p:nvPr/>
        </p:nvCxnSpPr>
        <p:spPr>
          <a:xfrm>
            <a:off x="3195145" y="3331779"/>
            <a:ext cx="1650124" cy="10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126480" y="3352800"/>
            <a:ext cx="1598623"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Arrow Connector 12"/>
          <p:cNvCxnSpPr/>
          <p:nvPr/>
        </p:nvCxnSpPr>
        <p:spPr>
          <a:xfrm flipH="1">
            <a:off x="6032938" y="3342290"/>
            <a:ext cx="199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20965" y="2983468"/>
            <a:ext cx="649537" cy="369332"/>
          </a:xfrm>
          <a:prstGeom prst="rect">
            <a:avLst/>
          </a:prstGeom>
          <a:noFill/>
        </p:spPr>
        <p:txBody>
          <a:bodyPr wrap="none" rtlCol="0">
            <a:spAutoFit/>
          </a:bodyPr>
          <a:lstStyle/>
          <a:p>
            <a:r>
              <a:rPr lang="en-US" dirty="0" smtClean="0"/>
              <a:t>Send</a:t>
            </a:r>
            <a:endParaRPr lang="en-US" dirty="0"/>
          </a:p>
        </p:txBody>
      </p:sp>
      <p:sp>
        <p:nvSpPr>
          <p:cNvPr id="15" name="TextBox 14"/>
          <p:cNvSpPr txBox="1"/>
          <p:nvPr/>
        </p:nvSpPr>
        <p:spPr>
          <a:xfrm>
            <a:off x="6473519" y="2983468"/>
            <a:ext cx="904543" cy="369332"/>
          </a:xfrm>
          <a:prstGeom prst="rect">
            <a:avLst/>
          </a:prstGeom>
          <a:noFill/>
        </p:spPr>
        <p:txBody>
          <a:bodyPr wrap="none" rtlCol="0">
            <a:spAutoFit/>
          </a:bodyPr>
          <a:lstStyle/>
          <a:p>
            <a:r>
              <a:rPr lang="en-US" dirty="0" smtClean="0"/>
              <a:t>Receive</a:t>
            </a:r>
            <a:endParaRPr lang="en-US" dirty="0"/>
          </a:p>
        </p:txBody>
      </p:sp>
      <p:sp>
        <p:nvSpPr>
          <p:cNvPr id="16" name="Rectangle 15"/>
          <p:cNvSpPr/>
          <p:nvPr/>
        </p:nvSpPr>
        <p:spPr>
          <a:xfrm>
            <a:off x="4593021" y="4021198"/>
            <a:ext cx="1103586" cy="4099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25309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Life Line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7280" y="1845733"/>
            <a:ext cx="9289453" cy="3282857"/>
          </a:xfrm>
        </p:spPr>
        <p:txBody>
          <a:bodyPr>
            <a:normAutofit lnSpcReduction="10000"/>
          </a:bodyPr>
          <a:lstStyle/>
          <a:p>
            <a:pPr>
              <a:buFont typeface="Wingdings" panose="05000000000000000000" pitchFamily="2" charset="2"/>
              <a:buChar char="§"/>
            </a:pPr>
            <a:r>
              <a:rPr lang="en-US" dirty="0"/>
              <a:t>A sequence diagram is made up of several of these lifeline notations that should be arranged horizontally across the top of the diagram. </a:t>
            </a:r>
          </a:p>
          <a:p>
            <a:pPr>
              <a:buFont typeface="Wingdings" panose="05000000000000000000" pitchFamily="2" charset="2"/>
              <a:buChar char="§"/>
            </a:pPr>
            <a:r>
              <a:rPr lang="en-US" dirty="0"/>
              <a:t>No two lifeline notations should overlap each other. </a:t>
            </a:r>
          </a:p>
          <a:p>
            <a:pPr>
              <a:buFont typeface="Wingdings" panose="05000000000000000000" pitchFamily="2" charset="2"/>
              <a:buChar char="§"/>
            </a:pPr>
            <a:r>
              <a:rPr lang="en-US" dirty="0"/>
              <a:t>They represent the different objects or parts that interact with each other in the system during the sequence</a:t>
            </a:r>
            <a:r>
              <a:rPr lang="en-US" dirty="0" smtClean="0"/>
              <a:t>.</a:t>
            </a:r>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r>
              <a:rPr lang="en-US" dirty="0"/>
              <a:t>A lifeline notation with an actor element symbol is used when the particular sequence diagram is owned by a use case.</a:t>
            </a:r>
          </a:p>
          <a:p>
            <a:pPr>
              <a:buFont typeface="Wingdings" panose="05000000000000000000" pitchFamily="2" charset="2"/>
              <a:buChar char="§"/>
            </a:pPr>
            <a:endParaRPr lang="en-US" dirty="0"/>
          </a:p>
        </p:txBody>
      </p:sp>
      <p:sp>
        <p:nvSpPr>
          <p:cNvPr id="5" name="Rectangle 4"/>
          <p:cNvSpPr/>
          <p:nvPr/>
        </p:nvSpPr>
        <p:spPr>
          <a:xfrm>
            <a:off x="10370968" y="2203543"/>
            <a:ext cx="1103586" cy="4099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Object</a:t>
            </a:r>
            <a:endParaRPr lang="en-US" dirty="0"/>
          </a:p>
        </p:txBody>
      </p:sp>
      <p:cxnSp>
        <p:nvCxnSpPr>
          <p:cNvPr id="7" name="Straight Connector 6"/>
          <p:cNvCxnSpPr>
            <a:stCxn id="5" idx="2"/>
          </p:cNvCxnSpPr>
          <p:nvPr/>
        </p:nvCxnSpPr>
        <p:spPr>
          <a:xfrm>
            <a:off x="10922761" y="2613447"/>
            <a:ext cx="15765" cy="61368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733" y="3762632"/>
            <a:ext cx="1162212" cy="2248214"/>
          </a:xfrm>
          <a:prstGeom prst="rect">
            <a:avLst/>
          </a:prstGeom>
        </p:spPr>
      </p:pic>
    </p:spTree>
    <p:extLst>
      <p:ext uri="{BB962C8B-B14F-4D97-AF65-F5344CB8AC3E}">
        <p14:creationId xmlns:p14="http://schemas.microsoft.com/office/powerpoint/2010/main" val="3848713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70" y="371392"/>
            <a:ext cx="3200400" cy="720255"/>
          </a:xfrm>
        </p:spPr>
        <p:txBody>
          <a:bodyPr/>
          <a:lstStyle/>
          <a:p>
            <a:r>
              <a:rPr lang="en-US" b="1" dirty="0" smtClean="0">
                <a:effectLst>
                  <a:outerShdw blurRad="38100" dist="38100" dir="2700000" algn="tl">
                    <a:srgbClr val="000000">
                      <a:alpha val="43137"/>
                    </a:srgbClr>
                  </a:outerShdw>
                </a:effectLst>
              </a:rPr>
              <a:t>Activation Bars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length of the rectangle indicates the duration of the objects staying active.</a:t>
            </a:r>
          </a:p>
          <a:p>
            <a:pPr>
              <a:buFont typeface="Wingdings" panose="05000000000000000000" pitchFamily="2" charset="2"/>
              <a:buChar char="§"/>
            </a:pPr>
            <a:r>
              <a:rPr lang="en-US" dirty="0" smtClean="0"/>
              <a:t>In </a:t>
            </a:r>
            <a:r>
              <a:rPr lang="en-US" dirty="0"/>
              <a:t>a sequence diagram, an interaction between two objects occurs when one object sends a message to another. </a:t>
            </a:r>
            <a:endParaRPr lang="en-US" dirty="0" smtClean="0"/>
          </a:p>
          <a:p>
            <a:pPr>
              <a:buFont typeface="Wingdings" panose="05000000000000000000" pitchFamily="2" charset="2"/>
              <a:buChar char="§"/>
            </a:pPr>
            <a:r>
              <a:rPr lang="en-US" dirty="0" smtClean="0"/>
              <a:t>The </a:t>
            </a:r>
            <a:r>
              <a:rPr lang="en-US" dirty="0"/>
              <a:t>use of the activation bar on the lifelines of the Message Caller (the object that sends the message) and the Message Receiver (the object that receives the message) indicates that both are active/is instantiated during the exchange of the message.</a:t>
            </a:r>
          </a:p>
        </p:txBody>
      </p:sp>
      <p:sp>
        <p:nvSpPr>
          <p:cNvPr id="6" name="Text Placeholder 5"/>
          <p:cNvSpPr>
            <a:spLocks noGrp="1"/>
          </p:cNvSpPr>
          <p:nvPr>
            <p:ph type="body" sz="half" idx="2"/>
          </p:nvPr>
        </p:nvSpPr>
        <p:spPr>
          <a:xfrm>
            <a:off x="271670" y="1296063"/>
            <a:ext cx="3385930" cy="3379124"/>
          </a:xfrm>
        </p:spPr>
        <p:txBody>
          <a:bodyPr>
            <a:normAutofit/>
          </a:bodyPr>
          <a:lstStyle/>
          <a:p>
            <a:pPr>
              <a:buFont typeface="Wingdings" panose="05000000000000000000" pitchFamily="2" charset="2"/>
              <a:buChar char="§"/>
            </a:pPr>
            <a:r>
              <a:rPr lang="en-US" sz="2400" dirty="0"/>
              <a:t>Activation bar is the box placed on the lifeline. </a:t>
            </a:r>
          </a:p>
          <a:p>
            <a:pPr>
              <a:buFont typeface="Wingdings" panose="05000000000000000000" pitchFamily="2" charset="2"/>
              <a:buChar char="§"/>
            </a:pPr>
            <a:r>
              <a:rPr lang="en-US" sz="2400" dirty="0"/>
              <a:t>It is used to indicate that an object is active (or instantiated) during an interaction between two objects. </a:t>
            </a:r>
          </a:p>
          <a:p>
            <a:endParaRPr lang="en-US" sz="2000" dirty="0"/>
          </a:p>
        </p:txBody>
      </p:sp>
      <p:pic>
        <p:nvPicPr>
          <p:cNvPr id="8" name="Picture 7" descr="Screen Clipping"/>
          <p:cNvPicPr>
            <a:picLocks noChangeAspect="1"/>
          </p:cNvPicPr>
          <p:nvPr/>
        </p:nvPicPr>
        <p:blipFill rotWithShape="1">
          <a:blip r:embed="rId2">
            <a:extLst>
              <a:ext uri="{28A0092B-C50C-407E-A947-70E740481C1C}">
                <a14:useLocalDpi xmlns:a14="http://schemas.microsoft.com/office/drawing/2010/main" val="0"/>
              </a:ext>
            </a:extLst>
          </a:blip>
          <a:srcRect l="4544" t="8015"/>
          <a:stretch/>
        </p:blipFill>
        <p:spPr>
          <a:xfrm>
            <a:off x="4800600" y="4194111"/>
            <a:ext cx="6456351" cy="2663889"/>
          </a:xfrm>
          <a:prstGeom prst="rect">
            <a:avLst/>
          </a:prstGeom>
        </p:spPr>
      </p:pic>
    </p:spTree>
    <p:extLst>
      <p:ext uri="{BB962C8B-B14F-4D97-AF65-F5344CB8AC3E}">
        <p14:creationId xmlns:p14="http://schemas.microsoft.com/office/powerpoint/2010/main" val="3639441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212036"/>
            <a:ext cx="3200400" cy="653994"/>
          </a:xfrm>
        </p:spPr>
        <p:txBody>
          <a:bodyPr/>
          <a:lstStyle/>
          <a:p>
            <a:r>
              <a:rPr lang="en-US" b="1" dirty="0" smtClean="0">
                <a:effectLst>
                  <a:outerShdw blurRad="38100" dist="38100" dir="2700000" algn="tl">
                    <a:srgbClr val="000000">
                      <a:alpha val="43137"/>
                    </a:srgbClr>
                  </a:outerShdw>
                </a:effectLst>
              </a:rPr>
              <a:t>Message Arrows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416287" y="424071"/>
            <a:ext cx="7364896" cy="3419059"/>
          </a:xfrm>
        </p:spPr>
        <p:txBody>
          <a:bodyPr>
            <a:normAutofit lnSpcReduction="10000"/>
          </a:bodyPr>
          <a:lstStyle/>
          <a:p>
            <a:pPr>
              <a:buFont typeface="Wingdings" panose="05000000000000000000" pitchFamily="2" charset="2"/>
              <a:buChar char="§"/>
            </a:pPr>
            <a:r>
              <a:rPr lang="en-US" dirty="0" smtClean="0"/>
              <a:t>While </a:t>
            </a:r>
            <a:r>
              <a:rPr lang="en-US" dirty="0"/>
              <a:t>you can describe the message being sent from one object to the other on the arrow, with different arrowheads you can indicate the type of message being sent or received</a:t>
            </a:r>
            <a:r>
              <a:rPr lang="en-US" dirty="0" smtClean="0"/>
              <a:t>.</a:t>
            </a:r>
          </a:p>
          <a:p>
            <a:pPr marL="0" indent="0">
              <a:buNone/>
            </a:pPr>
            <a:r>
              <a:rPr lang="en-US" sz="2800" b="1" dirty="0" smtClean="0">
                <a:solidFill>
                  <a:srgbClr val="C00000"/>
                </a:solidFill>
              </a:rPr>
              <a:t>Return Messages</a:t>
            </a:r>
          </a:p>
          <a:p>
            <a:pPr marL="285750" indent="-285750">
              <a:buFont typeface="Wingdings" panose="05000000000000000000" pitchFamily="2" charset="2"/>
              <a:buChar char="§"/>
            </a:pPr>
            <a:r>
              <a:rPr lang="en-US" dirty="0" smtClean="0"/>
              <a:t>A return message is used to indicate that the message receiver is done processing the message and is returning control over to the message caller. </a:t>
            </a:r>
          </a:p>
          <a:p>
            <a:pPr marL="285750" indent="-285750">
              <a:buFont typeface="Wingdings" panose="05000000000000000000" pitchFamily="2" charset="2"/>
              <a:buChar char="§"/>
            </a:pPr>
            <a:r>
              <a:rPr lang="en-US" dirty="0" smtClean="0"/>
              <a:t>Return messages are optional notation pieces, for an activation bar that is triggered by a synchronous message always implies a return message.</a:t>
            </a:r>
          </a:p>
        </p:txBody>
      </p:sp>
      <p:sp>
        <p:nvSpPr>
          <p:cNvPr id="4" name="Text Placeholder 3"/>
          <p:cNvSpPr>
            <a:spLocks noGrp="1"/>
          </p:cNvSpPr>
          <p:nvPr>
            <p:ph type="body" sz="half" idx="2"/>
          </p:nvPr>
        </p:nvSpPr>
        <p:spPr>
          <a:xfrm>
            <a:off x="159026" y="958794"/>
            <a:ext cx="3716110" cy="4434842"/>
          </a:xfrm>
        </p:spPr>
        <p:txBody>
          <a:bodyPr>
            <a:noAutofit/>
          </a:bodyPr>
          <a:lstStyle/>
          <a:p>
            <a:pPr marL="342900" indent="-342900">
              <a:buFont typeface="Wingdings" panose="05000000000000000000" pitchFamily="2" charset="2"/>
              <a:buChar char="§"/>
            </a:pPr>
            <a:r>
              <a:rPr lang="en-US" sz="2000" dirty="0">
                <a:solidFill>
                  <a:schemeClr val="bg1"/>
                </a:solidFill>
              </a:rPr>
              <a:t>An arrow from the Message Caller to the Message Receiver specifies a message in a sequence diagram.   </a:t>
            </a:r>
          </a:p>
          <a:p>
            <a:pPr marL="342900" indent="-342900">
              <a:buFont typeface="Wingdings" panose="05000000000000000000" pitchFamily="2" charset="2"/>
              <a:buChar char="§"/>
            </a:pPr>
            <a:r>
              <a:rPr lang="en-US" sz="2000" dirty="0">
                <a:solidFill>
                  <a:schemeClr val="bg1"/>
                </a:solidFill>
              </a:rPr>
              <a:t>A message can flow in any direction; from left to right, right to left or back to the Message Caller itself. </a:t>
            </a:r>
            <a:endParaRPr lang="en-US" sz="2000" dirty="0" smtClean="0">
              <a:solidFill>
                <a:schemeClr val="bg1"/>
              </a:solidFill>
            </a:endParaRPr>
          </a:p>
          <a:p>
            <a:pPr marL="342900" indent="-342900">
              <a:buFont typeface="Wingdings" panose="05000000000000000000" pitchFamily="2" charset="2"/>
              <a:buChar char="§"/>
            </a:pPr>
            <a:r>
              <a:rPr lang="en-US" sz="2000" dirty="0">
                <a:solidFill>
                  <a:schemeClr val="bg1"/>
                </a:solidFill>
              </a:rPr>
              <a:t>The message arrow comes with a description, which is known as a message signature, on it. </a:t>
            </a:r>
          </a:p>
          <a:p>
            <a:r>
              <a:rPr lang="en-US" sz="2000" b="1" dirty="0">
                <a:effectLst>
                  <a:outerShdw blurRad="38100" dist="38100" dir="2700000" algn="tl">
                    <a:srgbClr val="000000">
                      <a:alpha val="43137"/>
                    </a:srgbClr>
                  </a:outerShdw>
                </a:effectLst>
              </a:rPr>
              <a:t>The format for this message signature is below. </a:t>
            </a:r>
          </a:p>
          <a:p>
            <a:endParaRPr lang="en-US" sz="1800" dirty="0" smtClean="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582" y="3299791"/>
            <a:ext cx="5086567" cy="3558209"/>
          </a:xfrm>
          <a:prstGeom prst="rect">
            <a:avLst/>
          </a:prstGeom>
        </p:spPr>
      </p:pic>
      <p:sp>
        <p:nvSpPr>
          <p:cNvPr id="7" name="Rectangle 6"/>
          <p:cNvSpPr/>
          <p:nvPr/>
        </p:nvSpPr>
        <p:spPr>
          <a:xfrm>
            <a:off x="145774" y="5433392"/>
            <a:ext cx="3896139" cy="1261884"/>
          </a:xfrm>
          <a:prstGeom prst="rect">
            <a:avLst/>
          </a:prstGeom>
        </p:spPr>
        <p:txBody>
          <a:bodyPr wrap="square">
            <a:spAutoFit/>
          </a:bodyPr>
          <a:lstStyle/>
          <a:p>
            <a:r>
              <a:rPr lang="en-US" i="1" dirty="0">
                <a:solidFill>
                  <a:schemeClr val="bg1"/>
                </a:solidFill>
              </a:rPr>
              <a:t>message_name (arguments):</a:t>
            </a:r>
            <a:r>
              <a:rPr lang="en-US" i="1" dirty="0" smtClean="0">
                <a:solidFill>
                  <a:schemeClr val="bg1"/>
                </a:solidFill>
              </a:rPr>
              <a:t>returntype</a:t>
            </a:r>
          </a:p>
          <a:p>
            <a:endParaRPr lang="en-US" i="1" dirty="0">
              <a:solidFill>
                <a:schemeClr val="bg1"/>
              </a:solidFill>
            </a:endParaRPr>
          </a:p>
          <a:p>
            <a:pPr marL="285750" indent="-285750">
              <a:buFont typeface="Wingdings" panose="05000000000000000000" pitchFamily="2" charset="2"/>
              <a:buChar char="§"/>
            </a:pPr>
            <a:r>
              <a:rPr lang="en-US" sz="2000" dirty="0">
                <a:solidFill>
                  <a:schemeClr val="bg1"/>
                </a:solidFill>
              </a:rPr>
              <a:t>All parts are optional except the message_name .</a:t>
            </a:r>
          </a:p>
        </p:txBody>
      </p:sp>
      <p:sp>
        <p:nvSpPr>
          <p:cNvPr id="9" name="Rectangle 8"/>
          <p:cNvSpPr/>
          <p:nvPr/>
        </p:nvSpPr>
        <p:spPr>
          <a:xfrm>
            <a:off x="4416287" y="5393636"/>
            <a:ext cx="3272526" cy="1200329"/>
          </a:xfrm>
          <a:prstGeom prst="rect">
            <a:avLst/>
          </a:prstGeom>
        </p:spPr>
        <p:txBody>
          <a:bodyPr wrap="square">
            <a:spAutoFit/>
          </a:bodyPr>
          <a:lstStyle/>
          <a:p>
            <a:pPr marL="285750" indent="-285750">
              <a:buFont typeface="Wingdings" panose="05000000000000000000" pitchFamily="2" charset="2"/>
              <a:buChar char="§"/>
            </a:pPr>
            <a:r>
              <a:rPr lang="en-US" dirty="0"/>
              <a:t>Tip: You can avoid cluttering up your diagrams by minimizing the use of return messages</a:t>
            </a:r>
          </a:p>
        </p:txBody>
      </p:sp>
    </p:spTree>
    <p:extLst>
      <p:ext uri="{BB962C8B-B14F-4D97-AF65-F5344CB8AC3E}">
        <p14:creationId xmlns:p14="http://schemas.microsoft.com/office/powerpoint/2010/main" val="1090584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3340" y="494608"/>
            <a:ext cx="4273827" cy="534724"/>
          </a:xfrm>
        </p:spPr>
        <p:txBody>
          <a:bodyPr>
            <a:normAutofit fontScale="90000"/>
          </a:bodyPr>
          <a:lstStyle/>
          <a:p>
            <a:r>
              <a:rPr lang="en-US" b="1" dirty="0" smtClean="0">
                <a:solidFill>
                  <a:srgbClr val="C00000"/>
                </a:solidFill>
              </a:rPr>
              <a:t>Destruction Message</a:t>
            </a:r>
            <a:endParaRPr lang="en-US" b="1" dirty="0">
              <a:solidFill>
                <a:srgbClr val="C00000"/>
              </a:solidFill>
            </a:endParaRPr>
          </a:p>
        </p:txBody>
      </p:sp>
      <p:sp>
        <p:nvSpPr>
          <p:cNvPr id="3" name="Content Placeholder 2"/>
          <p:cNvSpPr>
            <a:spLocks noGrp="1"/>
          </p:cNvSpPr>
          <p:nvPr>
            <p:ph idx="1"/>
          </p:nvPr>
        </p:nvSpPr>
        <p:spPr>
          <a:xfrm>
            <a:off x="4465983" y="1047404"/>
            <a:ext cx="7421216" cy="5257800"/>
          </a:xfrm>
        </p:spPr>
        <p:txBody>
          <a:bodyPr>
            <a:noAutofit/>
          </a:bodyPr>
          <a:lstStyle/>
          <a:p>
            <a:pPr>
              <a:buFont typeface="Wingdings" panose="05000000000000000000" pitchFamily="2" charset="2"/>
              <a:buChar char="§"/>
            </a:pPr>
            <a:r>
              <a:rPr lang="en-US" sz="2400" dirty="0"/>
              <a:t>P</a:t>
            </a:r>
            <a:r>
              <a:rPr lang="en-US" sz="2400" dirty="0" smtClean="0"/>
              <a:t>articipants </a:t>
            </a:r>
            <a:r>
              <a:rPr lang="en-US" sz="2400" dirty="0"/>
              <a:t>when no longer needed can also be deleted from a sequence diagram. </a:t>
            </a:r>
            <a:endParaRPr lang="en-US" sz="2400" dirty="0" smtClean="0"/>
          </a:p>
          <a:p>
            <a:pPr>
              <a:buFont typeface="Wingdings" panose="05000000000000000000" pitchFamily="2" charset="2"/>
              <a:buChar char="§"/>
            </a:pPr>
            <a:r>
              <a:rPr lang="en-US" sz="2400" dirty="0" smtClean="0"/>
              <a:t>This </a:t>
            </a:r>
            <a:r>
              <a:rPr lang="en-US" sz="2400" dirty="0"/>
              <a:t>is done by adding an ‘X’ at the end of the lifeline of the said participant</a:t>
            </a:r>
            <a:r>
              <a:rPr lang="en-US" sz="2400" dirty="0" smtClean="0"/>
              <a:t>.</a:t>
            </a:r>
          </a:p>
          <a:p>
            <a:pPr marL="0" indent="0">
              <a:buNone/>
            </a:pPr>
            <a:endParaRPr lang="en-US" sz="2800" dirty="0"/>
          </a:p>
        </p:txBody>
      </p:sp>
      <p:sp>
        <p:nvSpPr>
          <p:cNvPr id="9" name="Text Placeholder 8"/>
          <p:cNvSpPr>
            <a:spLocks noGrp="1"/>
          </p:cNvSpPr>
          <p:nvPr>
            <p:ph type="body" sz="half" idx="2"/>
          </p:nvPr>
        </p:nvSpPr>
        <p:spPr>
          <a:xfrm>
            <a:off x="99391" y="1057525"/>
            <a:ext cx="3942522" cy="2971136"/>
          </a:xfrm>
        </p:spPr>
        <p:txBody>
          <a:bodyPr/>
          <a:lstStyle/>
          <a:p>
            <a:pPr marL="342900" indent="-342900">
              <a:buFont typeface="Wingdings" panose="05000000000000000000" pitchFamily="2" charset="2"/>
              <a:buChar char="§"/>
            </a:pPr>
            <a:r>
              <a:rPr lang="en-US" sz="2400" dirty="0"/>
              <a:t>When an object sends a message to itself, it is called a reflexive message. </a:t>
            </a:r>
            <a:endParaRPr lang="en-US" sz="2400" dirty="0" smtClean="0"/>
          </a:p>
          <a:p>
            <a:pPr marL="342900" indent="-342900">
              <a:buFont typeface="Wingdings" panose="05000000000000000000" pitchFamily="2" charset="2"/>
              <a:buChar char="§"/>
            </a:pPr>
            <a:r>
              <a:rPr lang="en-US" sz="2400" dirty="0" smtClean="0"/>
              <a:t>It </a:t>
            </a:r>
            <a:r>
              <a:rPr lang="en-US" sz="2400" dirty="0"/>
              <a:t>is indicated with a message arrow that starts and ends at the same lifeline as shown in the example below</a:t>
            </a:r>
            <a:r>
              <a:rPr lang="en-US" sz="2400" dirty="0" smtClean="0"/>
              <a:t>.</a:t>
            </a:r>
            <a:endParaRPr lang="en-US" sz="240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635" y="2533164"/>
            <a:ext cx="5449913" cy="4324836"/>
          </a:xfrm>
          <a:prstGeom prst="rect">
            <a:avLst/>
          </a:prstGeom>
        </p:spPr>
      </p:pic>
      <p:sp>
        <p:nvSpPr>
          <p:cNvPr id="10" name="Title 1"/>
          <p:cNvSpPr txBox="1">
            <a:spLocks/>
          </p:cNvSpPr>
          <p:nvPr/>
        </p:nvSpPr>
        <p:spPr>
          <a:xfrm>
            <a:off x="99391" y="485633"/>
            <a:ext cx="3664227" cy="534724"/>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b="1" dirty="0" smtClean="0">
                <a:solidFill>
                  <a:schemeClr val="bg1"/>
                </a:solidFill>
                <a:effectLst>
                  <a:outerShdw blurRad="38100" dist="38100" dir="2700000" algn="tl">
                    <a:srgbClr val="000000">
                      <a:alpha val="43137"/>
                    </a:srgbClr>
                  </a:outerShdw>
                </a:effectLst>
              </a:rPr>
              <a:t>Reflexive Message</a:t>
            </a:r>
            <a:endParaRPr lang="en-US" b="1" dirty="0">
              <a:solidFill>
                <a:schemeClr val="bg1"/>
              </a:solidFill>
              <a:effectLst>
                <a:outerShdw blurRad="38100" dist="38100" dir="2700000" algn="tl">
                  <a:srgbClr val="000000">
                    <a:alpha val="43137"/>
                  </a:srgbClr>
                </a:outerShdw>
              </a:effectLst>
            </a:endParaRP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435" y="4174066"/>
            <a:ext cx="1606725" cy="2628218"/>
          </a:xfrm>
          <a:prstGeom prst="rect">
            <a:avLst/>
          </a:prstGeom>
        </p:spPr>
      </p:pic>
    </p:spTree>
    <p:extLst>
      <p:ext uri="{BB962C8B-B14F-4D97-AF65-F5344CB8AC3E}">
        <p14:creationId xmlns:p14="http://schemas.microsoft.com/office/powerpoint/2010/main" val="52563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Clipping"/>
          <p:cNvPicPr>
            <a:picLocks noChangeAspect="1"/>
          </p:cNvPicPr>
          <p:nvPr/>
        </p:nvPicPr>
        <p:blipFill rotWithShape="1">
          <a:blip r:embed="rId2">
            <a:extLst>
              <a:ext uri="{28A0092B-C50C-407E-A947-70E740481C1C}">
                <a14:useLocalDpi xmlns:a14="http://schemas.microsoft.com/office/drawing/2010/main" val="0"/>
              </a:ext>
            </a:extLst>
          </a:blip>
          <a:srcRect l="4914"/>
          <a:stretch/>
        </p:blipFill>
        <p:spPr>
          <a:xfrm>
            <a:off x="6178575" y="980661"/>
            <a:ext cx="6013425" cy="5294171"/>
          </a:xfrm>
          <a:prstGeom prst="rect">
            <a:avLst/>
          </a:prstGeom>
        </p:spPr>
      </p:pic>
      <p:sp>
        <p:nvSpPr>
          <p:cNvPr id="9" name="Rectangle 8"/>
          <p:cNvSpPr/>
          <p:nvPr/>
        </p:nvSpPr>
        <p:spPr>
          <a:xfrm>
            <a:off x="397564" y="980661"/>
            <a:ext cx="6096000" cy="5016758"/>
          </a:xfrm>
          <a:prstGeom prst="rect">
            <a:avLst/>
          </a:prstGeom>
        </p:spPr>
        <p:txBody>
          <a:bodyPr>
            <a:spAutoFit/>
          </a:bodyPr>
          <a:lstStyle/>
          <a:p>
            <a:pPr marL="285750" indent="-285750">
              <a:buFont typeface="Wingdings" panose="05000000000000000000" pitchFamily="2" charset="2"/>
              <a:buChar char="§"/>
            </a:pPr>
            <a:r>
              <a:rPr lang="en-US" dirty="0" smtClean="0">
                <a:solidFill>
                  <a:srgbClr val="3F3F3F"/>
                </a:solidFill>
                <a:latin typeface="Roboto"/>
              </a:rPr>
              <a:t>Focus on </a:t>
            </a:r>
            <a:r>
              <a:rPr lang="en-US" dirty="0">
                <a:solidFill>
                  <a:srgbClr val="3F3F3F"/>
                </a:solidFill>
                <a:latin typeface="Roboto"/>
              </a:rPr>
              <a:t>the use case named ‘Create New User Account’ to draw our sequence </a:t>
            </a:r>
            <a:r>
              <a:rPr lang="en-US" dirty="0" smtClean="0">
                <a:solidFill>
                  <a:srgbClr val="3F3F3F"/>
                </a:solidFill>
                <a:latin typeface="Roboto"/>
              </a:rPr>
              <a:t>diagram from given use case diagram.</a:t>
            </a:r>
            <a:endParaRPr lang="en-US" dirty="0">
              <a:solidFill>
                <a:srgbClr val="3F3F3F"/>
              </a:solidFill>
              <a:latin typeface="Roboto"/>
            </a:endParaRPr>
          </a:p>
          <a:p>
            <a:pPr marL="285750" indent="-285750">
              <a:buFont typeface="Wingdings" panose="05000000000000000000" pitchFamily="2" charset="2"/>
              <a:buChar char="§"/>
            </a:pPr>
            <a:r>
              <a:rPr lang="en-US" dirty="0">
                <a:solidFill>
                  <a:srgbClr val="3F3F3F"/>
                </a:solidFill>
                <a:latin typeface="Roboto"/>
              </a:rPr>
              <a:t>Before drawing the sequence diagram, it’s necessary to identify the objects or actors that would be involved in creating a new user account. These would </a:t>
            </a:r>
            <a:r>
              <a:rPr lang="en-US" dirty="0" smtClean="0">
                <a:solidFill>
                  <a:srgbClr val="3F3F3F"/>
                </a:solidFill>
                <a:latin typeface="Roboto"/>
              </a:rPr>
              <a:t>be:</a:t>
            </a:r>
            <a:endParaRPr lang="en-US" dirty="0">
              <a:solidFill>
                <a:srgbClr val="3F3F3F"/>
              </a:solidFill>
              <a:latin typeface="Roboto"/>
            </a:endParaRPr>
          </a:p>
          <a:p>
            <a:pPr lvl="1">
              <a:buFont typeface="Arial" panose="020B0604020202020204" pitchFamily="34" charset="0"/>
              <a:buChar char="•"/>
            </a:pPr>
            <a:r>
              <a:rPr lang="en-US" dirty="0">
                <a:solidFill>
                  <a:srgbClr val="3F3F3F"/>
                </a:solidFill>
                <a:latin typeface="Roboto"/>
              </a:rPr>
              <a:t>Librarian</a:t>
            </a:r>
          </a:p>
          <a:p>
            <a:pPr lvl="1">
              <a:buFont typeface="Arial" panose="020B0604020202020204" pitchFamily="34" charset="0"/>
              <a:buChar char="•"/>
            </a:pPr>
            <a:r>
              <a:rPr lang="en-US" dirty="0">
                <a:solidFill>
                  <a:srgbClr val="3F3F3F"/>
                </a:solidFill>
                <a:latin typeface="Roboto"/>
              </a:rPr>
              <a:t>Online Library Management system</a:t>
            </a:r>
          </a:p>
          <a:p>
            <a:pPr lvl="1">
              <a:buFont typeface="Arial" panose="020B0604020202020204" pitchFamily="34" charset="0"/>
              <a:buChar char="•"/>
            </a:pPr>
            <a:r>
              <a:rPr lang="en-US" dirty="0">
                <a:solidFill>
                  <a:srgbClr val="3F3F3F"/>
                </a:solidFill>
                <a:latin typeface="Roboto"/>
              </a:rPr>
              <a:t>User credentials database</a:t>
            </a:r>
          </a:p>
          <a:p>
            <a:pPr lvl="1">
              <a:buFont typeface="Arial" panose="020B0604020202020204" pitchFamily="34" charset="0"/>
              <a:buChar char="•"/>
            </a:pPr>
            <a:r>
              <a:rPr lang="en-US" dirty="0">
                <a:solidFill>
                  <a:srgbClr val="3F3F3F"/>
                </a:solidFill>
                <a:latin typeface="Roboto"/>
              </a:rPr>
              <a:t>Email </a:t>
            </a:r>
            <a:r>
              <a:rPr lang="en-US" dirty="0" smtClean="0">
                <a:solidFill>
                  <a:srgbClr val="3F3F3F"/>
                </a:solidFill>
                <a:latin typeface="Roboto"/>
              </a:rPr>
              <a:t>system</a:t>
            </a:r>
          </a:p>
          <a:p>
            <a:pPr marL="342900" indent="-342900">
              <a:buFont typeface="Wingdings" panose="05000000000000000000" pitchFamily="2" charset="2"/>
              <a:buChar char="§"/>
            </a:pPr>
            <a:r>
              <a:rPr lang="en-US" sz="2000" dirty="0"/>
              <a:t>Once you identify the objects, it is then important to write a detailed description on what the use case does. </a:t>
            </a:r>
            <a:endParaRPr lang="en-US" sz="2000" dirty="0" smtClean="0"/>
          </a:p>
          <a:p>
            <a:pPr marL="342900" indent="-342900">
              <a:buFont typeface="Wingdings" panose="05000000000000000000" pitchFamily="2" charset="2"/>
              <a:buChar char="§"/>
            </a:pPr>
            <a:r>
              <a:rPr lang="en-US" sz="2000" dirty="0" smtClean="0"/>
              <a:t>From </a:t>
            </a:r>
            <a:r>
              <a:rPr lang="en-US" sz="2000" dirty="0"/>
              <a:t>this description, you can easily figure out the interactions (that should go in the sequence diagram) that would occur between the objects above, once the use case is executed.</a:t>
            </a:r>
            <a:endParaRPr lang="en-US" sz="2000" b="0" i="0" dirty="0">
              <a:solidFill>
                <a:srgbClr val="3F3F3F"/>
              </a:solidFill>
              <a:effectLst/>
              <a:latin typeface="Roboto"/>
            </a:endParaRPr>
          </a:p>
        </p:txBody>
      </p:sp>
      <p:sp>
        <p:nvSpPr>
          <p:cNvPr id="10" name="TextBox 9"/>
          <p:cNvSpPr txBox="1"/>
          <p:nvPr/>
        </p:nvSpPr>
        <p:spPr>
          <a:xfrm>
            <a:off x="397564" y="212034"/>
            <a:ext cx="5155096"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How to draw Sequence Diagram</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2154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762000"/>
            <a:ext cx="10154259" cy="757555"/>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lang="en-US" b="1" spc="-285" dirty="0" smtClean="0">
                <a:effectLst>
                  <a:outerShdw blurRad="38100" dist="38100" dir="2700000" algn="tl">
                    <a:srgbClr val="000000">
                      <a:alpha val="43137"/>
                    </a:srgbClr>
                  </a:outerShdw>
                </a:effectLst>
              </a:rPr>
              <a:t>Activity Diagrams</a:t>
            </a:r>
            <a:r>
              <a:rPr b="1" spc="-290" dirty="0" smtClean="0">
                <a:effectLst>
                  <a:outerShdw blurRad="38100" dist="38100" dir="2700000" algn="tl">
                    <a:srgbClr val="000000">
                      <a:alpha val="43137"/>
                    </a:srgbClr>
                  </a:outerShdw>
                </a:effectLst>
              </a:rPr>
              <a:t>	</a:t>
            </a:r>
            <a:endParaRPr b="1" spc="-290" dirty="0">
              <a:effectLst>
                <a:outerShdw blurRad="38100" dist="38100" dir="2700000" algn="tl">
                  <a:srgbClr val="000000">
                    <a:alpha val="43137"/>
                  </a:srgbClr>
                </a:outerShdw>
              </a:effectLst>
            </a:endParaRPr>
          </a:p>
        </p:txBody>
      </p:sp>
      <p:sp>
        <p:nvSpPr>
          <p:cNvPr id="4" name="object 4"/>
          <p:cNvSpPr txBox="1"/>
          <p:nvPr/>
        </p:nvSpPr>
        <p:spPr>
          <a:xfrm>
            <a:off x="1066800" y="1680844"/>
            <a:ext cx="10134600" cy="3110467"/>
          </a:xfrm>
          <a:prstGeom prst="rect">
            <a:avLst/>
          </a:prstGeom>
        </p:spPr>
        <p:txBody>
          <a:bodyPr vert="horz" wrap="square" lIns="0" tIns="154305" rIns="0" bIns="0" rtlCol="0">
            <a:spAutoFit/>
          </a:bodyPr>
          <a:lstStyle/>
          <a:p>
            <a:pPr marL="285750" indent="-285750">
              <a:buClr>
                <a:srgbClr val="E38312"/>
              </a:buClr>
              <a:buFont typeface="Wingdings"/>
              <a:buChar char=""/>
            </a:pPr>
            <a:r>
              <a:rPr lang="en-US" sz="2400" dirty="0">
                <a:solidFill>
                  <a:schemeClr val="tx1">
                    <a:lumMod val="95000"/>
                    <a:lumOff val="5000"/>
                  </a:schemeClr>
                </a:solidFill>
                <a:latin typeface="+mj-lt"/>
                <a:cs typeface="Carlito"/>
              </a:rPr>
              <a:t>It is a behavioral diagram that illustrates the flow of activities through a system.</a:t>
            </a:r>
          </a:p>
          <a:p>
            <a:pPr marL="285750" indent="-285750">
              <a:buClr>
                <a:srgbClr val="E38312"/>
              </a:buClr>
              <a:buFont typeface="Wingdings"/>
              <a:buChar char=""/>
            </a:pPr>
            <a:r>
              <a:rPr lang="en-US" sz="2400" dirty="0" smtClean="0">
                <a:solidFill>
                  <a:schemeClr val="tx1">
                    <a:lumMod val="95000"/>
                    <a:lumOff val="5000"/>
                  </a:schemeClr>
                </a:solidFill>
                <a:latin typeface="+mj-lt"/>
                <a:cs typeface="Carlito"/>
              </a:rPr>
              <a:t>Activity </a:t>
            </a:r>
            <a:r>
              <a:rPr lang="en-US" sz="2400" dirty="0">
                <a:solidFill>
                  <a:schemeClr val="tx1">
                    <a:lumMod val="95000"/>
                    <a:lumOff val="5000"/>
                  </a:schemeClr>
                </a:solidFill>
                <a:latin typeface="+mj-lt"/>
                <a:cs typeface="Carlito"/>
              </a:rPr>
              <a:t>diagram is basically a flowchart to represent the flow from one activity to another activity. </a:t>
            </a:r>
          </a:p>
          <a:p>
            <a:pPr marL="285750" indent="-285750">
              <a:buClr>
                <a:srgbClr val="E38312"/>
              </a:buClr>
              <a:buFont typeface="Wingdings"/>
              <a:buChar char=""/>
            </a:pPr>
            <a:r>
              <a:rPr lang="en-US" sz="2400" dirty="0">
                <a:solidFill>
                  <a:schemeClr val="tx1">
                    <a:lumMod val="95000"/>
                    <a:lumOff val="5000"/>
                  </a:schemeClr>
                </a:solidFill>
                <a:latin typeface="+mj-lt"/>
                <a:cs typeface="Carlito"/>
              </a:rPr>
              <a:t>The activity can be described as an operation of the system.</a:t>
            </a:r>
          </a:p>
          <a:p>
            <a:pPr marL="285750" indent="-285750">
              <a:buClr>
                <a:srgbClr val="E38312"/>
              </a:buClr>
              <a:buFont typeface="Wingdings"/>
              <a:buChar char=""/>
            </a:pPr>
            <a:r>
              <a:rPr lang="en-US" sz="2400" dirty="0">
                <a:solidFill>
                  <a:schemeClr val="tx1">
                    <a:lumMod val="95000"/>
                    <a:lumOff val="5000"/>
                  </a:schemeClr>
                </a:solidFill>
                <a:latin typeface="+mj-lt"/>
                <a:cs typeface="Carlito"/>
              </a:rPr>
              <a:t>The control flow is drawn from one operation to another. This flow can be sequential, branched, or concurrent. </a:t>
            </a:r>
          </a:p>
          <a:p>
            <a:pPr marL="285750" indent="-285750">
              <a:buClr>
                <a:srgbClr val="E38312"/>
              </a:buClr>
              <a:buFont typeface="Wingdings"/>
              <a:buChar char=""/>
            </a:pPr>
            <a:r>
              <a:rPr lang="en-US" sz="2400" dirty="0">
                <a:solidFill>
                  <a:schemeClr val="tx1">
                    <a:lumMod val="95000"/>
                    <a:lumOff val="5000"/>
                  </a:schemeClr>
                </a:solidFill>
                <a:latin typeface="+mj-lt"/>
                <a:cs typeface="Carlito"/>
              </a:rPr>
              <a:t>Activity diagrams deal with all type of flow control by using different elements such as fork, join, etc</a:t>
            </a:r>
          </a:p>
        </p:txBody>
      </p:sp>
    </p:spTree>
    <p:extLst>
      <p:ext uri="{BB962C8B-B14F-4D97-AF65-F5344CB8AC3E}">
        <p14:creationId xmlns:p14="http://schemas.microsoft.com/office/powerpoint/2010/main" val="754044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351515"/>
            <a:ext cx="3664226" cy="760010"/>
          </a:xfrm>
        </p:spPr>
        <p:txBody>
          <a:bodyPr>
            <a:normAutofit/>
          </a:bodyPr>
          <a:lstStyle/>
          <a:p>
            <a:r>
              <a:rPr lang="en-US" sz="2400" b="1" dirty="0" smtClean="0">
                <a:effectLst>
                  <a:outerShdw blurRad="38100" dist="38100" dir="2700000" algn="tl">
                    <a:srgbClr val="000000">
                      <a:alpha val="43137"/>
                    </a:srgbClr>
                  </a:outerShdw>
                </a:effectLst>
              </a:rPr>
              <a:t>Steps to create new library User Account</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329903" y="590054"/>
            <a:ext cx="7633252" cy="760010"/>
          </a:xfrm>
        </p:spPr>
        <p:txBody>
          <a:bodyPr>
            <a:normAutofit/>
          </a:bodyPr>
          <a:lstStyle/>
          <a:p>
            <a:pPr>
              <a:buFont typeface="Wingdings" panose="05000000000000000000" pitchFamily="2" charset="2"/>
              <a:buChar char="§"/>
            </a:pPr>
            <a:r>
              <a:rPr lang="en-US" dirty="0"/>
              <a:t>From each of these steps, you can easily specify what messages should be exchanged between the objects in the sequence diagram. </a:t>
            </a:r>
            <a:endParaRPr lang="en-US" dirty="0" smtClean="0"/>
          </a:p>
          <a:p>
            <a:endParaRPr lang="en-US" dirty="0"/>
          </a:p>
          <a:p>
            <a:endParaRPr lang="en-US" dirty="0"/>
          </a:p>
        </p:txBody>
      </p:sp>
      <p:sp>
        <p:nvSpPr>
          <p:cNvPr id="4" name="Text Placeholder 3"/>
          <p:cNvSpPr>
            <a:spLocks noGrp="1"/>
          </p:cNvSpPr>
          <p:nvPr>
            <p:ph type="body" sz="half" idx="2"/>
          </p:nvPr>
        </p:nvSpPr>
        <p:spPr>
          <a:xfrm>
            <a:off x="53008" y="1217542"/>
            <a:ext cx="4002157" cy="5395293"/>
          </a:xfrm>
        </p:spPr>
        <p:txBody>
          <a:bodyPr>
            <a:noAutofit/>
          </a:bodyPr>
          <a:lstStyle/>
          <a:p>
            <a:pPr marL="285750" indent="-285750">
              <a:buFont typeface="Wingdings" panose="05000000000000000000" pitchFamily="2" charset="2"/>
              <a:buChar char="§"/>
            </a:pPr>
            <a:r>
              <a:rPr lang="en-US" sz="2000" dirty="0" smtClean="0"/>
              <a:t>The </a:t>
            </a:r>
            <a:r>
              <a:rPr lang="en-US" sz="2000" dirty="0"/>
              <a:t>librarian request the system to create a new online library account</a:t>
            </a:r>
          </a:p>
          <a:p>
            <a:pPr marL="285750" indent="-285750">
              <a:buFont typeface="Wingdings" panose="05000000000000000000" pitchFamily="2" charset="2"/>
              <a:buChar char="§"/>
            </a:pPr>
            <a:r>
              <a:rPr lang="en-US" sz="2000" dirty="0"/>
              <a:t>The librarian then selects the library user account type</a:t>
            </a:r>
          </a:p>
          <a:p>
            <a:pPr marL="285750" indent="-285750">
              <a:buFont typeface="Wingdings" panose="05000000000000000000" pitchFamily="2" charset="2"/>
              <a:buChar char="§"/>
            </a:pPr>
            <a:r>
              <a:rPr lang="en-US" sz="2000" dirty="0"/>
              <a:t>The librarian enters the user’s details</a:t>
            </a:r>
          </a:p>
          <a:p>
            <a:pPr marL="285750" indent="-285750">
              <a:buFont typeface="Wingdings" panose="05000000000000000000" pitchFamily="2" charset="2"/>
              <a:buChar char="§"/>
            </a:pPr>
            <a:r>
              <a:rPr lang="en-US" sz="2000" dirty="0"/>
              <a:t>The user’s details are checked using the user Credentials Database</a:t>
            </a:r>
          </a:p>
          <a:p>
            <a:pPr marL="285750" indent="-285750">
              <a:buFont typeface="Wingdings" panose="05000000000000000000" pitchFamily="2" charset="2"/>
              <a:buChar char="§"/>
            </a:pPr>
            <a:r>
              <a:rPr lang="en-US" sz="2000" dirty="0"/>
              <a:t>The new library user account is created</a:t>
            </a:r>
          </a:p>
          <a:p>
            <a:pPr marL="285750" indent="-285750">
              <a:buFont typeface="Wingdings" panose="05000000000000000000" pitchFamily="2" charset="2"/>
              <a:buChar char="§"/>
            </a:pPr>
            <a:r>
              <a:rPr lang="en-US" sz="2000" dirty="0"/>
              <a:t>A summary of the of the new account’s details are then emailed to the user</a:t>
            </a:r>
          </a:p>
          <a:p>
            <a:endParaRPr lang="en-US" sz="200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417" y="1794840"/>
            <a:ext cx="8090942" cy="4240695"/>
          </a:xfrm>
          <a:prstGeom prst="rect">
            <a:avLst/>
          </a:prstGeom>
        </p:spPr>
      </p:pic>
    </p:spTree>
    <p:extLst>
      <p:ext uri="{BB962C8B-B14F-4D97-AF65-F5344CB8AC3E}">
        <p14:creationId xmlns:p14="http://schemas.microsoft.com/office/powerpoint/2010/main" val="2348511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050" b="6250"/>
          <a:stretch/>
        </p:blipFill>
        <p:spPr>
          <a:xfrm>
            <a:off x="3304903" y="-7555"/>
            <a:ext cx="5577840" cy="6822482"/>
          </a:xfrm>
          <a:prstGeom prst="rect">
            <a:avLst/>
          </a:prstGeom>
        </p:spPr>
      </p:pic>
    </p:spTree>
    <p:extLst>
      <p:ext uri="{BB962C8B-B14F-4D97-AF65-F5344CB8AC3E}">
        <p14:creationId xmlns:p14="http://schemas.microsoft.com/office/powerpoint/2010/main" val="17548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9" y="0"/>
            <a:ext cx="12014793" cy="6858000"/>
          </a:xfrm>
          <a:prstGeom prst="rect">
            <a:avLst/>
          </a:prstGeom>
        </p:spPr>
      </p:pic>
    </p:spTree>
    <p:extLst>
      <p:ext uri="{BB962C8B-B14F-4D97-AF65-F5344CB8AC3E}">
        <p14:creationId xmlns:p14="http://schemas.microsoft.com/office/powerpoint/2010/main" val="1458017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32" y="0"/>
            <a:ext cx="10855937" cy="6858000"/>
          </a:xfrm>
          <a:prstGeom prst="rect">
            <a:avLst/>
          </a:prstGeom>
          <a:solidFill>
            <a:srgbClr val="FCF4C1"/>
          </a:solidFill>
        </p:spPr>
      </p:pic>
    </p:spTree>
    <p:extLst>
      <p:ext uri="{BB962C8B-B14F-4D97-AF65-F5344CB8AC3E}">
        <p14:creationId xmlns:p14="http://schemas.microsoft.com/office/powerpoint/2010/main" val="3090767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https://youtu.be/IFqhoJJ3q8A</a:t>
            </a:r>
          </a:p>
        </p:txBody>
      </p:sp>
    </p:spTree>
    <p:extLst>
      <p:ext uri="{BB962C8B-B14F-4D97-AF65-F5344CB8AC3E}">
        <p14:creationId xmlns:p14="http://schemas.microsoft.com/office/powerpoint/2010/main" val="79281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762000"/>
            <a:ext cx="10154259" cy="757555"/>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lang="en-US" b="1" spc="-285" dirty="0" smtClean="0">
                <a:effectLst>
                  <a:outerShdw blurRad="38100" dist="38100" dir="2700000" algn="tl">
                    <a:srgbClr val="000000">
                      <a:alpha val="43137"/>
                    </a:srgbClr>
                  </a:outerShdw>
                </a:effectLst>
              </a:rPr>
              <a:t>Activity Diagrams</a:t>
            </a:r>
            <a:r>
              <a:rPr b="1" spc="-290" dirty="0" smtClean="0">
                <a:effectLst>
                  <a:outerShdw blurRad="38100" dist="38100" dir="2700000" algn="tl">
                    <a:srgbClr val="000000">
                      <a:alpha val="43137"/>
                    </a:srgbClr>
                  </a:outerShdw>
                </a:effectLst>
              </a:rPr>
              <a:t>	</a:t>
            </a:r>
            <a:endParaRPr b="1" spc="-290" dirty="0">
              <a:effectLst>
                <a:outerShdw blurRad="38100" dist="38100" dir="2700000" algn="tl">
                  <a:srgbClr val="000000">
                    <a:alpha val="43137"/>
                  </a:srgbClr>
                </a:outerShdw>
              </a:effectLst>
            </a:endParaRPr>
          </a:p>
        </p:txBody>
      </p:sp>
      <p:sp>
        <p:nvSpPr>
          <p:cNvPr id="4" name="object 4"/>
          <p:cNvSpPr txBox="1"/>
          <p:nvPr/>
        </p:nvSpPr>
        <p:spPr>
          <a:xfrm>
            <a:off x="1066800" y="1680844"/>
            <a:ext cx="10134600" cy="2925801"/>
          </a:xfrm>
          <a:prstGeom prst="rect">
            <a:avLst/>
          </a:prstGeom>
        </p:spPr>
        <p:txBody>
          <a:bodyPr vert="horz" wrap="square" lIns="0" tIns="154305" rIns="0" bIns="0" rtlCol="0">
            <a:spAutoFit/>
          </a:bodyPr>
          <a:lstStyle/>
          <a:p>
            <a:r>
              <a:rPr lang="en-US" sz="3600" b="1" dirty="0" smtClean="0">
                <a:solidFill>
                  <a:schemeClr val="accent6">
                    <a:lumMod val="75000"/>
                  </a:schemeClr>
                </a:solidFill>
              </a:rPr>
              <a:t>When to Use: </a:t>
            </a:r>
          </a:p>
          <a:p>
            <a:pPr marL="285750" indent="-285750">
              <a:buClr>
                <a:srgbClr val="E38312"/>
              </a:buClr>
              <a:buFont typeface="Wingdings"/>
              <a:buChar char=""/>
            </a:pPr>
            <a:r>
              <a:rPr lang="en-US" sz="2400" dirty="0">
                <a:solidFill>
                  <a:schemeClr val="tx1">
                    <a:lumMod val="95000"/>
                    <a:lumOff val="5000"/>
                  </a:schemeClr>
                </a:solidFill>
                <a:latin typeface="+mj-lt"/>
                <a:cs typeface="Carlito"/>
              </a:rPr>
              <a:t>The main reason to use activity diagrams is to model the workflow behind the system being designed.</a:t>
            </a:r>
          </a:p>
          <a:p>
            <a:pPr marL="285750" indent="-285750">
              <a:buClr>
                <a:srgbClr val="E38312"/>
              </a:buClr>
              <a:buFont typeface="Wingdings"/>
              <a:buChar char=""/>
            </a:pPr>
            <a:r>
              <a:rPr lang="en-US" sz="2400" dirty="0">
                <a:solidFill>
                  <a:schemeClr val="tx1">
                    <a:lumMod val="95000"/>
                    <a:lumOff val="5000"/>
                  </a:schemeClr>
                </a:solidFill>
                <a:latin typeface="+mj-lt"/>
                <a:cs typeface="Carlito"/>
              </a:rPr>
              <a:t> Activity Diagrams are also useful for: analyzing a use case by describing what actions need to take place and when they should occur; </a:t>
            </a:r>
          </a:p>
          <a:p>
            <a:pPr marL="285750" indent="-285750">
              <a:buClr>
                <a:srgbClr val="E38312"/>
              </a:buClr>
              <a:buFont typeface="Wingdings"/>
              <a:buChar char=""/>
            </a:pPr>
            <a:r>
              <a:rPr lang="en-US" sz="2400" dirty="0">
                <a:solidFill>
                  <a:schemeClr val="tx1">
                    <a:lumMod val="95000"/>
                    <a:lumOff val="5000"/>
                  </a:schemeClr>
                </a:solidFill>
                <a:latin typeface="+mj-lt"/>
                <a:cs typeface="Carlito"/>
              </a:rPr>
              <a:t>Activity diagrams do not give detail about how objects behave or how objects collaborate.</a:t>
            </a:r>
          </a:p>
        </p:txBody>
      </p:sp>
    </p:spTree>
    <p:extLst>
      <p:ext uri="{BB962C8B-B14F-4D97-AF65-F5344CB8AC3E}">
        <p14:creationId xmlns:p14="http://schemas.microsoft.com/office/powerpoint/2010/main" val="392558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Activity diagrams - Notations</a:t>
            </a:r>
            <a:endParaRPr lang="en-US" b="1" dirty="0">
              <a:effectLst>
                <a:outerShdw blurRad="38100" dist="38100" dir="2700000" algn="tl">
                  <a:srgbClr val="000000">
                    <a:alpha val="43137"/>
                  </a:srgbClr>
                </a:outerShdw>
              </a:effectLst>
            </a:endParaRPr>
          </a:p>
        </p:txBody>
      </p:sp>
      <p:sp>
        <p:nvSpPr>
          <p:cNvPr id="3" name="Rectangle 2"/>
          <p:cNvSpPr/>
          <p:nvPr/>
        </p:nvSpPr>
        <p:spPr>
          <a:xfrm>
            <a:off x="3941378" y="2136340"/>
            <a:ext cx="7399284" cy="3139321"/>
          </a:xfrm>
          <a:prstGeom prst="rect">
            <a:avLst/>
          </a:prstGeom>
        </p:spPr>
        <p:txBody>
          <a:bodyPr wrap="square">
            <a:spAutoFit/>
          </a:bodyPr>
          <a:lstStyle/>
          <a:p>
            <a:r>
              <a:rPr lang="en-US" b="1" dirty="0">
                <a:solidFill>
                  <a:srgbClr val="3B3835"/>
                </a:solidFill>
                <a:latin typeface="Helvetica Neue"/>
              </a:rPr>
              <a:t>Activity states </a:t>
            </a:r>
            <a:r>
              <a:rPr lang="en-US" dirty="0" smtClean="0">
                <a:solidFill>
                  <a:srgbClr val="3B3835"/>
                </a:solidFill>
                <a:latin typeface="Helvetica Neue"/>
              </a:rPr>
              <a:t>- Represent </a:t>
            </a:r>
            <a:r>
              <a:rPr lang="en-US" dirty="0">
                <a:solidFill>
                  <a:srgbClr val="3B3835"/>
                </a:solidFill>
                <a:latin typeface="Helvetica Neue"/>
              </a:rPr>
              <a:t>the performance of a step within the workflow. </a:t>
            </a:r>
            <a:endParaRPr lang="en-US" dirty="0" smtClean="0">
              <a:solidFill>
                <a:srgbClr val="3B3835"/>
              </a:solidFill>
              <a:latin typeface="Helvetica Neue"/>
            </a:endParaRPr>
          </a:p>
          <a:p>
            <a:endParaRPr lang="en-US" dirty="0">
              <a:solidFill>
                <a:srgbClr val="3B3835"/>
              </a:solidFill>
              <a:latin typeface="Helvetica Neue"/>
            </a:endParaRPr>
          </a:p>
          <a:p>
            <a:r>
              <a:rPr lang="en-US" b="1" dirty="0" smtClean="0">
                <a:solidFill>
                  <a:srgbClr val="3B3835"/>
                </a:solidFill>
                <a:latin typeface="Helvetica Neue"/>
              </a:rPr>
              <a:t>Transition</a:t>
            </a:r>
            <a:r>
              <a:rPr lang="en-US" dirty="0" smtClean="0">
                <a:solidFill>
                  <a:srgbClr val="3B3835"/>
                </a:solidFill>
                <a:latin typeface="Helvetica Neue"/>
              </a:rPr>
              <a:t> </a:t>
            </a:r>
            <a:r>
              <a:rPr lang="en-US" dirty="0">
                <a:solidFill>
                  <a:srgbClr val="3B3835"/>
                </a:solidFill>
                <a:latin typeface="Helvetica Neue"/>
              </a:rPr>
              <a:t>show what activity state follows after </a:t>
            </a:r>
            <a:r>
              <a:rPr lang="en-US" dirty="0" smtClean="0">
                <a:solidFill>
                  <a:srgbClr val="3B3835"/>
                </a:solidFill>
                <a:latin typeface="Helvetica Neue"/>
              </a:rPr>
              <a:t>another.</a:t>
            </a:r>
          </a:p>
          <a:p>
            <a:endParaRPr lang="en-US" dirty="0" smtClean="0">
              <a:solidFill>
                <a:srgbClr val="3B3835"/>
              </a:solidFill>
              <a:latin typeface="Helvetica Neue"/>
            </a:endParaRPr>
          </a:p>
          <a:p>
            <a:r>
              <a:rPr lang="en-US" b="1" dirty="0" smtClean="0">
                <a:solidFill>
                  <a:srgbClr val="3B3835"/>
                </a:solidFill>
                <a:latin typeface="Helvetica Neue"/>
              </a:rPr>
              <a:t>Decisions</a:t>
            </a:r>
            <a:r>
              <a:rPr lang="en-US" dirty="0" smtClean="0">
                <a:solidFill>
                  <a:srgbClr val="3B3835"/>
                </a:solidFill>
                <a:latin typeface="Helvetica Neue"/>
              </a:rPr>
              <a:t> </a:t>
            </a:r>
            <a:r>
              <a:rPr lang="en-US" dirty="0">
                <a:solidFill>
                  <a:srgbClr val="3B3835"/>
                </a:solidFill>
                <a:latin typeface="Helvetica Neue"/>
              </a:rPr>
              <a:t>(branch) for which a set of guard conditions are defined. These are conditions that must be met to trigger the transition. </a:t>
            </a:r>
            <a:endParaRPr lang="en-US" dirty="0" smtClean="0">
              <a:solidFill>
                <a:srgbClr val="3B3835"/>
              </a:solidFill>
              <a:latin typeface="Helvetica Neue"/>
            </a:endParaRPr>
          </a:p>
          <a:p>
            <a:endParaRPr lang="en-US" dirty="0" smtClean="0">
              <a:solidFill>
                <a:srgbClr val="3B3835"/>
              </a:solidFill>
              <a:latin typeface="Helvetica Neue"/>
            </a:endParaRPr>
          </a:p>
          <a:p>
            <a:r>
              <a:rPr lang="en-US" b="1" dirty="0" smtClean="0">
                <a:solidFill>
                  <a:srgbClr val="3B3835"/>
                </a:solidFill>
                <a:latin typeface="Helvetica Neue"/>
              </a:rPr>
              <a:t>Synchronization </a:t>
            </a:r>
            <a:r>
              <a:rPr lang="en-US" b="1" dirty="0">
                <a:solidFill>
                  <a:srgbClr val="3B3835"/>
                </a:solidFill>
                <a:latin typeface="Helvetica Neue"/>
              </a:rPr>
              <a:t>bars </a:t>
            </a:r>
            <a:r>
              <a:rPr lang="en-US" dirty="0" smtClean="0">
                <a:solidFill>
                  <a:srgbClr val="3B3835"/>
                </a:solidFill>
                <a:latin typeface="Helvetica Neue"/>
              </a:rPr>
              <a:t>- </a:t>
            </a:r>
            <a:r>
              <a:rPr lang="en-US" dirty="0">
                <a:solidFill>
                  <a:srgbClr val="3B3835"/>
                </a:solidFill>
                <a:latin typeface="Helvetica Neue"/>
              </a:rPr>
              <a:t>which you can use to show parallel </a:t>
            </a:r>
            <a:r>
              <a:rPr lang="en-US" dirty="0" smtClean="0">
                <a:solidFill>
                  <a:srgbClr val="3B3835"/>
                </a:solidFill>
                <a:latin typeface="Helvetica Neue"/>
              </a:rPr>
              <a:t>sub-flows</a:t>
            </a:r>
            <a:r>
              <a:rPr lang="en-US" dirty="0">
                <a:solidFill>
                  <a:srgbClr val="3B3835"/>
                </a:solidFill>
                <a:latin typeface="Helvetica Neue"/>
              </a:rPr>
              <a:t>. Synchronization bars allow you to show concurrent threads - fork </a:t>
            </a:r>
            <a:r>
              <a:rPr lang="en-US" dirty="0" smtClean="0">
                <a:solidFill>
                  <a:srgbClr val="3B3835"/>
                </a:solidFill>
                <a:latin typeface="Helvetica Neue"/>
              </a:rPr>
              <a:t>node or join node.</a:t>
            </a:r>
            <a:r>
              <a:rPr lang="en-US" dirty="0">
                <a:solidFill>
                  <a:srgbClr val="3B3835"/>
                </a:solidFill>
                <a:latin typeface="Helvetica Neue"/>
              </a:rPr>
              <a:t> </a:t>
            </a:r>
            <a:endParaRPr lang="en-US" dirty="0"/>
          </a:p>
        </p:txBody>
      </p:sp>
      <p:sp>
        <p:nvSpPr>
          <p:cNvPr id="8" name="Flowchart: Terminator 7"/>
          <p:cNvSpPr/>
          <p:nvPr/>
        </p:nvSpPr>
        <p:spPr>
          <a:xfrm>
            <a:off x="1282262" y="2118059"/>
            <a:ext cx="1481959" cy="564819"/>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Activity</a:t>
            </a:r>
            <a:endParaRPr lang="en-US" dirty="0"/>
          </a:p>
        </p:txBody>
      </p:sp>
      <p:cxnSp>
        <p:nvCxnSpPr>
          <p:cNvPr id="10" name="Straight Arrow Connector 9"/>
          <p:cNvCxnSpPr/>
          <p:nvPr/>
        </p:nvCxnSpPr>
        <p:spPr>
          <a:xfrm>
            <a:off x="1308537" y="3058513"/>
            <a:ext cx="1429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1860331" y="3352803"/>
            <a:ext cx="599090" cy="52551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Arrow Connector 12"/>
          <p:cNvCxnSpPr>
            <a:stCxn id="11" idx="1"/>
          </p:cNvCxnSpPr>
          <p:nvPr/>
        </p:nvCxnSpPr>
        <p:spPr>
          <a:xfrm flipH="1" flipV="1">
            <a:off x="1208690" y="3611410"/>
            <a:ext cx="651641" cy="4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p:cNvCxnSpPr>
          <p:nvPr/>
        </p:nvCxnSpPr>
        <p:spPr>
          <a:xfrm>
            <a:off x="2159876" y="3878320"/>
            <a:ext cx="0" cy="42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1914" y="5280914"/>
            <a:ext cx="1103586" cy="136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59876" y="5349231"/>
            <a:ext cx="1150883" cy="12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endCxn id="16" idx="0"/>
          </p:cNvCxnSpPr>
          <p:nvPr/>
        </p:nvCxnSpPr>
        <p:spPr>
          <a:xfrm>
            <a:off x="1063707" y="4461107"/>
            <a:ext cx="0" cy="81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2"/>
          </p:cNvCxnSpPr>
          <p:nvPr/>
        </p:nvCxnSpPr>
        <p:spPr>
          <a:xfrm flipH="1">
            <a:off x="511914" y="5417548"/>
            <a:ext cx="551793" cy="483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p:cNvCxnSpPr>
          <p:nvPr/>
        </p:nvCxnSpPr>
        <p:spPr>
          <a:xfrm>
            <a:off x="1063707" y="5417548"/>
            <a:ext cx="478221" cy="50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2"/>
          </p:cNvCxnSpPr>
          <p:nvPr/>
        </p:nvCxnSpPr>
        <p:spPr>
          <a:xfrm>
            <a:off x="1063707" y="5417548"/>
            <a:ext cx="0"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2"/>
          </p:cNvCxnSpPr>
          <p:nvPr/>
        </p:nvCxnSpPr>
        <p:spPr>
          <a:xfrm flipH="1">
            <a:off x="2735317" y="5475887"/>
            <a:ext cx="1" cy="51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7" idx="0"/>
          </p:cNvCxnSpPr>
          <p:nvPr/>
        </p:nvCxnSpPr>
        <p:spPr>
          <a:xfrm>
            <a:off x="2159875" y="4677103"/>
            <a:ext cx="575443" cy="6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7" idx="0"/>
          </p:cNvCxnSpPr>
          <p:nvPr/>
        </p:nvCxnSpPr>
        <p:spPr>
          <a:xfrm flipH="1">
            <a:off x="2735318" y="4677103"/>
            <a:ext cx="491358" cy="6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711667" y="4529959"/>
            <a:ext cx="23650" cy="74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1307885" y="4876800"/>
            <a:ext cx="9286711" cy="1400865"/>
          </a:xfrm>
          <a:custGeom>
            <a:avLst/>
            <a:gdLst>
              <a:gd name="connsiteX0" fmla="*/ 9234609 w 9286711"/>
              <a:gd name="connsiteY0" fmla="*/ 0 h 1400865"/>
              <a:gd name="connsiteX1" fmla="*/ 8876021 w 9286711"/>
              <a:gd name="connsiteY1" fmla="*/ 1021976 h 1400865"/>
              <a:gd name="connsiteX2" fmla="*/ 6204539 w 9286711"/>
              <a:gd name="connsiteY2" fmla="*/ 1362635 h 1400865"/>
              <a:gd name="connsiteX3" fmla="*/ 969150 w 9286711"/>
              <a:gd name="connsiteY3" fmla="*/ 1362635 h 1400865"/>
              <a:gd name="connsiteX4" fmla="*/ 90609 w 9286711"/>
              <a:gd name="connsiteY4" fmla="*/ 1093694 h 1400865"/>
              <a:gd name="connsiteX5" fmla="*/ 72680 w 9286711"/>
              <a:gd name="connsiteY5" fmla="*/ 1129553 h 140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86711" h="1400865">
                <a:moveTo>
                  <a:pt x="9234609" y="0"/>
                </a:moveTo>
                <a:cubicBezTo>
                  <a:pt x="9307821" y="397435"/>
                  <a:pt x="9381033" y="794870"/>
                  <a:pt x="8876021" y="1021976"/>
                </a:cubicBezTo>
                <a:cubicBezTo>
                  <a:pt x="8371009" y="1249082"/>
                  <a:pt x="7522351" y="1305859"/>
                  <a:pt x="6204539" y="1362635"/>
                </a:cubicBezTo>
                <a:cubicBezTo>
                  <a:pt x="4886727" y="1419411"/>
                  <a:pt x="1988138" y="1407458"/>
                  <a:pt x="969150" y="1362635"/>
                </a:cubicBezTo>
                <a:cubicBezTo>
                  <a:pt x="-49838" y="1317812"/>
                  <a:pt x="240021" y="1132541"/>
                  <a:pt x="90609" y="1093694"/>
                </a:cubicBezTo>
                <a:cubicBezTo>
                  <a:pt x="-58803" y="1054847"/>
                  <a:pt x="6938" y="1092200"/>
                  <a:pt x="72680" y="11295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442447" y="5163671"/>
            <a:ext cx="1699014" cy="668428"/>
          </a:xfrm>
          <a:custGeom>
            <a:avLst/>
            <a:gdLst>
              <a:gd name="connsiteX0" fmla="*/ 1631577 w 1699014"/>
              <a:gd name="connsiteY0" fmla="*/ 0 h 668428"/>
              <a:gd name="connsiteX1" fmla="*/ 1506071 w 1699014"/>
              <a:gd name="connsiteY1" fmla="*/ 663388 h 668428"/>
              <a:gd name="connsiteX2" fmla="*/ 0 w 1699014"/>
              <a:gd name="connsiteY2" fmla="*/ 322729 h 668428"/>
              <a:gd name="connsiteX3" fmla="*/ 0 w 1699014"/>
              <a:gd name="connsiteY3" fmla="*/ 322729 h 668428"/>
            </a:gdLst>
            <a:ahLst/>
            <a:cxnLst>
              <a:cxn ang="0">
                <a:pos x="connsiteX0" y="connsiteY0"/>
              </a:cxn>
              <a:cxn ang="0">
                <a:pos x="connsiteX1" y="connsiteY1"/>
              </a:cxn>
              <a:cxn ang="0">
                <a:pos x="connsiteX2" y="connsiteY2"/>
              </a:cxn>
              <a:cxn ang="0">
                <a:pos x="connsiteX3" y="connsiteY3"/>
              </a:cxn>
            </a:cxnLst>
            <a:rect l="l" t="t" r="r" b="b"/>
            <a:pathLst>
              <a:path w="1699014" h="668428">
                <a:moveTo>
                  <a:pt x="1631577" y="0"/>
                </a:moveTo>
                <a:cubicBezTo>
                  <a:pt x="1704789" y="304800"/>
                  <a:pt x="1778001" y="609600"/>
                  <a:pt x="1506071" y="663388"/>
                </a:cubicBezTo>
                <a:cubicBezTo>
                  <a:pt x="1234141" y="717176"/>
                  <a:pt x="0" y="322729"/>
                  <a:pt x="0" y="322729"/>
                </a:cubicBezTo>
                <a:lnTo>
                  <a:pt x="0" y="32272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3"/>
          <p:cNvSpPr/>
          <p:nvPr/>
        </p:nvSpPr>
        <p:spPr>
          <a:xfrm>
            <a:off x="1307885" y="4876800"/>
            <a:ext cx="9286711" cy="1400865"/>
          </a:xfrm>
          <a:custGeom>
            <a:avLst/>
            <a:gdLst>
              <a:gd name="connsiteX0" fmla="*/ 9234609 w 9286711"/>
              <a:gd name="connsiteY0" fmla="*/ 0 h 1400865"/>
              <a:gd name="connsiteX1" fmla="*/ 8876021 w 9286711"/>
              <a:gd name="connsiteY1" fmla="*/ 1021976 h 1400865"/>
              <a:gd name="connsiteX2" fmla="*/ 6204539 w 9286711"/>
              <a:gd name="connsiteY2" fmla="*/ 1362635 h 1400865"/>
              <a:gd name="connsiteX3" fmla="*/ 969150 w 9286711"/>
              <a:gd name="connsiteY3" fmla="*/ 1362635 h 1400865"/>
              <a:gd name="connsiteX4" fmla="*/ 90609 w 9286711"/>
              <a:gd name="connsiteY4" fmla="*/ 1093694 h 1400865"/>
              <a:gd name="connsiteX5" fmla="*/ 72680 w 9286711"/>
              <a:gd name="connsiteY5" fmla="*/ 1129553 h 140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86711" h="1400865">
                <a:moveTo>
                  <a:pt x="9234609" y="0"/>
                </a:moveTo>
                <a:cubicBezTo>
                  <a:pt x="9307821" y="397435"/>
                  <a:pt x="9381033" y="794870"/>
                  <a:pt x="8876021" y="1021976"/>
                </a:cubicBezTo>
                <a:cubicBezTo>
                  <a:pt x="8371009" y="1249082"/>
                  <a:pt x="7522351" y="1305859"/>
                  <a:pt x="6204539" y="1362635"/>
                </a:cubicBezTo>
                <a:cubicBezTo>
                  <a:pt x="4886727" y="1419411"/>
                  <a:pt x="1988138" y="1407458"/>
                  <a:pt x="969150" y="1362635"/>
                </a:cubicBezTo>
                <a:cubicBezTo>
                  <a:pt x="-49838" y="1317812"/>
                  <a:pt x="240021" y="1132541"/>
                  <a:pt x="90609" y="1093694"/>
                </a:cubicBezTo>
                <a:cubicBezTo>
                  <a:pt x="-58803" y="1054847"/>
                  <a:pt x="6938" y="1092200"/>
                  <a:pt x="72680" y="11295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4"/>
          <p:cNvSpPr/>
          <p:nvPr/>
        </p:nvSpPr>
        <p:spPr>
          <a:xfrm>
            <a:off x="3442447" y="5163671"/>
            <a:ext cx="1699014" cy="668428"/>
          </a:xfrm>
          <a:custGeom>
            <a:avLst/>
            <a:gdLst>
              <a:gd name="connsiteX0" fmla="*/ 1631577 w 1699014"/>
              <a:gd name="connsiteY0" fmla="*/ 0 h 668428"/>
              <a:gd name="connsiteX1" fmla="*/ 1506071 w 1699014"/>
              <a:gd name="connsiteY1" fmla="*/ 663388 h 668428"/>
              <a:gd name="connsiteX2" fmla="*/ 0 w 1699014"/>
              <a:gd name="connsiteY2" fmla="*/ 322729 h 668428"/>
              <a:gd name="connsiteX3" fmla="*/ 0 w 1699014"/>
              <a:gd name="connsiteY3" fmla="*/ 322729 h 668428"/>
            </a:gdLst>
            <a:ahLst/>
            <a:cxnLst>
              <a:cxn ang="0">
                <a:pos x="connsiteX0" y="connsiteY0"/>
              </a:cxn>
              <a:cxn ang="0">
                <a:pos x="connsiteX1" y="connsiteY1"/>
              </a:cxn>
              <a:cxn ang="0">
                <a:pos x="connsiteX2" y="connsiteY2"/>
              </a:cxn>
              <a:cxn ang="0">
                <a:pos x="connsiteX3" y="connsiteY3"/>
              </a:cxn>
            </a:cxnLst>
            <a:rect l="l" t="t" r="r" b="b"/>
            <a:pathLst>
              <a:path w="1699014" h="668428">
                <a:moveTo>
                  <a:pt x="1631577" y="0"/>
                </a:moveTo>
                <a:cubicBezTo>
                  <a:pt x="1704789" y="304800"/>
                  <a:pt x="1778001" y="609600"/>
                  <a:pt x="1506071" y="663388"/>
                </a:cubicBezTo>
                <a:cubicBezTo>
                  <a:pt x="1234141" y="717176"/>
                  <a:pt x="0" y="322729"/>
                  <a:pt x="0" y="322729"/>
                </a:cubicBezTo>
                <a:lnTo>
                  <a:pt x="0" y="32272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0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Rules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Activity </a:t>
            </a:r>
            <a:r>
              <a:rPr lang="en-US" dirty="0"/>
              <a:t>diagrams show the flow of activities through the system</a:t>
            </a:r>
            <a:r>
              <a:rPr lang="en-US" dirty="0" smtClean="0"/>
              <a:t>.</a:t>
            </a:r>
          </a:p>
          <a:p>
            <a:pPr>
              <a:buFont typeface="Wingdings" panose="05000000000000000000" pitchFamily="2" charset="2"/>
              <a:buChar char="§"/>
            </a:pPr>
            <a:r>
              <a:rPr lang="en-US" dirty="0" smtClean="0"/>
              <a:t>Diagrams </a:t>
            </a:r>
            <a:r>
              <a:rPr lang="en-US" dirty="0"/>
              <a:t>are read from top to </a:t>
            </a:r>
            <a:r>
              <a:rPr lang="en-US" dirty="0" smtClean="0"/>
              <a:t>bottom and </a:t>
            </a:r>
            <a:r>
              <a:rPr lang="en-US" dirty="0"/>
              <a:t>have branches and forks to describe conditions and parallel activities. </a:t>
            </a:r>
            <a:endParaRPr lang="en-US" dirty="0" smtClean="0"/>
          </a:p>
          <a:p>
            <a:pPr>
              <a:buFont typeface="Wingdings" panose="05000000000000000000" pitchFamily="2" charset="2"/>
              <a:buChar char="§"/>
            </a:pPr>
            <a:r>
              <a:rPr lang="en-US" dirty="0" smtClean="0"/>
              <a:t>A </a:t>
            </a:r>
            <a:r>
              <a:rPr lang="en-US" dirty="0"/>
              <a:t>fork is used when </a:t>
            </a:r>
            <a:r>
              <a:rPr lang="en-US" dirty="0" smtClean="0"/>
              <a:t>multiple activities </a:t>
            </a:r>
            <a:r>
              <a:rPr lang="en-US" dirty="0"/>
              <a:t>are occurring at the same time. </a:t>
            </a:r>
            <a:endParaRPr lang="en-US" dirty="0" smtClean="0"/>
          </a:p>
          <a:p>
            <a:pPr>
              <a:buFont typeface="Wingdings" panose="05000000000000000000" pitchFamily="2" charset="2"/>
              <a:buChar char="§"/>
            </a:pPr>
            <a:r>
              <a:rPr lang="en-US" dirty="0" smtClean="0"/>
              <a:t>The branch </a:t>
            </a:r>
            <a:r>
              <a:rPr lang="en-US" dirty="0"/>
              <a:t>describes what activities will take place based on a set of conditions</a:t>
            </a:r>
            <a:r>
              <a:rPr lang="en-US" dirty="0" smtClean="0"/>
              <a:t>.</a:t>
            </a:r>
          </a:p>
          <a:p>
            <a:pPr>
              <a:buFont typeface="Wingdings" panose="05000000000000000000" pitchFamily="2" charset="2"/>
              <a:buChar char="§"/>
            </a:pPr>
            <a:r>
              <a:rPr lang="en-US" dirty="0" smtClean="0"/>
              <a:t> </a:t>
            </a:r>
            <a:r>
              <a:rPr lang="en-US" dirty="0"/>
              <a:t>All branches at some </a:t>
            </a:r>
            <a:r>
              <a:rPr lang="en-US" dirty="0" smtClean="0"/>
              <a:t>point are </a:t>
            </a:r>
            <a:r>
              <a:rPr lang="en-US" dirty="0"/>
              <a:t>followed by a merge to indicate the end of the conditional behavior started by that branch. </a:t>
            </a:r>
            <a:endParaRPr lang="en-US" dirty="0" smtClean="0"/>
          </a:p>
          <a:p>
            <a:pPr>
              <a:buFont typeface="Wingdings" panose="05000000000000000000" pitchFamily="2" charset="2"/>
              <a:buChar char="§"/>
            </a:pPr>
            <a:r>
              <a:rPr lang="en-US" dirty="0" smtClean="0"/>
              <a:t>After the merge </a:t>
            </a:r>
            <a:r>
              <a:rPr lang="en-US" dirty="0"/>
              <a:t>all of the parallel activities must be combined by a join before transitioning into the final </a:t>
            </a:r>
            <a:r>
              <a:rPr lang="en-US" dirty="0" smtClean="0"/>
              <a:t>activity state</a:t>
            </a:r>
            <a:r>
              <a:rPr lang="en-US" dirty="0"/>
              <a:t>.</a:t>
            </a:r>
          </a:p>
        </p:txBody>
      </p:sp>
    </p:spTree>
    <p:extLst>
      <p:ext uri="{BB962C8B-B14F-4D97-AF65-F5344CB8AC3E}">
        <p14:creationId xmlns:p14="http://schemas.microsoft.com/office/powerpoint/2010/main" val="307234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3557"/>
            <a:ext cx="10058400" cy="822960"/>
          </a:xfrm>
        </p:spPr>
        <p:txBody>
          <a:bodyPr/>
          <a:lstStyle/>
          <a:p>
            <a:r>
              <a:rPr lang="en-US" b="1" dirty="0" smtClean="0">
                <a:effectLst>
                  <a:outerShdw blurRad="38100" dist="38100" dir="2700000" algn="tl">
                    <a:srgbClr val="000000">
                      <a:alpha val="43137"/>
                    </a:srgbClr>
                  </a:outerShdw>
                </a:effectLst>
              </a:rPr>
              <a:t>How to Draw Activity diagrams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7280" y="1146517"/>
            <a:ext cx="10450286" cy="5535637"/>
          </a:xfrm>
        </p:spPr>
        <p:txBody>
          <a:bodyPr>
            <a:noAutofit/>
          </a:bodyPr>
          <a:lstStyle/>
          <a:p>
            <a:r>
              <a:rPr lang="en-US" sz="1800" b="1" dirty="0" smtClean="0"/>
              <a:t>Step </a:t>
            </a:r>
            <a:r>
              <a:rPr lang="en-US" sz="1800" b="1" dirty="0"/>
              <a:t>1: Figure out the action steps from the use case</a:t>
            </a:r>
          </a:p>
          <a:p>
            <a:r>
              <a:rPr lang="en-US" sz="1800" dirty="0"/>
              <a:t>Here you need to identify the various </a:t>
            </a:r>
            <a:r>
              <a:rPr lang="en-US" sz="1800" dirty="0" err="1"/>
              <a:t>various</a:t>
            </a:r>
            <a:r>
              <a:rPr lang="en-US" sz="1800" dirty="0"/>
              <a:t> activities and actions your business process or and actions your business process or system is made up of is made up of.</a:t>
            </a:r>
          </a:p>
          <a:p>
            <a:r>
              <a:rPr lang="en-US" sz="1800" b="1" dirty="0"/>
              <a:t>Step 2: Identify the actors who Step 2: Identify the actors who are involved</a:t>
            </a:r>
          </a:p>
          <a:p>
            <a:r>
              <a:rPr lang="en-US" sz="1800" dirty="0" smtClean="0"/>
              <a:t>If </a:t>
            </a:r>
            <a:r>
              <a:rPr lang="en-US" sz="1800" dirty="0"/>
              <a:t>you already have figured out who the actors are, then it’s easier figured out who the actors are, then it’s easier to discern each action they are responsible for discern each action they are responsible for.</a:t>
            </a:r>
          </a:p>
          <a:p>
            <a:r>
              <a:rPr lang="en-US" sz="1800" b="1" dirty="0"/>
              <a:t>Step 3: Find a flow among the Step 3: Find a flow among the activities</a:t>
            </a:r>
          </a:p>
          <a:p>
            <a:r>
              <a:rPr lang="en-US" sz="1800" dirty="0" smtClean="0"/>
              <a:t>Figure </a:t>
            </a:r>
            <a:r>
              <a:rPr lang="en-US" sz="1800" dirty="0"/>
              <a:t>out in which order the actions are processed. Mark down the conditions that have to be met in order to carry out certain processes, which actions occur processed. Mark down the conditions that have to be met in order to carry out certain processes, which actions occur at the same time and whether you need to add any branches in the diagram and whether you need to add any branches in the diagram</a:t>
            </a:r>
            <a:r>
              <a:rPr lang="en-US" sz="1800" dirty="0" smtClean="0"/>
              <a:t>.</a:t>
            </a:r>
          </a:p>
          <a:p>
            <a:r>
              <a:rPr lang="en-US" sz="1800" b="1" dirty="0" smtClean="0"/>
              <a:t>Step </a:t>
            </a:r>
            <a:r>
              <a:rPr lang="en-US" sz="1800" b="1" dirty="0"/>
              <a:t>4: Add </a:t>
            </a:r>
            <a:r>
              <a:rPr lang="en-US" sz="1800" b="1" dirty="0" err="1"/>
              <a:t>swimlanes</a:t>
            </a:r>
            <a:endParaRPr lang="en-US" sz="1800" dirty="0"/>
          </a:p>
          <a:p>
            <a:r>
              <a:rPr lang="en-US" sz="1800" dirty="0"/>
              <a:t>You have already figured out who is responsible for each action You have already figured out who is responsible for each action. Now it’s time to assign them Now it’s time to assign them a </a:t>
            </a:r>
            <a:r>
              <a:rPr lang="en-US" sz="1800" dirty="0" err="1"/>
              <a:t>swimlane</a:t>
            </a:r>
            <a:r>
              <a:rPr lang="en-US" sz="1800" dirty="0"/>
              <a:t> and group each action they are responsible for under them </a:t>
            </a:r>
            <a:r>
              <a:rPr lang="en-US" sz="1800" dirty="0" err="1"/>
              <a:t>swimlane</a:t>
            </a:r>
            <a:r>
              <a:rPr lang="en-US" sz="1800" dirty="0"/>
              <a:t> and group each action they are responsible for under them.</a:t>
            </a:r>
          </a:p>
        </p:txBody>
      </p:sp>
    </p:spTree>
    <p:extLst>
      <p:ext uri="{BB962C8B-B14F-4D97-AF65-F5344CB8AC3E}">
        <p14:creationId xmlns:p14="http://schemas.microsoft.com/office/powerpoint/2010/main" val="112218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How to Draw Activity diagrams</a:t>
            </a:r>
            <a:endParaRPr lang="en-US" b="1" dirty="0">
              <a:effectLst>
                <a:outerShdw blurRad="38100" dist="38100" dir="2700000" algn="tl">
                  <a:srgbClr val="000000">
                    <a:alpha val="43137"/>
                  </a:srgbClr>
                </a:outerShdw>
              </a:effectLst>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297" y="1851565"/>
            <a:ext cx="3478924" cy="4420826"/>
          </a:xfrm>
          <a:prstGeom prst="rect">
            <a:avLst/>
          </a:prstGeom>
        </p:spPr>
      </p:pic>
    </p:spTree>
    <p:extLst>
      <p:ext uri="{BB962C8B-B14F-4D97-AF65-F5344CB8AC3E}">
        <p14:creationId xmlns:p14="http://schemas.microsoft.com/office/powerpoint/2010/main" val="2700907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Activity Diagram</a:t>
            </a:r>
            <a:endParaRPr lang="en-US" b="1" dirty="0">
              <a:effectLst>
                <a:outerShdw blurRad="38100" dist="38100" dir="2700000" algn="tl">
                  <a:srgbClr val="000000">
                    <a:alpha val="43137"/>
                  </a:srgbClr>
                </a:outerShdw>
              </a:effectLst>
            </a:endParaRPr>
          </a:p>
        </p:txBody>
      </p:sp>
      <p:sp>
        <p:nvSpPr>
          <p:cNvPr id="3" name="Rectangle 2"/>
          <p:cNvSpPr/>
          <p:nvPr/>
        </p:nvSpPr>
        <p:spPr>
          <a:xfrm>
            <a:off x="1097280" y="1821030"/>
            <a:ext cx="10243382" cy="4247317"/>
          </a:xfrm>
          <a:prstGeom prst="rect">
            <a:avLst/>
          </a:prstGeom>
        </p:spPr>
        <p:txBody>
          <a:bodyPr wrap="square">
            <a:spAutoFit/>
          </a:bodyPr>
          <a:lstStyle/>
          <a:p>
            <a:pPr>
              <a:lnSpc>
                <a:spcPct val="150000"/>
              </a:lnSpc>
            </a:pPr>
            <a:r>
              <a:rPr lang="en-US" sz="2000" dirty="0" smtClean="0"/>
              <a:t>Draw activity diagram with </a:t>
            </a:r>
            <a:r>
              <a:rPr lang="en-US" sz="2000" dirty="0"/>
              <a:t>the four main activities: </a:t>
            </a:r>
            <a:endParaRPr lang="en-US" sz="2000" dirty="0" smtClean="0"/>
          </a:p>
          <a:p>
            <a:pPr>
              <a:lnSpc>
                <a:spcPct val="150000"/>
              </a:lnSpc>
            </a:pPr>
            <a:r>
              <a:rPr lang="en-US" sz="2000" dirty="0" smtClean="0"/>
              <a:t>• </a:t>
            </a:r>
            <a:r>
              <a:rPr lang="en-US" sz="2000" dirty="0"/>
              <a:t>Send order by the customer </a:t>
            </a:r>
            <a:endParaRPr lang="en-US" sz="2000" dirty="0" smtClean="0"/>
          </a:p>
          <a:p>
            <a:pPr>
              <a:lnSpc>
                <a:spcPct val="150000"/>
              </a:lnSpc>
            </a:pPr>
            <a:r>
              <a:rPr lang="en-US" sz="2000" dirty="0" smtClean="0"/>
              <a:t>• </a:t>
            </a:r>
            <a:r>
              <a:rPr lang="en-US" sz="2000" dirty="0"/>
              <a:t>Receipt of the </a:t>
            </a:r>
            <a:r>
              <a:rPr lang="en-US" sz="2000" dirty="0" smtClean="0"/>
              <a:t>order</a:t>
            </a:r>
          </a:p>
          <a:p>
            <a:pPr>
              <a:lnSpc>
                <a:spcPct val="150000"/>
              </a:lnSpc>
            </a:pPr>
            <a:r>
              <a:rPr lang="en-US" sz="2000" dirty="0" smtClean="0"/>
              <a:t>• </a:t>
            </a:r>
            <a:r>
              <a:rPr lang="en-US" sz="2000" dirty="0"/>
              <a:t>Confirm order </a:t>
            </a:r>
            <a:endParaRPr lang="en-US" sz="2000" dirty="0" smtClean="0"/>
          </a:p>
          <a:p>
            <a:pPr>
              <a:lnSpc>
                <a:spcPct val="150000"/>
              </a:lnSpc>
            </a:pPr>
            <a:r>
              <a:rPr lang="en-US" sz="2000" dirty="0" smtClean="0"/>
              <a:t>• </a:t>
            </a:r>
            <a:r>
              <a:rPr lang="en-US" sz="2000" dirty="0"/>
              <a:t>Dispatch order </a:t>
            </a:r>
            <a:endParaRPr lang="en-US" sz="2000" dirty="0" smtClean="0"/>
          </a:p>
          <a:p>
            <a:pPr>
              <a:lnSpc>
                <a:spcPct val="150000"/>
              </a:lnSpc>
            </a:pPr>
            <a:r>
              <a:rPr lang="en-US" sz="2000" dirty="0" smtClean="0"/>
              <a:t>After </a:t>
            </a:r>
            <a:r>
              <a:rPr lang="en-US" sz="2000" dirty="0"/>
              <a:t>receiving the order request condition checks are performed to check if it is normal or special </a:t>
            </a:r>
            <a:r>
              <a:rPr lang="en-US" sz="2000" dirty="0" smtClean="0"/>
              <a:t>order.</a:t>
            </a:r>
          </a:p>
          <a:p>
            <a:pPr>
              <a:lnSpc>
                <a:spcPct val="150000"/>
              </a:lnSpc>
            </a:pPr>
            <a:r>
              <a:rPr lang="en-US" sz="2000" dirty="0" smtClean="0"/>
              <a:t>After </a:t>
            </a:r>
            <a:r>
              <a:rPr lang="en-US" sz="2000" dirty="0"/>
              <a:t>the type of order is identified dispatch activity is performed and that is marked as the termination of the process.</a:t>
            </a:r>
          </a:p>
        </p:txBody>
      </p:sp>
    </p:spTree>
    <p:extLst>
      <p:ext uri="{BB962C8B-B14F-4D97-AF65-F5344CB8AC3E}">
        <p14:creationId xmlns:p14="http://schemas.microsoft.com/office/powerpoint/2010/main" val="2155103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81882"/>
            <a:ext cx="8076777" cy="6081181"/>
          </a:xfrm>
          <a:prstGeom prst="rect">
            <a:avLst/>
          </a:prstGeom>
        </p:spPr>
      </p:pic>
    </p:spTree>
    <p:extLst>
      <p:ext uri="{BB962C8B-B14F-4D97-AF65-F5344CB8AC3E}">
        <p14:creationId xmlns:p14="http://schemas.microsoft.com/office/powerpoint/2010/main" val="1332970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F33DBEE726CD409D4DC07CABE7CC02" ma:contentTypeVersion="12" ma:contentTypeDescription="Create a new document." ma:contentTypeScope="" ma:versionID="04a6c82874e68b47cd55770635fff170">
  <xsd:schema xmlns:xsd="http://www.w3.org/2001/XMLSchema" xmlns:xs="http://www.w3.org/2001/XMLSchema" xmlns:p="http://schemas.microsoft.com/office/2006/metadata/properties" xmlns:ns3="d3fd0a5a-c432-4165-bdf8-309f717b1cbe" xmlns:ns4="77238265-2550-427f-b250-392dcfaa6617" targetNamespace="http://schemas.microsoft.com/office/2006/metadata/properties" ma:root="true" ma:fieldsID="9aef490f25ab081f2ff13f81f0a8e42b" ns3:_="" ns4:_="">
    <xsd:import namespace="d3fd0a5a-c432-4165-bdf8-309f717b1cbe"/>
    <xsd:import namespace="77238265-2550-427f-b250-392dcfaa661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d0a5a-c432-4165-bdf8-309f717b1c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238265-2550-427f-b250-392dcfaa66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75300F-93FA-41D2-AFF3-BE96B67FE928}">
  <ds:schemaRefs>
    <ds:schemaRef ds:uri="http://purl.org/dc/dcmitype/"/>
    <ds:schemaRef ds:uri="http://purl.org/dc/elements/1.1/"/>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terms/"/>
    <ds:schemaRef ds:uri="http://schemas.openxmlformats.org/package/2006/metadata/core-properties"/>
    <ds:schemaRef ds:uri="77238265-2550-427f-b250-392dcfaa6617"/>
    <ds:schemaRef ds:uri="d3fd0a5a-c432-4165-bdf8-309f717b1cbe"/>
  </ds:schemaRefs>
</ds:datastoreItem>
</file>

<file path=customXml/itemProps2.xml><?xml version="1.0" encoding="utf-8"?>
<ds:datastoreItem xmlns:ds="http://schemas.openxmlformats.org/officeDocument/2006/customXml" ds:itemID="{3FFF4337-F4CF-4F9C-A729-49FC37BFC2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fd0a5a-c432-4165-bdf8-309f717b1cbe"/>
    <ds:schemaRef ds:uri="77238265-2550-427f-b250-392dcfaa6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F3CBDD-9DF9-4E59-9861-B05AA0A020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1022</TotalTime>
  <Words>1426</Words>
  <Application>Microsoft Office PowerPoint</Application>
  <PresentationFormat>Widescreen</PresentationFormat>
  <Paragraphs>130</Paragraphs>
  <Slides>24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Carlito</vt:lpstr>
      <vt:lpstr>Helvetica Neue</vt:lpstr>
      <vt:lpstr>Roboto</vt:lpstr>
      <vt:lpstr>Wingdings</vt:lpstr>
      <vt:lpstr>Retrospect</vt:lpstr>
      <vt:lpstr>UML Diagrams</vt:lpstr>
      <vt:lpstr>Activity Diagrams </vt:lpstr>
      <vt:lpstr>Activity Diagrams </vt:lpstr>
      <vt:lpstr>Activity diagrams - Notations</vt:lpstr>
      <vt:lpstr>Rules</vt:lpstr>
      <vt:lpstr>How to Draw Activity diagrams</vt:lpstr>
      <vt:lpstr>How to Draw Activity diagrams</vt:lpstr>
      <vt:lpstr>Activity Diagram</vt:lpstr>
      <vt:lpstr>PowerPoint Presentation</vt:lpstr>
      <vt:lpstr>PowerPoint Presentation</vt:lpstr>
      <vt:lpstr>PowerPoint Presentation</vt:lpstr>
      <vt:lpstr>PowerPoint Presentation</vt:lpstr>
      <vt:lpstr>Sequence diagrams (Interaction Diagram)</vt:lpstr>
      <vt:lpstr>Elements of Sequence diagrams</vt:lpstr>
      <vt:lpstr>Life Line</vt:lpstr>
      <vt:lpstr>Activation Bars</vt:lpstr>
      <vt:lpstr>Message Arrows</vt:lpstr>
      <vt:lpstr>Destruction Message</vt:lpstr>
      <vt:lpstr>PowerPoint Presentation</vt:lpstr>
      <vt:lpstr>Steps to create new library User Account</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BNC</dc:creator>
  <cp:lastModifiedBy>Windows User</cp:lastModifiedBy>
  <cp:revision>53</cp:revision>
  <dcterms:created xsi:type="dcterms:W3CDTF">2017-10-15T11:27:13Z</dcterms:created>
  <dcterms:modified xsi:type="dcterms:W3CDTF">2023-05-29T13:14:40Z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0x0101004CF33DBEE726CD409D4DC07CABE7CC02</vt:lpwstr>
  </property>
</Properties>
</file>