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3CEF86-F138-4D23-BA0B-89F53965C2EC}" type="datetimeFigureOut">
              <a:rPr lang="en-US" smtClean="0"/>
              <a:t>10/19/2023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5CB91F6-0962-48D8-A0EE-A4E0DD75D3B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758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CEF86-F138-4D23-BA0B-89F53965C2EC}"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B91F6-0962-48D8-A0EE-A4E0DD75D3B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66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CEF86-F138-4D23-BA0B-89F53965C2EC}"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B91F6-0962-48D8-A0EE-A4E0DD75D3B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0473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CEF86-F138-4D23-BA0B-89F53965C2EC}"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B91F6-0962-48D8-A0EE-A4E0DD75D3B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261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CEF86-F138-4D23-BA0B-89F53965C2EC}"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B91F6-0962-48D8-A0EE-A4E0DD75D3B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235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3CEF86-F138-4D23-BA0B-89F53965C2EC}"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B91F6-0962-48D8-A0EE-A4E0DD75D3B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8175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3CEF86-F138-4D23-BA0B-89F53965C2EC}" type="datetimeFigureOut">
              <a:rPr lang="en-US" smtClean="0"/>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CB91F6-0962-48D8-A0EE-A4E0DD75D3B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1730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3CEF86-F138-4D23-BA0B-89F53965C2EC}" type="datetimeFigureOut">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CB91F6-0962-48D8-A0EE-A4E0DD75D3B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937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CEF86-F138-4D23-BA0B-89F53965C2EC}" type="datetimeFigureOut">
              <a:rPr lang="en-US" smtClean="0"/>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CB91F6-0962-48D8-A0EE-A4E0DD75D3BE}" type="slidenum">
              <a:rPr lang="en-US" smtClean="0"/>
              <a:t>‹#›</a:t>
            </a:fld>
            <a:endParaRPr lang="en-US"/>
          </a:p>
        </p:txBody>
      </p:sp>
    </p:spTree>
    <p:extLst>
      <p:ext uri="{BB962C8B-B14F-4D97-AF65-F5344CB8AC3E}">
        <p14:creationId xmlns:p14="http://schemas.microsoft.com/office/powerpoint/2010/main" val="393329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3CEF86-F138-4D23-BA0B-89F53965C2EC}"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B91F6-0962-48D8-A0EE-A4E0DD75D3B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2274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63CEF86-F138-4D23-BA0B-89F53965C2EC}" type="datetimeFigureOut">
              <a:rPr lang="en-US" smtClean="0"/>
              <a:t>10/19/2023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5CB91F6-0962-48D8-A0EE-A4E0DD75D3B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605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63CEF86-F138-4D23-BA0B-89F53965C2EC}" type="datetimeFigureOut">
              <a:rPr lang="en-US" smtClean="0"/>
              <a:t>10/19/2023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5CB91F6-0962-48D8-A0EE-A4E0DD75D3B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69132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AF75B-486F-488D-A54D-67212F2C5186}"/>
              </a:ext>
            </a:extLst>
          </p:cNvPr>
          <p:cNvSpPr>
            <a:spLocks noGrp="1"/>
          </p:cNvSpPr>
          <p:nvPr>
            <p:ph type="ctrTitle"/>
          </p:nvPr>
        </p:nvSpPr>
        <p:spPr/>
        <p:txBody>
          <a:bodyPr>
            <a:normAutofit fontScale="90000"/>
          </a:bodyPr>
          <a:lstStyle/>
          <a:p>
            <a:r>
              <a:rPr lang="en-US" b="0" i="0" dirty="0">
                <a:solidFill>
                  <a:srgbClr val="303030"/>
                </a:solidFill>
                <a:effectLst/>
                <a:latin typeface="Heebo"/>
              </a:rPr>
              <a:t>Deterministic Finite Automaton</a:t>
            </a:r>
            <a:br>
              <a:rPr lang="en-US" b="0" i="0" dirty="0">
                <a:solidFill>
                  <a:srgbClr val="303030"/>
                </a:solidFill>
                <a:effectLst/>
                <a:latin typeface="Heebo"/>
              </a:rPr>
            </a:br>
            <a:endParaRPr lang="en-US" dirty="0"/>
          </a:p>
        </p:txBody>
      </p:sp>
    </p:spTree>
    <p:extLst>
      <p:ext uri="{BB962C8B-B14F-4D97-AF65-F5344CB8AC3E}">
        <p14:creationId xmlns:p14="http://schemas.microsoft.com/office/powerpoint/2010/main" val="2777120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49B3-8E5D-4C15-9CAD-996527EE385E}"/>
              </a:ext>
            </a:extLst>
          </p:cNvPr>
          <p:cNvSpPr>
            <a:spLocks noGrp="1"/>
          </p:cNvSpPr>
          <p:nvPr>
            <p:ph type="title"/>
          </p:nvPr>
        </p:nvSpPr>
        <p:spPr/>
        <p:txBody>
          <a:bodyPr>
            <a:normAutofit/>
          </a:bodyPr>
          <a:lstStyle/>
          <a:p>
            <a:r>
              <a:rPr lang="en-US" b="0" i="0" dirty="0">
                <a:effectLst/>
                <a:latin typeface="Heebo"/>
              </a:rPr>
              <a:t>Formal Definition of an NDFA</a:t>
            </a:r>
            <a:br>
              <a:rPr lang="en-US" b="0" i="0" dirty="0">
                <a:effectLst/>
                <a:latin typeface="Heebo"/>
              </a:rPr>
            </a:br>
            <a:endParaRPr lang="en-US" dirty="0"/>
          </a:p>
        </p:txBody>
      </p:sp>
      <p:sp>
        <p:nvSpPr>
          <p:cNvPr id="3" name="Content Placeholder 2">
            <a:extLst>
              <a:ext uri="{FF2B5EF4-FFF2-40B4-BE49-F238E27FC236}">
                <a16:creationId xmlns:a16="http://schemas.microsoft.com/office/drawing/2014/main" id="{5B9CFE6A-B194-4FBA-8CE4-F4928E2649F1}"/>
              </a:ext>
            </a:extLst>
          </p:cNvPr>
          <p:cNvSpPr>
            <a:spLocks noGrp="1"/>
          </p:cNvSpPr>
          <p:nvPr>
            <p:ph idx="1"/>
          </p:nvPr>
        </p:nvSpPr>
        <p:spPr/>
        <p:txBody>
          <a:bodyPr>
            <a:normAutofit fontScale="92500" lnSpcReduction="10000"/>
          </a:bodyPr>
          <a:lstStyle/>
          <a:p>
            <a:pPr algn="just"/>
            <a:r>
              <a:rPr lang="en-US" b="0" i="0" dirty="0">
                <a:solidFill>
                  <a:srgbClr val="000000"/>
                </a:solidFill>
                <a:effectLst/>
                <a:latin typeface="Nunito"/>
              </a:rPr>
              <a:t>An NDFA can be represented by a 5-tuple (Q, ∑, δ, q</a:t>
            </a:r>
            <a:r>
              <a:rPr lang="en-US" b="0" i="0" baseline="-25000" dirty="0">
                <a:solidFill>
                  <a:srgbClr val="000000"/>
                </a:solidFill>
                <a:effectLst/>
                <a:latin typeface="Nunito"/>
              </a:rPr>
              <a:t>0</a:t>
            </a:r>
            <a:r>
              <a:rPr lang="en-US" b="0" i="0" dirty="0">
                <a:solidFill>
                  <a:srgbClr val="000000"/>
                </a:solidFill>
                <a:effectLst/>
                <a:latin typeface="Nunito"/>
              </a:rPr>
              <a:t>, F) where −</a:t>
            </a:r>
          </a:p>
          <a:p>
            <a:pPr algn="just">
              <a:buFont typeface="Arial" panose="020B0604020202020204" pitchFamily="34" charset="0"/>
              <a:buChar char="•"/>
            </a:pPr>
            <a:r>
              <a:rPr lang="en-US" b="1" i="0" dirty="0">
                <a:solidFill>
                  <a:srgbClr val="000000"/>
                </a:solidFill>
                <a:effectLst/>
                <a:latin typeface="Nunito"/>
              </a:rPr>
              <a:t>Q</a:t>
            </a:r>
            <a:r>
              <a:rPr lang="en-US" b="0" i="0" dirty="0">
                <a:solidFill>
                  <a:srgbClr val="000000"/>
                </a:solidFill>
                <a:effectLst/>
                <a:latin typeface="Nunito"/>
              </a:rPr>
              <a:t> is a finite set of states.</a:t>
            </a:r>
          </a:p>
          <a:p>
            <a:pPr algn="just">
              <a:buFont typeface="Arial" panose="020B0604020202020204" pitchFamily="34" charset="0"/>
              <a:buChar char="•"/>
            </a:pPr>
            <a:r>
              <a:rPr lang="en-US" b="1" i="0" dirty="0">
                <a:solidFill>
                  <a:srgbClr val="000000"/>
                </a:solidFill>
                <a:effectLst/>
                <a:latin typeface="Nunito"/>
              </a:rPr>
              <a:t>∑</a:t>
            </a:r>
            <a:r>
              <a:rPr lang="en-US" b="0" i="0" dirty="0">
                <a:solidFill>
                  <a:srgbClr val="000000"/>
                </a:solidFill>
                <a:effectLst/>
                <a:latin typeface="Nunito"/>
              </a:rPr>
              <a:t> is a finite set of symbols called the alphabets.</a:t>
            </a:r>
          </a:p>
          <a:p>
            <a:pPr algn="just">
              <a:buFont typeface="Arial" panose="020B0604020202020204" pitchFamily="34" charset="0"/>
              <a:buChar char="•"/>
            </a:pPr>
            <a:r>
              <a:rPr lang="en-US" b="1" i="0" dirty="0">
                <a:solidFill>
                  <a:srgbClr val="000000"/>
                </a:solidFill>
                <a:effectLst/>
                <a:latin typeface="Nunito"/>
              </a:rPr>
              <a:t>δ</a:t>
            </a:r>
            <a:r>
              <a:rPr lang="en-US" b="0" i="0" dirty="0">
                <a:solidFill>
                  <a:srgbClr val="000000"/>
                </a:solidFill>
                <a:effectLst/>
                <a:latin typeface="Nunito"/>
              </a:rPr>
              <a:t> is the transition function where δ: Q × ∑ → 2</a:t>
            </a:r>
            <a:r>
              <a:rPr lang="en-US" b="0" i="0" baseline="30000" dirty="0">
                <a:solidFill>
                  <a:srgbClr val="000000"/>
                </a:solidFill>
                <a:effectLst/>
                <a:latin typeface="Nunito"/>
              </a:rPr>
              <a:t>Q</a:t>
            </a:r>
            <a:endParaRPr lang="en-US" b="0" i="0" dirty="0">
              <a:solidFill>
                <a:srgbClr val="000000"/>
              </a:solidFill>
              <a:effectLst/>
              <a:latin typeface="Nunito"/>
            </a:endParaRPr>
          </a:p>
          <a:p>
            <a:pPr algn="just">
              <a:buFont typeface="Arial" panose="020B0604020202020204" pitchFamily="34" charset="0"/>
              <a:buChar char="•"/>
            </a:pPr>
            <a:r>
              <a:rPr lang="en-US" b="0" i="0" dirty="0">
                <a:solidFill>
                  <a:srgbClr val="000000"/>
                </a:solidFill>
                <a:effectLst/>
                <a:latin typeface="Nunito"/>
              </a:rPr>
              <a:t>(Here the power set of Q (2</a:t>
            </a:r>
            <a:r>
              <a:rPr lang="en-US" b="0" i="0" baseline="30000" dirty="0">
                <a:solidFill>
                  <a:srgbClr val="000000"/>
                </a:solidFill>
                <a:effectLst/>
                <a:latin typeface="Nunito"/>
              </a:rPr>
              <a:t>Q</a:t>
            </a:r>
            <a:r>
              <a:rPr lang="en-US" b="0" i="0" dirty="0">
                <a:solidFill>
                  <a:srgbClr val="000000"/>
                </a:solidFill>
                <a:effectLst/>
                <a:latin typeface="Nunito"/>
              </a:rPr>
              <a:t>) has been taken because in case of NDFA, from a state, transition can occur to any combination of Q states)</a:t>
            </a:r>
          </a:p>
          <a:p>
            <a:pPr algn="just">
              <a:buFont typeface="Arial" panose="020B0604020202020204" pitchFamily="34" charset="0"/>
              <a:buChar char="•"/>
            </a:pPr>
            <a:r>
              <a:rPr lang="en-US" b="1" i="0" dirty="0">
                <a:solidFill>
                  <a:srgbClr val="000000"/>
                </a:solidFill>
                <a:effectLst/>
                <a:latin typeface="Nunito"/>
              </a:rPr>
              <a:t>q</a:t>
            </a:r>
            <a:r>
              <a:rPr lang="en-US" b="1" i="0" baseline="-25000" dirty="0">
                <a:solidFill>
                  <a:srgbClr val="000000"/>
                </a:solidFill>
                <a:effectLst/>
                <a:latin typeface="Nunito"/>
              </a:rPr>
              <a:t>0</a:t>
            </a:r>
            <a:r>
              <a:rPr lang="en-US" b="0" i="0" dirty="0">
                <a:solidFill>
                  <a:srgbClr val="000000"/>
                </a:solidFill>
                <a:effectLst/>
                <a:latin typeface="Nunito"/>
              </a:rPr>
              <a:t> is the initial state from where any input is processed (q</a:t>
            </a:r>
            <a:r>
              <a:rPr lang="en-US" b="0" i="0" baseline="-25000" dirty="0">
                <a:solidFill>
                  <a:srgbClr val="000000"/>
                </a:solidFill>
                <a:effectLst/>
                <a:latin typeface="Nunito"/>
              </a:rPr>
              <a:t>0</a:t>
            </a:r>
            <a:r>
              <a:rPr lang="en-US" b="0" i="0" dirty="0">
                <a:solidFill>
                  <a:srgbClr val="000000"/>
                </a:solidFill>
                <a:effectLst/>
                <a:latin typeface="Nunito"/>
              </a:rPr>
              <a:t> ∈ Q).</a:t>
            </a:r>
          </a:p>
          <a:p>
            <a:pPr algn="just">
              <a:buFont typeface="Arial" panose="020B0604020202020204" pitchFamily="34" charset="0"/>
              <a:buChar char="•"/>
            </a:pPr>
            <a:r>
              <a:rPr lang="en-US" b="1" i="0" dirty="0">
                <a:solidFill>
                  <a:srgbClr val="000000"/>
                </a:solidFill>
                <a:effectLst/>
                <a:latin typeface="Nunito"/>
              </a:rPr>
              <a:t>F</a:t>
            </a:r>
            <a:r>
              <a:rPr lang="en-US" b="0" i="0" dirty="0">
                <a:solidFill>
                  <a:srgbClr val="000000"/>
                </a:solidFill>
                <a:effectLst/>
                <a:latin typeface="Nunito"/>
              </a:rPr>
              <a:t> is a set of final state/states of Q (F ⊆ Q).</a:t>
            </a:r>
          </a:p>
          <a:p>
            <a:endParaRPr lang="en-US" dirty="0"/>
          </a:p>
        </p:txBody>
      </p:sp>
    </p:spTree>
    <p:extLst>
      <p:ext uri="{BB962C8B-B14F-4D97-AF65-F5344CB8AC3E}">
        <p14:creationId xmlns:p14="http://schemas.microsoft.com/office/powerpoint/2010/main" val="1655677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3FA4-0B01-4EA8-A3F5-794F7136B6EF}"/>
              </a:ext>
            </a:extLst>
          </p:cNvPr>
          <p:cNvSpPr>
            <a:spLocks noGrp="1"/>
          </p:cNvSpPr>
          <p:nvPr>
            <p:ph type="title"/>
          </p:nvPr>
        </p:nvSpPr>
        <p:spPr/>
        <p:txBody>
          <a:bodyPr>
            <a:normAutofit fontScale="90000"/>
          </a:bodyPr>
          <a:lstStyle/>
          <a:p>
            <a:r>
              <a:rPr lang="en-US" b="0" i="0" dirty="0">
                <a:effectLst/>
                <a:latin typeface="Heebo"/>
              </a:rPr>
              <a:t>Graphical Representation of an NDFA: (same as DFA)</a:t>
            </a:r>
            <a:br>
              <a:rPr lang="en-US" b="0" i="0" dirty="0">
                <a:effectLst/>
                <a:latin typeface="Heebo"/>
              </a:rPr>
            </a:br>
            <a:endParaRPr lang="en-US" dirty="0"/>
          </a:p>
        </p:txBody>
      </p:sp>
      <p:sp>
        <p:nvSpPr>
          <p:cNvPr id="3" name="Content Placeholder 2">
            <a:extLst>
              <a:ext uri="{FF2B5EF4-FFF2-40B4-BE49-F238E27FC236}">
                <a16:creationId xmlns:a16="http://schemas.microsoft.com/office/drawing/2014/main" id="{A352FAFA-28B0-4148-BFCA-B0236F99E9D1}"/>
              </a:ext>
            </a:extLst>
          </p:cNvPr>
          <p:cNvSpPr>
            <a:spLocks noGrp="1"/>
          </p:cNvSpPr>
          <p:nvPr>
            <p:ph idx="1"/>
          </p:nvPr>
        </p:nvSpPr>
        <p:spPr/>
        <p:txBody>
          <a:bodyPr/>
          <a:lstStyle/>
          <a:p>
            <a:pPr algn="just"/>
            <a:r>
              <a:rPr lang="en-US" b="0" i="0" dirty="0">
                <a:solidFill>
                  <a:srgbClr val="000000"/>
                </a:solidFill>
                <a:effectLst/>
                <a:latin typeface="Nunito"/>
              </a:rPr>
              <a:t>An NDFA is represented by digraphs called state diagram.</a:t>
            </a:r>
          </a:p>
          <a:p>
            <a:pPr algn="l">
              <a:buFont typeface="Arial" panose="020B0604020202020204" pitchFamily="34" charset="0"/>
              <a:buChar char="•"/>
            </a:pPr>
            <a:r>
              <a:rPr lang="en-US" b="0" i="0" dirty="0">
                <a:solidFill>
                  <a:srgbClr val="000000"/>
                </a:solidFill>
                <a:effectLst/>
                <a:latin typeface="Nunito"/>
              </a:rPr>
              <a:t>The vertices represent the states.</a:t>
            </a:r>
          </a:p>
          <a:p>
            <a:pPr algn="l">
              <a:buFont typeface="Arial" panose="020B0604020202020204" pitchFamily="34" charset="0"/>
              <a:buChar char="•"/>
            </a:pPr>
            <a:r>
              <a:rPr lang="en-US" b="0" i="0" dirty="0">
                <a:solidFill>
                  <a:srgbClr val="000000"/>
                </a:solidFill>
                <a:effectLst/>
                <a:latin typeface="Nunito"/>
              </a:rPr>
              <a:t>The arcs labeled with an input alphabet show the transitions.</a:t>
            </a:r>
          </a:p>
          <a:p>
            <a:pPr algn="l">
              <a:buFont typeface="Arial" panose="020B0604020202020204" pitchFamily="34" charset="0"/>
              <a:buChar char="•"/>
            </a:pPr>
            <a:r>
              <a:rPr lang="en-US" b="0" i="0" dirty="0">
                <a:solidFill>
                  <a:srgbClr val="000000"/>
                </a:solidFill>
                <a:effectLst/>
                <a:latin typeface="Nunito"/>
              </a:rPr>
              <a:t>The initial state is denoted by an empty single incoming arc.</a:t>
            </a:r>
          </a:p>
          <a:p>
            <a:pPr algn="l">
              <a:buFont typeface="Arial" panose="020B0604020202020204" pitchFamily="34" charset="0"/>
              <a:buChar char="•"/>
            </a:pPr>
            <a:r>
              <a:rPr lang="en-US" b="0" i="0" dirty="0">
                <a:solidFill>
                  <a:srgbClr val="000000"/>
                </a:solidFill>
                <a:effectLst/>
                <a:latin typeface="Nunito"/>
              </a:rPr>
              <a:t>The final state is indicated by double circles.</a:t>
            </a:r>
          </a:p>
          <a:p>
            <a:endParaRPr lang="en-US" dirty="0"/>
          </a:p>
        </p:txBody>
      </p:sp>
    </p:spTree>
    <p:extLst>
      <p:ext uri="{BB962C8B-B14F-4D97-AF65-F5344CB8AC3E}">
        <p14:creationId xmlns:p14="http://schemas.microsoft.com/office/powerpoint/2010/main" val="3565269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4BBF-B444-4A26-A965-56CB812D7AEF}"/>
              </a:ext>
            </a:extLst>
          </p:cNvPr>
          <p:cNvSpPr>
            <a:spLocks noGrp="1"/>
          </p:cNvSpPr>
          <p:nvPr>
            <p:ph type="title"/>
          </p:nvPr>
        </p:nvSpPr>
        <p:spPr/>
        <p:txBody>
          <a:bodyPr>
            <a:normAutofit/>
          </a:bodyPr>
          <a:lstStyle/>
          <a:p>
            <a:r>
              <a:rPr lang="en-US" b="0" i="0" dirty="0">
                <a:solidFill>
                  <a:srgbClr val="000000"/>
                </a:solidFill>
                <a:effectLst/>
                <a:latin typeface="Nunito"/>
              </a:rPr>
              <a:t>Its graphical representation would be as follows </a:t>
            </a:r>
            <a:endParaRPr lang="en-US" dirty="0"/>
          </a:p>
        </p:txBody>
      </p:sp>
      <p:pic>
        <p:nvPicPr>
          <p:cNvPr id="5" name="Content Placeholder 4">
            <a:extLst>
              <a:ext uri="{FF2B5EF4-FFF2-40B4-BE49-F238E27FC236}">
                <a16:creationId xmlns:a16="http://schemas.microsoft.com/office/drawing/2014/main" id="{2261433F-BCF0-43AA-B60A-ABA594F926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751" y="2540001"/>
            <a:ext cx="8419414" cy="2440176"/>
          </a:xfrm>
        </p:spPr>
      </p:pic>
    </p:spTree>
    <p:extLst>
      <p:ext uri="{BB962C8B-B14F-4D97-AF65-F5344CB8AC3E}">
        <p14:creationId xmlns:p14="http://schemas.microsoft.com/office/powerpoint/2010/main" val="2380979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53B0-272F-4181-809F-66DF3DA9E87A}"/>
              </a:ext>
            </a:extLst>
          </p:cNvPr>
          <p:cNvSpPr>
            <a:spLocks noGrp="1"/>
          </p:cNvSpPr>
          <p:nvPr>
            <p:ph type="title"/>
          </p:nvPr>
        </p:nvSpPr>
        <p:spPr/>
        <p:txBody>
          <a:bodyPr>
            <a:normAutofit/>
          </a:bodyPr>
          <a:lstStyle/>
          <a:p>
            <a:r>
              <a:rPr lang="en-US" b="1" i="0" dirty="0">
                <a:solidFill>
                  <a:srgbClr val="000000"/>
                </a:solidFill>
                <a:effectLst/>
                <a:latin typeface="Nunito"/>
              </a:rPr>
              <a:t>Example</a:t>
            </a:r>
            <a:br>
              <a:rPr lang="en-US" b="0" i="0" dirty="0">
                <a:solidFill>
                  <a:srgbClr val="000000"/>
                </a:solidFill>
                <a:effectLst/>
                <a:latin typeface="Nunito"/>
              </a:rPr>
            </a:br>
            <a:endParaRPr lang="en-US" dirty="0"/>
          </a:p>
        </p:txBody>
      </p:sp>
      <p:sp>
        <p:nvSpPr>
          <p:cNvPr id="3" name="Content Placeholder 2">
            <a:extLst>
              <a:ext uri="{FF2B5EF4-FFF2-40B4-BE49-F238E27FC236}">
                <a16:creationId xmlns:a16="http://schemas.microsoft.com/office/drawing/2014/main" id="{A04C8FAD-D730-49BA-8F5B-B63607C8F7A2}"/>
              </a:ext>
            </a:extLst>
          </p:cNvPr>
          <p:cNvSpPr>
            <a:spLocks noGrp="1"/>
          </p:cNvSpPr>
          <p:nvPr>
            <p:ph idx="1"/>
          </p:nvPr>
        </p:nvSpPr>
        <p:spPr>
          <a:xfrm>
            <a:off x="601133" y="1027906"/>
            <a:ext cx="10515600" cy="4351338"/>
          </a:xfrm>
        </p:spPr>
        <p:txBody>
          <a:bodyPr/>
          <a:lstStyle/>
          <a:p>
            <a:pPr algn="just"/>
            <a:r>
              <a:rPr lang="en-US" b="0" i="0" dirty="0">
                <a:solidFill>
                  <a:srgbClr val="000000"/>
                </a:solidFill>
                <a:effectLst/>
                <a:latin typeface="Nunito"/>
              </a:rPr>
              <a:t>Let a non-deterministic finite automaton be →</a:t>
            </a:r>
          </a:p>
          <a:p>
            <a:pPr algn="l">
              <a:buFont typeface="Arial" panose="020B0604020202020204" pitchFamily="34" charset="0"/>
              <a:buChar char="•"/>
            </a:pPr>
            <a:r>
              <a:rPr lang="en-US" b="0" i="0" dirty="0">
                <a:solidFill>
                  <a:srgbClr val="000000"/>
                </a:solidFill>
                <a:effectLst/>
                <a:latin typeface="Nunito"/>
              </a:rPr>
              <a:t>Q = {a, b, c}</a:t>
            </a:r>
          </a:p>
          <a:p>
            <a:pPr algn="l">
              <a:buFont typeface="Arial" panose="020B0604020202020204" pitchFamily="34" charset="0"/>
              <a:buChar char="•"/>
            </a:pPr>
            <a:r>
              <a:rPr lang="en-US" b="0" i="0" dirty="0">
                <a:solidFill>
                  <a:srgbClr val="000000"/>
                </a:solidFill>
                <a:effectLst/>
                <a:latin typeface="Nunito"/>
              </a:rPr>
              <a:t>∑ = {0, 1}</a:t>
            </a:r>
          </a:p>
          <a:p>
            <a:pPr algn="l">
              <a:buFont typeface="Arial" panose="020B0604020202020204" pitchFamily="34" charset="0"/>
              <a:buChar char="•"/>
            </a:pPr>
            <a:r>
              <a:rPr lang="en-US" b="0" i="0" dirty="0">
                <a:solidFill>
                  <a:srgbClr val="000000"/>
                </a:solidFill>
                <a:effectLst/>
                <a:latin typeface="Nunito"/>
              </a:rPr>
              <a:t>q</a:t>
            </a:r>
            <a:r>
              <a:rPr lang="en-US" b="0" i="0" baseline="-25000" dirty="0">
                <a:solidFill>
                  <a:srgbClr val="000000"/>
                </a:solidFill>
                <a:effectLst/>
                <a:latin typeface="Nunito"/>
              </a:rPr>
              <a:t>0</a:t>
            </a:r>
            <a:r>
              <a:rPr lang="en-US" b="0" i="0" dirty="0">
                <a:solidFill>
                  <a:srgbClr val="000000"/>
                </a:solidFill>
                <a:effectLst/>
                <a:latin typeface="Nunito"/>
              </a:rPr>
              <a:t> = {a}</a:t>
            </a:r>
          </a:p>
          <a:p>
            <a:pPr algn="l">
              <a:buFont typeface="Arial" panose="020B0604020202020204" pitchFamily="34" charset="0"/>
              <a:buChar char="•"/>
            </a:pPr>
            <a:r>
              <a:rPr lang="en-US" b="0" i="0" dirty="0">
                <a:solidFill>
                  <a:srgbClr val="000000"/>
                </a:solidFill>
                <a:effectLst/>
                <a:latin typeface="Nunito"/>
              </a:rPr>
              <a:t>F = {c}</a:t>
            </a:r>
          </a:p>
          <a:p>
            <a:pPr algn="just"/>
            <a:r>
              <a:rPr lang="en-US" b="0" i="0" dirty="0">
                <a:solidFill>
                  <a:srgbClr val="000000"/>
                </a:solidFill>
                <a:effectLst/>
                <a:latin typeface="Nunito"/>
              </a:rPr>
              <a:t>The transition function </a:t>
            </a:r>
            <a:r>
              <a:rPr lang="el-GR" b="0" i="0" dirty="0">
                <a:solidFill>
                  <a:srgbClr val="000000"/>
                </a:solidFill>
                <a:effectLst/>
                <a:latin typeface="Nunito"/>
              </a:rPr>
              <a:t>δ </a:t>
            </a:r>
            <a:r>
              <a:rPr lang="en-US" b="0" i="0" dirty="0">
                <a:solidFill>
                  <a:srgbClr val="000000"/>
                </a:solidFill>
                <a:effectLst/>
                <a:latin typeface="Nunito"/>
              </a:rPr>
              <a:t>as shown below −</a:t>
            </a:r>
          </a:p>
          <a:p>
            <a:endParaRPr lang="en-US" dirty="0"/>
          </a:p>
        </p:txBody>
      </p:sp>
      <p:graphicFrame>
        <p:nvGraphicFramePr>
          <p:cNvPr id="4" name="Table 3">
            <a:extLst>
              <a:ext uri="{FF2B5EF4-FFF2-40B4-BE49-F238E27FC236}">
                <a16:creationId xmlns:a16="http://schemas.microsoft.com/office/drawing/2014/main" id="{C9BB4416-ED5F-4F4A-9AC2-6F0219352E42}"/>
              </a:ext>
            </a:extLst>
          </p:cNvPr>
          <p:cNvGraphicFramePr>
            <a:graphicFrameLocks noGrp="1"/>
          </p:cNvGraphicFramePr>
          <p:nvPr>
            <p:extLst>
              <p:ext uri="{D42A27DB-BD31-4B8C-83A1-F6EECF244321}">
                <p14:modId xmlns:p14="http://schemas.microsoft.com/office/powerpoint/2010/main" val="1073270549"/>
              </p:ext>
            </p:extLst>
          </p:nvPr>
        </p:nvGraphicFramePr>
        <p:xfrm>
          <a:off x="1941689" y="4335145"/>
          <a:ext cx="9042399" cy="1706880"/>
        </p:xfrm>
        <a:graphic>
          <a:graphicData uri="http://schemas.openxmlformats.org/drawingml/2006/table">
            <a:tbl>
              <a:tblPr/>
              <a:tblGrid>
                <a:gridCol w="3014133">
                  <a:extLst>
                    <a:ext uri="{9D8B030D-6E8A-4147-A177-3AD203B41FA5}">
                      <a16:colId xmlns:a16="http://schemas.microsoft.com/office/drawing/2014/main" val="2820356488"/>
                    </a:ext>
                  </a:extLst>
                </a:gridCol>
                <a:gridCol w="3014133">
                  <a:extLst>
                    <a:ext uri="{9D8B030D-6E8A-4147-A177-3AD203B41FA5}">
                      <a16:colId xmlns:a16="http://schemas.microsoft.com/office/drawing/2014/main" val="200142911"/>
                    </a:ext>
                  </a:extLst>
                </a:gridCol>
                <a:gridCol w="3014133">
                  <a:extLst>
                    <a:ext uri="{9D8B030D-6E8A-4147-A177-3AD203B41FA5}">
                      <a16:colId xmlns:a16="http://schemas.microsoft.com/office/drawing/2014/main" val="3457680404"/>
                    </a:ext>
                  </a:extLst>
                </a:gridCol>
              </a:tblGrid>
              <a:tr h="0">
                <a:tc>
                  <a:txBody>
                    <a:bodyPr/>
                    <a:lstStyle/>
                    <a:p>
                      <a:pPr algn="ctr" fontAlgn="t"/>
                      <a:r>
                        <a:rPr lang="en-US">
                          <a:effectLst/>
                        </a:rPr>
                        <a:t>Present State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Next State for Input 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Next State for Input 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709232866"/>
                  </a:ext>
                </a:extLst>
              </a:tr>
              <a:tr h="0">
                <a:tc>
                  <a:txBody>
                    <a:bodyPr/>
                    <a:lstStyle/>
                    <a:p>
                      <a:pPr fontAlgn="t"/>
                      <a:r>
                        <a:rPr lang="en-US">
                          <a:effectLst/>
                        </a:rPr>
                        <a:t>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a, 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15064085"/>
                  </a:ext>
                </a:extLst>
              </a:tr>
              <a:tr h="0">
                <a:tc>
                  <a:txBody>
                    <a:bodyPr/>
                    <a:lstStyle/>
                    <a:p>
                      <a:pPr fontAlgn="t"/>
                      <a:r>
                        <a:rPr lang="en-US">
                          <a:effectLst/>
                        </a:rPr>
                        <a:t>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 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7187964"/>
                  </a:ext>
                </a:extLst>
              </a:tr>
              <a:tr h="0">
                <a:tc>
                  <a:txBody>
                    <a:bodyPr/>
                    <a:lstStyle/>
                    <a:p>
                      <a:pPr fontAlgn="t"/>
                      <a:r>
                        <a:rPr lang="en-US">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b, 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59578088"/>
                  </a:ext>
                </a:extLst>
              </a:tr>
            </a:tbl>
          </a:graphicData>
        </a:graphic>
      </p:graphicFrame>
    </p:spTree>
    <p:extLst>
      <p:ext uri="{BB962C8B-B14F-4D97-AF65-F5344CB8AC3E}">
        <p14:creationId xmlns:p14="http://schemas.microsoft.com/office/powerpoint/2010/main" val="4288741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4D7AD9-2436-4CDB-9BDA-34D6067ED8FE}"/>
              </a:ext>
            </a:extLst>
          </p:cNvPr>
          <p:cNvSpPr>
            <a:spLocks noGrp="1"/>
          </p:cNvSpPr>
          <p:nvPr>
            <p:ph type="title"/>
          </p:nvPr>
        </p:nvSpPr>
        <p:spPr>
          <a:xfrm>
            <a:off x="917222" y="2766218"/>
            <a:ext cx="10515600" cy="1325563"/>
          </a:xfrm>
        </p:spPr>
        <p:txBody>
          <a:bodyPr>
            <a:normAutofit fontScale="90000"/>
          </a:bodyPr>
          <a:lstStyle/>
          <a:p>
            <a:pPr algn="ctr"/>
            <a:r>
              <a:rPr lang="en-US" sz="9800" b="0" i="0" dirty="0">
                <a:solidFill>
                  <a:srgbClr val="000000"/>
                </a:solidFill>
                <a:effectLst/>
                <a:latin typeface="Heebo"/>
              </a:rPr>
              <a:t>DFA vs NDFA</a:t>
            </a:r>
            <a:br>
              <a:rPr lang="en-US" b="0" i="0" dirty="0">
                <a:solidFill>
                  <a:srgbClr val="000000"/>
                </a:solidFill>
                <a:effectLst/>
                <a:latin typeface="Heebo"/>
              </a:rPr>
            </a:br>
            <a:endParaRPr lang="en-US" dirty="0"/>
          </a:p>
        </p:txBody>
      </p:sp>
    </p:spTree>
    <p:extLst>
      <p:ext uri="{BB962C8B-B14F-4D97-AF65-F5344CB8AC3E}">
        <p14:creationId xmlns:p14="http://schemas.microsoft.com/office/powerpoint/2010/main" val="66161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772819-953E-407C-9CD8-88E18C1FACD9}"/>
              </a:ext>
            </a:extLst>
          </p:cNvPr>
          <p:cNvSpPr>
            <a:spLocks noGrp="1"/>
          </p:cNvSpPr>
          <p:nvPr>
            <p:ph type="title"/>
          </p:nvPr>
        </p:nvSpPr>
        <p:spPr>
          <a:xfrm>
            <a:off x="1429001" y="273942"/>
            <a:ext cx="9603275" cy="1049235"/>
          </a:xfrm>
        </p:spPr>
        <p:txBody>
          <a:bodyPr>
            <a:normAutofit fontScale="90000"/>
          </a:bodyPr>
          <a:lstStyle/>
          <a:p>
            <a:pPr algn="ctr"/>
            <a:r>
              <a:rPr lang="en-US" sz="9600" b="0" i="0" dirty="0">
                <a:solidFill>
                  <a:srgbClr val="000000"/>
                </a:solidFill>
                <a:effectLst/>
                <a:latin typeface="Heebo"/>
              </a:rPr>
              <a:t>DFA vs NDFA</a:t>
            </a:r>
            <a:br>
              <a:rPr lang="en-US" b="0" i="0" dirty="0">
                <a:solidFill>
                  <a:srgbClr val="000000"/>
                </a:solidFill>
                <a:effectLst/>
                <a:latin typeface="Heebo"/>
              </a:rPr>
            </a:br>
            <a:endParaRPr lang="en-US" dirty="0"/>
          </a:p>
        </p:txBody>
      </p:sp>
      <p:graphicFrame>
        <p:nvGraphicFramePr>
          <p:cNvPr id="5" name="Content Placeholder 4">
            <a:extLst>
              <a:ext uri="{FF2B5EF4-FFF2-40B4-BE49-F238E27FC236}">
                <a16:creationId xmlns:a16="http://schemas.microsoft.com/office/drawing/2014/main" id="{E73253CF-D045-4133-8FF9-32E743044A88}"/>
              </a:ext>
            </a:extLst>
          </p:cNvPr>
          <p:cNvGraphicFramePr>
            <a:graphicFrameLocks noGrp="1"/>
          </p:cNvGraphicFramePr>
          <p:nvPr>
            <p:ph idx="1"/>
            <p:extLst>
              <p:ext uri="{D42A27DB-BD31-4B8C-83A1-F6EECF244321}">
                <p14:modId xmlns:p14="http://schemas.microsoft.com/office/powerpoint/2010/main" val="3362403241"/>
              </p:ext>
            </p:extLst>
          </p:nvPr>
        </p:nvGraphicFramePr>
        <p:xfrm>
          <a:off x="970844" y="1444978"/>
          <a:ext cx="9945512" cy="4731985"/>
        </p:xfrm>
        <a:graphic>
          <a:graphicData uri="http://schemas.openxmlformats.org/drawingml/2006/table">
            <a:tbl>
              <a:tblPr/>
              <a:tblGrid>
                <a:gridCol w="4972756">
                  <a:extLst>
                    <a:ext uri="{9D8B030D-6E8A-4147-A177-3AD203B41FA5}">
                      <a16:colId xmlns:a16="http://schemas.microsoft.com/office/drawing/2014/main" val="726755453"/>
                    </a:ext>
                  </a:extLst>
                </a:gridCol>
                <a:gridCol w="4972756">
                  <a:extLst>
                    <a:ext uri="{9D8B030D-6E8A-4147-A177-3AD203B41FA5}">
                      <a16:colId xmlns:a16="http://schemas.microsoft.com/office/drawing/2014/main" val="2976857383"/>
                    </a:ext>
                  </a:extLst>
                </a:gridCol>
              </a:tblGrid>
              <a:tr h="450665">
                <a:tc>
                  <a:txBody>
                    <a:bodyPr/>
                    <a:lstStyle/>
                    <a:p>
                      <a:pPr algn="ctr" fontAlgn="t"/>
                      <a:r>
                        <a:rPr lang="en-US" sz="1700" dirty="0">
                          <a:effectLst/>
                        </a:rPr>
                        <a:t>DFA</a:t>
                      </a:r>
                    </a:p>
                  </a:txBody>
                  <a:tcPr marL="74002" marR="74002" marT="74002" marB="74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US" sz="1700" dirty="0">
                          <a:effectLst/>
                        </a:rPr>
                        <a:t>NDFA</a:t>
                      </a:r>
                    </a:p>
                  </a:txBody>
                  <a:tcPr marL="74002" marR="74002" marT="74002" marB="74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solidFill>
                  </a:tcPr>
                </a:tc>
                <a:extLst>
                  <a:ext uri="{0D108BD9-81ED-4DB2-BD59-A6C34878D82A}">
                    <a16:rowId xmlns:a16="http://schemas.microsoft.com/office/drawing/2014/main" val="3710500540"/>
                  </a:ext>
                </a:extLst>
              </a:tr>
              <a:tr h="1319805">
                <a:tc>
                  <a:txBody>
                    <a:bodyPr/>
                    <a:lstStyle/>
                    <a:p>
                      <a:pPr fontAlgn="t"/>
                      <a:r>
                        <a:rPr lang="en-US" sz="1700" dirty="0">
                          <a:effectLst/>
                        </a:rPr>
                        <a:t>The transition from a state is to a single particular next state for each input symbol. Hence it is called </a:t>
                      </a:r>
                      <a:r>
                        <a:rPr lang="en-US" sz="1700" i="1" dirty="0">
                          <a:effectLst/>
                        </a:rPr>
                        <a:t>deterministic</a:t>
                      </a:r>
                      <a:r>
                        <a:rPr lang="en-US" sz="1700" dirty="0">
                          <a:effectLst/>
                        </a:rPr>
                        <a:t>.</a:t>
                      </a:r>
                    </a:p>
                  </a:txBody>
                  <a:tcPr marL="74002" marR="74002" marT="74002" marB="74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The transition from a state can be to multiple next states for each input symbol. Hence it is called </a:t>
                      </a:r>
                      <a:r>
                        <a:rPr lang="en-US" sz="1700" i="1">
                          <a:effectLst/>
                        </a:rPr>
                        <a:t>non-deterministic</a:t>
                      </a:r>
                      <a:r>
                        <a:rPr lang="en-US" sz="1700">
                          <a:effectLst/>
                        </a:rPr>
                        <a:t>.</a:t>
                      </a:r>
                    </a:p>
                  </a:txBody>
                  <a:tcPr marL="74002" marR="74002" marT="74002" marB="74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8110568"/>
                  </a:ext>
                </a:extLst>
              </a:tr>
              <a:tr h="740379">
                <a:tc>
                  <a:txBody>
                    <a:bodyPr/>
                    <a:lstStyle/>
                    <a:p>
                      <a:pPr fontAlgn="t"/>
                      <a:r>
                        <a:rPr lang="en-US" sz="1700">
                          <a:effectLst/>
                        </a:rPr>
                        <a:t>Empty string transitions are not seen in DFA.</a:t>
                      </a:r>
                    </a:p>
                  </a:txBody>
                  <a:tcPr marL="74002" marR="74002" marT="74002" marB="74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NDFA permits empty string transitions.</a:t>
                      </a:r>
                    </a:p>
                  </a:txBody>
                  <a:tcPr marL="74002" marR="74002" marT="74002" marB="74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14992657"/>
                  </a:ext>
                </a:extLst>
              </a:tr>
              <a:tr h="740379">
                <a:tc>
                  <a:txBody>
                    <a:bodyPr/>
                    <a:lstStyle/>
                    <a:p>
                      <a:pPr fontAlgn="t"/>
                      <a:r>
                        <a:rPr lang="en-US" sz="1700">
                          <a:effectLst/>
                        </a:rPr>
                        <a:t>Backtracking is allowed in DFA</a:t>
                      </a:r>
                    </a:p>
                  </a:txBody>
                  <a:tcPr marL="74002" marR="74002" marT="74002" marB="74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In NDFA, backtracking is not always possible.</a:t>
                      </a:r>
                    </a:p>
                  </a:txBody>
                  <a:tcPr marL="74002" marR="74002" marT="74002" marB="74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75211381"/>
                  </a:ext>
                </a:extLst>
              </a:tr>
              <a:tr h="450665">
                <a:tc>
                  <a:txBody>
                    <a:bodyPr/>
                    <a:lstStyle/>
                    <a:p>
                      <a:pPr fontAlgn="t"/>
                      <a:r>
                        <a:rPr lang="en-US" sz="1700" dirty="0">
                          <a:effectLst/>
                        </a:rPr>
                        <a:t>Requires more space.</a:t>
                      </a:r>
                    </a:p>
                  </a:txBody>
                  <a:tcPr marL="74002" marR="74002" marT="74002" marB="74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Requires less space.</a:t>
                      </a:r>
                    </a:p>
                  </a:txBody>
                  <a:tcPr marL="74002" marR="74002" marT="74002" marB="74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36747588"/>
                  </a:ext>
                </a:extLst>
              </a:tr>
              <a:tr h="1030092">
                <a:tc>
                  <a:txBody>
                    <a:bodyPr/>
                    <a:lstStyle/>
                    <a:p>
                      <a:pPr fontAlgn="t"/>
                      <a:r>
                        <a:rPr lang="en-US" sz="1700" dirty="0">
                          <a:effectLst/>
                        </a:rPr>
                        <a:t>A string is accepted by a DFA, if it transits to a final state.</a:t>
                      </a:r>
                    </a:p>
                  </a:txBody>
                  <a:tcPr marL="74002" marR="74002" marT="74002" marB="74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dirty="0">
                          <a:effectLst/>
                        </a:rPr>
                        <a:t>A string is accepted by a NDFA, if at least one of all possible transitions ends in a final state.</a:t>
                      </a:r>
                    </a:p>
                  </a:txBody>
                  <a:tcPr marL="74002" marR="74002" marT="74002" marB="74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03266929"/>
                  </a:ext>
                </a:extLst>
              </a:tr>
            </a:tbl>
          </a:graphicData>
        </a:graphic>
      </p:graphicFrame>
    </p:spTree>
    <p:extLst>
      <p:ext uri="{BB962C8B-B14F-4D97-AF65-F5344CB8AC3E}">
        <p14:creationId xmlns:p14="http://schemas.microsoft.com/office/powerpoint/2010/main" val="3236036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A8E3-A2B2-41F9-B489-4E566C32BE2C}"/>
              </a:ext>
            </a:extLst>
          </p:cNvPr>
          <p:cNvSpPr>
            <a:spLocks noGrp="1"/>
          </p:cNvSpPr>
          <p:nvPr>
            <p:ph type="title"/>
          </p:nvPr>
        </p:nvSpPr>
        <p:spPr>
          <a:xfrm>
            <a:off x="1519312" y="638138"/>
            <a:ext cx="9603275" cy="1049235"/>
          </a:xfrm>
        </p:spPr>
        <p:txBody>
          <a:bodyPr>
            <a:normAutofit/>
          </a:bodyPr>
          <a:lstStyle/>
          <a:p>
            <a:r>
              <a:rPr lang="en-US" b="0" i="0" dirty="0">
                <a:solidFill>
                  <a:srgbClr val="000000"/>
                </a:solidFill>
                <a:effectLst/>
                <a:latin typeface="Heebo"/>
              </a:rPr>
              <a:t>Acceptors, Classifiers, and Transducers</a:t>
            </a:r>
            <a:br>
              <a:rPr lang="en-US" b="0" i="0" dirty="0">
                <a:solidFill>
                  <a:srgbClr val="000000"/>
                </a:solidFill>
                <a:effectLst/>
                <a:latin typeface="Heebo"/>
              </a:rPr>
            </a:br>
            <a:endParaRPr lang="en-US" dirty="0"/>
          </a:p>
        </p:txBody>
      </p:sp>
      <p:sp>
        <p:nvSpPr>
          <p:cNvPr id="3" name="Content Placeholder 2">
            <a:extLst>
              <a:ext uri="{FF2B5EF4-FFF2-40B4-BE49-F238E27FC236}">
                <a16:creationId xmlns:a16="http://schemas.microsoft.com/office/drawing/2014/main" id="{A84898FC-4148-47ED-A67A-05B9BFF7FDF5}"/>
              </a:ext>
            </a:extLst>
          </p:cNvPr>
          <p:cNvSpPr>
            <a:spLocks noGrp="1"/>
          </p:cNvSpPr>
          <p:nvPr>
            <p:ph idx="1"/>
          </p:nvPr>
        </p:nvSpPr>
        <p:spPr>
          <a:xfrm>
            <a:off x="838200" y="1399823"/>
            <a:ext cx="10515600" cy="5330119"/>
          </a:xfrm>
        </p:spPr>
        <p:txBody>
          <a:bodyPr>
            <a:normAutofit/>
          </a:bodyPr>
          <a:lstStyle/>
          <a:p>
            <a:pPr algn="l"/>
            <a:r>
              <a:rPr lang="en-US" b="0" i="0" dirty="0">
                <a:effectLst/>
                <a:latin typeface="Heebo"/>
              </a:rPr>
              <a:t>Acceptor (Recognizer)</a:t>
            </a:r>
          </a:p>
          <a:p>
            <a:pPr algn="just"/>
            <a:r>
              <a:rPr lang="en-US" b="0" i="0" dirty="0">
                <a:solidFill>
                  <a:srgbClr val="000000"/>
                </a:solidFill>
                <a:effectLst/>
                <a:latin typeface="Nunito"/>
              </a:rPr>
              <a:t>An automaton that computes a Boolean function is called an </a:t>
            </a:r>
            <a:r>
              <a:rPr lang="en-US" b="1" i="0" dirty="0">
                <a:solidFill>
                  <a:srgbClr val="000000"/>
                </a:solidFill>
                <a:effectLst/>
                <a:latin typeface="Nunito"/>
              </a:rPr>
              <a:t>acceptor</a:t>
            </a:r>
            <a:r>
              <a:rPr lang="en-US" b="0" i="0" dirty="0">
                <a:solidFill>
                  <a:srgbClr val="000000"/>
                </a:solidFill>
                <a:effectLst/>
                <a:latin typeface="Nunito"/>
              </a:rPr>
              <a:t>. All the states of an acceptor is either accepting or rejecting the inputs given to it.</a:t>
            </a:r>
          </a:p>
          <a:p>
            <a:pPr algn="l"/>
            <a:r>
              <a:rPr lang="en-US" b="0" i="0" dirty="0">
                <a:effectLst/>
                <a:latin typeface="Heebo"/>
              </a:rPr>
              <a:t>Classifier</a:t>
            </a:r>
          </a:p>
          <a:p>
            <a:pPr algn="just"/>
            <a:r>
              <a:rPr lang="en-US" b="0" i="0" dirty="0">
                <a:solidFill>
                  <a:srgbClr val="000000"/>
                </a:solidFill>
                <a:effectLst/>
                <a:latin typeface="Nunito"/>
              </a:rPr>
              <a:t>A </a:t>
            </a:r>
            <a:r>
              <a:rPr lang="en-US" b="1" i="0" dirty="0">
                <a:solidFill>
                  <a:srgbClr val="000000"/>
                </a:solidFill>
                <a:effectLst/>
                <a:latin typeface="Nunito"/>
              </a:rPr>
              <a:t>classifier</a:t>
            </a:r>
            <a:r>
              <a:rPr lang="en-US" b="0" i="0" dirty="0">
                <a:solidFill>
                  <a:srgbClr val="000000"/>
                </a:solidFill>
                <a:effectLst/>
                <a:latin typeface="Nunito"/>
              </a:rPr>
              <a:t> has more than two final states and it gives a single output when it terminates.</a:t>
            </a:r>
          </a:p>
          <a:p>
            <a:pPr algn="l"/>
            <a:r>
              <a:rPr lang="en-US" b="0" i="0" dirty="0">
                <a:effectLst/>
                <a:latin typeface="Heebo"/>
              </a:rPr>
              <a:t>Transducer</a:t>
            </a:r>
          </a:p>
          <a:p>
            <a:pPr algn="just"/>
            <a:r>
              <a:rPr lang="en-US" b="0" i="0" dirty="0">
                <a:solidFill>
                  <a:srgbClr val="000000"/>
                </a:solidFill>
                <a:effectLst/>
                <a:latin typeface="Nunito"/>
              </a:rPr>
              <a:t>An automaton that produces outputs based on current input and/or previous state is called a </a:t>
            </a:r>
            <a:r>
              <a:rPr lang="en-US" b="1" i="0" dirty="0">
                <a:solidFill>
                  <a:srgbClr val="000000"/>
                </a:solidFill>
                <a:effectLst/>
                <a:latin typeface="Nunito"/>
              </a:rPr>
              <a:t>transducer</a:t>
            </a:r>
            <a:r>
              <a:rPr lang="en-US" b="0" i="0" dirty="0">
                <a:solidFill>
                  <a:srgbClr val="000000"/>
                </a:solidFill>
                <a:effectLst/>
                <a:latin typeface="Nunito"/>
              </a:rPr>
              <a:t>. Transducers can be of two types −</a:t>
            </a:r>
          </a:p>
          <a:p>
            <a:pPr algn="just">
              <a:buFont typeface="Arial" panose="020B0604020202020204" pitchFamily="34" charset="0"/>
              <a:buChar char="•"/>
            </a:pPr>
            <a:r>
              <a:rPr lang="en-US" b="1" i="0" dirty="0">
                <a:solidFill>
                  <a:srgbClr val="000000"/>
                </a:solidFill>
                <a:effectLst/>
                <a:latin typeface="Nunito"/>
              </a:rPr>
              <a:t>Mealy Machine</a:t>
            </a:r>
            <a:r>
              <a:rPr lang="en-US" b="0" i="0" dirty="0">
                <a:solidFill>
                  <a:srgbClr val="000000"/>
                </a:solidFill>
                <a:effectLst/>
                <a:latin typeface="Nunito"/>
              </a:rPr>
              <a:t> − The output depends both on the current state and the current input.</a:t>
            </a:r>
          </a:p>
          <a:p>
            <a:pPr algn="just">
              <a:buFont typeface="Arial" panose="020B0604020202020204" pitchFamily="34" charset="0"/>
              <a:buChar char="•"/>
            </a:pPr>
            <a:r>
              <a:rPr lang="en-US" b="1" i="0" dirty="0">
                <a:solidFill>
                  <a:srgbClr val="000000"/>
                </a:solidFill>
                <a:effectLst/>
                <a:latin typeface="Nunito"/>
              </a:rPr>
              <a:t>Moore Machine</a:t>
            </a:r>
            <a:r>
              <a:rPr lang="en-US" b="0" i="0" dirty="0">
                <a:solidFill>
                  <a:srgbClr val="000000"/>
                </a:solidFill>
                <a:effectLst/>
                <a:latin typeface="Nunito"/>
              </a:rPr>
              <a:t> − The output depends only on the current state.</a:t>
            </a:r>
          </a:p>
          <a:p>
            <a:endParaRPr lang="en-US" dirty="0"/>
          </a:p>
        </p:txBody>
      </p:sp>
    </p:spTree>
    <p:extLst>
      <p:ext uri="{BB962C8B-B14F-4D97-AF65-F5344CB8AC3E}">
        <p14:creationId xmlns:p14="http://schemas.microsoft.com/office/powerpoint/2010/main" val="246812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C9EA8-22A5-40CE-95AD-C2455BF77CD3}"/>
              </a:ext>
            </a:extLst>
          </p:cNvPr>
          <p:cNvSpPr>
            <a:spLocks noGrp="1"/>
          </p:cNvSpPr>
          <p:nvPr>
            <p:ph type="title"/>
          </p:nvPr>
        </p:nvSpPr>
        <p:spPr/>
        <p:txBody>
          <a:bodyPr>
            <a:normAutofit/>
          </a:bodyPr>
          <a:lstStyle/>
          <a:p>
            <a:r>
              <a:rPr lang="en-US" dirty="0"/>
              <a:t>Predict the Language accepted by the DFA below:</a:t>
            </a:r>
          </a:p>
        </p:txBody>
      </p:sp>
      <p:pic>
        <p:nvPicPr>
          <p:cNvPr id="5" name="Content Placeholder 4">
            <a:extLst>
              <a:ext uri="{FF2B5EF4-FFF2-40B4-BE49-F238E27FC236}">
                <a16:creationId xmlns:a16="http://schemas.microsoft.com/office/drawing/2014/main" id="{CDFA4809-B02C-4EDC-9373-6E8BC9F8DF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7791" y="2412021"/>
            <a:ext cx="4610743" cy="2657846"/>
          </a:xfrm>
        </p:spPr>
      </p:pic>
    </p:spTree>
    <p:extLst>
      <p:ext uri="{BB962C8B-B14F-4D97-AF65-F5344CB8AC3E}">
        <p14:creationId xmlns:p14="http://schemas.microsoft.com/office/powerpoint/2010/main" val="1257120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659508-3F95-4D56-82EC-1E89146E5A88}"/>
              </a:ext>
            </a:extLst>
          </p:cNvPr>
          <p:cNvSpPr>
            <a:spLocks noGrp="1"/>
          </p:cNvSpPr>
          <p:nvPr>
            <p:ph type="title"/>
          </p:nvPr>
        </p:nvSpPr>
        <p:spPr>
          <a:xfrm>
            <a:off x="1346200" y="2972859"/>
            <a:ext cx="10515600" cy="1325563"/>
          </a:xfrm>
        </p:spPr>
        <p:txBody>
          <a:bodyPr>
            <a:normAutofit fontScale="90000"/>
          </a:bodyPr>
          <a:lstStyle/>
          <a:p>
            <a:r>
              <a:rPr lang="en-US" b="0" i="0" dirty="0">
                <a:solidFill>
                  <a:srgbClr val="000000"/>
                </a:solidFill>
                <a:effectLst/>
                <a:latin typeface="Nunito"/>
              </a:rPr>
              <a:t>Strings accepted by the above DFA: {0, 00, 11, 010, 101, ...........}</a:t>
            </a:r>
            <a:br>
              <a:rPr lang="en-US" b="0" i="0" dirty="0">
                <a:solidFill>
                  <a:srgbClr val="000000"/>
                </a:solidFill>
                <a:effectLst/>
                <a:latin typeface="Nunito"/>
              </a:rPr>
            </a:br>
            <a:r>
              <a:rPr lang="en-US" b="0" i="0" dirty="0">
                <a:solidFill>
                  <a:srgbClr val="000000"/>
                </a:solidFill>
                <a:effectLst/>
                <a:latin typeface="Nunito"/>
              </a:rPr>
              <a:t>Strings not accepted by the above DFA: {1, 011, 111, ........}</a:t>
            </a:r>
            <a:br>
              <a:rPr lang="en-US" b="0" i="0" dirty="0">
                <a:solidFill>
                  <a:srgbClr val="000000"/>
                </a:solidFill>
                <a:effectLst/>
                <a:latin typeface="Nunito"/>
              </a:rPr>
            </a:br>
            <a:endParaRPr lang="en-US" dirty="0"/>
          </a:p>
        </p:txBody>
      </p:sp>
    </p:spTree>
    <p:extLst>
      <p:ext uri="{BB962C8B-B14F-4D97-AF65-F5344CB8AC3E}">
        <p14:creationId xmlns:p14="http://schemas.microsoft.com/office/powerpoint/2010/main" val="1081680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D2C700-23C7-4E4D-BE51-90B777FE0577}"/>
              </a:ext>
            </a:extLst>
          </p:cNvPr>
          <p:cNvSpPr>
            <a:spLocks noGrp="1"/>
          </p:cNvSpPr>
          <p:nvPr>
            <p:ph type="ctrTitle"/>
          </p:nvPr>
        </p:nvSpPr>
        <p:spPr/>
        <p:txBody>
          <a:bodyPr/>
          <a:lstStyle/>
          <a:p>
            <a:r>
              <a:rPr lang="en-US" b="1" i="0" dirty="0">
                <a:solidFill>
                  <a:srgbClr val="000000"/>
                </a:solidFill>
                <a:effectLst/>
                <a:latin typeface="Nunito"/>
              </a:rPr>
              <a:t>Regular Expression</a:t>
            </a:r>
            <a:endParaRPr lang="en-US" dirty="0"/>
          </a:p>
        </p:txBody>
      </p:sp>
    </p:spTree>
    <p:extLst>
      <p:ext uri="{BB962C8B-B14F-4D97-AF65-F5344CB8AC3E}">
        <p14:creationId xmlns:p14="http://schemas.microsoft.com/office/powerpoint/2010/main" val="156139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8E67-A5D0-46F3-9CFD-CA719611467B}"/>
              </a:ext>
            </a:extLst>
          </p:cNvPr>
          <p:cNvSpPr>
            <a:spLocks noGrp="1"/>
          </p:cNvSpPr>
          <p:nvPr>
            <p:ph type="title"/>
          </p:nvPr>
        </p:nvSpPr>
        <p:spPr/>
        <p:txBody>
          <a:bodyPr>
            <a:normAutofit/>
          </a:bodyPr>
          <a:lstStyle/>
          <a:p>
            <a:r>
              <a:rPr lang="en-US" b="0" i="0" dirty="0">
                <a:solidFill>
                  <a:srgbClr val="000000"/>
                </a:solidFill>
                <a:effectLst/>
                <a:latin typeface="Nunito"/>
              </a:rPr>
              <a:t>Finite Automaton can be classified into two types </a:t>
            </a:r>
            <a:endParaRPr lang="en-US" dirty="0"/>
          </a:p>
        </p:txBody>
      </p:sp>
      <p:sp>
        <p:nvSpPr>
          <p:cNvPr id="3" name="Content Placeholder 2">
            <a:extLst>
              <a:ext uri="{FF2B5EF4-FFF2-40B4-BE49-F238E27FC236}">
                <a16:creationId xmlns:a16="http://schemas.microsoft.com/office/drawing/2014/main" id="{D7BD6C32-C24A-466E-AFDC-3D992096F6E7}"/>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Nunito"/>
              </a:rPr>
              <a:t>Deterministic Finite Automaton (DFA)</a:t>
            </a:r>
          </a:p>
          <a:p>
            <a:pPr algn="l">
              <a:buFont typeface="Arial" panose="020B0604020202020204" pitchFamily="34" charset="0"/>
              <a:buChar char="•"/>
            </a:pPr>
            <a:r>
              <a:rPr lang="en-US" b="0" i="0" dirty="0">
                <a:solidFill>
                  <a:srgbClr val="000000"/>
                </a:solidFill>
                <a:effectLst/>
                <a:latin typeface="Nunito"/>
              </a:rPr>
              <a:t>Non-deterministic Finite Automaton (NDFA / NFA)</a:t>
            </a:r>
          </a:p>
          <a:p>
            <a:endParaRPr lang="en-US" dirty="0"/>
          </a:p>
        </p:txBody>
      </p:sp>
    </p:spTree>
    <p:extLst>
      <p:ext uri="{BB962C8B-B14F-4D97-AF65-F5344CB8AC3E}">
        <p14:creationId xmlns:p14="http://schemas.microsoft.com/office/powerpoint/2010/main" val="2720262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F470-AE54-4FD8-9F5D-1D680B43F21B}"/>
              </a:ext>
            </a:extLst>
          </p:cNvPr>
          <p:cNvSpPr>
            <a:spLocks noGrp="1"/>
          </p:cNvSpPr>
          <p:nvPr>
            <p:ph type="title"/>
          </p:nvPr>
        </p:nvSpPr>
        <p:spPr/>
        <p:txBody>
          <a:bodyPr>
            <a:normAutofit fontScale="90000"/>
          </a:bodyPr>
          <a:lstStyle/>
          <a:p>
            <a:r>
              <a:rPr lang="en-US" b="0" i="0" dirty="0">
                <a:solidFill>
                  <a:srgbClr val="000000"/>
                </a:solidFill>
                <a:effectLst/>
                <a:latin typeface="Nunito"/>
              </a:rPr>
              <a:t>A </a:t>
            </a:r>
            <a:r>
              <a:rPr lang="en-US" b="1" i="0" dirty="0">
                <a:solidFill>
                  <a:srgbClr val="000000"/>
                </a:solidFill>
                <a:effectLst/>
                <a:latin typeface="Nunito"/>
              </a:rPr>
              <a:t>Regular Expression</a:t>
            </a:r>
            <a:r>
              <a:rPr lang="en-US" b="0" i="0" dirty="0">
                <a:solidFill>
                  <a:srgbClr val="000000"/>
                </a:solidFill>
                <a:effectLst/>
                <a:latin typeface="Nunito"/>
              </a:rPr>
              <a:t> can be recursively defined as follows −</a:t>
            </a:r>
            <a:br>
              <a:rPr lang="en-US" b="0" i="0" dirty="0">
                <a:solidFill>
                  <a:srgbClr val="000000"/>
                </a:solidFill>
                <a:effectLst/>
                <a:latin typeface="Nunito"/>
              </a:rPr>
            </a:br>
            <a:endParaRPr lang="en-US" dirty="0"/>
          </a:p>
        </p:txBody>
      </p:sp>
      <p:sp>
        <p:nvSpPr>
          <p:cNvPr id="3" name="Content Placeholder 2">
            <a:extLst>
              <a:ext uri="{FF2B5EF4-FFF2-40B4-BE49-F238E27FC236}">
                <a16:creationId xmlns:a16="http://schemas.microsoft.com/office/drawing/2014/main" id="{B4ED84AB-6733-4C9D-BD77-92CDDBF5A305}"/>
              </a:ext>
            </a:extLst>
          </p:cNvPr>
          <p:cNvSpPr>
            <a:spLocks noGrp="1"/>
          </p:cNvSpPr>
          <p:nvPr>
            <p:ph idx="1"/>
          </p:nvPr>
        </p:nvSpPr>
        <p:spPr/>
        <p:txBody>
          <a:bodyPr>
            <a:normAutofit fontScale="92500"/>
          </a:bodyPr>
          <a:lstStyle/>
          <a:p>
            <a:pPr algn="just">
              <a:buFont typeface="Arial" panose="020B0604020202020204" pitchFamily="34" charset="0"/>
              <a:buChar char="•"/>
            </a:pPr>
            <a:r>
              <a:rPr lang="en-US" b="1" i="0" dirty="0">
                <a:solidFill>
                  <a:srgbClr val="000000"/>
                </a:solidFill>
                <a:effectLst/>
                <a:latin typeface="Nunito"/>
              </a:rPr>
              <a:t>ε</a:t>
            </a:r>
            <a:r>
              <a:rPr lang="en-US" b="0" i="0" dirty="0">
                <a:solidFill>
                  <a:srgbClr val="000000"/>
                </a:solidFill>
                <a:effectLst/>
                <a:latin typeface="Nunito"/>
              </a:rPr>
              <a:t> is a Regular Expression indicates the language containing an empty string. </a:t>
            </a:r>
            <a:r>
              <a:rPr lang="en-US" b="1" i="0" dirty="0">
                <a:solidFill>
                  <a:srgbClr val="000000"/>
                </a:solidFill>
                <a:effectLst/>
                <a:latin typeface="Nunito"/>
              </a:rPr>
              <a:t>(L (ε) = {ε})</a:t>
            </a:r>
            <a:endParaRPr lang="en-US" b="0" i="0" dirty="0">
              <a:solidFill>
                <a:srgbClr val="000000"/>
              </a:solidFill>
              <a:effectLst/>
              <a:latin typeface="Nunito"/>
            </a:endParaRPr>
          </a:p>
          <a:p>
            <a:pPr algn="just">
              <a:buFont typeface="Arial" panose="020B0604020202020204" pitchFamily="34" charset="0"/>
              <a:buChar char="•"/>
            </a:pPr>
            <a:r>
              <a:rPr lang="en-US" b="1" i="0" dirty="0">
                <a:solidFill>
                  <a:srgbClr val="000000"/>
                </a:solidFill>
                <a:effectLst/>
                <a:latin typeface="Nunito"/>
              </a:rPr>
              <a:t>φ</a:t>
            </a:r>
            <a:r>
              <a:rPr lang="en-US" b="0" i="0" dirty="0">
                <a:solidFill>
                  <a:srgbClr val="000000"/>
                </a:solidFill>
                <a:effectLst/>
                <a:latin typeface="Nunito"/>
              </a:rPr>
              <a:t> is a Regular Expression denoting an empty language. </a:t>
            </a:r>
            <a:r>
              <a:rPr lang="en-US" b="1" i="0" dirty="0">
                <a:solidFill>
                  <a:srgbClr val="000000"/>
                </a:solidFill>
                <a:effectLst/>
                <a:latin typeface="Nunito"/>
              </a:rPr>
              <a:t>(L (φ) = { })</a:t>
            </a:r>
            <a:endParaRPr lang="en-US" b="0" i="0" dirty="0">
              <a:solidFill>
                <a:srgbClr val="000000"/>
              </a:solidFill>
              <a:effectLst/>
              <a:latin typeface="Nunito"/>
            </a:endParaRPr>
          </a:p>
          <a:p>
            <a:pPr algn="just">
              <a:buFont typeface="Arial" panose="020B0604020202020204" pitchFamily="34" charset="0"/>
              <a:buChar char="•"/>
            </a:pPr>
            <a:r>
              <a:rPr lang="en-US" b="1" i="0" dirty="0">
                <a:solidFill>
                  <a:srgbClr val="000000"/>
                </a:solidFill>
                <a:effectLst/>
                <a:latin typeface="Nunito"/>
              </a:rPr>
              <a:t>x</a:t>
            </a:r>
            <a:r>
              <a:rPr lang="en-US" b="0" i="0" dirty="0">
                <a:solidFill>
                  <a:srgbClr val="000000"/>
                </a:solidFill>
                <a:effectLst/>
                <a:latin typeface="Nunito"/>
              </a:rPr>
              <a:t> is a Regular Expression where </a:t>
            </a:r>
            <a:r>
              <a:rPr lang="en-US" b="1" i="0" dirty="0">
                <a:solidFill>
                  <a:srgbClr val="000000"/>
                </a:solidFill>
                <a:effectLst/>
                <a:latin typeface="Nunito"/>
              </a:rPr>
              <a:t>L = {x}</a:t>
            </a:r>
            <a:endParaRPr lang="en-US" b="0" i="0" dirty="0">
              <a:solidFill>
                <a:srgbClr val="000000"/>
              </a:solidFill>
              <a:effectLst/>
              <a:latin typeface="Nunito"/>
            </a:endParaRPr>
          </a:p>
          <a:p>
            <a:pPr algn="just">
              <a:buFont typeface="Arial" panose="020B0604020202020204" pitchFamily="34" charset="0"/>
              <a:buChar char="•"/>
            </a:pPr>
            <a:r>
              <a:rPr lang="en-US" b="0" i="0" dirty="0">
                <a:solidFill>
                  <a:srgbClr val="000000"/>
                </a:solidFill>
                <a:effectLst/>
                <a:latin typeface="Nunito"/>
              </a:rPr>
              <a:t>If </a:t>
            </a:r>
            <a:r>
              <a:rPr lang="en-US" b="1" i="0" dirty="0">
                <a:solidFill>
                  <a:srgbClr val="000000"/>
                </a:solidFill>
                <a:effectLst/>
                <a:latin typeface="Nunito"/>
              </a:rPr>
              <a:t>X</a:t>
            </a:r>
            <a:r>
              <a:rPr lang="en-US" b="0" i="0" dirty="0">
                <a:solidFill>
                  <a:srgbClr val="000000"/>
                </a:solidFill>
                <a:effectLst/>
                <a:latin typeface="Nunito"/>
              </a:rPr>
              <a:t> is a Regular Expression denoting the language </a:t>
            </a:r>
            <a:r>
              <a:rPr lang="en-US" b="1" i="0" dirty="0">
                <a:solidFill>
                  <a:srgbClr val="000000"/>
                </a:solidFill>
                <a:effectLst/>
                <a:latin typeface="Nunito"/>
              </a:rPr>
              <a:t>L(X)</a:t>
            </a:r>
            <a:r>
              <a:rPr lang="en-US" b="0" i="0" dirty="0">
                <a:solidFill>
                  <a:srgbClr val="000000"/>
                </a:solidFill>
                <a:effectLst/>
                <a:latin typeface="Nunito"/>
              </a:rPr>
              <a:t> and </a:t>
            </a:r>
            <a:r>
              <a:rPr lang="en-US" b="1" i="0" dirty="0">
                <a:solidFill>
                  <a:srgbClr val="000000"/>
                </a:solidFill>
                <a:effectLst/>
                <a:latin typeface="Nunito"/>
              </a:rPr>
              <a:t>Y</a:t>
            </a:r>
            <a:r>
              <a:rPr lang="en-US" b="0" i="0" dirty="0">
                <a:solidFill>
                  <a:srgbClr val="000000"/>
                </a:solidFill>
                <a:effectLst/>
                <a:latin typeface="Nunito"/>
              </a:rPr>
              <a:t> is a Regular Expression denoting the language </a:t>
            </a:r>
            <a:r>
              <a:rPr lang="en-US" b="1" i="0" dirty="0">
                <a:solidFill>
                  <a:srgbClr val="000000"/>
                </a:solidFill>
                <a:effectLst/>
                <a:latin typeface="Nunito"/>
              </a:rPr>
              <a:t>L(Y)</a:t>
            </a:r>
            <a:r>
              <a:rPr lang="en-US" b="0" i="0" dirty="0">
                <a:solidFill>
                  <a:srgbClr val="000000"/>
                </a:solidFill>
                <a:effectLst/>
                <a:latin typeface="Nunito"/>
              </a:rPr>
              <a:t>, then</a:t>
            </a:r>
          </a:p>
          <a:p>
            <a:pPr marL="742950" lvl="1" indent="-285750" algn="just">
              <a:buFont typeface="Arial" panose="020B0604020202020204" pitchFamily="34" charset="0"/>
              <a:buChar char="•"/>
            </a:pPr>
            <a:r>
              <a:rPr lang="en-US" b="1" i="0" dirty="0">
                <a:solidFill>
                  <a:srgbClr val="000000"/>
                </a:solidFill>
                <a:effectLst/>
                <a:latin typeface="Nunito"/>
              </a:rPr>
              <a:t>X + Y</a:t>
            </a:r>
            <a:r>
              <a:rPr lang="en-US" b="0" i="0" dirty="0">
                <a:solidFill>
                  <a:srgbClr val="000000"/>
                </a:solidFill>
                <a:effectLst/>
                <a:latin typeface="Nunito"/>
              </a:rPr>
              <a:t> is a Regular Expression corresponding to the language </a:t>
            </a:r>
            <a:r>
              <a:rPr lang="en-US" b="1" i="0" dirty="0">
                <a:solidFill>
                  <a:srgbClr val="000000"/>
                </a:solidFill>
                <a:effectLst/>
                <a:latin typeface="Nunito"/>
              </a:rPr>
              <a:t>L(X) ∪ L(Y)</a:t>
            </a:r>
            <a:r>
              <a:rPr lang="en-US" b="0" i="0" dirty="0">
                <a:solidFill>
                  <a:srgbClr val="000000"/>
                </a:solidFill>
                <a:effectLst/>
                <a:latin typeface="Nunito"/>
              </a:rPr>
              <a:t> where </a:t>
            </a:r>
            <a:r>
              <a:rPr lang="en-US" b="1" i="0" dirty="0">
                <a:solidFill>
                  <a:srgbClr val="000000"/>
                </a:solidFill>
                <a:effectLst/>
                <a:latin typeface="Nunito"/>
              </a:rPr>
              <a:t>L(X+Y) = L(X) ∪ L(Y)</a:t>
            </a:r>
            <a:r>
              <a:rPr lang="en-US" b="0" i="0" dirty="0">
                <a:solidFill>
                  <a:srgbClr val="000000"/>
                </a:solidFill>
                <a:effectLst/>
                <a:latin typeface="Nunito"/>
              </a:rPr>
              <a:t>.</a:t>
            </a:r>
          </a:p>
          <a:p>
            <a:pPr marL="742950" lvl="1" indent="-285750" algn="just">
              <a:buFont typeface="Arial" panose="020B0604020202020204" pitchFamily="34" charset="0"/>
              <a:buChar char="•"/>
            </a:pPr>
            <a:r>
              <a:rPr lang="en-US" b="1" i="0" dirty="0">
                <a:solidFill>
                  <a:srgbClr val="000000"/>
                </a:solidFill>
                <a:effectLst/>
                <a:latin typeface="Nunito"/>
              </a:rPr>
              <a:t>X . Y</a:t>
            </a:r>
            <a:r>
              <a:rPr lang="en-US" b="0" i="0" dirty="0">
                <a:solidFill>
                  <a:srgbClr val="000000"/>
                </a:solidFill>
                <a:effectLst/>
                <a:latin typeface="Nunito"/>
              </a:rPr>
              <a:t> is a Regular Expression corresponding to the language </a:t>
            </a:r>
            <a:r>
              <a:rPr lang="en-US" b="1" i="0" dirty="0">
                <a:solidFill>
                  <a:srgbClr val="000000"/>
                </a:solidFill>
                <a:effectLst/>
                <a:latin typeface="Nunito"/>
              </a:rPr>
              <a:t>L(X) . L(Y)</a:t>
            </a:r>
            <a:r>
              <a:rPr lang="en-US" b="0" i="0" dirty="0">
                <a:solidFill>
                  <a:srgbClr val="000000"/>
                </a:solidFill>
                <a:effectLst/>
                <a:latin typeface="Nunito"/>
              </a:rPr>
              <a:t> where </a:t>
            </a:r>
            <a:r>
              <a:rPr lang="en-US" b="1" i="0" dirty="0">
                <a:solidFill>
                  <a:srgbClr val="000000"/>
                </a:solidFill>
                <a:effectLst/>
                <a:latin typeface="Nunito"/>
              </a:rPr>
              <a:t>L(X.Y) = L(X) . L(Y)</a:t>
            </a:r>
            <a:endParaRPr lang="en-US" b="0" i="0" dirty="0">
              <a:solidFill>
                <a:srgbClr val="000000"/>
              </a:solidFill>
              <a:effectLst/>
              <a:latin typeface="Nunito"/>
            </a:endParaRPr>
          </a:p>
          <a:p>
            <a:pPr marL="742950" lvl="1" indent="-285750" algn="just">
              <a:buFont typeface="Arial" panose="020B0604020202020204" pitchFamily="34" charset="0"/>
              <a:buChar char="•"/>
            </a:pPr>
            <a:r>
              <a:rPr lang="en-US" b="1" i="0" dirty="0">
                <a:solidFill>
                  <a:srgbClr val="000000"/>
                </a:solidFill>
                <a:effectLst/>
                <a:latin typeface="Nunito"/>
              </a:rPr>
              <a:t>R*</a:t>
            </a:r>
            <a:r>
              <a:rPr lang="en-US" b="0" i="0" dirty="0">
                <a:solidFill>
                  <a:srgbClr val="000000"/>
                </a:solidFill>
                <a:effectLst/>
                <a:latin typeface="Nunito"/>
              </a:rPr>
              <a:t> is a Regular Expression corresponding to the language </a:t>
            </a:r>
            <a:r>
              <a:rPr lang="en-US" b="1" i="0" dirty="0">
                <a:solidFill>
                  <a:srgbClr val="000000"/>
                </a:solidFill>
                <a:effectLst/>
                <a:latin typeface="Nunito"/>
              </a:rPr>
              <a:t>L(R*)</a:t>
            </a:r>
            <a:r>
              <a:rPr lang="en-US" b="0" i="0" dirty="0">
                <a:solidFill>
                  <a:srgbClr val="000000"/>
                </a:solidFill>
                <a:effectLst/>
                <a:latin typeface="Nunito"/>
              </a:rPr>
              <a:t>where </a:t>
            </a:r>
            <a:r>
              <a:rPr lang="en-US" b="1" i="0" dirty="0">
                <a:solidFill>
                  <a:srgbClr val="000000"/>
                </a:solidFill>
                <a:effectLst/>
                <a:latin typeface="Nunito"/>
              </a:rPr>
              <a:t>L(R*) = (L(R))*</a:t>
            </a:r>
            <a:endParaRPr lang="en-US" b="0" i="0" dirty="0">
              <a:solidFill>
                <a:srgbClr val="000000"/>
              </a:solidFill>
              <a:effectLst/>
              <a:latin typeface="Nunito"/>
            </a:endParaRPr>
          </a:p>
          <a:p>
            <a:endParaRPr lang="en-US" dirty="0"/>
          </a:p>
        </p:txBody>
      </p:sp>
    </p:spTree>
    <p:extLst>
      <p:ext uri="{BB962C8B-B14F-4D97-AF65-F5344CB8AC3E}">
        <p14:creationId xmlns:p14="http://schemas.microsoft.com/office/powerpoint/2010/main" val="4155745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158B8-DFDB-4867-A478-857AAAA90BEA}"/>
              </a:ext>
            </a:extLst>
          </p:cNvPr>
          <p:cNvSpPr>
            <a:spLocks noGrp="1"/>
          </p:cNvSpPr>
          <p:nvPr>
            <p:ph type="title"/>
          </p:nvPr>
        </p:nvSpPr>
        <p:spPr/>
        <p:txBody>
          <a:bodyPr>
            <a:normAutofit fontScale="90000"/>
          </a:bodyPr>
          <a:lstStyle/>
          <a:p>
            <a:r>
              <a:rPr lang="en-US" b="0" i="0" dirty="0">
                <a:solidFill>
                  <a:srgbClr val="000000"/>
                </a:solidFill>
                <a:effectLst/>
                <a:latin typeface="Nunito"/>
              </a:rPr>
              <a:t>If we apply any of the rules several times from 1 to 5, they are Regular Expressions.</a:t>
            </a:r>
            <a:br>
              <a:rPr lang="en-US" b="0" i="0" dirty="0">
                <a:solidFill>
                  <a:srgbClr val="000000"/>
                </a:solidFill>
                <a:effectLst/>
                <a:latin typeface="Nunito"/>
              </a:rPr>
            </a:br>
            <a:endParaRPr lang="en-US" dirty="0"/>
          </a:p>
        </p:txBody>
      </p:sp>
      <p:pic>
        <p:nvPicPr>
          <p:cNvPr id="7" name="Content Placeholder 6">
            <a:extLst>
              <a:ext uri="{FF2B5EF4-FFF2-40B4-BE49-F238E27FC236}">
                <a16:creationId xmlns:a16="http://schemas.microsoft.com/office/drawing/2014/main" id="{44BD5594-375E-4ABC-9959-B31C0C5FBA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80" y="2016124"/>
            <a:ext cx="9603274" cy="3955697"/>
          </a:xfrm>
        </p:spPr>
      </p:pic>
    </p:spTree>
    <p:extLst>
      <p:ext uri="{BB962C8B-B14F-4D97-AF65-F5344CB8AC3E}">
        <p14:creationId xmlns:p14="http://schemas.microsoft.com/office/powerpoint/2010/main" val="3242884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8236-1B24-4B57-9E06-17BB3869B01C}"/>
              </a:ext>
            </a:extLst>
          </p:cNvPr>
          <p:cNvSpPr>
            <a:spLocks noGrp="1"/>
          </p:cNvSpPr>
          <p:nvPr>
            <p:ph type="title"/>
          </p:nvPr>
        </p:nvSpPr>
        <p:spPr>
          <a:xfrm>
            <a:off x="1294362" y="162293"/>
            <a:ext cx="9603275" cy="1049235"/>
          </a:xfrm>
        </p:spPr>
        <p:txBody>
          <a:bodyPr/>
          <a:lstStyle/>
          <a:p>
            <a:r>
              <a:rPr lang="en-US" b="0" i="0" dirty="0">
                <a:solidFill>
                  <a:srgbClr val="000000"/>
                </a:solidFill>
                <a:effectLst/>
                <a:latin typeface="Nunito"/>
              </a:rPr>
              <a:t>Any set that represents the value of the Regular Expression is called a </a:t>
            </a:r>
            <a:r>
              <a:rPr lang="en-US" b="1" i="0" dirty="0">
                <a:solidFill>
                  <a:srgbClr val="000000"/>
                </a:solidFill>
                <a:effectLst/>
                <a:latin typeface="Nunito"/>
              </a:rPr>
              <a:t>Regular Set.</a:t>
            </a:r>
            <a:endParaRPr lang="en-US" dirty="0"/>
          </a:p>
        </p:txBody>
      </p:sp>
      <p:sp>
        <p:nvSpPr>
          <p:cNvPr id="3" name="Content Placeholder 2">
            <a:extLst>
              <a:ext uri="{FF2B5EF4-FFF2-40B4-BE49-F238E27FC236}">
                <a16:creationId xmlns:a16="http://schemas.microsoft.com/office/drawing/2014/main" id="{63013210-B639-4D43-A3B5-49A74EA79891}"/>
              </a:ext>
            </a:extLst>
          </p:cNvPr>
          <p:cNvSpPr>
            <a:spLocks noGrp="1"/>
          </p:cNvSpPr>
          <p:nvPr>
            <p:ph idx="1"/>
          </p:nvPr>
        </p:nvSpPr>
        <p:spPr>
          <a:xfrm>
            <a:off x="1294362" y="1061156"/>
            <a:ext cx="10592838" cy="5508977"/>
          </a:xfrm>
        </p:spPr>
        <p:txBody>
          <a:bodyPr>
            <a:normAutofit/>
          </a:bodyPr>
          <a:lstStyle/>
          <a:p>
            <a:pPr algn="l"/>
            <a:r>
              <a:rPr lang="en-US" sz="1600" b="0" i="0" dirty="0">
                <a:effectLst/>
                <a:latin typeface="Heebo"/>
              </a:rPr>
              <a:t>Properties of Regular Sets</a:t>
            </a:r>
          </a:p>
          <a:p>
            <a:pPr algn="just"/>
            <a:r>
              <a:rPr lang="en-US" sz="1600" b="1" i="0" dirty="0">
                <a:solidFill>
                  <a:srgbClr val="000000"/>
                </a:solidFill>
                <a:effectLst/>
                <a:latin typeface="Nunito"/>
              </a:rPr>
              <a:t>Property 1</a:t>
            </a:r>
            <a:r>
              <a:rPr lang="en-US" sz="1600" b="0" i="0" dirty="0">
                <a:solidFill>
                  <a:srgbClr val="000000"/>
                </a:solidFill>
                <a:effectLst/>
                <a:latin typeface="Nunito"/>
              </a:rPr>
              <a:t>. </a:t>
            </a:r>
            <a:r>
              <a:rPr lang="en-US" sz="1600" b="0" i="1" dirty="0">
                <a:solidFill>
                  <a:srgbClr val="000000"/>
                </a:solidFill>
                <a:effectLst/>
                <a:latin typeface="Nunito"/>
              </a:rPr>
              <a:t>The union of two regular set is regular.</a:t>
            </a:r>
            <a:endParaRPr lang="en-US" sz="1600" b="0" i="0" dirty="0">
              <a:solidFill>
                <a:srgbClr val="000000"/>
              </a:solidFill>
              <a:effectLst/>
              <a:latin typeface="Nunito"/>
            </a:endParaRPr>
          </a:p>
          <a:p>
            <a:pPr algn="just"/>
            <a:r>
              <a:rPr lang="en-US" sz="1600" b="1" i="0" dirty="0">
                <a:solidFill>
                  <a:srgbClr val="000000"/>
                </a:solidFill>
                <a:effectLst/>
                <a:latin typeface="Nunito"/>
              </a:rPr>
              <a:t>Proof</a:t>
            </a:r>
            <a:r>
              <a:rPr lang="en-US" sz="1600" b="0" i="0" dirty="0">
                <a:solidFill>
                  <a:srgbClr val="000000"/>
                </a:solidFill>
                <a:effectLst/>
                <a:latin typeface="Nunito"/>
              </a:rPr>
              <a:t> −</a:t>
            </a:r>
          </a:p>
          <a:p>
            <a:pPr algn="just"/>
            <a:r>
              <a:rPr lang="en-US" sz="1600" b="0" i="0" dirty="0">
                <a:solidFill>
                  <a:srgbClr val="000000"/>
                </a:solidFill>
                <a:effectLst/>
                <a:latin typeface="Nunito"/>
              </a:rPr>
              <a:t>Let us take two regular expressions</a:t>
            </a:r>
          </a:p>
          <a:p>
            <a:pPr algn="just"/>
            <a:r>
              <a:rPr lang="en-US" sz="1600" b="0" i="0" dirty="0">
                <a:solidFill>
                  <a:srgbClr val="000000"/>
                </a:solidFill>
                <a:effectLst/>
                <a:latin typeface="Nunito"/>
              </a:rPr>
              <a:t>RE</a:t>
            </a:r>
            <a:r>
              <a:rPr lang="en-US" sz="1600" b="0" i="0" baseline="-25000" dirty="0">
                <a:solidFill>
                  <a:srgbClr val="000000"/>
                </a:solidFill>
                <a:effectLst/>
                <a:latin typeface="Nunito"/>
              </a:rPr>
              <a:t>1</a:t>
            </a:r>
            <a:r>
              <a:rPr lang="en-US" sz="1600" b="0" i="0" dirty="0">
                <a:solidFill>
                  <a:srgbClr val="000000"/>
                </a:solidFill>
                <a:effectLst/>
                <a:latin typeface="Nunito"/>
              </a:rPr>
              <a:t> = a(aa)* and RE</a:t>
            </a:r>
            <a:r>
              <a:rPr lang="en-US" sz="1600" b="0" i="0" baseline="-25000" dirty="0">
                <a:solidFill>
                  <a:srgbClr val="000000"/>
                </a:solidFill>
                <a:effectLst/>
                <a:latin typeface="Nunito"/>
              </a:rPr>
              <a:t>2</a:t>
            </a:r>
            <a:r>
              <a:rPr lang="en-US" sz="1600" b="0" i="0" dirty="0">
                <a:solidFill>
                  <a:srgbClr val="000000"/>
                </a:solidFill>
                <a:effectLst/>
                <a:latin typeface="Nunito"/>
              </a:rPr>
              <a:t> = (aa)*</a:t>
            </a:r>
          </a:p>
          <a:p>
            <a:pPr algn="just"/>
            <a:r>
              <a:rPr lang="en-US" sz="1600" b="0" i="0" dirty="0">
                <a:solidFill>
                  <a:srgbClr val="000000"/>
                </a:solidFill>
                <a:effectLst/>
                <a:latin typeface="Nunito"/>
              </a:rPr>
              <a:t>So, L</a:t>
            </a:r>
            <a:r>
              <a:rPr lang="en-US" sz="1600" b="0" i="0" baseline="-25000" dirty="0">
                <a:solidFill>
                  <a:srgbClr val="000000"/>
                </a:solidFill>
                <a:effectLst/>
                <a:latin typeface="Nunito"/>
              </a:rPr>
              <a:t>1</a:t>
            </a:r>
            <a:r>
              <a:rPr lang="en-US" sz="1600" b="0" i="0" dirty="0">
                <a:solidFill>
                  <a:srgbClr val="000000"/>
                </a:solidFill>
                <a:effectLst/>
                <a:latin typeface="Nunito"/>
              </a:rPr>
              <a:t> = {a, </a:t>
            </a:r>
            <a:r>
              <a:rPr lang="en-US" sz="1600" b="0" i="0" dirty="0" err="1">
                <a:solidFill>
                  <a:srgbClr val="000000"/>
                </a:solidFill>
                <a:effectLst/>
                <a:latin typeface="Nunito"/>
              </a:rPr>
              <a:t>aaa</a:t>
            </a:r>
            <a:r>
              <a:rPr lang="en-US" sz="1600" b="0" i="0" dirty="0">
                <a:solidFill>
                  <a:srgbClr val="000000"/>
                </a:solidFill>
                <a:effectLst/>
                <a:latin typeface="Nunito"/>
              </a:rPr>
              <a:t>, </a:t>
            </a:r>
            <a:r>
              <a:rPr lang="en-US" sz="1600" b="0" i="0" dirty="0" err="1">
                <a:solidFill>
                  <a:srgbClr val="000000"/>
                </a:solidFill>
                <a:effectLst/>
                <a:latin typeface="Nunito"/>
              </a:rPr>
              <a:t>aaaaa</a:t>
            </a:r>
            <a:r>
              <a:rPr lang="en-US" sz="1600" b="0" i="0" dirty="0">
                <a:solidFill>
                  <a:srgbClr val="000000"/>
                </a:solidFill>
                <a:effectLst/>
                <a:latin typeface="Nunito"/>
              </a:rPr>
              <a:t>,.....} (Strings of odd length excluding Null)</a:t>
            </a:r>
          </a:p>
          <a:p>
            <a:pPr algn="just"/>
            <a:r>
              <a:rPr lang="en-US" sz="1600" b="0" i="0" dirty="0">
                <a:solidFill>
                  <a:srgbClr val="000000"/>
                </a:solidFill>
                <a:effectLst/>
                <a:latin typeface="Nunito"/>
              </a:rPr>
              <a:t>and L</a:t>
            </a:r>
            <a:r>
              <a:rPr lang="en-US" sz="1600" b="0" i="0" baseline="-25000" dirty="0">
                <a:solidFill>
                  <a:srgbClr val="000000"/>
                </a:solidFill>
                <a:effectLst/>
                <a:latin typeface="Nunito"/>
              </a:rPr>
              <a:t>2</a:t>
            </a:r>
            <a:r>
              <a:rPr lang="en-US" sz="1600" b="0" i="0" dirty="0">
                <a:solidFill>
                  <a:srgbClr val="000000"/>
                </a:solidFill>
                <a:effectLst/>
                <a:latin typeface="Nunito"/>
              </a:rPr>
              <a:t> ={ </a:t>
            </a:r>
            <a:r>
              <a:rPr lang="el-GR" sz="1600" b="0" i="0" dirty="0">
                <a:solidFill>
                  <a:srgbClr val="000000"/>
                </a:solidFill>
                <a:effectLst/>
                <a:latin typeface="Nunito"/>
              </a:rPr>
              <a:t>ε, </a:t>
            </a:r>
            <a:r>
              <a:rPr lang="en-US" sz="1600" b="0" i="0" dirty="0">
                <a:solidFill>
                  <a:srgbClr val="000000"/>
                </a:solidFill>
                <a:effectLst/>
                <a:latin typeface="Nunito"/>
              </a:rPr>
              <a:t>aa, </a:t>
            </a:r>
            <a:r>
              <a:rPr lang="en-US" sz="1600" b="0" i="0" dirty="0" err="1">
                <a:solidFill>
                  <a:srgbClr val="000000"/>
                </a:solidFill>
                <a:effectLst/>
                <a:latin typeface="Nunito"/>
              </a:rPr>
              <a:t>aaaa</a:t>
            </a:r>
            <a:r>
              <a:rPr lang="en-US" sz="1600" b="0" i="0" dirty="0">
                <a:solidFill>
                  <a:srgbClr val="000000"/>
                </a:solidFill>
                <a:effectLst/>
                <a:latin typeface="Nunito"/>
              </a:rPr>
              <a:t>, </a:t>
            </a:r>
            <a:r>
              <a:rPr lang="en-US" sz="1600" b="0" i="0" dirty="0" err="1">
                <a:solidFill>
                  <a:srgbClr val="000000"/>
                </a:solidFill>
                <a:effectLst/>
                <a:latin typeface="Nunito"/>
              </a:rPr>
              <a:t>aaaaaa</a:t>
            </a:r>
            <a:r>
              <a:rPr lang="en-US" sz="1600" b="0" i="0" dirty="0">
                <a:solidFill>
                  <a:srgbClr val="000000"/>
                </a:solidFill>
                <a:effectLst/>
                <a:latin typeface="Nunito"/>
              </a:rPr>
              <a:t>,.......} (Strings of even length including Null)</a:t>
            </a:r>
          </a:p>
          <a:p>
            <a:pPr algn="just"/>
            <a:r>
              <a:rPr lang="en-US" sz="1600" b="0" i="0" dirty="0">
                <a:solidFill>
                  <a:srgbClr val="000000"/>
                </a:solidFill>
                <a:effectLst/>
                <a:latin typeface="Nunito"/>
              </a:rPr>
              <a:t>L</a:t>
            </a:r>
            <a:r>
              <a:rPr lang="en-US" sz="1600" b="0" i="0" baseline="-25000" dirty="0">
                <a:solidFill>
                  <a:srgbClr val="000000"/>
                </a:solidFill>
                <a:effectLst/>
                <a:latin typeface="Nunito"/>
              </a:rPr>
              <a:t>1</a:t>
            </a:r>
            <a:r>
              <a:rPr lang="en-US" sz="1600" b="0" i="0" dirty="0">
                <a:solidFill>
                  <a:srgbClr val="000000"/>
                </a:solidFill>
                <a:effectLst/>
                <a:latin typeface="Nunito"/>
              </a:rPr>
              <a:t> ∪ L</a:t>
            </a:r>
            <a:r>
              <a:rPr lang="en-US" sz="1600" b="0" i="0" baseline="-25000" dirty="0">
                <a:solidFill>
                  <a:srgbClr val="000000"/>
                </a:solidFill>
                <a:effectLst/>
                <a:latin typeface="Nunito"/>
              </a:rPr>
              <a:t>2</a:t>
            </a:r>
            <a:r>
              <a:rPr lang="en-US" sz="1600" b="0" i="0" dirty="0">
                <a:solidFill>
                  <a:srgbClr val="000000"/>
                </a:solidFill>
                <a:effectLst/>
                <a:latin typeface="Nunito"/>
              </a:rPr>
              <a:t> = { </a:t>
            </a:r>
            <a:r>
              <a:rPr lang="el-GR" sz="1600" b="0" i="0" dirty="0">
                <a:solidFill>
                  <a:srgbClr val="000000"/>
                </a:solidFill>
                <a:effectLst/>
                <a:latin typeface="Nunito"/>
              </a:rPr>
              <a:t>ε, </a:t>
            </a:r>
            <a:r>
              <a:rPr lang="en-US" sz="1600" b="0" i="0" dirty="0">
                <a:solidFill>
                  <a:srgbClr val="000000"/>
                </a:solidFill>
                <a:effectLst/>
                <a:latin typeface="Nunito"/>
              </a:rPr>
              <a:t>a, aa, </a:t>
            </a:r>
            <a:r>
              <a:rPr lang="en-US" sz="1600" b="0" i="0" dirty="0" err="1">
                <a:solidFill>
                  <a:srgbClr val="000000"/>
                </a:solidFill>
                <a:effectLst/>
                <a:latin typeface="Nunito"/>
              </a:rPr>
              <a:t>aaa</a:t>
            </a:r>
            <a:r>
              <a:rPr lang="en-US" sz="1600" b="0" i="0" dirty="0">
                <a:solidFill>
                  <a:srgbClr val="000000"/>
                </a:solidFill>
                <a:effectLst/>
                <a:latin typeface="Nunito"/>
              </a:rPr>
              <a:t>, </a:t>
            </a:r>
            <a:r>
              <a:rPr lang="en-US" sz="1600" b="0" i="0" dirty="0" err="1">
                <a:solidFill>
                  <a:srgbClr val="000000"/>
                </a:solidFill>
                <a:effectLst/>
                <a:latin typeface="Nunito"/>
              </a:rPr>
              <a:t>aaaa</a:t>
            </a:r>
            <a:r>
              <a:rPr lang="en-US" sz="1600" b="0" i="0" dirty="0">
                <a:solidFill>
                  <a:srgbClr val="000000"/>
                </a:solidFill>
                <a:effectLst/>
                <a:latin typeface="Nunito"/>
              </a:rPr>
              <a:t>, </a:t>
            </a:r>
            <a:r>
              <a:rPr lang="en-US" sz="1600" b="0" i="0" dirty="0" err="1">
                <a:solidFill>
                  <a:srgbClr val="000000"/>
                </a:solidFill>
                <a:effectLst/>
                <a:latin typeface="Nunito"/>
              </a:rPr>
              <a:t>aaaaa</a:t>
            </a:r>
            <a:r>
              <a:rPr lang="en-US" sz="1600" b="0" i="0" dirty="0">
                <a:solidFill>
                  <a:srgbClr val="000000"/>
                </a:solidFill>
                <a:effectLst/>
                <a:latin typeface="Nunito"/>
              </a:rPr>
              <a:t>, </a:t>
            </a:r>
            <a:r>
              <a:rPr lang="en-US" sz="1600" b="0" i="0" dirty="0" err="1">
                <a:solidFill>
                  <a:srgbClr val="000000"/>
                </a:solidFill>
                <a:effectLst/>
                <a:latin typeface="Nunito"/>
              </a:rPr>
              <a:t>aaaaaa</a:t>
            </a:r>
            <a:r>
              <a:rPr lang="en-US" sz="1600" b="0" i="0" dirty="0">
                <a:solidFill>
                  <a:srgbClr val="000000"/>
                </a:solidFill>
                <a:effectLst/>
                <a:latin typeface="Nunito"/>
              </a:rPr>
              <a:t>,.......}</a:t>
            </a:r>
          </a:p>
          <a:p>
            <a:pPr algn="just"/>
            <a:r>
              <a:rPr lang="en-US" sz="1600" b="0" i="0" dirty="0">
                <a:solidFill>
                  <a:srgbClr val="000000"/>
                </a:solidFill>
                <a:effectLst/>
                <a:latin typeface="Nunito"/>
              </a:rPr>
              <a:t>(Strings of all possible lengths including Null)</a:t>
            </a:r>
          </a:p>
          <a:p>
            <a:pPr algn="just"/>
            <a:r>
              <a:rPr lang="en-US" sz="1600" b="0" i="0" dirty="0">
                <a:solidFill>
                  <a:srgbClr val="000000"/>
                </a:solidFill>
                <a:effectLst/>
                <a:latin typeface="Nunito"/>
              </a:rPr>
              <a:t>RE (L</a:t>
            </a:r>
            <a:r>
              <a:rPr lang="en-US" sz="1600" b="0" i="0" baseline="-25000" dirty="0">
                <a:solidFill>
                  <a:srgbClr val="000000"/>
                </a:solidFill>
                <a:effectLst/>
                <a:latin typeface="Nunito"/>
              </a:rPr>
              <a:t>1</a:t>
            </a:r>
            <a:r>
              <a:rPr lang="en-US" sz="1600" b="0" i="0" dirty="0">
                <a:solidFill>
                  <a:srgbClr val="000000"/>
                </a:solidFill>
                <a:effectLst/>
                <a:latin typeface="Nunito"/>
              </a:rPr>
              <a:t> ∪ L</a:t>
            </a:r>
            <a:r>
              <a:rPr lang="en-US" sz="1600" b="0" i="0" baseline="-25000" dirty="0">
                <a:solidFill>
                  <a:srgbClr val="000000"/>
                </a:solidFill>
                <a:effectLst/>
                <a:latin typeface="Nunito"/>
              </a:rPr>
              <a:t>2</a:t>
            </a:r>
            <a:r>
              <a:rPr lang="en-US" sz="1600" b="0" i="0" dirty="0">
                <a:solidFill>
                  <a:srgbClr val="000000"/>
                </a:solidFill>
                <a:effectLst/>
                <a:latin typeface="Nunito"/>
              </a:rPr>
              <a:t>) = a* (which is a regular expression itself)</a:t>
            </a:r>
          </a:p>
          <a:p>
            <a:pPr algn="just"/>
            <a:r>
              <a:rPr lang="en-US" sz="1600" b="1" i="0" dirty="0">
                <a:solidFill>
                  <a:srgbClr val="000000"/>
                </a:solidFill>
                <a:effectLst/>
                <a:latin typeface="Nunito"/>
              </a:rPr>
              <a:t>Hence, proved.</a:t>
            </a:r>
            <a:endParaRPr lang="en-US" sz="1600" b="0" i="0" dirty="0">
              <a:solidFill>
                <a:srgbClr val="000000"/>
              </a:solidFill>
              <a:effectLst/>
              <a:latin typeface="Nunito"/>
            </a:endParaRPr>
          </a:p>
          <a:p>
            <a:endParaRPr lang="en-US" sz="1200" dirty="0"/>
          </a:p>
        </p:txBody>
      </p:sp>
    </p:spTree>
    <p:extLst>
      <p:ext uri="{BB962C8B-B14F-4D97-AF65-F5344CB8AC3E}">
        <p14:creationId xmlns:p14="http://schemas.microsoft.com/office/powerpoint/2010/main" val="4095429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EEF044-EF9B-43F6-B146-7293848D3FF6}"/>
              </a:ext>
            </a:extLst>
          </p:cNvPr>
          <p:cNvSpPr>
            <a:spLocks noGrp="1"/>
          </p:cNvSpPr>
          <p:nvPr>
            <p:ph idx="1"/>
          </p:nvPr>
        </p:nvSpPr>
        <p:spPr>
          <a:xfrm>
            <a:off x="1451579" y="1444978"/>
            <a:ext cx="9603275" cy="4741333"/>
          </a:xfrm>
        </p:spPr>
        <p:txBody>
          <a:bodyPr>
            <a:normAutofit/>
          </a:bodyPr>
          <a:lstStyle/>
          <a:p>
            <a:pPr algn="just"/>
            <a:r>
              <a:rPr lang="en-US" b="1" i="0" dirty="0">
                <a:solidFill>
                  <a:srgbClr val="000000"/>
                </a:solidFill>
                <a:effectLst/>
                <a:latin typeface="Nunito"/>
              </a:rPr>
              <a:t>Property 2.</a:t>
            </a:r>
            <a:r>
              <a:rPr lang="en-US" b="0" i="0" dirty="0">
                <a:solidFill>
                  <a:srgbClr val="000000"/>
                </a:solidFill>
                <a:effectLst/>
                <a:latin typeface="Nunito"/>
              </a:rPr>
              <a:t> </a:t>
            </a:r>
            <a:r>
              <a:rPr lang="en-US" b="0" i="1" dirty="0">
                <a:solidFill>
                  <a:srgbClr val="000000"/>
                </a:solidFill>
                <a:effectLst/>
                <a:latin typeface="Nunito"/>
              </a:rPr>
              <a:t>The intersection of two regular set is regular.</a:t>
            </a:r>
            <a:endParaRPr lang="en-US" b="0" i="0" dirty="0">
              <a:solidFill>
                <a:srgbClr val="000000"/>
              </a:solidFill>
              <a:effectLst/>
              <a:latin typeface="Nunito"/>
            </a:endParaRPr>
          </a:p>
          <a:p>
            <a:pPr algn="just"/>
            <a:r>
              <a:rPr lang="en-US" b="1" i="0" dirty="0">
                <a:solidFill>
                  <a:srgbClr val="000000"/>
                </a:solidFill>
                <a:effectLst/>
                <a:latin typeface="Nunito"/>
              </a:rPr>
              <a:t>Proof</a:t>
            </a:r>
            <a:r>
              <a:rPr lang="en-US" b="0" i="0" dirty="0">
                <a:solidFill>
                  <a:srgbClr val="000000"/>
                </a:solidFill>
                <a:effectLst/>
                <a:latin typeface="Nunito"/>
              </a:rPr>
              <a:t> −</a:t>
            </a:r>
          </a:p>
          <a:p>
            <a:pPr algn="just"/>
            <a:r>
              <a:rPr lang="en-US" b="0" i="0" dirty="0">
                <a:solidFill>
                  <a:srgbClr val="000000"/>
                </a:solidFill>
                <a:effectLst/>
                <a:latin typeface="Nunito"/>
              </a:rPr>
              <a:t>Let us take two regular expressions</a:t>
            </a:r>
          </a:p>
          <a:p>
            <a:pPr algn="just"/>
            <a:r>
              <a:rPr lang="en-US" b="0" i="0" dirty="0">
                <a:solidFill>
                  <a:srgbClr val="000000"/>
                </a:solidFill>
                <a:effectLst/>
                <a:latin typeface="Nunito"/>
              </a:rPr>
              <a:t>RE</a:t>
            </a:r>
            <a:r>
              <a:rPr lang="en-US" b="0" i="0" baseline="-25000" dirty="0">
                <a:solidFill>
                  <a:srgbClr val="000000"/>
                </a:solidFill>
                <a:effectLst/>
                <a:latin typeface="Nunito"/>
              </a:rPr>
              <a:t>1</a:t>
            </a:r>
            <a:r>
              <a:rPr lang="en-US" b="0" i="0" dirty="0">
                <a:solidFill>
                  <a:srgbClr val="000000"/>
                </a:solidFill>
                <a:effectLst/>
                <a:latin typeface="Nunito"/>
              </a:rPr>
              <a:t> = a(a*) and RE</a:t>
            </a:r>
            <a:r>
              <a:rPr lang="en-US" b="0" i="0" baseline="-25000" dirty="0">
                <a:solidFill>
                  <a:srgbClr val="000000"/>
                </a:solidFill>
                <a:effectLst/>
                <a:latin typeface="Nunito"/>
              </a:rPr>
              <a:t>2</a:t>
            </a:r>
            <a:r>
              <a:rPr lang="en-US" b="0" i="0" dirty="0">
                <a:solidFill>
                  <a:srgbClr val="000000"/>
                </a:solidFill>
                <a:effectLst/>
                <a:latin typeface="Nunito"/>
              </a:rPr>
              <a:t> = (aa)*</a:t>
            </a:r>
          </a:p>
          <a:p>
            <a:pPr algn="just"/>
            <a:r>
              <a:rPr lang="en-US" b="0" i="0" dirty="0">
                <a:solidFill>
                  <a:srgbClr val="000000"/>
                </a:solidFill>
                <a:effectLst/>
                <a:latin typeface="Nunito"/>
              </a:rPr>
              <a:t>So, L</a:t>
            </a:r>
            <a:r>
              <a:rPr lang="en-US" b="0" i="0" baseline="-25000" dirty="0">
                <a:solidFill>
                  <a:srgbClr val="000000"/>
                </a:solidFill>
                <a:effectLst/>
                <a:latin typeface="Nunito"/>
              </a:rPr>
              <a:t>1</a:t>
            </a:r>
            <a:r>
              <a:rPr lang="en-US" b="0" i="0" dirty="0">
                <a:solidFill>
                  <a:srgbClr val="000000"/>
                </a:solidFill>
                <a:effectLst/>
                <a:latin typeface="Nunito"/>
              </a:rPr>
              <a:t> = { </a:t>
            </a:r>
            <a:r>
              <a:rPr lang="en-US" b="0" i="0" dirty="0" err="1">
                <a:solidFill>
                  <a:srgbClr val="000000"/>
                </a:solidFill>
                <a:effectLst/>
                <a:latin typeface="Nunito"/>
              </a:rPr>
              <a:t>a,aa</a:t>
            </a:r>
            <a:r>
              <a:rPr lang="en-US" b="0" i="0" dirty="0">
                <a:solidFill>
                  <a:srgbClr val="000000"/>
                </a:solidFill>
                <a:effectLst/>
                <a:latin typeface="Nunito"/>
              </a:rPr>
              <a:t>, </a:t>
            </a:r>
            <a:r>
              <a:rPr lang="en-US" b="0" i="0" dirty="0" err="1">
                <a:solidFill>
                  <a:srgbClr val="000000"/>
                </a:solidFill>
                <a:effectLst/>
                <a:latin typeface="Nunito"/>
              </a:rPr>
              <a:t>aaa</a:t>
            </a:r>
            <a:r>
              <a:rPr lang="en-US" b="0" i="0" dirty="0">
                <a:solidFill>
                  <a:srgbClr val="000000"/>
                </a:solidFill>
                <a:effectLst/>
                <a:latin typeface="Nunito"/>
              </a:rPr>
              <a:t>, </a:t>
            </a:r>
            <a:r>
              <a:rPr lang="en-US" b="0" i="0" dirty="0" err="1">
                <a:solidFill>
                  <a:srgbClr val="000000"/>
                </a:solidFill>
                <a:effectLst/>
                <a:latin typeface="Nunito"/>
              </a:rPr>
              <a:t>aaaa</a:t>
            </a:r>
            <a:r>
              <a:rPr lang="en-US" b="0" i="0" dirty="0">
                <a:solidFill>
                  <a:srgbClr val="000000"/>
                </a:solidFill>
                <a:effectLst/>
                <a:latin typeface="Nunito"/>
              </a:rPr>
              <a:t>, ....} (Strings of all possible lengths excluding Null)</a:t>
            </a:r>
          </a:p>
          <a:p>
            <a:pPr algn="just"/>
            <a:r>
              <a:rPr lang="en-US" b="0" i="0" dirty="0">
                <a:solidFill>
                  <a:srgbClr val="000000"/>
                </a:solidFill>
                <a:effectLst/>
                <a:latin typeface="Nunito"/>
              </a:rPr>
              <a:t>L</a:t>
            </a:r>
            <a:r>
              <a:rPr lang="en-US" b="0" i="0" baseline="-25000" dirty="0">
                <a:solidFill>
                  <a:srgbClr val="000000"/>
                </a:solidFill>
                <a:effectLst/>
                <a:latin typeface="Nunito"/>
              </a:rPr>
              <a:t>2</a:t>
            </a:r>
            <a:r>
              <a:rPr lang="en-US" b="0" i="0" dirty="0">
                <a:solidFill>
                  <a:srgbClr val="000000"/>
                </a:solidFill>
                <a:effectLst/>
                <a:latin typeface="Nunito"/>
              </a:rPr>
              <a:t> = { </a:t>
            </a:r>
            <a:r>
              <a:rPr lang="el-GR" b="0" i="0" dirty="0">
                <a:solidFill>
                  <a:srgbClr val="000000"/>
                </a:solidFill>
                <a:effectLst/>
                <a:latin typeface="Nunito"/>
              </a:rPr>
              <a:t>ε, </a:t>
            </a:r>
            <a:r>
              <a:rPr lang="en-US" b="0" i="0" dirty="0">
                <a:solidFill>
                  <a:srgbClr val="000000"/>
                </a:solidFill>
                <a:effectLst/>
                <a:latin typeface="Nunito"/>
              </a:rPr>
              <a:t>aa, </a:t>
            </a:r>
            <a:r>
              <a:rPr lang="en-US" b="0" i="0" dirty="0" err="1">
                <a:solidFill>
                  <a:srgbClr val="000000"/>
                </a:solidFill>
                <a:effectLst/>
                <a:latin typeface="Nunito"/>
              </a:rPr>
              <a:t>aaaa</a:t>
            </a:r>
            <a:r>
              <a:rPr lang="en-US" b="0" i="0" dirty="0">
                <a:solidFill>
                  <a:srgbClr val="000000"/>
                </a:solidFill>
                <a:effectLst/>
                <a:latin typeface="Nunito"/>
              </a:rPr>
              <a:t>, </a:t>
            </a:r>
            <a:r>
              <a:rPr lang="en-US" b="0" i="0" dirty="0" err="1">
                <a:solidFill>
                  <a:srgbClr val="000000"/>
                </a:solidFill>
                <a:effectLst/>
                <a:latin typeface="Nunito"/>
              </a:rPr>
              <a:t>aaaaaa</a:t>
            </a:r>
            <a:r>
              <a:rPr lang="en-US" b="0" i="0" dirty="0">
                <a:solidFill>
                  <a:srgbClr val="000000"/>
                </a:solidFill>
                <a:effectLst/>
                <a:latin typeface="Nunito"/>
              </a:rPr>
              <a:t>,.......} (Strings of even length including Null)</a:t>
            </a:r>
          </a:p>
          <a:p>
            <a:pPr algn="just"/>
            <a:r>
              <a:rPr lang="en-US" b="0" i="0" dirty="0">
                <a:solidFill>
                  <a:srgbClr val="000000"/>
                </a:solidFill>
                <a:effectLst/>
                <a:latin typeface="Nunito"/>
              </a:rPr>
              <a:t>L</a:t>
            </a:r>
            <a:r>
              <a:rPr lang="en-US" b="0" i="0" baseline="-25000" dirty="0">
                <a:solidFill>
                  <a:srgbClr val="000000"/>
                </a:solidFill>
                <a:effectLst/>
                <a:latin typeface="Nunito"/>
              </a:rPr>
              <a:t>1</a:t>
            </a:r>
            <a:r>
              <a:rPr lang="en-US" b="0" i="0" dirty="0">
                <a:solidFill>
                  <a:srgbClr val="000000"/>
                </a:solidFill>
                <a:effectLst/>
                <a:latin typeface="Nunito"/>
              </a:rPr>
              <a:t> ∩ L</a:t>
            </a:r>
            <a:r>
              <a:rPr lang="en-US" b="0" i="0" baseline="-25000" dirty="0">
                <a:solidFill>
                  <a:srgbClr val="000000"/>
                </a:solidFill>
                <a:effectLst/>
                <a:latin typeface="Nunito"/>
              </a:rPr>
              <a:t>2</a:t>
            </a:r>
            <a:r>
              <a:rPr lang="en-US" b="0" i="0" dirty="0">
                <a:solidFill>
                  <a:srgbClr val="000000"/>
                </a:solidFill>
                <a:effectLst/>
                <a:latin typeface="Nunito"/>
              </a:rPr>
              <a:t> = { aa, </a:t>
            </a:r>
            <a:r>
              <a:rPr lang="en-US" b="0" i="0" dirty="0" err="1">
                <a:solidFill>
                  <a:srgbClr val="000000"/>
                </a:solidFill>
                <a:effectLst/>
                <a:latin typeface="Nunito"/>
              </a:rPr>
              <a:t>aaaa</a:t>
            </a:r>
            <a:r>
              <a:rPr lang="en-US" b="0" i="0" dirty="0">
                <a:solidFill>
                  <a:srgbClr val="000000"/>
                </a:solidFill>
                <a:effectLst/>
                <a:latin typeface="Nunito"/>
              </a:rPr>
              <a:t>, </a:t>
            </a:r>
            <a:r>
              <a:rPr lang="en-US" b="0" i="0" dirty="0" err="1">
                <a:solidFill>
                  <a:srgbClr val="000000"/>
                </a:solidFill>
                <a:effectLst/>
                <a:latin typeface="Nunito"/>
              </a:rPr>
              <a:t>aaaaaa</a:t>
            </a:r>
            <a:r>
              <a:rPr lang="en-US" b="0" i="0" dirty="0">
                <a:solidFill>
                  <a:srgbClr val="000000"/>
                </a:solidFill>
                <a:effectLst/>
                <a:latin typeface="Nunito"/>
              </a:rPr>
              <a:t>,.......} (Strings of even length excluding Null)</a:t>
            </a:r>
          </a:p>
          <a:p>
            <a:pPr algn="just"/>
            <a:r>
              <a:rPr lang="en-US" b="0" i="0" dirty="0">
                <a:solidFill>
                  <a:srgbClr val="000000"/>
                </a:solidFill>
                <a:effectLst/>
                <a:latin typeface="Nunito"/>
              </a:rPr>
              <a:t>RE (L</a:t>
            </a:r>
            <a:r>
              <a:rPr lang="en-US" b="0" i="0" baseline="-25000" dirty="0">
                <a:solidFill>
                  <a:srgbClr val="000000"/>
                </a:solidFill>
                <a:effectLst/>
                <a:latin typeface="Nunito"/>
              </a:rPr>
              <a:t>1</a:t>
            </a:r>
            <a:r>
              <a:rPr lang="en-US" b="0" i="0" dirty="0">
                <a:solidFill>
                  <a:srgbClr val="000000"/>
                </a:solidFill>
                <a:effectLst/>
                <a:latin typeface="Nunito"/>
              </a:rPr>
              <a:t> ∩ L</a:t>
            </a:r>
            <a:r>
              <a:rPr lang="en-US" b="0" i="0" baseline="-25000" dirty="0">
                <a:solidFill>
                  <a:srgbClr val="000000"/>
                </a:solidFill>
                <a:effectLst/>
                <a:latin typeface="Nunito"/>
              </a:rPr>
              <a:t>2</a:t>
            </a:r>
            <a:r>
              <a:rPr lang="en-US" b="0" i="0" dirty="0">
                <a:solidFill>
                  <a:srgbClr val="000000"/>
                </a:solidFill>
                <a:effectLst/>
                <a:latin typeface="Nunito"/>
              </a:rPr>
              <a:t>) = aa(aa)* which is a regular expression itself.</a:t>
            </a:r>
          </a:p>
          <a:p>
            <a:pPr algn="just"/>
            <a:r>
              <a:rPr lang="en-US" b="1" i="0" dirty="0">
                <a:solidFill>
                  <a:srgbClr val="000000"/>
                </a:solidFill>
                <a:effectLst/>
                <a:latin typeface="Nunito"/>
              </a:rPr>
              <a:t>Hence, proved.</a:t>
            </a:r>
            <a:endParaRPr lang="en-US" b="0" i="0" dirty="0">
              <a:solidFill>
                <a:srgbClr val="000000"/>
              </a:solidFill>
              <a:effectLst/>
              <a:latin typeface="Nunito"/>
            </a:endParaRPr>
          </a:p>
          <a:p>
            <a:endParaRPr lang="en-US" dirty="0"/>
          </a:p>
        </p:txBody>
      </p:sp>
    </p:spTree>
    <p:extLst>
      <p:ext uri="{BB962C8B-B14F-4D97-AF65-F5344CB8AC3E}">
        <p14:creationId xmlns:p14="http://schemas.microsoft.com/office/powerpoint/2010/main" val="2465138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3ED232-51C0-4BBE-A823-F1CCC8A9A907}"/>
              </a:ext>
            </a:extLst>
          </p:cNvPr>
          <p:cNvSpPr>
            <a:spLocks noGrp="1"/>
          </p:cNvSpPr>
          <p:nvPr>
            <p:ph idx="1"/>
          </p:nvPr>
        </p:nvSpPr>
        <p:spPr>
          <a:xfrm>
            <a:off x="1451579" y="1524000"/>
            <a:ext cx="9603275" cy="4617156"/>
          </a:xfrm>
        </p:spPr>
        <p:txBody>
          <a:bodyPr>
            <a:normAutofit/>
          </a:bodyPr>
          <a:lstStyle/>
          <a:p>
            <a:pPr algn="just"/>
            <a:r>
              <a:rPr lang="en-US" b="1" i="0" dirty="0">
                <a:solidFill>
                  <a:srgbClr val="000000"/>
                </a:solidFill>
                <a:effectLst/>
                <a:latin typeface="Nunito"/>
              </a:rPr>
              <a:t>Property 3.</a:t>
            </a:r>
            <a:r>
              <a:rPr lang="en-US" b="0" i="0" dirty="0">
                <a:solidFill>
                  <a:srgbClr val="000000"/>
                </a:solidFill>
                <a:effectLst/>
                <a:latin typeface="Nunito"/>
              </a:rPr>
              <a:t> </a:t>
            </a:r>
            <a:r>
              <a:rPr lang="en-US" b="0" i="1" dirty="0">
                <a:solidFill>
                  <a:srgbClr val="000000"/>
                </a:solidFill>
                <a:effectLst/>
                <a:latin typeface="Nunito"/>
              </a:rPr>
              <a:t>The complement of a regular set is regular.</a:t>
            </a:r>
            <a:endParaRPr lang="en-US" b="0" i="0" dirty="0">
              <a:solidFill>
                <a:srgbClr val="000000"/>
              </a:solidFill>
              <a:effectLst/>
              <a:latin typeface="Nunito"/>
            </a:endParaRPr>
          </a:p>
          <a:p>
            <a:pPr algn="just"/>
            <a:r>
              <a:rPr lang="en-US" b="1" i="0" dirty="0">
                <a:solidFill>
                  <a:srgbClr val="000000"/>
                </a:solidFill>
                <a:effectLst/>
                <a:latin typeface="Nunito"/>
              </a:rPr>
              <a:t>Proof</a:t>
            </a:r>
            <a:r>
              <a:rPr lang="en-US" b="0" i="0" dirty="0">
                <a:solidFill>
                  <a:srgbClr val="000000"/>
                </a:solidFill>
                <a:effectLst/>
                <a:latin typeface="Nunito"/>
              </a:rPr>
              <a:t> −</a:t>
            </a:r>
          </a:p>
          <a:p>
            <a:pPr algn="just"/>
            <a:r>
              <a:rPr lang="en-US" b="0" i="0" dirty="0">
                <a:solidFill>
                  <a:srgbClr val="000000"/>
                </a:solidFill>
                <a:effectLst/>
                <a:latin typeface="Nunito"/>
              </a:rPr>
              <a:t>Let us take a regular expression −</a:t>
            </a:r>
          </a:p>
          <a:p>
            <a:pPr algn="just"/>
            <a:r>
              <a:rPr lang="en-US" b="0" i="0" dirty="0">
                <a:solidFill>
                  <a:srgbClr val="000000"/>
                </a:solidFill>
                <a:effectLst/>
                <a:latin typeface="Nunito"/>
              </a:rPr>
              <a:t>RE = (aa)*</a:t>
            </a:r>
          </a:p>
          <a:p>
            <a:pPr algn="just"/>
            <a:r>
              <a:rPr lang="en-US" b="0" i="0" dirty="0">
                <a:solidFill>
                  <a:srgbClr val="000000"/>
                </a:solidFill>
                <a:effectLst/>
                <a:latin typeface="Nunito"/>
              </a:rPr>
              <a:t>So, L = {ε, aa, </a:t>
            </a:r>
            <a:r>
              <a:rPr lang="en-US" b="0" i="0" dirty="0" err="1">
                <a:solidFill>
                  <a:srgbClr val="000000"/>
                </a:solidFill>
                <a:effectLst/>
                <a:latin typeface="Nunito"/>
              </a:rPr>
              <a:t>aaaa</a:t>
            </a:r>
            <a:r>
              <a:rPr lang="en-US" b="0" i="0" dirty="0">
                <a:solidFill>
                  <a:srgbClr val="000000"/>
                </a:solidFill>
                <a:effectLst/>
                <a:latin typeface="Nunito"/>
              </a:rPr>
              <a:t>, </a:t>
            </a:r>
            <a:r>
              <a:rPr lang="en-US" b="0" i="0" dirty="0" err="1">
                <a:solidFill>
                  <a:srgbClr val="000000"/>
                </a:solidFill>
                <a:effectLst/>
                <a:latin typeface="Nunito"/>
              </a:rPr>
              <a:t>aaaaaa</a:t>
            </a:r>
            <a:r>
              <a:rPr lang="en-US" b="0" i="0" dirty="0">
                <a:solidFill>
                  <a:srgbClr val="000000"/>
                </a:solidFill>
                <a:effectLst/>
                <a:latin typeface="Nunito"/>
              </a:rPr>
              <a:t>, .......} (Strings of even length including Null)</a:t>
            </a:r>
          </a:p>
          <a:p>
            <a:pPr algn="just"/>
            <a:r>
              <a:rPr lang="en-US" b="0" i="0" dirty="0">
                <a:solidFill>
                  <a:srgbClr val="000000"/>
                </a:solidFill>
                <a:effectLst/>
                <a:latin typeface="Nunito"/>
              </a:rPr>
              <a:t>Complement of </a:t>
            </a:r>
            <a:r>
              <a:rPr lang="en-US" b="1" i="0" dirty="0">
                <a:solidFill>
                  <a:srgbClr val="000000"/>
                </a:solidFill>
                <a:effectLst/>
                <a:latin typeface="Nunito"/>
              </a:rPr>
              <a:t>L</a:t>
            </a:r>
            <a:r>
              <a:rPr lang="en-US" b="0" i="0" dirty="0">
                <a:solidFill>
                  <a:srgbClr val="000000"/>
                </a:solidFill>
                <a:effectLst/>
                <a:latin typeface="Nunito"/>
              </a:rPr>
              <a:t> is all the strings that is not in </a:t>
            </a:r>
            <a:r>
              <a:rPr lang="en-US" b="1" i="0" dirty="0">
                <a:solidFill>
                  <a:srgbClr val="000000"/>
                </a:solidFill>
                <a:effectLst/>
                <a:latin typeface="Nunito"/>
              </a:rPr>
              <a:t>L</a:t>
            </a:r>
            <a:r>
              <a:rPr lang="en-US" b="0" i="0" dirty="0">
                <a:solidFill>
                  <a:srgbClr val="000000"/>
                </a:solidFill>
                <a:effectLst/>
                <a:latin typeface="Nunito"/>
              </a:rPr>
              <a:t>.</a:t>
            </a:r>
          </a:p>
          <a:p>
            <a:pPr algn="just"/>
            <a:r>
              <a:rPr lang="en-US" b="0" i="0" dirty="0">
                <a:solidFill>
                  <a:srgbClr val="000000"/>
                </a:solidFill>
                <a:effectLst/>
                <a:latin typeface="Nunito"/>
              </a:rPr>
              <a:t>So, L’ = {a, </a:t>
            </a:r>
            <a:r>
              <a:rPr lang="en-US" b="0" i="0" dirty="0" err="1">
                <a:solidFill>
                  <a:srgbClr val="000000"/>
                </a:solidFill>
                <a:effectLst/>
                <a:latin typeface="Nunito"/>
              </a:rPr>
              <a:t>aaa</a:t>
            </a:r>
            <a:r>
              <a:rPr lang="en-US" b="0" i="0" dirty="0">
                <a:solidFill>
                  <a:srgbClr val="000000"/>
                </a:solidFill>
                <a:effectLst/>
                <a:latin typeface="Nunito"/>
              </a:rPr>
              <a:t>, </a:t>
            </a:r>
            <a:r>
              <a:rPr lang="en-US" b="0" i="0" dirty="0" err="1">
                <a:solidFill>
                  <a:srgbClr val="000000"/>
                </a:solidFill>
                <a:effectLst/>
                <a:latin typeface="Nunito"/>
              </a:rPr>
              <a:t>aaaaa</a:t>
            </a:r>
            <a:r>
              <a:rPr lang="en-US" b="0" i="0" dirty="0">
                <a:solidFill>
                  <a:srgbClr val="000000"/>
                </a:solidFill>
                <a:effectLst/>
                <a:latin typeface="Nunito"/>
              </a:rPr>
              <a:t>, .....} (Strings of odd length excluding Null)</a:t>
            </a:r>
          </a:p>
          <a:p>
            <a:pPr algn="just"/>
            <a:r>
              <a:rPr lang="en-US" b="0" i="0" dirty="0">
                <a:solidFill>
                  <a:srgbClr val="000000"/>
                </a:solidFill>
                <a:effectLst/>
                <a:latin typeface="Nunito"/>
              </a:rPr>
              <a:t>RE (L’) = a(aa)* which is a regular expression itself.</a:t>
            </a:r>
          </a:p>
          <a:p>
            <a:pPr algn="just"/>
            <a:r>
              <a:rPr lang="en-US" b="1" i="0" dirty="0">
                <a:solidFill>
                  <a:srgbClr val="000000"/>
                </a:solidFill>
                <a:effectLst/>
                <a:latin typeface="Nunito"/>
              </a:rPr>
              <a:t>Hence, proved.</a:t>
            </a:r>
            <a:endParaRPr lang="en-US" b="0" i="0" dirty="0">
              <a:solidFill>
                <a:srgbClr val="000000"/>
              </a:solidFill>
              <a:effectLst/>
              <a:latin typeface="Nunito"/>
            </a:endParaRPr>
          </a:p>
          <a:p>
            <a:endParaRPr lang="en-US" dirty="0"/>
          </a:p>
        </p:txBody>
      </p:sp>
    </p:spTree>
    <p:extLst>
      <p:ext uri="{BB962C8B-B14F-4D97-AF65-F5344CB8AC3E}">
        <p14:creationId xmlns:p14="http://schemas.microsoft.com/office/powerpoint/2010/main" val="3242395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BD1B1-DEE5-42CD-B904-C2963A38CAC9}"/>
              </a:ext>
            </a:extLst>
          </p:cNvPr>
          <p:cNvSpPr>
            <a:spLocks noGrp="1"/>
          </p:cNvSpPr>
          <p:nvPr>
            <p:ph idx="1"/>
          </p:nvPr>
        </p:nvSpPr>
        <p:spPr>
          <a:xfrm>
            <a:off x="1451579" y="1524000"/>
            <a:ext cx="9603275" cy="4718756"/>
          </a:xfrm>
        </p:spPr>
        <p:txBody>
          <a:bodyPr>
            <a:normAutofit lnSpcReduction="10000"/>
          </a:bodyPr>
          <a:lstStyle/>
          <a:p>
            <a:pPr algn="just"/>
            <a:r>
              <a:rPr lang="en-US" b="1" i="0" dirty="0">
                <a:solidFill>
                  <a:srgbClr val="000000"/>
                </a:solidFill>
                <a:effectLst/>
                <a:latin typeface="Nunito"/>
              </a:rPr>
              <a:t>Property 4.</a:t>
            </a:r>
            <a:r>
              <a:rPr lang="en-US" b="0" i="0" dirty="0">
                <a:solidFill>
                  <a:srgbClr val="000000"/>
                </a:solidFill>
                <a:effectLst/>
                <a:latin typeface="Nunito"/>
              </a:rPr>
              <a:t> </a:t>
            </a:r>
            <a:r>
              <a:rPr lang="en-US" b="0" i="1" dirty="0">
                <a:solidFill>
                  <a:srgbClr val="000000"/>
                </a:solidFill>
                <a:effectLst/>
                <a:latin typeface="Nunito"/>
              </a:rPr>
              <a:t>The difference of two regular set is regular.</a:t>
            </a:r>
            <a:endParaRPr lang="en-US" b="0" i="0" dirty="0">
              <a:solidFill>
                <a:srgbClr val="000000"/>
              </a:solidFill>
              <a:effectLst/>
              <a:latin typeface="Nunito"/>
            </a:endParaRPr>
          </a:p>
          <a:p>
            <a:pPr algn="just"/>
            <a:r>
              <a:rPr lang="en-US" b="1" i="0" dirty="0">
                <a:solidFill>
                  <a:srgbClr val="000000"/>
                </a:solidFill>
                <a:effectLst/>
                <a:latin typeface="Nunito"/>
              </a:rPr>
              <a:t>Proof</a:t>
            </a:r>
            <a:r>
              <a:rPr lang="en-US" b="0" i="0" dirty="0">
                <a:solidFill>
                  <a:srgbClr val="000000"/>
                </a:solidFill>
                <a:effectLst/>
                <a:latin typeface="Nunito"/>
              </a:rPr>
              <a:t> −</a:t>
            </a:r>
          </a:p>
          <a:p>
            <a:pPr algn="just"/>
            <a:r>
              <a:rPr lang="en-US" b="0" i="0" dirty="0">
                <a:solidFill>
                  <a:srgbClr val="000000"/>
                </a:solidFill>
                <a:effectLst/>
                <a:latin typeface="Nunito"/>
              </a:rPr>
              <a:t>Let us take two regular expressions −</a:t>
            </a:r>
          </a:p>
          <a:p>
            <a:pPr algn="just"/>
            <a:r>
              <a:rPr lang="en-US" b="0" i="0" dirty="0">
                <a:solidFill>
                  <a:srgbClr val="000000"/>
                </a:solidFill>
                <a:effectLst/>
                <a:latin typeface="Nunito"/>
              </a:rPr>
              <a:t>RE</a:t>
            </a:r>
            <a:r>
              <a:rPr lang="en-US" b="0" i="0" baseline="-25000" dirty="0">
                <a:solidFill>
                  <a:srgbClr val="000000"/>
                </a:solidFill>
                <a:effectLst/>
                <a:latin typeface="Nunito"/>
              </a:rPr>
              <a:t>1</a:t>
            </a:r>
            <a:r>
              <a:rPr lang="en-US" b="0" i="0" dirty="0">
                <a:solidFill>
                  <a:srgbClr val="000000"/>
                </a:solidFill>
                <a:effectLst/>
                <a:latin typeface="Nunito"/>
              </a:rPr>
              <a:t> = a (a*) and RE</a:t>
            </a:r>
            <a:r>
              <a:rPr lang="en-US" b="0" i="0" baseline="-25000" dirty="0">
                <a:solidFill>
                  <a:srgbClr val="000000"/>
                </a:solidFill>
                <a:effectLst/>
                <a:latin typeface="Nunito"/>
              </a:rPr>
              <a:t>2</a:t>
            </a:r>
            <a:r>
              <a:rPr lang="en-US" b="0" i="0" dirty="0">
                <a:solidFill>
                  <a:srgbClr val="000000"/>
                </a:solidFill>
                <a:effectLst/>
                <a:latin typeface="Nunito"/>
              </a:rPr>
              <a:t> = (aa)*</a:t>
            </a:r>
          </a:p>
          <a:p>
            <a:pPr algn="just"/>
            <a:r>
              <a:rPr lang="en-US" b="0" i="0" dirty="0">
                <a:solidFill>
                  <a:srgbClr val="000000"/>
                </a:solidFill>
                <a:effectLst/>
                <a:latin typeface="Nunito"/>
              </a:rPr>
              <a:t>So, L</a:t>
            </a:r>
            <a:r>
              <a:rPr lang="en-US" b="0" i="0" baseline="-25000" dirty="0">
                <a:solidFill>
                  <a:srgbClr val="000000"/>
                </a:solidFill>
                <a:effectLst/>
                <a:latin typeface="Nunito"/>
              </a:rPr>
              <a:t>1</a:t>
            </a:r>
            <a:r>
              <a:rPr lang="en-US" b="0" i="0" dirty="0">
                <a:solidFill>
                  <a:srgbClr val="000000"/>
                </a:solidFill>
                <a:effectLst/>
                <a:latin typeface="Nunito"/>
              </a:rPr>
              <a:t> = {a, aa, </a:t>
            </a:r>
            <a:r>
              <a:rPr lang="en-US" b="0" i="0" dirty="0" err="1">
                <a:solidFill>
                  <a:srgbClr val="000000"/>
                </a:solidFill>
                <a:effectLst/>
                <a:latin typeface="Nunito"/>
              </a:rPr>
              <a:t>aaa</a:t>
            </a:r>
            <a:r>
              <a:rPr lang="en-US" b="0" i="0" dirty="0">
                <a:solidFill>
                  <a:srgbClr val="000000"/>
                </a:solidFill>
                <a:effectLst/>
                <a:latin typeface="Nunito"/>
              </a:rPr>
              <a:t>, </a:t>
            </a:r>
            <a:r>
              <a:rPr lang="en-US" b="0" i="0" dirty="0" err="1">
                <a:solidFill>
                  <a:srgbClr val="000000"/>
                </a:solidFill>
                <a:effectLst/>
                <a:latin typeface="Nunito"/>
              </a:rPr>
              <a:t>aaaa</a:t>
            </a:r>
            <a:r>
              <a:rPr lang="en-US" b="0" i="0" dirty="0">
                <a:solidFill>
                  <a:srgbClr val="000000"/>
                </a:solidFill>
                <a:effectLst/>
                <a:latin typeface="Nunito"/>
              </a:rPr>
              <a:t>, ....} (Strings of all possible lengths excluding Null)</a:t>
            </a:r>
          </a:p>
          <a:p>
            <a:pPr algn="just"/>
            <a:r>
              <a:rPr lang="en-US" b="0" i="0" dirty="0">
                <a:solidFill>
                  <a:srgbClr val="000000"/>
                </a:solidFill>
                <a:effectLst/>
                <a:latin typeface="Nunito"/>
              </a:rPr>
              <a:t>L</a:t>
            </a:r>
            <a:r>
              <a:rPr lang="en-US" b="0" i="0" baseline="-25000" dirty="0">
                <a:solidFill>
                  <a:srgbClr val="000000"/>
                </a:solidFill>
                <a:effectLst/>
                <a:latin typeface="Nunito"/>
              </a:rPr>
              <a:t>2</a:t>
            </a:r>
            <a:r>
              <a:rPr lang="en-US" b="0" i="0" dirty="0">
                <a:solidFill>
                  <a:srgbClr val="000000"/>
                </a:solidFill>
                <a:effectLst/>
                <a:latin typeface="Nunito"/>
              </a:rPr>
              <a:t> = { </a:t>
            </a:r>
            <a:r>
              <a:rPr lang="el-GR" b="0" i="0" dirty="0">
                <a:solidFill>
                  <a:srgbClr val="000000"/>
                </a:solidFill>
                <a:effectLst/>
                <a:latin typeface="Nunito"/>
              </a:rPr>
              <a:t>ε, </a:t>
            </a:r>
            <a:r>
              <a:rPr lang="en-US" b="0" i="0" dirty="0">
                <a:solidFill>
                  <a:srgbClr val="000000"/>
                </a:solidFill>
                <a:effectLst/>
                <a:latin typeface="Nunito"/>
              </a:rPr>
              <a:t>aa, </a:t>
            </a:r>
            <a:r>
              <a:rPr lang="en-US" b="0" i="0" dirty="0" err="1">
                <a:solidFill>
                  <a:srgbClr val="000000"/>
                </a:solidFill>
                <a:effectLst/>
                <a:latin typeface="Nunito"/>
              </a:rPr>
              <a:t>aaaa</a:t>
            </a:r>
            <a:r>
              <a:rPr lang="en-US" b="0" i="0" dirty="0">
                <a:solidFill>
                  <a:srgbClr val="000000"/>
                </a:solidFill>
                <a:effectLst/>
                <a:latin typeface="Nunito"/>
              </a:rPr>
              <a:t>, </a:t>
            </a:r>
            <a:r>
              <a:rPr lang="en-US" b="0" i="0" dirty="0" err="1">
                <a:solidFill>
                  <a:srgbClr val="000000"/>
                </a:solidFill>
                <a:effectLst/>
                <a:latin typeface="Nunito"/>
              </a:rPr>
              <a:t>aaaaaa</a:t>
            </a:r>
            <a:r>
              <a:rPr lang="en-US" b="0" i="0" dirty="0">
                <a:solidFill>
                  <a:srgbClr val="000000"/>
                </a:solidFill>
                <a:effectLst/>
                <a:latin typeface="Nunito"/>
              </a:rPr>
              <a:t>,.......} (Strings of even length including Null)</a:t>
            </a:r>
          </a:p>
          <a:p>
            <a:pPr algn="just"/>
            <a:r>
              <a:rPr lang="en-US" b="0" i="0" dirty="0">
                <a:solidFill>
                  <a:srgbClr val="000000"/>
                </a:solidFill>
                <a:effectLst/>
                <a:latin typeface="Nunito"/>
              </a:rPr>
              <a:t>L</a:t>
            </a:r>
            <a:r>
              <a:rPr lang="en-US" b="0" i="0" baseline="-25000" dirty="0">
                <a:solidFill>
                  <a:srgbClr val="000000"/>
                </a:solidFill>
                <a:effectLst/>
                <a:latin typeface="Nunito"/>
              </a:rPr>
              <a:t>1</a:t>
            </a:r>
            <a:r>
              <a:rPr lang="en-US" b="0" i="0" dirty="0">
                <a:solidFill>
                  <a:srgbClr val="000000"/>
                </a:solidFill>
                <a:effectLst/>
                <a:latin typeface="Nunito"/>
              </a:rPr>
              <a:t> – L</a:t>
            </a:r>
            <a:r>
              <a:rPr lang="en-US" b="0" i="0" baseline="-25000" dirty="0">
                <a:solidFill>
                  <a:srgbClr val="000000"/>
                </a:solidFill>
                <a:effectLst/>
                <a:latin typeface="Nunito"/>
              </a:rPr>
              <a:t>2</a:t>
            </a:r>
            <a:r>
              <a:rPr lang="en-US" b="0" i="0" dirty="0">
                <a:solidFill>
                  <a:srgbClr val="000000"/>
                </a:solidFill>
                <a:effectLst/>
                <a:latin typeface="Nunito"/>
              </a:rPr>
              <a:t> = {a, </a:t>
            </a:r>
            <a:r>
              <a:rPr lang="en-US" b="0" i="0" dirty="0" err="1">
                <a:solidFill>
                  <a:srgbClr val="000000"/>
                </a:solidFill>
                <a:effectLst/>
                <a:latin typeface="Nunito"/>
              </a:rPr>
              <a:t>aaa</a:t>
            </a:r>
            <a:r>
              <a:rPr lang="en-US" b="0" i="0" dirty="0">
                <a:solidFill>
                  <a:srgbClr val="000000"/>
                </a:solidFill>
                <a:effectLst/>
                <a:latin typeface="Nunito"/>
              </a:rPr>
              <a:t>, </a:t>
            </a:r>
            <a:r>
              <a:rPr lang="en-US" b="0" i="0" dirty="0" err="1">
                <a:solidFill>
                  <a:srgbClr val="000000"/>
                </a:solidFill>
                <a:effectLst/>
                <a:latin typeface="Nunito"/>
              </a:rPr>
              <a:t>aaaaa</a:t>
            </a:r>
            <a:r>
              <a:rPr lang="en-US" b="0" i="0" dirty="0">
                <a:solidFill>
                  <a:srgbClr val="000000"/>
                </a:solidFill>
                <a:effectLst/>
                <a:latin typeface="Nunito"/>
              </a:rPr>
              <a:t>, </a:t>
            </a:r>
            <a:r>
              <a:rPr lang="en-US" b="0" i="0" dirty="0" err="1">
                <a:solidFill>
                  <a:srgbClr val="000000"/>
                </a:solidFill>
                <a:effectLst/>
                <a:latin typeface="Nunito"/>
              </a:rPr>
              <a:t>aaaaaaa</a:t>
            </a:r>
            <a:r>
              <a:rPr lang="en-US" b="0" i="0" dirty="0">
                <a:solidFill>
                  <a:srgbClr val="000000"/>
                </a:solidFill>
                <a:effectLst/>
                <a:latin typeface="Nunito"/>
              </a:rPr>
              <a:t>, ....}</a:t>
            </a:r>
          </a:p>
          <a:p>
            <a:pPr algn="just"/>
            <a:r>
              <a:rPr lang="en-US" b="0" i="0" dirty="0">
                <a:solidFill>
                  <a:srgbClr val="000000"/>
                </a:solidFill>
                <a:effectLst/>
                <a:latin typeface="Nunito"/>
              </a:rPr>
              <a:t>(Strings of all odd lengths excluding Null)</a:t>
            </a:r>
          </a:p>
          <a:p>
            <a:pPr algn="just"/>
            <a:r>
              <a:rPr lang="en-US" b="0" i="0" dirty="0">
                <a:solidFill>
                  <a:srgbClr val="000000"/>
                </a:solidFill>
                <a:effectLst/>
                <a:latin typeface="Nunito"/>
              </a:rPr>
              <a:t>RE (L</a:t>
            </a:r>
            <a:r>
              <a:rPr lang="en-US" b="0" i="0" baseline="-25000" dirty="0">
                <a:solidFill>
                  <a:srgbClr val="000000"/>
                </a:solidFill>
                <a:effectLst/>
                <a:latin typeface="Nunito"/>
              </a:rPr>
              <a:t>1</a:t>
            </a:r>
            <a:r>
              <a:rPr lang="en-US" b="0" i="0" dirty="0">
                <a:solidFill>
                  <a:srgbClr val="000000"/>
                </a:solidFill>
                <a:effectLst/>
                <a:latin typeface="Nunito"/>
              </a:rPr>
              <a:t> – L</a:t>
            </a:r>
            <a:r>
              <a:rPr lang="en-US" b="0" i="0" baseline="-25000" dirty="0">
                <a:solidFill>
                  <a:srgbClr val="000000"/>
                </a:solidFill>
                <a:effectLst/>
                <a:latin typeface="Nunito"/>
              </a:rPr>
              <a:t>2</a:t>
            </a:r>
            <a:r>
              <a:rPr lang="en-US" b="0" i="0" dirty="0">
                <a:solidFill>
                  <a:srgbClr val="000000"/>
                </a:solidFill>
                <a:effectLst/>
                <a:latin typeface="Nunito"/>
              </a:rPr>
              <a:t>) = a (aa)* which is a regular expression.</a:t>
            </a:r>
          </a:p>
          <a:p>
            <a:pPr algn="just"/>
            <a:r>
              <a:rPr lang="en-US" b="1" i="0" dirty="0">
                <a:solidFill>
                  <a:srgbClr val="000000"/>
                </a:solidFill>
                <a:effectLst/>
                <a:latin typeface="Nunito"/>
              </a:rPr>
              <a:t>Hence, proved.</a:t>
            </a:r>
            <a:endParaRPr lang="en-US" b="0" i="0" dirty="0">
              <a:solidFill>
                <a:srgbClr val="000000"/>
              </a:solidFill>
              <a:effectLst/>
              <a:latin typeface="Nunito"/>
            </a:endParaRPr>
          </a:p>
          <a:p>
            <a:endParaRPr lang="en-US" dirty="0"/>
          </a:p>
        </p:txBody>
      </p:sp>
    </p:spTree>
    <p:extLst>
      <p:ext uri="{BB962C8B-B14F-4D97-AF65-F5344CB8AC3E}">
        <p14:creationId xmlns:p14="http://schemas.microsoft.com/office/powerpoint/2010/main" val="565687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8757F4-01E7-4F74-9AE6-1D8B0A31F6A7}"/>
              </a:ext>
            </a:extLst>
          </p:cNvPr>
          <p:cNvSpPr>
            <a:spLocks noGrp="1"/>
          </p:cNvSpPr>
          <p:nvPr>
            <p:ph idx="1"/>
          </p:nvPr>
        </p:nvSpPr>
        <p:spPr>
          <a:xfrm>
            <a:off x="1451579" y="1388534"/>
            <a:ext cx="9603275" cy="4077812"/>
          </a:xfrm>
        </p:spPr>
        <p:txBody>
          <a:bodyPr>
            <a:normAutofit/>
          </a:bodyPr>
          <a:lstStyle/>
          <a:p>
            <a:pPr algn="just"/>
            <a:r>
              <a:rPr lang="en-US" b="1" i="0" dirty="0">
                <a:solidFill>
                  <a:srgbClr val="000000"/>
                </a:solidFill>
                <a:effectLst/>
                <a:latin typeface="Nunito"/>
              </a:rPr>
              <a:t>Property 5.</a:t>
            </a:r>
            <a:r>
              <a:rPr lang="en-US" b="0" i="0" dirty="0">
                <a:solidFill>
                  <a:srgbClr val="000000"/>
                </a:solidFill>
                <a:effectLst/>
                <a:latin typeface="Nunito"/>
              </a:rPr>
              <a:t> </a:t>
            </a:r>
            <a:r>
              <a:rPr lang="en-US" b="0" i="1" dirty="0">
                <a:solidFill>
                  <a:srgbClr val="000000"/>
                </a:solidFill>
                <a:effectLst/>
                <a:latin typeface="Nunito"/>
              </a:rPr>
              <a:t>The reversal of a regular set is regular.</a:t>
            </a:r>
            <a:endParaRPr lang="en-US" b="0" i="0" dirty="0">
              <a:solidFill>
                <a:srgbClr val="000000"/>
              </a:solidFill>
              <a:effectLst/>
              <a:latin typeface="Nunito"/>
            </a:endParaRPr>
          </a:p>
          <a:p>
            <a:pPr algn="just"/>
            <a:r>
              <a:rPr lang="en-US" b="1" i="0" dirty="0">
                <a:solidFill>
                  <a:srgbClr val="000000"/>
                </a:solidFill>
                <a:effectLst/>
                <a:latin typeface="Nunito"/>
              </a:rPr>
              <a:t>Proof</a:t>
            </a:r>
            <a:r>
              <a:rPr lang="en-US" b="0" i="0" dirty="0">
                <a:solidFill>
                  <a:srgbClr val="000000"/>
                </a:solidFill>
                <a:effectLst/>
                <a:latin typeface="Nunito"/>
              </a:rPr>
              <a:t> −</a:t>
            </a:r>
          </a:p>
          <a:p>
            <a:pPr algn="just"/>
            <a:r>
              <a:rPr lang="en-US" b="0" i="0" dirty="0">
                <a:solidFill>
                  <a:srgbClr val="000000"/>
                </a:solidFill>
                <a:effectLst/>
                <a:latin typeface="Nunito"/>
              </a:rPr>
              <a:t>We have to prove </a:t>
            </a:r>
            <a:r>
              <a:rPr lang="en-US" b="1" i="0" dirty="0">
                <a:solidFill>
                  <a:srgbClr val="000000"/>
                </a:solidFill>
                <a:effectLst/>
                <a:latin typeface="Nunito"/>
              </a:rPr>
              <a:t>L</a:t>
            </a:r>
            <a:r>
              <a:rPr lang="en-US" b="1" i="0" baseline="30000" dirty="0">
                <a:solidFill>
                  <a:srgbClr val="000000"/>
                </a:solidFill>
                <a:effectLst/>
                <a:latin typeface="Nunito"/>
              </a:rPr>
              <a:t>R</a:t>
            </a:r>
            <a:r>
              <a:rPr lang="en-US" b="0" i="0" dirty="0">
                <a:solidFill>
                  <a:srgbClr val="000000"/>
                </a:solidFill>
                <a:effectLst/>
                <a:latin typeface="Nunito"/>
              </a:rPr>
              <a:t> is also regular if </a:t>
            </a:r>
            <a:r>
              <a:rPr lang="en-US" b="1" i="0" dirty="0">
                <a:solidFill>
                  <a:srgbClr val="000000"/>
                </a:solidFill>
                <a:effectLst/>
                <a:latin typeface="Nunito"/>
              </a:rPr>
              <a:t>L</a:t>
            </a:r>
            <a:r>
              <a:rPr lang="en-US" b="0" i="0" dirty="0">
                <a:solidFill>
                  <a:srgbClr val="000000"/>
                </a:solidFill>
                <a:effectLst/>
                <a:latin typeface="Nunito"/>
              </a:rPr>
              <a:t> is a regular set.</a:t>
            </a:r>
          </a:p>
          <a:p>
            <a:pPr algn="just"/>
            <a:r>
              <a:rPr lang="en-US" b="0" i="0" dirty="0">
                <a:solidFill>
                  <a:srgbClr val="000000"/>
                </a:solidFill>
                <a:effectLst/>
                <a:latin typeface="Nunito"/>
              </a:rPr>
              <a:t>Let, L = {01, 10, 11, 10}</a:t>
            </a:r>
          </a:p>
          <a:p>
            <a:pPr algn="just"/>
            <a:r>
              <a:rPr lang="en-US" b="0" i="0" dirty="0">
                <a:solidFill>
                  <a:srgbClr val="000000"/>
                </a:solidFill>
                <a:effectLst/>
                <a:latin typeface="Nunito"/>
              </a:rPr>
              <a:t>RE (L) = 01 + 10 + 11 + 10</a:t>
            </a:r>
          </a:p>
          <a:p>
            <a:pPr algn="just"/>
            <a:r>
              <a:rPr lang="en-US" b="0" i="0" dirty="0">
                <a:solidFill>
                  <a:srgbClr val="000000"/>
                </a:solidFill>
                <a:effectLst/>
                <a:latin typeface="Nunito"/>
              </a:rPr>
              <a:t>L</a:t>
            </a:r>
            <a:r>
              <a:rPr lang="en-US" b="0" i="0" baseline="30000" dirty="0">
                <a:solidFill>
                  <a:srgbClr val="000000"/>
                </a:solidFill>
                <a:effectLst/>
                <a:latin typeface="Nunito"/>
              </a:rPr>
              <a:t>R</a:t>
            </a:r>
            <a:r>
              <a:rPr lang="en-US" b="0" i="0" dirty="0">
                <a:solidFill>
                  <a:srgbClr val="000000"/>
                </a:solidFill>
                <a:effectLst/>
                <a:latin typeface="Nunito"/>
              </a:rPr>
              <a:t> = {10, 01, 11, 01}</a:t>
            </a:r>
          </a:p>
          <a:p>
            <a:pPr algn="just"/>
            <a:r>
              <a:rPr lang="en-US" b="0" i="0" dirty="0">
                <a:solidFill>
                  <a:srgbClr val="000000"/>
                </a:solidFill>
                <a:effectLst/>
                <a:latin typeface="Nunito"/>
              </a:rPr>
              <a:t>RE (L</a:t>
            </a:r>
            <a:r>
              <a:rPr lang="en-US" b="0" i="0" baseline="30000" dirty="0">
                <a:solidFill>
                  <a:srgbClr val="000000"/>
                </a:solidFill>
                <a:effectLst/>
                <a:latin typeface="Nunito"/>
              </a:rPr>
              <a:t>R</a:t>
            </a:r>
            <a:r>
              <a:rPr lang="en-US" b="0" i="0" dirty="0">
                <a:solidFill>
                  <a:srgbClr val="000000"/>
                </a:solidFill>
                <a:effectLst/>
                <a:latin typeface="Nunito"/>
              </a:rPr>
              <a:t>) = 01 + 10 + 11 + 10 which is regular</a:t>
            </a:r>
          </a:p>
          <a:p>
            <a:pPr algn="just"/>
            <a:r>
              <a:rPr lang="en-US" b="1" i="0" dirty="0">
                <a:solidFill>
                  <a:srgbClr val="000000"/>
                </a:solidFill>
                <a:effectLst/>
                <a:latin typeface="Nunito"/>
              </a:rPr>
              <a:t>Hence, proved.</a:t>
            </a:r>
            <a:endParaRPr lang="en-US" b="0" i="0" dirty="0">
              <a:solidFill>
                <a:srgbClr val="000000"/>
              </a:solidFill>
              <a:effectLst/>
              <a:latin typeface="Nunito"/>
            </a:endParaRPr>
          </a:p>
          <a:p>
            <a:endParaRPr lang="en-US" dirty="0"/>
          </a:p>
        </p:txBody>
      </p:sp>
    </p:spTree>
    <p:extLst>
      <p:ext uri="{BB962C8B-B14F-4D97-AF65-F5344CB8AC3E}">
        <p14:creationId xmlns:p14="http://schemas.microsoft.com/office/powerpoint/2010/main" val="491819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CA5823-4DEA-4BA4-B6E1-11A6CF26FA08}"/>
              </a:ext>
            </a:extLst>
          </p:cNvPr>
          <p:cNvSpPr>
            <a:spLocks noGrp="1"/>
          </p:cNvSpPr>
          <p:nvPr>
            <p:ph idx="1"/>
          </p:nvPr>
        </p:nvSpPr>
        <p:spPr>
          <a:xfrm>
            <a:off x="1451579" y="1388534"/>
            <a:ext cx="9603275" cy="4077812"/>
          </a:xfrm>
        </p:spPr>
        <p:txBody>
          <a:bodyPr/>
          <a:lstStyle/>
          <a:p>
            <a:pPr algn="just"/>
            <a:r>
              <a:rPr lang="en-US" b="1" i="0" dirty="0">
                <a:solidFill>
                  <a:srgbClr val="000000"/>
                </a:solidFill>
                <a:effectLst/>
                <a:latin typeface="Nunito"/>
              </a:rPr>
              <a:t>Property 6.</a:t>
            </a:r>
            <a:r>
              <a:rPr lang="en-US" b="0" i="0" dirty="0">
                <a:solidFill>
                  <a:srgbClr val="000000"/>
                </a:solidFill>
                <a:effectLst/>
                <a:latin typeface="Nunito"/>
              </a:rPr>
              <a:t> </a:t>
            </a:r>
            <a:r>
              <a:rPr lang="en-US" b="0" i="1" dirty="0">
                <a:solidFill>
                  <a:srgbClr val="000000"/>
                </a:solidFill>
                <a:effectLst/>
                <a:latin typeface="Nunito"/>
              </a:rPr>
              <a:t>The closure of a regular set is regular.</a:t>
            </a:r>
            <a:endParaRPr lang="en-US" b="0" i="0" dirty="0">
              <a:solidFill>
                <a:srgbClr val="000000"/>
              </a:solidFill>
              <a:effectLst/>
              <a:latin typeface="Nunito"/>
            </a:endParaRPr>
          </a:p>
          <a:p>
            <a:pPr algn="just"/>
            <a:r>
              <a:rPr lang="en-US" b="1" i="0" dirty="0">
                <a:solidFill>
                  <a:srgbClr val="000000"/>
                </a:solidFill>
                <a:effectLst/>
                <a:latin typeface="Nunito"/>
              </a:rPr>
              <a:t>Proof</a:t>
            </a:r>
            <a:r>
              <a:rPr lang="en-US" b="0" i="0" dirty="0">
                <a:solidFill>
                  <a:srgbClr val="000000"/>
                </a:solidFill>
                <a:effectLst/>
                <a:latin typeface="Nunito"/>
              </a:rPr>
              <a:t> −</a:t>
            </a:r>
          </a:p>
          <a:p>
            <a:pPr algn="just"/>
            <a:r>
              <a:rPr lang="en-US" b="0" i="0" dirty="0">
                <a:solidFill>
                  <a:srgbClr val="000000"/>
                </a:solidFill>
                <a:effectLst/>
                <a:latin typeface="Nunito"/>
              </a:rPr>
              <a:t>If L = {a, </a:t>
            </a:r>
            <a:r>
              <a:rPr lang="en-US" b="0" i="0" dirty="0" err="1">
                <a:solidFill>
                  <a:srgbClr val="000000"/>
                </a:solidFill>
                <a:effectLst/>
                <a:latin typeface="Nunito"/>
              </a:rPr>
              <a:t>aaa</a:t>
            </a:r>
            <a:r>
              <a:rPr lang="en-US" b="0" i="0" dirty="0">
                <a:solidFill>
                  <a:srgbClr val="000000"/>
                </a:solidFill>
                <a:effectLst/>
                <a:latin typeface="Nunito"/>
              </a:rPr>
              <a:t>, </a:t>
            </a:r>
            <a:r>
              <a:rPr lang="en-US" b="0" i="0" dirty="0" err="1">
                <a:solidFill>
                  <a:srgbClr val="000000"/>
                </a:solidFill>
                <a:effectLst/>
                <a:latin typeface="Nunito"/>
              </a:rPr>
              <a:t>aaaaa</a:t>
            </a:r>
            <a:r>
              <a:rPr lang="en-US" b="0" i="0" dirty="0">
                <a:solidFill>
                  <a:srgbClr val="000000"/>
                </a:solidFill>
                <a:effectLst/>
                <a:latin typeface="Nunito"/>
              </a:rPr>
              <a:t>, .......} (Strings of odd length excluding Null)</a:t>
            </a:r>
          </a:p>
          <a:p>
            <a:pPr algn="just"/>
            <a:r>
              <a:rPr lang="en-US" b="0" i="0" dirty="0">
                <a:solidFill>
                  <a:srgbClr val="000000"/>
                </a:solidFill>
                <a:effectLst/>
                <a:latin typeface="Nunito"/>
              </a:rPr>
              <a:t>i.e., RE (L) = a (aa)*</a:t>
            </a:r>
          </a:p>
          <a:p>
            <a:pPr algn="just"/>
            <a:r>
              <a:rPr lang="en-US" b="0" i="0" dirty="0">
                <a:solidFill>
                  <a:srgbClr val="000000"/>
                </a:solidFill>
                <a:effectLst/>
                <a:latin typeface="Nunito"/>
              </a:rPr>
              <a:t>L* = {a, aa, </a:t>
            </a:r>
            <a:r>
              <a:rPr lang="en-US" b="0" i="0" dirty="0" err="1">
                <a:solidFill>
                  <a:srgbClr val="000000"/>
                </a:solidFill>
                <a:effectLst/>
                <a:latin typeface="Nunito"/>
              </a:rPr>
              <a:t>aaa</a:t>
            </a:r>
            <a:r>
              <a:rPr lang="en-US" b="0" i="0" dirty="0">
                <a:solidFill>
                  <a:srgbClr val="000000"/>
                </a:solidFill>
                <a:effectLst/>
                <a:latin typeface="Nunito"/>
              </a:rPr>
              <a:t>, </a:t>
            </a:r>
            <a:r>
              <a:rPr lang="en-US" b="0" i="0" dirty="0" err="1">
                <a:solidFill>
                  <a:srgbClr val="000000"/>
                </a:solidFill>
                <a:effectLst/>
                <a:latin typeface="Nunito"/>
              </a:rPr>
              <a:t>aaaa</a:t>
            </a:r>
            <a:r>
              <a:rPr lang="en-US" b="0" i="0" dirty="0">
                <a:solidFill>
                  <a:srgbClr val="000000"/>
                </a:solidFill>
                <a:effectLst/>
                <a:latin typeface="Nunito"/>
              </a:rPr>
              <a:t> , </a:t>
            </a:r>
            <a:r>
              <a:rPr lang="en-US" b="0" i="0" dirty="0" err="1">
                <a:solidFill>
                  <a:srgbClr val="000000"/>
                </a:solidFill>
                <a:effectLst/>
                <a:latin typeface="Nunito"/>
              </a:rPr>
              <a:t>aaaaa</a:t>
            </a:r>
            <a:r>
              <a:rPr lang="en-US" b="0" i="0" dirty="0">
                <a:solidFill>
                  <a:srgbClr val="000000"/>
                </a:solidFill>
                <a:effectLst/>
                <a:latin typeface="Nunito"/>
              </a:rPr>
              <a:t>,……………} (Strings of all lengths excluding Null)</a:t>
            </a:r>
          </a:p>
          <a:p>
            <a:pPr algn="just"/>
            <a:r>
              <a:rPr lang="en-US" b="0" i="0" dirty="0">
                <a:solidFill>
                  <a:srgbClr val="000000"/>
                </a:solidFill>
                <a:effectLst/>
                <a:latin typeface="Nunito"/>
              </a:rPr>
              <a:t>RE (L*) = a (a)*</a:t>
            </a:r>
          </a:p>
          <a:p>
            <a:pPr algn="just"/>
            <a:r>
              <a:rPr lang="en-US" b="1" i="0" dirty="0">
                <a:solidFill>
                  <a:srgbClr val="000000"/>
                </a:solidFill>
                <a:effectLst/>
                <a:latin typeface="Nunito"/>
              </a:rPr>
              <a:t>Hence, proved.</a:t>
            </a:r>
            <a:endParaRPr lang="en-US" b="0" i="0" dirty="0">
              <a:solidFill>
                <a:srgbClr val="000000"/>
              </a:solidFill>
              <a:effectLst/>
              <a:latin typeface="Nunito"/>
            </a:endParaRPr>
          </a:p>
          <a:p>
            <a:endParaRPr lang="en-US" dirty="0"/>
          </a:p>
        </p:txBody>
      </p:sp>
    </p:spTree>
    <p:extLst>
      <p:ext uri="{BB962C8B-B14F-4D97-AF65-F5344CB8AC3E}">
        <p14:creationId xmlns:p14="http://schemas.microsoft.com/office/powerpoint/2010/main" val="1566989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FC50F-5CD4-470D-8462-E4DC82837F0A}"/>
              </a:ext>
            </a:extLst>
          </p:cNvPr>
          <p:cNvSpPr>
            <a:spLocks noGrp="1"/>
          </p:cNvSpPr>
          <p:nvPr>
            <p:ph idx="1"/>
          </p:nvPr>
        </p:nvSpPr>
        <p:spPr>
          <a:xfrm>
            <a:off x="1451579" y="1388534"/>
            <a:ext cx="9603275" cy="4077812"/>
          </a:xfrm>
        </p:spPr>
        <p:txBody>
          <a:bodyPr>
            <a:normAutofit fontScale="92500" lnSpcReduction="10000"/>
          </a:bodyPr>
          <a:lstStyle/>
          <a:p>
            <a:pPr algn="just"/>
            <a:r>
              <a:rPr lang="en-US" b="1" i="0" dirty="0">
                <a:solidFill>
                  <a:srgbClr val="000000"/>
                </a:solidFill>
                <a:effectLst/>
                <a:latin typeface="Nunito"/>
              </a:rPr>
              <a:t>Property 7.</a:t>
            </a:r>
            <a:r>
              <a:rPr lang="en-US" b="0" i="0" dirty="0">
                <a:solidFill>
                  <a:srgbClr val="000000"/>
                </a:solidFill>
                <a:effectLst/>
                <a:latin typeface="Nunito"/>
              </a:rPr>
              <a:t> </a:t>
            </a:r>
            <a:r>
              <a:rPr lang="en-US" b="0" i="1" dirty="0">
                <a:solidFill>
                  <a:srgbClr val="000000"/>
                </a:solidFill>
                <a:effectLst/>
                <a:latin typeface="Nunito"/>
              </a:rPr>
              <a:t>The concatenation of two regular sets is regular.</a:t>
            </a:r>
            <a:endParaRPr lang="en-US" b="0" i="0" dirty="0">
              <a:solidFill>
                <a:srgbClr val="000000"/>
              </a:solidFill>
              <a:effectLst/>
              <a:latin typeface="Nunito"/>
            </a:endParaRPr>
          </a:p>
          <a:p>
            <a:pPr algn="just"/>
            <a:r>
              <a:rPr lang="en-US" b="1" i="0" dirty="0">
                <a:solidFill>
                  <a:srgbClr val="000000"/>
                </a:solidFill>
                <a:effectLst/>
                <a:latin typeface="Nunito"/>
              </a:rPr>
              <a:t>Proof −</a:t>
            </a:r>
            <a:endParaRPr lang="en-US" b="0" i="0" dirty="0">
              <a:solidFill>
                <a:srgbClr val="000000"/>
              </a:solidFill>
              <a:effectLst/>
              <a:latin typeface="Nunito"/>
            </a:endParaRPr>
          </a:p>
          <a:p>
            <a:pPr algn="just"/>
            <a:r>
              <a:rPr lang="en-US" b="0" i="0" dirty="0">
                <a:solidFill>
                  <a:srgbClr val="000000"/>
                </a:solidFill>
                <a:effectLst/>
                <a:latin typeface="Nunito"/>
              </a:rPr>
              <a:t>Let RE</a:t>
            </a:r>
            <a:r>
              <a:rPr lang="en-US" b="0" i="0" baseline="-25000" dirty="0">
                <a:solidFill>
                  <a:srgbClr val="000000"/>
                </a:solidFill>
                <a:effectLst/>
                <a:latin typeface="Nunito"/>
              </a:rPr>
              <a:t>1</a:t>
            </a:r>
            <a:r>
              <a:rPr lang="en-US" b="0" i="0" dirty="0">
                <a:solidFill>
                  <a:srgbClr val="000000"/>
                </a:solidFill>
                <a:effectLst/>
                <a:latin typeface="Nunito"/>
              </a:rPr>
              <a:t> = (0+1)*0 and RE</a:t>
            </a:r>
            <a:r>
              <a:rPr lang="en-US" b="0" i="0" baseline="-25000" dirty="0">
                <a:solidFill>
                  <a:srgbClr val="000000"/>
                </a:solidFill>
                <a:effectLst/>
                <a:latin typeface="Nunito"/>
              </a:rPr>
              <a:t>2</a:t>
            </a:r>
            <a:r>
              <a:rPr lang="en-US" b="0" i="0" dirty="0">
                <a:solidFill>
                  <a:srgbClr val="000000"/>
                </a:solidFill>
                <a:effectLst/>
                <a:latin typeface="Nunito"/>
              </a:rPr>
              <a:t> = 01(0+1)*</a:t>
            </a:r>
          </a:p>
          <a:p>
            <a:pPr algn="just"/>
            <a:r>
              <a:rPr lang="en-US" b="0" i="0" dirty="0">
                <a:solidFill>
                  <a:srgbClr val="000000"/>
                </a:solidFill>
                <a:effectLst/>
                <a:latin typeface="Nunito"/>
              </a:rPr>
              <a:t>Here, L</a:t>
            </a:r>
            <a:r>
              <a:rPr lang="en-US" b="0" i="0" baseline="-25000" dirty="0">
                <a:solidFill>
                  <a:srgbClr val="000000"/>
                </a:solidFill>
                <a:effectLst/>
                <a:latin typeface="Nunito"/>
              </a:rPr>
              <a:t>1</a:t>
            </a:r>
            <a:r>
              <a:rPr lang="en-US" b="0" i="0" dirty="0">
                <a:solidFill>
                  <a:srgbClr val="000000"/>
                </a:solidFill>
                <a:effectLst/>
                <a:latin typeface="Nunito"/>
              </a:rPr>
              <a:t> = {0, 00, 10, 000, 010, ......} (Set of strings ending in 0)</a:t>
            </a:r>
          </a:p>
          <a:p>
            <a:pPr algn="just"/>
            <a:r>
              <a:rPr lang="en-US" b="0" i="0" dirty="0">
                <a:solidFill>
                  <a:srgbClr val="000000"/>
                </a:solidFill>
                <a:effectLst/>
                <a:latin typeface="Nunito"/>
              </a:rPr>
              <a:t>and L</a:t>
            </a:r>
            <a:r>
              <a:rPr lang="en-US" b="0" i="0" baseline="-25000" dirty="0">
                <a:solidFill>
                  <a:srgbClr val="000000"/>
                </a:solidFill>
                <a:effectLst/>
                <a:latin typeface="Nunito"/>
              </a:rPr>
              <a:t>2</a:t>
            </a:r>
            <a:r>
              <a:rPr lang="en-US" b="0" i="0" dirty="0">
                <a:solidFill>
                  <a:srgbClr val="000000"/>
                </a:solidFill>
                <a:effectLst/>
                <a:latin typeface="Nunito"/>
              </a:rPr>
              <a:t> = {01, 010,011,.....} (Set of strings beginning with 01)</a:t>
            </a:r>
          </a:p>
          <a:p>
            <a:pPr algn="just"/>
            <a:r>
              <a:rPr lang="en-US" b="0" i="0" dirty="0">
                <a:solidFill>
                  <a:srgbClr val="000000"/>
                </a:solidFill>
                <a:effectLst/>
                <a:latin typeface="Nunito"/>
              </a:rPr>
              <a:t>Then, L</a:t>
            </a:r>
            <a:r>
              <a:rPr lang="en-US" b="0" i="0" baseline="-25000" dirty="0">
                <a:solidFill>
                  <a:srgbClr val="000000"/>
                </a:solidFill>
                <a:effectLst/>
                <a:latin typeface="Nunito"/>
              </a:rPr>
              <a:t>1</a:t>
            </a:r>
            <a:r>
              <a:rPr lang="en-US" b="0" i="0" dirty="0">
                <a:solidFill>
                  <a:srgbClr val="000000"/>
                </a:solidFill>
                <a:effectLst/>
                <a:latin typeface="Nunito"/>
              </a:rPr>
              <a:t> L</a:t>
            </a:r>
            <a:r>
              <a:rPr lang="en-US" b="0" i="0" baseline="-25000" dirty="0">
                <a:solidFill>
                  <a:srgbClr val="000000"/>
                </a:solidFill>
                <a:effectLst/>
                <a:latin typeface="Nunito"/>
              </a:rPr>
              <a:t>2</a:t>
            </a:r>
            <a:r>
              <a:rPr lang="en-US" b="0" i="0" dirty="0">
                <a:solidFill>
                  <a:srgbClr val="000000"/>
                </a:solidFill>
                <a:effectLst/>
                <a:latin typeface="Nunito"/>
              </a:rPr>
              <a:t> = {001,0010,0011,0001,00010,00011,1001,10010,.............}</a:t>
            </a:r>
          </a:p>
          <a:p>
            <a:pPr algn="just"/>
            <a:r>
              <a:rPr lang="en-US" b="0" i="0" dirty="0">
                <a:solidFill>
                  <a:srgbClr val="000000"/>
                </a:solidFill>
                <a:effectLst/>
                <a:latin typeface="Nunito"/>
              </a:rPr>
              <a:t>Set of strings containing 001 as a substring which can be represented by an RE − (0 + 1)*001(0 + 1)*</a:t>
            </a:r>
          </a:p>
          <a:p>
            <a:pPr algn="just"/>
            <a:r>
              <a:rPr lang="en-US" b="0" i="0" dirty="0">
                <a:solidFill>
                  <a:srgbClr val="000000"/>
                </a:solidFill>
                <a:effectLst/>
                <a:latin typeface="Nunito"/>
              </a:rPr>
              <a:t>Hence, proved.</a:t>
            </a:r>
          </a:p>
          <a:p>
            <a:endParaRPr lang="en-US" dirty="0"/>
          </a:p>
        </p:txBody>
      </p:sp>
    </p:spTree>
    <p:extLst>
      <p:ext uri="{BB962C8B-B14F-4D97-AF65-F5344CB8AC3E}">
        <p14:creationId xmlns:p14="http://schemas.microsoft.com/office/powerpoint/2010/main" val="2175315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21D4-61D5-4F9F-8F81-BF5CAB4E55A6}"/>
              </a:ext>
            </a:extLst>
          </p:cNvPr>
          <p:cNvSpPr>
            <a:spLocks noGrp="1"/>
          </p:cNvSpPr>
          <p:nvPr>
            <p:ph type="title"/>
          </p:nvPr>
        </p:nvSpPr>
        <p:spPr/>
        <p:txBody>
          <a:bodyPr>
            <a:normAutofit/>
          </a:bodyPr>
          <a:lstStyle/>
          <a:p>
            <a:r>
              <a:rPr lang="en-US" b="0" i="0" dirty="0">
                <a:solidFill>
                  <a:srgbClr val="000000"/>
                </a:solidFill>
                <a:effectLst/>
                <a:latin typeface="Nunito"/>
              </a:rPr>
              <a:t>Deterministic Finite Automaton (DFA)</a:t>
            </a:r>
            <a:br>
              <a:rPr lang="en-US" b="0" i="0" dirty="0">
                <a:solidFill>
                  <a:srgbClr val="000000"/>
                </a:solidFill>
                <a:effectLst/>
                <a:latin typeface="Nunito"/>
              </a:rPr>
            </a:br>
            <a:endParaRPr lang="en-US" dirty="0"/>
          </a:p>
        </p:txBody>
      </p:sp>
      <p:sp>
        <p:nvSpPr>
          <p:cNvPr id="3" name="Content Placeholder 2">
            <a:extLst>
              <a:ext uri="{FF2B5EF4-FFF2-40B4-BE49-F238E27FC236}">
                <a16:creationId xmlns:a16="http://schemas.microsoft.com/office/drawing/2014/main" id="{FC93B943-40F8-481B-B3A8-ADFE7B39A284}"/>
              </a:ext>
            </a:extLst>
          </p:cNvPr>
          <p:cNvSpPr>
            <a:spLocks noGrp="1"/>
          </p:cNvSpPr>
          <p:nvPr>
            <p:ph idx="1"/>
          </p:nvPr>
        </p:nvSpPr>
        <p:spPr/>
        <p:txBody>
          <a:bodyPr/>
          <a:lstStyle/>
          <a:p>
            <a:pPr algn="just"/>
            <a:r>
              <a:rPr lang="en-US" b="0" i="0" dirty="0">
                <a:solidFill>
                  <a:srgbClr val="000000"/>
                </a:solidFill>
                <a:effectLst/>
                <a:latin typeface="Nunito"/>
              </a:rPr>
              <a:t>In DFA, for each input symbol, one can determine the state to which the machine will move. Hence, it is called </a:t>
            </a:r>
            <a:r>
              <a:rPr lang="en-US" b="1" i="0" dirty="0">
                <a:solidFill>
                  <a:srgbClr val="000000"/>
                </a:solidFill>
                <a:effectLst/>
                <a:latin typeface="Nunito"/>
              </a:rPr>
              <a:t>Deterministic Automaton</a:t>
            </a:r>
            <a:r>
              <a:rPr lang="en-US" b="0" i="0" dirty="0">
                <a:solidFill>
                  <a:srgbClr val="000000"/>
                </a:solidFill>
                <a:effectLst/>
                <a:latin typeface="Nunito"/>
              </a:rPr>
              <a:t>. As it has a finite number of states, the machine is called </a:t>
            </a:r>
            <a:r>
              <a:rPr lang="en-US" b="1" i="0" dirty="0">
                <a:solidFill>
                  <a:srgbClr val="000000"/>
                </a:solidFill>
                <a:effectLst/>
                <a:latin typeface="Nunito"/>
              </a:rPr>
              <a:t>Deterministic Finite Machine</a:t>
            </a:r>
            <a:r>
              <a:rPr lang="en-US" b="0" i="0" dirty="0">
                <a:solidFill>
                  <a:srgbClr val="000000"/>
                </a:solidFill>
                <a:effectLst/>
                <a:latin typeface="Nunito"/>
              </a:rPr>
              <a:t> or </a:t>
            </a:r>
            <a:r>
              <a:rPr lang="en-US" b="1" i="0" dirty="0">
                <a:solidFill>
                  <a:srgbClr val="000000"/>
                </a:solidFill>
                <a:effectLst/>
                <a:latin typeface="Nunito"/>
              </a:rPr>
              <a:t>Deterministic Finite Automaton.</a:t>
            </a:r>
            <a:endParaRPr lang="en-US" dirty="0"/>
          </a:p>
        </p:txBody>
      </p:sp>
    </p:spTree>
    <p:extLst>
      <p:ext uri="{BB962C8B-B14F-4D97-AF65-F5344CB8AC3E}">
        <p14:creationId xmlns:p14="http://schemas.microsoft.com/office/powerpoint/2010/main" val="1442917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49FB-0777-4FC4-886B-785074F6A28C}"/>
              </a:ext>
            </a:extLst>
          </p:cNvPr>
          <p:cNvSpPr>
            <a:spLocks noGrp="1"/>
          </p:cNvSpPr>
          <p:nvPr>
            <p:ph type="title"/>
          </p:nvPr>
        </p:nvSpPr>
        <p:spPr/>
        <p:txBody>
          <a:bodyPr>
            <a:normAutofit/>
          </a:bodyPr>
          <a:lstStyle/>
          <a:p>
            <a:r>
              <a:rPr lang="en-US" b="0" i="0" dirty="0">
                <a:solidFill>
                  <a:srgbClr val="000000"/>
                </a:solidFill>
                <a:effectLst/>
                <a:latin typeface="Heebo"/>
              </a:rPr>
              <a:t>Formal Definition of a DFA</a:t>
            </a:r>
            <a:br>
              <a:rPr lang="en-US" b="0" i="0" dirty="0">
                <a:solidFill>
                  <a:srgbClr val="000000"/>
                </a:solidFill>
                <a:effectLst/>
                <a:latin typeface="Heebo"/>
              </a:rPr>
            </a:br>
            <a:endParaRPr lang="en-US" dirty="0"/>
          </a:p>
        </p:txBody>
      </p:sp>
      <p:sp>
        <p:nvSpPr>
          <p:cNvPr id="3" name="Content Placeholder 2">
            <a:extLst>
              <a:ext uri="{FF2B5EF4-FFF2-40B4-BE49-F238E27FC236}">
                <a16:creationId xmlns:a16="http://schemas.microsoft.com/office/drawing/2014/main" id="{65953E22-8EF8-4778-8F06-90D6805FA0AC}"/>
              </a:ext>
            </a:extLst>
          </p:cNvPr>
          <p:cNvSpPr>
            <a:spLocks noGrp="1"/>
          </p:cNvSpPr>
          <p:nvPr>
            <p:ph idx="1"/>
          </p:nvPr>
        </p:nvSpPr>
        <p:spPr/>
        <p:txBody>
          <a:bodyPr/>
          <a:lstStyle/>
          <a:p>
            <a:pPr algn="just"/>
            <a:r>
              <a:rPr lang="en-US" b="0" i="0" dirty="0">
                <a:solidFill>
                  <a:srgbClr val="000000"/>
                </a:solidFill>
                <a:effectLst/>
                <a:latin typeface="Nunito"/>
              </a:rPr>
              <a:t> DFA can be represented by a 5-tuple (Q, ∑, δ, q</a:t>
            </a:r>
            <a:r>
              <a:rPr lang="en-US" b="0" i="0" baseline="-25000" dirty="0">
                <a:solidFill>
                  <a:srgbClr val="000000"/>
                </a:solidFill>
                <a:effectLst/>
                <a:latin typeface="Nunito"/>
              </a:rPr>
              <a:t>0</a:t>
            </a:r>
            <a:r>
              <a:rPr lang="en-US" b="0" i="0" dirty="0">
                <a:solidFill>
                  <a:srgbClr val="000000"/>
                </a:solidFill>
                <a:effectLst/>
                <a:latin typeface="Nunito"/>
              </a:rPr>
              <a:t>, F) where −</a:t>
            </a:r>
          </a:p>
          <a:p>
            <a:pPr algn="just">
              <a:buFont typeface="Arial" panose="020B0604020202020204" pitchFamily="34" charset="0"/>
              <a:buChar char="•"/>
            </a:pPr>
            <a:r>
              <a:rPr lang="en-US" b="1" i="0" dirty="0">
                <a:solidFill>
                  <a:srgbClr val="000000"/>
                </a:solidFill>
                <a:effectLst/>
                <a:latin typeface="Nunito"/>
              </a:rPr>
              <a:t>Q</a:t>
            </a:r>
            <a:r>
              <a:rPr lang="en-US" b="0" i="0" dirty="0">
                <a:solidFill>
                  <a:srgbClr val="000000"/>
                </a:solidFill>
                <a:effectLst/>
                <a:latin typeface="Nunito"/>
              </a:rPr>
              <a:t> is a finite set of states.</a:t>
            </a:r>
          </a:p>
          <a:p>
            <a:pPr algn="just">
              <a:buFont typeface="Arial" panose="020B0604020202020204" pitchFamily="34" charset="0"/>
              <a:buChar char="•"/>
            </a:pPr>
            <a:r>
              <a:rPr lang="en-US" b="1" i="0" dirty="0">
                <a:solidFill>
                  <a:srgbClr val="000000"/>
                </a:solidFill>
                <a:effectLst/>
                <a:latin typeface="Nunito"/>
              </a:rPr>
              <a:t>∑</a:t>
            </a:r>
            <a:r>
              <a:rPr lang="en-US" b="0" i="0" dirty="0">
                <a:solidFill>
                  <a:srgbClr val="000000"/>
                </a:solidFill>
                <a:effectLst/>
                <a:latin typeface="Nunito"/>
              </a:rPr>
              <a:t> is a finite set of symbols called the alphabet.</a:t>
            </a:r>
          </a:p>
          <a:p>
            <a:pPr algn="just">
              <a:buFont typeface="Arial" panose="020B0604020202020204" pitchFamily="34" charset="0"/>
              <a:buChar char="•"/>
            </a:pPr>
            <a:r>
              <a:rPr lang="en-US" b="1" i="0" dirty="0">
                <a:solidFill>
                  <a:srgbClr val="000000"/>
                </a:solidFill>
                <a:effectLst/>
                <a:latin typeface="Nunito"/>
              </a:rPr>
              <a:t>δ</a:t>
            </a:r>
            <a:r>
              <a:rPr lang="en-US" b="0" i="0" dirty="0">
                <a:solidFill>
                  <a:srgbClr val="000000"/>
                </a:solidFill>
                <a:effectLst/>
                <a:latin typeface="Nunito"/>
              </a:rPr>
              <a:t> is the transition function where δ: Q × ∑ → Q</a:t>
            </a:r>
          </a:p>
          <a:p>
            <a:pPr algn="just">
              <a:buFont typeface="Arial" panose="020B0604020202020204" pitchFamily="34" charset="0"/>
              <a:buChar char="•"/>
            </a:pPr>
            <a:r>
              <a:rPr lang="en-US" b="1" i="0" dirty="0">
                <a:solidFill>
                  <a:srgbClr val="000000"/>
                </a:solidFill>
                <a:effectLst/>
                <a:latin typeface="Nunito"/>
              </a:rPr>
              <a:t>q</a:t>
            </a:r>
            <a:r>
              <a:rPr lang="en-US" b="1" i="0" baseline="-25000" dirty="0">
                <a:solidFill>
                  <a:srgbClr val="000000"/>
                </a:solidFill>
                <a:effectLst/>
                <a:latin typeface="Nunito"/>
              </a:rPr>
              <a:t>0</a:t>
            </a:r>
            <a:r>
              <a:rPr lang="en-US" b="0" i="0" dirty="0">
                <a:solidFill>
                  <a:srgbClr val="000000"/>
                </a:solidFill>
                <a:effectLst/>
                <a:latin typeface="Nunito"/>
              </a:rPr>
              <a:t> is the initial state from where any input is processed (q</a:t>
            </a:r>
            <a:r>
              <a:rPr lang="en-US" b="0" i="0" baseline="-25000" dirty="0">
                <a:solidFill>
                  <a:srgbClr val="000000"/>
                </a:solidFill>
                <a:effectLst/>
                <a:latin typeface="Nunito"/>
              </a:rPr>
              <a:t>0</a:t>
            </a:r>
            <a:r>
              <a:rPr lang="en-US" b="0" i="0" dirty="0">
                <a:solidFill>
                  <a:srgbClr val="000000"/>
                </a:solidFill>
                <a:effectLst/>
                <a:latin typeface="Nunito"/>
              </a:rPr>
              <a:t> ∈ Q).</a:t>
            </a:r>
          </a:p>
          <a:p>
            <a:pPr algn="just">
              <a:buFont typeface="Arial" panose="020B0604020202020204" pitchFamily="34" charset="0"/>
              <a:buChar char="•"/>
            </a:pPr>
            <a:r>
              <a:rPr lang="en-US" b="1" i="0" dirty="0">
                <a:solidFill>
                  <a:srgbClr val="000000"/>
                </a:solidFill>
                <a:effectLst/>
                <a:latin typeface="Nunito"/>
              </a:rPr>
              <a:t>F</a:t>
            </a:r>
            <a:r>
              <a:rPr lang="en-US" b="0" i="0" dirty="0">
                <a:solidFill>
                  <a:srgbClr val="000000"/>
                </a:solidFill>
                <a:effectLst/>
                <a:latin typeface="Nunito"/>
              </a:rPr>
              <a:t> is a set of final state/states of Q (F ⊆ Q).</a:t>
            </a:r>
          </a:p>
          <a:p>
            <a:endParaRPr lang="en-US" dirty="0"/>
          </a:p>
        </p:txBody>
      </p:sp>
    </p:spTree>
    <p:extLst>
      <p:ext uri="{BB962C8B-B14F-4D97-AF65-F5344CB8AC3E}">
        <p14:creationId xmlns:p14="http://schemas.microsoft.com/office/powerpoint/2010/main" val="2620767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4FEF-3C6D-4CBF-8B0F-20EB116A95AC}"/>
              </a:ext>
            </a:extLst>
          </p:cNvPr>
          <p:cNvSpPr>
            <a:spLocks noGrp="1"/>
          </p:cNvSpPr>
          <p:nvPr>
            <p:ph type="title"/>
          </p:nvPr>
        </p:nvSpPr>
        <p:spPr/>
        <p:txBody>
          <a:bodyPr>
            <a:normAutofit/>
          </a:bodyPr>
          <a:lstStyle/>
          <a:p>
            <a:r>
              <a:rPr lang="en-US" b="0" i="0" dirty="0">
                <a:solidFill>
                  <a:srgbClr val="000000"/>
                </a:solidFill>
                <a:effectLst/>
                <a:latin typeface="Heebo"/>
              </a:rPr>
              <a:t>Graphical Representation of a DFA</a:t>
            </a:r>
            <a:br>
              <a:rPr lang="en-US" b="0" i="0" dirty="0">
                <a:solidFill>
                  <a:srgbClr val="000000"/>
                </a:solidFill>
                <a:effectLst/>
                <a:latin typeface="Heebo"/>
              </a:rPr>
            </a:br>
            <a:endParaRPr lang="en-US" dirty="0"/>
          </a:p>
        </p:txBody>
      </p:sp>
      <p:sp>
        <p:nvSpPr>
          <p:cNvPr id="3" name="Content Placeholder 2">
            <a:extLst>
              <a:ext uri="{FF2B5EF4-FFF2-40B4-BE49-F238E27FC236}">
                <a16:creationId xmlns:a16="http://schemas.microsoft.com/office/drawing/2014/main" id="{2F6CA4E4-1EC9-4E5E-8472-FF329976F962}"/>
              </a:ext>
            </a:extLst>
          </p:cNvPr>
          <p:cNvSpPr>
            <a:spLocks noGrp="1"/>
          </p:cNvSpPr>
          <p:nvPr>
            <p:ph idx="1"/>
          </p:nvPr>
        </p:nvSpPr>
        <p:spPr/>
        <p:txBody>
          <a:bodyPr/>
          <a:lstStyle/>
          <a:p>
            <a:pPr algn="just"/>
            <a:r>
              <a:rPr lang="en-US" b="0" i="0" dirty="0">
                <a:solidFill>
                  <a:srgbClr val="000000"/>
                </a:solidFill>
                <a:effectLst/>
                <a:latin typeface="Nunito"/>
              </a:rPr>
              <a:t>A DFA is represented by digraphs called </a:t>
            </a:r>
            <a:r>
              <a:rPr lang="en-US" b="1" i="0" dirty="0">
                <a:solidFill>
                  <a:srgbClr val="000000"/>
                </a:solidFill>
                <a:effectLst/>
                <a:latin typeface="Nunito"/>
              </a:rPr>
              <a:t>state diagram</a:t>
            </a:r>
            <a:r>
              <a:rPr lang="en-US" b="0" i="0" dirty="0">
                <a:solidFill>
                  <a:srgbClr val="000000"/>
                </a:solidFill>
                <a:effectLst/>
                <a:latin typeface="Nunito"/>
              </a:rPr>
              <a:t>.</a:t>
            </a:r>
          </a:p>
          <a:p>
            <a:pPr algn="l">
              <a:buFont typeface="Arial" panose="020B0604020202020204" pitchFamily="34" charset="0"/>
              <a:buChar char="•"/>
            </a:pPr>
            <a:r>
              <a:rPr lang="en-US" b="0" i="0" dirty="0">
                <a:solidFill>
                  <a:srgbClr val="000000"/>
                </a:solidFill>
                <a:effectLst/>
                <a:latin typeface="Nunito"/>
              </a:rPr>
              <a:t>The vertices represent the states.</a:t>
            </a:r>
          </a:p>
          <a:p>
            <a:pPr algn="l">
              <a:buFont typeface="Arial" panose="020B0604020202020204" pitchFamily="34" charset="0"/>
              <a:buChar char="•"/>
            </a:pPr>
            <a:r>
              <a:rPr lang="en-US" b="0" i="0" dirty="0">
                <a:solidFill>
                  <a:srgbClr val="000000"/>
                </a:solidFill>
                <a:effectLst/>
                <a:latin typeface="Nunito"/>
              </a:rPr>
              <a:t>The arcs labeled with an input alphabet show the transitions.</a:t>
            </a:r>
          </a:p>
          <a:p>
            <a:pPr algn="l">
              <a:buFont typeface="Arial" panose="020B0604020202020204" pitchFamily="34" charset="0"/>
              <a:buChar char="•"/>
            </a:pPr>
            <a:r>
              <a:rPr lang="en-US" b="0" i="0" dirty="0">
                <a:solidFill>
                  <a:srgbClr val="000000"/>
                </a:solidFill>
                <a:effectLst/>
                <a:latin typeface="Nunito"/>
              </a:rPr>
              <a:t>The initial state is denoted by an empty single incoming arc.</a:t>
            </a:r>
          </a:p>
          <a:p>
            <a:pPr algn="l">
              <a:buFont typeface="Arial" panose="020B0604020202020204" pitchFamily="34" charset="0"/>
              <a:buChar char="•"/>
            </a:pPr>
            <a:r>
              <a:rPr lang="en-US" b="0" i="0" dirty="0">
                <a:solidFill>
                  <a:srgbClr val="000000"/>
                </a:solidFill>
                <a:effectLst/>
                <a:latin typeface="Nunito"/>
              </a:rPr>
              <a:t>The final state is indicated by double circles.</a:t>
            </a:r>
          </a:p>
          <a:p>
            <a:endParaRPr lang="en-US" dirty="0"/>
          </a:p>
        </p:txBody>
      </p:sp>
    </p:spTree>
    <p:extLst>
      <p:ext uri="{BB962C8B-B14F-4D97-AF65-F5344CB8AC3E}">
        <p14:creationId xmlns:p14="http://schemas.microsoft.com/office/powerpoint/2010/main" val="4291150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7A569-BFC2-457C-9B02-C03A35EB0678}"/>
              </a:ext>
            </a:extLst>
          </p:cNvPr>
          <p:cNvSpPr>
            <a:spLocks noGrp="1"/>
          </p:cNvSpPr>
          <p:nvPr>
            <p:ph type="title"/>
          </p:nvPr>
        </p:nvSpPr>
        <p:spPr/>
        <p:txBody>
          <a:bodyPr>
            <a:normAutofit/>
          </a:bodyPr>
          <a:lstStyle/>
          <a:p>
            <a:r>
              <a:rPr lang="en-US" b="0" i="0" dirty="0">
                <a:solidFill>
                  <a:srgbClr val="000000"/>
                </a:solidFill>
                <a:effectLst/>
                <a:latin typeface="Nunito"/>
              </a:rPr>
              <a:t>Its graphical representation would be as follows</a:t>
            </a:r>
            <a:endParaRPr lang="en-US" dirty="0"/>
          </a:p>
        </p:txBody>
      </p:sp>
      <p:pic>
        <p:nvPicPr>
          <p:cNvPr id="5" name="Content Placeholder 4">
            <a:extLst>
              <a:ext uri="{FF2B5EF4-FFF2-40B4-BE49-F238E27FC236}">
                <a16:creationId xmlns:a16="http://schemas.microsoft.com/office/drawing/2014/main" id="{B1A8F2CE-AB06-4999-AF11-0DFA641E5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0053" y="2859758"/>
            <a:ext cx="5506218" cy="1762371"/>
          </a:xfrm>
        </p:spPr>
      </p:pic>
    </p:spTree>
    <p:extLst>
      <p:ext uri="{BB962C8B-B14F-4D97-AF65-F5344CB8AC3E}">
        <p14:creationId xmlns:p14="http://schemas.microsoft.com/office/powerpoint/2010/main" val="3444534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E82DE-692E-42DD-BA55-19F6BC96D00E}"/>
              </a:ext>
            </a:extLst>
          </p:cNvPr>
          <p:cNvSpPr>
            <a:spLocks noGrp="1"/>
          </p:cNvSpPr>
          <p:nvPr>
            <p:ph type="title"/>
          </p:nvPr>
        </p:nvSpPr>
        <p:spPr/>
        <p:txBody>
          <a:bodyPr>
            <a:normAutofit/>
          </a:bodyPr>
          <a:lstStyle/>
          <a:p>
            <a:r>
              <a:rPr lang="en-US" b="0" i="0" dirty="0">
                <a:effectLst/>
                <a:latin typeface="Heebo"/>
              </a:rPr>
              <a:t>Example</a:t>
            </a:r>
            <a:br>
              <a:rPr lang="en-US" b="0" i="0" dirty="0">
                <a:effectLst/>
                <a:latin typeface="Heebo"/>
              </a:rPr>
            </a:br>
            <a:endParaRPr lang="en-US" dirty="0"/>
          </a:p>
        </p:txBody>
      </p:sp>
      <p:sp>
        <p:nvSpPr>
          <p:cNvPr id="3" name="Content Placeholder 2">
            <a:extLst>
              <a:ext uri="{FF2B5EF4-FFF2-40B4-BE49-F238E27FC236}">
                <a16:creationId xmlns:a16="http://schemas.microsoft.com/office/drawing/2014/main" id="{697A551C-90C8-43CB-B203-F14E04310C3B}"/>
              </a:ext>
            </a:extLst>
          </p:cNvPr>
          <p:cNvSpPr>
            <a:spLocks noGrp="1"/>
          </p:cNvSpPr>
          <p:nvPr>
            <p:ph idx="1"/>
          </p:nvPr>
        </p:nvSpPr>
        <p:spPr>
          <a:xfrm>
            <a:off x="1220610" y="1329136"/>
            <a:ext cx="9750778" cy="3129975"/>
          </a:xfrm>
        </p:spPr>
        <p:txBody>
          <a:bodyPr/>
          <a:lstStyle/>
          <a:p>
            <a:pPr algn="just"/>
            <a:r>
              <a:rPr lang="en-US" b="0" i="0" dirty="0">
                <a:solidFill>
                  <a:srgbClr val="000000"/>
                </a:solidFill>
                <a:effectLst/>
                <a:latin typeface="Nunito"/>
              </a:rPr>
              <a:t>Let a deterministic finite automaton be →</a:t>
            </a:r>
          </a:p>
          <a:p>
            <a:pPr algn="l">
              <a:buFont typeface="Arial" panose="020B0604020202020204" pitchFamily="34" charset="0"/>
              <a:buChar char="•"/>
            </a:pPr>
            <a:r>
              <a:rPr lang="en-US" b="0" i="0" dirty="0">
                <a:solidFill>
                  <a:srgbClr val="000000"/>
                </a:solidFill>
                <a:effectLst/>
                <a:latin typeface="Nunito"/>
              </a:rPr>
              <a:t>Q = {a, b, c},</a:t>
            </a:r>
          </a:p>
          <a:p>
            <a:pPr algn="l">
              <a:buFont typeface="Arial" panose="020B0604020202020204" pitchFamily="34" charset="0"/>
              <a:buChar char="•"/>
            </a:pPr>
            <a:r>
              <a:rPr lang="en-US" b="0" i="0" dirty="0">
                <a:solidFill>
                  <a:srgbClr val="000000"/>
                </a:solidFill>
                <a:effectLst/>
                <a:latin typeface="Nunito"/>
              </a:rPr>
              <a:t>∑ = {0, 1},</a:t>
            </a:r>
          </a:p>
          <a:p>
            <a:pPr algn="l">
              <a:buFont typeface="Arial" panose="020B0604020202020204" pitchFamily="34" charset="0"/>
              <a:buChar char="•"/>
            </a:pPr>
            <a:r>
              <a:rPr lang="en-US" b="0" i="0" dirty="0">
                <a:solidFill>
                  <a:srgbClr val="000000"/>
                </a:solidFill>
                <a:effectLst/>
                <a:latin typeface="Nunito"/>
              </a:rPr>
              <a:t>q</a:t>
            </a:r>
            <a:r>
              <a:rPr lang="en-US" b="0" i="0" baseline="-25000" dirty="0">
                <a:solidFill>
                  <a:srgbClr val="000000"/>
                </a:solidFill>
                <a:effectLst/>
                <a:latin typeface="Nunito"/>
              </a:rPr>
              <a:t>0</a:t>
            </a:r>
            <a:r>
              <a:rPr lang="en-US" b="0" i="0" dirty="0">
                <a:solidFill>
                  <a:srgbClr val="000000"/>
                </a:solidFill>
                <a:effectLst/>
                <a:latin typeface="Nunito"/>
              </a:rPr>
              <a:t> = {a},</a:t>
            </a:r>
          </a:p>
          <a:p>
            <a:pPr algn="l">
              <a:buFont typeface="Arial" panose="020B0604020202020204" pitchFamily="34" charset="0"/>
              <a:buChar char="•"/>
            </a:pPr>
            <a:r>
              <a:rPr lang="en-US" b="0" i="0" dirty="0">
                <a:solidFill>
                  <a:srgbClr val="000000"/>
                </a:solidFill>
                <a:effectLst/>
                <a:latin typeface="Nunito"/>
              </a:rPr>
              <a:t>F = {c}, and</a:t>
            </a:r>
          </a:p>
          <a:p>
            <a:r>
              <a:rPr kumimoji="0" lang="en-US" altLang="en-US" sz="2800" b="0" i="0" u="none" strike="noStrike" cap="none" normalizeH="0" baseline="0" dirty="0">
                <a:ln>
                  <a:noFill/>
                </a:ln>
                <a:solidFill>
                  <a:srgbClr val="000000"/>
                </a:solidFill>
                <a:effectLst/>
                <a:latin typeface="Nunito"/>
              </a:rPr>
              <a:t>Transition function δ as shown by the following table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US" dirty="0"/>
          </a:p>
        </p:txBody>
      </p:sp>
      <p:graphicFrame>
        <p:nvGraphicFramePr>
          <p:cNvPr id="4" name="Table 3">
            <a:extLst>
              <a:ext uri="{FF2B5EF4-FFF2-40B4-BE49-F238E27FC236}">
                <a16:creationId xmlns:a16="http://schemas.microsoft.com/office/drawing/2014/main" id="{FDA71E4A-E620-4974-AA53-003091898F52}"/>
              </a:ext>
            </a:extLst>
          </p:cNvPr>
          <p:cNvGraphicFramePr>
            <a:graphicFrameLocks noGrp="1"/>
          </p:cNvGraphicFramePr>
          <p:nvPr>
            <p:extLst>
              <p:ext uri="{D42A27DB-BD31-4B8C-83A1-F6EECF244321}">
                <p14:modId xmlns:p14="http://schemas.microsoft.com/office/powerpoint/2010/main" val="27525443"/>
              </p:ext>
            </p:extLst>
          </p:nvPr>
        </p:nvGraphicFramePr>
        <p:xfrm>
          <a:off x="2683054" y="4346601"/>
          <a:ext cx="6825891" cy="1706880"/>
        </p:xfrm>
        <a:graphic>
          <a:graphicData uri="http://schemas.openxmlformats.org/drawingml/2006/table">
            <a:tbl>
              <a:tblPr/>
              <a:tblGrid>
                <a:gridCol w="2275297">
                  <a:extLst>
                    <a:ext uri="{9D8B030D-6E8A-4147-A177-3AD203B41FA5}">
                      <a16:colId xmlns:a16="http://schemas.microsoft.com/office/drawing/2014/main" val="614302611"/>
                    </a:ext>
                  </a:extLst>
                </a:gridCol>
                <a:gridCol w="2275297">
                  <a:extLst>
                    <a:ext uri="{9D8B030D-6E8A-4147-A177-3AD203B41FA5}">
                      <a16:colId xmlns:a16="http://schemas.microsoft.com/office/drawing/2014/main" val="2373095071"/>
                    </a:ext>
                  </a:extLst>
                </a:gridCol>
                <a:gridCol w="2275297">
                  <a:extLst>
                    <a:ext uri="{9D8B030D-6E8A-4147-A177-3AD203B41FA5}">
                      <a16:colId xmlns:a16="http://schemas.microsoft.com/office/drawing/2014/main" val="1713084504"/>
                    </a:ext>
                  </a:extLst>
                </a:gridCol>
              </a:tblGrid>
              <a:tr h="355274">
                <a:tc>
                  <a:txBody>
                    <a:bodyPr/>
                    <a:lstStyle/>
                    <a:p>
                      <a:pPr algn="ctr" fontAlgn="t"/>
                      <a:r>
                        <a:rPr lang="en-US">
                          <a:effectLst/>
                        </a:rPr>
                        <a:t>Present State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Next State for Input 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Next State for Input 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040398227"/>
                  </a:ext>
                </a:extLst>
              </a:tr>
              <a:tr h="216254">
                <a:tc>
                  <a:txBody>
                    <a:bodyPr/>
                    <a:lstStyle/>
                    <a:p>
                      <a:pPr fontAlgn="t"/>
                      <a:r>
                        <a:rPr lang="en-US" b="1">
                          <a:effectLst/>
                        </a:rPr>
                        <a:t>a</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2960946"/>
                  </a:ext>
                </a:extLst>
              </a:tr>
              <a:tr h="216254">
                <a:tc>
                  <a:txBody>
                    <a:bodyPr/>
                    <a:lstStyle/>
                    <a:p>
                      <a:pPr fontAlgn="t"/>
                      <a:r>
                        <a:rPr lang="en-US" b="1">
                          <a:effectLst/>
                        </a:rPr>
                        <a:t>b</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34202832"/>
                  </a:ext>
                </a:extLst>
              </a:tr>
              <a:tr h="216254">
                <a:tc>
                  <a:txBody>
                    <a:bodyPr/>
                    <a:lstStyle/>
                    <a:p>
                      <a:pPr fontAlgn="t"/>
                      <a:r>
                        <a:rPr lang="en-US" b="1">
                          <a:effectLst/>
                        </a:rPr>
                        <a:t>c</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70470381"/>
                  </a:ext>
                </a:extLst>
              </a:tr>
            </a:tbl>
          </a:graphicData>
        </a:graphic>
      </p:graphicFrame>
    </p:spTree>
    <p:extLst>
      <p:ext uri="{BB962C8B-B14F-4D97-AF65-F5344CB8AC3E}">
        <p14:creationId xmlns:p14="http://schemas.microsoft.com/office/powerpoint/2010/main" val="420960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BB3CE9-997E-4751-861E-081403DE3556}"/>
              </a:ext>
            </a:extLst>
          </p:cNvPr>
          <p:cNvSpPr>
            <a:spLocks noGrp="1"/>
          </p:cNvSpPr>
          <p:nvPr>
            <p:ph type="title"/>
          </p:nvPr>
        </p:nvSpPr>
        <p:spPr/>
        <p:txBody>
          <a:bodyPr>
            <a:normAutofit/>
          </a:bodyPr>
          <a:lstStyle/>
          <a:p>
            <a:pPr algn="ctr"/>
            <a:r>
              <a:rPr lang="it-IT" b="0" i="0" dirty="0">
                <a:solidFill>
                  <a:srgbClr val="000000"/>
                </a:solidFill>
                <a:effectLst/>
                <a:latin typeface="Nunito"/>
              </a:rPr>
              <a:t>Non-deterministic Finite Automaton (NDFA / NFA)</a:t>
            </a:r>
            <a:br>
              <a:rPr lang="it-IT" b="0" i="0" dirty="0">
                <a:solidFill>
                  <a:srgbClr val="000000"/>
                </a:solidFill>
                <a:effectLst/>
                <a:latin typeface="Nunito"/>
              </a:rPr>
            </a:br>
            <a:endParaRPr lang="en-US" dirty="0"/>
          </a:p>
        </p:txBody>
      </p:sp>
    </p:spTree>
    <p:extLst>
      <p:ext uri="{BB962C8B-B14F-4D97-AF65-F5344CB8AC3E}">
        <p14:creationId xmlns:p14="http://schemas.microsoft.com/office/powerpoint/2010/main" val="203429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FD5BE4-644C-44F0-90AC-58981A0F9896}"/>
              </a:ext>
            </a:extLst>
          </p:cNvPr>
          <p:cNvSpPr>
            <a:spLocks noGrp="1"/>
          </p:cNvSpPr>
          <p:nvPr>
            <p:ph type="title"/>
          </p:nvPr>
        </p:nvSpPr>
        <p:spPr/>
        <p:txBody>
          <a:bodyPr>
            <a:normAutofit/>
          </a:bodyPr>
          <a:lstStyle/>
          <a:p>
            <a:r>
              <a:rPr lang="it-IT" b="0" i="0" dirty="0">
                <a:solidFill>
                  <a:srgbClr val="000000"/>
                </a:solidFill>
                <a:effectLst/>
                <a:latin typeface="Nunito"/>
              </a:rPr>
              <a:t>Non-deterministic Finite Automaton (NDFA / NFA)</a:t>
            </a:r>
            <a:br>
              <a:rPr lang="it-IT" b="0" i="0" dirty="0">
                <a:solidFill>
                  <a:srgbClr val="000000"/>
                </a:solidFill>
                <a:effectLst/>
                <a:latin typeface="Nunito"/>
              </a:rPr>
            </a:br>
            <a:endParaRPr lang="en-US" dirty="0"/>
          </a:p>
        </p:txBody>
      </p:sp>
      <p:sp>
        <p:nvSpPr>
          <p:cNvPr id="5" name="Content Placeholder 4">
            <a:extLst>
              <a:ext uri="{FF2B5EF4-FFF2-40B4-BE49-F238E27FC236}">
                <a16:creationId xmlns:a16="http://schemas.microsoft.com/office/drawing/2014/main" id="{E615D4EC-D78E-4104-A1BB-36257DEDD903}"/>
              </a:ext>
            </a:extLst>
          </p:cNvPr>
          <p:cNvSpPr>
            <a:spLocks noGrp="1"/>
          </p:cNvSpPr>
          <p:nvPr>
            <p:ph idx="1"/>
          </p:nvPr>
        </p:nvSpPr>
        <p:spPr/>
        <p:txBody>
          <a:bodyPr/>
          <a:lstStyle/>
          <a:p>
            <a:pPr algn="just"/>
            <a:r>
              <a:rPr lang="en-US" b="0" i="0" dirty="0">
                <a:solidFill>
                  <a:srgbClr val="000000"/>
                </a:solidFill>
                <a:effectLst/>
                <a:latin typeface="Nunito"/>
              </a:rPr>
              <a:t>In NDFA, for a particular input symbol, the machine can move to any combination of the states in the machine. In other words, the exact state to which the machine moves cannot be determined. Hence, it is called </a:t>
            </a:r>
            <a:r>
              <a:rPr lang="en-US" b="1" i="0" dirty="0">
                <a:solidFill>
                  <a:srgbClr val="000000"/>
                </a:solidFill>
                <a:effectLst/>
                <a:latin typeface="Nunito"/>
              </a:rPr>
              <a:t>Non-deterministic Automaton</a:t>
            </a:r>
            <a:r>
              <a:rPr lang="en-US" b="0" i="0" dirty="0">
                <a:solidFill>
                  <a:srgbClr val="000000"/>
                </a:solidFill>
                <a:effectLst/>
                <a:latin typeface="Nunito"/>
              </a:rPr>
              <a:t>. As it has finite number of states, the machine is called </a:t>
            </a:r>
            <a:r>
              <a:rPr lang="en-US" b="1" i="0" dirty="0">
                <a:solidFill>
                  <a:srgbClr val="000000"/>
                </a:solidFill>
                <a:effectLst/>
                <a:latin typeface="Nunito"/>
              </a:rPr>
              <a:t>Non-deterministic Finite Machine</a:t>
            </a:r>
            <a:r>
              <a:rPr lang="en-US" b="0" i="0" dirty="0">
                <a:solidFill>
                  <a:srgbClr val="000000"/>
                </a:solidFill>
                <a:effectLst/>
                <a:latin typeface="Nunito"/>
              </a:rPr>
              <a:t> or </a:t>
            </a:r>
            <a:r>
              <a:rPr lang="en-US" b="1" i="0" dirty="0">
                <a:solidFill>
                  <a:srgbClr val="000000"/>
                </a:solidFill>
                <a:effectLst/>
                <a:latin typeface="Nunito"/>
              </a:rPr>
              <a:t>Non-deterministic Finite Automaton</a:t>
            </a:r>
            <a:r>
              <a:rPr lang="en-US" b="0" i="0" dirty="0">
                <a:solidFill>
                  <a:srgbClr val="000000"/>
                </a:solidFill>
                <a:effectLst/>
                <a:latin typeface="Nunito"/>
              </a:rPr>
              <a:t>.</a:t>
            </a:r>
            <a:endParaRPr lang="en-US" dirty="0"/>
          </a:p>
        </p:txBody>
      </p:sp>
    </p:spTree>
    <p:extLst>
      <p:ext uri="{BB962C8B-B14F-4D97-AF65-F5344CB8AC3E}">
        <p14:creationId xmlns:p14="http://schemas.microsoft.com/office/powerpoint/2010/main" val="34696132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89</TotalTime>
  <Words>1890</Words>
  <Application>Microsoft Office PowerPoint</Application>
  <PresentationFormat>Widescreen</PresentationFormat>
  <Paragraphs>174</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Gill Sans MT</vt:lpstr>
      <vt:lpstr>Heebo</vt:lpstr>
      <vt:lpstr>Nunito</vt:lpstr>
      <vt:lpstr>Gallery</vt:lpstr>
      <vt:lpstr>Deterministic Finite Automaton </vt:lpstr>
      <vt:lpstr>Finite Automaton can be classified into two types </vt:lpstr>
      <vt:lpstr>Deterministic Finite Automaton (DFA) </vt:lpstr>
      <vt:lpstr>Formal Definition of a DFA </vt:lpstr>
      <vt:lpstr>Graphical Representation of a DFA </vt:lpstr>
      <vt:lpstr>Its graphical representation would be as follows</vt:lpstr>
      <vt:lpstr>Example </vt:lpstr>
      <vt:lpstr>Non-deterministic Finite Automaton (NDFA / NFA) </vt:lpstr>
      <vt:lpstr>Non-deterministic Finite Automaton (NDFA / NFA) </vt:lpstr>
      <vt:lpstr>Formal Definition of an NDFA </vt:lpstr>
      <vt:lpstr>Graphical Representation of an NDFA: (same as DFA) </vt:lpstr>
      <vt:lpstr>Its graphical representation would be as follows </vt:lpstr>
      <vt:lpstr>Example </vt:lpstr>
      <vt:lpstr>DFA vs NDFA </vt:lpstr>
      <vt:lpstr>DFA vs NDFA </vt:lpstr>
      <vt:lpstr>Acceptors, Classifiers, and Transducers </vt:lpstr>
      <vt:lpstr>Predict the Language accepted by the DFA below:</vt:lpstr>
      <vt:lpstr>Strings accepted by the above DFA: {0, 00, 11, 010, 101, ...........} Strings not accepted by the above DFA: {1, 011, 111, ........} </vt:lpstr>
      <vt:lpstr>Regular Expression</vt:lpstr>
      <vt:lpstr>A Regular Expression can be recursively defined as follows − </vt:lpstr>
      <vt:lpstr>If we apply any of the rules several times from 1 to 5, they are Regular Expressions. </vt:lpstr>
      <vt:lpstr>Any set that represents the value of the Regular Expression is called a Regular Set.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Deterministic Finite Automaton </dc:title>
  <dc:creator>Rana Marwat Hussain</dc:creator>
  <cp:lastModifiedBy>Rana Marwat Hussain</cp:lastModifiedBy>
  <cp:revision>46</cp:revision>
  <dcterms:created xsi:type="dcterms:W3CDTF">2022-10-11T07:41:11Z</dcterms:created>
  <dcterms:modified xsi:type="dcterms:W3CDTF">2023-10-19T09:23:27Z</dcterms:modified>
</cp:coreProperties>
</file>