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D845-8E78-4C04-9B0C-322FACF75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22760-C28A-4FAA-BD7B-8E1F9B8C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8AC7-92D6-4940-98C3-26909ACC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B12CC-13BD-4C03-BFF3-E9876A1B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9872-CEDE-4F72-85FC-FFEDFB0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38A5-B85F-42B2-93A1-4FD9E1DB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F5D82-D456-4236-85DF-3446B9554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7CAC-293E-4020-9A07-66FF602C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FDA8-9B87-424A-9A0A-9D10FD8B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AC4C-4B55-44A9-A316-9B846CF6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7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BB7B3-93D1-4781-BF11-0350AC082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947B1-CBC6-48F2-93B4-102F31B9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A195-684E-465C-8639-1D8CD339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510E1-4BD3-4390-86D0-61E35CA7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524B-35BF-4FDE-ACAB-E2E99119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599A-9751-400B-B60E-24781030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8402-808E-401A-8FF1-E8E2E87B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8907-265D-4B7D-ABEE-27DCC741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6BC3-6BEF-44C2-A54A-0CE78904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4AB8A-F62B-40BB-934A-B02936DA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4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2279-1644-4F21-8B17-BABA808D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F77C0-B360-49D8-AAA9-EB38F469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4BBE-3891-4CAC-B791-C0C6938B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C482-6481-45E1-BE0D-98F22F3D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01509-2181-4883-9A2F-3DDDF495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E8D8-C56C-4C0A-9F69-8FE6E6E3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D929-4486-4115-9998-52AB82401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A6B9D-6B1F-47D7-AE98-E4A0F9753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CDC5B-84E9-48E7-8475-372B4F8D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7B37-FE6C-4740-9CD1-621FE183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022B2-6A74-4115-8D55-2D013387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4005-2DCE-434F-9E01-BCA9E7F3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6A11E-141A-429F-B38C-BBF1A6C6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B3973-DFA4-44D4-8921-8100AE5E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B68D8-B89E-439B-8D45-10D6EF55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3F28C-2990-4D0C-A516-DB9C6E28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A8092-E1EB-4578-9292-BDC6E33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63D92-ECA6-4FB5-A374-32A42AB9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8214F-5569-4C51-8935-326EAA57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D174-A5E7-4712-BAC6-D67DA96A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EEABC-ED53-43F4-A265-CA77D760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20279-21DB-4B1F-9115-5891A529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801A-43D9-4CF4-B9B3-63AF8692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E53FF-CAFE-452F-B51E-AED123C7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06A4C-5FE8-4CAB-9845-ED160224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8E2C3-CF67-461C-825F-87F6DB4A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1B10-E008-4A6D-900F-D7DCBCCD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308E-528D-467C-945E-99133A1A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895DF-B5C8-4CB2-BBD6-10517B29A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BA4E2-F156-4871-A93F-3EC38D72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D32E-C4B3-46F4-B6ED-425E0243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477C9-940F-4FD8-BFF6-49D8E733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9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194E-CE63-431F-BDEA-E106069D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4401D-CBFF-4F19-B313-D133D4671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58C6F-5158-49B7-85B5-4F0D84C2A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7FC33-845F-4FDA-B077-C728CFDE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FE07-2D0F-4DC9-BA92-79E6144A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D5C53-1303-4B39-A577-DBADDE90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23E8-8151-42DD-BA6E-CE422785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F79E-D580-4752-B115-9981B541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529A-9C53-4D47-A0CA-7F2AFC677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3B68-1320-4B27-AA27-791FBDBEDE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8A07-55A5-4955-B5C2-EEB7B8AED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72A5F-8B92-49BC-92B1-AAAC44F9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22459-D7B5-44FB-999F-3935D0D3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5B44-8EA4-475D-A79D-766140B8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9275"/>
            <a:ext cx="10515600" cy="1500188"/>
          </a:xfrm>
        </p:spPr>
        <p:txBody>
          <a:bodyPr>
            <a:noAutofit/>
          </a:bodyPr>
          <a:lstStyle/>
          <a:p>
            <a:pPr algn="ctr"/>
            <a:r>
              <a:rPr lang="en-US" sz="8000" b="0" i="0" dirty="0">
                <a:solidFill>
                  <a:srgbClr val="303030"/>
                </a:solidFill>
                <a:effectLst/>
                <a:latin typeface="Heebo"/>
              </a:rPr>
              <a:t>NDFA to DFA Conversion</a:t>
            </a:r>
            <a:br>
              <a:rPr lang="en-US" sz="8000" b="0" i="0" dirty="0">
                <a:solidFill>
                  <a:srgbClr val="303030"/>
                </a:solidFill>
                <a:effectLst/>
                <a:latin typeface="Heebo"/>
              </a:rPr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022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9C6F9-DF25-4D8D-ABE7-56811DF2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ebo"/>
              </a:rPr>
              <a:t>Problem Statement</a:t>
            </a:r>
            <a:br>
              <a:rPr lang="en-US" b="0" i="0" dirty="0">
                <a:solidFill>
                  <a:srgbClr val="000000"/>
                </a:solidFill>
                <a:effectLst/>
                <a:latin typeface="Heebo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1EF0F-F784-4C0B-98E3-5E659585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Let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X = 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Nunito"/>
              </a:rPr>
              <a:t>x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, ∑,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/>
              </a:rPr>
              <a:t>δ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Nunito"/>
              </a:rPr>
              <a:t>x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, q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/>
              </a:rPr>
              <a:t>F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Nunito"/>
              </a:rPr>
              <a:t>x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be an NDFA which accepts the language L(X). We have to design an equivalent DFA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Y = 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Nunito"/>
              </a:rPr>
              <a:t>y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, ∑,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/>
              </a:rPr>
              <a:t>δ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Nunito"/>
              </a:rPr>
              <a:t>y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, q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/>
              </a:rPr>
              <a:t>F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Nunito"/>
              </a:rPr>
              <a:t>y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such that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L(Y) = L(X)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A1DD-5B2D-4A2D-A733-B28196B8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The following procedure converts the NDFA to its equivalent DFA −</a:t>
            </a:r>
            <a:br>
              <a:rPr lang="en-US" b="0" i="0" dirty="0">
                <a:solidFill>
                  <a:srgbClr val="000000"/>
                </a:solidFill>
                <a:effectLst/>
                <a:latin typeface="Nuni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8B97-4304-4D2E-B230-CA630D63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Input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An NDFA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Output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An equivalent DFA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Create state table from the given NDFA.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Create a blank state table under possible input alphabets for the equivalent DFA.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Mark the start state of the DFA by q0 (Same as the NDFA).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4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Find out the combination of States {Q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Q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,... 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Nunito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} for each possible input alphabet.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5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Each time we generate a new DFA state under the input alphabet columns, we have to apply step 4 again, otherwise go to step 6.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Step 6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− The states which contain any of the final states of the NDFA are the final states of the equivalent DFA.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4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3E3C-25F1-4E64-AD5A-1950D820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10A12-EF76-4006-B4F3-F27BE628F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5" y="1950177"/>
            <a:ext cx="7777493" cy="4258711"/>
          </a:xfrm>
        </p:spPr>
      </p:pic>
    </p:spTree>
    <p:extLst>
      <p:ext uri="{BB962C8B-B14F-4D97-AF65-F5344CB8AC3E}">
        <p14:creationId xmlns:p14="http://schemas.microsoft.com/office/powerpoint/2010/main" val="287514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AF4A-9B72-4820-9F6F-D4D97025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table of the NFA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9E6182-E5E9-4D59-8700-3363DDCD5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245853"/>
              </p:ext>
            </p:extLst>
          </p:nvPr>
        </p:nvGraphicFramePr>
        <p:xfrm>
          <a:off x="1117601" y="2156177"/>
          <a:ext cx="9663288" cy="4007556"/>
        </p:xfrm>
        <a:graphic>
          <a:graphicData uri="http://schemas.openxmlformats.org/drawingml/2006/table">
            <a:tbl>
              <a:tblPr/>
              <a:tblGrid>
                <a:gridCol w="3221096">
                  <a:extLst>
                    <a:ext uri="{9D8B030D-6E8A-4147-A177-3AD203B41FA5}">
                      <a16:colId xmlns:a16="http://schemas.microsoft.com/office/drawing/2014/main" val="1464561041"/>
                    </a:ext>
                  </a:extLst>
                </a:gridCol>
                <a:gridCol w="3221096">
                  <a:extLst>
                    <a:ext uri="{9D8B030D-6E8A-4147-A177-3AD203B41FA5}">
                      <a16:colId xmlns:a16="http://schemas.microsoft.com/office/drawing/2014/main" val="3004906059"/>
                    </a:ext>
                  </a:extLst>
                </a:gridCol>
                <a:gridCol w="3221096">
                  <a:extLst>
                    <a:ext uri="{9D8B030D-6E8A-4147-A177-3AD203B41FA5}">
                      <a16:colId xmlns:a16="http://schemas.microsoft.com/office/drawing/2014/main" val="3070742026"/>
                    </a:ext>
                  </a:extLst>
                </a:gridCol>
              </a:tblGrid>
              <a:tr h="66792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>
                          <a:effectLst/>
                        </a:rPr>
                        <a:t>δ(</a:t>
                      </a:r>
                      <a:r>
                        <a:rPr lang="en-US">
                          <a:effectLst/>
                        </a:rPr>
                        <a:t>q,0)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>
                          <a:effectLst/>
                        </a:rPr>
                        <a:t>δ(</a:t>
                      </a:r>
                      <a:r>
                        <a:rPr lang="en-US">
                          <a:effectLst/>
                        </a:rPr>
                        <a:t>q,1)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88586"/>
                  </a:ext>
                </a:extLst>
              </a:tr>
              <a:tr h="6679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{a,b,c,d,e}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{d,e}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13428"/>
                  </a:ext>
                </a:extLst>
              </a:tr>
              <a:tr h="6679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{c}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{e}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49317"/>
                  </a:ext>
                </a:extLst>
              </a:tr>
              <a:tr h="6679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∅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{b}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67162"/>
                  </a:ext>
                </a:extLst>
              </a:tr>
              <a:tr h="6679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{e}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∅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370436"/>
                  </a:ext>
                </a:extLst>
              </a:tr>
              <a:tr h="6679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∅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∅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0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77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A6D1-C4B7-4998-AA00-70EAB3B2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Using the above algorithm, we find its equivalent DFA. The state table of the DFA is shown in below.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198E5-BCEF-4336-9379-54AC112B9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763061"/>
              </p:ext>
            </p:extLst>
          </p:nvPr>
        </p:nvGraphicFramePr>
        <p:xfrm>
          <a:off x="1004711" y="1851377"/>
          <a:ext cx="10611555" cy="4641498"/>
        </p:xfrm>
        <a:graphic>
          <a:graphicData uri="http://schemas.openxmlformats.org/drawingml/2006/table">
            <a:tbl>
              <a:tblPr/>
              <a:tblGrid>
                <a:gridCol w="3537185">
                  <a:extLst>
                    <a:ext uri="{9D8B030D-6E8A-4147-A177-3AD203B41FA5}">
                      <a16:colId xmlns:a16="http://schemas.microsoft.com/office/drawing/2014/main" val="1288044678"/>
                    </a:ext>
                  </a:extLst>
                </a:gridCol>
                <a:gridCol w="3537185">
                  <a:extLst>
                    <a:ext uri="{9D8B030D-6E8A-4147-A177-3AD203B41FA5}">
                      <a16:colId xmlns:a16="http://schemas.microsoft.com/office/drawing/2014/main" val="3501781314"/>
                    </a:ext>
                  </a:extLst>
                </a:gridCol>
                <a:gridCol w="3537185">
                  <a:extLst>
                    <a:ext uri="{9D8B030D-6E8A-4147-A177-3AD203B41FA5}">
                      <a16:colId xmlns:a16="http://schemas.microsoft.com/office/drawing/2014/main" val="338448130"/>
                    </a:ext>
                  </a:extLst>
                </a:gridCol>
              </a:tblGrid>
              <a:tr h="515722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>
                          <a:effectLst/>
                        </a:rPr>
                        <a:t>δ(</a:t>
                      </a:r>
                      <a:r>
                        <a:rPr lang="en-US">
                          <a:effectLst/>
                        </a:rPr>
                        <a:t>q,0)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>
                          <a:effectLst/>
                        </a:rPr>
                        <a:t>δ(</a:t>
                      </a:r>
                      <a:r>
                        <a:rPr lang="en-US">
                          <a:effectLst/>
                        </a:rPr>
                        <a:t>q,1)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36346"/>
                  </a:ext>
                </a:extLst>
              </a:tr>
              <a:tr h="5157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[a]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[a,b,c,d,e]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[d,e]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516021"/>
                  </a:ext>
                </a:extLst>
              </a:tr>
              <a:tr h="515722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[a,b,c,d,e]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[a,b,c,d,e]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[b,d,e]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451437"/>
                  </a:ext>
                </a:extLst>
              </a:tr>
              <a:tr h="5157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en-US" dirty="0" err="1">
                          <a:effectLst/>
                        </a:rPr>
                        <a:t>d,e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∅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68030"/>
                  </a:ext>
                </a:extLst>
              </a:tr>
              <a:tr h="5157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en-US" dirty="0" err="1">
                          <a:effectLst/>
                        </a:rPr>
                        <a:t>b,d,e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[c,e]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268320"/>
                  </a:ext>
                </a:extLst>
              </a:tr>
              <a:tr h="5157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∅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∅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37688"/>
                  </a:ext>
                </a:extLst>
              </a:tr>
              <a:tr h="5157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[c, 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∅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[b]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913702"/>
                  </a:ext>
                </a:extLst>
              </a:tr>
              <a:tr h="51572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[b]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[c]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[e]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422558"/>
                  </a:ext>
                </a:extLst>
              </a:tr>
              <a:tr h="51572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[c]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∅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[b]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67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82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tate Diagram of DFA">
            <a:extLst>
              <a:ext uri="{FF2B5EF4-FFF2-40B4-BE49-F238E27FC236}">
                <a16:creationId xmlns:a16="http://schemas.microsoft.com/office/drawing/2014/main" id="{52225B93-C09A-4C85-B39C-723D3568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02" y="1926874"/>
            <a:ext cx="8814942" cy="41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839B76-E804-40CA-9A7C-17EB21356D6D}"/>
              </a:ext>
            </a:extLst>
          </p:cNvPr>
          <p:cNvSpPr txBox="1"/>
          <p:nvPr/>
        </p:nvSpPr>
        <p:spPr>
          <a:xfrm>
            <a:off x="1219200" y="1316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/>
              </a:rPr>
              <a:t>The state diagram of the DFA is as follows −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293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A9408EDE-1B63-2070-7CE6-FA27A353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43184"/>
            <a:ext cx="10905066" cy="29716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63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Heebo</vt:lpstr>
      <vt:lpstr>Nunito</vt:lpstr>
      <vt:lpstr>Office Theme</vt:lpstr>
      <vt:lpstr>NDFA to DFA Conversion </vt:lpstr>
      <vt:lpstr>Problem Statement </vt:lpstr>
      <vt:lpstr>The following procedure converts the NDFA to its equivalent DFA − </vt:lpstr>
      <vt:lpstr>Example</vt:lpstr>
      <vt:lpstr>State table of the NFA</vt:lpstr>
      <vt:lpstr>Using the above algorithm, we find its equivalent DFA. The state table of the DFA is shown in below.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NDFA to DFA Conversion </dc:title>
  <dc:creator>Rana Marwat Hussain</dc:creator>
  <cp:lastModifiedBy>Rana Marwat Hussain</cp:lastModifiedBy>
  <cp:revision>7</cp:revision>
  <dcterms:created xsi:type="dcterms:W3CDTF">2022-11-01T11:36:21Z</dcterms:created>
  <dcterms:modified xsi:type="dcterms:W3CDTF">2023-10-30T09:38:05Z</dcterms:modified>
</cp:coreProperties>
</file>