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BE8F-0BD2-4FEB-95E4-C2E88E20D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74037-57BB-4781-8A7D-6DB112482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62119-B75E-46FE-A053-B5447512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4FB6-10B9-4CD9-8276-9863DB32F92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718DB-CFEC-4266-8AB6-67A5DBFC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189-293C-4E85-9EC5-F436DFCC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F8F8-C84C-4E68-9C69-46F1B47C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94EA-FC0D-48AC-A13B-DF5CB56A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6FEE6-BA46-4595-9530-35FE7732D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208F-8CE1-4762-B07F-FCB1D05F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4FB6-10B9-4CD9-8276-9863DB32F92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E61F5-12C8-460C-A0CA-041CD951E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E418E-CE37-495B-9577-57A51846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F8F8-C84C-4E68-9C69-46F1B47C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5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B07B25-97A1-433E-95E8-CD1235FAC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0072F-3436-4FA6-91E1-2FAB6FC2E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89D5B-4063-46DE-8BA5-6B85BECF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4FB6-10B9-4CD9-8276-9863DB32F92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44F84-12FD-41EB-A163-F053AB6F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6307E-91BF-4879-AD74-B843C8B8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F8F8-C84C-4E68-9C69-46F1B47C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4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A3BD-6B82-4B14-92C9-4164AA18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40221-C127-444F-8543-FA8B44F6D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9509D-8EF9-4F7D-B943-A3EA539D1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4FB6-10B9-4CD9-8276-9863DB32F92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32D7D-AC6C-482C-8D7F-E58351950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CAC54-364C-4510-8F6F-4CB71B22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F8F8-C84C-4E68-9C69-46F1B47C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3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CFEB-7821-4D1B-B25E-2684EFDA7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10443-18F9-4C9B-B0C5-D0E2CA3B5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9FC2C-655A-4297-9D7F-3FD44027F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4FB6-10B9-4CD9-8276-9863DB32F92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C4C2D-6B39-401C-B3F4-F5DB5A09E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75578-AF6C-4852-8747-CB1CC156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F8F8-C84C-4E68-9C69-46F1B47C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3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F01B-C74B-420A-AD4B-3B99C277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6B5E1-F86B-4F5F-B4A5-C4C17DAE2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5730D-D171-41DD-8FD2-1B3E86E6B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0771A-F699-4ACC-A271-F66B91937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4FB6-10B9-4CD9-8276-9863DB32F92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821D6-F34E-4B81-82A6-0F1AD156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70D4F-CA5F-40E4-951B-B760737E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F8F8-C84C-4E68-9C69-46F1B47C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1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4321-EE4E-41A2-AAFC-A558A42EE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42EA7-4869-400C-BD5F-B82BF28B3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A6614-1D2C-42C8-A564-99AF3883A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B90C57-2831-4B4A-A813-A9F0F88CE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EE73BB-FA32-43C6-BE60-3FE691449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02D7D5-CD5A-435C-A04B-6D28ADAF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4FB6-10B9-4CD9-8276-9863DB32F92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5A95C9-714A-427A-89E7-EA9688E6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C673EB-2C9D-4767-8422-DA5CFE87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F8F8-C84C-4E68-9C69-46F1B47C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7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84CD-725E-4BEE-B48C-BD8F8DD9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257B1-C088-45F6-ADF5-48079744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4FB6-10B9-4CD9-8276-9863DB32F92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125C5-65BD-4E0B-98F8-3C55FF59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A5471-01A7-449C-BFBE-932E44E1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F8F8-C84C-4E68-9C69-46F1B47C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0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7BB57-AC30-441A-9826-D3B1566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4FB6-10B9-4CD9-8276-9863DB32F92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34620-ECC1-4C3E-B9C7-8AEB04D7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6AB67-EFC1-4C61-897A-96775B5B3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F8F8-C84C-4E68-9C69-46F1B47C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3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0C488-C41C-4500-987B-96A4A666B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A3A3A-738B-47D8-A55B-53ED2B07C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9DDEC-BB6C-4496-BC9B-F044BEC66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BE785-75BD-48C9-9E71-39CAEAB9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4FB6-10B9-4CD9-8276-9863DB32F92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A3F79-DF94-4A3D-95F8-3A0FF8F3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1C568-E9AB-403B-8557-CEB80004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F8F8-C84C-4E68-9C69-46F1B47C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5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2F2A-1204-4579-A587-0E41123D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2C501-CF04-41E0-B86F-4661AC598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30D0F-0B5D-4CE9-B96F-68DE7FB7F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A06F1-8A8E-464B-B131-3170E8E4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4FB6-10B9-4CD9-8276-9863DB32F92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842D2-41E1-429D-A9B5-BD0F26722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CC58C-E847-4841-A8B7-3297E051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F8F8-C84C-4E68-9C69-46F1B47C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6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49BA3-0AB3-4F00-845B-E4601D7B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99A8D-B15B-43A8-B32A-CB9CEE613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4B755-DD4E-47AD-9C91-85D22A32F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D4FB6-10B9-4CD9-8276-9863DB32F92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54627-0430-4972-AE7D-46FFDF6E5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8A5B-C781-424F-8A2B-1D19C5CA1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4F8F8-C84C-4E68-9C69-46F1B47C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5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1550-0E18-4863-A351-951DBD70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581" y="2261658"/>
            <a:ext cx="8900930" cy="3051122"/>
          </a:xfrm>
        </p:spPr>
        <p:txBody>
          <a:bodyPr>
            <a:normAutofit/>
          </a:bodyPr>
          <a:lstStyle/>
          <a:p>
            <a:r>
              <a:rPr lang="en-US" sz="6000" b="1" i="0" dirty="0">
                <a:solidFill>
                  <a:srgbClr val="0F0F0F"/>
                </a:solidFill>
                <a:effectLst/>
                <a:highlight>
                  <a:srgbClr val="FFFF00"/>
                </a:highlight>
                <a:latin typeface="YouTube Sans"/>
              </a:rPr>
              <a:t>Simplification of CFG </a:t>
            </a:r>
            <a:br>
              <a:rPr lang="en-US" sz="6000" b="1" i="0" dirty="0">
                <a:solidFill>
                  <a:srgbClr val="0F0F0F"/>
                </a:solidFill>
                <a:effectLst/>
                <a:highlight>
                  <a:srgbClr val="FFFF00"/>
                </a:highlight>
                <a:latin typeface="YouTube Sans"/>
              </a:rPr>
            </a:br>
            <a:endParaRPr lang="en-US" sz="6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4228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C33A-10BE-4DDE-A110-CFE760E1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B2F2C-51CF-4F49-B194-F5B8D036B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NULL production:</a:t>
            </a:r>
          </a:p>
          <a:p>
            <a:pPr marL="0" indent="0">
              <a:buNone/>
            </a:pPr>
            <a:r>
              <a:rPr lang="en-US" dirty="0"/>
              <a:t>S-&gt; ABAC</a:t>
            </a:r>
          </a:p>
          <a:p>
            <a:pPr marL="0" indent="0">
              <a:buNone/>
            </a:pPr>
            <a:r>
              <a:rPr lang="en-US" dirty="0"/>
              <a:t>A-&gt; </a:t>
            </a:r>
            <a:r>
              <a:rPr lang="en-US" dirty="0" err="1"/>
              <a:t>aA</a:t>
            </a:r>
            <a:r>
              <a:rPr lang="en-US" dirty="0"/>
              <a:t>| NULL</a:t>
            </a:r>
          </a:p>
          <a:p>
            <a:pPr marL="0" indent="0">
              <a:buNone/>
            </a:pPr>
            <a:r>
              <a:rPr lang="en-US" dirty="0"/>
              <a:t>B-&gt; </a:t>
            </a:r>
            <a:r>
              <a:rPr lang="en-US" dirty="0" err="1"/>
              <a:t>bB</a:t>
            </a:r>
            <a:r>
              <a:rPr lang="en-US" dirty="0"/>
              <a:t>| NULL</a:t>
            </a:r>
          </a:p>
          <a:p>
            <a:pPr marL="0" indent="0">
              <a:buNone/>
            </a:pPr>
            <a:r>
              <a:rPr lang="en-US" dirty="0"/>
              <a:t>C-&gt;c</a:t>
            </a:r>
          </a:p>
          <a:p>
            <a:r>
              <a:rPr lang="en-US" dirty="0"/>
              <a:t>Remove Unit production:</a:t>
            </a:r>
          </a:p>
          <a:p>
            <a:pPr marL="0" indent="0">
              <a:buNone/>
            </a:pPr>
            <a:r>
              <a:rPr lang="en-US" dirty="0"/>
              <a:t>S-&gt; XY</a:t>
            </a:r>
          </a:p>
          <a:p>
            <a:pPr marL="0" indent="0">
              <a:buNone/>
            </a:pPr>
            <a:r>
              <a:rPr lang="en-US" dirty="0"/>
              <a:t>X-&gt;a, Y-&gt; Z| b, Z-&gt; M , M-&gt; N, N-&gt; a</a:t>
            </a:r>
          </a:p>
        </p:txBody>
      </p:sp>
    </p:spTree>
    <p:extLst>
      <p:ext uri="{BB962C8B-B14F-4D97-AF65-F5344CB8AC3E}">
        <p14:creationId xmlns:p14="http://schemas.microsoft.com/office/powerpoint/2010/main" val="2131266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C286-DFEB-4253-97D0-63BC2066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NULL &amp; Unit  Production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8252EA-4439-40F1-9805-EB6EF35987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1711" y="2539924"/>
            <a:ext cx="5822244" cy="3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S -&gt;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ABCdD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|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A -&gt; BC | 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B -&gt;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| λ |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C -&gt;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cC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| λ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400" dirty="0">
                <a:solidFill>
                  <a:srgbClr val="273239"/>
                </a:solidFill>
                <a:latin typeface="Consolas" panose="020B0609020204030204" pitchFamily="49" charset="0"/>
              </a:rPr>
              <a:t>D -&gt; </a:t>
            </a:r>
            <a:r>
              <a:rPr lang="en-US" altLang="en-US" sz="4400" dirty="0" err="1">
                <a:solidFill>
                  <a:srgbClr val="273239"/>
                </a:solidFill>
                <a:latin typeface="Consolas" panose="020B0609020204030204" pitchFamily="49" charset="0"/>
              </a:rPr>
              <a:t>dDd</a:t>
            </a:r>
            <a:r>
              <a:rPr lang="en-US" altLang="en-US" sz="4400" dirty="0">
                <a:solidFill>
                  <a:srgbClr val="273239"/>
                </a:solidFill>
                <a:latin typeface="Consolas" panose="020B0609020204030204" pitchFamily="49" charset="0"/>
              </a:rPr>
              <a:t>|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λ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769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1803-6847-41C1-B2F7-2344F453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667" y="3288947"/>
            <a:ext cx="10515600" cy="1325563"/>
          </a:xfrm>
        </p:spPr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Chomsky's Normal Form (CNF)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55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6F6E-EF51-4113-A986-F97EAE756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Chomsky's Normal Form (CNF)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5179B-93D5-423D-B6A6-56A65AE35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CNF stands for Chomsky normal form. A CFG(context free grammar) is in CNF(Chomsky normal form) if all production rules satisfy one of the following conditions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A CFG is in Chomsky Normal Form if the Productions are in the following forms −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A → a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A → BC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S → ε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where A, B, and C are non-terminals and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is terminal.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43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76C34-7D1F-4023-B1A8-10939A8E8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ebo"/>
              </a:rPr>
              <a:t>Algorithm to Convert into Chomsky Normal Form </a:t>
            </a:r>
            <a:br>
              <a:rPr lang="en-US" b="0" i="0" dirty="0">
                <a:solidFill>
                  <a:srgbClr val="000000"/>
                </a:solidFill>
                <a:effectLst/>
                <a:latin typeface="Heeb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1058A-BBF6-4CD9-AE99-FA8E78472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Step 1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− If the start symbol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occurs on some right side, create a new start symbol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S’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and a new production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S’→ S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.</a:t>
            </a: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Step 2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− Remove Null productions. (Using the Null production removal algorithm discussed earlier)</a:t>
            </a: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Step 3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− Remove unit productions. (Using the Unit production removal algorithm discussed earlier)</a:t>
            </a: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Step 4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− Replace each production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A → B</a:t>
            </a:r>
            <a:r>
              <a:rPr lang="en-US" b="1" i="0" baseline="-25000" dirty="0">
                <a:solidFill>
                  <a:srgbClr val="000000"/>
                </a:solidFill>
                <a:effectLst/>
                <a:latin typeface="Nunito"/>
              </a:rPr>
              <a:t>1</a:t>
            </a:r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…B</a:t>
            </a:r>
            <a:r>
              <a:rPr lang="en-US" b="1" i="0" baseline="-25000" dirty="0">
                <a:solidFill>
                  <a:srgbClr val="000000"/>
                </a:solidFill>
                <a:effectLst/>
                <a:latin typeface="Nunito"/>
              </a:rPr>
              <a:t>n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where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n &gt; 2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with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A → B</a:t>
            </a:r>
            <a:r>
              <a:rPr lang="en-US" b="1" i="0" baseline="-25000" dirty="0">
                <a:solidFill>
                  <a:srgbClr val="000000"/>
                </a:solidFill>
                <a:effectLst/>
                <a:latin typeface="Nunito"/>
              </a:rPr>
              <a:t>1</a:t>
            </a:r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where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C → B</a:t>
            </a:r>
            <a:r>
              <a:rPr lang="en-US" b="1" i="0" baseline="-25000" dirty="0">
                <a:solidFill>
                  <a:srgbClr val="000000"/>
                </a:solidFill>
                <a:effectLst/>
                <a:latin typeface="Nunito"/>
              </a:rPr>
              <a:t>2</a:t>
            </a:r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 …B</a:t>
            </a:r>
            <a:r>
              <a:rPr lang="en-US" b="1" i="0" baseline="-25000" dirty="0">
                <a:solidFill>
                  <a:srgbClr val="000000"/>
                </a:solidFill>
                <a:effectLst/>
                <a:latin typeface="Nunito"/>
              </a:rPr>
              <a:t>n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. Repeat this step for all productions having two or more symbols in the right side.</a:t>
            </a: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Step 5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− If the right side of any production is in the form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A →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Nunito"/>
              </a:rPr>
              <a:t>aB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where a is a terminal and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A, B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are non-terminal, then the production is replaced by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A → XB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X → a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. Repeat this step for every production which is in the form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A →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Nunito"/>
              </a:rPr>
              <a:t>aB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Nuni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24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BB78-7B71-4FC6-8E12-EEA4F1A6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Convert the following CFG into CNF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B136F-6409-4BE6-99BB-64AD34801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S → ASA 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/>
              </a:rPr>
              <a:t>aB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, A → B | S, B → b | </a:t>
            </a:r>
            <a:r>
              <a:rPr lang="el-GR" b="0" i="0" dirty="0">
                <a:solidFill>
                  <a:srgbClr val="000000"/>
                </a:solidFill>
                <a:effectLst/>
                <a:latin typeface="Nunito"/>
              </a:rPr>
              <a:t>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49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9B41-DD31-4E67-949C-44DA9A13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Heebo"/>
              </a:rPr>
              <a:t>Solution</a:t>
            </a:r>
            <a:br>
              <a:rPr lang="en-US" b="0" i="0" dirty="0">
                <a:effectLst/>
                <a:latin typeface="Heeb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AC14A-0D88-4355-8AC9-891A5B7C7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(1)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Since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appears in R.H.S, we add a new state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S</a:t>
            </a:r>
            <a:r>
              <a:rPr lang="en-US" b="1" i="0" baseline="-25000" dirty="0">
                <a:solidFill>
                  <a:srgbClr val="000000"/>
                </a:solidFill>
                <a:effectLst/>
                <a:latin typeface="Nunito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S</a:t>
            </a:r>
            <a:r>
              <a:rPr lang="en-US" b="1" i="0" baseline="-25000" dirty="0">
                <a:solidFill>
                  <a:srgbClr val="000000"/>
                </a:solidFill>
                <a:effectLst/>
                <a:latin typeface="Nunito"/>
              </a:rPr>
              <a:t>0</a:t>
            </a:r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→S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is added to the production set and it becomes −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S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→S, S→ ASA 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/>
              </a:rPr>
              <a:t>aB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, A → B | S, B → b | ∈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(2)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Now we will remove the null productions −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B → ∈ and A → ∈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After removing B → </a:t>
            </a:r>
            <a:r>
              <a:rPr lang="el-GR" b="0" i="0" dirty="0">
                <a:solidFill>
                  <a:srgbClr val="000000"/>
                </a:solidFill>
                <a:effectLst/>
                <a:latin typeface="Nunito"/>
              </a:rPr>
              <a:t>ε, 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the production set becomes −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S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→S, S→ ASA 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/>
              </a:rPr>
              <a:t>aB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 | a, A → B | S | ∈, B → b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After removing A → ∈, the production set becomes −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S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→S, S→ ASA 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/>
              </a:rPr>
              <a:t>aB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 | a | AS | SA | S, A → B | S, B → 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933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6807E-DEAA-45FA-9181-3975EE9B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(3)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Now we will remove the unit productions.</a:t>
            </a:r>
            <a:br>
              <a:rPr lang="en-US" b="0" i="0" dirty="0">
                <a:solidFill>
                  <a:srgbClr val="000000"/>
                </a:solidFill>
                <a:effectLst/>
                <a:latin typeface="Nunit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9C08B-6964-486F-99B7-3842C04EB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After removing S → S, the production set becomes −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S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→S, S→ ASA 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/>
              </a:rPr>
              <a:t>aB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 | a | AS | SA, A → B | S, B → b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After removing S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→ S, the production set becomes −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S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→ ASA 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/>
              </a:rPr>
              <a:t>aB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 | a | AS | SA, S→ ASA 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/>
              </a:rPr>
              <a:t>aB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 | a | AS | SA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A → B | S, B → b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After removing A→ B, the production set becomes −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S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→ ASA 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/>
              </a:rPr>
              <a:t>aB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 | a | AS | SA, S→ ASA 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/>
              </a:rPr>
              <a:t>aB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 | a | AS | SA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A → S | b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B → b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After removing A→ S, the production set becomes −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S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→ ASA 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/>
              </a:rPr>
              <a:t>aB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 | a | AS | SA, S→ ASA 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/>
              </a:rPr>
              <a:t>aB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 | a | AS | SA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A → b |ASA 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/>
              </a:rPr>
              <a:t>aB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 | a | AS | SA, B → 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19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CAAF-CCBC-4765-AB46-3F49F468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(4)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Now we will find out more than two variables in the R.H.S</a:t>
            </a:r>
            <a:br>
              <a:rPr lang="en-US" b="0" i="0" dirty="0">
                <a:solidFill>
                  <a:srgbClr val="000000"/>
                </a:solidFill>
                <a:effectLst/>
                <a:latin typeface="Nunit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1D2BC-07A3-4B51-BEB2-31E6841C3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Here, S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→ ASA, S → ASA, A→ ASA violates two Non-terminals in R.H.S.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Hence we will apply step 4 and step 5 to get the following final production set which is in CNF −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S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→ AX 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/>
              </a:rPr>
              <a:t>aB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 | a | AS | SA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S→ AX 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/>
              </a:rPr>
              <a:t>aB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 | a | AS | SA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A → b |AX 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/>
              </a:rPr>
              <a:t>aB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 | a | AS | SA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B → b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X → SA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0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E12C-D3D4-4354-A7EB-3DA28AF0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(5)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We have to change the productions S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→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/>
              </a:rPr>
              <a:t>aB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, S→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/>
              </a:rPr>
              <a:t>aB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, A→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/>
              </a:rPr>
              <a:t>aB</a:t>
            </a:r>
            <a:br>
              <a:rPr lang="en-US" b="0" i="0" dirty="0">
                <a:solidFill>
                  <a:srgbClr val="000000"/>
                </a:solidFill>
                <a:effectLst/>
                <a:latin typeface="Nunito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And the final production set becomes −</a:t>
            </a:r>
            <a:br>
              <a:rPr lang="en-US" b="0" i="0" dirty="0">
                <a:solidFill>
                  <a:srgbClr val="000000"/>
                </a:solidFill>
                <a:effectLst/>
                <a:latin typeface="Nunit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B51BA-B718-4EDC-BF54-8C54C5362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S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→ AX | YB | a | AS | SA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S→ AX | YB | a | AS | SA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A → b |AX | YB | a | AS | SA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B → b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X → SA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Y → 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8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9667A-5D5C-4991-9540-BEC7E528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dirty="0">
                <a:solidFill>
                  <a:srgbClr val="0F0F0F"/>
                </a:solidFill>
                <a:effectLst/>
                <a:latin typeface="YouTube Sans"/>
              </a:rPr>
              <a:t>What do we mean by Simplification of CFG?</a:t>
            </a:r>
            <a:br>
              <a:rPr lang="en-US" sz="4400" b="1" i="0" dirty="0">
                <a:solidFill>
                  <a:srgbClr val="0F0F0F"/>
                </a:solidFill>
                <a:effectLst/>
                <a:latin typeface="YouTube San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75AEB-94E0-458E-A563-A2D53366C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3812"/>
            <a:ext cx="10515600" cy="4351338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As we have seen, various languages can efficiently be represented by a context-free grammar. All the grammar are not always optimized that means the grammar may consist of some extra symbols(non-terminal). Having extra symbols, unnecessary increase the length of grammar. Simplification of grammar means reduction of grammar by removing useless symbols.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75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2B2A-19A1-4D1A-A055-2BC652D74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properties of reduced grammar are given below: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92907-1EAC-4B61-94BA-6B63004F6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Each variable (i.e. non-terminal) and each terminal of G appears in the derivation of some word in L.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There should not be any production as X → Y where X and Y are non-terminal.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If ε is not in the language L then there need not to be the production X → ε.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2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0E151E-6020-46B1-B6D7-47D518717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55" y="1426132"/>
            <a:ext cx="9463127" cy="355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2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9FAF3-48A5-4E37-A7D4-07604BE5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Removal of Useless Symbols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07353-80F7-4D94-9FD9-F0D855B48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7" y="1283757"/>
            <a:ext cx="11353800" cy="4925131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 symbol can be useless if it does not appear on the right-hand side of the production rule and does not take part in the derivation of any string. That symbol is known as a useless symbol. Similarly, a variable can be useless if it does not take part in the derivation of any string. That variable is known as a useless variable.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 →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aaB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|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abA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|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aaT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 →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aA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 → ab | b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 → ad  </a:t>
            </a:r>
          </a:p>
          <a:p>
            <a:pPr algn="just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20C34-A92E-4C74-935E-B1ACDA521E86}"/>
              </a:ext>
            </a:extLst>
          </p:cNvPr>
          <p:cNvSpPr txBox="1"/>
          <p:nvPr/>
        </p:nvSpPr>
        <p:spPr>
          <a:xfrm>
            <a:off x="4605866" y="3746322"/>
            <a:ext cx="75861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inter-regular"/>
              </a:rPr>
              <a:t>In the above example, the variable 'C' will never occur in the derivation of any string, so the production C → ad is useless. So we will eliminate it, and the other productions are written in such a way that variable C can never reach from the starting variable 'T'.</a:t>
            </a:r>
            <a:endParaRPr lang="en-US" sz="24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3607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50846-31AA-4C6B-9B05-48CFE46DC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Elimination of ε Production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F6A0F-7852-418D-B59C-890884238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productions of type S → ε are called ε productions. These type of productions can only be removed from those grammars that do not generate ε.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Step 1: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First find out all nullable non-terminal variable which derives ε.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Step 2: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For each production A → a, construct all production A → x, where x is obtained from a by removing one or more non-terminal from step 1.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Step 3: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Now combine the result of step 2 with the original production and remove ε productions.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10B57-FD5B-480D-A074-23E00FFA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Remove the production from the following CFG by preserving the meaning of it.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094B-564A-4314-92EC-D5FC978E4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S → XYX  </a:t>
            </a:r>
          </a:p>
          <a:p>
            <a:pPr algn="just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X → 0X | ε  </a:t>
            </a:r>
          </a:p>
          <a:p>
            <a:pPr algn="just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Y → 1Y | ε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53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13848-7796-4339-BDD0-F2ED83F91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Removing Unit Productions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B6B95-B500-45B2-AA02-1A3EBCA70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unit productions are the productions in which one non-terminal gives another non-terminal. Use the following steps to remove unit production: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Step 1: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To remove X → Y, add production X → a to the grammar rule whenever Y → a occurs in the grammar.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Step 2: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Now delete X → Y from the grammar.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Step 3: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Repeat step 1 and step 2 until all unit productions are removed.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21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9A79-23FA-43B8-8AB4-C0A45EDD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For example:</a:t>
            </a:r>
            <a:br>
              <a:rPr lang="en-US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33EE7-DA30-4C68-8A1B-F9FFF9F13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 → 0A | 1B | C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 → 0S |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00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 →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| A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 →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01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1394</Words>
  <Application>Microsoft Office PowerPoint</Application>
  <PresentationFormat>Widescreen</PresentationFormat>
  <Paragraphs>102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erdana</vt:lpstr>
      <vt:lpstr>Heebo</vt:lpstr>
      <vt:lpstr>inter-bold</vt:lpstr>
      <vt:lpstr>inter-regular</vt:lpstr>
      <vt:lpstr>Nunito</vt:lpstr>
      <vt:lpstr>YouTube Sans</vt:lpstr>
      <vt:lpstr>Office Theme</vt:lpstr>
      <vt:lpstr>Simplification of CFG  </vt:lpstr>
      <vt:lpstr>What do we mean by Simplification of CFG? </vt:lpstr>
      <vt:lpstr>The properties of reduced grammar are given below:</vt:lpstr>
      <vt:lpstr>PowerPoint Presentation</vt:lpstr>
      <vt:lpstr>Removal of Useless Symbols </vt:lpstr>
      <vt:lpstr>Elimination of ε Production </vt:lpstr>
      <vt:lpstr>Remove the production from the following CFG by preserving the meaning of it.</vt:lpstr>
      <vt:lpstr>Removing Unit Productions </vt:lpstr>
      <vt:lpstr>For example: </vt:lpstr>
      <vt:lpstr>Practice questions</vt:lpstr>
      <vt:lpstr>Remove NULL &amp; Unit  Production </vt:lpstr>
      <vt:lpstr>Chomsky's Normal Form (CNF) </vt:lpstr>
      <vt:lpstr>Chomsky's Normal Form (CNF) </vt:lpstr>
      <vt:lpstr>Algorithm to Convert into Chomsky Normal Form  </vt:lpstr>
      <vt:lpstr>Convert the following CFG into CNF</vt:lpstr>
      <vt:lpstr>Solution </vt:lpstr>
      <vt:lpstr>(3) Now we will remove the unit productions. </vt:lpstr>
      <vt:lpstr>(4) Now we will find out more than two variables in the R.H.S </vt:lpstr>
      <vt:lpstr>(5) We have to change the productions S0→ aB, S→ aB, A→ aB And the final production set becomes −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Simplification of CFG  </dc:title>
  <dc:creator>Rana Marwat Hussain</dc:creator>
  <cp:lastModifiedBy>Rana Marwat Hussain</cp:lastModifiedBy>
  <cp:revision>65</cp:revision>
  <dcterms:created xsi:type="dcterms:W3CDTF">2022-12-27T10:26:55Z</dcterms:created>
  <dcterms:modified xsi:type="dcterms:W3CDTF">2022-12-30T11:35:14Z</dcterms:modified>
</cp:coreProperties>
</file>