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3" r:id="rId6"/>
    <p:sldId id="262" r:id="rId7"/>
    <p:sldId id="259" r:id="rId8"/>
    <p:sldId id="264" r:id="rId9"/>
    <p:sldId id="260"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34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12F9B-CDC9-4EE6-B45B-800C1B3A8F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95C385-DB83-4959-A4F7-6DF99029BF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888732-6D0C-4860-92F2-9042D39B7C0A}"/>
              </a:ext>
            </a:extLst>
          </p:cNvPr>
          <p:cNvSpPr>
            <a:spLocks noGrp="1"/>
          </p:cNvSpPr>
          <p:nvPr>
            <p:ph type="dt" sz="half" idx="10"/>
          </p:nvPr>
        </p:nvSpPr>
        <p:spPr/>
        <p:txBody>
          <a:bodyPr/>
          <a:lstStyle/>
          <a:p>
            <a:fld id="{1253BBA3-8147-4870-92C9-961BADE81EC1}" type="datetimeFigureOut">
              <a:rPr lang="en-US" smtClean="0"/>
              <a:t>1/6/2023</a:t>
            </a:fld>
            <a:endParaRPr lang="en-US"/>
          </a:p>
        </p:txBody>
      </p:sp>
      <p:sp>
        <p:nvSpPr>
          <p:cNvPr id="5" name="Footer Placeholder 4">
            <a:extLst>
              <a:ext uri="{FF2B5EF4-FFF2-40B4-BE49-F238E27FC236}">
                <a16:creationId xmlns:a16="http://schemas.microsoft.com/office/drawing/2014/main" id="{5DBAFECB-8FE4-40D1-BAC2-46BAC4C1CA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86F5BB-ED0A-49C4-ACAA-3B1FAE86A3F1}"/>
              </a:ext>
            </a:extLst>
          </p:cNvPr>
          <p:cNvSpPr>
            <a:spLocks noGrp="1"/>
          </p:cNvSpPr>
          <p:nvPr>
            <p:ph type="sldNum" sz="quarter" idx="12"/>
          </p:nvPr>
        </p:nvSpPr>
        <p:spPr/>
        <p:txBody>
          <a:bodyPr/>
          <a:lstStyle/>
          <a:p>
            <a:fld id="{759677FA-F780-4597-B10A-BEDCC3CF8788}" type="slidenum">
              <a:rPr lang="en-US" smtClean="0"/>
              <a:t>‹#›</a:t>
            </a:fld>
            <a:endParaRPr lang="en-US"/>
          </a:p>
        </p:txBody>
      </p:sp>
    </p:spTree>
    <p:extLst>
      <p:ext uri="{BB962C8B-B14F-4D97-AF65-F5344CB8AC3E}">
        <p14:creationId xmlns:p14="http://schemas.microsoft.com/office/powerpoint/2010/main" val="3107624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302BB-8DA1-468A-8786-953DCECE0A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4E1D0B-BBB3-4A26-8B89-01C9A1BDFA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68CFC6-1BD4-46B5-8BB2-CFE4AB4B9419}"/>
              </a:ext>
            </a:extLst>
          </p:cNvPr>
          <p:cNvSpPr>
            <a:spLocks noGrp="1"/>
          </p:cNvSpPr>
          <p:nvPr>
            <p:ph type="dt" sz="half" idx="10"/>
          </p:nvPr>
        </p:nvSpPr>
        <p:spPr/>
        <p:txBody>
          <a:bodyPr/>
          <a:lstStyle/>
          <a:p>
            <a:fld id="{1253BBA3-8147-4870-92C9-961BADE81EC1}" type="datetimeFigureOut">
              <a:rPr lang="en-US" smtClean="0"/>
              <a:t>1/6/2023</a:t>
            </a:fld>
            <a:endParaRPr lang="en-US"/>
          </a:p>
        </p:txBody>
      </p:sp>
      <p:sp>
        <p:nvSpPr>
          <p:cNvPr id="5" name="Footer Placeholder 4">
            <a:extLst>
              <a:ext uri="{FF2B5EF4-FFF2-40B4-BE49-F238E27FC236}">
                <a16:creationId xmlns:a16="http://schemas.microsoft.com/office/drawing/2014/main" id="{F093A00A-EF6D-497A-9C35-B379BA81DC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64288C-C966-4009-B88D-CEBB430D579E}"/>
              </a:ext>
            </a:extLst>
          </p:cNvPr>
          <p:cNvSpPr>
            <a:spLocks noGrp="1"/>
          </p:cNvSpPr>
          <p:nvPr>
            <p:ph type="sldNum" sz="quarter" idx="12"/>
          </p:nvPr>
        </p:nvSpPr>
        <p:spPr/>
        <p:txBody>
          <a:bodyPr/>
          <a:lstStyle/>
          <a:p>
            <a:fld id="{759677FA-F780-4597-B10A-BEDCC3CF8788}" type="slidenum">
              <a:rPr lang="en-US" smtClean="0"/>
              <a:t>‹#›</a:t>
            </a:fld>
            <a:endParaRPr lang="en-US"/>
          </a:p>
        </p:txBody>
      </p:sp>
    </p:spTree>
    <p:extLst>
      <p:ext uri="{BB962C8B-B14F-4D97-AF65-F5344CB8AC3E}">
        <p14:creationId xmlns:p14="http://schemas.microsoft.com/office/powerpoint/2010/main" val="3304363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21CE8E-799E-4EC5-9FA8-4715B92F7A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CEACB4-C3B1-434B-9EA8-B8368849AA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0D70BF-27D4-43D3-A838-74BF06C4D19E}"/>
              </a:ext>
            </a:extLst>
          </p:cNvPr>
          <p:cNvSpPr>
            <a:spLocks noGrp="1"/>
          </p:cNvSpPr>
          <p:nvPr>
            <p:ph type="dt" sz="half" idx="10"/>
          </p:nvPr>
        </p:nvSpPr>
        <p:spPr/>
        <p:txBody>
          <a:bodyPr/>
          <a:lstStyle/>
          <a:p>
            <a:fld id="{1253BBA3-8147-4870-92C9-961BADE81EC1}" type="datetimeFigureOut">
              <a:rPr lang="en-US" smtClean="0"/>
              <a:t>1/6/2023</a:t>
            </a:fld>
            <a:endParaRPr lang="en-US"/>
          </a:p>
        </p:txBody>
      </p:sp>
      <p:sp>
        <p:nvSpPr>
          <p:cNvPr id="5" name="Footer Placeholder 4">
            <a:extLst>
              <a:ext uri="{FF2B5EF4-FFF2-40B4-BE49-F238E27FC236}">
                <a16:creationId xmlns:a16="http://schemas.microsoft.com/office/drawing/2014/main" id="{87B69E65-C00E-4B46-978E-39BD010EBA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0C7D6A-79FA-4AFB-A7F1-9CD428C6C0F2}"/>
              </a:ext>
            </a:extLst>
          </p:cNvPr>
          <p:cNvSpPr>
            <a:spLocks noGrp="1"/>
          </p:cNvSpPr>
          <p:nvPr>
            <p:ph type="sldNum" sz="quarter" idx="12"/>
          </p:nvPr>
        </p:nvSpPr>
        <p:spPr/>
        <p:txBody>
          <a:bodyPr/>
          <a:lstStyle/>
          <a:p>
            <a:fld id="{759677FA-F780-4597-B10A-BEDCC3CF8788}" type="slidenum">
              <a:rPr lang="en-US" smtClean="0"/>
              <a:t>‹#›</a:t>
            </a:fld>
            <a:endParaRPr lang="en-US"/>
          </a:p>
        </p:txBody>
      </p:sp>
    </p:spTree>
    <p:extLst>
      <p:ext uri="{BB962C8B-B14F-4D97-AF65-F5344CB8AC3E}">
        <p14:creationId xmlns:p14="http://schemas.microsoft.com/office/powerpoint/2010/main" val="2456132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A2BC4-3F9D-46DA-847C-1695D5F2F1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42849-9E81-4BDA-BC07-A71A7CEA64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0360F9-788A-4D5B-8F50-834C04DDBAE1}"/>
              </a:ext>
            </a:extLst>
          </p:cNvPr>
          <p:cNvSpPr>
            <a:spLocks noGrp="1"/>
          </p:cNvSpPr>
          <p:nvPr>
            <p:ph type="dt" sz="half" idx="10"/>
          </p:nvPr>
        </p:nvSpPr>
        <p:spPr/>
        <p:txBody>
          <a:bodyPr/>
          <a:lstStyle/>
          <a:p>
            <a:fld id="{1253BBA3-8147-4870-92C9-961BADE81EC1}" type="datetimeFigureOut">
              <a:rPr lang="en-US" smtClean="0"/>
              <a:t>1/6/2023</a:t>
            </a:fld>
            <a:endParaRPr lang="en-US"/>
          </a:p>
        </p:txBody>
      </p:sp>
      <p:sp>
        <p:nvSpPr>
          <p:cNvPr id="5" name="Footer Placeholder 4">
            <a:extLst>
              <a:ext uri="{FF2B5EF4-FFF2-40B4-BE49-F238E27FC236}">
                <a16:creationId xmlns:a16="http://schemas.microsoft.com/office/drawing/2014/main" id="{663E9F4B-D566-4FBF-9D62-63FCA4927F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AAAD7D-B3EF-4AA3-B5E7-563F61F39495}"/>
              </a:ext>
            </a:extLst>
          </p:cNvPr>
          <p:cNvSpPr>
            <a:spLocks noGrp="1"/>
          </p:cNvSpPr>
          <p:nvPr>
            <p:ph type="sldNum" sz="quarter" idx="12"/>
          </p:nvPr>
        </p:nvSpPr>
        <p:spPr/>
        <p:txBody>
          <a:bodyPr/>
          <a:lstStyle/>
          <a:p>
            <a:fld id="{759677FA-F780-4597-B10A-BEDCC3CF8788}" type="slidenum">
              <a:rPr lang="en-US" smtClean="0"/>
              <a:t>‹#›</a:t>
            </a:fld>
            <a:endParaRPr lang="en-US"/>
          </a:p>
        </p:txBody>
      </p:sp>
    </p:spTree>
    <p:extLst>
      <p:ext uri="{BB962C8B-B14F-4D97-AF65-F5344CB8AC3E}">
        <p14:creationId xmlns:p14="http://schemas.microsoft.com/office/powerpoint/2010/main" val="3632568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AE7DC-3D33-4F56-B70A-4F8EE0851F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F50664-AB52-4177-B7D2-C01AE0D6F2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950A24-C0F9-4C7A-B24C-FD8EAA822B3A}"/>
              </a:ext>
            </a:extLst>
          </p:cNvPr>
          <p:cNvSpPr>
            <a:spLocks noGrp="1"/>
          </p:cNvSpPr>
          <p:nvPr>
            <p:ph type="dt" sz="half" idx="10"/>
          </p:nvPr>
        </p:nvSpPr>
        <p:spPr/>
        <p:txBody>
          <a:bodyPr/>
          <a:lstStyle/>
          <a:p>
            <a:fld id="{1253BBA3-8147-4870-92C9-961BADE81EC1}" type="datetimeFigureOut">
              <a:rPr lang="en-US" smtClean="0"/>
              <a:t>1/6/2023</a:t>
            </a:fld>
            <a:endParaRPr lang="en-US"/>
          </a:p>
        </p:txBody>
      </p:sp>
      <p:sp>
        <p:nvSpPr>
          <p:cNvPr id="5" name="Footer Placeholder 4">
            <a:extLst>
              <a:ext uri="{FF2B5EF4-FFF2-40B4-BE49-F238E27FC236}">
                <a16:creationId xmlns:a16="http://schemas.microsoft.com/office/drawing/2014/main" id="{5DBD0C67-BE7B-4193-BB7D-3FE9A2D7E5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089775-8135-470C-8A38-2F858AC59E64}"/>
              </a:ext>
            </a:extLst>
          </p:cNvPr>
          <p:cNvSpPr>
            <a:spLocks noGrp="1"/>
          </p:cNvSpPr>
          <p:nvPr>
            <p:ph type="sldNum" sz="quarter" idx="12"/>
          </p:nvPr>
        </p:nvSpPr>
        <p:spPr/>
        <p:txBody>
          <a:bodyPr/>
          <a:lstStyle/>
          <a:p>
            <a:fld id="{759677FA-F780-4597-B10A-BEDCC3CF8788}" type="slidenum">
              <a:rPr lang="en-US" smtClean="0"/>
              <a:t>‹#›</a:t>
            </a:fld>
            <a:endParaRPr lang="en-US"/>
          </a:p>
        </p:txBody>
      </p:sp>
    </p:spTree>
    <p:extLst>
      <p:ext uri="{BB962C8B-B14F-4D97-AF65-F5344CB8AC3E}">
        <p14:creationId xmlns:p14="http://schemas.microsoft.com/office/powerpoint/2010/main" val="1778480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6BD41-D86B-4C84-9904-D6561B3B18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6DDB7B-8188-4C98-9C62-6B568867B4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AB0B1F-6219-4613-BED8-DD0EF294D5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D9A2BC-0125-4F72-9162-2E29FCC818F7}"/>
              </a:ext>
            </a:extLst>
          </p:cNvPr>
          <p:cNvSpPr>
            <a:spLocks noGrp="1"/>
          </p:cNvSpPr>
          <p:nvPr>
            <p:ph type="dt" sz="half" idx="10"/>
          </p:nvPr>
        </p:nvSpPr>
        <p:spPr/>
        <p:txBody>
          <a:bodyPr/>
          <a:lstStyle/>
          <a:p>
            <a:fld id="{1253BBA3-8147-4870-92C9-961BADE81EC1}" type="datetimeFigureOut">
              <a:rPr lang="en-US" smtClean="0"/>
              <a:t>1/6/2023</a:t>
            </a:fld>
            <a:endParaRPr lang="en-US"/>
          </a:p>
        </p:txBody>
      </p:sp>
      <p:sp>
        <p:nvSpPr>
          <p:cNvPr id="6" name="Footer Placeholder 5">
            <a:extLst>
              <a:ext uri="{FF2B5EF4-FFF2-40B4-BE49-F238E27FC236}">
                <a16:creationId xmlns:a16="http://schemas.microsoft.com/office/drawing/2014/main" id="{B5CF7A16-ED60-4C16-AE5C-0C41EE547E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DC993A-6B21-4405-90B7-5DC44CCAA21C}"/>
              </a:ext>
            </a:extLst>
          </p:cNvPr>
          <p:cNvSpPr>
            <a:spLocks noGrp="1"/>
          </p:cNvSpPr>
          <p:nvPr>
            <p:ph type="sldNum" sz="quarter" idx="12"/>
          </p:nvPr>
        </p:nvSpPr>
        <p:spPr/>
        <p:txBody>
          <a:bodyPr/>
          <a:lstStyle/>
          <a:p>
            <a:fld id="{759677FA-F780-4597-B10A-BEDCC3CF8788}" type="slidenum">
              <a:rPr lang="en-US" smtClean="0"/>
              <a:t>‹#›</a:t>
            </a:fld>
            <a:endParaRPr lang="en-US"/>
          </a:p>
        </p:txBody>
      </p:sp>
    </p:spTree>
    <p:extLst>
      <p:ext uri="{BB962C8B-B14F-4D97-AF65-F5344CB8AC3E}">
        <p14:creationId xmlns:p14="http://schemas.microsoft.com/office/powerpoint/2010/main" val="882859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E42C3-6334-4CAC-9786-036F3EF3A8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9C8A42-1630-4B8A-8AD5-FB65A64FB2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B2701F-4EDF-4155-833C-789090AECD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C5ACED-E591-46A4-8943-1CF276EFC2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58AB9D-EE40-4400-B78C-98E72E9914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EC3B9D-7970-4AF8-BD1A-E9FD95F620F0}"/>
              </a:ext>
            </a:extLst>
          </p:cNvPr>
          <p:cNvSpPr>
            <a:spLocks noGrp="1"/>
          </p:cNvSpPr>
          <p:nvPr>
            <p:ph type="dt" sz="half" idx="10"/>
          </p:nvPr>
        </p:nvSpPr>
        <p:spPr/>
        <p:txBody>
          <a:bodyPr/>
          <a:lstStyle/>
          <a:p>
            <a:fld id="{1253BBA3-8147-4870-92C9-961BADE81EC1}" type="datetimeFigureOut">
              <a:rPr lang="en-US" smtClean="0"/>
              <a:t>1/6/2023</a:t>
            </a:fld>
            <a:endParaRPr lang="en-US"/>
          </a:p>
        </p:txBody>
      </p:sp>
      <p:sp>
        <p:nvSpPr>
          <p:cNvPr id="8" name="Footer Placeholder 7">
            <a:extLst>
              <a:ext uri="{FF2B5EF4-FFF2-40B4-BE49-F238E27FC236}">
                <a16:creationId xmlns:a16="http://schemas.microsoft.com/office/drawing/2014/main" id="{8B8AA8AF-37EA-4948-AF45-38B7736389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8B2882-C79D-4D47-A8C4-045F0B390F26}"/>
              </a:ext>
            </a:extLst>
          </p:cNvPr>
          <p:cNvSpPr>
            <a:spLocks noGrp="1"/>
          </p:cNvSpPr>
          <p:nvPr>
            <p:ph type="sldNum" sz="quarter" idx="12"/>
          </p:nvPr>
        </p:nvSpPr>
        <p:spPr/>
        <p:txBody>
          <a:bodyPr/>
          <a:lstStyle/>
          <a:p>
            <a:fld id="{759677FA-F780-4597-B10A-BEDCC3CF8788}" type="slidenum">
              <a:rPr lang="en-US" smtClean="0"/>
              <a:t>‹#›</a:t>
            </a:fld>
            <a:endParaRPr lang="en-US"/>
          </a:p>
        </p:txBody>
      </p:sp>
    </p:spTree>
    <p:extLst>
      <p:ext uri="{BB962C8B-B14F-4D97-AF65-F5344CB8AC3E}">
        <p14:creationId xmlns:p14="http://schemas.microsoft.com/office/powerpoint/2010/main" val="3804326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FF18-66A5-4E1C-BA98-89D986AEC9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1718D8-F7A7-4E48-9F15-67B9B90336FC}"/>
              </a:ext>
            </a:extLst>
          </p:cNvPr>
          <p:cNvSpPr>
            <a:spLocks noGrp="1"/>
          </p:cNvSpPr>
          <p:nvPr>
            <p:ph type="dt" sz="half" idx="10"/>
          </p:nvPr>
        </p:nvSpPr>
        <p:spPr/>
        <p:txBody>
          <a:bodyPr/>
          <a:lstStyle/>
          <a:p>
            <a:fld id="{1253BBA3-8147-4870-92C9-961BADE81EC1}" type="datetimeFigureOut">
              <a:rPr lang="en-US" smtClean="0"/>
              <a:t>1/6/2023</a:t>
            </a:fld>
            <a:endParaRPr lang="en-US"/>
          </a:p>
        </p:txBody>
      </p:sp>
      <p:sp>
        <p:nvSpPr>
          <p:cNvPr id="4" name="Footer Placeholder 3">
            <a:extLst>
              <a:ext uri="{FF2B5EF4-FFF2-40B4-BE49-F238E27FC236}">
                <a16:creationId xmlns:a16="http://schemas.microsoft.com/office/drawing/2014/main" id="{20DB2F6B-BEBD-46B6-ACC1-1676FF82E7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126F0B-B8DB-4349-93B7-2B95FB201751}"/>
              </a:ext>
            </a:extLst>
          </p:cNvPr>
          <p:cNvSpPr>
            <a:spLocks noGrp="1"/>
          </p:cNvSpPr>
          <p:nvPr>
            <p:ph type="sldNum" sz="quarter" idx="12"/>
          </p:nvPr>
        </p:nvSpPr>
        <p:spPr/>
        <p:txBody>
          <a:bodyPr/>
          <a:lstStyle/>
          <a:p>
            <a:fld id="{759677FA-F780-4597-B10A-BEDCC3CF8788}" type="slidenum">
              <a:rPr lang="en-US" smtClean="0"/>
              <a:t>‹#›</a:t>
            </a:fld>
            <a:endParaRPr lang="en-US"/>
          </a:p>
        </p:txBody>
      </p:sp>
    </p:spTree>
    <p:extLst>
      <p:ext uri="{BB962C8B-B14F-4D97-AF65-F5344CB8AC3E}">
        <p14:creationId xmlns:p14="http://schemas.microsoft.com/office/powerpoint/2010/main" val="64843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1B9678-F4F4-4766-BE77-9B5B3CD0B8C8}"/>
              </a:ext>
            </a:extLst>
          </p:cNvPr>
          <p:cNvSpPr>
            <a:spLocks noGrp="1"/>
          </p:cNvSpPr>
          <p:nvPr>
            <p:ph type="dt" sz="half" idx="10"/>
          </p:nvPr>
        </p:nvSpPr>
        <p:spPr/>
        <p:txBody>
          <a:bodyPr/>
          <a:lstStyle/>
          <a:p>
            <a:fld id="{1253BBA3-8147-4870-92C9-961BADE81EC1}" type="datetimeFigureOut">
              <a:rPr lang="en-US" smtClean="0"/>
              <a:t>1/6/2023</a:t>
            </a:fld>
            <a:endParaRPr lang="en-US"/>
          </a:p>
        </p:txBody>
      </p:sp>
      <p:sp>
        <p:nvSpPr>
          <p:cNvPr id="3" name="Footer Placeholder 2">
            <a:extLst>
              <a:ext uri="{FF2B5EF4-FFF2-40B4-BE49-F238E27FC236}">
                <a16:creationId xmlns:a16="http://schemas.microsoft.com/office/drawing/2014/main" id="{C2220A99-AB8F-47A6-A7D8-43EF3BFF43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9485D3-636B-4B5E-BB46-C700C6E213E8}"/>
              </a:ext>
            </a:extLst>
          </p:cNvPr>
          <p:cNvSpPr>
            <a:spLocks noGrp="1"/>
          </p:cNvSpPr>
          <p:nvPr>
            <p:ph type="sldNum" sz="quarter" idx="12"/>
          </p:nvPr>
        </p:nvSpPr>
        <p:spPr/>
        <p:txBody>
          <a:bodyPr/>
          <a:lstStyle/>
          <a:p>
            <a:fld id="{759677FA-F780-4597-B10A-BEDCC3CF8788}" type="slidenum">
              <a:rPr lang="en-US" smtClean="0"/>
              <a:t>‹#›</a:t>
            </a:fld>
            <a:endParaRPr lang="en-US"/>
          </a:p>
        </p:txBody>
      </p:sp>
    </p:spTree>
    <p:extLst>
      <p:ext uri="{BB962C8B-B14F-4D97-AF65-F5344CB8AC3E}">
        <p14:creationId xmlns:p14="http://schemas.microsoft.com/office/powerpoint/2010/main" val="778721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46CE1-C358-45D8-B421-29D35C7F3C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0D72E2-5AE8-46A5-B40A-531AE3549D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4D51E4-EC1E-4A8D-9627-379CCBD66B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585B64-9B80-4C0E-B355-967C0C65D867}"/>
              </a:ext>
            </a:extLst>
          </p:cNvPr>
          <p:cNvSpPr>
            <a:spLocks noGrp="1"/>
          </p:cNvSpPr>
          <p:nvPr>
            <p:ph type="dt" sz="half" idx="10"/>
          </p:nvPr>
        </p:nvSpPr>
        <p:spPr/>
        <p:txBody>
          <a:bodyPr/>
          <a:lstStyle/>
          <a:p>
            <a:fld id="{1253BBA3-8147-4870-92C9-961BADE81EC1}" type="datetimeFigureOut">
              <a:rPr lang="en-US" smtClean="0"/>
              <a:t>1/6/2023</a:t>
            </a:fld>
            <a:endParaRPr lang="en-US"/>
          </a:p>
        </p:txBody>
      </p:sp>
      <p:sp>
        <p:nvSpPr>
          <p:cNvPr id="6" name="Footer Placeholder 5">
            <a:extLst>
              <a:ext uri="{FF2B5EF4-FFF2-40B4-BE49-F238E27FC236}">
                <a16:creationId xmlns:a16="http://schemas.microsoft.com/office/drawing/2014/main" id="{4FBF3654-D13A-4DE6-8F30-45D7509A37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1DA554-D72B-4F8C-AA78-631D3F949CDF}"/>
              </a:ext>
            </a:extLst>
          </p:cNvPr>
          <p:cNvSpPr>
            <a:spLocks noGrp="1"/>
          </p:cNvSpPr>
          <p:nvPr>
            <p:ph type="sldNum" sz="quarter" idx="12"/>
          </p:nvPr>
        </p:nvSpPr>
        <p:spPr/>
        <p:txBody>
          <a:bodyPr/>
          <a:lstStyle/>
          <a:p>
            <a:fld id="{759677FA-F780-4597-B10A-BEDCC3CF8788}" type="slidenum">
              <a:rPr lang="en-US" smtClean="0"/>
              <a:t>‹#›</a:t>
            </a:fld>
            <a:endParaRPr lang="en-US"/>
          </a:p>
        </p:txBody>
      </p:sp>
    </p:spTree>
    <p:extLst>
      <p:ext uri="{BB962C8B-B14F-4D97-AF65-F5344CB8AC3E}">
        <p14:creationId xmlns:p14="http://schemas.microsoft.com/office/powerpoint/2010/main" val="3718145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D99C1-BE76-4462-8DBC-EB1A38A3FF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98FEBD-7B7E-4EC1-86DF-0B49D0A4AB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BEA59F-0D2E-4980-A08A-D5A172C84E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FA0CB5-492B-47F3-8401-2522D597339C}"/>
              </a:ext>
            </a:extLst>
          </p:cNvPr>
          <p:cNvSpPr>
            <a:spLocks noGrp="1"/>
          </p:cNvSpPr>
          <p:nvPr>
            <p:ph type="dt" sz="half" idx="10"/>
          </p:nvPr>
        </p:nvSpPr>
        <p:spPr/>
        <p:txBody>
          <a:bodyPr/>
          <a:lstStyle/>
          <a:p>
            <a:fld id="{1253BBA3-8147-4870-92C9-961BADE81EC1}" type="datetimeFigureOut">
              <a:rPr lang="en-US" smtClean="0"/>
              <a:t>1/6/2023</a:t>
            </a:fld>
            <a:endParaRPr lang="en-US"/>
          </a:p>
        </p:txBody>
      </p:sp>
      <p:sp>
        <p:nvSpPr>
          <p:cNvPr id="6" name="Footer Placeholder 5">
            <a:extLst>
              <a:ext uri="{FF2B5EF4-FFF2-40B4-BE49-F238E27FC236}">
                <a16:creationId xmlns:a16="http://schemas.microsoft.com/office/drawing/2014/main" id="{CEA076A8-8A47-4F05-9296-DEF3E3939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91AB0B-4062-4E95-AECE-CEE1170E7661}"/>
              </a:ext>
            </a:extLst>
          </p:cNvPr>
          <p:cNvSpPr>
            <a:spLocks noGrp="1"/>
          </p:cNvSpPr>
          <p:nvPr>
            <p:ph type="sldNum" sz="quarter" idx="12"/>
          </p:nvPr>
        </p:nvSpPr>
        <p:spPr/>
        <p:txBody>
          <a:bodyPr/>
          <a:lstStyle/>
          <a:p>
            <a:fld id="{759677FA-F780-4597-B10A-BEDCC3CF8788}" type="slidenum">
              <a:rPr lang="en-US" smtClean="0"/>
              <a:t>‹#›</a:t>
            </a:fld>
            <a:endParaRPr lang="en-US"/>
          </a:p>
        </p:txBody>
      </p:sp>
    </p:spTree>
    <p:extLst>
      <p:ext uri="{BB962C8B-B14F-4D97-AF65-F5344CB8AC3E}">
        <p14:creationId xmlns:p14="http://schemas.microsoft.com/office/powerpoint/2010/main" val="1516152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C04E5-38DB-4B15-8FC9-1DD36145FB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FAF277-8211-46F9-96D0-1616084B41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EFC0C1-EED0-4572-9D95-0822C1A5AC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53BBA3-8147-4870-92C9-961BADE81EC1}" type="datetimeFigureOut">
              <a:rPr lang="en-US" smtClean="0"/>
              <a:t>1/6/2023</a:t>
            </a:fld>
            <a:endParaRPr lang="en-US"/>
          </a:p>
        </p:txBody>
      </p:sp>
      <p:sp>
        <p:nvSpPr>
          <p:cNvPr id="5" name="Footer Placeholder 4">
            <a:extLst>
              <a:ext uri="{FF2B5EF4-FFF2-40B4-BE49-F238E27FC236}">
                <a16:creationId xmlns:a16="http://schemas.microsoft.com/office/drawing/2014/main" id="{995A5E9B-042B-4202-93BB-548BEC4514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AF2E78-B559-49AC-BAD4-42CA48B1DA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9677FA-F780-4597-B10A-BEDCC3CF8788}" type="slidenum">
              <a:rPr lang="en-US" smtClean="0"/>
              <a:t>‹#›</a:t>
            </a:fld>
            <a:endParaRPr lang="en-US"/>
          </a:p>
        </p:txBody>
      </p:sp>
    </p:spTree>
    <p:extLst>
      <p:ext uri="{BB962C8B-B14F-4D97-AF65-F5344CB8AC3E}">
        <p14:creationId xmlns:p14="http://schemas.microsoft.com/office/powerpoint/2010/main" val="3381357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912E6-17EC-471C-9B0D-F617EC169CDF}"/>
              </a:ext>
            </a:extLst>
          </p:cNvPr>
          <p:cNvSpPr>
            <a:spLocks noGrp="1"/>
          </p:cNvSpPr>
          <p:nvPr>
            <p:ph type="title"/>
          </p:nvPr>
        </p:nvSpPr>
        <p:spPr>
          <a:xfrm>
            <a:off x="838200" y="2430992"/>
            <a:ext cx="10515600" cy="1325563"/>
          </a:xfrm>
        </p:spPr>
        <p:txBody>
          <a:bodyPr/>
          <a:lstStyle/>
          <a:p>
            <a:pPr algn="ctr"/>
            <a:r>
              <a:rPr lang="en-US" b="1" i="0" dirty="0">
                <a:solidFill>
                  <a:srgbClr val="273239"/>
                </a:solidFill>
                <a:effectLst/>
                <a:highlight>
                  <a:srgbClr val="FFFF00"/>
                </a:highlight>
                <a:latin typeface="sofia-pro"/>
              </a:rPr>
              <a:t>Pushdown Automata</a:t>
            </a:r>
            <a:br>
              <a:rPr lang="en-US" b="1" i="0" dirty="0">
                <a:solidFill>
                  <a:srgbClr val="273239"/>
                </a:solidFill>
                <a:effectLst/>
                <a:highlight>
                  <a:srgbClr val="FFFF00"/>
                </a:highlight>
                <a:latin typeface="sofia-pro"/>
              </a:rPr>
            </a:br>
            <a:endParaRPr lang="en-US" dirty="0">
              <a:highlight>
                <a:srgbClr val="FFFF00"/>
              </a:highlight>
            </a:endParaRPr>
          </a:p>
        </p:txBody>
      </p:sp>
    </p:spTree>
    <p:extLst>
      <p:ext uri="{BB962C8B-B14F-4D97-AF65-F5344CB8AC3E}">
        <p14:creationId xmlns:p14="http://schemas.microsoft.com/office/powerpoint/2010/main" val="2732519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FD66B-79E5-49A6-A4A7-0840E31ECD9D}"/>
              </a:ext>
            </a:extLst>
          </p:cNvPr>
          <p:cNvSpPr>
            <a:spLocks noGrp="1"/>
          </p:cNvSpPr>
          <p:nvPr>
            <p:ph type="title"/>
          </p:nvPr>
        </p:nvSpPr>
        <p:spPr/>
        <p:txBody>
          <a:bodyPr/>
          <a:lstStyle/>
          <a:p>
            <a:r>
              <a:rPr lang="en-US" dirty="0"/>
              <a:t>Practice examples</a:t>
            </a:r>
          </a:p>
        </p:txBody>
      </p:sp>
      <p:sp>
        <p:nvSpPr>
          <p:cNvPr id="3" name="Content Placeholder 2">
            <a:extLst>
              <a:ext uri="{FF2B5EF4-FFF2-40B4-BE49-F238E27FC236}">
                <a16:creationId xmlns:a16="http://schemas.microsoft.com/office/drawing/2014/main" id="{A2A48357-3913-4E0A-9F20-7D3EC6307D33}"/>
              </a:ext>
            </a:extLst>
          </p:cNvPr>
          <p:cNvSpPr>
            <a:spLocks noGrp="1"/>
          </p:cNvSpPr>
          <p:nvPr>
            <p:ph idx="1"/>
          </p:nvPr>
        </p:nvSpPr>
        <p:spPr/>
        <p:txBody>
          <a:bodyPr/>
          <a:lstStyle/>
          <a:p>
            <a:r>
              <a:rPr lang="pt-BR" b="1" i="0" dirty="0">
                <a:solidFill>
                  <a:srgbClr val="273239"/>
                </a:solidFill>
                <a:effectLst/>
                <a:latin typeface="urw-din"/>
              </a:rPr>
              <a:t> L = {0</a:t>
            </a:r>
            <a:r>
              <a:rPr lang="pt-BR" b="1" i="0" baseline="30000" dirty="0">
                <a:solidFill>
                  <a:srgbClr val="273239"/>
                </a:solidFill>
                <a:effectLst/>
                <a:latin typeface="urw-din"/>
              </a:rPr>
              <a:t>n</a:t>
            </a:r>
            <a:r>
              <a:rPr lang="pt-BR" b="1" i="0" dirty="0">
                <a:solidFill>
                  <a:srgbClr val="273239"/>
                </a:solidFill>
                <a:effectLst/>
                <a:latin typeface="urw-din"/>
              </a:rPr>
              <a:t>1</a:t>
            </a:r>
            <a:r>
              <a:rPr lang="pt-BR" b="1" i="0" baseline="30000" dirty="0">
                <a:solidFill>
                  <a:srgbClr val="273239"/>
                </a:solidFill>
                <a:effectLst/>
                <a:latin typeface="urw-din"/>
              </a:rPr>
              <a:t>m</a:t>
            </a:r>
            <a:r>
              <a:rPr lang="pt-BR" b="1" i="0" dirty="0">
                <a:solidFill>
                  <a:srgbClr val="273239"/>
                </a:solidFill>
                <a:effectLst/>
                <a:latin typeface="urw-din"/>
              </a:rPr>
              <a:t>2</a:t>
            </a:r>
            <a:r>
              <a:rPr lang="pt-BR" b="1" i="0" baseline="30000" dirty="0">
                <a:solidFill>
                  <a:srgbClr val="273239"/>
                </a:solidFill>
                <a:effectLst/>
                <a:latin typeface="urw-din"/>
              </a:rPr>
              <a:t>m</a:t>
            </a:r>
            <a:r>
              <a:rPr lang="pt-BR" b="1" i="0" dirty="0">
                <a:solidFill>
                  <a:srgbClr val="273239"/>
                </a:solidFill>
                <a:effectLst/>
                <a:latin typeface="urw-din"/>
              </a:rPr>
              <a:t>3</a:t>
            </a:r>
            <a:r>
              <a:rPr lang="pt-BR" b="1" i="0" baseline="30000" dirty="0">
                <a:solidFill>
                  <a:srgbClr val="273239"/>
                </a:solidFill>
                <a:effectLst/>
                <a:latin typeface="urw-din"/>
              </a:rPr>
              <a:t>n</a:t>
            </a:r>
            <a:r>
              <a:rPr lang="pt-BR" b="1" i="0" dirty="0">
                <a:solidFill>
                  <a:srgbClr val="273239"/>
                </a:solidFill>
                <a:effectLst/>
                <a:latin typeface="urw-din"/>
              </a:rPr>
              <a:t> | n&gt;=1, m&gt;=1}</a:t>
            </a:r>
          </a:p>
          <a:p>
            <a:endParaRPr lang="en-US" dirty="0"/>
          </a:p>
        </p:txBody>
      </p:sp>
    </p:spTree>
    <p:extLst>
      <p:ext uri="{BB962C8B-B14F-4D97-AF65-F5344CB8AC3E}">
        <p14:creationId xmlns:p14="http://schemas.microsoft.com/office/powerpoint/2010/main" val="1758585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4B6444-2864-4D8E-959C-D32FFA2AF45D}"/>
              </a:ext>
            </a:extLst>
          </p:cNvPr>
          <p:cNvSpPr>
            <a:spLocks noGrp="1"/>
          </p:cNvSpPr>
          <p:nvPr>
            <p:ph idx="1"/>
          </p:nvPr>
        </p:nvSpPr>
        <p:spPr>
          <a:xfrm>
            <a:off x="702733" y="595136"/>
            <a:ext cx="10515600" cy="4351338"/>
          </a:xfrm>
        </p:spPr>
        <p:txBody>
          <a:bodyPr/>
          <a:lstStyle/>
          <a:p>
            <a:r>
              <a:rPr lang="pt-BR" b="1" i="0" dirty="0">
                <a:solidFill>
                  <a:srgbClr val="273239"/>
                </a:solidFill>
                <a:effectLst/>
                <a:latin typeface="urw-din"/>
              </a:rPr>
              <a:t> L = {0</a:t>
            </a:r>
            <a:r>
              <a:rPr lang="pt-BR" b="1" i="0" baseline="30000" dirty="0">
                <a:solidFill>
                  <a:srgbClr val="273239"/>
                </a:solidFill>
                <a:effectLst/>
                <a:latin typeface="urw-din"/>
              </a:rPr>
              <a:t>n</a:t>
            </a:r>
            <a:r>
              <a:rPr lang="pt-BR" b="1" i="0" dirty="0">
                <a:solidFill>
                  <a:srgbClr val="273239"/>
                </a:solidFill>
                <a:effectLst/>
                <a:latin typeface="urw-din"/>
              </a:rPr>
              <a:t>1</a:t>
            </a:r>
            <a:r>
              <a:rPr lang="pt-BR" b="1" i="0" baseline="30000" dirty="0">
                <a:solidFill>
                  <a:srgbClr val="273239"/>
                </a:solidFill>
                <a:effectLst/>
                <a:latin typeface="urw-din"/>
              </a:rPr>
              <a:t>m</a:t>
            </a:r>
            <a:r>
              <a:rPr lang="pt-BR" b="1" i="0" dirty="0">
                <a:solidFill>
                  <a:srgbClr val="273239"/>
                </a:solidFill>
                <a:effectLst/>
                <a:latin typeface="urw-din"/>
              </a:rPr>
              <a:t> | n&gt;=1, m&gt;=1}</a:t>
            </a:r>
            <a:br>
              <a:rPr lang="pt-BR" b="1" i="0" dirty="0">
                <a:solidFill>
                  <a:srgbClr val="273239"/>
                </a:solidFill>
                <a:effectLst/>
                <a:latin typeface="urw-din"/>
              </a:rPr>
            </a:br>
            <a:r>
              <a:rPr lang="pt-BR" b="1" i="0" dirty="0">
                <a:solidFill>
                  <a:srgbClr val="273239"/>
                </a:solidFill>
                <a:effectLst/>
                <a:latin typeface="urw-din"/>
              </a:rPr>
              <a:t> </a:t>
            </a:r>
            <a:br>
              <a:rPr lang="pt-BR" b="1" i="0" dirty="0">
                <a:solidFill>
                  <a:srgbClr val="273239"/>
                </a:solidFill>
                <a:effectLst/>
                <a:latin typeface="urw-din"/>
              </a:rPr>
            </a:br>
            <a:endParaRPr lang="en-US" dirty="0"/>
          </a:p>
        </p:txBody>
      </p:sp>
    </p:spTree>
    <p:extLst>
      <p:ext uri="{BB962C8B-B14F-4D97-AF65-F5344CB8AC3E}">
        <p14:creationId xmlns:p14="http://schemas.microsoft.com/office/powerpoint/2010/main" val="2994854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C65AD0-4205-4850-85EA-366908A61FE2}"/>
              </a:ext>
            </a:extLst>
          </p:cNvPr>
          <p:cNvSpPr>
            <a:spLocks noGrp="1"/>
          </p:cNvSpPr>
          <p:nvPr>
            <p:ph idx="1"/>
          </p:nvPr>
        </p:nvSpPr>
        <p:spPr>
          <a:xfrm>
            <a:off x="657577" y="583847"/>
            <a:ext cx="10515600" cy="4351338"/>
          </a:xfrm>
        </p:spPr>
        <p:txBody>
          <a:bodyPr/>
          <a:lstStyle/>
          <a:p>
            <a:r>
              <a:rPr lang="pt-BR" b="1" i="0" dirty="0">
                <a:solidFill>
                  <a:srgbClr val="273239"/>
                </a:solidFill>
                <a:effectLst/>
                <a:latin typeface="urw-din"/>
              </a:rPr>
              <a:t>L = {0</a:t>
            </a:r>
            <a:r>
              <a:rPr lang="pt-BR" b="1" i="0" baseline="30000" dirty="0">
                <a:solidFill>
                  <a:srgbClr val="273239"/>
                </a:solidFill>
                <a:effectLst/>
                <a:latin typeface="urw-din"/>
              </a:rPr>
              <a:t>n</a:t>
            </a:r>
            <a:r>
              <a:rPr lang="pt-BR" b="1" i="0" dirty="0">
                <a:solidFill>
                  <a:srgbClr val="273239"/>
                </a:solidFill>
                <a:effectLst/>
                <a:latin typeface="urw-din"/>
              </a:rPr>
              <a:t>2</a:t>
            </a:r>
            <a:r>
              <a:rPr lang="pt-BR" b="1" i="0" baseline="30000" dirty="0">
                <a:solidFill>
                  <a:srgbClr val="273239"/>
                </a:solidFill>
                <a:effectLst/>
                <a:latin typeface="urw-din"/>
              </a:rPr>
              <a:t>m</a:t>
            </a:r>
            <a:r>
              <a:rPr lang="pt-BR" b="1" i="0" dirty="0">
                <a:solidFill>
                  <a:srgbClr val="273239"/>
                </a:solidFill>
                <a:effectLst/>
                <a:latin typeface="urw-din"/>
              </a:rPr>
              <a:t>3</a:t>
            </a:r>
            <a:r>
              <a:rPr lang="pt-BR" b="1" i="0" baseline="30000" dirty="0">
                <a:solidFill>
                  <a:srgbClr val="273239"/>
                </a:solidFill>
                <a:effectLst/>
                <a:latin typeface="urw-din"/>
              </a:rPr>
              <a:t>n</a:t>
            </a:r>
            <a:r>
              <a:rPr lang="pt-BR" b="1" i="0" dirty="0">
                <a:solidFill>
                  <a:srgbClr val="273239"/>
                </a:solidFill>
                <a:effectLst/>
                <a:latin typeface="urw-din"/>
              </a:rPr>
              <a:t> | n&gt;=1, m&gt;=1}</a:t>
            </a:r>
            <a:endParaRPr lang="en-US" dirty="0"/>
          </a:p>
        </p:txBody>
      </p:sp>
    </p:spTree>
    <p:extLst>
      <p:ext uri="{BB962C8B-B14F-4D97-AF65-F5344CB8AC3E}">
        <p14:creationId xmlns:p14="http://schemas.microsoft.com/office/powerpoint/2010/main" val="3540561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3826F-1706-4CC3-9688-CA2B55A60C70}"/>
              </a:ext>
            </a:extLst>
          </p:cNvPr>
          <p:cNvSpPr>
            <a:spLocks noGrp="1"/>
          </p:cNvSpPr>
          <p:nvPr>
            <p:ph type="title"/>
          </p:nvPr>
        </p:nvSpPr>
        <p:spPr/>
        <p:txBody>
          <a:bodyPr/>
          <a:lstStyle/>
          <a:p>
            <a:r>
              <a:rPr lang="en-US" b="0" i="0" dirty="0">
                <a:solidFill>
                  <a:srgbClr val="273239"/>
                </a:solidFill>
                <a:effectLst/>
                <a:latin typeface="urw-din"/>
              </a:rPr>
              <a:t>Pushdown Automata</a:t>
            </a:r>
            <a:endParaRPr lang="en-US" dirty="0"/>
          </a:p>
        </p:txBody>
      </p:sp>
      <p:sp>
        <p:nvSpPr>
          <p:cNvPr id="3" name="Content Placeholder 2">
            <a:extLst>
              <a:ext uri="{FF2B5EF4-FFF2-40B4-BE49-F238E27FC236}">
                <a16:creationId xmlns:a16="http://schemas.microsoft.com/office/drawing/2014/main" id="{5D2439D5-3A9B-4EFF-889C-EA9C749ED57E}"/>
              </a:ext>
            </a:extLst>
          </p:cNvPr>
          <p:cNvSpPr>
            <a:spLocks noGrp="1"/>
          </p:cNvSpPr>
          <p:nvPr>
            <p:ph idx="1"/>
          </p:nvPr>
        </p:nvSpPr>
        <p:spPr/>
        <p:txBody>
          <a:bodyPr/>
          <a:lstStyle/>
          <a:p>
            <a:pPr marL="0" indent="0">
              <a:buNone/>
            </a:pPr>
            <a:r>
              <a:rPr lang="en-US" b="0" i="0" dirty="0">
                <a:solidFill>
                  <a:srgbClr val="273239"/>
                </a:solidFill>
                <a:effectLst/>
                <a:latin typeface="urw-din"/>
              </a:rPr>
              <a:t>Pushdown Automata is a finite automata with extra memory called stack which helps Pushdown automata to recognize Context Free Languages. </a:t>
            </a:r>
            <a:br>
              <a:rPr lang="en-US" dirty="0"/>
            </a:br>
            <a:r>
              <a:rPr lang="en-US" b="0" i="0" dirty="0">
                <a:solidFill>
                  <a:srgbClr val="273239"/>
                </a:solidFill>
                <a:effectLst/>
                <a:latin typeface="urw-din"/>
              </a:rPr>
              <a:t>  </a:t>
            </a:r>
            <a:endParaRPr lang="en-US" dirty="0"/>
          </a:p>
        </p:txBody>
      </p:sp>
    </p:spTree>
    <p:extLst>
      <p:ext uri="{BB962C8B-B14F-4D97-AF65-F5344CB8AC3E}">
        <p14:creationId xmlns:p14="http://schemas.microsoft.com/office/powerpoint/2010/main" val="2853822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AFABE-EF12-4729-93AC-507E790D126B}"/>
              </a:ext>
            </a:extLst>
          </p:cNvPr>
          <p:cNvSpPr>
            <a:spLocks noGrp="1"/>
          </p:cNvSpPr>
          <p:nvPr>
            <p:ph type="title"/>
          </p:nvPr>
        </p:nvSpPr>
        <p:spPr/>
        <p:txBody>
          <a:bodyPr>
            <a:normAutofit fontScale="90000"/>
          </a:bodyPr>
          <a:lstStyle/>
          <a:p>
            <a:r>
              <a:rPr lang="en-US" b="0" i="0" dirty="0">
                <a:solidFill>
                  <a:srgbClr val="273239"/>
                </a:solidFill>
                <a:effectLst/>
                <a:latin typeface="urw-din"/>
              </a:rPr>
              <a:t>A Pushdown Automata (PDA) can be defined as : </a:t>
            </a:r>
            <a:br>
              <a:rPr lang="en-US" b="0" i="0" dirty="0">
                <a:solidFill>
                  <a:srgbClr val="273239"/>
                </a:solidFill>
                <a:effectLst/>
                <a:latin typeface="urw-din"/>
              </a:rPr>
            </a:br>
            <a:endParaRPr lang="en-US" dirty="0"/>
          </a:p>
        </p:txBody>
      </p:sp>
      <p:sp>
        <p:nvSpPr>
          <p:cNvPr id="3" name="Content Placeholder 2">
            <a:extLst>
              <a:ext uri="{FF2B5EF4-FFF2-40B4-BE49-F238E27FC236}">
                <a16:creationId xmlns:a16="http://schemas.microsoft.com/office/drawing/2014/main" id="{EC38BAC2-0E52-4F81-ACAB-627BC88DB20B}"/>
              </a:ext>
            </a:extLst>
          </p:cNvPr>
          <p:cNvSpPr>
            <a:spLocks noGrp="1"/>
          </p:cNvSpPr>
          <p:nvPr>
            <p:ph idx="1"/>
          </p:nvPr>
        </p:nvSpPr>
        <p:spPr/>
        <p:txBody>
          <a:bodyPr>
            <a:normAutofit fontScale="92500" lnSpcReduction="10000"/>
          </a:bodyPr>
          <a:lstStyle/>
          <a:p>
            <a:pPr algn="l" fontAlgn="base">
              <a:buFont typeface="Arial" panose="020B0604020202020204" pitchFamily="34" charset="0"/>
              <a:buChar char="•"/>
            </a:pPr>
            <a:r>
              <a:rPr lang="en-US" b="0" i="0" dirty="0">
                <a:solidFill>
                  <a:srgbClr val="273239"/>
                </a:solidFill>
                <a:effectLst/>
                <a:latin typeface="urw-din"/>
              </a:rPr>
              <a:t>Q is the set of states</a:t>
            </a:r>
          </a:p>
          <a:p>
            <a:pPr algn="l" fontAlgn="base">
              <a:buFont typeface="Arial" panose="020B0604020202020204" pitchFamily="34" charset="0"/>
              <a:buChar char="•"/>
            </a:pPr>
            <a:r>
              <a:rPr lang="en-US" b="0" i="0" dirty="0">
                <a:solidFill>
                  <a:srgbClr val="273239"/>
                </a:solidFill>
                <a:effectLst/>
                <a:latin typeface="urw-din"/>
              </a:rPr>
              <a:t>∑is the set of input symbols</a:t>
            </a:r>
          </a:p>
          <a:p>
            <a:pPr algn="l" fontAlgn="base">
              <a:buFont typeface="Arial" panose="020B0604020202020204" pitchFamily="34" charset="0"/>
              <a:buChar char="•"/>
            </a:pPr>
            <a:r>
              <a:rPr lang="en-US" b="0" i="0" dirty="0">
                <a:solidFill>
                  <a:srgbClr val="273239"/>
                </a:solidFill>
                <a:effectLst/>
                <a:latin typeface="urw-din"/>
              </a:rPr>
              <a:t>Γ is the set of pushdown symbols (which can be pushed and popped from stack)</a:t>
            </a:r>
          </a:p>
          <a:p>
            <a:pPr algn="l" fontAlgn="base">
              <a:buFont typeface="Arial" panose="020B0604020202020204" pitchFamily="34" charset="0"/>
              <a:buChar char="•"/>
            </a:pPr>
            <a:r>
              <a:rPr lang="en-US" b="0" i="0" dirty="0">
                <a:solidFill>
                  <a:srgbClr val="273239"/>
                </a:solidFill>
                <a:effectLst/>
                <a:latin typeface="urw-din"/>
              </a:rPr>
              <a:t>q0 is the initial state</a:t>
            </a:r>
          </a:p>
          <a:p>
            <a:pPr algn="l" fontAlgn="base">
              <a:buFont typeface="Arial" panose="020B0604020202020204" pitchFamily="34" charset="0"/>
              <a:buChar char="•"/>
            </a:pPr>
            <a:r>
              <a:rPr lang="en-US" b="0" i="0" dirty="0">
                <a:solidFill>
                  <a:srgbClr val="273239"/>
                </a:solidFill>
                <a:effectLst/>
                <a:latin typeface="urw-din"/>
              </a:rPr>
              <a:t>Z is the initial pushdown symbol (which is initially present in stack)</a:t>
            </a:r>
          </a:p>
          <a:p>
            <a:pPr algn="l" fontAlgn="base">
              <a:buFont typeface="Arial" panose="020B0604020202020204" pitchFamily="34" charset="0"/>
              <a:buChar char="•"/>
            </a:pPr>
            <a:r>
              <a:rPr lang="en-US" b="0" i="0" dirty="0">
                <a:solidFill>
                  <a:srgbClr val="273239"/>
                </a:solidFill>
                <a:effectLst/>
                <a:latin typeface="urw-din"/>
              </a:rPr>
              <a:t>F is the set of final states</a:t>
            </a:r>
          </a:p>
          <a:p>
            <a:pPr algn="l" fontAlgn="base">
              <a:buFont typeface="Arial" panose="020B0604020202020204" pitchFamily="34" charset="0"/>
              <a:buChar char="•"/>
            </a:pPr>
            <a:r>
              <a:rPr lang="en-US" b="0" i="0" dirty="0">
                <a:solidFill>
                  <a:srgbClr val="273239"/>
                </a:solidFill>
                <a:effectLst/>
                <a:latin typeface="urw-din"/>
              </a:rPr>
              <a:t>δ is a transition function which maps Q x {Σ ∪ ∈} x Γ into Q x Γ*. In a given state, PDA will read input symbol and stack symbol (top of the stack) and move to a new state and change the symbol of stack.</a:t>
            </a:r>
          </a:p>
          <a:p>
            <a:endParaRPr lang="en-US" dirty="0"/>
          </a:p>
        </p:txBody>
      </p:sp>
    </p:spTree>
    <p:extLst>
      <p:ext uri="{BB962C8B-B14F-4D97-AF65-F5344CB8AC3E}">
        <p14:creationId xmlns:p14="http://schemas.microsoft.com/office/powerpoint/2010/main" val="2095335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C225E-6AD7-4AFB-A0E6-6E7B92C951CE}"/>
              </a:ext>
            </a:extLst>
          </p:cNvPr>
          <p:cNvSpPr>
            <a:spLocks noGrp="1"/>
          </p:cNvSpPr>
          <p:nvPr>
            <p:ph type="title"/>
          </p:nvPr>
        </p:nvSpPr>
        <p:spPr/>
        <p:txBody>
          <a:bodyPr/>
          <a:lstStyle/>
          <a:p>
            <a:r>
              <a:rPr lang="en-US" b="0" i="0" dirty="0">
                <a:solidFill>
                  <a:srgbClr val="273239"/>
                </a:solidFill>
                <a:effectLst/>
                <a:latin typeface="urw-din"/>
              </a:rPr>
              <a:t>A Pushdown Automata (PDA)</a:t>
            </a:r>
            <a:endParaRPr lang="en-US" dirty="0"/>
          </a:p>
        </p:txBody>
      </p:sp>
      <p:sp>
        <p:nvSpPr>
          <p:cNvPr id="3" name="Content Placeholder 2">
            <a:extLst>
              <a:ext uri="{FF2B5EF4-FFF2-40B4-BE49-F238E27FC236}">
                <a16:creationId xmlns:a16="http://schemas.microsoft.com/office/drawing/2014/main" id="{64258887-84E4-411E-83B9-027DE73E6656}"/>
              </a:ext>
            </a:extLst>
          </p:cNvPr>
          <p:cNvSpPr>
            <a:spLocks noGrp="1"/>
          </p:cNvSpPr>
          <p:nvPr>
            <p:ph idx="1"/>
          </p:nvPr>
        </p:nvSpPr>
        <p:spPr/>
        <p:txBody>
          <a:bodyPr>
            <a:normAutofit fontScale="85000" lnSpcReduction="10000"/>
          </a:bodyPr>
          <a:lstStyle/>
          <a:p>
            <a:pPr algn="just">
              <a:buFont typeface="Arial" panose="020B0604020202020204" pitchFamily="34" charset="0"/>
              <a:buChar char="•"/>
            </a:pPr>
            <a:r>
              <a:rPr lang="en-US" b="0" i="0" dirty="0">
                <a:solidFill>
                  <a:srgbClr val="000000"/>
                </a:solidFill>
                <a:effectLst/>
                <a:latin typeface="inter-regular"/>
              </a:rPr>
              <a:t>Pushdown automata is a way to implement a CFG in the same way we design DFA for a regular grammar. A DFA can remember a finite amount of information, but a PDA can remember an infinite amount of information.</a:t>
            </a:r>
          </a:p>
          <a:p>
            <a:pPr algn="just">
              <a:buFont typeface="Arial" panose="020B0604020202020204" pitchFamily="34" charset="0"/>
              <a:buChar char="•"/>
            </a:pPr>
            <a:r>
              <a:rPr lang="en-US" b="0" i="0" dirty="0">
                <a:solidFill>
                  <a:srgbClr val="000000"/>
                </a:solidFill>
                <a:effectLst/>
                <a:latin typeface="inter-regular"/>
              </a:rPr>
              <a:t>Pushdown automata is simply an NFA augmented with an "external stack memory". The addition of stack is used to provide a last-in-first-out memory management capability to Pushdown automata. Pushdown automata can store an unbounded amount of information on the stack. It can access a limited amount of information on the stack. A PDA can push an element onto the top of the stack and pop off an element from the top of the stack. To read an element into the stack, the top elements must be popped off and are lost.</a:t>
            </a:r>
          </a:p>
          <a:p>
            <a:pPr algn="just">
              <a:buFont typeface="Arial" panose="020B0604020202020204" pitchFamily="34" charset="0"/>
              <a:buChar char="•"/>
            </a:pPr>
            <a:r>
              <a:rPr lang="en-US" b="0" i="0" dirty="0">
                <a:solidFill>
                  <a:srgbClr val="000000"/>
                </a:solidFill>
                <a:effectLst/>
                <a:latin typeface="inter-regular"/>
              </a:rPr>
              <a:t>A PDA is more powerful than FA. Any language which can be acceptable by FA can also be acceptable by PDA. PDA also accepts a class of language which even cannot be accepted by FA. Thus PDA is much more superior to FA.</a:t>
            </a:r>
          </a:p>
          <a:p>
            <a:endParaRPr lang="en-US" dirty="0"/>
          </a:p>
        </p:txBody>
      </p:sp>
    </p:spTree>
    <p:extLst>
      <p:ext uri="{BB962C8B-B14F-4D97-AF65-F5344CB8AC3E}">
        <p14:creationId xmlns:p14="http://schemas.microsoft.com/office/powerpoint/2010/main" val="2271961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4F781-1674-4BF2-A640-DDF7989147B2}"/>
              </a:ext>
            </a:extLst>
          </p:cNvPr>
          <p:cNvSpPr>
            <a:spLocks noGrp="1"/>
          </p:cNvSpPr>
          <p:nvPr>
            <p:ph type="title"/>
          </p:nvPr>
        </p:nvSpPr>
        <p:spPr/>
        <p:txBody>
          <a:bodyPr/>
          <a:lstStyle/>
          <a:p>
            <a:r>
              <a:rPr lang="en-US" b="0" i="0" dirty="0">
                <a:effectLst/>
                <a:latin typeface="erdana"/>
              </a:rPr>
              <a:t>PDA Components:</a:t>
            </a:r>
            <a:br>
              <a:rPr lang="en-US" b="0" i="0" dirty="0">
                <a:effectLst/>
                <a:latin typeface="erdana"/>
              </a:rPr>
            </a:br>
            <a:endParaRPr lang="en-US" dirty="0"/>
          </a:p>
        </p:txBody>
      </p:sp>
      <p:sp>
        <p:nvSpPr>
          <p:cNvPr id="3" name="Content Placeholder 2">
            <a:extLst>
              <a:ext uri="{FF2B5EF4-FFF2-40B4-BE49-F238E27FC236}">
                <a16:creationId xmlns:a16="http://schemas.microsoft.com/office/drawing/2014/main" id="{39259A62-BA6B-4AD2-A63B-A0FBCC487B93}"/>
              </a:ext>
            </a:extLst>
          </p:cNvPr>
          <p:cNvSpPr>
            <a:spLocks noGrp="1"/>
          </p:cNvSpPr>
          <p:nvPr>
            <p:ph idx="1"/>
          </p:nvPr>
        </p:nvSpPr>
        <p:spPr/>
        <p:txBody>
          <a:bodyPr/>
          <a:lstStyle/>
          <a:p>
            <a:pPr algn="just"/>
            <a:r>
              <a:rPr lang="en-US" b="1" i="0" dirty="0">
                <a:solidFill>
                  <a:srgbClr val="333333"/>
                </a:solidFill>
                <a:effectLst/>
                <a:latin typeface="inter-bold"/>
              </a:rPr>
              <a:t>Input tape:</a:t>
            </a:r>
            <a:r>
              <a:rPr lang="en-US" b="0" i="0" dirty="0">
                <a:solidFill>
                  <a:srgbClr val="333333"/>
                </a:solidFill>
                <a:effectLst/>
                <a:latin typeface="inter-regular"/>
              </a:rPr>
              <a:t> The input tape is divided in many cells or symbols. The input head is read-only and may only move from left to right, one symbol at a time.</a:t>
            </a:r>
          </a:p>
          <a:p>
            <a:pPr algn="just"/>
            <a:r>
              <a:rPr lang="en-US" b="1" i="0" dirty="0">
                <a:solidFill>
                  <a:srgbClr val="333333"/>
                </a:solidFill>
                <a:effectLst/>
                <a:latin typeface="inter-bold"/>
              </a:rPr>
              <a:t>Finite control:</a:t>
            </a:r>
            <a:r>
              <a:rPr lang="en-US" b="0" i="0" dirty="0">
                <a:solidFill>
                  <a:srgbClr val="333333"/>
                </a:solidFill>
                <a:effectLst/>
                <a:latin typeface="inter-regular"/>
              </a:rPr>
              <a:t> The finite control has some pointer which points the current symbol which is to be read.</a:t>
            </a:r>
          </a:p>
          <a:p>
            <a:pPr algn="just"/>
            <a:r>
              <a:rPr lang="en-US" b="1" i="0" dirty="0">
                <a:solidFill>
                  <a:srgbClr val="333333"/>
                </a:solidFill>
                <a:effectLst/>
                <a:latin typeface="inter-bold"/>
              </a:rPr>
              <a:t>Stack:</a:t>
            </a:r>
            <a:r>
              <a:rPr lang="en-US" b="0" i="0" dirty="0">
                <a:solidFill>
                  <a:srgbClr val="333333"/>
                </a:solidFill>
                <a:effectLst/>
                <a:latin typeface="inter-regular"/>
              </a:rPr>
              <a:t> The stack is a structure in which we can push and remove the items from one end only. It has an infinite size. In PDA, the stack is used to store the items temporarily.</a:t>
            </a:r>
          </a:p>
          <a:p>
            <a:endParaRPr lang="en-US" dirty="0"/>
          </a:p>
        </p:txBody>
      </p:sp>
    </p:spTree>
    <p:extLst>
      <p:ext uri="{BB962C8B-B14F-4D97-AF65-F5344CB8AC3E}">
        <p14:creationId xmlns:p14="http://schemas.microsoft.com/office/powerpoint/2010/main" val="1101258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7F2109A-1960-4AB5-A52B-B9D4BCD26C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2735" y="824089"/>
            <a:ext cx="9619423" cy="5260622"/>
          </a:xfrm>
          <a:prstGeom prst="rect">
            <a:avLst/>
          </a:prstGeom>
        </p:spPr>
      </p:pic>
    </p:spTree>
    <p:extLst>
      <p:ext uri="{BB962C8B-B14F-4D97-AF65-F5344CB8AC3E}">
        <p14:creationId xmlns:p14="http://schemas.microsoft.com/office/powerpoint/2010/main" val="3745711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D4AC-7146-4168-B698-378B39EFB4DB}"/>
              </a:ext>
            </a:extLst>
          </p:cNvPr>
          <p:cNvSpPr>
            <a:spLocks noGrp="1"/>
          </p:cNvSpPr>
          <p:nvPr>
            <p:ph type="title"/>
          </p:nvPr>
        </p:nvSpPr>
        <p:spPr/>
        <p:txBody>
          <a:bodyPr/>
          <a:lstStyle/>
          <a:p>
            <a:r>
              <a:rPr lang="en-US" dirty="0"/>
              <a:t>PDA Form:</a:t>
            </a:r>
          </a:p>
        </p:txBody>
      </p:sp>
      <p:sp>
        <p:nvSpPr>
          <p:cNvPr id="3" name="Content Placeholder 2">
            <a:extLst>
              <a:ext uri="{FF2B5EF4-FFF2-40B4-BE49-F238E27FC236}">
                <a16:creationId xmlns:a16="http://schemas.microsoft.com/office/drawing/2014/main" id="{A4A1AFA0-691E-45FC-BF29-04138B115F3A}"/>
              </a:ext>
            </a:extLst>
          </p:cNvPr>
          <p:cNvSpPr>
            <a:spLocks noGrp="1"/>
          </p:cNvSpPr>
          <p:nvPr>
            <p:ph idx="1"/>
          </p:nvPr>
        </p:nvSpPr>
        <p:spPr/>
        <p:txBody>
          <a:bodyPr/>
          <a:lstStyle/>
          <a:p>
            <a:pPr marL="0" indent="0">
              <a:buNone/>
            </a:pPr>
            <a:r>
              <a:rPr lang="en-US" sz="4000" b="1" dirty="0"/>
              <a:t>Input Symbol, Popped</a:t>
            </a:r>
            <a:r>
              <a:rPr lang="en-US" sz="5400" dirty="0"/>
              <a:t>-&gt; Push on the Top</a:t>
            </a:r>
          </a:p>
          <a:p>
            <a:pPr marL="0" indent="0">
              <a:buNone/>
            </a:pPr>
            <a:endParaRPr lang="en-US" sz="5400" dirty="0"/>
          </a:p>
          <a:p>
            <a:pPr marL="0" indent="0">
              <a:buNone/>
            </a:pPr>
            <a:endParaRPr lang="en-US" dirty="0"/>
          </a:p>
        </p:txBody>
      </p:sp>
    </p:spTree>
    <p:extLst>
      <p:ext uri="{BB962C8B-B14F-4D97-AF65-F5344CB8AC3E}">
        <p14:creationId xmlns:p14="http://schemas.microsoft.com/office/powerpoint/2010/main" val="1886675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9987E-0998-4A19-A6D7-F97DCEDDF3AA}"/>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a16="http://schemas.microsoft.com/office/drawing/2014/main" id="{1E3147B1-63E2-4AAF-B7F7-09BD1D1C7AD0}"/>
              </a:ext>
            </a:extLst>
          </p:cNvPr>
          <p:cNvSpPr>
            <a:spLocks noGrp="1"/>
          </p:cNvSpPr>
          <p:nvPr>
            <p:ph idx="1"/>
          </p:nvPr>
        </p:nvSpPr>
        <p:spPr/>
        <p:txBody>
          <a:bodyPr/>
          <a:lstStyle/>
          <a:p>
            <a:r>
              <a:rPr lang="en-US" dirty="0"/>
              <a:t>L={ 0^n 1^n | n&gt; 0 }</a:t>
            </a:r>
          </a:p>
        </p:txBody>
      </p:sp>
    </p:spTree>
    <p:extLst>
      <p:ext uri="{BB962C8B-B14F-4D97-AF65-F5344CB8AC3E}">
        <p14:creationId xmlns:p14="http://schemas.microsoft.com/office/powerpoint/2010/main" val="557664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75">
          <a:fgClr>
            <a:schemeClr val="accent1"/>
          </a:fgClr>
          <a:bgClr>
            <a:schemeClr val="bg1"/>
          </a:bgClr>
        </a:pattFill>
        <a:effectLst/>
      </p:bgPr>
    </p:bg>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3EA968E7-44D6-4E69-AE00-E68350798A66}"/>
              </a:ext>
            </a:extLst>
          </p:cNvPr>
          <p:cNvGraphicFramePr>
            <a:graphicFrameLocks noGrp="1"/>
          </p:cNvGraphicFramePr>
          <p:nvPr>
            <p:extLst>
              <p:ext uri="{D42A27DB-BD31-4B8C-83A1-F6EECF244321}">
                <p14:modId xmlns:p14="http://schemas.microsoft.com/office/powerpoint/2010/main" val="1272419190"/>
              </p:ext>
            </p:extLst>
          </p:nvPr>
        </p:nvGraphicFramePr>
        <p:xfrm>
          <a:off x="0" y="0"/>
          <a:ext cx="12192000" cy="6885179"/>
        </p:xfrm>
        <a:graphic>
          <a:graphicData uri="http://schemas.openxmlformats.org/drawingml/2006/table">
            <a:tbl>
              <a:tblPr/>
              <a:tblGrid>
                <a:gridCol w="6096000">
                  <a:extLst>
                    <a:ext uri="{9D8B030D-6E8A-4147-A177-3AD203B41FA5}">
                      <a16:colId xmlns:a16="http://schemas.microsoft.com/office/drawing/2014/main" val="2955277327"/>
                    </a:ext>
                  </a:extLst>
                </a:gridCol>
                <a:gridCol w="6096000">
                  <a:extLst>
                    <a:ext uri="{9D8B030D-6E8A-4147-A177-3AD203B41FA5}">
                      <a16:colId xmlns:a16="http://schemas.microsoft.com/office/drawing/2014/main" val="830133297"/>
                    </a:ext>
                  </a:extLst>
                </a:gridCol>
              </a:tblGrid>
              <a:tr h="502796">
                <a:tc>
                  <a:txBody>
                    <a:bodyPr/>
                    <a:lstStyle/>
                    <a:p>
                      <a:pPr algn="ctr" fontAlgn="base"/>
                      <a:r>
                        <a:rPr lang="en-US" sz="2000" b="1" i="0" dirty="0">
                          <a:effectLst/>
                          <a:highlight>
                            <a:srgbClr val="FFFF00"/>
                          </a:highlight>
                        </a:rPr>
                        <a:t>Pushdown automata</a:t>
                      </a:r>
                    </a:p>
                  </a:txBody>
                  <a:tcPr marL="92503" marR="92503" marT="92503" marB="92503" anchor="ctr">
                    <a:lnL>
                      <a:noFill/>
                    </a:lnL>
                    <a:lnR>
                      <a:noFill/>
                    </a:lnR>
                    <a:lnT>
                      <a:noFill/>
                    </a:lnT>
                    <a:lnB>
                      <a:noFill/>
                    </a:lnB>
                    <a:solidFill>
                      <a:srgbClr val="FFFFFF"/>
                    </a:solidFill>
                  </a:tcPr>
                </a:tc>
                <a:tc>
                  <a:txBody>
                    <a:bodyPr/>
                    <a:lstStyle/>
                    <a:p>
                      <a:pPr algn="ctr" fontAlgn="base"/>
                      <a:r>
                        <a:rPr lang="en-US" sz="2000" b="1" i="0" dirty="0">
                          <a:effectLst/>
                        </a:rPr>
                        <a:t>finite automata</a:t>
                      </a:r>
                    </a:p>
                  </a:txBody>
                  <a:tcPr marL="92503" marR="92503" marT="92503" marB="92503" anchor="ctr">
                    <a:lnL>
                      <a:noFill/>
                    </a:lnL>
                    <a:lnR>
                      <a:noFill/>
                    </a:lnR>
                    <a:lnT>
                      <a:noFill/>
                    </a:lnT>
                    <a:lnB>
                      <a:noFill/>
                    </a:lnB>
                    <a:solidFill>
                      <a:srgbClr val="FFFFFF"/>
                    </a:solidFill>
                  </a:tcPr>
                </a:tc>
                <a:extLst>
                  <a:ext uri="{0D108BD9-81ED-4DB2-BD59-A6C34878D82A}">
                    <a16:rowId xmlns:a16="http://schemas.microsoft.com/office/drawing/2014/main" val="764679609"/>
                  </a:ext>
                </a:extLst>
              </a:tr>
              <a:tr h="829068">
                <a:tc>
                  <a:txBody>
                    <a:bodyPr/>
                    <a:lstStyle/>
                    <a:p>
                      <a:pPr algn="ctr" fontAlgn="base"/>
                      <a:r>
                        <a:rPr lang="en-US" sz="1800" b="1" i="0" dirty="0">
                          <a:effectLst/>
                          <a:highlight>
                            <a:srgbClr val="FFFF00"/>
                          </a:highlight>
                        </a:rPr>
                        <a:t>For Type-2 grammar we can design pushdown automata.</a:t>
                      </a:r>
                    </a:p>
                  </a:txBody>
                  <a:tcPr marL="92503" marR="92503" marT="129504" marB="129504" anchor="ctr">
                    <a:lnL>
                      <a:noFill/>
                    </a:lnL>
                    <a:lnR>
                      <a:noFill/>
                    </a:lnR>
                    <a:lnT>
                      <a:noFill/>
                    </a:lnT>
                    <a:lnB>
                      <a:noFill/>
                    </a:lnB>
                    <a:solidFill>
                      <a:srgbClr val="FFFFFF"/>
                    </a:solidFill>
                  </a:tcPr>
                </a:tc>
                <a:tc>
                  <a:txBody>
                    <a:bodyPr/>
                    <a:lstStyle/>
                    <a:p>
                      <a:pPr algn="ctr" fontAlgn="base"/>
                      <a:r>
                        <a:rPr lang="en-US" sz="1800" b="1" i="0" dirty="0">
                          <a:effectLst/>
                        </a:rPr>
                        <a:t>For Type-3 grammar we can design finite automata.</a:t>
                      </a:r>
                    </a:p>
                  </a:txBody>
                  <a:tcPr marL="92503" marR="92503" marT="129504" marB="129504" anchor="ctr">
                    <a:lnL>
                      <a:noFill/>
                    </a:lnL>
                    <a:lnR>
                      <a:noFill/>
                    </a:lnR>
                    <a:lnT>
                      <a:noFill/>
                    </a:lnT>
                    <a:lnB>
                      <a:noFill/>
                    </a:lnB>
                    <a:solidFill>
                      <a:srgbClr val="FFFFFF"/>
                    </a:solidFill>
                  </a:tcPr>
                </a:tc>
                <a:extLst>
                  <a:ext uri="{0D108BD9-81ED-4DB2-BD59-A6C34878D82A}">
                    <a16:rowId xmlns:a16="http://schemas.microsoft.com/office/drawing/2014/main" val="2136081799"/>
                  </a:ext>
                </a:extLst>
              </a:tr>
              <a:tr h="1110663">
                <a:tc>
                  <a:txBody>
                    <a:bodyPr/>
                    <a:lstStyle/>
                    <a:p>
                      <a:pPr algn="ctr" fontAlgn="base"/>
                      <a:r>
                        <a:rPr lang="en-US" sz="1800" b="1" i="0" dirty="0">
                          <a:effectLst/>
                          <a:highlight>
                            <a:srgbClr val="FFFF00"/>
                          </a:highlight>
                        </a:rPr>
                        <a:t>Non – Deterministic pushdown automata has more powerful than Deterministic pushdown automata.</a:t>
                      </a:r>
                    </a:p>
                  </a:txBody>
                  <a:tcPr marL="92503" marR="92503" marT="129504" marB="129504" anchor="ctr">
                    <a:lnL>
                      <a:noFill/>
                    </a:lnL>
                    <a:lnR>
                      <a:noFill/>
                    </a:lnR>
                    <a:lnT>
                      <a:noFill/>
                    </a:lnT>
                    <a:lnB>
                      <a:noFill/>
                    </a:lnB>
                    <a:solidFill>
                      <a:srgbClr val="FFFFFF"/>
                    </a:solidFill>
                  </a:tcPr>
                </a:tc>
                <a:tc>
                  <a:txBody>
                    <a:bodyPr/>
                    <a:lstStyle/>
                    <a:p>
                      <a:pPr algn="ctr" fontAlgn="base"/>
                      <a:r>
                        <a:rPr lang="en-US" sz="1800" b="1" i="0" dirty="0">
                          <a:effectLst/>
                        </a:rPr>
                        <a:t>Non-Deterministic Finite Automata has same powers as in Deterministic Finite Automata.</a:t>
                      </a:r>
                    </a:p>
                  </a:txBody>
                  <a:tcPr marL="92503" marR="92503" marT="129504" marB="129504" anchor="ctr">
                    <a:lnL>
                      <a:noFill/>
                    </a:lnL>
                    <a:lnR>
                      <a:noFill/>
                    </a:lnR>
                    <a:lnT>
                      <a:noFill/>
                    </a:lnT>
                    <a:lnB>
                      <a:noFill/>
                    </a:lnB>
                    <a:solidFill>
                      <a:srgbClr val="FFFFFF"/>
                    </a:solidFill>
                  </a:tcPr>
                </a:tc>
                <a:extLst>
                  <a:ext uri="{0D108BD9-81ED-4DB2-BD59-A6C34878D82A}">
                    <a16:rowId xmlns:a16="http://schemas.microsoft.com/office/drawing/2014/main" val="1409016803"/>
                  </a:ext>
                </a:extLst>
              </a:tr>
              <a:tr h="1392258">
                <a:tc>
                  <a:txBody>
                    <a:bodyPr/>
                    <a:lstStyle/>
                    <a:p>
                      <a:pPr algn="ctr" fontAlgn="base"/>
                      <a:r>
                        <a:rPr lang="en-US" sz="1800" b="1" i="0" dirty="0">
                          <a:effectLst/>
                          <a:highlight>
                            <a:srgbClr val="FFFF00"/>
                          </a:highlight>
                        </a:rPr>
                        <a:t>Not every Non-Deterministic pushdown automata is transformed into its equivalent Deterministic pushdown Automata .</a:t>
                      </a:r>
                    </a:p>
                  </a:txBody>
                  <a:tcPr marL="92503" marR="92503" marT="129504" marB="129504" anchor="ctr">
                    <a:lnL>
                      <a:noFill/>
                    </a:lnL>
                    <a:lnR>
                      <a:noFill/>
                    </a:lnR>
                    <a:lnT>
                      <a:noFill/>
                    </a:lnT>
                    <a:lnB>
                      <a:noFill/>
                    </a:lnB>
                    <a:solidFill>
                      <a:srgbClr val="FFFFFF"/>
                    </a:solidFill>
                  </a:tcPr>
                </a:tc>
                <a:tc>
                  <a:txBody>
                    <a:bodyPr/>
                    <a:lstStyle/>
                    <a:p>
                      <a:pPr algn="ctr" fontAlgn="base"/>
                      <a:r>
                        <a:rPr lang="en-US" sz="1800" b="1" i="0" dirty="0">
                          <a:effectLst/>
                        </a:rPr>
                        <a:t>Every Non-Deterministic Finite Automata is transformed into an equivalent Deterministic Finite Automata</a:t>
                      </a:r>
                    </a:p>
                  </a:txBody>
                  <a:tcPr marL="92503" marR="92503" marT="129504" marB="129504" anchor="ctr">
                    <a:lnL>
                      <a:noFill/>
                    </a:lnL>
                    <a:lnR>
                      <a:noFill/>
                    </a:lnR>
                    <a:lnT>
                      <a:noFill/>
                    </a:lnT>
                    <a:lnB>
                      <a:noFill/>
                    </a:lnB>
                    <a:solidFill>
                      <a:srgbClr val="FFFFFF"/>
                    </a:solidFill>
                  </a:tcPr>
                </a:tc>
                <a:extLst>
                  <a:ext uri="{0D108BD9-81ED-4DB2-BD59-A6C34878D82A}">
                    <a16:rowId xmlns:a16="http://schemas.microsoft.com/office/drawing/2014/main" val="2198068288"/>
                  </a:ext>
                </a:extLst>
              </a:tr>
              <a:tr h="829068">
                <a:tc>
                  <a:txBody>
                    <a:bodyPr/>
                    <a:lstStyle/>
                    <a:p>
                      <a:pPr algn="ctr" fontAlgn="base"/>
                      <a:r>
                        <a:rPr lang="en-US" sz="1800" b="1" i="0" dirty="0">
                          <a:effectLst/>
                          <a:highlight>
                            <a:srgbClr val="FFFF00"/>
                          </a:highlight>
                        </a:rPr>
                        <a:t>Context free languages can be recognized by pushdown automata.</a:t>
                      </a:r>
                    </a:p>
                  </a:txBody>
                  <a:tcPr marL="92503" marR="92503" marT="129504" marB="129504" anchor="ctr">
                    <a:lnL>
                      <a:noFill/>
                    </a:lnL>
                    <a:lnR>
                      <a:noFill/>
                    </a:lnR>
                    <a:lnT>
                      <a:noFill/>
                    </a:lnT>
                    <a:lnB>
                      <a:noFill/>
                    </a:lnB>
                    <a:solidFill>
                      <a:srgbClr val="FFFFFF"/>
                    </a:solidFill>
                  </a:tcPr>
                </a:tc>
                <a:tc>
                  <a:txBody>
                    <a:bodyPr/>
                    <a:lstStyle/>
                    <a:p>
                      <a:pPr algn="ctr" fontAlgn="base"/>
                      <a:r>
                        <a:rPr lang="en-US" sz="1800" b="1" i="0" dirty="0">
                          <a:effectLst/>
                        </a:rPr>
                        <a:t>Regular languages can be recognized by finite automata.</a:t>
                      </a:r>
                    </a:p>
                  </a:txBody>
                  <a:tcPr marL="92503" marR="92503" marT="129504" marB="129504" anchor="ctr">
                    <a:lnL>
                      <a:noFill/>
                    </a:lnL>
                    <a:lnR>
                      <a:noFill/>
                    </a:lnR>
                    <a:lnT>
                      <a:noFill/>
                    </a:lnT>
                    <a:lnB>
                      <a:noFill/>
                    </a:lnB>
                    <a:solidFill>
                      <a:srgbClr val="FFFFFF"/>
                    </a:solidFill>
                  </a:tcPr>
                </a:tc>
                <a:extLst>
                  <a:ext uri="{0D108BD9-81ED-4DB2-BD59-A6C34878D82A}">
                    <a16:rowId xmlns:a16="http://schemas.microsoft.com/office/drawing/2014/main" val="2032337328"/>
                  </a:ext>
                </a:extLst>
              </a:tr>
              <a:tr h="1110663">
                <a:tc>
                  <a:txBody>
                    <a:bodyPr/>
                    <a:lstStyle/>
                    <a:p>
                      <a:pPr algn="ctr" fontAlgn="base"/>
                      <a:r>
                        <a:rPr lang="en-US" sz="1800" b="1" i="0" dirty="0">
                          <a:effectLst/>
                          <a:highlight>
                            <a:srgbClr val="FFFF00"/>
                          </a:highlight>
                        </a:rPr>
                        <a:t>Pushdown automata has the additional stack for storing long sequence of alphabets.</a:t>
                      </a:r>
                    </a:p>
                  </a:txBody>
                  <a:tcPr marL="92503" marR="92503" marT="129504" marB="129504" anchor="ctr">
                    <a:lnL>
                      <a:noFill/>
                    </a:lnL>
                    <a:lnR>
                      <a:noFill/>
                    </a:lnR>
                    <a:lnT>
                      <a:noFill/>
                    </a:lnT>
                    <a:lnB>
                      <a:noFill/>
                    </a:lnB>
                    <a:solidFill>
                      <a:srgbClr val="FFFFFF"/>
                    </a:solidFill>
                  </a:tcPr>
                </a:tc>
                <a:tc>
                  <a:txBody>
                    <a:bodyPr/>
                    <a:lstStyle/>
                    <a:p>
                      <a:pPr algn="ctr" fontAlgn="base"/>
                      <a:r>
                        <a:rPr lang="en-US" sz="1800" b="1" i="0" dirty="0">
                          <a:effectLst/>
                        </a:rPr>
                        <a:t>Finite Automata doesn’t has any space to store input alphabets.</a:t>
                      </a:r>
                    </a:p>
                  </a:txBody>
                  <a:tcPr marL="92503" marR="92503" marT="129504" marB="129504" anchor="ctr">
                    <a:lnL>
                      <a:noFill/>
                    </a:lnL>
                    <a:lnR>
                      <a:noFill/>
                    </a:lnR>
                    <a:lnT>
                      <a:noFill/>
                    </a:lnT>
                    <a:lnB>
                      <a:noFill/>
                    </a:lnB>
                    <a:solidFill>
                      <a:srgbClr val="FFFFFF"/>
                    </a:solidFill>
                  </a:tcPr>
                </a:tc>
                <a:extLst>
                  <a:ext uri="{0D108BD9-81ED-4DB2-BD59-A6C34878D82A}">
                    <a16:rowId xmlns:a16="http://schemas.microsoft.com/office/drawing/2014/main" val="3908804592"/>
                  </a:ext>
                </a:extLst>
              </a:tr>
              <a:tr h="1110663">
                <a:tc>
                  <a:txBody>
                    <a:bodyPr/>
                    <a:lstStyle/>
                    <a:p>
                      <a:pPr algn="ctr" fontAlgn="base"/>
                      <a:r>
                        <a:rPr lang="en-US" sz="1800" b="1" i="0" dirty="0">
                          <a:effectLst/>
                          <a:highlight>
                            <a:srgbClr val="FFFF00"/>
                          </a:highlight>
                        </a:rPr>
                        <a:t>It gives acceptance of input </a:t>
                      </a:r>
                      <a:r>
                        <a:rPr lang="en-US" sz="1800" b="1" i="0" dirty="0" err="1">
                          <a:effectLst/>
                          <a:highlight>
                            <a:srgbClr val="FFFF00"/>
                          </a:highlight>
                        </a:rPr>
                        <a:t>alphabhets</a:t>
                      </a:r>
                      <a:r>
                        <a:rPr lang="en-US" sz="1800" b="1" i="0" dirty="0">
                          <a:effectLst/>
                          <a:highlight>
                            <a:srgbClr val="FFFF00"/>
                          </a:highlight>
                        </a:rPr>
                        <a:t> by going up to empty stack and final states.</a:t>
                      </a:r>
                    </a:p>
                  </a:txBody>
                  <a:tcPr marL="92503" marR="92503" marT="129504" marB="129504" anchor="ctr">
                    <a:lnL>
                      <a:noFill/>
                    </a:lnL>
                    <a:lnR>
                      <a:noFill/>
                    </a:lnR>
                    <a:lnT>
                      <a:noFill/>
                    </a:lnT>
                    <a:lnB>
                      <a:noFill/>
                    </a:lnB>
                    <a:solidFill>
                      <a:srgbClr val="FFFFFF"/>
                    </a:solidFill>
                  </a:tcPr>
                </a:tc>
                <a:tc>
                  <a:txBody>
                    <a:bodyPr/>
                    <a:lstStyle/>
                    <a:p>
                      <a:pPr algn="ctr" fontAlgn="base"/>
                      <a:r>
                        <a:rPr lang="en-US" sz="1800" b="1" i="0" dirty="0">
                          <a:effectLst/>
                        </a:rPr>
                        <a:t>It accepts the input alphabets by going up to final states.</a:t>
                      </a:r>
                    </a:p>
                  </a:txBody>
                  <a:tcPr marL="92503" marR="92503" marT="129504" marB="129504" anchor="ctr">
                    <a:lnL>
                      <a:noFill/>
                    </a:lnL>
                    <a:lnR>
                      <a:noFill/>
                    </a:lnR>
                    <a:lnT>
                      <a:noFill/>
                    </a:lnT>
                    <a:lnB>
                      <a:noFill/>
                    </a:lnB>
                    <a:solidFill>
                      <a:srgbClr val="FFFFFF"/>
                    </a:solidFill>
                  </a:tcPr>
                </a:tc>
                <a:extLst>
                  <a:ext uri="{0D108BD9-81ED-4DB2-BD59-A6C34878D82A}">
                    <a16:rowId xmlns:a16="http://schemas.microsoft.com/office/drawing/2014/main" val="1367710864"/>
                  </a:ext>
                </a:extLst>
              </a:tr>
            </a:tbl>
          </a:graphicData>
        </a:graphic>
      </p:graphicFrame>
    </p:spTree>
    <p:extLst>
      <p:ext uri="{BB962C8B-B14F-4D97-AF65-F5344CB8AC3E}">
        <p14:creationId xmlns:p14="http://schemas.microsoft.com/office/powerpoint/2010/main" val="3014190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658</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erdana</vt:lpstr>
      <vt:lpstr>inter-bold</vt:lpstr>
      <vt:lpstr>inter-regular</vt:lpstr>
      <vt:lpstr>sofia-pro</vt:lpstr>
      <vt:lpstr>urw-din</vt:lpstr>
      <vt:lpstr>Office Theme</vt:lpstr>
      <vt:lpstr>Pushdown Automata </vt:lpstr>
      <vt:lpstr>Pushdown Automata</vt:lpstr>
      <vt:lpstr>A Pushdown Automata (PDA) can be defined as :  </vt:lpstr>
      <vt:lpstr>A Pushdown Automata (PDA)</vt:lpstr>
      <vt:lpstr>PDA Components: </vt:lpstr>
      <vt:lpstr>PowerPoint Presentation</vt:lpstr>
      <vt:lpstr>PDA Form:</vt:lpstr>
      <vt:lpstr>Example </vt:lpstr>
      <vt:lpstr>PowerPoint Presentation</vt:lpstr>
      <vt:lpstr>Practice examples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Pushdown Automata </dc:title>
  <dc:creator>Rana Marwat Hussain</dc:creator>
  <cp:lastModifiedBy>Rana Marwat Hussain</cp:lastModifiedBy>
  <cp:revision>33</cp:revision>
  <dcterms:created xsi:type="dcterms:W3CDTF">2023-01-03T10:40:28Z</dcterms:created>
  <dcterms:modified xsi:type="dcterms:W3CDTF">2023-01-06T10:41:03Z</dcterms:modified>
</cp:coreProperties>
</file>