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20D04-B517-4173-B487-8CE2EA844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28EE8-2EB6-46ED-A9AB-55BC6E4F3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17BF5-100A-4DB7-91DF-BED93DE0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7C5D-F433-463D-B765-F6F4DF7D09F9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3B862-CCAB-46C2-99EF-093F2702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FA856-8045-43CE-B558-BDB6CD78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8722-72CC-462A-943F-EE2330C7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9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C418-7AAF-496C-80D0-FECE1BA3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FE8B2-7883-4A5B-8AF3-12A13F037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44D0A-FBC8-4C42-A8B2-3F2EC4138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7C5D-F433-463D-B765-F6F4DF7D09F9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2B2F7-A505-4C27-896A-CDBE9AB0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F08FB-4489-4625-BC9F-64815D4F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8722-72CC-462A-943F-EE2330C7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8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1A77E6-8F5D-4930-8424-2E727DF314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6F93C-B2D0-469F-A091-52EC87FAB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AF80-8539-4D5D-8676-BCEDEA00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7C5D-F433-463D-B765-F6F4DF7D09F9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ED0FB-8223-4B7D-8EAC-4B04DD60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9A514-296C-43F7-8F6A-1D92CCFC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8722-72CC-462A-943F-EE2330C7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9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3FC9-9445-452F-83F3-9FA5E6DA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2DC9-3544-4585-8431-F297E504B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14551-183D-41AC-ACF8-766E8FD7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7C5D-F433-463D-B765-F6F4DF7D09F9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E7D93-EEEC-49D3-96A4-729C8D05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4545C-8A18-4D91-8138-97E6911DC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8722-72CC-462A-943F-EE2330C7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1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42C08-FE95-40FC-B69A-709AD322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A5DD0-7D04-4FC2-AB09-D243B865F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26B83-6517-4415-8E25-F7CEA2AF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7C5D-F433-463D-B765-F6F4DF7D09F9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756E2-8B28-4CE1-B8B5-4F5D0313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E7DD1-9812-440E-8E9B-48EAAEB2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8722-72CC-462A-943F-EE2330C7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9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0B25E-D1D3-4BF2-8A06-566BAF59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AB8F-8D30-470C-9AA4-B4C24C4E2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7BDA5-EEBD-43DD-8BFE-7FFB397A4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CCB86-800C-4E1B-83DD-0120ECE46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7C5D-F433-463D-B765-F6F4DF7D09F9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B52DA-677F-4B29-8749-939A46D4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DC328-DFDE-48BA-B33C-4488AD5F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8722-72CC-462A-943F-EE2330C7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6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B50A-449F-4883-9407-596D0BDC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AAE21-1C54-46DF-AF93-8ED59E118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00C1A-0F01-4439-96AB-C063BC676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2A1ED-4666-4557-9410-92B023D62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D7ADD-7E4A-4108-B428-B96456D9A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E76B55-83F2-4A7C-B027-9DFB570F1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7C5D-F433-463D-B765-F6F4DF7D09F9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3E57DE-749C-42CC-8690-99C82B86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9D17D2-A0C9-484C-ADBF-2ECAC4A6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8722-72CC-462A-943F-EE2330C7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3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C521-2092-488E-B745-DA34A806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F67686-2039-479C-9170-2C1CD4A5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7C5D-F433-463D-B765-F6F4DF7D09F9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BD0F6-86E0-4369-BBD0-D2C049911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6A1DA-FBE2-46E7-B00C-2DE7C09D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8722-72CC-462A-943F-EE2330C7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6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D17E7A-DFC1-4682-B48C-5433AFA2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7C5D-F433-463D-B765-F6F4DF7D09F9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25FFE-7974-40FA-A89B-4020B695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4455D-6C28-4954-B4D8-ADD45839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8722-72CC-462A-943F-EE2330C7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3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DAD3E-53D4-4B09-8CF6-192A3B233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2EB6D-EE7F-4CE2-B8B1-EB87DB4DF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21323-06E0-40DD-A112-A636FA11E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35370-A6ED-49C3-A38B-AB590E17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7C5D-F433-463D-B765-F6F4DF7D09F9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CCC7B-8F7B-4D53-9DB0-CD58D438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3215C-6585-4323-B0D3-923A0C28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8722-72CC-462A-943F-EE2330C7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9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44C20-38A0-4D5A-B9EA-E1892C7FB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E0B89-7DF7-4965-81D0-1F1ED6B22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21051-3C72-4779-8EA7-C710F15EF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B5F51-7E90-4B1C-A51B-A9CDCF70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7C5D-F433-463D-B765-F6F4DF7D09F9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C5E7C-51D3-4ADA-98F0-9BECC2F31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CD81D-DE5E-4033-8464-EB11131A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8722-72CC-462A-943F-EE2330C7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4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D7EBA1-6186-434B-A084-94530084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C95D7-F317-49DA-BE5C-50E54DD0E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4B297-C131-44FD-BF7A-2D5A64533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97C5D-F433-463D-B765-F6F4DF7D09F9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2C0B3-D5C6-433A-A7CA-7AFD835EB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4596-85CA-4060-AE6E-AD95A8AA8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B8722-72CC-462A-943F-EE2330C7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EB37-8CF0-4FF5-A395-032B6DB4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5481"/>
            <a:ext cx="10515600" cy="1325563"/>
          </a:xfrm>
        </p:spPr>
        <p:txBody>
          <a:bodyPr/>
          <a:lstStyle/>
          <a:p>
            <a:r>
              <a:rPr lang="it-IT" b="1" i="0" dirty="0">
                <a:solidFill>
                  <a:srgbClr val="000000"/>
                </a:solidFill>
                <a:effectLst/>
                <a:latin typeface="Nunito"/>
              </a:rPr>
              <a:t>Non-deterministic Finite Machine</a:t>
            </a:r>
            <a:r>
              <a:rPr lang="it-IT" b="0" i="0" dirty="0">
                <a:solidFill>
                  <a:srgbClr val="000000"/>
                </a:solidFill>
                <a:effectLst/>
                <a:latin typeface="Nunito"/>
              </a:rPr>
              <a:t> or </a:t>
            </a:r>
            <a:r>
              <a:rPr lang="it-IT" b="1" i="0" dirty="0">
                <a:solidFill>
                  <a:srgbClr val="000000"/>
                </a:solidFill>
                <a:effectLst/>
                <a:latin typeface="Nunito"/>
              </a:rPr>
              <a:t>Non-deterministic Finite Automaton</a:t>
            </a:r>
            <a:r>
              <a:rPr lang="it-IT" b="0" i="0" dirty="0">
                <a:solidFill>
                  <a:srgbClr val="000000"/>
                </a:solidFill>
                <a:effectLst/>
                <a:latin typeface="Nunito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036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465B-7066-4B15-A99D-1FAA90AB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22" y="1065036"/>
            <a:ext cx="10515600" cy="526697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Heebo"/>
              </a:rPr>
              <a:t>Formal Definition of an NDFA</a:t>
            </a:r>
            <a:br>
              <a:rPr lang="en-US" b="0" i="0" dirty="0">
                <a:effectLst/>
                <a:latin typeface="Heeb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5C84C-5626-4E8D-9F8F-54F172972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An NDFA can be represented by a 5-tuple (Q, ∑, δ, q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, F) where −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Q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is a finite set of states.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∑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is a finite set of symbols called the alphabets.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δ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is the transition function where δ: Q × ∑ → 2</a:t>
            </a:r>
            <a:r>
              <a:rPr lang="en-US" b="0" i="0" baseline="30000" dirty="0">
                <a:solidFill>
                  <a:srgbClr val="000000"/>
                </a:solidFill>
                <a:effectLst/>
                <a:latin typeface="Nunito"/>
              </a:rPr>
              <a:t>Q</a:t>
            </a:r>
            <a:endParaRPr lang="en-US" b="0" i="0" dirty="0">
              <a:solidFill>
                <a:srgbClr val="000000"/>
              </a:solidFill>
              <a:effectLst/>
              <a:latin typeface="Nunito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(Here the power set of Q (2</a:t>
            </a:r>
            <a:r>
              <a:rPr lang="en-US" b="0" i="0" baseline="30000" dirty="0">
                <a:solidFill>
                  <a:srgbClr val="000000"/>
                </a:solidFill>
                <a:effectLst/>
                <a:latin typeface="Nunito"/>
              </a:rPr>
              <a:t>Q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) has been taken because in case of NDFA, from a state, transition can occur to any combination of Q states)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q</a:t>
            </a:r>
            <a:r>
              <a:rPr lang="en-US" b="1" i="0" baseline="-25000" dirty="0">
                <a:solidFill>
                  <a:srgbClr val="000000"/>
                </a:solidFill>
                <a:effectLst/>
                <a:latin typeface="Nunito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is the initial state from where any input is processed (q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Nunito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∈ Q).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unito"/>
              </a:rPr>
              <a:t>F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 is a set of final state/states of Q (F ⊆ Q).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94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2C9E-651E-44CD-AE9B-146AB614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FA &amp; State is it a NFA or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CF8FE-1636-4334-8BED-67A7F7ED8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+mj-lt"/>
              <a:buAutoNum type="arabicPeriod"/>
            </a:pPr>
            <a:r>
              <a:rPr lang="el-GR" b="0" i="0" dirty="0">
                <a:solidFill>
                  <a:srgbClr val="000000"/>
                </a:solidFill>
                <a:effectLst/>
                <a:latin typeface="inter-regular"/>
              </a:rPr>
              <a:t>δ(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q0,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 = {q0, q1}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l-GR" b="0" i="0" dirty="0">
                <a:solidFill>
                  <a:srgbClr val="000000"/>
                </a:solidFill>
                <a:effectLst/>
                <a:latin typeface="inter-regular"/>
              </a:rPr>
              <a:t>δ(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q0,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 = {q0, q2}  </a:t>
            </a:r>
          </a:p>
          <a:p>
            <a:pPr algn="just">
              <a:buFont typeface="+mj-lt"/>
              <a:buAutoNum type="arabicPeriod"/>
            </a:pPr>
            <a:r>
              <a:rPr lang="el-GR" b="0" i="0" dirty="0">
                <a:solidFill>
                  <a:srgbClr val="000000"/>
                </a:solidFill>
                <a:effectLst/>
                <a:latin typeface="inter-regular"/>
              </a:rPr>
              <a:t>δ(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q1,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 = {q3}  </a:t>
            </a:r>
          </a:p>
          <a:p>
            <a:pPr algn="just">
              <a:buFont typeface="+mj-lt"/>
              <a:buAutoNum type="arabicPeriod"/>
            </a:pPr>
            <a:r>
              <a:rPr lang="el-GR" b="0" i="0" dirty="0">
                <a:solidFill>
                  <a:srgbClr val="000000"/>
                </a:solidFill>
                <a:effectLst/>
                <a:latin typeface="inter-regular"/>
              </a:rPr>
              <a:t>δ(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q2,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 = {q2, q3}  </a:t>
            </a:r>
          </a:p>
          <a:p>
            <a:pPr algn="just">
              <a:buFont typeface="+mj-lt"/>
              <a:buAutoNum type="arabicPeriod"/>
            </a:pPr>
            <a:r>
              <a:rPr lang="el-GR" b="0" i="0" dirty="0">
                <a:solidFill>
                  <a:srgbClr val="000000"/>
                </a:solidFill>
                <a:effectLst/>
                <a:latin typeface="inter-regular"/>
              </a:rPr>
              <a:t>δ(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q2,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 = {q3}  </a:t>
            </a:r>
          </a:p>
          <a:p>
            <a:pPr algn="just">
              <a:buFont typeface="+mj-lt"/>
              <a:buAutoNum type="arabicPeriod"/>
            </a:pPr>
            <a:r>
              <a:rPr lang="el-GR" b="0" i="0" dirty="0">
                <a:solidFill>
                  <a:srgbClr val="000000"/>
                </a:solidFill>
                <a:effectLst/>
                <a:latin typeface="inter-regular"/>
              </a:rPr>
              <a:t>δ(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q3,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 = {q3}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l-GR" b="0" i="0" dirty="0">
                <a:solidFill>
                  <a:srgbClr val="000000"/>
                </a:solidFill>
                <a:effectLst/>
                <a:latin typeface="inter-regular"/>
              </a:rPr>
              <a:t>δ(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q3,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 = {q3}  </a:t>
            </a:r>
          </a:p>
          <a:p>
            <a:r>
              <a:rPr lang="en-US" dirty="0"/>
              <a:t>F={q3}</a:t>
            </a:r>
          </a:p>
          <a:p>
            <a:r>
              <a:rPr lang="en-US" dirty="0"/>
              <a:t>Starting={q0}</a:t>
            </a:r>
          </a:p>
        </p:txBody>
      </p:sp>
    </p:spTree>
    <p:extLst>
      <p:ext uri="{BB962C8B-B14F-4D97-AF65-F5344CB8AC3E}">
        <p14:creationId xmlns:p14="http://schemas.microsoft.com/office/powerpoint/2010/main" val="366348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79E7B-DD0E-4BE8-B7C7-5406D8AC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28A7B-EDAC-4EA5-B67C-1002804C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an NFA with ∑ = {0, 1} accepts all string ending with 01.</a:t>
            </a:r>
          </a:p>
          <a:p>
            <a:r>
              <a:rPr lang="en-US" b="0" i="0">
                <a:solidFill>
                  <a:srgbClr val="333333"/>
                </a:solidFill>
                <a:effectLst/>
                <a:latin typeface="inter-regular"/>
              </a:rPr>
              <a:t>Design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an NFA in which all the string contain a substring 1110.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63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261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Heebo</vt:lpstr>
      <vt:lpstr>inter-regular</vt:lpstr>
      <vt:lpstr>Nunito</vt:lpstr>
      <vt:lpstr>Office Theme</vt:lpstr>
      <vt:lpstr>Non-deterministic Finite Machine or Non-deterministic Finite Automaton.</vt:lpstr>
      <vt:lpstr>Formal Definition of an NDFA </vt:lpstr>
      <vt:lpstr>Draw FA &amp; State is it a NFA or DFA</vt:lpstr>
      <vt:lpstr>NFA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Non-deterministic Finite Machine or Non-deterministic Finite Automaton.</dc:title>
  <dc:creator>Rana Marwat Hussain</dc:creator>
  <cp:lastModifiedBy>Rana Marwat Hussain</cp:lastModifiedBy>
  <cp:revision>12</cp:revision>
  <dcterms:created xsi:type="dcterms:W3CDTF">2022-10-25T11:13:57Z</dcterms:created>
  <dcterms:modified xsi:type="dcterms:W3CDTF">2023-10-30T09:28:42Z</dcterms:modified>
</cp:coreProperties>
</file>