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1" r:id="rId7"/>
    <p:sldId id="263" r:id="rId8"/>
    <p:sldId id="264" r:id="rId9"/>
    <p:sldId id="265" r:id="rId10"/>
    <p:sldId id="271" r:id="rId11"/>
    <p:sldId id="266" r:id="rId12"/>
    <p:sldId id="267" r:id="rId13"/>
    <p:sldId id="268" r:id="rId14"/>
    <p:sldId id="269" r:id="rId15"/>
    <p:sldId id="270" r:id="rId16"/>
    <p:sldId id="279" r:id="rId17"/>
    <p:sldId id="280"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AD79-9ACA-4E64-B5B8-678273B698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00E768-F8F4-4E62-B348-6F3585E8A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15EFDF-AB80-4B61-934A-787EABCFB69A}"/>
              </a:ext>
            </a:extLst>
          </p:cNvPr>
          <p:cNvSpPr>
            <a:spLocks noGrp="1"/>
          </p:cNvSpPr>
          <p:nvPr>
            <p:ph type="dt" sz="half" idx="10"/>
          </p:nvPr>
        </p:nvSpPr>
        <p:spPr/>
        <p:txBody>
          <a:bodyPr/>
          <a:lstStyle/>
          <a:p>
            <a:fld id="{F1E191FE-9741-4078-B0E4-4C5433A1EE1B}" type="datetimeFigureOut">
              <a:rPr lang="en-US" smtClean="0"/>
              <a:t>11/20/2023</a:t>
            </a:fld>
            <a:endParaRPr lang="en-US"/>
          </a:p>
        </p:txBody>
      </p:sp>
      <p:sp>
        <p:nvSpPr>
          <p:cNvPr id="5" name="Footer Placeholder 4">
            <a:extLst>
              <a:ext uri="{FF2B5EF4-FFF2-40B4-BE49-F238E27FC236}">
                <a16:creationId xmlns:a16="http://schemas.microsoft.com/office/drawing/2014/main" id="{0909B122-CB85-4EA3-833B-DCE6C9763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2F0D0-47C8-45DB-A55A-9481ADE8CC47}"/>
              </a:ext>
            </a:extLst>
          </p:cNvPr>
          <p:cNvSpPr>
            <a:spLocks noGrp="1"/>
          </p:cNvSpPr>
          <p:nvPr>
            <p:ph type="sldNum" sz="quarter" idx="12"/>
          </p:nvPr>
        </p:nvSpPr>
        <p:spPr/>
        <p:txBody>
          <a:bodyPr/>
          <a:lstStyle/>
          <a:p>
            <a:fld id="{79E46EBF-335C-4F30-96EE-D719B7502451}" type="slidenum">
              <a:rPr lang="en-US" smtClean="0"/>
              <a:t>‹#›</a:t>
            </a:fld>
            <a:endParaRPr lang="en-US"/>
          </a:p>
        </p:txBody>
      </p:sp>
    </p:spTree>
    <p:extLst>
      <p:ext uri="{BB962C8B-B14F-4D97-AF65-F5344CB8AC3E}">
        <p14:creationId xmlns:p14="http://schemas.microsoft.com/office/powerpoint/2010/main" val="34521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38AD-0F53-4682-8B31-9A29BE98DD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9B88D3-4119-4675-BE0F-63BD943BED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6A89DE-795E-47B2-9FFE-44E06BFBE97F}"/>
              </a:ext>
            </a:extLst>
          </p:cNvPr>
          <p:cNvSpPr>
            <a:spLocks noGrp="1"/>
          </p:cNvSpPr>
          <p:nvPr>
            <p:ph type="dt" sz="half" idx="10"/>
          </p:nvPr>
        </p:nvSpPr>
        <p:spPr/>
        <p:txBody>
          <a:bodyPr/>
          <a:lstStyle/>
          <a:p>
            <a:fld id="{F1E191FE-9741-4078-B0E4-4C5433A1EE1B}" type="datetimeFigureOut">
              <a:rPr lang="en-US" smtClean="0"/>
              <a:t>11/20/2023</a:t>
            </a:fld>
            <a:endParaRPr lang="en-US"/>
          </a:p>
        </p:txBody>
      </p:sp>
      <p:sp>
        <p:nvSpPr>
          <p:cNvPr id="5" name="Footer Placeholder 4">
            <a:extLst>
              <a:ext uri="{FF2B5EF4-FFF2-40B4-BE49-F238E27FC236}">
                <a16:creationId xmlns:a16="http://schemas.microsoft.com/office/drawing/2014/main" id="{59FFA631-E91B-408B-B6DB-52E851FEB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7AA93-DD88-45E7-AD31-1910926E5DDB}"/>
              </a:ext>
            </a:extLst>
          </p:cNvPr>
          <p:cNvSpPr>
            <a:spLocks noGrp="1"/>
          </p:cNvSpPr>
          <p:nvPr>
            <p:ph type="sldNum" sz="quarter" idx="12"/>
          </p:nvPr>
        </p:nvSpPr>
        <p:spPr/>
        <p:txBody>
          <a:bodyPr/>
          <a:lstStyle/>
          <a:p>
            <a:fld id="{79E46EBF-335C-4F30-96EE-D719B7502451}" type="slidenum">
              <a:rPr lang="en-US" smtClean="0"/>
              <a:t>‹#›</a:t>
            </a:fld>
            <a:endParaRPr lang="en-US"/>
          </a:p>
        </p:txBody>
      </p:sp>
    </p:spTree>
    <p:extLst>
      <p:ext uri="{BB962C8B-B14F-4D97-AF65-F5344CB8AC3E}">
        <p14:creationId xmlns:p14="http://schemas.microsoft.com/office/powerpoint/2010/main" val="183394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CF4C7-1703-432D-9ED7-9864407DE5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56489E-1198-4BC1-B4F3-71056F2E76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6A5A5-0357-4211-9D71-B5C6E459FFCD}"/>
              </a:ext>
            </a:extLst>
          </p:cNvPr>
          <p:cNvSpPr>
            <a:spLocks noGrp="1"/>
          </p:cNvSpPr>
          <p:nvPr>
            <p:ph type="dt" sz="half" idx="10"/>
          </p:nvPr>
        </p:nvSpPr>
        <p:spPr/>
        <p:txBody>
          <a:bodyPr/>
          <a:lstStyle/>
          <a:p>
            <a:fld id="{F1E191FE-9741-4078-B0E4-4C5433A1EE1B}" type="datetimeFigureOut">
              <a:rPr lang="en-US" smtClean="0"/>
              <a:t>11/20/2023</a:t>
            </a:fld>
            <a:endParaRPr lang="en-US"/>
          </a:p>
        </p:txBody>
      </p:sp>
      <p:sp>
        <p:nvSpPr>
          <p:cNvPr id="5" name="Footer Placeholder 4">
            <a:extLst>
              <a:ext uri="{FF2B5EF4-FFF2-40B4-BE49-F238E27FC236}">
                <a16:creationId xmlns:a16="http://schemas.microsoft.com/office/drawing/2014/main" id="{943F29B7-8228-499C-A862-AEF55AE62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36890-9155-46BC-A775-AB2837E5F44B}"/>
              </a:ext>
            </a:extLst>
          </p:cNvPr>
          <p:cNvSpPr>
            <a:spLocks noGrp="1"/>
          </p:cNvSpPr>
          <p:nvPr>
            <p:ph type="sldNum" sz="quarter" idx="12"/>
          </p:nvPr>
        </p:nvSpPr>
        <p:spPr/>
        <p:txBody>
          <a:bodyPr/>
          <a:lstStyle/>
          <a:p>
            <a:fld id="{79E46EBF-335C-4F30-96EE-D719B7502451}" type="slidenum">
              <a:rPr lang="en-US" smtClean="0"/>
              <a:t>‹#›</a:t>
            </a:fld>
            <a:endParaRPr lang="en-US"/>
          </a:p>
        </p:txBody>
      </p:sp>
    </p:spTree>
    <p:extLst>
      <p:ext uri="{BB962C8B-B14F-4D97-AF65-F5344CB8AC3E}">
        <p14:creationId xmlns:p14="http://schemas.microsoft.com/office/powerpoint/2010/main" val="324626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0CA0-8747-47DD-B63F-45730B044D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7762FC-A9AA-41BF-9DFB-42E3A465B7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C5323-46FC-4195-A2E6-836E4BDB0B40}"/>
              </a:ext>
            </a:extLst>
          </p:cNvPr>
          <p:cNvSpPr>
            <a:spLocks noGrp="1"/>
          </p:cNvSpPr>
          <p:nvPr>
            <p:ph type="dt" sz="half" idx="10"/>
          </p:nvPr>
        </p:nvSpPr>
        <p:spPr/>
        <p:txBody>
          <a:bodyPr/>
          <a:lstStyle/>
          <a:p>
            <a:fld id="{F1E191FE-9741-4078-B0E4-4C5433A1EE1B}" type="datetimeFigureOut">
              <a:rPr lang="en-US" smtClean="0"/>
              <a:t>11/20/2023</a:t>
            </a:fld>
            <a:endParaRPr lang="en-US"/>
          </a:p>
        </p:txBody>
      </p:sp>
      <p:sp>
        <p:nvSpPr>
          <p:cNvPr id="5" name="Footer Placeholder 4">
            <a:extLst>
              <a:ext uri="{FF2B5EF4-FFF2-40B4-BE49-F238E27FC236}">
                <a16:creationId xmlns:a16="http://schemas.microsoft.com/office/drawing/2014/main" id="{E291C422-9AF0-40EC-99BC-7E08EBE9D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FF847-92D4-4FA2-B94B-5AAE84168D3A}"/>
              </a:ext>
            </a:extLst>
          </p:cNvPr>
          <p:cNvSpPr>
            <a:spLocks noGrp="1"/>
          </p:cNvSpPr>
          <p:nvPr>
            <p:ph type="sldNum" sz="quarter" idx="12"/>
          </p:nvPr>
        </p:nvSpPr>
        <p:spPr/>
        <p:txBody>
          <a:bodyPr/>
          <a:lstStyle/>
          <a:p>
            <a:fld id="{79E46EBF-335C-4F30-96EE-D719B7502451}" type="slidenum">
              <a:rPr lang="en-US" smtClean="0"/>
              <a:t>‹#›</a:t>
            </a:fld>
            <a:endParaRPr lang="en-US"/>
          </a:p>
        </p:txBody>
      </p:sp>
    </p:spTree>
    <p:extLst>
      <p:ext uri="{BB962C8B-B14F-4D97-AF65-F5344CB8AC3E}">
        <p14:creationId xmlns:p14="http://schemas.microsoft.com/office/powerpoint/2010/main" val="4279293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C4E5-7841-4EF2-B1F9-A41F7585E2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DCEC4D-9940-4BC4-A5A2-AC8DFE2ADB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CB2EBF-CFC5-446A-834B-D019DCF16A1F}"/>
              </a:ext>
            </a:extLst>
          </p:cNvPr>
          <p:cNvSpPr>
            <a:spLocks noGrp="1"/>
          </p:cNvSpPr>
          <p:nvPr>
            <p:ph type="dt" sz="half" idx="10"/>
          </p:nvPr>
        </p:nvSpPr>
        <p:spPr/>
        <p:txBody>
          <a:bodyPr/>
          <a:lstStyle/>
          <a:p>
            <a:fld id="{F1E191FE-9741-4078-B0E4-4C5433A1EE1B}" type="datetimeFigureOut">
              <a:rPr lang="en-US" smtClean="0"/>
              <a:t>11/20/2023</a:t>
            </a:fld>
            <a:endParaRPr lang="en-US"/>
          </a:p>
        </p:txBody>
      </p:sp>
      <p:sp>
        <p:nvSpPr>
          <p:cNvPr id="5" name="Footer Placeholder 4">
            <a:extLst>
              <a:ext uri="{FF2B5EF4-FFF2-40B4-BE49-F238E27FC236}">
                <a16:creationId xmlns:a16="http://schemas.microsoft.com/office/drawing/2014/main" id="{5967178A-5D30-4090-8941-851DB1876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C5ADA-55A3-41E2-A477-2F2B49AB9FEC}"/>
              </a:ext>
            </a:extLst>
          </p:cNvPr>
          <p:cNvSpPr>
            <a:spLocks noGrp="1"/>
          </p:cNvSpPr>
          <p:nvPr>
            <p:ph type="sldNum" sz="quarter" idx="12"/>
          </p:nvPr>
        </p:nvSpPr>
        <p:spPr/>
        <p:txBody>
          <a:bodyPr/>
          <a:lstStyle/>
          <a:p>
            <a:fld id="{79E46EBF-335C-4F30-96EE-D719B7502451}" type="slidenum">
              <a:rPr lang="en-US" smtClean="0"/>
              <a:t>‹#›</a:t>
            </a:fld>
            <a:endParaRPr lang="en-US"/>
          </a:p>
        </p:txBody>
      </p:sp>
    </p:spTree>
    <p:extLst>
      <p:ext uri="{BB962C8B-B14F-4D97-AF65-F5344CB8AC3E}">
        <p14:creationId xmlns:p14="http://schemas.microsoft.com/office/powerpoint/2010/main" val="265517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A51E-C139-4B97-AD66-9DF70D4D67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057F74-DB8A-4219-AB9D-B9EB8AF284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0F0188-8D6A-48ED-AE89-310521CBB9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A3620C-D561-43A9-8DFF-13C79456D605}"/>
              </a:ext>
            </a:extLst>
          </p:cNvPr>
          <p:cNvSpPr>
            <a:spLocks noGrp="1"/>
          </p:cNvSpPr>
          <p:nvPr>
            <p:ph type="dt" sz="half" idx="10"/>
          </p:nvPr>
        </p:nvSpPr>
        <p:spPr/>
        <p:txBody>
          <a:bodyPr/>
          <a:lstStyle/>
          <a:p>
            <a:fld id="{F1E191FE-9741-4078-B0E4-4C5433A1EE1B}" type="datetimeFigureOut">
              <a:rPr lang="en-US" smtClean="0"/>
              <a:t>11/20/2023</a:t>
            </a:fld>
            <a:endParaRPr lang="en-US"/>
          </a:p>
        </p:txBody>
      </p:sp>
      <p:sp>
        <p:nvSpPr>
          <p:cNvPr id="6" name="Footer Placeholder 5">
            <a:extLst>
              <a:ext uri="{FF2B5EF4-FFF2-40B4-BE49-F238E27FC236}">
                <a16:creationId xmlns:a16="http://schemas.microsoft.com/office/drawing/2014/main" id="{612C81C9-C364-4C1C-A7D3-004B064C3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29E1A-FB4C-44B3-81DD-972CAD83B236}"/>
              </a:ext>
            </a:extLst>
          </p:cNvPr>
          <p:cNvSpPr>
            <a:spLocks noGrp="1"/>
          </p:cNvSpPr>
          <p:nvPr>
            <p:ph type="sldNum" sz="quarter" idx="12"/>
          </p:nvPr>
        </p:nvSpPr>
        <p:spPr/>
        <p:txBody>
          <a:bodyPr/>
          <a:lstStyle/>
          <a:p>
            <a:fld id="{79E46EBF-335C-4F30-96EE-D719B7502451}" type="slidenum">
              <a:rPr lang="en-US" smtClean="0"/>
              <a:t>‹#›</a:t>
            </a:fld>
            <a:endParaRPr lang="en-US"/>
          </a:p>
        </p:txBody>
      </p:sp>
    </p:spTree>
    <p:extLst>
      <p:ext uri="{BB962C8B-B14F-4D97-AF65-F5344CB8AC3E}">
        <p14:creationId xmlns:p14="http://schemas.microsoft.com/office/powerpoint/2010/main" val="277894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D0F4-25B3-43B3-9644-1E03208587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D0B06D-F7FC-4351-94BD-76AC6592B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190455-1567-45B2-B00A-E6FD5E44E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4A8751-576A-45EF-9021-14C8F70CCE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7AB74A-5802-4417-970C-9FCEAE2258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CBB87C-26B4-495B-BC30-91DD6716B82F}"/>
              </a:ext>
            </a:extLst>
          </p:cNvPr>
          <p:cNvSpPr>
            <a:spLocks noGrp="1"/>
          </p:cNvSpPr>
          <p:nvPr>
            <p:ph type="dt" sz="half" idx="10"/>
          </p:nvPr>
        </p:nvSpPr>
        <p:spPr/>
        <p:txBody>
          <a:bodyPr/>
          <a:lstStyle/>
          <a:p>
            <a:fld id="{F1E191FE-9741-4078-B0E4-4C5433A1EE1B}" type="datetimeFigureOut">
              <a:rPr lang="en-US" smtClean="0"/>
              <a:t>11/20/2023</a:t>
            </a:fld>
            <a:endParaRPr lang="en-US"/>
          </a:p>
        </p:txBody>
      </p:sp>
      <p:sp>
        <p:nvSpPr>
          <p:cNvPr id="8" name="Footer Placeholder 7">
            <a:extLst>
              <a:ext uri="{FF2B5EF4-FFF2-40B4-BE49-F238E27FC236}">
                <a16:creationId xmlns:a16="http://schemas.microsoft.com/office/drawing/2014/main" id="{229D84E4-49E6-4148-8259-4CC23869D3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A74C89-5755-46B0-BD25-CBFECAC12998}"/>
              </a:ext>
            </a:extLst>
          </p:cNvPr>
          <p:cNvSpPr>
            <a:spLocks noGrp="1"/>
          </p:cNvSpPr>
          <p:nvPr>
            <p:ph type="sldNum" sz="quarter" idx="12"/>
          </p:nvPr>
        </p:nvSpPr>
        <p:spPr/>
        <p:txBody>
          <a:bodyPr/>
          <a:lstStyle/>
          <a:p>
            <a:fld id="{79E46EBF-335C-4F30-96EE-D719B7502451}" type="slidenum">
              <a:rPr lang="en-US" smtClean="0"/>
              <a:t>‹#›</a:t>
            </a:fld>
            <a:endParaRPr lang="en-US"/>
          </a:p>
        </p:txBody>
      </p:sp>
    </p:spTree>
    <p:extLst>
      <p:ext uri="{BB962C8B-B14F-4D97-AF65-F5344CB8AC3E}">
        <p14:creationId xmlns:p14="http://schemas.microsoft.com/office/powerpoint/2010/main" val="316237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011B-2D37-4E9C-B773-3FAFB4338E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AE41EF-B797-4EA4-97AD-22B038C19AC2}"/>
              </a:ext>
            </a:extLst>
          </p:cNvPr>
          <p:cNvSpPr>
            <a:spLocks noGrp="1"/>
          </p:cNvSpPr>
          <p:nvPr>
            <p:ph type="dt" sz="half" idx="10"/>
          </p:nvPr>
        </p:nvSpPr>
        <p:spPr/>
        <p:txBody>
          <a:bodyPr/>
          <a:lstStyle/>
          <a:p>
            <a:fld id="{F1E191FE-9741-4078-B0E4-4C5433A1EE1B}" type="datetimeFigureOut">
              <a:rPr lang="en-US" smtClean="0"/>
              <a:t>11/20/2023</a:t>
            </a:fld>
            <a:endParaRPr lang="en-US"/>
          </a:p>
        </p:txBody>
      </p:sp>
      <p:sp>
        <p:nvSpPr>
          <p:cNvPr id="4" name="Footer Placeholder 3">
            <a:extLst>
              <a:ext uri="{FF2B5EF4-FFF2-40B4-BE49-F238E27FC236}">
                <a16:creationId xmlns:a16="http://schemas.microsoft.com/office/drawing/2014/main" id="{05B93693-ED29-4887-B3CE-454CF6359C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D61531-CD9E-47E4-A559-B41F2CAE2397}"/>
              </a:ext>
            </a:extLst>
          </p:cNvPr>
          <p:cNvSpPr>
            <a:spLocks noGrp="1"/>
          </p:cNvSpPr>
          <p:nvPr>
            <p:ph type="sldNum" sz="quarter" idx="12"/>
          </p:nvPr>
        </p:nvSpPr>
        <p:spPr/>
        <p:txBody>
          <a:bodyPr/>
          <a:lstStyle/>
          <a:p>
            <a:fld id="{79E46EBF-335C-4F30-96EE-D719B7502451}" type="slidenum">
              <a:rPr lang="en-US" smtClean="0"/>
              <a:t>‹#›</a:t>
            </a:fld>
            <a:endParaRPr lang="en-US"/>
          </a:p>
        </p:txBody>
      </p:sp>
    </p:spTree>
    <p:extLst>
      <p:ext uri="{BB962C8B-B14F-4D97-AF65-F5344CB8AC3E}">
        <p14:creationId xmlns:p14="http://schemas.microsoft.com/office/powerpoint/2010/main" val="163960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8D2853-BE1A-4A38-A55A-BB5645E620B6}"/>
              </a:ext>
            </a:extLst>
          </p:cNvPr>
          <p:cNvSpPr>
            <a:spLocks noGrp="1"/>
          </p:cNvSpPr>
          <p:nvPr>
            <p:ph type="dt" sz="half" idx="10"/>
          </p:nvPr>
        </p:nvSpPr>
        <p:spPr/>
        <p:txBody>
          <a:bodyPr/>
          <a:lstStyle/>
          <a:p>
            <a:fld id="{F1E191FE-9741-4078-B0E4-4C5433A1EE1B}" type="datetimeFigureOut">
              <a:rPr lang="en-US" smtClean="0"/>
              <a:t>11/20/2023</a:t>
            </a:fld>
            <a:endParaRPr lang="en-US"/>
          </a:p>
        </p:txBody>
      </p:sp>
      <p:sp>
        <p:nvSpPr>
          <p:cNvPr id="3" name="Footer Placeholder 2">
            <a:extLst>
              <a:ext uri="{FF2B5EF4-FFF2-40B4-BE49-F238E27FC236}">
                <a16:creationId xmlns:a16="http://schemas.microsoft.com/office/drawing/2014/main" id="{9AC8CFF1-3BA9-4D94-8C57-093F8018A3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BB5B06-47B0-4F29-A33C-AC7988372FCE}"/>
              </a:ext>
            </a:extLst>
          </p:cNvPr>
          <p:cNvSpPr>
            <a:spLocks noGrp="1"/>
          </p:cNvSpPr>
          <p:nvPr>
            <p:ph type="sldNum" sz="quarter" idx="12"/>
          </p:nvPr>
        </p:nvSpPr>
        <p:spPr/>
        <p:txBody>
          <a:bodyPr/>
          <a:lstStyle/>
          <a:p>
            <a:fld id="{79E46EBF-335C-4F30-96EE-D719B7502451}" type="slidenum">
              <a:rPr lang="en-US" smtClean="0"/>
              <a:t>‹#›</a:t>
            </a:fld>
            <a:endParaRPr lang="en-US"/>
          </a:p>
        </p:txBody>
      </p:sp>
    </p:spTree>
    <p:extLst>
      <p:ext uri="{BB962C8B-B14F-4D97-AF65-F5344CB8AC3E}">
        <p14:creationId xmlns:p14="http://schemas.microsoft.com/office/powerpoint/2010/main" val="340071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E946-B3BD-4B5F-9EE7-632483C16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A61B81-7C2B-4D37-BA47-BE1BCDB2E6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C44E7E-66E7-40D3-97DA-108FBC6D4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E2015-804A-4127-8BB5-B4F24D425023}"/>
              </a:ext>
            </a:extLst>
          </p:cNvPr>
          <p:cNvSpPr>
            <a:spLocks noGrp="1"/>
          </p:cNvSpPr>
          <p:nvPr>
            <p:ph type="dt" sz="half" idx="10"/>
          </p:nvPr>
        </p:nvSpPr>
        <p:spPr/>
        <p:txBody>
          <a:bodyPr/>
          <a:lstStyle/>
          <a:p>
            <a:fld id="{F1E191FE-9741-4078-B0E4-4C5433A1EE1B}" type="datetimeFigureOut">
              <a:rPr lang="en-US" smtClean="0"/>
              <a:t>11/20/2023</a:t>
            </a:fld>
            <a:endParaRPr lang="en-US"/>
          </a:p>
        </p:txBody>
      </p:sp>
      <p:sp>
        <p:nvSpPr>
          <p:cNvPr id="6" name="Footer Placeholder 5">
            <a:extLst>
              <a:ext uri="{FF2B5EF4-FFF2-40B4-BE49-F238E27FC236}">
                <a16:creationId xmlns:a16="http://schemas.microsoft.com/office/drawing/2014/main" id="{4F34BF03-F1FD-4A42-9ABD-FD7DEF2FDA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3D25F-F6AE-40E5-B9A8-67C9EE7D4849}"/>
              </a:ext>
            </a:extLst>
          </p:cNvPr>
          <p:cNvSpPr>
            <a:spLocks noGrp="1"/>
          </p:cNvSpPr>
          <p:nvPr>
            <p:ph type="sldNum" sz="quarter" idx="12"/>
          </p:nvPr>
        </p:nvSpPr>
        <p:spPr/>
        <p:txBody>
          <a:bodyPr/>
          <a:lstStyle/>
          <a:p>
            <a:fld id="{79E46EBF-335C-4F30-96EE-D719B7502451}" type="slidenum">
              <a:rPr lang="en-US" smtClean="0"/>
              <a:t>‹#›</a:t>
            </a:fld>
            <a:endParaRPr lang="en-US"/>
          </a:p>
        </p:txBody>
      </p:sp>
    </p:spTree>
    <p:extLst>
      <p:ext uri="{BB962C8B-B14F-4D97-AF65-F5344CB8AC3E}">
        <p14:creationId xmlns:p14="http://schemas.microsoft.com/office/powerpoint/2010/main" val="2021808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BA80-405F-4EA9-8FBE-8CE7A90835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62A427-E215-4C05-8028-F5CC2096C5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6A4A64-5C17-415E-8BFD-3FC846E9C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3778A-56FE-4A41-86DD-5F87D0EAAA13}"/>
              </a:ext>
            </a:extLst>
          </p:cNvPr>
          <p:cNvSpPr>
            <a:spLocks noGrp="1"/>
          </p:cNvSpPr>
          <p:nvPr>
            <p:ph type="dt" sz="half" idx="10"/>
          </p:nvPr>
        </p:nvSpPr>
        <p:spPr/>
        <p:txBody>
          <a:bodyPr/>
          <a:lstStyle/>
          <a:p>
            <a:fld id="{F1E191FE-9741-4078-B0E4-4C5433A1EE1B}" type="datetimeFigureOut">
              <a:rPr lang="en-US" smtClean="0"/>
              <a:t>11/20/2023</a:t>
            </a:fld>
            <a:endParaRPr lang="en-US"/>
          </a:p>
        </p:txBody>
      </p:sp>
      <p:sp>
        <p:nvSpPr>
          <p:cNvPr id="6" name="Footer Placeholder 5">
            <a:extLst>
              <a:ext uri="{FF2B5EF4-FFF2-40B4-BE49-F238E27FC236}">
                <a16:creationId xmlns:a16="http://schemas.microsoft.com/office/drawing/2014/main" id="{EBF4DA1D-3090-4709-840C-E821596E0E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B49F70-75CC-4F42-929A-8DC04A5A23F1}"/>
              </a:ext>
            </a:extLst>
          </p:cNvPr>
          <p:cNvSpPr>
            <a:spLocks noGrp="1"/>
          </p:cNvSpPr>
          <p:nvPr>
            <p:ph type="sldNum" sz="quarter" idx="12"/>
          </p:nvPr>
        </p:nvSpPr>
        <p:spPr/>
        <p:txBody>
          <a:bodyPr/>
          <a:lstStyle/>
          <a:p>
            <a:fld id="{79E46EBF-335C-4F30-96EE-D719B7502451}" type="slidenum">
              <a:rPr lang="en-US" smtClean="0"/>
              <a:t>‹#›</a:t>
            </a:fld>
            <a:endParaRPr lang="en-US"/>
          </a:p>
        </p:txBody>
      </p:sp>
    </p:spTree>
    <p:extLst>
      <p:ext uri="{BB962C8B-B14F-4D97-AF65-F5344CB8AC3E}">
        <p14:creationId xmlns:p14="http://schemas.microsoft.com/office/powerpoint/2010/main" val="2719091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6B8160-356E-4B57-A013-E0F89285E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960477-FF5D-4E4C-84C4-840CE29582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90992-8B3D-4CCC-A039-71FB5FB440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191FE-9741-4078-B0E4-4C5433A1EE1B}" type="datetimeFigureOut">
              <a:rPr lang="en-US" smtClean="0"/>
              <a:t>11/20/2023</a:t>
            </a:fld>
            <a:endParaRPr lang="en-US"/>
          </a:p>
        </p:txBody>
      </p:sp>
      <p:sp>
        <p:nvSpPr>
          <p:cNvPr id="5" name="Footer Placeholder 4">
            <a:extLst>
              <a:ext uri="{FF2B5EF4-FFF2-40B4-BE49-F238E27FC236}">
                <a16:creationId xmlns:a16="http://schemas.microsoft.com/office/drawing/2014/main" id="{C8F1659F-4F07-4551-9730-CD9774394F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6D289A-F56F-4B8E-8ABD-0BBBD60154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46EBF-335C-4F30-96EE-D719B7502451}" type="slidenum">
              <a:rPr lang="en-US" smtClean="0"/>
              <a:t>‹#›</a:t>
            </a:fld>
            <a:endParaRPr lang="en-US"/>
          </a:p>
        </p:txBody>
      </p:sp>
    </p:spTree>
    <p:extLst>
      <p:ext uri="{BB962C8B-B14F-4D97-AF65-F5344CB8AC3E}">
        <p14:creationId xmlns:p14="http://schemas.microsoft.com/office/powerpoint/2010/main" val="1014773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theory-computation-generating-regular-expression-finite-automata/" TargetMode="External"/><Relationship Id="rId2" Type="http://schemas.openxmlformats.org/officeDocument/2006/relationships/hyperlink" Target="https://www.geeksforgeeks.org/toc-finite-automata-introduction/" TargetMode="Externa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261A-90ED-40EF-928F-EEB191C169F4}"/>
              </a:ext>
            </a:extLst>
          </p:cNvPr>
          <p:cNvSpPr>
            <a:spLocks noGrp="1"/>
          </p:cNvSpPr>
          <p:nvPr>
            <p:ph type="title"/>
          </p:nvPr>
        </p:nvSpPr>
        <p:spPr/>
        <p:txBody>
          <a:bodyPr/>
          <a:lstStyle/>
          <a:p>
            <a:r>
              <a:rPr lang="en-US" dirty="0"/>
              <a:t>Moore Machine &amp; Mealy Machine</a:t>
            </a:r>
          </a:p>
        </p:txBody>
      </p:sp>
      <p:sp>
        <p:nvSpPr>
          <p:cNvPr id="3" name="Text Placeholder 2">
            <a:extLst>
              <a:ext uri="{FF2B5EF4-FFF2-40B4-BE49-F238E27FC236}">
                <a16:creationId xmlns:a16="http://schemas.microsoft.com/office/drawing/2014/main" id="{7864B0CE-6616-4A2E-8304-565B1DA93B72}"/>
              </a:ext>
            </a:extLst>
          </p:cNvPr>
          <p:cNvSpPr>
            <a:spLocks noGrp="1"/>
          </p:cNvSpPr>
          <p:nvPr>
            <p:ph type="body" idx="1"/>
          </p:nvPr>
        </p:nvSpPr>
        <p:spPr/>
        <p:txBody>
          <a:bodyPr/>
          <a:lstStyle/>
          <a:p>
            <a:r>
              <a:rPr lang="en-US"/>
              <a:t> </a:t>
            </a:r>
            <a:endParaRPr lang="en-US" dirty="0"/>
          </a:p>
        </p:txBody>
      </p:sp>
    </p:spTree>
    <p:extLst>
      <p:ext uri="{BB962C8B-B14F-4D97-AF65-F5344CB8AC3E}">
        <p14:creationId xmlns:p14="http://schemas.microsoft.com/office/powerpoint/2010/main" val="56718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onversion from Moore machine to Mealy Machine">
            <a:extLst>
              <a:ext uri="{FF2B5EF4-FFF2-40B4-BE49-F238E27FC236}">
                <a16:creationId xmlns:a16="http://schemas.microsoft.com/office/drawing/2014/main" id="{7014E5C0-A5C0-4B46-957A-56C9F6581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05372"/>
            <a:ext cx="7145867" cy="356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259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2FD3-42EB-4871-A3D4-DA9F57246399}"/>
              </a:ext>
            </a:extLst>
          </p:cNvPr>
          <p:cNvSpPr>
            <a:spLocks noGrp="1"/>
          </p:cNvSpPr>
          <p:nvPr>
            <p:ph type="title"/>
          </p:nvPr>
        </p:nvSpPr>
        <p:spPr>
          <a:xfrm>
            <a:off x="838200" y="3063169"/>
            <a:ext cx="10515600" cy="1325563"/>
          </a:xfrm>
        </p:spPr>
        <p:txBody>
          <a:bodyPr/>
          <a:lstStyle/>
          <a:p>
            <a:pPr algn="ctr"/>
            <a:r>
              <a:rPr lang="en-US" b="1" dirty="0"/>
              <a:t>MEALY  TO MOORE</a:t>
            </a:r>
            <a:endParaRPr lang="en-US" dirty="0"/>
          </a:p>
        </p:txBody>
      </p:sp>
    </p:spTree>
    <p:extLst>
      <p:ext uri="{BB962C8B-B14F-4D97-AF65-F5344CB8AC3E}">
        <p14:creationId xmlns:p14="http://schemas.microsoft.com/office/powerpoint/2010/main" val="70573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nversion from Mealy machine to Moore Machine">
            <a:extLst>
              <a:ext uri="{FF2B5EF4-FFF2-40B4-BE49-F238E27FC236}">
                <a16:creationId xmlns:a16="http://schemas.microsoft.com/office/drawing/2014/main" id="{BCF8FC9B-20A0-4C04-BFC7-B6AD6233A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076" y="1171086"/>
            <a:ext cx="5881848" cy="4778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528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nversion from Mealy machine to Moore Machine">
            <a:extLst>
              <a:ext uri="{FF2B5EF4-FFF2-40B4-BE49-F238E27FC236}">
                <a16:creationId xmlns:a16="http://schemas.microsoft.com/office/drawing/2014/main" id="{94B45F5E-7B7F-46F1-AF7A-9C55843C4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734" y="1312899"/>
            <a:ext cx="7292621" cy="423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087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onversion from Mealy machine to Moore Machine">
            <a:extLst>
              <a:ext uri="{FF2B5EF4-FFF2-40B4-BE49-F238E27FC236}">
                <a16:creationId xmlns:a16="http://schemas.microsoft.com/office/drawing/2014/main" id="{D5AAC6E0-15D0-480A-AF75-55D87431A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178" y="1015191"/>
            <a:ext cx="8715021" cy="4729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238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onversion from Mealy machine to Moore Machine">
            <a:extLst>
              <a:ext uri="{FF2B5EF4-FFF2-40B4-BE49-F238E27FC236}">
                <a16:creationId xmlns:a16="http://schemas.microsoft.com/office/drawing/2014/main" id="{F07FAEEF-6F42-4885-8C0D-DA3260AB8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422" y="838915"/>
            <a:ext cx="6791678" cy="430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847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DA15-4111-4B97-95AA-95CAB41FA9C9}"/>
              </a:ext>
            </a:extLst>
          </p:cNvPr>
          <p:cNvSpPr>
            <a:spLocks noGrp="1"/>
          </p:cNvSpPr>
          <p:nvPr>
            <p:ph type="title"/>
          </p:nvPr>
        </p:nvSpPr>
        <p:spPr/>
        <p:txBody>
          <a:bodyPr/>
          <a:lstStyle/>
          <a:p>
            <a:r>
              <a:rPr lang="en-US" b="1" i="0" dirty="0">
                <a:solidFill>
                  <a:srgbClr val="3A3A3A"/>
                </a:solidFill>
                <a:effectLst/>
                <a:latin typeface="Open Sans"/>
              </a:rPr>
              <a:t>Transition graphs</a:t>
            </a:r>
            <a:endParaRPr lang="en-US" b="1" dirty="0"/>
          </a:p>
        </p:txBody>
      </p:sp>
      <p:sp>
        <p:nvSpPr>
          <p:cNvPr id="4" name="TextBox 3">
            <a:extLst>
              <a:ext uri="{FF2B5EF4-FFF2-40B4-BE49-F238E27FC236}">
                <a16:creationId xmlns:a16="http://schemas.microsoft.com/office/drawing/2014/main" id="{2257133F-DA80-440A-9994-E4A1B1B6CF25}"/>
              </a:ext>
            </a:extLst>
          </p:cNvPr>
          <p:cNvSpPr txBox="1"/>
          <p:nvPr/>
        </p:nvSpPr>
        <p:spPr>
          <a:xfrm>
            <a:off x="101600" y="1573874"/>
            <a:ext cx="11672711" cy="4832092"/>
          </a:xfrm>
          <a:prstGeom prst="rect">
            <a:avLst/>
          </a:prstGeom>
          <a:noFill/>
        </p:spPr>
        <p:txBody>
          <a:bodyPr wrap="square">
            <a:spAutoFit/>
          </a:bodyPr>
          <a:lstStyle/>
          <a:p>
            <a:pPr algn="just"/>
            <a:r>
              <a:rPr lang="en-US" sz="2800" b="0" i="0" dirty="0">
                <a:solidFill>
                  <a:srgbClr val="3A3A3A"/>
                </a:solidFill>
                <a:effectLst/>
                <a:latin typeface="Open Sans"/>
              </a:rPr>
              <a:t>Transition graph can be interpreted as a flowchart for an algorithm recognizing a language. A transition graph consists of three things:</a:t>
            </a:r>
          </a:p>
          <a:p>
            <a:pPr algn="just">
              <a:buFont typeface="+mj-lt"/>
              <a:buAutoNum type="arabicPeriod"/>
            </a:pPr>
            <a:r>
              <a:rPr lang="en-US" sz="2800" b="0" i="0" dirty="0">
                <a:solidFill>
                  <a:srgbClr val="3A3A3A"/>
                </a:solidFill>
                <a:effectLst/>
                <a:latin typeface="Open Sans"/>
              </a:rPr>
              <a:t>A finite set of states, at least one of which is designated the start state and some of which are designated as final states.</a:t>
            </a:r>
          </a:p>
          <a:p>
            <a:pPr algn="just">
              <a:buFont typeface="+mj-lt"/>
              <a:buAutoNum type="arabicPeriod"/>
            </a:pPr>
            <a:r>
              <a:rPr lang="en-US" sz="2800" b="0" i="0" dirty="0">
                <a:solidFill>
                  <a:srgbClr val="3A3A3A"/>
                </a:solidFill>
                <a:effectLst/>
                <a:latin typeface="Open Sans"/>
              </a:rPr>
              <a:t>An alphabet Σ of possible input symbols from which the input strings are formed.</a:t>
            </a:r>
          </a:p>
          <a:p>
            <a:pPr algn="just">
              <a:buFont typeface="+mj-lt"/>
              <a:buAutoNum type="arabicPeriod"/>
            </a:pPr>
            <a:r>
              <a:rPr lang="en-US" sz="2800" b="0" i="0" dirty="0">
                <a:solidFill>
                  <a:srgbClr val="3A3A3A"/>
                </a:solidFill>
                <a:effectLst/>
                <a:latin typeface="Open Sans"/>
              </a:rPr>
              <a:t>A finite set of transitions that show the change of state from the given state on a given input.</a:t>
            </a:r>
          </a:p>
          <a:p>
            <a:pPr algn="just"/>
            <a:r>
              <a:rPr lang="en-US" sz="2800" b="0" i="0" dirty="0">
                <a:solidFill>
                  <a:srgbClr val="3A3A3A"/>
                </a:solidFill>
                <a:effectLst/>
                <a:latin typeface="Open Sans"/>
              </a:rPr>
              <a:t>A successful path through the transition graph is a series of edges forming a path beginning at the start state and ending at one of the final states.</a:t>
            </a:r>
          </a:p>
        </p:txBody>
      </p:sp>
    </p:spTree>
    <p:extLst>
      <p:ext uri="{BB962C8B-B14F-4D97-AF65-F5344CB8AC3E}">
        <p14:creationId xmlns:p14="http://schemas.microsoft.com/office/powerpoint/2010/main" val="3314536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341D1A-6B15-40EB-A947-226A4BF1C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534" y="273756"/>
            <a:ext cx="11003844" cy="6310488"/>
          </a:xfrm>
          <a:prstGeom prst="rect">
            <a:avLst/>
          </a:prstGeom>
        </p:spPr>
      </p:pic>
    </p:spTree>
    <p:extLst>
      <p:ext uri="{BB962C8B-B14F-4D97-AF65-F5344CB8AC3E}">
        <p14:creationId xmlns:p14="http://schemas.microsoft.com/office/powerpoint/2010/main" val="3766210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C7189-8EBA-4201-82F6-7B8914D3F298}"/>
              </a:ext>
            </a:extLst>
          </p:cNvPr>
          <p:cNvSpPr>
            <a:spLocks noGrp="1"/>
          </p:cNvSpPr>
          <p:nvPr>
            <p:ph type="title"/>
          </p:nvPr>
        </p:nvSpPr>
        <p:spPr>
          <a:xfrm>
            <a:off x="1018822" y="2766218"/>
            <a:ext cx="10515600" cy="1325563"/>
          </a:xfrm>
        </p:spPr>
        <p:txBody>
          <a:bodyPr/>
          <a:lstStyle/>
          <a:p>
            <a:pPr algn="ctr"/>
            <a:r>
              <a:rPr lang="en-US" b="1" i="0" dirty="0">
                <a:solidFill>
                  <a:srgbClr val="273239"/>
                </a:solidFill>
                <a:effectLst/>
                <a:latin typeface="urw-din"/>
              </a:rPr>
              <a:t>Kleene’s Theorem</a:t>
            </a:r>
            <a:endParaRPr lang="en-US" dirty="0"/>
          </a:p>
        </p:txBody>
      </p:sp>
    </p:spTree>
    <p:extLst>
      <p:ext uri="{BB962C8B-B14F-4D97-AF65-F5344CB8AC3E}">
        <p14:creationId xmlns:p14="http://schemas.microsoft.com/office/powerpoint/2010/main" val="968300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D87BC0-EA3C-41E7-8225-77602850F9FF}"/>
              </a:ext>
            </a:extLst>
          </p:cNvPr>
          <p:cNvSpPr txBox="1"/>
          <p:nvPr/>
        </p:nvSpPr>
        <p:spPr>
          <a:xfrm>
            <a:off x="338666" y="395111"/>
            <a:ext cx="11469511" cy="1754326"/>
          </a:xfrm>
          <a:prstGeom prst="rect">
            <a:avLst/>
          </a:prstGeom>
          <a:noFill/>
        </p:spPr>
        <p:txBody>
          <a:bodyPr wrap="square">
            <a:spAutoFit/>
          </a:bodyPr>
          <a:lstStyle/>
          <a:p>
            <a:pPr algn="just"/>
            <a:r>
              <a:rPr lang="en-US" b="1" i="0" dirty="0">
                <a:solidFill>
                  <a:srgbClr val="273239"/>
                </a:solidFill>
                <a:effectLst/>
                <a:latin typeface="urw-din"/>
              </a:rPr>
              <a:t>A language is said to be regular if it can be represented by using a </a:t>
            </a:r>
            <a:r>
              <a:rPr lang="en-US" b="1" i="0" u="sng" dirty="0">
                <a:effectLst/>
                <a:latin typeface="urw-din"/>
                <a:hlinkClick r:id="rId2"/>
              </a:rPr>
              <a:t>Finite Automata</a:t>
            </a:r>
            <a:r>
              <a:rPr lang="en-US" b="1" i="0" dirty="0">
                <a:solidFill>
                  <a:srgbClr val="273239"/>
                </a:solidFill>
                <a:effectLst/>
                <a:latin typeface="urw-din"/>
              </a:rPr>
              <a:t> or if a </a:t>
            </a:r>
            <a:r>
              <a:rPr lang="en-US" b="1" i="0" u="sng" dirty="0">
                <a:effectLst/>
                <a:latin typeface="urw-din"/>
                <a:hlinkClick r:id="rId3"/>
              </a:rPr>
              <a:t>Regular Expression</a:t>
            </a:r>
            <a:r>
              <a:rPr lang="en-US" b="1" i="0" dirty="0">
                <a:solidFill>
                  <a:srgbClr val="273239"/>
                </a:solidFill>
                <a:effectLst/>
                <a:latin typeface="urw-din"/>
              </a:rPr>
              <a:t> can be generated for it. This definition leads us to the general definition that; For every Regular Expression corresponding to the language, a Finite Automata can be generated. For certain expressions like :- (</a:t>
            </a:r>
            <a:r>
              <a:rPr lang="en-US" b="1" i="0" dirty="0" err="1">
                <a:solidFill>
                  <a:srgbClr val="273239"/>
                </a:solidFill>
                <a:effectLst/>
                <a:latin typeface="urw-din"/>
              </a:rPr>
              <a:t>a+b</a:t>
            </a:r>
            <a:r>
              <a:rPr lang="en-US" b="1" i="0" dirty="0">
                <a:solidFill>
                  <a:srgbClr val="273239"/>
                </a:solidFill>
                <a:effectLst/>
                <a:latin typeface="urw-din"/>
              </a:rPr>
              <a:t>), ab, (</a:t>
            </a:r>
            <a:r>
              <a:rPr lang="en-US" b="1" i="0" dirty="0" err="1">
                <a:solidFill>
                  <a:srgbClr val="273239"/>
                </a:solidFill>
                <a:effectLst/>
                <a:latin typeface="urw-din"/>
              </a:rPr>
              <a:t>a+b</a:t>
            </a:r>
            <a:r>
              <a:rPr lang="en-US" b="1" i="0" dirty="0">
                <a:solidFill>
                  <a:srgbClr val="273239"/>
                </a:solidFill>
                <a:effectLst/>
                <a:latin typeface="urw-din"/>
              </a:rPr>
              <a:t>)* ; It’s fairly easier to make the Finite Automata by just intuition as shown below. The problem arises when we are provided with a longer Regular Expression. This brings about the need for a systematic approach towards FA generation, which has been put forward by Kleene in Kleene’s Theorem</a:t>
            </a:r>
            <a:endParaRPr lang="en-US" b="1" dirty="0"/>
          </a:p>
        </p:txBody>
      </p:sp>
      <p:sp>
        <p:nvSpPr>
          <p:cNvPr id="6" name="TextBox 5">
            <a:extLst>
              <a:ext uri="{FF2B5EF4-FFF2-40B4-BE49-F238E27FC236}">
                <a16:creationId xmlns:a16="http://schemas.microsoft.com/office/drawing/2014/main" id="{0391FCC4-6F3A-4DDD-A9EC-EE71941C3C9F}"/>
              </a:ext>
            </a:extLst>
          </p:cNvPr>
          <p:cNvSpPr txBox="1"/>
          <p:nvPr/>
        </p:nvSpPr>
        <p:spPr>
          <a:xfrm>
            <a:off x="338666" y="2377911"/>
            <a:ext cx="6096000" cy="369332"/>
          </a:xfrm>
          <a:prstGeom prst="rect">
            <a:avLst/>
          </a:prstGeom>
          <a:noFill/>
        </p:spPr>
        <p:txBody>
          <a:bodyPr wrap="square">
            <a:spAutoFit/>
          </a:bodyPr>
          <a:lstStyle/>
          <a:p>
            <a:r>
              <a:rPr lang="en-US" b="1" i="0" dirty="0">
                <a:solidFill>
                  <a:srgbClr val="273239"/>
                </a:solidFill>
                <a:effectLst/>
                <a:latin typeface="urw-din"/>
              </a:rPr>
              <a:t>I</a:t>
            </a:r>
            <a:r>
              <a:rPr lang="en-US" b="0" i="0" dirty="0">
                <a:solidFill>
                  <a:srgbClr val="273239"/>
                </a:solidFill>
                <a:effectLst/>
                <a:latin typeface="urw-din"/>
              </a:rPr>
              <a:t> </a:t>
            </a:r>
            <a:r>
              <a:rPr lang="en-US" b="1" i="0" dirty="0">
                <a:solidFill>
                  <a:srgbClr val="273239"/>
                </a:solidFill>
                <a:effectLst/>
                <a:latin typeface="urw-din"/>
              </a:rPr>
              <a:t>Kleene’s Theorem-I :</a:t>
            </a:r>
            <a:endParaRPr lang="en-US" dirty="0"/>
          </a:p>
        </p:txBody>
      </p:sp>
      <p:sp>
        <p:nvSpPr>
          <p:cNvPr id="8" name="TextBox 7">
            <a:extLst>
              <a:ext uri="{FF2B5EF4-FFF2-40B4-BE49-F238E27FC236}">
                <a16:creationId xmlns:a16="http://schemas.microsoft.com/office/drawing/2014/main" id="{333F4D77-6548-4A82-B3E5-3EBD94987D77}"/>
              </a:ext>
            </a:extLst>
          </p:cNvPr>
          <p:cNvSpPr txBox="1"/>
          <p:nvPr/>
        </p:nvSpPr>
        <p:spPr>
          <a:xfrm>
            <a:off x="338665" y="2782669"/>
            <a:ext cx="11763023" cy="369332"/>
          </a:xfrm>
          <a:prstGeom prst="rect">
            <a:avLst/>
          </a:prstGeom>
          <a:noFill/>
        </p:spPr>
        <p:txBody>
          <a:bodyPr wrap="square">
            <a:spAutoFit/>
          </a:bodyPr>
          <a:lstStyle/>
          <a:p>
            <a:r>
              <a:rPr lang="en-US" b="1" i="1" dirty="0">
                <a:solidFill>
                  <a:srgbClr val="273239"/>
                </a:solidFill>
                <a:effectLst/>
                <a:latin typeface="urw-din"/>
              </a:rPr>
              <a:t>For any Regular Expression r that represents Language L(r), there is a Finite Automata that accepts same language.</a:t>
            </a:r>
            <a:endParaRPr lang="en-US" b="1" dirty="0"/>
          </a:p>
        </p:txBody>
      </p:sp>
      <p:pic>
        <p:nvPicPr>
          <p:cNvPr id="10" name="Picture 9">
            <a:extLst>
              <a:ext uri="{FF2B5EF4-FFF2-40B4-BE49-F238E27FC236}">
                <a16:creationId xmlns:a16="http://schemas.microsoft.com/office/drawing/2014/main" id="{F76ABB31-D2B7-476A-9CF6-97F3A5BFB7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0393" y="3152001"/>
            <a:ext cx="6239746" cy="3115110"/>
          </a:xfrm>
          <a:prstGeom prst="rect">
            <a:avLst/>
          </a:prstGeom>
        </p:spPr>
      </p:pic>
    </p:spTree>
    <p:extLst>
      <p:ext uri="{BB962C8B-B14F-4D97-AF65-F5344CB8AC3E}">
        <p14:creationId xmlns:p14="http://schemas.microsoft.com/office/powerpoint/2010/main" val="54570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6842-8D85-4A10-9F7A-65605533C309}"/>
              </a:ext>
            </a:extLst>
          </p:cNvPr>
          <p:cNvSpPr>
            <a:spLocks noGrp="1"/>
          </p:cNvSpPr>
          <p:nvPr>
            <p:ph type="title"/>
          </p:nvPr>
        </p:nvSpPr>
        <p:spPr/>
        <p:txBody>
          <a:bodyPr/>
          <a:lstStyle/>
          <a:p>
            <a:r>
              <a:rPr lang="en-US" dirty="0"/>
              <a:t>Moore Machine</a:t>
            </a:r>
          </a:p>
        </p:txBody>
      </p:sp>
      <p:sp>
        <p:nvSpPr>
          <p:cNvPr id="3" name="Content Placeholder 2">
            <a:extLst>
              <a:ext uri="{FF2B5EF4-FFF2-40B4-BE49-F238E27FC236}">
                <a16:creationId xmlns:a16="http://schemas.microsoft.com/office/drawing/2014/main" id="{E78C7845-4F30-43B8-BEA3-1A84E7D7F30F}"/>
              </a:ext>
            </a:extLst>
          </p:cNvPr>
          <p:cNvSpPr>
            <a:spLocks noGrp="1"/>
          </p:cNvSpPr>
          <p:nvPr>
            <p:ph idx="1"/>
          </p:nvPr>
        </p:nvSpPr>
        <p:spPr>
          <a:xfrm>
            <a:off x="609599" y="1377244"/>
            <a:ext cx="11243733" cy="5362223"/>
          </a:xfrm>
        </p:spPr>
        <p:txBody>
          <a:bodyPr>
            <a:normAutofit fontScale="70000" lnSpcReduction="20000"/>
          </a:bodyPr>
          <a:lstStyle/>
          <a:p>
            <a:r>
              <a:rPr lang="en-US" b="1" dirty="0"/>
              <a:t>Moore machine is an FSM whose outputs depend on only the present state.</a:t>
            </a:r>
          </a:p>
          <a:p>
            <a:endParaRPr lang="en-US" b="1" dirty="0"/>
          </a:p>
          <a:p>
            <a:r>
              <a:rPr lang="en-US" b="1" dirty="0"/>
              <a:t>A Moore machine can be described by a 6 tuple (Q, ∑, O, δ, X, q0) where −</a:t>
            </a:r>
          </a:p>
          <a:p>
            <a:endParaRPr lang="en-US" b="1" dirty="0"/>
          </a:p>
          <a:p>
            <a:r>
              <a:rPr lang="en-US" b="1" dirty="0"/>
              <a:t>Q is a finite set of states.</a:t>
            </a:r>
          </a:p>
          <a:p>
            <a:endParaRPr lang="en-US" b="1" dirty="0"/>
          </a:p>
          <a:p>
            <a:r>
              <a:rPr lang="en-US" b="1" dirty="0"/>
              <a:t>∑ is a finite set of symbols called the input alphabet.</a:t>
            </a:r>
          </a:p>
          <a:p>
            <a:endParaRPr lang="en-US" b="1" dirty="0"/>
          </a:p>
          <a:p>
            <a:r>
              <a:rPr lang="en-US" b="1" dirty="0"/>
              <a:t>O is a finite set of symbols called the output alphabet.</a:t>
            </a:r>
          </a:p>
          <a:p>
            <a:endParaRPr lang="en-US" b="1" dirty="0"/>
          </a:p>
          <a:p>
            <a:r>
              <a:rPr lang="en-US" b="1" dirty="0"/>
              <a:t>δ is the input transition function where δ: Q × ∑ → Q</a:t>
            </a:r>
          </a:p>
          <a:p>
            <a:endParaRPr lang="en-US" b="1" dirty="0"/>
          </a:p>
          <a:p>
            <a:r>
              <a:rPr lang="en-US" b="1" dirty="0"/>
              <a:t>X is the output transition function where X: Q → O</a:t>
            </a:r>
          </a:p>
          <a:p>
            <a:endParaRPr lang="en-US" b="1" dirty="0"/>
          </a:p>
          <a:p>
            <a:r>
              <a:rPr lang="en-US" b="1" dirty="0"/>
              <a:t>q0 is the initial state from where any input is processed (q0 ∈ Q).</a:t>
            </a:r>
          </a:p>
        </p:txBody>
      </p:sp>
    </p:spTree>
    <p:extLst>
      <p:ext uri="{BB962C8B-B14F-4D97-AF65-F5344CB8AC3E}">
        <p14:creationId xmlns:p14="http://schemas.microsoft.com/office/powerpoint/2010/main" val="4082708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1">
            <a:extLst>
              <a:ext uri="{FF2B5EF4-FFF2-40B4-BE49-F238E27FC236}">
                <a16:creationId xmlns:a16="http://schemas.microsoft.com/office/drawing/2014/main" id="{33546F69-6266-4875-863D-D71F83B0FB6E}"/>
              </a:ext>
            </a:extLst>
          </p:cNvPr>
          <p:cNvSpPr>
            <a:spLocks noChangeArrowheads="1"/>
          </p:cNvSpPr>
          <p:nvPr/>
        </p:nvSpPr>
        <p:spPr bwMode="auto">
          <a:xfrm rot="10800000" flipV="1">
            <a:off x="270167" y="656812"/>
            <a:ext cx="11651666" cy="23387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250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US" altLang="en-US" sz="2800" b="1" dirty="0"/>
              <a:t>Let’s take in account the basic definition of Regular Expression where we observe that null, epsilon and a single input symbol “a” can be included in a Regular Language and the corresponding operations that can be performed by the combination of these are: Say, R1 and R2 be two regular expressions. Then</a:t>
            </a: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
        <p:nvSpPr>
          <p:cNvPr id="34" name="AutoShape 32" descr="$\phi$ ">
            <a:extLst>
              <a:ext uri="{FF2B5EF4-FFF2-40B4-BE49-F238E27FC236}">
                <a16:creationId xmlns:a16="http://schemas.microsoft.com/office/drawing/2014/main" id="{E6959A8A-DE16-428F-BA6B-84298BACE343}"/>
              </a:ext>
            </a:extLst>
          </p:cNvPr>
          <p:cNvSpPr>
            <a:spLocks noChangeAspect="1" noChangeArrowheads="1"/>
          </p:cNvSpPr>
          <p:nvPr/>
        </p:nvSpPr>
        <p:spPr bwMode="auto">
          <a:xfrm>
            <a:off x="5430838" y="-555625"/>
            <a:ext cx="142875"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AutoShape 33" descr="$\epsilon$ ">
            <a:extLst>
              <a:ext uri="{FF2B5EF4-FFF2-40B4-BE49-F238E27FC236}">
                <a16:creationId xmlns:a16="http://schemas.microsoft.com/office/drawing/2014/main" id="{1F6EAC47-B722-4063-A2F1-99A736940ADC}"/>
              </a:ext>
            </a:extLst>
          </p:cNvPr>
          <p:cNvSpPr>
            <a:spLocks noChangeAspect="1" noChangeArrowheads="1"/>
          </p:cNvSpPr>
          <p:nvPr/>
        </p:nvSpPr>
        <p:spPr bwMode="auto">
          <a:xfrm>
            <a:off x="5726113" y="-5556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AutoShape 34" descr="$r_1$ ">
            <a:extLst>
              <a:ext uri="{FF2B5EF4-FFF2-40B4-BE49-F238E27FC236}">
                <a16:creationId xmlns:a16="http://schemas.microsoft.com/office/drawing/2014/main" id="{37EAE0BA-93B1-4E63-9613-8A9188189E3C}"/>
              </a:ext>
            </a:extLst>
          </p:cNvPr>
          <p:cNvSpPr>
            <a:spLocks noChangeAspect="1" noChangeArrowheads="1"/>
          </p:cNvSpPr>
          <p:nvPr/>
        </p:nvSpPr>
        <p:spPr bwMode="auto">
          <a:xfrm>
            <a:off x="16043275" y="-555625"/>
            <a:ext cx="180975"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AutoShape 35" descr="$r_2$ ">
            <a:extLst>
              <a:ext uri="{FF2B5EF4-FFF2-40B4-BE49-F238E27FC236}">
                <a16:creationId xmlns:a16="http://schemas.microsoft.com/office/drawing/2014/main" id="{83C07D93-C1E9-4D83-9FA4-AFDFC32D1284}"/>
              </a:ext>
            </a:extLst>
          </p:cNvPr>
          <p:cNvSpPr>
            <a:spLocks noChangeAspect="1" noChangeArrowheads="1"/>
          </p:cNvSpPr>
          <p:nvPr/>
        </p:nvSpPr>
        <p:spPr bwMode="auto">
          <a:xfrm>
            <a:off x="16583025" y="-555625"/>
            <a:ext cx="1905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AutoShape 36" descr="$r_1$ ">
            <a:extLst>
              <a:ext uri="{FF2B5EF4-FFF2-40B4-BE49-F238E27FC236}">
                <a16:creationId xmlns:a16="http://schemas.microsoft.com/office/drawing/2014/main" id="{39FE6884-7CFA-428E-A937-CBFE5554EB0B}"/>
              </a:ext>
            </a:extLst>
          </p:cNvPr>
          <p:cNvSpPr>
            <a:spLocks noChangeAspect="1" noChangeArrowheads="1"/>
          </p:cNvSpPr>
          <p:nvPr/>
        </p:nvSpPr>
        <p:spPr bwMode="auto">
          <a:xfrm>
            <a:off x="185738" y="-357188"/>
            <a:ext cx="180975"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AutoShape 37" descr="$r_2$ ">
            <a:extLst>
              <a:ext uri="{FF2B5EF4-FFF2-40B4-BE49-F238E27FC236}">
                <a16:creationId xmlns:a16="http://schemas.microsoft.com/office/drawing/2014/main" id="{73B1BF4E-DB21-4931-9C2D-15F6AB14DAB6}"/>
              </a:ext>
            </a:extLst>
          </p:cNvPr>
          <p:cNvSpPr>
            <a:spLocks noChangeAspect="1" noChangeArrowheads="1"/>
          </p:cNvSpPr>
          <p:nvPr/>
        </p:nvSpPr>
        <p:spPr bwMode="auto">
          <a:xfrm>
            <a:off x="534988" y="-357188"/>
            <a:ext cx="1905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AutoShape 38" descr="$r_1$ ">
            <a:extLst>
              <a:ext uri="{FF2B5EF4-FFF2-40B4-BE49-F238E27FC236}">
                <a16:creationId xmlns:a16="http://schemas.microsoft.com/office/drawing/2014/main" id="{09336FAD-3FB1-4A2E-9E89-0FB1EA47EC11}"/>
              </a:ext>
            </a:extLst>
          </p:cNvPr>
          <p:cNvSpPr>
            <a:spLocks noChangeAspect="1" noChangeArrowheads="1"/>
          </p:cNvSpPr>
          <p:nvPr/>
        </p:nvSpPr>
        <p:spPr bwMode="auto">
          <a:xfrm>
            <a:off x="4710113" y="-357188"/>
            <a:ext cx="180975"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AutoShape 39" descr="$r_2$ ">
            <a:extLst>
              <a:ext uri="{FF2B5EF4-FFF2-40B4-BE49-F238E27FC236}">
                <a16:creationId xmlns:a16="http://schemas.microsoft.com/office/drawing/2014/main" id="{3D9D6567-A776-4D37-8003-CDFA36F2FBBB}"/>
              </a:ext>
            </a:extLst>
          </p:cNvPr>
          <p:cNvSpPr>
            <a:spLocks noChangeAspect="1" noChangeArrowheads="1"/>
          </p:cNvSpPr>
          <p:nvPr/>
        </p:nvSpPr>
        <p:spPr bwMode="auto">
          <a:xfrm>
            <a:off x="5307013" y="-357188"/>
            <a:ext cx="1905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AutoShape 40" descr="$r_1$ ">
            <a:extLst>
              <a:ext uri="{FF2B5EF4-FFF2-40B4-BE49-F238E27FC236}">
                <a16:creationId xmlns:a16="http://schemas.microsoft.com/office/drawing/2014/main" id="{B6B81575-5B8A-4730-960A-26B5DFBFE7AD}"/>
              </a:ext>
            </a:extLst>
          </p:cNvPr>
          <p:cNvSpPr>
            <a:spLocks noChangeAspect="1" noChangeArrowheads="1"/>
          </p:cNvSpPr>
          <p:nvPr/>
        </p:nvSpPr>
        <p:spPr bwMode="auto">
          <a:xfrm>
            <a:off x="185738" y="-174625"/>
            <a:ext cx="180975"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AutoShape 41" descr="$r_2$ ">
            <a:extLst>
              <a:ext uri="{FF2B5EF4-FFF2-40B4-BE49-F238E27FC236}">
                <a16:creationId xmlns:a16="http://schemas.microsoft.com/office/drawing/2014/main" id="{028AC016-C7C0-4A7F-8F00-F668EE6506AB}"/>
              </a:ext>
            </a:extLst>
          </p:cNvPr>
          <p:cNvSpPr>
            <a:spLocks noChangeAspect="1" noChangeArrowheads="1"/>
          </p:cNvSpPr>
          <p:nvPr/>
        </p:nvSpPr>
        <p:spPr bwMode="auto">
          <a:xfrm>
            <a:off x="496888" y="-174625"/>
            <a:ext cx="1905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AutoShape 42" descr="$r_1$ ">
            <a:extLst>
              <a:ext uri="{FF2B5EF4-FFF2-40B4-BE49-F238E27FC236}">
                <a16:creationId xmlns:a16="http://schemas.microsoft.com/office/drawing/2014/main" id="{ED770143-6EB8-4CB5-9BCC-E54A609845ED}"/>
              </a:ext>
            </a:extLst>
          </p:cNvPr>
          <p:cNvSpPr>
            <a:spLocks noChangeAspect="1" noChangeArrowheads="1"/>
          </p:cNvSpPr>
          <p:nvPr/>
        </p:nvSpPr>
        <p:spPr bwMode="auto">
          <a:xfrm>
            <a:off x="4672013" y="-174625"/>
            <a:ext cx="180975"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AutoShape 43" descr="$r_2$ ">
            <a:extLst>
              <a:ext uri="{FF2B5EF4-FFF2-40B4-BE49-F238E27FC236}">
                <a16:creationId xmlns:a16="http://schemas.microsoft.com/office/drawing/2014/main" id="{BE1B229E-F5EA-47F1-AA48-1039E7072722}"/>
              </a:ext>
            </a:extLst>
          </p:cNvPr>
          <p:cNvSpPr>
            <a:spLocks noChangeAspect="1" noChangeArrowheads="1"/>
          </p:cNvSpPr>
          <p:nvPr/>
        </p:nvSpPr>
        <p:spPr bwMode="auto">
          <a:xfrm>
            <a:off x="5138738" y="-174625"/>
            <a:ext cx="1905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AutoShape 44" descr="$r_1$ ">
            <a:extLst>
              <a:ext uri="{FF2B5EF4-FFF2-40B4-BE49-F238E27FC236}">
                <a16:creationId xmlns:a16="http://schemas.microsoft.com/office/drawing/2014/main" id="{211FFA38-9B14-48C6-A929-68DF16E4A2F6}"/>
              </a:ext>
            </a:extLst>
          </p:cNvPr>
          <p:cNvSpPr>
            <a:spLocks noChangeAspect="1" noChangeArrowheads="1"/>
          </p:cNvSpPr>
          <p:nvPr/>
        </p:nvSpPr>
        <p:spPr bwMode="auto">
          <a:xfrm>
            <a:off x="185738" y="7938"/>
            <a:ext cx="180975"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AutoShape 45" descr="$r_1$ ">
            <a:extLst>
              <a:ext uri="{FF2B5EF4-FFF2-40B4-BE49-F238E27FC236}">
                <a16:creationId xmlns:a16="http://schemas.microsoft.com/office/drawing/2014/main" id="{2A183122-EECC-4CCA-A456-F2AD435C2BFE}"/>
              </a:ext>
            </a:extLst>
          </p:cNvPr>
          <p:cNvSpPr>
            <a:spLocks noChangeAspect="1" noChangeArrowheads="1"/>
          </p:cNvSpPr>
          <p:nvPr/>
        </p:nvSpPr>
        <p:spPr bwMode="auto">
          <a:xfrm>
            <a:off x="4471988" y="7938"/>
            <a:ext cx="180975"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9" name="Picture 48">
            <a:extLst>
              <a:ext uri="{FF2B5EF4-FFF2-40B4-BE49-F238E27FC236}">
                <a16:creationId xmlns:a16="http://schemas.microsoft.com/office/drawing/2014/main" id="{884377AB-21C3-4CF8-838F-5AB466DF5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59019"/>
            <a:ext cx="12203393" cy="1869306"/>
          </a:xfrm>
          <a:prstGeom prst="rect">
            <a:avLst/>
          </a:prstGeom>
        </p:spPr>
      </p:pic>
    </p:spTree>
    <p:extLst>
      <p:ext uri="{BB962C8B-B14F-4D97-AF65-F5344CB8AC3E}">
        <p14:creationId xmlns:p14="http://schemas.microsoft.com/office/powerpoint/2010/main" val="40790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74761C-8AB8-4BB9-83E2-CC074DC59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19" y="203198"/>
            <a:ext cx="10904015" cy="4583289"/>
          </a:xfrm>
          <a:prstGeom prst="rect">
            <a:avLst/>
          </a:prstGeom>
        </p:spPr>
      </p:pic>
      <p:sp>
        <p:nvSpPr>
          <p:cNvPr id="6" name="TextBox 5">
            <a:extLst>
              <a:ext uri="{FF2B5EF4-FFF2-40B4-BE49-F238E27FC236}">
                <a16:creationId xmlns:a16="http://schemas.microsoft.com/office/drawing/2014/main" id="{86308DA0-3F1B-4CF8-A054-C435B95572F4}"/>
              </a:ext>
            </a:extLst>
          </p:cNvPr>
          <p:cNvSpPr txBox="1"/>
          <p:nvPr/>
        </p:nvSpPr>
        <p:spPr>
          <a:xfrm>
            <a:off x="259644" y="5026925"/>
            <a:ext cx="11672711" cy="1323439"/>
          </a:xfrm>
          <a:prstGeom prst="rect">
            <a:avLst/>
          </a:prstGeom>
          <a:noFill/>
        </p:spPr>
        <p:txBody>
          <a:bodyPr wrap="square">
            <a:spAutoFit/>
          </a:bodyPr>
          <a:lstStyle/>
          <a:p>
            <a:pPr marL="342900" indent="-342900" algn="just">
              <a:buFont typeface="+mj-lt"/>
              <a:buAutoNum type="arabicPeriod"/>
            </a:pPr>
            <a:r>
              <a:rPr lang="en-US" sz="2000" b="1" dirty="0"/>
              <a:t>In case of union operation we can have a new start state, from which, null transition proceeds to the starting state of both the Finite State Machines.</a:t>
            </a:r>
          </a:p>
          <a:p>
            <a:pPr marL="342900" indent="-342900" algn="just">
              <a:buFont typeface="+mj-lt"/>
              <a:buAutoNum type="arabicPeriod"/>
            </a:pPr>
            <a:r>
              <a:rPr lang="en-US" sz="2000" b="1" dirty="0"/>
              <a:t>The final states of both the Finite Automata’s are converted to intermediate states. The final state is unified into one which can be traversed by null transitions.</a:t>
            </a:r>
          </a:p>
        </p:txBody>
      </p:sp>
    </p:spTree>
    <p:extLst>
      <p:ext uri="{BB962C8B-B14F-4D97-AF65-F5344CB8AC3E}">
        <p14:creationId xmlns:p14="http://schemas.microsoft.com/office/powerpoint/2010/main" val="80239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3CB361-36CB-411B-BE1F-462B96FA4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445" y="132889"/>
            <a:ext cx="8568266" cy="3850156"/>
          </a:xfrm>
          <a:prstGeom prst="rect">
            <a:avLst/>
          </a:prstGeom>
        </p:spPr>
      </p:pic>
      <p:sp>
        <p:nvSpPr>
          <p:cNvPr id="6" name="TextBox 5">
            <a:extLst>
              <a:ext uri="{FF2B5EF4-FFF2-40B4-BE49-F238E27FC236}">
                <a16:creationId xmlns:a16="http://schemas.microsoft.com/office/drawing/2014/main" id="{6AC408D6-38A9-4D5E-AE5E-95451CD22010}"/>
              </a:ext>
            </a:extLst>
          </p:cNvPr>
          <p:cNvSpPr txBox="1"/>
          <p:nvPr/>
        </p:nvSpPr>
        <p:spPr>
          <a:xfrm>
            <a:off x="338667" y="3691467"/>
            <a:ext cx="11763021" cy="1015663"/>
          </a:xfrm>
          <a:prstGeom prst="rect">
            <a:avLst/>
          </a:prstGeom>
          <a:noFill/>
        </p:spPr>
        <p:txBody>
          <a:bodyPr wrap="square">
            <a:spAutoFit/>
          </a:bodyPr>
          <a:lstStyle/>
          <a:p>
            <a:pPr marL="342900" indent="-342900" algn="just">
              <a:buFont typeface="+mj-lt"/>
              <a:buAutoNum type="arabicPeriod"/>
            </a:pPr>
            <a:r>
              <a:rPr lang="en-US" sz="2000" b="1" dirty="0"/>
              <a:t>In case of concatenation operation we can have the same starting state as that of S, the only change occurs in the end state of S, which is converted to an intermediate state followed by a Null Transition.</a:t>
            </a:r>
          </a:p>
          <a:p>
            <a:pPr marL="342900" indent="-342900" algn="just">
              <a:buFont typeface="+mj-lt"/>
              <a:buAutoNum type="arabicPeriod"/>
            </a:pPr>
            <a:r>
              <a:rPr lang="en-US" sz="2000" b="1" dirty="0"/>
              <a:t>The Null transition is followed by the starting state of T, the final state of T is used as the end state of R.</a:t>
            </a:r>
          </a:p>
        </p:txBody>
      </p:sp>
    </p:spTree>
    <p:extLst>
      <p:ext uri="{BB962C8B-B14F-4D97-AF65-F5344CB8AC3E}">
        <p14:creationId xmlns:p14="http://schemas.microsoft.com/office/powerpoint/2010/main" val="599563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12D34E-B4FC-4B12-A64E-CC823FC3B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923" y="247206"/>
            <a:ext cx="7622488" cy="3782928"/>
          </a:xfrm>
          <a:prstGeom prst="rect">
            <a:avLst/>
          </a:prstGeom>
        </p:spPr>
      </p:pic>
      <p:sp>
        <p:nvSpPr>
          <p:cNvPr id="6" name="TextBox 5">
            <a:extLst>
              <a:ext uri="{FF2B5EF4-FFF2-40B4-BE49-F238E27FC236}">
                <a16:creationId xmlns:a16="http://schemas.microsoft.com/office/drawing/2014/main" id="{6CEC8E24-44FB-45D7-8B02-793184FE7885}"/>
              </a:ext>
            </a:extLst>
          </p:cNvPr>
          <p:cNvSpPr txBox="1"/>
          <p:nvPr/>
        </p:nvSpPr>
        <p:spPr>
          <a:xfrm>
            <a:off x="507999" y="4792891"/>
            <a:ext cx="11367911" cy="923330"/>
          </a:xfrm>
          <a:prstGeom prst="rect">
            <a:avLst/>
          </a:prstGeom>
          <a:noFill/>
        </p:spPr>
        <p:txBody>
          <a:bodyPr wrap="square">
            <a:spAutoFit/>
          </a:bodyPr>
          <a:lstStyle/>
          <a:p>
            <a:pPr marL="342900" indent="-342900" algn="just">
              <a:buFont typeface="+mj-lt"/>
              <a:buAutoNum type="arabicPeriod"/>
            </a:pPr>
            <a:r>
              <a:rPr lang="en-US" b="1" dirty="0"/>
              <a:t>A new starting state is added, and S has been put as an intermediate state so that self looping condition could be incorporated.</a:t>
            </a:r>
          </a:p>
          <a:p>
            <a:pPr marL="342900" indent="-342900" algn="just">
              <a:buFont typeface="+mj-lt"/>
              <a:buAutoNum type="arabicPeriod"/>
            </a:pPr>
            <a:r>
              <a:rPr lang="en-US" b="1" dirty="0"/>
              <a:t>Starting and Ending states have been defined separately so that the self looping condition is not disturbed.</a:t>
            </a:r>
          </a:p>
        </p:txBody>
      </p:sp>
    </p:spTree>
    <p:extLst>
      <p:ext uri="{BB962C8B-B14F-4D97-AF65-F5344CB8AC3E}">
        <p14:creationId xmlns:p14="http://schemas.microsoft.com/office/powerpoint/2010/main" val="621664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62B6E-3DF5-4732-8D27-6C0F6CB517D5}"/>
              </a:ext>
            </a:extLst>
          </p:cNvPr>
          <p:cNvSpPr>
            <a:spLocks noGrp="1"/>
          </p:cNvSpPr>
          <p:nvPr>
            <p:ph type="title"/>
          </p:nvPr>
        </p:nvSpPr>
        <p:spPr>
          <a:xfrm>
            <a:off x="635000" y="2363258"/>
            <a:ext cx="10515600" cy="1325563"/>
          </a:xfrm>
        </p:spPr>
        <p:txBody>
          <a:bodyPr>
            <a:normAutofit fontScale="90000"/>
          </a:bodyPr>
          <a:lstStyle/>
          <a:p>
            <a:r>
              <a:rPr lang="en-US" b="1" dirty="0"/>
              <a:t>Theorem – It gives a systematic approach towards the generation of a Finite Automata for the provided Regular Expression.</a:t>
            </a:r>
          </a:p>
        </p:txBody>
      </p:sp>
    </p:spTree>
    <p:extLst>
      <p:ext uri="{BB962C8B-B14F-4D97-AF65-F5344CB8AC3E}">
        <p14:creationId xmlns:p14="http://schemas.microsoft.com/office/powerpoint/2010/main" val="259642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D3F3-00D4-449B-A7EE-A47358CC0E58}"/>
              </a:ext>
            </a:extLst>
          </p:cNvPr>
          <p:cNvSpPr>
            <a:spLocks noGrp="1"/>
          </p:cNvSpPr>
          <p:nvPr>
            <p:ph type="title"/>
          </p:nvPr>
        </p:nvSpPr>
        <p:spPr/>
        <p:txBody>
          <a:bodyPr/>
          <a:lstStyle/>
          <a:p>
            <a:r>
              <a:rPr lang="en-US" dirty="0"/>
              <a:t>Moore Machine</a:t>
            </a:r>
          </a:p>
        </p:txBody>
      </p:sp>
      <p:pic>
        <p:nvPicPr>
          <p:cNvPr id="4" name="Content Placeholder 3">
            <a:extLst>
              <a:ext uri="{FF2B5EF4-FFF2-40B4-BE49-F238E27FC236}">
                <a16:creationId xmlns:a16="http://schemas.microsoft.com/office/drawing/2014/main" id="{712F79D5-BB00-483A-95B4-0C203BB77BCE}"/>
              </a:ext>
            </a:extLst>
          </p:cNvPr>
          <p:cNvPicPr>
            <a:picLocks noGrp="1" noChangeAspect="1"/>
          </p:cNvPicPr>
          <p:nvPr>
            <p:ph idx="1"/>
          </p:nvPr>
        </p:nvPicPr>
        <p:blipFill>
          <a:blip r:embed="rId2"/>
          <a:stretch>
            <a:fillRect/>
          </a:stretch>
        </p:blipFill>
        <p:spPr>
          <a:xfrm>
            <a:off x="2054578" y="2027201"/>
            <a:ext cx="7444485" cy="4588088"/>
          </a:xfrm>
          <a:prstGeom prst="rect">
            <a:avLst/>
          </a:prstGeom>
        </p:spPr>
      </p:pic>
    </p:spTree>
    <p:extLst>
      <p:ext uri="{BB962C8B-B14F-4D97-AF65-F5344CB8AC3E}">
        <p14:creationId xmlns:p14="http://schemas.microsoft.com/office/powerpoint/2010/main" val="236679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3CD7-A837-4F6E-91B7-83B1ADEB2E16}"/>
              </a:ext>
            </a:extLst>
          </p:cNvPr>
          <p:cNvSpPr>
            <a:spLocks noGrp="1"/>
          </p:cNvSpPr>
          <p:nvPr>
            <p:ph type="title"/>
          </p:nvPr>
        </p:nvSpPr>
        <p:spPr/>
        <p:txBody>
          <a:bodyPr/>
          <a:lstStyle/>
          <a:p>
            <a:r>
              <a:rPr lang="en-US" dirty="0"/>
              <a:t>Mealy Machine</a:t>
            </a:r>
          </a:p>
        </p:txBody>
      </p:sp>
      <p:sp>
        <p:nvSpPr>
          <p:cNvPr id="3" name="Content Placeholder 2">
            <a:extLst>
              <a:ext uri="{FF2B5EF4-FFF2-40B4-BE49-F238E27FC236}">
                <a16:creationId xmlns:a16="http://schemas.microsoft.com/office/drawing/2014/main" id="{B362E435-CA6D-42F0-8688-7A1FFA3D717D}"/>
              </a:ext>
            </a:extLst>
          </p:cNvPr>
          <p:cNvSpPr>
            <a:spLocks noGrp="1"/>
          </p:cNvSpPr>
          <p:nvPr>
            <p:ph idx="1"/>
          </p:nvPr>
        </p:nvSpPr>
        <p:spPr>
          <a:xfrm>
            <a:off x="688622" y="1557866"/>
            <a:ext cx="11503378" cy="5300133"/>
          </a:xfrm>
        </p:spPr>
        <p:txBody>
          <a:bodyPr>
            <a:normAutofit fontScale="77500" lnSpcReduction="20000"/>
          </a:bodyPr>
          <a:lstStyle/>
          <a:p>
            <a:r>
              <a:rPr lang="en-US" b="1" dirty="0"/>
              <a:t>A Mealy Machine is an FSM whose output depends on the present state as well as the present input.</a:t>
            </a:r>
          </a:p>
          <a:p>
            <a:endParaRPr lang="en-US" b="1" dirty="0"/>
          </a:p>
          <a:p>
            <a:r>
              <a:rPr lang="en-US" b="1" dirty="0"/>
              <a:t>It can be described by a 6 tuple (Q, ∑, O, δ, X, q0) where −</a:t>
            </a:r>
          </a:p>
          <a:p>
            <a:r>
              <a:rPr lang="en-US" b="1" dirty="0"/>
              <a:t>Q is a finite set of states.</a:t>
            </a:r>
          </a:p>
          <a:p>
            <a:endParaRPr lang="en-US" b="1" dirty="0"/>
          </a:p>
          <a:p>
            <a:r>
              <a:rPr lang="en-US" b="1" dirty="0"/>
              <a:t>∑ is a finite set of symbols called the input alphabet.</a:t>
            </a:r>
          </a:p>
          <a:p>
            <a:endParaRPr lang="en-US" b="1" dirty="0"/>
          </a:p>
          <a:p>
            <a:r>
              <a:rPr lang="en-US" b="1" dirty="0"/>
              <a:t>O is a finite set of symbols called the output alphabet.</a:t>
            </a:r>
          </a:p>
          <a:p>
            <a:endParaRPr lang="en-US" b="1" dirty="0"/>
          </a:p>
          <a:p>
            <a:r>
              <a:rPr lang="en-US" b="1" dirty="0"/>
              <a:t>δ is the input transition function where δ: Q × ∑ → Q</a:t>
            </a:r>
          </a:p>
          <a:p>
            <a:endParaRPr lang="en-US" b="1" dirty="0"/>
          </a:p>
          <a:p>
            <a:r>
              <a:rPr lang="en-US" b="1" dirty="0"/>
              <a:t>X is the output transition function where X: Q × ∑ → O</a:t>
            </a:r>
          </a:p>
          <a:p>
            <a:endParaRPr lang="en-US" b="1" dirty="0"/>
          </a:p>
          <a:p>
            <a:r>
              <a:rPr lang="en-US" b="1" dirty="0"/>
              <a:t>q0 is the initial state from where any input is processed (q0 ∈ Q).</a:t>
            </a:r>
          </a:p>
          <a:p>
            <a:endParaRPr lang="en-US" dirty="0"/>
          </a:p>
        </p:txBody>
      </p:sp>
    </p:spTree>
    <p:extLst>
      <p:ext uri="{BB962C8B-B14F-4D97-AF65-F5344CB8AC3E}">
        <p14:creationId xmlns:p14="http://schemas.microsoft.com/office/powerpoint/2010/main" val="267715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06D1-316C-4173-B5DC-F10C0B20BA69}"/>
              </a:ext>
            </a:extLst>
          </p:cNvPr>
          <p:cNvSpPr>
            <a:spLocks noGrp="1"/>
          </p:cNvSpPr>
          <p:nvPr>
            <p:ph type="title"/>
          </p:nvPr>
        </p:nvSpPr>
        <p:spPr/>
        <p:txBody>
          <a:bodyPr/>
          <a:lstStyle/>
          <a:p>
            <a:r>
              <a:rPr lang="en-US" dirty="0"/>
              <a:t>Mealy Machine</a:t>
            </a:r>
          </a:p>
        </p:txBody>
      </p:sp>
      <p:pic>
        <p:nvPicPr>
          <p:cNvPr id="5" name="Content Placeholder 4">
            <a:extLst>
              <a:ext uri="{FF2B5EF4-FFF2-40B4-BE49-F238E27FC236}">
                <a16:creationId xmlns:a16="http://schemas.microsoft.com/office/drawing/2014/main" id="{0703CD2C-B3CA-4E1B-AA3D-75A14FB56A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6755" y="1690688"/>
            <a:ext cx="6031333" cy="4605448"/>
          </a:xfrm>
        </p:spPr>
      </p:pic>
    </p:spTree>
    <p:extLst>
      <p:ext uri="{BB962C8B-B14F-4D97-AF65-F5344CB8AC3E}">
        <p14:creationId xmlns:p14="http://schemas.microsoft.com/office/powerpoint/2010/main" val="3505243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8E227C-0B63-407F-8A80-468868C0156C}"/>
              </a:ext>
            </a:extLst>
          </p:cNvPr>
          <p:cNvSpPr txBox="1"/>
          <p:nvPr/>
        </p:nvSpPr>
        <p:spPr>
          <a:xfrm>
            <a:off x="812800" y="395112"/>
            <a:ext cx="8523111" cy="1477328"/>
          </a:xfrm>
          <a:prstGeom prst="rect">
            <a:avLst/>
          </a:prstGeom>
          <a:noFill/>
        </p:spPr>
        <p:txBody>
          <a:bodyPr wrap="square">
            <a:spAutoFit/>
          </a:bodyPr>
          <a:lstStyle/>
          <a:p>
            <a:r>
              <a:rPr lang="en-US" sz="2400" b="1" dirty="0"/>
              <a:t>Mealy Machine vs. Moore Machine</a:t>
            </a:r>
          </a:p>
          <a:p>
            <a:r>
              <a:rPr lang="en-US" sz="2400" b="1" dirty="0"/>
              <a:t>The following table highlights the points that differentiate a Mealy Machine from a Moore Machine.</a:t>
            </a:r>
          </a:p>
          <a:p>
            <a:endParaRPr lang="en-US" dirty="0"/>
          </a:p>
        </p:txBody>
      </p:sp>
      <p:graphicFrame>
        <p:nvGraphicFramePr>
          <p:cNvPr id="6" name="Table 5">
            <a:extLst>
              <a:ext uri="{FF2B5EF4-FFF2-40B4-BE49-F238E27FC236}">
                <a16:creationId xmlns:a16="http://schemas.microsoft.com/office/drawing/2014/main" id="{EC373A92-08F0-4833-86EC-46F49F5FA87F}"/>
              </a:ext>
            </a:extLst>
          </p:cNvPr>
          <p:cNvGraphicFramePr>
            <a:graphicFrameLocks noGrp="1"/>
          </p:cNvGraphicFramePr>
          <p:nvPr>
            <p:extLst>
              <p:ext uri="{D42A27DB-BD31-4B8C-83A1-F6EECF244321}">
                <p14:modId xmlns:p14="http://schemas.microsoft.com/office/powerpoint/2010/main" val="3878988476"/>
              </p:ext>
            </p:extLst>
          </p:nvPr>
        </p:nvGraphicFramePr>
        <p:xfrm>
          <a:off x="1072443" y="1674463"/>
          <a:ext cx="10092268" cy="4511847"/>
        </p:xfrm>
        <a:graphic>
          <a:graphicData uri="http://schemas.openxmlformats.org/drawingml/2006/table">
            <a:tbl>
              <a:tblPr/>
              <a:tblGrid>
                <a:gridCol w="5046134">
                  <a:extLst>
                    <a:ext uri="{9D8B030D-6E8A-4147-A177-3AD203B41FA5}">
                      <a16:colId xmlns:a16="http://schemas.microsoft.com/office/drawing/2014/main" val="3875681901"/>
                    </a:ext>
                  </a:extLst>
                </a:gridCol>
                <a:gridCol w="5046134">
                  <a:extLst>
                    <a:ext uri="{9D8B030D-6E8A-4147-A177-3AD203B41FA5}">
                      <a16:colId xmlns:a16="http://schemas.microsoft.com/office/drawing/2014/main" val="342691315"/>
                    </a:ext>
                  </a:extLst>
                </a:gridCol>
              </a:tblGrid>
              <a:tr h="373763">
                <a:tc>
                  <a:txBody>
                    <a:bodyPr/>
                    <a:lstStyle/>
                    <a:p>
                      <a:pPr algn="ctr" fontAlgn="t"/>
                      <a:r>
                        <a:rPr lang="en-US" sz="1500">
                          <a:effectLst/>
                        </a:rPr>
                        <a:t>Mealy Machine</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500">
                          <a:effectLst/>
                        </a:rPr>
                        <a:t>Moore Machine</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622796555"/>
                  </a:ext>
                </a:extLst>
              </a:tr>
              <a:tr h="854314">
                <a:tc>
                  <a:txBody>
                    <a:bodyPr/>
                    <a:lstStyle/>
                    <a:p>
                      <a:pPr fontAlgn="t"/>
                      <a:r>
                        <a:rPr lang="en-US" sz="1500">
                          <a:effectLst/>
                        </a:rPr>
                        <a:t>Output depends both upon the present state and the present input</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Output depends only upon the present state.</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34609931"/>
                  </a:ext>
                </a:extLst>
              </a:tr>
              <a:tr h="614038">
                <a:tc>
                  <a:txBody>
                    <a:bodyPr/>
                    <a:lstStyle/>
                    <a:p>
                      <a:pPr fontAlgn="t"/>
                      <a:r>
                        <a:rPr lang="en-US" sz="1500" dirty="0">
                          <a:effectLst/>
                        </a:rPr>
                        <a:t>Generally, it has fewer states than Moore Machine.</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Generally, it has more states than Mealy Machine.</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25676699"/>
                  </a:ext>
                </a:extLst>
              </a:tr>
              <a:tr h="1334866">
                <a:tc>
                  <a:txBody>
                    <a:bodyPr/>
                    <a:lstStyle/>
                    <a:p>
                      <a:pPr fontAlgn="t"/>
                      <a:r>
                        <a:rPr lang="en-US" sz="1500">
                          <a:effectLst/>
                        </a:rPr>
                        <a:t>The value of the output function is a function of the transitions and the changes, when the input logic on the present state is done.</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The value of the output function is a function of the current state and the changes at the clock edges, whenever state changes occur.</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02493376"/>
                  </a:ext>
                </a:extLst>
              </a:tr>
              <a:tr h="1334866">
                <a:tc>
                  <a:txBody>
                    <a:bodyPr/>
                    <a:lstStyle/>
                    <a:p>
                      <a:pPr fontAlgn="t"/>
                      <a:r>
                        <a:rPr lang="en-US" sz="1500">
                          <a:effectLst/>
                        </a:rPr>
                        <a:t>Mealy machines react faster to inputs. They generally react in the same clock cycle.</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dirty="0">
                          <a:effectLst/>
                        </a:rPr>
                        <a:t>In Moore machines, more logic is required to decode the outputs resulting in more circuit delays. They generally react one clock cycle later.</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77080958"/>
                  </a:ext>
                </a:extLst>
              </a:tr>
            </a:tbl>
          </a:graphicData>
        </a:graphic>
      </p:graphicFrame>
    </p:spTree>
    <p:extLst>
      <p:ext uri="{BB962C8B-B14F-4D97-AF65-F5344CB8AC3E}">
        <p14:creationId xmlns:p14="http://schemas.microsoft.com/office/powerpoint/2010/main" val="230119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B397C-AEC6-487D-832C-58AA3693596C}"/>
              </a:ext>
            </a:extLst>
          </p:cNvPr>
          <p:cNvSpPr>
            <a:spLocks noGrp="1"/>
          </p:cNvSpPr>
          <p:nvPr>
            <p:ph type="title"/>
          </p:nvPr>
        </p:nvSpPr>
        <p:spPr>
          <a:xfrm>
            <a:off x="1052688" y="2239080"/>
            <a:ext cx="10515600" cy="1325563"/>
          </a:xfrm>
        </p:spPr>
        <p:txBody>
          <a:bodyPr/>
          <a:lstStyle/>
          <a:p>
            <a:pPr algn="ctr"/>
            <a:r>
              <a:rPr lang="en-US" b="1" dirty="0"/>
              <a:t>MOORE TO MEALY </a:t>
            </a:r>
          </a:p>
        </p:txBody>
      </p:sp>
    </p:spTree>
    <p:extLst>
      <p:ext uri="{BB962C8B-B14F-4D97-AF65-F5344CB8AC3E}">
        <p14:creationId xmlns:p14="http://schemas.microsoft.com/office/powerpoint/2010/main" val="220554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0A7E1D-8420-41BC-A7E6-DDDBE2303A6B}"/>
              </a:ext>
            </a:extLst>
          </p:cNvPr>
          <p:cNvPicPr>
            <a:picLocks noChangeAspect="1"/>
          </p:cNvPicPr>
          <p:nvPr/>
        </p:nvPicPr>
        <p:blipFill>
          <a:blip r:embed="rId2"/>
          <a:stretch>
            <a:fillRect/>
          </a:stretch>
        </p:blipFill>
        <p:spPr>
          <a:xfrm>
            <a:off x="1946656" y="1000452"/>
            <a:ext cx="7671124" cy="3458658"/>
          </a:xfrm>
          <a:prstGeom prst="rect">
            <a:avLst/>
          </a:prstGeom>
        </p:spPr>
      </p:pic>
    </p:spTree>
    <p:extLst>
      <p:ext uri="{BB962C8B-B14F-4D97-AF65-F5344CB8AC3E}">
        <p14:creationId xmlns:p14="http://schemas.microsoft.com/office/powerpoint/2010/main" val="873111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B212CC8-1142-4C93-9DCE-037885ED3F36}"/>
              </a:ext>
            </a:extLst>
          </p:cNvPr>
          <p:cNvGraphicFramePr>
            <a:graphicFrameLocks noGrp="1"/>
          </p:cNvGraphicFramePr>
          <p:nvPr>
            <p:extLst>
              <p:ext uri="{D42A27DB-BD31-4B8C-83A1-F6EECF244321}">
                <p14:modId xmlns:p14="http://schemas.microsoft.com/office/powerpoint/2010/main" val="1705735457"/>
              </p:ext>
            </p:extLst>
          </p:nvPr>
        </p:nvGraphicFramePr>
        <p:xfrm>
          <a:off x="225307" y="267397"/>
          <a:ext cx="11777640" cy="1356360"/>
        </p:xfrm>
        <a:graphic>
          <a:graphicData uri="http://schemas.openxmlformats.org/drawingml/2006/table">
            <a:tbl>
              <a:tblPr/>
              <a:tblGrid>
                <a:gridCol w="2944410">
                  <a:extLst>
                    <a:ext uri="{9D8B030D-6E8A-4147-A177-3AD203B41FA5}">
                      <a16:colId xmlns:a16="http://schemas.microsoft.com/office/drawing/2014/main" val="4250278455"/>
                    </a:ext>
                  </a:extLst>
                </a:gridCol>
                <a:gridCol w="2944410">
                  <a:extLst>
                    <a:ext uri="{9D8B030D-6E8A-4147-A177-3AD203B41FA5}">
                      <a16:colId xmlns:a16="http://schemas.microsoft.com/office/drawing/2014/main" val="3046098238"/>
                    </a:ext>
                  </a:extLst>
                </a:gridCol>
                <a:gridCol w="2944410">
                  <a:extLst>
                    <a:ext uri="{9D8B030D-6E8A-4147-A177-3AD203B41FA5}">
                      <a16:colId xmlns:a16="http://schemas.microsoft.com/office/drawing/2014/main" val="174734875"/>
                    </a:ext>
                  </a:extLst>
                </a:gridCol>
                <a:gridCol w="2944410">
                  <a:extLst>
                    <a:ext uri="{9D8B030D-6E8A-4147-A177-3AD203B41FA5}">
                      <a16:colId xmlns:a16="http://schemas.microsoft.com/office/drawing/2014/main" val="58964765"/>
                    </a:ext>
                  </a:extLst>
                </a:gridCol>
              </a:tblGrid>
              <a:tr h="480237">
                <a:tc>
                  <a:txBody>
                    <a:bodyPr/>
                    <a:lstStyle/>
                    <a:p>
                      <a:pPr algn="l" fontAlgn="t"/>
                      <a:r>
                        <a:rPr lang="en-US" dirty="0">
                          <a:solidFill>
                            <a:srgbClr val="000000"/>
                          </a:solidFill>
                          <a:effectLst/>
                          <a:latin typeface="times new roman" panose="02020603050405020304" pitchFamily="18" charset="0"/>
                        </a:rPr>
                        <a:t>Q</a:t>
                      </a:r>
                    </a:p>
                  </a:txBody>
                  <a:tcPr marL="114300" marR="114300" marT="114300" marB="114300">
                    <a:lnL w="9525" cap="flat" cmpd="sng" algn="ctr">
                      <a:solidFill>
                        <a:srgbClr val="3083E1"/>
                      </a:solidFill>
                      <a:prstDash val="solid"/>
                      <a:round/>
                      <a:headEnd type="none" w="med" len="med"/>
                      <a:tailEnd type="none" w="med" len="med"/>
                    </a:lnL>
                    <a:lnR w="9525" cap="flat" cmpd="sng" algn="ctr">
                      <a:solidFill>
                        <a:srgbClr val="3083E1"/>
                      </a:solidFill>
                      <a:prstDash val="solid"/>
                      <a:round/>
                      <a:headEnd type="none" w="med" len="med"/>
                      <a:tailEnd type="none" w="med" len="med"/>
                    </a:lnR>
                    <a:lnT w="9525" cap="flat" cmpd="sng" algn="ctr">
                      <a:solidFill>
                        <a:srgbClr val="3083E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a</a:t>
                      </a:r>
                    </a:p>
                  </a:txBody>
                  <a:tcPr marL="114300" marR="114300" marT="114300" marB="114300">
                    <a:lnL w="9525" cap="flat" cmpd="sng" algn="ctr">
                      <a:solidFill>
                        <a:srgbClr val="3083E1"/>
                      </a:solidFill>
                      <a:prstDash val="solid"/>
                      <a:round/>
                      <a:headEnd type="none" w="med" len="med"/>
                      <a:tailEnd type="none" w="med" len="med"/>
                    </a:lnL>
                    <a:lnR w="9525" cap="flat" cmpd="sng" algn="ctr">
                      <a:solidFill>
                        <a:srgbClr val="3083E1"/>
                      </a:solidFill>
                      <a:prstDash val="solid"/>
                      <a:round/>
                      <a:headEnd type="none" w="med" len="med"/>
                      <a:tailEnd type="none" w="med" len="med"/>
                    </a:lnR>
                    <a:lnT w="9525" cap="flat" cmpd="sng" algn="ctr">
                      <a:solidFill>
                        <a:srgbClr val="3083E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b</a:t>
                      </a:r>
                    </a:p>
                  </a:txBody>
                  <a:tcPr marL="114300" marR="114300" marT="114300" marB="114300">
                    <a:lnL w="9525" cap="flat" cmpd="sng" algn="ctr">
                      <a:solidFill>
                        <a:srgbClr val="3083E1"/>
                      </a:solidFill>
                      <a:prstDash val="solid"/>
                      <a:round/>
                      <a:headEnd type="none" w="med" len="med"/>
                      <a:tailEnd type="none" w="med" len="med"/>
                    </a:lnL>
                    <a:lnR w="9525" cap="flat" cmpd="sng" algn="ctr">
                      <a:solidFill>
                        <a:srgbClr val="3083E1"/>
                      </a:solidFill>
                      <a:prstDash val="solid"/>
                      <a:round/>
                      <a:headEnd type="none" w="med" len="med"/>
                      <a:tailEnd type="none" w="med" len="med"/>
                    </a:lnR>
                    <a:lnT w="9525" cap="flat" cmpd="sng" algn="ctr">
                      <a:solidFill>
                        <a:srgbClr val="3083E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Output(</a:t>
                      </a:r>
                      <a:r>
                        <a:rPr lang="el-GR">
                          <a:solidFill>
                            <a:srgbClr val="000000"/>
                          </a:solidFill>
                          <a:effectLst/>
                          <a:latin typeface="times new roman" panose="02020603050405020304" pitchFamily="18" charset="0"/>
                        </a:rPr>
                        <a:t>λ)</a:t>
                      </a:r>
                    </a:p>
                  </a:txBody>
                  <a:tcPr marL="114300" marR="114300" marT="114300" marB="114300">
                    <a:lnL w="9525" cap="flat" cmpd="sng" algn="ctr">
                      <a:solidFill>
                        <a:srgbClr val="3083E1"/>
                      </a:solidFill>
                      <a:prstDash val="solid"/>
                      <a:round/>
                      <a:headEnd type="none" w="med" len="med"/>
                      <a:tailEnd type="none" w="med" len="med"/>
                    </a:lnL>
                    <a:lnR w="9525" cap="flat" cmpd="sng" algn="ctr">
                      <a:solidFill>
                        <a:srgbClr val="3083E1"/>
                      </a:solidFill>
                      <a:prstDash val="solid"/>
                      <a:round/>
                      <a:headEnd type="none" w="med" len="med"/>
                      <a:tailEnd type="none" w="med" len="med"/>
                    </a:lnR>
                    <a:lnT w="9525" cap="flat" cmpd="sng" algn="ctr">
                      <a:solidFill>
                        <a:srgbClr val="3083E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29658254"/>
                  </a:ext>
                </a:extLst>
              </a:tr>
              <a:tr h="407474">
                <a:tc>
                  <a:txBody>
                    <a:bodyPr/>
                    <a:lstStyle/>
                    <a:p>
                      <a:pPr algn="just" fontAlgn="t"/>
                      <a:r>
                        <a:rPr lang="en-US">
                          <a:solidFill>
                            <a:srgbClr val="333333"/>
                          </a:solidFill>
                          <a:effectLst/>
                          <a:latin typeface="inter-regular"/>
                        </a:rPr>
                        <a:t>q0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q0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q1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47567976"/>
                  </a:ext>
                </a:extLst>
              </a:tr>
              <a:tr h="407474">
                <a:tc>
                  <a:txBody>
                    <a:bodyPr/>
                    <a:lstStyle/>
                    <a:p>
                      <a:pPr algn="just" fontAlgn="t"/>
                      <a:r>
                        <a:rPr lang="en-US">
                          <a:solidFill>
                            <a:srgbClr val="333333"/>
                          </a:solidFill>
                          <a:effectLst/>
                          <a:latin typeface="inter-regular"/>
                        </a:rPr>
                        <a:t>q1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q0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q1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7777075"/>
                  </a:ext>
                </a:extLst>
              </a:tr>
            </a:tbl>
          </a:graphicData>
        </a:graphic>
      </p:graphicFrame>
      <p:sp>
        <p:nvSpPr>
          <p:cNvPr id="6" name="TextBox 5">
            <a:extLst>
              <a:ext uri="{FF2B5EF4-FFF2-40B4-BE49-F238E27FC236}">
                <a16:creationId xmlns:a16="http://schemas.microsoft.com/office/drawing/2014/main" id="{B9D7B804-0D27-4582-8B86-DD1B7815379B}"/>
              </a:ext>
            </a:extLst>
          </p:cNvPr>
          <p:cNvSpPr txBox="1"/>
          <p:nvPr/>
        </p:nvSpPr>
        <p:spPr>
          <a:xfrm>
            <a:off x="523755" y="1956814"/>
            <a:ext cx="5657126" cy="4524315"/>
          </a:xfrm>
          <a:prstGeom prst="rect">
            <a:avLst/>
          </a:prstGeom>
          <a:noFill/>
        </p:spPr>
        <p:txBody>
          <a:bodyPr wrap="square">
            <a:spAutoFit/>
          </a:bodyPr>
          <a:lstStyle/>
          <a:p>
            <a:pPr algn="just"/>
            <a:r>
              <a:rPr lang="en-US" b="0" i="0" dirty="0">
                <a:solidFill>
                  <a:srgbClr val="333333"/>
                </a:solidFill>
                <a:effectLst/>
                <a:latin typeface="inter-regular"/>
              </a:rPr>
              <a:t>The equivalent Mealy machine can be obtained as follows:</a:t>
            </a:r>
          </a:p>
          <a:p>
            <a:pPr algn="just"/>
            <a:r>
              <a:rPr lang="el-GR" b="0" i="0" dirty="0">
                <a:solidFill>
                  <a:srgbClr val="000000"/>
                </a:solidFill>
                <a:effectLst/>
                <a:latin typeface="inter-regular"/>
              </a:rPr>
              <a:t>λ' (</a:t>
            </a:r>
            <a:r>
              <a:rPr lang="en-US" b="0" i="0" dirty="0">
                <a:solidFill>
                  <a:srgbClr val="000000"/>
                </a:solidFill>
                <a:effectLst/>
                <a:latin typeface="inter-regular"/>
              </a:rPr>
              <a:t>q0, a) = </a:t>
            </a:r>
            <a:r>
              <a:rPr lang="el-GR" b="0" i="0" dirty="0">
                <a:solidFill>
                  <a:srgbClr val="000000"/>
                </a:solidFill>
                <a:effectLst/>
                <a:latin typeface="inter-regular"/>
              </a:rPr>
              <a:t>λ(δ(</a:t>
            </a:r>
            <a:r>
              <a:rPr lang="en-US" b="0" i="0" dirty="0">
                <a:solidFill>
                  <a:srgbClr val="000000"/>
                </a:solidFill>
                <a:effectLst/>
                <a:latin typeface="inter-regular"/>
              </a:rPr>
              <a:t>q0, a))  </a:t>
            </a:r>
          </a:p>
          <a:p>
            <a:pPr algn="just"/>
            <a:r>
              <a:rPr lang="en-US" b="0" i="0" dirty="0">
                <a:solidFill>
                  <a:srgbClr val="000000"/>
                </a:solidFill>
                <a:effectLst/>
                <a:latin typeface="inter-regular"/>
              </a:rPr>
              <a:t>                = </a:t>
            </a:r>
            <a:r>
              <a:rPr lang="el-GR" b="0" i="0" dirty="0">
                <a:solidFill>
                  <a:srgbClr val="000000"/>
                </a:solidFill>
                <a:effectLst/>
                <a:latin typeface="inter-regular"/>
              </a:rPr>
              <a:t>λ(</a:t>
            </a:r>
            <a:r>
              <a:rPr lang="en-US" b="0" i="0" dirty="0">
                <a:solidFill>
                  <a:srgbClr val="000000"/>
                </a:solidFill>
                <a:effectLst/>
                <a:latin typeface="inter-regular"/>
              </a:rPr>
              <a:t>q0)  </a:t>
            </a:r>
          </a:p>
          <a:p>
            <a:pPr algn="just"/>
            <a:r>
              <a:rPr lang="en-US" b="0" i="0" dirty="0">
                <a:solidFill>
                  <a:srgbClr val="000000"/>
                </a:solidFill>
                <a:effectLst/>
                <a:latin typeface="inter-regular"/>
              </a:rPr>
              <a:t>                = </a:t>
            </a:r>
            <a:r>
              <a:rPr lang="en-US" b="0" i="0" dirty="0">
                <a:solidFill>
                  <a:srgbClr val="C00000"/>
                </a:solidFill>
                <a:effectLst/>
                <a:latin typeface="inter-regular"/>
              </a:rPr>
              <a:t>0</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l-GR" b="0" i="0" dirty="0">
                <a:solidFill>
                  <a:srgbClr val="000000"/>
                </a:solidFill>
                <a:effectLst/>
                <a:latin typeface="inter-regular"/>
              </a:rPr>
              <a:t>λ' (</a:t>
            </a:r>
            <a:r>
              <a:rPr lang="en-US" b="0" i="0" dirty="0">
                <a:solidFill>
                  <a:srgbClr val="000000"/>
                </a:solidFill>
                <a:effectLst/>
                <a:latin typeface="inter-regular"/>
              </a:rPr>
              <a:t>q0, b) = </a:t>
            </a:r>
            <a:r>
              <a:rPr lang="el-GR" b="0" i="0" dirty="0">
                <a:solidFill>
                  <a:srgbClr val="000000"/>
                </a:solidFill>
                <a:effectLst/>
                <a:latin typeface="inter-regular"/>
              </a:rPr>
              <a:t>λ(δ(</a:t>
            </a:r>
            <a:r>
              <a:rPr lang="en-US" b="0" i="0" dirty="0">
                <a:solidFill>
                  <a:srgbClr val="000000"/>
                </a:solidFill>
                <a:effectLst/>
                <a:latin typeface="inter-regular"/>
              </a:rPr>
              <a:t>q0, b))  </a:t>
            </a:r>
          </a:p>
          <a:p>
            <a:pPr algn="just"/>
            <a:r>
              <a:rPr lang="en-US" b="0" i="0" dirty="0">
                <a:solidFill>
                  <a:srgbClr val="000000"/>
                </a:solidFill>
                <a:effectLst/>
                <a:latin typeface="inter-regular"/>
              </a:rPr>
              <a:t>                = </a:t>
            </a:r>
            <a:r>
              <a:rPr lang="el-GR" b="0" i="0" dirty="0">
                <a:solidFill>
                  <a:srgbClr val="000000"/>
                </a:solidFill>
                <a:effectLst/>
                <a:latin typeface="inter-regular"/>
              </a:rPr>
              <a:t>λ(</a:t>
            </a:r>
            <a:r>
              <a:rPr lang="en-US" b="0" i="0" dirty="0">
                <a:solidFill>
                  <a:srgbClr val="000000"/>
                </a:solidFill>
                <a:effectLst/>
                <a:latin typeface="inter-regular"/>
              </a:rPr>
              <a:t>q1)  </a:t>
            </a:r>
          </a:p>
          <a:p>
            <a:pPr algn="just"/>
            <a:r>
              <a:rPr lang="en-US" b="0" i="0" dirty="0">
                <a:solidFill>
                  <a:srgbClr val="000000"/>
                </a:solidFill>
                <a:effectLst/>
                <a:latin typeface="inter-regular"/>
              </a:rPr>
              <a:t>                = </a:t>
            </a:r>
            <a:r>
              <a:rPr lang="en-US" b="0" i="0" dirty="0">
                <a:solidFill>
                  <a:srgbClr val="C00000"/>
                </a:solidFill>
                <a:effectLst/>
                <a:latin typeface="inter-regular"/>
              </a:rPr>
              <a:t>1</a:t>
            </a:r>
            <a:r>
              <a:rPr lang="en-US" b="0" i="0" dirty="0">
                <a:solidFill>
                  <a:srgbClr val="000000"/>
                </a:solidFill>
                <a:effectLst/>
                <a:latin typeface="inter-regular"/>
              </a:rPr>
              <a:t>  </a:t>
            </a:r>
          </a:p>
          <a:p>
            <a:pPr algn="just"/>
            <a:r>
              <a:rPr lang="en-US" b="0" i="0" dirty="0">
                <a:solidFill>
                  <a:srgbClr val="333333"/>
                </a:solidFill>
                <a:effectLst/>
                <a:latin typeface="inter-regular"/>
              </a:rPr>
              <a:t>The </a:t>
            </a:r>
            <a:r>
              <a:rPr lang="el-GR" b="0" i="0" dirty="0">
                <a:solidFill>
                  <a:srgbClr val="333333"/>
                </a:solidFill>
                <a:effectLst/>
                <a:latin typeface="inter-regular"/>
              </a:rPr>
              <a:t>λ </a:t>
            </a:r>
            <a:r>
              <a:rPr lang="en-US" b="0" i="0" dirty="0">
                <a:solidFill>
                  <a:srgbClr val="333333"/>
                </a:solidFill>
                <a:effectLst/>
                <a:latin typeface="inter-regular"/>
              </a:rPr>
              <a:t>for state q1 is as follows:</a:t>
            </a:r>
          </a:p>
          <a:p>
            <a:pPr algn="just"/>
            <a:r>
              <a:rPr lang="el-GR" b="0" i="0" dirty="0">
                <a:solidFill>
                  <a:srgbClr val="000000"/>
                </a:solidFill>
                <a:effectLst/>
                <a:latin typeface="inter-regular"/>
              </a:rPr>
              <a:t>λ' (</a:t>
            </a:r>
            <a:r>
              <a:rPr lang="en-US" b="0" i="0" dirty="0">
                <a:solidFill>
                  <a:srgbClr val="000000"/>
                </a:solidFill>
                <a:effectLst/>
                <a:latin typeface="inter-regular"/>
              </a:rPr>
              <a:t>q1, a) = </a:t>
            </a:r>
            <a:r>
              <a:rPr lang="el-GR" b="0" i="0" dirty="0">
                <a:solidFill>
                  <a:srgbClr val="000000"/>
                </a:solidFill>
                <a:effectLst/>
                <a:latin typeface="inter-regular"/>
              </a:rPr>
              <a:t>λ(δ(</a:t>
            </a:r>
            <a:r>
              <a:rPr lang="en-US" b="0" i="0" dirty="0">
                <a:solidFill>
                  <a:srgbClr val="000000"/>
                </a:solidFill>
                <a:effectLst/>
                <a:latin typeface="inter-regular"/>
              </a:rPr>
              <a:t>q1, a))  </a:t>
            </a:r>
          </a:p>
          <a:p>
            <a:pPr algn="just"/>
            <a:r>
              <a:rPr lang="en-US" b="0" i="0" dirty="0">
                <a:solidFill>
                  <a:srgbClr val="000000"/>
                </a:solidFill>
                <a:effectLst/>
                <a:latin typeface="inter-regular"/>
              </a:rPr>
              <a:t>                = </a:t>
            </a:r>
            <a:r>
              <a:rPr lang="el-GR" b="0" i="0" dirty="0">
                <a:solidFill>
                  <a:srgbClr val="000000"/>
                </a:solidFill>
                <a:effectLst/>
                <a:latin typeface="inter-regular"/>
              </a:rPr>
              <a:t>λ(</a:t>
            </a:r>
            <a:r>
              <a:rPr lang="en-US" b="0" i="0" dirty="0">
                <a:solidFill>
                  <a:srgbClr val="000000"/>
                </a:solidFill>
                <a:effectLst/>
                <a:latin typeface="inter-regular"/>
              </a:rPr>
              <a:t>q0)  </a:t>
            </a:r>
          </a:p>
          <a:p>
            <a:pPr algn="just"/>
            <a:r>
              <a:rPr lang="en-US" b="0" i="0" dirty="0">
                <a:solidFill>
                  <a:srgbClr val="000000"/>
                </a:solidFill>
                <a:effectLst/>
                <a:latin typeface="inter-regular"/>
              </a:rPr>
              <a:t>                = </a:t>
            </a:r>
            <a:r>
              <a:rPr lang="en-US" b="0" i="0" dirty="0">
                <a:solidFill>
                  <a:srgbClr val="C00000"/>
                </a:solidFill>
                <a:effectLst/>
                <a:latin typeface="inter-regular"/>
              </a:rPr>
              <a:t>0</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l-GR" b="0" i="0" dirty="0">
                <a:solidFill>
                  <a:srgbClr val="000000"/>
                </a:solidFill>
                <a:effectLst/>
                <a:latin typeface="inter-regular"/>
              </a:rPr>
              <a:t>λ' (</a:t>
            </a:r>
            <a:r>
              <a:rPr lang="en-US" b="0" i="0" dirty="0">
                <a:solidFill>
                  <a:srgbClr val="000000"/>
                </a:solidFill>
                <a:effectLst/>
                <a:latin typeface="inter-regular"/>
              </a:rPr>
              <a:t>q1, b) = </a:t>
            </a:r>
            <a:r>
              <a:rPr lang="el-GR" b="0" i="0" dirty="0">
                <a:solidFill>
                  <a:srgbClr val="000000"/>
                </a:solidFill>
                <a:effectLst/>
                <a:latin typeface="inter-regular"/>
              </a:rPr>
              <a:t>λ(δ(</a:t>
            </a:r>
            <a:r>
              <a:rPr lang="en-US" b="0" i="0" dirty="0">
                <a:solidFill>
                  <a:srgbClr val="000000"/>
                </a:solidFill>
                <a:effectLst/>
                <a:latin typeface="inter-regular"/>
              </a:rPr>
              <a:t>q1, b))  </a:t>
            </a:r>
          </a:p>
          <a:p>
            <a:pPr algn="just"/>
            <a:r>
              <a:rPr lang="en-US" b="0" i="0" dirty="0">
                <a:solidFill>
                  <a:srgbClr val="000000"/>
                </a:solidFill>
                <a:effectLst/>
                <a:latin typeface="inter-regular"/>
              </a:rPr>
              <a:t>                = </a:t>
            </a:r>
            <a:r>
              <a:rPr lang="el-GR" b="0" i="0" dirty="0">
                <a:solidFill>
                  <a:srgbClr val="000000"/>
                </a:solidFill>
                <a:effectLst/>
                <a:latin typeface="inter-regular"/>
              </a:rPr>
              <a:t>λ(</a:t>
            </a:r>
            <a:r>
              <a:rPr lang="en-US" b="0" i="0" dirty="0">
                <a:solidFill>
                  <a:srgbClr val="000000"/>
                </a:solidFill>
                <a:effectLst/>
                <a:latin typeface="inter-regular"/>
              </a:rPr>
              <a:t>q1)  </a:t>
            </a:r>
          </a:p>
          <a:p>
            <a:pPr algn="just"/>
            <a:r>
              <a:rPr lang="en-US" b="0" i="0" dirty="0">
                <a:solidFill>
                  <a:srgbClr val="000000"/>
                </a:solidFill>
                <a:effectLst/>
                <a:latin typeface="inter-regular"/>
              </a:rPr>
              <a:t>                = </a:t>
            </a:r>
            <a:r>
              <a:rPr lang="en-US" b="0" i="0" dirty="0">
                <a:solidFill>
                  <a:srgbClr val="C00000"/>
                </a:solidFill>
                <a:effectLst/>
                <a:latin typeface="inter-regular"/>
              </a:rPr>
              <a:t>1</a:t>
            </a:r>
            <a:r>
              <a:rPr lang="en-US" b="0" i="0" dirty="0">
                <a:solidFill>
                  <a:srgbClr val="000000"/>
                </a:solidFill>
                <a:effectLst/>
                <a:latin typeface="inter-regular"/>
              </a:rPr>
              <a:t>  </a:t>
            </a:r>
          </a:p>
        </p:txBody>
      </p:sp>
    </p:spTree>
    <p:extLst>
      <p:ext uri="{BB962C8B-B14F-4D97-AF65-F5344CB8AC3E}">
        <p14:creationId xmlns:p14="http://schemas.microsoft.com/office/powerpoint/2010/main" val="3494854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1061</Words>
  <Application>Microsoft Office PowerPoint</Application>
  <PresentationFormat>Widescreen</PresentationFormat>
  <Paragraphs>95</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inter-regular</vt:lpstr>
      <vt:lpstr>Open Sans</vt:lpstr>
      <vt:lpstr>times new roman</vt:lpstr>
      <vt:lpstr>urw-din</vt:lpstr>
      <vt:lpstr>Office Theme</vt:lpstr>
      <vt:lpstr>Moore Machine &amp; Mealy Machine</vt:lpstr>
      <vt:lpstr>Moore Machine</vt:lpstr>
      <vt:lpstr>Moore Machine</vt:lpstr>
      <vt:lpstr>Mealy Machine</vt:lpstr>
      <vt:lpstr>Mealy Machine</vt:lpstr>
      <vt:lpstr>PowerPoint Presentation</vt:lpstr>
      <vt:lpstr>MOORE TO MEALY </vt:lpstr>
      <vt:lpstr>PowerPoint Presentation</vt:lpstr>
      <vt:lpstr>PowerPoint Presentation</vt:lpstr>
      <vt:lpstr>PowerPoint Presentation</vt:lpstr>
      <vt:lpstr>MEALY  TO MOORE</vt:lpstr>
      <vt:lpstr>PowerPoint Presentation</vt:lpstr>
      <vt:lpstr>PowerPoint Presentation</vt:lpstr>
      <vt:lpstr>PowerPoint Presentation</vt:lpstr>
      <vt:lpstr>PowerPoint Presentation</vt:lpstr>
      <vt:lpstr>Transition graphs</vt:lpstr>
      <vt:lpstr>PowerPoint Presentation</vt:lpstr>
      <vt:lpstr>Kleene’s Theorem</vt:lpstr>
      <vt:lpstr>PowerPoint Presentation</vt:lpstr>
      <vt:lpstr>PowerPoint Presentation</vt:lpstr>
      <vt:lpstr>PowerPoint Presentation</vt:lpstr>
      <vt:lpstr>PowerPoint Presentation</vt:lpstr>
      <vt:lpstr>PowerPoint Presentation</vt:lpstr>
      <vt:lpstr>Theorem – It gives a systematic approach towards the generation of a Finite Automata for the provided Regular Expression.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Moore Machine &amp; Mealy Machine</dc:title>
  <dc:creator>Rana Marwat Hussain</dc:creator>
  <cp:lastModifiedBy>Rana Marwat Hussain</cp:lastModifiedBy>
  <cp:revision>37</cp:revision>
  <dcterms:created xsi:type="dcterms:W3CDTF">2022-11-29T10:57:02Z</dcterms:created>
  <dcterms:modified xsi:type="dcterms:W3CDTF">2023-11-20T09:46:06Z</dcterms:modified>
</cp:coreProperties>
</file>