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54" d="100"/>
          <a:sy n="54" d="100"/>
        </p:scale>
        <p:origin x="123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Sheet1!$A$2:$A$13</c:f>
              <c:strCache>
                <c:ptCount val="12"/>
                <c:pt idx="0">
                  <c:v>C</c:v>
                </c:pt>
                <c:pt idx="1">
                  <c:v>C++</c:v>
                </c:pt>
                <c:pt idx="2">
                  <c:v>C#</c:v>
                </c:pt>
                <c:pt idx="3">
                  <c:v>Scala</c:v>
                </c:pt>
                <c:pt idx="4">
                  <c:v>Java</c:v>
                </c:pt>
                <c:pt idx="5">
                  <c:v>MongoDB</c:v>
                </c:pt>
                <c:pt idx="6">
                  <c:v>JavaScript</c:v>
                </c:pt>
                <c:pt idx="7">
                  <c:v>Oracle</c:v>
                </c:pt>
                <c:pt idx="8">
                  <c:v>PostgreSQL</c:v>
                </c:pt>
                <c:pt idx="9">
                  <c:v>MySQL Server</c:v>
                </c:pt>
                <c:pt idx="10">
                  <c:v>Python</c:v>
                </c:pt>
                <c:pt idx="11">
                  <c:v>SQL Server</c:v>
                </c:pt>
              </c:strCache>
            </c:strRef>
          </c:cat>
          <c:val>
            <c:numRef>
              <c:f>Sheet1!$B$2:$B$13</c:f>
              <c:numCache>
                <c:formatCode>General</c:formatCode>
                <c:ptCount val="12"/>
                <c:pt idx="0">
                  <c:v>2</c:v>
                </c:pt>
                <c:pt idx="1">
                  <c:v>3</c:v>
                </c:pt>
                <c:pt idx="2">
                  <c:v>4</c:v>
                </c:pt>
                <c:pt idx="3">
                  <c:v>5</c:v>
                </c:pt>
                <c:pt idx="4">
                  <c:v>6</c:v>
                </c:pt>
                <c:pt idx="5">
                  <c:v>8</c:v>
                </c:pt>
                <c:pt idx="6">
                  <c:v>10</c:v>
                </c:pt>
                <c:pt idx="7">
                  <c:v>10</c:v>
                </c:pt>
                <c:pt idx="8">
                  <c:v>10</c:v>
                </c:pt>
                <c:pt idx="9">
                  <c:v>12</c:v>
                </c:pt>
                <c:pt idx="10">
                  <c:v>13</c:v>
                </c:pt>
                <c:pt idx="11">
                  <c:v>17</c:v>
                </c:pt>
              </c:numCache>
            </c:numRef>
          </c:val>
          <c:extLst>
            <c:ext xmlns:c16="http://schemas.microsoft.com/office/drawing/2014/chart" uri="{C3380CC4-5D6E-409C-BE32-E72D297353CC}">
              <c16:uniqueId val="{00000000-2C71-486A-9F42-4912B30BC128}"/>
            </c:ext>
          </c:extLst>
        </c:ser>
        <c:dLbls>
          <c:showLegendKey val="0"/>
          <c:showVal val="0"/>
          <c:showCatName val="0"/>
          <c:showSerName val="0"/>
          <c:showPercent val="0"/>
          <c:showBubbleSize val="0"/>
        </c:dLbls>
        <c:gapWidth val="182"/>
        <c:axId val="757405247"/>
        <c:axId val="672712655"/>
      </c:barChart>
      <c:catAx>
        <c:axId val="7574052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2712655"/>
        <c:crosses val="autoZero"/>
        <c:auto val="1"/>
        <c:lblAlgn val="ctr"/>
        <c:lblOffset val="100"/>
        <c:noMultiLvlLbl val="0"/>
      </c:catAx>
      <c:valAx>
        <c:axId val="6727126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740524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Sheet1!$B$2:$B$11</c:f>
              <c:numCache>
                <c:formatCode>#,##0</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12C5-4FC0-9865-B4CC546F971B}"/>
            </c:ext>
          </c:extLst>
        </c:ser>
        <c:dLbls>
          <c:showLegendKey val="0"/>
          <c:showVal val="0"/>
          <c:showCatName val="0"/>
          <c:showSerName val="0"/>
          <c:showPercent val="0"/>
          <c:showBubbleSize val="0"/>
        </c:dLbls>
        <c:gapWidth val="182"/>
        <c:axId val="1347990447"/>
        <c:axId val="537062063"/>
      </c:barChart>
      <c:catAx>
        <c:axId val="13479904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7062063"/>
        <c:crosses val="autoZero"/>
        <c:auto val="1"/>
        <c:lblAlgn val="ctr"/>
        <c:lblOffset val="100"/>
        <c:noMultiLvlLbl val="0"/>
      </c:catAx>
      <c:valAx>
        <c:axId val="537062063"/>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799044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4.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4.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9BD28E-2403-41FE-AF54-838FA3F50887}" type="doc">
      <dgm:prSet loTypeId="urn:microsoft.com/office/officeart/2005/8/layout/arrow5" loCatId="relationship" qsTypeId="urn:microsoft.com/office/officeart/2005/8/quickstyle/simple2" qsCatId="simple" csTypeId="urn:microsoft.com/office/officeart/2005/8/colors/accent3_2" csCatId="accent3"/>
      <dgm:spPr/>
      <dgm:t>
        <a:bodyPr/>
        <a:lstStyle/>
        <a:p>
          <a:endParaRPr lang="en-US"/>
        </a:p>
      </dgm:t>
    </dgm:pt>
    <dgm:pt modelId="{3F3F6149-C41B-4EAC-A847-9F61D7695A25}">
      <dgm:prSet/>
      <dgm:spPr/>
      <dgm:t>
        <a:bodyPr/>
        <a:lstStyle/>
        <a:p>
          <a:r>
            <a:rPr lang="en-US" dirty="0">
              <a:solidFill>
                <a:schemeClr val="bg2">
                  <a:lumMod val="10000"/>
                </a:schemeClr>
              </a:solidFill>
            </a:rPr>
            <a:t>Findings</a:t>
          </a:r>
        </a:p>
      </dgm:t>
    </dgm:pt>
    <dgm:pt modelId="{23EFC442-1F5D-4A83-B182-160C70A5723D}" type="parTrans" cxnId="{0800382E-F653-4CF3-BBFD-CE82CD8C56B7}">
      <dgm:prSet/>
      <dgm:spPr/>
      <dgm:t>
        <a:bodyPr/>
        <a:lstStyle/>
        <a:p>
          <a:endParaRPr lang="en-US"/>
        </a:p>
      </dgm:t>
    </dgm:pt>
    <dgm:pt modelId="{5AC98656-BA1E-4771-A2FF-E67D86FF9A1C}" type="sibTrans" cxnId="{0800382E-F653-4CF3-BBFD-CE82CD8C56B7}">
      <dgm:prSet/>
      <dgm:spPr/>
      <dgm:t>
        <a:bodyPr/>
        <a:lstStyle/>
        <a:p>
          <a:endParaRPr lang="en-US"/>
        </a:p>
      </dgm:t>
    </dgm:pt>
    <dgm:pt modelId="{84F09DF7-C285-4C11-A4E3-ED91063179DD}">
      <dgm:prSet/>
      <dgm:spPr/>
      <dgm:t>
        <a:bodyPr/>
        <a:lstStyle/>
        <a:p>
          <a:r>
            <a:rPr lang="en-US"/>
            <a:t>The top language used is C#</a:t>
          </a:r>
        </a:p>
      </dgm:t>
    </dgm:pt>
    <dgm:pt modelId="{AB0A0C64-4602-47A1-AE99-9DCEA7DF2A99}" type="parTrans" cxnId="{9C0CD5D7-E892-4E6D-9C73-A0BCBFEC4BEC}">
      <dgm:prSet/>
      <dgm:spPr/>
      <dgm:t>
        <a:bodyPr/>
        <a:lstStyle/>
        <a:p>
          <a:endParaRPr lang="en-US"/>
        </a:p>
      </dgm:t>
    </dgm:pt>
    <dgm:pt modelId="{9BB5E1AE-495E-4FAE-9D08-0B0F4AD36FCA}" type="sibTrans" cxnId="{9C0CD5D7-E892-4E6D-9C73-A0BCBFEC4BEC}">
      <dgm:prSet/>
      <dgm:spPr/>
      <dgm:t>
        <a:bodyPr/>
        <a:lstStyle/>
        <a:p>
          <a:endParaRPr lang="en-US"/>
        </a:p>
      </dgm:t>
    </dgm:pt>
    <dgm:pt modelId="{25658537-9F87-4438-84E5-FC5CC4358383}">
      <dgm:prSet/>
      <dgm:spPr/>
      <dgm:t>
        <a:bodyPr/>
        <a:lstStyle/>
        <a:p>
          <a:r>
            <a:rPr lang="en-US"/>
            <a:t>The top language desired is JavaScript</a:t>
          </a:r>
        </a:p>
      </dgm:t>
    </dgm:pt>
    <dgm:pt modelId="{1E20C686-BB10-4AE5-A168-5C8A9F86C586}" type="parTrans" cxnId="{A66230AE-4D5D-40A2-9BB1-7A21397C1405}">
      <dgm:prSet/>
      <dgm:spPr/>
      <dgm:t>
        <a:bodyPr/>
        <a:lstStyle/>
        <a:p>
          <a:endParaRPr lang="en-US"/>
        </a:p>
      </dgm:t>
    </dgm:pt>
    <dgm:pt modelId="{639E22EB-CF5D-46BD-83C5-7E565DAF4331}" type="sibTrans" cxnId="{A66230AE-4D5D-40A2-9BB1-7A21397C1405}">
      <dgm:prSet/>
      <dgm:spPr/>
      <dgm:t>
        <a:bodyPr/>
        <a:lstStyle/>
        <a:p>
          <a:endParaRPr lang="en-US"/>
        </a:p>
      </dgm:t>
    </dgm:pt>
    <dgm:pt modelId="{E0A52FA1-5892-4E0A-BDA7-46C64AFA6217}">
      <dgm:prSet/>
      <dgm:spPr/>
      <dgm:t>
        <a:bodyPr/>
        <a:lstStyle/>
        <a:p>
          <a:r>
            <a:rPr lang="en-US"/>
            <a:t>SQL and Python are the 3</a:t>
          </a:r>
          <a:r>
            <a:rPr lang="en-US" baseline="30000"/>
            <a:t>rd</a:t>
          </a:r>
          <a:r>
            <a:rPr lang="en-US"/>
            <a:t> and 4</a:t>
          </a:r>
          <a:r>
            <a:rPr lang="en-US" baseline="30000"/>
            <a:t>th</a:t>
          </a:r>
          <a:r>
            <a:rPr lang="en-US"/>
            <a:t> most used and desired languages</a:t>
          </a:r>
        </a:p>
      </dgm:t>
    </dgm:pt>
    <dgm:pt modelId="{F8BD42E6-FBC5-4B2A-93F1-796DC6A1ECDA}" type="parTrans" cxnId="{9CAE89FF-027B-48B1-A36F-ED9C23481E6F}">
      <dgm:prSet/>
      <dgm:spPr/>
      <dgm:t>
        <a:bodyPr/>
        <a:lstStyle/>
        <a:p>
          <a:endParaRPr lang="en-US"/>
        </a:p>
      </dgm:t>
    </dgm:pt>
    <dgm:pt modelId="{28DE4841-91F2-4CBE-A4D5-31890918ADDE}" type="sibTrans" cxnId="{9CAE89FF-027B-48B1-A36F-ED9C23481E6F}">
      <dgm:prSet/>
      <dgm:spPr/>
      <dgm:t>
        <a:bodyPr/>
        <a:lstStyle/>
        <a:p>
          <a:endParaRPr lang="en-US"/>
        </a:p>
      </dgm:t>
    </dgm:pt>
    <dgm:pt modelId="{A452A4CE-DF5E-46C2-B6E9-35EDF71C72E0}" type="pres">
      <dgm:prSet presAssocID="{309BD28E-2403-41FE-AF54-838FA3F50887}" presName="diagram" presStyleCnt="0">
        <dgm:presLayoutVars>
          <dgm:dir/>
          <dgm:resizeHandles val="exact"/>
        </dgm:presLayoutVars>
      </dgm:prSet>
      <dgm:spPr/>
      <dgm:t>
        <a:bodyPr/>
        <a:lstStyle/>
        <a:p>
          <a:endParaRPr lang="en-US"/>
        </a:p>
      </dgm:t>
    </dgm:pt>
    <dgm:pt modelId="{A913067E-8AC7-4BC0-950E-2CAEC7B92F1B}" type="pres">
      <dgm:prSet presAssocID="{3F3F6149-C41B-4EAC-A847-9F61D7695A25}" presName="arrow" presStyleLbl="node1" presStyleIdx="0" presStyleCnt="4" custRadScaleRad="100196" custRadScaleInc="-3251">
        <dgm:presLayoutVars>
          <dgm:bulletEnabled val="1"/>
        </dgm:presLayoutVars>
      </dgm:prSet>
      <dgm:spPr/>
      <dgm:t>
        <a:bodyPr/>
        <a:lstStyle/>
        <a:p>
          <a:endParaRPr lang="en-US"/>
        </a:p>
      </dgm:t>
    </dgm:pt>
    <dgm:pt modelId="{5BCEC2B7-B393-460C-BCE1-2AA905D92B6A}" type="pres">
      <dgm:prSet presAssocID="{84F09DF7-C285-4C11-A4E3-ED91063179DD}" presName="arrow" presStyleLbl="node1" presStyleIdx="1" presStyleCnt="4">
        <dgm:presLayoutVars>
          <dgm:bulletEnabled val="1"/>
        </dgm:presLayoutVars>
      </dgm:prSet>
      <dgm:spPr/>
      <dgm:t>
        <a:bodyPr/>
        <a:lstStyle/>
        <a:p>
          <a:endParaRPr lang="en-US"/>
        </a:p>
      </dgm:t>
    </dgm:pt>
    <dgm:pt modelId="{C7CE85DE-4BBA-4410-92FB-99A07D4E463E}" type="pres">
      <dgm:prSet presAssocID="{25658537-9F87-4438-84E5-FC5CC4358383}" presName="arrow" presStyleLbl="node1" presStyleIdx="2" presStyleCnt="4">
        <dgm:presLayoutVars>
          <dgm:bulletEnabled val="1"/>
        </dgm:presLayoutVars>
      </dgm:prSet>
      <dgm:spPr/>
      <dgm:t>
        <a:bodyPr/>
        <a:lstStyle/>
        <a:p>
          <a:endParaRPr lang="en-US"/>
        </a:p>
      </dgm:t>
    </dgm:pt>
    <dgm:pt modelId="{0F8C3EC1-E6AE-4996-BC37-5FA3215CAD6C}" type="pres">
      <dgm:prSet presAssocID="{E0A52FA1-5892-4E0A-BDA7-46C64AFA6217}" presName="arrow" presStyleLbl="node1" presStyleIdx="3" presStyleCnt="4">
        <dgm:presLayoutVars>
          <dgm:bulletEnabled val="1"/>
        </dgm:presLayoutVars>
      </dgm:prSet>
      <dgm:spPr/>
      <dgm:t>
        <a:bodyPr/>
        <a:lstStyle/>
        <a:p>
          <a:endParaRPr lang="en-US"/>
        </a:p>
      </dgm:t>
    </dgm:pt>
  </dgm:ptLst>
  <dgm:cxnLst>
    <dgm:cxn modelId="{0800382E-F653-4CF3-BBFD-CE82CD8C56B7}" srcId="{309BD28E-2403-41FE-AF54-838FA3F50887}" destId="{3F3F6149-C41B-4EAC-A847-9F61D7695A25}" srcOrd="0" destOrd="0" parTransId="{23EFC442-1F5D-4A83-B182-160C70A5723D}" sibTransId="{5AC98656-BA1E-4771-A2FF-E67D86FF9A1C}"/>
    <dgm:cxn modelId="{9C0CD5D7-E892-4E6D-9C73-A0BCBFEC4BEC}" srcId="{309BD28E-2403-41FE-AF54-838FA3F50887}" destId="{84F09DF7-C285-4C11-A4E3-ED91063179DD}" srcOrd="1" destOrd="0" parTransId="{AB0A0C64-4602-47A1-AE99-9DCEA7DF2A99}" sibTransId="{9BB5E1AE-495E-4FAE-9D08-0B0F4AD36FCA}"/>
    <dgm:cxn modelId="{A66230AE-4D5D-40A2-9BB1-7A21397C1405}" srcId="{309BD28E-2403-41FE-AF54-838FA3F50887}" destId="{25658537-9F87-4438-84E5-FC5CC4358383}" srcOrd="2" destOrd="0" parTransId="{1E20C686-BB10-4AE5-A168-5C8A9F86C586}" sibTransId="{639E22EB-CF5D-46BD-83C5-7E565DAF4331}"/>
    <dgm:cxn modelId="{11532FDA-E2CA-4F89-8E13-0B1A74676368}" type="presOf" srcId="{309BD28E-2403-41FE-AF54-838FA3F50887}" destId="{A452A4CE-DF5E-46C2-B6E9-35EDF71C72E0}" srcOrd="0" destOrd="0" presId="urn:microsoft.com/office/officeart/2005/8/layout/arrow5"/>
    <dgm:cxn modelId="{0BF90E1A-C451-47C3-AC22-795ACEDBFF4E}" type="presOf" srcId="{3F3F6149-C41B-4EAC-A847-9F61D7695A25}" destId="{A913067E-8AC7-4BC0-950E-2CAEC7B92F1B}" srcOrd="0" destOrd="0" presId="urn:microsoft.com/office/officeart/2005/8/layout/arrow5"/>
    <dgm:cxn modelId="{F15E8686-1C7F-455A-B17D-F1744A4CA88B}" type="presOf" srcId="{84F09DF7-C285-4C11-A4E3-ED91063179DD}" destId="{5BCEC2B7-B393-460C-BCE1-2AA905D92B6A}" srcOrd="0" destOrd="0" presId="urn:microsoft.com/office/officeart/2005/8/layout/arrow5"/>
    <dgm:cxn modelId="{9CAE89FF-027B-48B1-A36F-ED9C23481E6F}" srcId="{309BD28E-2403-41FE-AF54-838FA3F50887}" destId="{E0A52FA1-5892-4E0A-BDA7-46C64AFA6217}" srcOrd="3" destOrd="0" parTransId="{F8BD42E6-FBC5-4B2A-93F1-796DC6A1ECDA}" sibTransId="{28DE4841-91F2-4CBE-A4D5-31890918ADDE}"/>
    <dgm:cxn modelId="{6D03666B-185D-4A85-BC85-B3D616000665}" type="presOf" srcId="{E0A52FA1-5892-4E0A-BDA7-46C64AFA6217}" destId="{0F8C3EC1-E6AE-4996-BC37-5FA3215CAD6C}" srcOrd="0" destOrd="0" presId="urn:microsoft.com/office/officeart/2005/8/layout/arrow5"/>
    <dgm:cxn modelId="{D9A41F5C-EA9B-4F68-B4EB-F934947E35C7}" type="presOf" srcId="{25658537-9F87-4438-84E5-FC5CC4358383}" destId="{C7CE85DE-4BBA-4410-92FB-99A07D4E463E}" srcOrd="0" destOrd="0" presId="urn:microsoft.com/office/officeart/2005/8/layout/arrow5"/>
    <dgm:cxn modelId="{5B5FD934-3EEF-4E7F-B53D-5A14DD8ECDF4}" type="presParOf" srcId="{A452A4CE-DF5E-46C2-B6E9-35EDF71C72E0}" destId="{A913067E-8AC7-4BC0-950E-2CAEC7B92F1B}" srcOrd="0" destOrd="0" presId="urn:microsoft.com/office/officeart/2005/8/layout/arrow5"/>
    <dgm:cxn modelId="{9235AEBD-E06E-43C4-B14C-AE8ED95CBF8D}" type="presParOf" srcId="{A452A4CE-DF5E-46C2-B6E9-35EDF71C72E0}" destId="{5BCEC2B7-B393-460C-BCE1-2AA905D92B6A}" srcOrd="1" destOrd="0" presId="urn:microsoft.com/office/officeart/2005/8/layout/arrow5"/>
    <dgm:cxn modelId="{8346CDEE-1814-48E6-AAB1-4ACA3C4D2B8C}" type="presParOf" srcId="{A452A4CE-DF5E-46C2-B6E9-35EDF71C72E0}" destId="{C7CE85DE-4BBA-4410-92FB-99A07D4E463E}" srcOrd="2" destOrd="0" presId="urn:microsoft.com/office/officeart/2005/8/layout/arrow5"/>
    <dgm:cxn modelId="{36FD2CDD-8DCB-4297-81EC-332173228495}" type="presParOf" srcId="{A452A4CE-DF5E-46C2-B6E9-35EDF71C72E0}" destId="{0F8C3EC1-E6AE-4996-BC37-5FA3215CAD6C}" srcOrd="3"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84F617-A414-4D0B-8E64-5DEDDC51FD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DEEFC9F-6E07-4C13-ACEF-1116E9ECBBFD}">
      <dgm:prSet/>
      <dgm:spPr/>
      <dgm:t>
        <a:bodyPr/>
        <a:lstStyle/>
        <a:p>
          <a:pPr>
            <a:lnSpc>
              <a:spcPct val="100000"/>
            </a:lnSpc>
          </a:pPr>
          <a:r>
            <a:rPr lang="en-US"/>
            <a:t>Findings</a:t>
          </a:r>
        </a:p>
      </dgm:t>
    </dgm:pt>
    <dgm:pt modelId="{60E4E99D-CD11-498D-9B56-0E02883563DB}" type="parTrans" cxnId="{278D0B7D-FB4B-45DA-9EAF-A124F5F427FA}">
      <dgm:prSet/>
      <dgm:spPr/>
      <dgm:t>
        <a:bodyPr/>
        <a:lstStyle/>
        <a:p>
          <a:endParaRPr lang="en-US"/>
        </a:p>
      </dgm:t>
    </dgm:pt>
    <dgm:pt modelId="{3A402052-0F60-481F-ACBA-0BD559B3906C}" type="sibTrans" cxnId="{278D0B7D-FB4B-45DA-9EAF-A124F5F427FA}">
      <dgm:prSet/>
      <dgm:spPr/>
      <dgm:t>
        <a:bodyPr/>
        <a:lstStyle/>
        <a:p>
          <a:endParaRPr lang="en-US"/>
        </a:p>
      </dgm:t>
    </dgm:pt>
    <dgm:pt modelId="{9A2E8EFD-0527-48E3-926F-9637BB377392}">
      <dgm:prSet/>
      <dgm:spPr/>
      <dgm:t>
        <a:bodyPr/>
        <a:lstStyle/>
        <a:p>
          <a:pPr>
            <a:lnSpc>
              <a:spcPct val="100000"/>
            </a:lnSpc>
          </a:pPr>
          <a:r>
            <a:rPr lang="en-US"/>
            <a:t>MYSQL is the most used database language</a:t>
          </a:r>
        </a:p>
      </dgm:t>
    </dgm:pt>
    <dgm:pt modelId="{7768BBB6-29CD-4B2B-A951-4A2FDB279550}" type="parTrans" cxnId="{58339080-AAC5-4405-94DF-2AE19E015D92}">
      <dgm:prSet/>
      <dgm:spPr/>
      <dgm:t>
        <a:bodyPr/>
        <a:lstStyle/>
        <a:p>
          <a:endParaRPr lang="en-US"/>
        </a:p>
      </dgm:t>
    </dgm:pt>
    <dgm:pt modelId="{793E318E-34A4-469C-8932-5FB27CC879DE}" type="sibTrans" cxnId="{58339080-AAC5-4405-94DF-2AE19E015D92}">
      <dgm:prSet/>
      <dgm:spPr/>
      <dgm:t>
        <a:bodyPr/>
        <a:lstStyle/>
        <a:p>
          <a:endParaRPr lang="en-US"/>
        </a:p>
      </dgm:t>
    </dgm:pt>
    <dgm:pt modelId="{40608AC3-2C6C-45A0-9530-C78332C3541C}">
      <dgm:prSet/>
      <dgm:spPr/>
      <dgm:t>
        <a:bodyPr/>
        <a:lstStyle/>
        <a:p>
          <a:pPr>
            <a:lnSpc>
              <a:spcPct val="100000"/>
            </a:lnSpc>
          </a:pPr>
          <a:r>
            <a:rPr lang="en-US"/>
            <a:t>More than 1/2</a:t>
          </a:r>
          <a:r>
            <a:rPr lang="en-US" baseline="30000"/>
            <a:t>rd</a:t>
          </a:r>
          <a:r>
            <a:rPr lang="en-US"/>
            <a:t> of database languages include SQL</a:t>
          </a:r>
        </a:p>
      </dgm:t>
    </dgm:pt>
    <dgm:pt modelId="{B5F6C3BB-A015-4945-8027-F55C79C2CB5B}" type="parTrans" cxnId="{6B4B3CEE-8353-4C21-BE10-CE8B194CD042}">
      <dgm:prSet/>
      <dgm:spPr/>
      <dgm:t>
        <a:bodyPr/>
        <a:lstStyle/>
        <a:p>
          <a:endParaRPr lang="en-US"/>
        </a:p>
      </dgm:t>
    </dgm:pt>
    <dgm:pt modelId="{5210A367-990B-4DE3-9DED-1C2D54E7B165}" type="sibTrans" cxnId="{6B4B3CEE-8353-4C21-BE10-CE8B194CD042}">
      <dgm:prSet/>
      <dgm:spPr/>
      <dgm:t>
        <a:bodyPr/>
        <a:lstStyle/>
        <a:p>
          <a:endParaRPr lang="en-US"/>
        </a:p>
      </dgm:t>
    </dgm:pt>
    <dgm:pt modelId="{2D2ECF4C-A309-43CC-913A-681BFE2FD316}">
      <dgm:prSet/>
      <dgm:spPr/>
      <dgm:t>
        <a:bodyPr/>
        <a:lstStyle/>
        <a:p>
          <a:pPr>
            <a:lnSpc>
              <a:spcPct val="100000"/>
            </a:lnSpc>
          </a:pPr>
          <a:r>
            <a:rPr lang="en-US"/>
            <a:t>PostgreSQL is the most desired SQL variant</a:t>
          </a:r>
        </a:p>
      </dgm:t>
    </dgm:pt>
    <dgm:pt modelId="{3DA8C0E2-7A7C-4737-8E64-D824F2EF65F2}" type="parTrans" cxnId="{CDB28C02-4239-4F2F-82CB-3268765CD631}">
      <dgm:prSet/>
      <dgm:spPr/>
      <dgm:t>
        <a:bodyPr/>
        <a:lstStyle/>
        <a:p>
          <a:endParaRPr lang="en-US"/>
        </a:p>
      </dgm:t>
    </dgm:pt>
    <dgm:pt modelId="{C627BC46-C7FD-48A9-B10D-B4D641862D58}" type="sibTrans" cxnId="{CDB28C02-4239-4F2F-82CB-3268765CD631}">
      <dgm:prSet/>
      <dgm:spPr/>
      <dgm:t>
        <a:bodyPr/>
        <a:lstStyle/>
        <a:p>
          <a:endParaRPr lang="en-US"/>
        </a:p>
      </dgm:t>
    </dgm:pt>
    <dgm:pt modelId="{A0C8DA8E-B7DD-459A-9A2D-B80EE668C513}" type="pres">
      <dgm:prSet presAssocID="{9984F617-A414-4D0B-8E64-5DEDDC51FDF4}" presName="root" presStyleCnt="0">
        <dgm:presLayoutVars>
          <dgm:dir/>
          <dgm:resizeHandles val="exact"/>
        </dgm:presLayoutVars>
      </dgm:prSet>
      <dgm:spPr/>
      <dgm:t>
        <a:bodyPr/>
        <a:lstStyle/>
        <a:p>
          <a:endParaRPr lang="en-US"/>
        </a:p>
      </dgm:t>
    </dgm:pt>
    <dgm:pt modelId="{68C8D5E9-946F-4F17-A512-82806A6C0BF5}" type="pres">
      <dgm:prSet presAssocID="{8DEEFC9F-6E07-4C13-ACEF-1116E9ECBBFD}" presName="compNode" presStyleCnt="0"/>
      <dgm:spPr/>
    </dgm:pt>
    <dgm:pt modelId="{639C7BDD-C05A-45EE-A7DD-B0FE0C1C4515}" type="pres">
      <dgm:prSet presAssocID="{8DEEFC9F-6E07-4C13-ACEF-1116E9ECBBFD}" presName="bgRect" presStyleLbl="bgShp" presStyleIdx="0" presStyleCnt="4"/>
      <dgm:spPr/>
    </dgm:pt>
    <dgm:pt modelId="{FB248876-36F3-482B-8359-2331DA0FC21E}" type="pres">
      <dgm:prSet presAssocID="{8DEEFC9F-6E07-4C13-ACEF-1116E9ECBB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Magnifying glass"/>
        </a:ext>
      </dgm:extLst>
    </dgm:pt>
    <dgm:pt modelId="{33FBFD12-9E5D-41E9-B929-CFF41F77ECF4}" type="pres">
      <dgm:prSet presAssocID="{8DEEFC9F-6E07-4C13-ACEF-1116E9ECBBFD}" presName="spaceRect" presStyleCnt="0"/>
      <dgm:spPr/>
    </dgm:pt>
    <dgm:pt modelId="{96C71688-B175-4719-AA34-BCF1D4269A4C}" type="pres">
      <dgm:prSet presAssocID="{8DEEFC9F-6E07-4C13-ACEF-1116E9ECBBFD}" presName="parTx" presStyleLbl="revTx" presStyleIdx="0" presStyleCnt="4">
        <dgm:presLayoutVars>
          <dgm:chMax val="0"/>
          <dgm:chPref val="0"/>
        </dgm:presLayoutVars>
      </dgm:prSet>
      <dgm:spPr/>
      <dgm:t>
        <a:bodyPr/>
        <a:lstStyle/>
        <a:p>
          <a:endParaRPr lang="en-US"/>
        </a:p>
      </dgm:t>
    </dgm:pt>
    <dgm:pt modelId="{E246CC2C-17D2-4BCC-9394-A3A6CC313B0F}" type="pres">
      <dgm:prSet presAssocID="{3A402052-0F60-481F-ACBA-0BD559B3906C}" presName="sibTrans" presStyleCnt="0"/>
      <dgm:spPr/>
    </dgm:pt>
    <dgm:pt modelId="{E1699232-649E-4573-BCD7-090E9FB2DE3C}" type="pres">
      <dgm:prSet presAssocID="{9A2E8EFD-0527-48E3-926F-9637BB377392}" presName="compNode" presStyleCnt="0"/>
      <dgm:spPr/>
    </dgm:pt>
    <dgm:pt modelId="{264EE4E4-A489-484D-B648-A9E857CAC04E}" type="pres">
      <dgm:prSet presAssocID="{9A2E8EFD-0527-48E3-926F-9637BB377392}" presName="bgRect" presStyleLbl="bgShp" presStyleIdx="1" presStyleCnt="4"/>
      <dgm:spPr/>
    </dgm:pt>
    <dgm:pt modelId="{09335DCE-2C36-4B49-AF63-FA1B3E32D373}" type="pres">
      <dgm:prSet presAssocID="{9A2E8EFD-0527-48E3-926F-9637BB37739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Database"/>
        </a:ext>
      </dgm:extLst>
    </dgm:pt>
    <dgm:pt modelId="{65F0236E-0654-48E1-A934-45882BD9B0A9}" type="pres">
      <dgm:prSet presAssocID="{9A2E8EFD-0527-48E3-926F-9637BB377392}" presName="spaceRect" presStyleCnt="0"/>
      <dgm:spPr/>
    </dgm:pt>
    <dgm:pt modelId="{ADB06BD5-2C9E-42C7-A8C6-244E367DE748}" type="pres">
      <dgm:prSet presAssocID="{9A2E8EFD-0527-48E3-926F-9637BB377392}" presName="parTx" presStyleLbl="revTx" presStyleIdx="1" presStyleCnt="4">
        <dgm:presLayoutVars>
          <dgm:chMax val="0"/>
          <dgm:chPref val="0"/>
        </dgm:presLayoutVars>
      </dgm:prSet>
      <dgm:spPr/>
      <dgm:t>
        <a:bodyPr/>
        <a:lstStyle/>
        <a:p>
          <a:endParaRPr lang="en-US"/>
        </a:p>
      </dgm:t>
    </dgm:pt>
    <dgm:pt modelId="{E6A73870-41E7-4234-B93C-AD41B3AB617F}" type="pres">
      <dgm:prSet presAssocID="{793E318E-34A4-469C-8932-5FB27CC879DE}" presName="sibTrans" presStyleCnt="0"/>
      <dgm:spPr/>
    </dgm:pt>
    <dgm:pt modelId="{CF2D98FE-BAE5-43CC-844C-6153106FE03E}" type="pres">
      <dgm:prSet presAssocID="{40608AC3-2C6C-45A0-9530-C78332C3541C}" presName="compNode" presStyleCnt="0"/>
      <dgm:spPr/>
    </dgm:pt>
    <dgm:pt modelId="{8C2C1F5B-67AD-42A3-B047-884E6D182FDD}" type="pres">
      <dgm:prSet presAssocID="{40608AC3-2C6C-45A0-9530-C78332C3541C}" presName="bgRect" presStyleLbl="bgShp" presStyleIdx="2" presStyleCnt="4"/>
      <dgm:spPr/>
    </dgm:pt>
    <dgm:pt modelId="{6D71DC48-A829-4117-8897-AC8BCEF91278}" type="pres">
      <dgm:prSet presAssocID="{40608AC3-2C6C-45A0-9530-C78332C354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Web Design"/>
        </a:ext>
      </dgm:extLst>
    </dgm:pt>
    <dgm:pt modelId="{689C0633-0D13-4CD0-B761-E715C706FA61}" type="pres">
      <dgm:prSet presAssocID="{40608AC3-2C6C-45A0-9530-C78332C3541C}" presName="spaceRect" presStyleCnt="0"/>
      <dgm:spPr/>
    </dgm:pt>
    <dgm:pt modelId="{796841F9-33C7-4AF8-8257-3E4E37F13501}" type="pres">
      <dgm:prSet presAssocID="{40608AC3-2C6C-45A0-9530-C78332C3541C}" presName="parTx" presStyleLbl="revTx" presStyleIdx="2" presStyleCnt="4">
        <dgm:presLayoutVars>
          <dgm:chMax val="0"/>
          <dgm:chPref val="0"/>
        </dgm:presLayoutVars>
      </dgm:prSet>
      <dgm:spPr/>
      <dgm:t>
        <a:bodyPr/>
        <a:lstStyle/>
        <a:p>
          <a:endParaRPr lang="en-US"/>
        </a:p>
      </dgm:t>
    </dgm:pt>
    <dgm:pt modelId="{BCEBFBA4-9FF8-49CA-9583-7D94E923AF6E}" type="pres">
      <dgm:prSet presAssocID="{5210A367-990B-4DE3-9DED-1C2D54E7B165}" presName="sibTrans" presStyleCnt="0"/>
      <dgm:spPr/>
    </dgm:pt>
    <dgm:pt modelId="{F9C20B0E-87B9-4BC9-AC1C-51E215687F52}" type="pres">
      <dgm:prSet presAssocID="{2D2ECF4C-A309-43CC-913A-681BFE2FD316}" presName="compNode" presStyleCnt="0"/>
      <dgm:spPr/>
    </dgm:pt>
    <dgm:pt modelId="{661EB737-7557-48C0-9E5A-9980D5B847FF}" type="pres">
      <dgm:prSet presAssocID="{2D2ECF4C-A309-43CC-913A-681BFE2FD316}" presName="bgRect" presStyleLbl="bgShp" presStyleIdx="3" presStyleCnt="4"/>
      <dgm:spPr/>
    </dgm:pt>
    <dgm:pt modelId="{81D33972-F387-45F7-8F68-67A7F5E7E1E1}" type="pres">
      <dgm:prSet presAssocID="{2D2ECF4C-A309-43CC-913A-681BFE2FD31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Checkmark"/>
        </a:ext>
      </dgm:extLst>
    </dgm:pt>
    <dgm:pt modelId="{34EB167E-63D5-4B88-9B0A-55B2015D0E56}" type="pres">
      <dgm:prSet presAssocID="{2D2ECF4C-A309-43CC-913A-681BFE2FD316}" presName="spaceRect" presStyleCnt="0"/>
      <dgm:spPr/>
    </dgm:pt>
    <dgm:pt modelId="{D474972F-E1CA-4CA9-B9CB-7ABCB083482F}" type="pres">
      <dgm:prSet presAssocID="{2D2ECF4C-A309-43CC-913A-681BFE2FD316}" presName="parTx" presStyleLbl="revTx" presStyleIdx="3" presStyleCnt="4">
        <dgm:presLayoutVars>
          <dgm:chMax val="0"/>
          <dgm:chPref val="0"/>
        </dgm:presLayoutVars>
      </dgm:prSet>
      <dgm:spPr/>
      <dgm:t>
        <a:bodyPr/>
        <a:lstStyle/>
        <a:p>
          <a:endParaRPr lang="en-US"/>
        </a:p>
      </dgm:t>
    </dgm:pt>
  </dgm:ptLst>
  <dgm:cxnLst>
    <dgm:cxn modelId="{278D0B7D-FB4B-45DA-9EAF-A124F5F427FA}" srcId="{9984F617-A414-4D0B-8E64-5DEDDC51FDF4}" destId="{8DEEFC9F-6E07-4C13-ACEF-1116E9ECBBFD}" srcOrd="0" destOrd="0" parTransId="{60E4E99D-CD11-498D-9B56-0E02883563DB}" sibTransId="{3A402052-0F60-481F-ACBA-0BD559B3906C}"/>
    <dgm:cxn modelId="{E5638856-3973-4B12-B110-92149FDE061F}" type="presOf" srcId="{40608AC3-2C6C-45A0-9530-C78332C3541C}" destId="{796841F9-33C7-4AF8-8257-3E4E37F13501}" srcOrd="0" destOrd="0" presId="urn:microsoft.com/office/officeart/2018/2/layout/IconVerticalSolidList"/>
    <dgm:cxn modelId="{E8DF2822-1C5D-4F87-AA4B-F7C95A42EFF0}" type="presOf" srcId="{9A2E8EFD-0527-48E3-926F-9637BB377392}" destId="{ADB06BD5-2C9E-42C7-A8C6-244E367DE748}" srcOrd="0" destOrd="0" presId="urn:microsoft.com/office/officeart/2018/2/layout/IconVerticalSolidList"/>
    <dgm:cxn modelId="{557986BD-F644-46D2-A548-ACBB59E81DF9}" type="presOf" srcId="{9984F617-A414-4D0B-8E64-5DEDDC51FDF4}" destId="{A0C8DA8E-B7DD-459A-9A2D-B80EE668C513}" srcOrd="0" destOrd="0" presId="urn:microsoft.com/office/officeart/2018/2/layout/IconVerticalSolidList"/>
    <dgm:cxn modelId="{7FFDE565-9FB5-4262-BAA0-979E57E54551}" type="presOf" srcId="{8DEEFC9F-6E07-4C13-ACEF-1116E9ECBBFD}" destId="{96C71688-B175-4719-AA34-BCF1D4269A4C}" srcOrd="0" destOrd="0" presId="urn:microsoft.com/office/officeart/2018/2/layout/IconVerticalSolidList"/>
    <dgm:cxn modelId="{58339080-AAC5-4405-94DF-2AE19E015D92}" srcId="{9984F617-A414-4D0B-8E64-5DEDDC51FDF4}" destId="{9A2E8EFD-0527-48E3-926F-9637BB377392}" srcOrd="1" destOrd="0" parTransId="{7768BBB6-29CD-4B2B-A951-4A2FDB279550}" sibTransId="{793E318E-34A4-469C-8932-5FB27CC879DE}"/>
    <dgm:cxn modelId="{6B4B3CEE-8353-4C21-BE10-CE8B194CD042}" srcId="{9984F617-A414-4D0B-8E64-5DEDDC51FDF4}" destId="{40608AC3-2C6C-45A0-9530-C78332C3541C}" srcOrd="2" destOrd="0" parTransId="{B5F6C3BB-A015-4945-8027-F55C79C2CB5B}" sibTransId="{5210A367-990B-4DE3-9DED-1C2D54E7B165}"/>
    <dgm:cxn modelId="{0566FE5E-91FF-4267-BE51-B87D3E8FE741}" type="presOf" srcId="{2D2ECF4C-A309-43CC-913A-681BFE2FD316}" destId="{D474972F-E1CA-4CA9-B9CB-7ABCB083482F}" srcOrd="0" destOrd="0" presId="urn:microsoft.com/office/officeart/2018/2/layout/IconVerticalSolidList"/>
    <dgm:cxn modelId="{CDB28C02-4239-4F2F-82CB-3268765CD631}" srcId="{9984F617-A414-4D0B-8E64-5DEDDC51FDF4}" destId="{2D2ECF4C-A309-43CC-913A-681BFE2FD316}" srcOrd="3" destOrd="0" parTransId="{3DA8C0E2-7A7C-4737-8E64-D824F2EF65F2}" sibTransId="{C627BC46-C7FD-48A9-B10D-B4D641862D58}"/>
    <dgm:cxn modelId="{71C94467-A0DA-4621-99C9-5DC66139881A}" type="presParOf" srcId="{A0C8DA8E-B7DD-459A-9A2D-B80EE668C513}" destId="{68C8D5E9-946F-4F17-A512-82806A6C0BF5}" srcOrd="0" destOrd="0" presId="urn:microsoft.com/office/officeart/2018/2/layout/IconVerticalSolidList"/>
    <dgm:cxn modelId="{6E065594-3D26-4394-BBB7-A5E3EC1EBFEA}" type="presParOf" srcId="{68C8D5E9-946F-4F17-A512-82806A6C0BF5}" destId="{639C7BDD-C05A-45EE-A7DD-B0FE0C1C4515}" srcOrd="0" destOrd="0" presId="urn:microsoft.com/office/officeart/2018/2/layout/IconVerticalSolidList"/>
    <dgm:cxn modelId="{1D5A7C2A-1D04-461A-8FDE-B2E898CF7637}" type="presParOf" srcId="{68C8D5E9-946F-4F17-A512-82806A6C0BF5}" destId="{FB248876-36F3-482B-8359-2331DA0FC21E}" srcOrd="1" destOrd="0" presId="urn:microsoft.com/office/officeart/2018/2/layout/IconVerticalSolidList"/>
    <dgm:cxn modelId="{F426BE4C-C277-4105-B8EF-0123C54F11F6}" type="presParOf" srcId="{68C8D5E9-946F-4F17-A512-82806A6C0BF5}" destId="{33FBFD12-9E5D-41E9-B929-CFF41F77ECF4}" srcOrd="2" destOrd="0" presId="urn:microsoft.com/office/officeart/2018/2/layout/IconVerticalSolidList"/>
    <dgm:cxn modelId="{A5809755-F7A7-4D0E-B2A9-B95BBB945807}" type="presParOf" srcId="{68C8D5E9-946F-4F17-A512-82806A6C0BF5}" destId="{96C71688-B175-4719-AA34-BCF1D4269A4C}" srcOrd="3" destOrd="0" presId="urn:microsoft.com/office/officeart/2018/2/layout/IconVerticalSolidList"/>
    <dgm:cxn modelId="{821E5DC2-BCAD-4131-8D48-91ED7CD2CD1D}" type="presParOf" srcId="{A0C8DA8E-B7DD-459A-9A2D-B80EE668C513}" destId="{E246CC2C-17D2-4BCC-9394-A3A6CC313B0F}" srcOrd="1" destOrd="0" presId="urn:microsoft.com/office/officeart/2018/2/layout/IconVerticalSolidList"/>
    <dgm:cxn modelId="{E4252D70-68F6-4AC2-A604-D4F2FC4AC430}" type="presParOf" srcId="{A0C8DA8E-B7DD-459A-9A2D-B80EE668C513}" destId="{E1699232-649E-4573-BCD7-090E9FB2DE3C}" srcOrd="2" destOrd="0" presId="urn:microsoft.com/office/officeart/2018/2/layout/IconVerticalSolidList"/>
    <dgm:cxn modelId="{50863DC3-CE7C-428E-A1D6-149DC4B1BD82}" type="presParOf" srcId="{E1699232-649E-4573-BCD7-090E9FB2DE3C}" destId="{264EE4E4-A489-484D-B648-A9E857CAC04E}" srcOrd="0" destOrd="0" presId="urn:microsoft.com/office/officeart/2018/2/layout/IconVerticalSolidList"/>
    <dgm:cxn modelId="{4613DCD7-F846-4BF2-9F23-76745AA8C08A}" type="presParOf" srcId="{E1699232-649E-4573-BCD7-090E9FB2DE3C}" destId="{09335DCE-2C36-4B49-AF63-FA1B3E32D373}" srcOrd="1" destOrd="0" presId="urn:microsoft.com/office/officeart/2018/2/layout/IconVerticalSolidList"/>
    <dgm:cxn modelId="{1A0EBE0F-7D99-4249-8D35-8323E6C91BF7}" type="presParOf" srcId="{E1699232-649E-4573-BCD7-090E9FB2DE3C}" destId="{65F0236E-0654-48E1-A934-45882BD9B0A9}" srcOrd="2" destOrd="0" presId="urn:microsoft.com/office/officeart/2018/2/layout/IconVerticalSolidList"/>
    <dgm:cxn modelId="{41EA3418-2114-4B4F-93F2-BE2B424CBC74}" type="presParOf" srcId="{E1699232-649E-4573-BCD7-090E9FB2DE3C}" destId="{ADB06BD5-2C9E-42C7-A8C6-244E367DE748}" srcOrd="3" destOrd="0" presId="urn:microsoft.com/office/officeart/2018/2/layout/IconVerticalSolidList"/>
    <dgm:cxn modelId="{4F0FD16A-2F82-4F78-85AD-5D14ACF45EF3}" type="presParOf" srcId="{A0C8DA8E-B7DD-459A-9A2D-B80EE668C513}" destId="{E6A73870-41E7-4234-B93C-AD41B3AB617F}" srcOrd="3" destOrd="0" presId="urn:microsoft.com/office/officeart/2018/2/layout/IconVerticalSolidList"/>
    <dgm:cxn modelId="{A0BDE351-5734-4B3B-8614-653C2CFDEEE2}" type="presParOf" srcId="{A0C8DA8E-B7DD-459A-9A2D-B80EE668C513}" destId="{CF2D98FE-BAE5-43CC-844C-6153106FE03E}" srcOrd="4" destOrd="0" presId="urn:microsoft.com/office/officeart/2018/2/layout/IconVerticalSolidList"/>
    <dgm:cxn modelId="{EC4724F4-326E-437C-8B40-A2936D2F6996}" type="presParOf" srcId="{CF2D98FE-BAE5-43CC-844C-6153106FE03E}" destId="{8C2C1F5B-67AD-42A3-B047-884E6D182FDD}" srcOrd="0" destOrd="0" presId="urn:microsoft.com/office/officeart/2018/2/layout/IconVerticalSolidList"/>
    <dgm:cxn modelId="{E0205492-F2A9-44F9-B470-4FB7E3240387}" type="presParOf" srcId="{CF2D98FE-BAE5-43CC-844C-6153106FE03E}" destId="{6D71DC48-A829-4117-8897-AC8BCEF91278}" srcOrd="1" destOrd="0" presId="urn:microsoft.com/office/officeart/2018/2/layout/IconVerticalSolidList"/>
    <dgm:cxn modelId="{1169D53B-7F2A-4220-AF03-7AC339186189}" type="presParOf" srcId="{CF2D98FE-BAE5-43CC-844C-6153106FE03E}" destId="{689C0633-0D13-4CD0-B761-E715C706FA61}" srcOrd="2" destOrd="0" presId="urn:microsoft.com/office/officeart/2018/2/layout/IconVerticalSolidList"/>
    <dgm:cxn modelId="{6860B55F-1D00-4D60-9E21-8F2931D1B4D4}" type="presParOf" srcId="{CF2D98FE-BAE5-43CC-844C-6153106FE03E}" destId="{796841F9-33C7-4AF8-8257-3E4E37F13501}" srcOrd="3" destOrd="0" presId="urn:microsoft.com/office/officeart/2018/2/layout/IconVerticalSolidList"/>
    <dgm:cxn modelId="{715915AF-8974-4438-A384-BA60793AE146}" type="presParOf" srcId="{A0C8DA8E-B7DD-459A-9A2D-B80EE668C513}" destId="{BCEBFBA4-9FF8-49CA-9583-7D94E923AF6E}" srcOrd="5" destOrd="0" presId="urn:microsoft.com/office/officeart/2018/2/layout/IconVerticalSolidList"/>
    <dgm:cxn modelId="{081CEC23-3A1D-4FBA-BA69-2550A92A5E13}" type="presParOf" srcId="{A0C8DA8E-B7DD-459A-9A2D-B80EE668C513}" destId="{F9C20B0E-87B9-4BC9-AC1C-51E215687F52}" srcOrd="6" destOrd="0" presId="urn:microsoft.com/office/officeart/2018/2/layout/IconVerticalSolidList"/>
    <dgm:cxn modelId="{7B4D1754-5A8A-4030-83F3-D21580140B96}" type="presParOf" srcId="{F9C20B0E-87B9-4BC9-AC1C-51E215687F52}" destId="{661EB737-7557-48C0-9E5A-9980D5B847FF}" srcOrd="0" destOrd="0" presId="urn:microsoft.com/office/officeart/2018/2/layout/IconVerticalSolidList"/>
    <dgm:cxn modelId="{FF9E5547-12BC-4A53-8A9D-D2FF3DCDCF10}" type="presParOf" srcId="{F9C20B0E-87B9-4BC9-AC1C-51E215687F52}" destId="{81D33972-F387-45F7-8F68-67A7F5E7E1E1}" srcOrd="1" destOrd="0" presId="urn:microsoft.com/office/officeart/2018/2/layout/IconVerticalSolidList"/>
    <dgm:cxn modelId="{89642313-3C80-4E8C-90D4-11E641D62990}" type="presParOf" srcId="{F9C20B0E-87B9-4BC9-AC1C-51E215687F52}" destId="{34EB167E-63D5-4B88-9B0A-55B2015D0E56}" srcOrd="2" destOrd="0" presId="urn:microsoft.com/office/officeart/2018/2/layout/IconVerticalSolidList"/>
    <dgm:cxn modelId="{C0C24D75-92D9-486E-B000-199A78D3375C}" type="presParOf" srcId="{F9C20B0E-87B9-4BC9-AC1C-51E215687F52}" destId="{D474972F-E1CA-4CA9-B9CB-7ABCB08348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4C90AD-42BE-42A1-A376-8391C3DA084F}" type="doc">
      <dgm:prSet loTypeId="urn:microsoft.com/office/officeart/2005/8/layout/process2" loCatId="process" qsTypeId="urn:microsoft.com/office/officeart/2005/8/quickstyle/simple2" qsCatId="simple" csTypeId="urn:microsoft.com/office/officeart/2005/8/colors/accent3_2" csCatId="accent3"/>
      <dgm:spPr/>
      <dgm:t>
        <a:bodyPr/>
        <a:lstStyle/>
        <a:p>
          <a:endParaRPr lang="en-US"/>
        </a:p>
      </dgm:t>
    </dgm:pt>
    <dgm:pt modelId="{85A3F4F9-1395-41B6-A274-099FFFB54AC5}">
      <dgm:prSet/>
      <dgm:spPr/>
      <dgm:t>
        <a:bodyPr/>
        <a:lstStyle/>
        <a:p>
          <a:r>
            <a:rPr lang="en-US"/>
            <a:t>Findings</a:t>
          </a:r>
        </a:p>
      </dgm:t>
    </dgm:pt>
    <dgm:pt modelId="{740CBB43-E137-4917-AC3E-2C1566A80E55}" type="parTrans" cxnId="{53E51175-332F-4538-AD9F-C82B1F977849}">
      <dgm:prSet/>
      <dgm:spPr/>
      <dgm:t>
        <a:bodyPr/>
        <a:lstStyle/>
        <a:p>
          <a:endParaRPr lang="en-US"/>
        </a:p>
      </dgm:t>
    </dgm:pt>
    <dgm:pt modelId="{2A95BCEC-7297-4292-B9CD-1F6A6A3BF2F3}" type="sibTrans" cxnId="{53E51175-332F-4538-AD9F-C82B1F977849}">
      <dgm:prSet/>
      <dgm:spPr/>
      <dgm:t>
        <a:bodyPr/>
        <a:lstStyle/>
        <a:p>
          <a:endParaRPr lang="en-US"/>
        </a:p>
      </dgm:t>
    </dgm:pt>
    <dgm:pt modelId="{30C3127D-F257-4584-929B-101011109CF7}">
      <dgm:prSet/>
      <dgm:spPr/>
      <dgm:t>
        <a:bodyPr/>
        <a:lstStyle/>
        <a:p>
          <a:r>
            <a:rPr lang="en-US"/>
            <a:t>The need and want for SQL and Databases are growing</a:t>
          </a:r>
        </a:p>
      </dgm:t>
    </dgm:pt>
    <dgm:pt modelId="{61D114B9-F13E-46F2-9118-A0C530733D8D}" type="parTrans" cxnId="{744A3E62-07F5-4453-B622-AA80D00069BF}">
      <dgm:prSet/>
      <dgm:spPr/>
      <dgm:t>
        <a:bodyPr/>
        <a:lstStyle/>
        <a:p>
          <a:endParaRPr lang="en-US"/>
        </a:p>
      </dgm:t>
    </dgm:pt>
    <dgm:pt modelId="{77B51431-A0CF-49C2-B8F5-B3F023F218FF}" type="sibTrans" cxnId="{744A3E62-07F5-4453-B622-AA80D00069BF}">
      <dgm:prSet/>
      <dgm:spPr/>
      <dgm:t>
        <a:bodyPr/>
        <a:lstStyle/>
        <a:p>
          <a:endParaRPr lang="en-US"/>
        </a:p>
      </dgm:t>
    </dgm:pt>
    <dgm:pt modelId="{28B80434-2CAC-4356-BBA3-02542156FD7B}">
      <dgm:prSet/>
      <dgm:spPr/>
      <dgm:t>
        <a:bodyPr/>
        <a:lstStyle/>
        <a:p>
          <a:r>
            <a:rPr lang="en-US"/>
            <a:t>Most coders tend to be in their mid-twenties to mid-thirties</a:t>
          </a:r>
        </a:p>
      </dgm:t>
    </dgm:pt>
    <dgm:pt modelId="{756D6414-F854-474B-B23D-46AF73869EDB}" type="parTrans" cxnId="{6D44CBEA-7022-4092-9660-FC01BBFACFB4}">
      <dgm:prSet/>
      <dgm:spPr/>
      <dgm:t>
        <a:bodyPr/>
        <a:lstStyle/>
        <a:p>
          <a:endParaRPr lang="en-US"/>
        </a:p>
      </dgm:t>
    </dgm:pt>
    <dgm:pt modelId="{75B41150-18B4-43E0-B453-363D81B5D8F1}" type="sibTrans" cxnId="{6D44CBEA-7022-4092-9660-FC01BBFACFB4}">
      <dgm:prSet/>
      <dgm:spPr/>
      <dgm:t>
        <a:bodyPr/>
        <a:lstStyle/>
        <a:p>
          <a:endParaRPr lang="en-US"/>
        </a:p>
      </dgm:t>
    </dgm:pt>
    <dgm:pt modelId="{92B8C1C4-2789-4442-9B0A-B80345346E54}">
      <dgm:prSet/>
      <dgm:spPr/>
      <dgm:t>
        <a:bodyPr/>
        <a:lstStyle/>
        <a:p>
          <a:r>
            <a:rPr lang="en-US"/>
            <a:t>Coding is a universal trend</a:t>
          </a:r>
        </a:p>
      </dgm:t>
    </dgm:pt>
    <dgm:pt modelId="{CEA5C6CB-A93B-45C9-805B-6B921840F11F}" type="parTrans" cxnId="{D467E664-F8DC-429F-93A2-F63142D3A2A5}">
      <dgm:prSet/>
      <dgm:spPr/>
      <dgm:t>
        <a:bodyPr/>
        <a:lstStyle/>
        <a:p>
          <a:endParaRPr lang="en-US"/>
        </a:p>
      </dgm:t>
    </dgm:pt>
    <dgm:pt modelId="{6BE23B29-8DE7-480D-9CA4-355EDC0A5EFA}" type="sibTrans" cxnId="{D467E664-F8DC-429F-93A2-F63142D3A2A5}">
      <dgm:prSet/>
      <dgm:spPr/>
      <dgm:t>
        <a:bodyPr/>
        <a:lstStyle/>
        <a:p>
          <a:endParaRPr lang="en-US"/>
        </a:p>
      </dgm:t>
    </dgm:pt>
    <dgm:pt modelId="{D13C805E-4EAE-4563-850C-6A3D6F37D052}" type="pres">
      <dgm:prSet presAssocID="{374C90AD-42BE-42A1-A376-8391C3DA084F}" presName="linearFlow" presStyleCnt="0">
        <dgm:presLayoutVars>
          <dgm:resizeHandles val="exact"/>
        </dgm:presLayoutVars>
      </dgm:prSet>
      <dgm:spPr/>
      <dgm:t>
        <a:bodyPr/>
        <a:lstStyle/>
        <a:p>
          <a:endParaRPr lang="en-US"/>
        </a:p>
      </dgm:t>
    </dgm:pt>
    <dgm:pt modelId="{2847C272-FC14-40A9-89D1-DDE10D5050CB}" type="pres">
      <dgm:prSet presAssocID="{85A3F4F9-1395-41B6-A274-099FFFB54AC5}" presName="node" presStyleLbl="node1" presStyleIdx="0" presStyleCnt="4">
        <dgm:presLayoutVars>
          <dgm:bulletEnabled val="1"/>
        </dgm:presLayoutVars>
      </dgm:prSet>
      <dgm:spPr/>
      <dgm:t>
        <a:bodyPr/>
        <a:lstStyle/>
        <a:p>
          <a:endParaRPr lang="en-US"/>
        </a:p>
      </dgm:t>
    </dgm:pt>
    <dgm:pt modelId="{E35497B8-70D0-478F-8A3A-18C2BC307366}" type="pres">
      <dgm:prSet presAssocID="{2A95BCEC-7297-4292-B9CD-1F6A6A3BF2F3}" presName="sibTrans" presStyleLbl="sibTrans2D1" presStyleIdx="0" presStyleCnt="3"/>
      <dgm:spPr/>
      <dgm:t>
        <a:bodyPr/>
        <a:lstStyle/>
        <a:p>
          <a:endParaRPr lang="en-US"/>
        </a:p>
      </dgm:t>
    </dgm:pt>
    <dgm:pt modelId="{1DBEC371-1A72-4301-9E8F-081DB656799C}" type="pres">
      <dgm:prSet presAssocID="{2A95BCEC-7297-4292-B9CD-1F6A6A3BF2F3}" presName="connectorText" presStyleLbl="sibTrans2D1" presStyleIdx="0" presStyleCnt="3"/>
      <dgm:spPr/>
      <dgm:t>
        <a:bodyPr/>
        <a:lstStyle/>
        <a:p>
          <a:endParaRPr lang="en-US"/>
        </a:p>
      </dgm:t>
    </dgm:pt>
    <dgm:pt modelId="{EAF28FC1-58FC-4C9C-8279-EECA23C865BD}" type="pres">
      <dgm:prSet presAssocID="{30C3127D-F257-4584-929B-101011109CF7}" presName="node" presStyleLbl="node1" presStyleIdx="1" presStyleCnt="4">
        <dgm:presLayoutVars>
          <dgm:bulletEnabled val="1"/>
        </dgm:presLayoutVars>
      </dgm:prSet>
      <dgm:spPr/>
      <dgm:t>
        <a:bodyPr/>
        <a:lstStyle/>
        <a:p>
          <a:endParaRPr lang="en-US"/>
        </a:p>
      </dgm:t>
    </dgm:pt>
    <dgm:pt modelId="{D85C7513-8747-4535-BC5F-7AB2B0550C9B}" type="pres">
      <dgm:prSet presAssocID="{77B51431-A0CF-49C2-B8F5-B3F023F218FF}" presName="sibTrans" presStyleLbl="sibTrans2D1" presStyleIdx="1" presStyleCnt="3"/>
      <dgm:spPr/>
      <dgm:t>
        <a:bodyPr/>
        <a:lstStyle/>
        <a:p>
          <a:endParaRPr lang="en-US"/>
        </a:p>
      </dgm:t>
    </dgm:pt>
    <dgm:pt modelId="{0A8882C2-7D1E-4B27-B678-077C0FB27121}" type="pres">
      <dgm:prSet presAssocID="{77B51431-A0CF-49C2-B8F5-B3F023F218FF}" presName="connectorText" presStyleLbl="sibTrans2D1" presStyleIdx="1" presStyleCnt="3"/>
      <dgm:spPr/>
      <dgm:t>
        <a:bodyPr/>
        <a:lstStyle/>
        <a:p>
          <a:endParaRPr lang="en-US"/>
        </a:p>
      </dgm:t>
    </dgm:pt>
    <dgm:pt modelId="{5414FA83-1DE8-4B41-9AAA-2366B40B6EC8}" type="pres">
      <dgm:prSet presAssocID="{28B80434-2CAC-4356-BBA3-02542156FD7B}" presName="node" presStyleLbl="node1" presStyleIdx="2" presStyleCnt="4">
        <dgm:presLayoutVars>
          <dgm:bulletEnabled val="1"/>
        </dgm:presLayoutVars>
      </dgm:prSet>
      <dgm:spPr/>
      <dgm:t>
        <a:bodyPr/>
        <a:lstStyle/>
        <a:p>
          <a:endParaRPr lang="en-US"/>
        </a:p>
      </dgm:t>
    </dgm:pt>
    <dgm:pt modelId="{23EC8B98-66EF-41AD-880C-FEAC4ED7A477}" type="pres">
      <dgm:prSet presAssocID="{75B41150-18B4-43E0-B453-363D81B5D8F1}" presName="sibTrans" presStyleLbl="sibTrans2D1" presStyleIdx="2" presStyleCnt="3"/>
      <dgm:spPr/>
      <dgm:t>
        <a:bodyPr/>
        <a:lstStyle/>
        <a:p>
          <a:endParaRPr lang="en-US"/>
        </a:p>
      </dgm:t>
    </dgm:pt>
    <dgm:pt modelId="{6C366B9D-E8DD-4169-93AD-FF44CBC08348}" type="pres">
      <dgm:prSet presAssocID="{75B41150-18B4-43E0-B453-363D81B5D8F1}" presName="connectorText" presStyleLbl="sibTrans2D1" presStyleIdx="2" presStyleCnt="3"/>
      <dgm:spPr/>
      <dgm:t>
        <a:bodyPr/>
        <a:lstStyle/>
        <a:p>
          <a:endParaRPr lang="en-US"/>
        </a:p>
      </dgm:t>
    </dgm:pt>
    <dgm:pt modelId="{229067FC-A76B-44CE-96D6-A5A3123B761A}" type="pres">
      <dgm:prSet presAssocID="{92B8C1C4-2789-4442-9B0A-B80345346E54}" presName="node" presStyleLbl="node1" presStyleIdx="3" presStyleCnt="4">
        <dgm:presLayoutVars>
          <dgm:bulletEnabled val="1"/>
        </dgm:presLayoutVars>
      </dgm:prSet>
      <dgm:spPr/>
      <dgm:t>
        <a:bodyPr/>
        <a:lstStyle/>
        <a:p>
          <a:endParaRPr lang="en-US"/>
        </a:p>
      </dgm:t>
    </dgm:pt>
  </dgm:ptLst>
  <dgm:cxnLst>
    <dgm:cxn modelId="{49D73481-3D7B-4DFD-B7D7-2412D107A67C}" type="presOf" srcId="{75B41150-18B4-43E0-B453-363D81B5D8F1}" destId="{23EC8B98-66EF-41AD-880C-FEAC4ED7A477}" srcOrd="0" destOrd="0" presId="urn:microsoft.com/office/officeart/2005/8/layout/process2"/>
    <dgm:cxn modelId="{6D44CBEA-7022-4092-9660-FC01BBFACFB4}" srcId="{374C90AD-42BE-42A1-A376-8391C3DA084F}" destId="{28B80434-2CAC-4356-BBA3-02542156FD7B}" srcOrd="2" destOrd="0" parTransId="{756D6414-F854-474B-B23D-46AF73869EDB}" sibTransId="{75B41150-18B4-43E0-B453-363D81B5D8F1}"/>
    <dgm:cxn modelId="{2E7C4138-DF99-45EA-883B-E49DCDB71E2C}" type="presOf" srcId="{75B41150-18B4-43E0-B453-363D81B5D8F1}" destId="{6C366B9D-E8DD-4169-93AD-FF44CBC08348}" srcOrd="1" destOrd="0" presId="urn:microsoft.com/office/officeart/2005/8/layout/process2"/>
    <dgm:cxn modelId="{8F1B9B1A-4FD7-44A4-9166-1D433FD71863}" type="presOf" srcId="{77B51431-A0CF-49C2-B8F5-B3F023F218FF}" destId="{D85C7513-8747-4535-BC5F-7AB2B0550C9B}" srcOrd="0" destOrd="0" presId="urn:microsoft.com/office/officeart/2005/8/layout/process2"/>
    <dgm:cxn modelId="{F14CC4B5-EC81-487E-A597-66D4D78992DF}" type="presOf" srcId="{92B8C1C4-2789-4442-9B0A-B80345346E54}" destId="{229067FC-A76B-44CE-96D6-A5A3123B761A}" srcOrd="0" destOrd="0" presId="urn:microsoft.com/office/officeart/2005/8/layout/process2"/>
    <dgm:cxn modelId="{F3B53202-7DFB-4B79-84B8-CAB5C473BF32}" type="presOf" srcId="{2A95BCEC-7297-4292-B9CD-1F6A6A3BF2F3}" destId="{E35497B8-70D0-478F-8A3A-18C2BC307366}" srcOrd="0" destOrd="0" presId="urn:microsoft.com/office/officeart/2005/8/layout/process2"/>
    <dgm:cxn modelId="{F6DCBF6D-AF9F-494B-84B8-2DECA9128199}" type="presOf" srcId="{2A95BCEC-7297-4292-B9CD-1F6A6A3BF2F3}" destId="{1DBEC371-1A72-4301-9E8F-081DB656799C}" srcOrd="1" destOrd="0" presId="urn:microsoft.com/office/officeart/2005/8/layout/process2"/>
    <dgm:cxn modelId="{3DF09139-4BCF-417A-8602-95C3292E8E08}" type="presOf" srcId="{28B80434-2CAC-4356-BBA3-02542156FD7B}" destId="{5414FA83-1DE8-4B41-9AAA-2366B40B6EC8}" srcOrd="0" destOrd="0" presId="urn:microsoft.com/office/officeart/2005/8/layout/process2"/>
    <dgm:cxn modelId="{D792654D-8EB5-4D0E-835D-5C0864A676DC}" type="presOf" srcId="{30C3127D-F257-4584-929B-101011109CF7}" destId="{EAF28FC1-58FC-4C9C-8279-EECA23C865BD}" srcOrd="0" destOrd="0" presId="urn:microsoft.com/office/officeart/2005/8/layout/process2"/>
    <dgm:cxn modelId="{744A3E62-07F5-4453-B622-AA80D00069BF}" srcId="{374C90AD-42BE-42A1-A376-8391C3DA084F}" destId="{30C3127D-F257-4584-929B-101011109CF7}" srcOrd="1" destOrd="0" parTransId="{61D114B9-F13E-46F2-9118-A0C530733D8D}" sibTransId="{77B51431-A0CF-49C2-B8F5-B3F023F218FF}"/>
    <dgm:cxn modelId="{D467E664-F8DC-429F-93A2-F63142D3A2A5}" srcId="{374C90AD-42BE-42A1-A376-8391C3DA084F}" destId="{92B8C1C4-2789-4442-9B0A-B80345346E54}" srcOrd="3" destOrd="0" parTransId="{CEA5C6CB-A93B-45C9-805B-6B921840F11F}" sibTransId="{6BE23B29-8DE7-480D-9CA4-355EDC0A5EFA}"/>
    <dgm:cxn modelId="{53E51175-332F-4538-AD9F-C82B1F977849}" srcId="{374C90AD-42BE-42A1-A376-8391C3DA084F}" destId="{85A3F4F9-1395-41B6-A274-099FFFB54AC5}" srcOrd="0" destOrd="0" parTransId="{740CBB43-E137-4917-AC3E-2C1566A80E55}" sibTransId="{2A95BCEC-7297-4292-B9CD-1F6A6A3BF2F3}"/>
    <dgm:cxn modelId="{EA59117D-3CB6-4CDF-B3EF-C15B3606C215}" type="presOf" srcId="{85A3F4F9-1395-41B6-A274-099FFFB54AC5}" destId="{2847C272-FC14-40A9-89D1-DDE10D5050CB}" srcOrd="0" destOrd="0" presId="urn:microsoft.com/office/officeart/2005/8/layout/process2"/>
    <dgm:cxn modelId="{0E475CDD-1A3C-4D10-B6A8-77ECDBD1E806}" type="presOf" srcId="{77B51431-A0CF-49C2-B8F5-B3F023F218FF}" destId="{0A8882C2-7D1E-4B27-B678-077C0FB27121}" srcOrd="1" destOrd="0" presId="urn:microsoft.com/office/officeart/2005/8/layout/process2"/>
    <dgm:cxn modelId="{E2DE99EB-26A2-4F2C-A66C-0AF613D249AC}" type="presOf" srcId="{374C90AD-42BE-42A1-A376-8391C3DA084F}" destId="{D13C805E-4EAE-4563-850C-6A3D6F37D052}" srcOrd="0" destOrd="0" presId="urn:microsoft.com/office/officeart/2005/8/layout/process2"/>
    <dgm:cxn modelId="{DE10CC8B-7090-44F5-80C3-2B06880464AB}" type="presParOf" srcId="{D13C805E-4EAE-4563-850C-6A3D6F37D052}" destId="{2847C272-FC14-40A9-89D1-DDE10D5050CB}" srcOrd="0" destOrd="0" presId="urn:microsoft.com/office/officeart/2005/8/layout/process2"/>
    <dgm:cxn modelId="{08BF41DE-E426-4035-A324-81B34AA02548}" type="presParOf" srcId="{D13C805E-4EAE-4563-850C-6A3D6F37D052}" destId="{E35497B8-70D0-478F-8A3A-18C2BC307366}" srcOrd="1" destOrd="0" presId="urn:microsoft.com/office/officeart/2005/8/layout/process2"/>
    <dgm:cxn modelId="{725D8630-2C2A-40A6-9D9F-6074209AFBC2}" type="presParOf" srcId="{E35497B8-70D0-478F-8A3A-18C2BC307366}" destId="{1DBEC371-1A72-4301-9E8F-081DB656799C}" srcOrd="0" destOrd="0" presId="urn:microsoft.com/office/officeart/2005/8/layout/process2"/>
    <dgm:cxn modelId="{C1F68FFF-1080-40FB-BC7A-DE7CF824A431}" type="presParOf" srcId="{D13C805E-4EAE-4563-850C-6A3D6F37D052}" destId="{EAF28FC1-58FC-4C9C-8279-EECA23C865BD}" srcOrd="2" destOrd="0" presId="urn:microsoft.com/office/officeart/2005/8/layout/process2"/>
    <dgm:cxn modelId="{6E675997-D41A-4918-8112-ADD218D86AD8}" type="presParOf" srcId="{D13C805E-4EAE-4563-850C-6A3D6F37D052}" destId="{D85C7513-8747-4535-BC5F-7AB2B0550C9B}" srcOrd="3" destOrd="0" presId="urn:microsoft.com/office/officeart/2005/8/layout/process2"/>
    <dgm:cxn modelId="{56982427-6629-4069-8C41-3415A20D1BF4}" type="presParOf" srcId="{D85C7513-8747-4535-BC5F-7AB2B0550C9B}" destId="{0A8882C2-7D1E-4B27-B678-077C0FB27121}" srcOrd="0" destOrd="0" presId="urn:microsoft.com/office/officeart/2005/8/layout/process2"/>
    <dgm:cxn modelId="{D9245C8A-95D9-4B62-A932-6423A6C09D45}" type="presParOf" srcId="{D13C805E-4EAE-4563-850C-6A3D6F37D052}" destId="{5414FA83-1DE8-4B41-9AAA-2366B40B6EC8}" srcOrd="4" destOrd="0" presId="urn:microsoft.com/office/officeart/2005/8/layout/process2"/>
    <dgm:cxn modelId="{E7B7126C-5CC8-4746-89F9-8961503097AE}" type="presParOf" srcId="{D13C805E-4EAE-4563-850C-6A3D6F37D052}" destId="{23EC8B98-66EF-41AD-880C-FEAC4ED7A477}" srcOrd="5" destOrd="0" presId="urn:microsoft.com/office/officeart/2005/8/layout/process2"/>
    <dgm:cxn modelId="{A0C8FE2A-191E-437E-ABD7-2D323D32E762}" type="presParOf" srcId="{23EC8B98-66EF-41AD-880C-FEAC4ED7A477}" destId="{6C366B9D-E8DD-4169-93AD-FF44CBC08348}" srcOrd="0" destOrd="0" presId="urn:microsoft.com/office/officeart/2005/8/layout/process2"/>
    <dgm:cxn modelId="{C3B1FBEC-7FCD-4C70-BB29-40F71E93C93A}" type="presParOf" srcId="{D13C805E-4EAE-4563-850C-6A3D6F37D052}" destId="{229067FC-A76B-44CE-96D6-A5A3123B761A}"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3067E-8AC7-4BC0-950E-2CAEC7B92F1B}">
      <dsp:nvSpPr>
        <dsp:cNvPr id="0" name=""/>
        <dsp:cNvSpPr/>
      </dsp:nvSpPr>
      <dsp:spPr>
        <a:xfrm>
          <a:off x="1656137" y="1"/>
          <a:ext cx="1735633" cy="1735633"/>
        </a:xfrm>
        <a:prstGeom prst="downArrow">
          <a:avLst>
            <a:gd name="adj1" fmla="val 50000"/>
            <a:gd name="adj2" fmla="val 35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a:solidFill>
                <a:schemeClr val="bg2">
                  <a:lumMod val="10000"/>
                </a:schemeClr>
              </a:solidFill>
            </a:rPr>
            <a:t>Findings</a:t>
          </a:r>
        </a:p>
      </dsp:txBody>
      <dsp:txXfrm>
        <a:off x="2090045" y="1"/>
        <a:ext cx="867817" cy="1431897"/>
      </dsp:txXfrm>
    </dsp:sp>
    <dsp:sp modelId="{5BCEC2B7-B393-460C-BCE1-2AA905D92B6A}">
      <dsp:nvSpPr>
        <dsp:cNvPr id="0" name=""/>
        <dsp:cNvSpPr/>
      </dsp:nvSpPr>
      <dsp:spPr>
        <a:xfrm rot="5400000">
          <a:off x="3029979" y="1307852"/>
          <a:ext cx="1735633" cy="1735633"/>
        </a:xfrm>
        <a:prstGeom prst="downArrow">
          <a:avLst>
            <a:gd name="adj1" fmla="val 50000"/>
            <a:gd name="adj2" fmla="val 35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a:t>The top language used is C#</a:t>
          </a:r>
        </a:p>
      </dsp:txBody>
      <dsp:txXfrm rot="-5400000">
        <a:off x="3333715" y="1741760"/>
        <a:ext cx="1431897" cy="867817"/>
      </dsp:txXfrm>
    </dsp:sp>
    <dsp:sp modelId="{C7CE85DE-4BBA-4410-92FB-99A07D4E463E}">
      <dsp:nvSpPr>
        <dsp:cNvPr id="0" name=""/>
        <dsp:cNvSpPr/>
      </dsp:nvSpPr>
      <dsp:spPr>
        <a:xfrm rot="10800000">
          <a:off x="1722983" y="2614848"/>
          <a:ext cx="1735633" cy="1735633"/>
        </a:xfrm>
        <a:prstGeom prst="downArrow">
          <a:avLst>
            <a:gd name="adj1" fmla="val 50000"/>
            <a:gd name="adj2" fmla="val 35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a:t>The top language desired is JavaScript</a:t>
          </a:r>
        </a:p>
      </dsp:txBody>
      <dsp:txXfrm rot="10800000">
        <a:off x="2156891" y="2918584"/>
        <a:ext cx="867817" cy="1431897"/>
      </dsp:txXfrm>
    </dsp:sp>
    <dsp:sp modelId="{0F8C3EC1-E6AE-4996-BC37-5FA3215CAD6C}">
      <dsp:nvSpPr>
        <dsp:cNvPr id="0" name=""/>
        <dsp:cNvSpPr/>
      </dsp:nvSpPr>
      <dsp:spPr>
        <a:xfrm rot="16200000">
          <a:off x="415987" y="1307852"/>
          <a:ext cx="1735633" cy="1735633"/>
        </a:xfrm>
        <a:prstGeom prst="downArrow">
          <a:avLst>
            <a:gd name="adj1" fmla="val 50000"/>
            <a:gd name="adj2" fmla="val 35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a:t>SQL and Python are the 3</a:t>
          </a:r>
          <a:r>
            <a:rPr lang="en-US" sz="1200" kern="1200" baseline="30000"/>
            <a:t>rd</a:t>
          </a:r>
          <a:r>
            <a:rPr lang="en-US" sz="1200" kern="1200"/>
            <a:t> and 4</a:t>
          </a:r>
          <a:r>
            <a:rPr lang="en-US" sz="1200" kern="1200" baseline="30000"/>
            <a:t>th</a:t>
          </a:r>
          <a:r>
            <a:rPr lang="en-US" sz="1200" kern="1200"/>
            <a:t> most used and desired languages</a:t>
          </a:r>
        </a:p>
      </dsp:txBody>
      <dsp:txXfrm rot="5400000">
        <a:off x="415987" y="1741760"/>
        <a:ext cx="1431897" cy="867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C7BDD-C05A-45EE-A7DD-B0FE0C1C4515}">
      <dsp:nvSpPr>
        <dsp:cNvPr id="0" name=""/>
        <dsp:cNvSpPr/>
      </dsp:nvSpPr>
      <dsp:spPr>
        <a:xfrm>
          <a:off x="0" y="1805"/>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48876-36F3-482B-8359-2331DA0FC21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C71688-B175-4719-AA34-BCF1D4269A4C}">
      <dsp:nvSpPr>
        <dsp:cNvPr id="0" name=""/>
        <dsp:cNvSpPr/>
      </dsp:nvSpPr>
      <dsp:spPr>
        <a:xfrm>
          <a:off x="1057183" y="1805"/>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lvl="0" algn="l" defTabSz="977900">
            <a:lnSpc>
              <a:spcPct val="100000"/>
            </a:lnSpc>
            <a:spcBef>
              <a:spcPct val="0"/>
            </a:spcBef>
            <a:spcAft>
              <a:spcPct val="35000"/>
            </a:spcAft>
          </a:pPr>
          <a:r>
            <a:rPr lang="en-US" sz="2200" kern="1200"/>
            <a:t>Findings</a:t>
          </a:r>
        </a:p>
      </dsp:txBody>
      <dsp:txXfrm>
        <a:off x="1057183" y="1805"/>
        <a:ext cx="4124416" cy="915310"/>
      </dsp:txXfrm>
    </dsp:sp>
    <dsp:sp modelId="{264EE4E4-A489-484D-B648-A9E857CAC04E}">
      <dsp:nvSpPr>
        <dsp:cNvPr id="0" name=""/>
        <dsp:cNvSpPr/>
      </dsp:nvSpPr>
      <dsp:spPr>
        <a:xfrm>
          <a:off x="0" y="1145944"/>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35DCE-2C36-4B49-AF63-FA1B3E32D37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B06BD5-2C9E-42C7-A8C6-244E367DE748}">
      <dsp:nvSpPr>
        <dsp:cNvPr id="0" name=""/>
        <dsp:cNvSpPr/>
      </dsp:nvSpPr>
      <dsp:spPr>
        <a:xfrm>
          <a:off x="1057183" y="1145944"/>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lvl="0" algn="l" defTabSz="977900">
            <a:lnSpc>
              <a:spcPct val="100000"/>
            </a:lnSpc>
            <a:spcBef>
              <a:spcPct val="0"/>
            </a:spcBef>
            <a:spcAft>
              <a:spcPct val="35000"/>
            </a:spcAft>
          </a:pPr>
          <a:r>
            <a:rPr lang="en-US" sz="2200" kern="1200"/>
            <a:t>MYSQL is the most used database language</a:t>
          </a:r>
        </a:p>
      </dsp:txBody>
      <dsp:txXfrm>
        <a:off x="1057183" y="1145944"/>
        <a:ext cx="4124416" cy="915310"/>
      </dsp:txXfrm>
    </dsp:sp>
    <dsp:sp modelId="{8C2C1F5B-67AD-42A3-B047-884E6D182FDD}">
      <dsp:nvSpPr>
        <dsp:cNvPr id="0" name=""/>
        <dsp:cNvSpPr/>
      </dsp:nvSpPr>
      <dsp:spPr>
        <a:xfrm>
          <a:off x="0" y="2290082"/>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71DC48-A829-4117-8897-AC8BCEF91278}">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6841F9-33C7-4AF8-8257-3E4E37F13501}">
      <dsp:nvSpPr>
        <dsp:cNvPr id="0" name=""/>
        <dsp:cNvSpPr/>
      </dsp:nvSpPr>
      <dsp:spPr>
        <a:xfrm>
          <a:off x="1057183" y="2290082"/>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lvl="0" algn="l" defTabSz="977900">
            <a:lnSpc>
              <a:spcPct val="100000"/>
            </a:lnSpc>
            <a:spcBef>
              <a:spcPct val="0"/>
            </a:spcBef>
            <a:spcAft>
              <a:spcPct val="35000"/>
            </a:spcAft>
          </a:pPr>
          <a:r>
            <a:rPr lang="en-US" sz="2200" kern="1200"/>
            <a:t>More than 1/2</a:t>
          </a:r>
          <a:r>
            <a:rPr lang="en-US" sz="2200" kern="1200" baseline="30000"/>
            <a:t>rd</a:t>
          </a:r>
          <a:r>
            <a:rPr lang="en-US" sz="2200" kern="1200"/>
            <a:t> of database languages include SQL</a:t>
          </a:r>
        </a:p>
      </dsp:txBody>
      <dsp:txXfrm>
        <a:off x="1057183" y="2290082"/>
        <a:ext cx="4124416" cy="915310"/>
      </dsp:txXfrm>
    </dsp:sp>
    <dsp:sp modelId="{661EB737-7557-48C0-9E5A-9980D5B847FF}">
      <dsp:nvSpPr>
        <dsp:cNvPr id="0" name=""/>
        <dsp:cNvSpPr/>
      </dsp:nvSpPr>
      <dsp:spPr>
        <a:xfrm>
          <a:off x="0" y="3434221"/>
          <a:ext cx="5181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D33972-F387-45F7-8F68-67A7F5E7E1E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74972F-E1CA-4CA9-B9CB-7ABCB083482F}">
      <dsp:nvSpPr>
        <dsp:cNvPr id="0" name=""/>
        <dsp:cNvSpPr/>
      </dsp:nvSpPr>
      <dsp:spPr>
        <a:xfrm>
          <a:off x="1057183" y="3434221"/>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lvl="0" algn="l" defTabSz="977900">
            <a:lnSpc>
              <a:spcPct val="100000"/>
            </a:lnSpc>
            <a:spcBef>
              <a:spcPct val="0"/>
            </a:spcBef>
            <a:spcAft>
              <a:spcPct val="35000"/>
            </a:spcAft>
          </a:pPr>
          <a:r>
            <a:rPr lang="en-US" sz="2200" kern="1200"/>
            <a:t>PostgreSQL is the most desired SQL variant</a:t>
          </a:r>
        </a:p>
      </dsp:txBody>
      <dsp:txXfrm>
        <a:off x="1057183" y="3434221"/>
        <a:ext cx="4124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C272-FC14-40A9-89D1-DDE10D5050CB}">
      <dsp:nvSpPr>
        <dsp:cNvPr id="0" name=""/>
        <dsp:cNvSpPr/>
      </dsp:nvSpPr>
      <dsp:spPr>
        <a:xfrm>
          <a:off x="1045700" y="2124"/>
          <a:ext cx="3090199" cy="7903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Findings</a:t>
          </a:r>
        </a:p>
      </dsp:txBody>
      <dsp:txXfrm>
        <a:off x="1068849" y="25273"/>
        <a:ext cx="3043901" cy="744081"/>
      </dsp:txXfrm>
    </dsp:sp>
    <dsp:sp modelId="{E35497B8-70D0-478F-8A3A-18C2BC307366}">
      <dsp:nvSpPr>
        <dsp:cNvPr id="0" name=""/>
        <dsp:cNvSpPr/>
      </dsp:nvSpPr>
      <dsp:spPr>
        <a:xfrm rot="5400000">
          <a:off x="2442603" y="812263"/>
          <a:ext cx="296392" cy="35567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484098" y="841902"/>
        <a:ext cx="213402" cy="207474"/>
      </dsp:txXfrm>
    </dsp:sp>
    <dsp:sp modelId="{EAF28FC1-58FC-4C9C-8279-EECA23C865BD}">
      <dsp:nvSpPr>
        <dsp:cNvPr id="0" name=""/>
        <dsp:cNvSpPr/>
      </dsp:nvSpPr>
      <dsp:spPr>
        <a:xfrm>
          <a:off x="1045700" y="1187694"/>
          <a:ext cx="3090199" cy="7903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The need and want for SQL and Databases are growing</a:t>
          </a:r>
        </a:p>
      </dsp:txBody>
      <dsp:txXfrm>
        <a:off x="1068849" y="1210843"/>
        <a:ext cx="3043901" cy="744081"/>
      </dsp:txXfrm>
    </dsp:sp>
    <dsp:sp modelId="{D85C7513-8747-4535-BC5F-7AB2B0550C9B}">
      <dsp:nvSpPr>
        <dsp:cNvPr id="0" name=""/>
        <dsp:cNvSpPr/>
      </dsp:nvSpPr>
      <dsp:spPr>
        <a:xfrm rot="5400000">
          <a:off x="2442603" y="1997833"/>
          <a:ext cx="296392" cy="35567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484098" y="2027472"/>
        <a:ext cx="213402" cy="207474"/>
      </dsp:txXfrm>
    </dsp:sp>
    <dsp:sp modelId="{5414FA83-1DE8-4B41-9AAA-2366B40B6EC8}">
      <dsp:nvSpPr>
        <dsp:cNvPr id="0" name=""/>
        <dsp:cNvSpPr/>
      </dsp:nvSpPr>
      <dsp:spPr>
        <a:xfrm>
          <a:off x="1045700" y="2373263"/>
          <a:ext cx="3090199" cy="7903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Most coders tend to be in their mid-twenties to mid-thirties</a:t>
          </a:r>
        </a:p>
      </dsp:txBody>
      <dsp:txXfrm>
        <a:off x="1068849" y="2396412"/>
        <a:ext cx="3043901" cy="744081"/>
      </dsp:txXfrm>
    </dsp:sp>
    <dsp:sp modelId="{23EC8B98-66EF-41AD-880C-FEAC4ED7A477}">
      <dsp:nvSpPr>
        <dsp:cNvPr id="0" name=""/>
        <dsp:cNvSpPr/>
      </dsp:nvSpPr>
      <dsp:spPr>
        <a:xfrm rot="5400000">
          <a:off x="2442603" y="3183403"/>
          <a:ext cx="296392" cy="35567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484098" y="3213042"/>
        <a:ext cx="213402" cy="207474"/>
      </dsp:txXfrm>
    </dsp:sp>
    <dsp:sp modelId="{229067FC-A76B-44CE-96D6-A5A3123B761A}">
      <dsp:nvSpPr>
        <dsp:cNvPr id="0" name=""/>
        <dsp:cNvSpPr/>
      </dsp:nvSpPr>
      <dsp:spPr>
        <a:xfrm>
          <a:off x="1045700" y="3558833"/>
          <a:ext cx="3090199" cy="7903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Coding is a universal trend</a:t>
          </a:r>
        </a:p>
      </dsp:txBody>
      <dsp:txXfrm>
        <a:off x="1068849" y="3581982"/>
        <a:ext cx="3043901" cy="744081"/>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212317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ataplatform.cloud.ibm.com/dashboards/b740c4b9-a703-433a-998f-c28d9f72918c/view/637ba6062f9128e064f3d4e407907e027b66775bb0bbd20488807b4908322097a96f4792c879425cd8400467f5e4150dcb" TargetMode="Externa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3869871" cy="1325563"/>
          </a:xfrm>
        </p:spPr>
        <p:txBody>
          <a:bodyPr anchor="ctr">
            <a:normAutofit/>
          </a:bodyPr>
          <a:lstStyle/>
          <a:p>
            <a:r>
              <a:rPr lang="en-US" dirty="0">
                <a:solidFill>
                  <a:srgbClr val="0E659B"/>
                </a:solidFill>
              </a:rPr>
              <a:t>Data Trends in Coding</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smtClean="0"/>
              <a:t>MAHEEN KHAN</a:t>
            </a:r>
            <a:endParaRPr lang="en-US" dirty="0"/>
          </a:p>
          <a:p>
            <a:pPr marL="0" indent="0">
              <a:buNone/>
            </a:pPr>
            <a:r>
              <a:rPr lang="en-US" smtClean="0"/>
              <a:t>24</a:t>
            </a:r>
            <a:r>
              <a:rPr lang="en-US" smtClean="0"/>
              <a:t>/12/2023</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88662"/>
            <a:ext cx="10515600" cy="1325563"/>
          </a:xfrm>
        </p:spPr>
        <p:txBody>
          <a:bodyPr anchor="ctr">
            <a:normAutofit/>
          </a:bodyPr>
          <a:lstStyle/>
          <a:p>
            <a:r>
              <a:rPr lang="en-US" dirty="0"/>
              <a:t>DATABASE TRENDS - FINDINGS &amp; IMPLICATIONS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5181600" cy="4351338"/>
          </a:xfrm>
        </p:spPr>
        <p:txBody>
          <a:bodyPr>
            <a:normAutofit/>
          </a:bodyPr>
          <a:lstStyle/>
          <a:p>
            <a:pPr marL="0" indent="0">
              <a:buNone/>
            </a:pPr>
            <a:r>
              <a:rPr lang="en-US" dirty="0"/>
              <a:t>Implications</a:t>
            </a:r>
          </a:p>
          <a:p>
            <a:pPr marL="0" indent="0">
              <a:buNone/>
            </a:pPr>
            <a:endParaRPr lang="en-US" dirty="0"/>
          </a:p>
          <a:p>
            <a:r>
              <a:rPr lang="en-US" dirty="0"/>
              <a:t>MYSQL will continue to grow in use due to its popularity</a:t>
            </a:r>
          </a:p>
          <a:p>
            <a:r>
              <a:rPr lang="en-US" dirty="0"/>
              <a:t>PostgreSQL will continue grow in use over the next few years</a:t>
            </a:r>
          </a:p>
        </p:txBody>
      </p:sp>
      <p:graphicFrame>
        <p:nvGraphicFramePr>
          <p:cNvPr id="6" name="Content Placeholder 2">
            <a:extLst>
              <a:ext uri="{FF2B5EF4-FFF2-40B4-BE49-F238E27FC236}">
                <a16:creationId xmlns:a16="http://schemas.microsoft.com/office/drawing/2014/main" id="{24D3AB18-E974-6E35-0A1A-C9EA499C62F5}"/>
              </a:ext>
            </a:extLst>
          </p:cNvPr>
          <p:cNvGraphicFramePr>
            <a:graphicFrameLocks noGrp="1"/>
          </p:cNvGraphicFramePr>
          <p:nvPr>
            <p:ph sz="half" idx="1"/>
            <p:extLst>
              <p:ext uri="{D42A27DB-BD31-4B8C-83A1-F6EECF244321}">
                <p14:modId xmlns:p14="http://schemas.microsoft.com/office/powerpoint/2010/main" val="181210776"/>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Link</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6" y="1784059"/>
            <a:ext cx="2128082" cy="649228"/>
          </a:xfrm>
        </p:spPr>
        <p:txBody>
          <a:bodyPr>
            <a:normAutofit lnSpcReduction="10000"/>
          </a:bodyPr>
          <a:lstStyle/>
          <a:p>
            <a:pPr marL="0" indent="0">
              <a:buNone/>
            </a:pPr>
            <a:r>
              <a:rPr lang="en-US" sz="2200" dirty="0">
                <a:hlinkClick r:id="rId2"/>
              </a:rPr>
              <a:t>Dashboard Link</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pic>
        <p:nvPicPr>
          <p:cNvPr id="6" name="Picture 5">
            <a:extLst>
              <a:ext uri="{FF2B5EF4-FFF2-40B4-BE49-F238E27FC236}">
                <a16:creationId xmlns:a16="http://schemas.microsoft.com/office/drawing/2014/main" id="{875507E3-CFB6-2A6C-B835-DDFE429044E5}"/>
              </a:ext>
            </a:extLst>
          </p:cNvPr>
          <p:cNvPicPr>
            <a:picLocks noChangeAspect="1"/>
          </p:cNvPicPr>
          <p:nvPr/>
        </p:nvPicPr>
        <p:blipFill>
          <a:blip r:embed="rId4"/>
          <a:stretch>
            <a:fillRect/>
          </a:stretch>
        </p:blipFill>
        <p:spPr>
          <a:xfrm>
            <a:off x="4285076" y="2526658"/>
            <a:ext cx="7151270" cy="3076156"/>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4" name="Picture 3">
            <a:extLst>
              <a:ext uri="{FF2B5EF4-FFF2-40B4-BE49-F238E27FC236}">
                <a16:creationId xmlns:a16="http://schemas.microsoft.com/office/drawing/2014/main" id="{47F2A5E0-B992-C2E7-86AA-9490289B6287}"/>
              </a:ext>
            </a:extLst>
          </p:cNvPr>
          <p:cNvPicPr>
            <a:picLocks noChangeAspect="1"/>
          </p:cNvPicPr>
          <p:nvPr/>
        </p:nvPicPr>
        <p:blipFill>
          <a:blip r:embed="rId2"/>
          <a:stretch>
            <a:fillRect/>
          </a:stretch>
        </p:blipFill>
        <p:spPr>
          <a:xfrm>
            <a:off x="838200" y="1365024"/>
            <a:ext cx="8720601" cy="5002666"/>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a:extLst>
              <a:ext uri="{FF2B5EF4-FFF2-40B4-BE49-F238E27FC236}">
                <a16:creationId xmlns:a16="http://schemas.microsoft.com/office/drawing/2014/main" id="{F3554615-C09A-C51E-E2F5-84E6D1AEA802}"/>
              </a:ext>
            </a:extLst>
          </p:cNvPr>
          <p:cNvPicPr>
            <a:picLocks noChangeAspect="1"/>
          </p:cNvPicPr>
          <p:nvPr/>
        </p:nvPicPr>
        <p:blipFill>
          <a:blip r:embed="rId2"/>
          <a:stretch>
            <a:fillRect/>
          </a:stretch>
        </p:blipFill>
        <p:spPr>
          <a:xfrm>
            <a:off x="670451" y="1442016"/>
            <a:ext cx="8601886" cy="484868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4" name="Picture 3">
            <a:extLst>
              <a:ext uri="{FF2B5EF4-FFF2-40B4-BE49-F238E27FC236}">
                <a16:creationId xmlns:a16="http://schemas.microsoft.com/office/drawing/2014/main" id="{E1609F10-FCE7-FBE1-77AF-BF3149F1585C}"/>
              </a:ext>
            </a:extLst>
          </p:cNvPr>
          <p:cNvPicPr>
            <a:picLocks noChangeAspect="1"/>
          </p:cNvPicPr>
          <p:nvPr/>
        </p:nvPicPr>
        <p:blipFill>
          <a:blip r:embed="rId2"/>
          <a:stretch>
            <a:fillRect/>
          </a:stretch>
        </p:blipFill>
        <p:spPr>
          <a:xfrm>
            <a:off x="838200" y="1447706"/>
            <a:ext cx="8903368" cy="4837302"/>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9788" y="457200"/>
            <a:ext cx="3932237" cy="1600200"/>
          </a:xfrm>
        </p:spPr>
        <p:txBody>
          <a:bodyPr anchor="b">
            <a:normAutofit/>
          </a:bodyPr>
          <a:lstStyle/>
          <a:p>
            <a:r>
              <a:rPr lang="en-US" sz="4800"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type="pic" idx="1"/>
          </p:nvPr>
        </p:nvPicPr>
        <p:blipFill>
          <a:blip r:embed="rId2"/>
          <a:stretch/>
        </p:blipFill>
        <p:spPr>
          <a:xfrm>
            <a:off x="5832475" y="987425"/>
            <a:ext cx="4873625" cy="4873625"/>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type="body" sz="half" idx="2"/>
          </p:nvPr>
        </p:nvSpPr>
        <p:spPr>
          <a:xfrm>
            <a:off x="839788" y="2185737"/>
            <a:ext cx="4566401" cy="3811588"/>
          </a:xfrm>
        </p:spPr>
        <p:txBody>
          <a:bodyPr>
            <a:normAutofit/>
          </a:bodyPr>
          <a:lstStyle/>
          <a:p>
            <a:pPr marL="342900" indent="-342900">
              <a:buFont typeface="Arial" panose="020B0604020202020204" pitchFamily="34" charset="0"/>
              <a:buChar char="•"/>
            </a:pPr>
            <a:r>
              <a:rPr lang="en-US" sz="2400" dirty="0"/>
              <a:t>Based on the data, what languages would you see gaining prominence?</a:t>
            </a:r>
          </a:p>
          <a:p>
            <a:pPr marL="342900" indent="-342900">
              <a:buFont typeface="Arial" panose="020B0604020202020204" pitchFamily="34" charset="0"/>
              <a:buChar char="•"/>
            </a:pPr>
            <a:r>
              <a:rPr lang="en-US" sz="2400" dirty="0"/>
              <a:t>Which coding languages would you like to learn?</a:t>
            </a:r>
          </a:p>
          <a:p>
            <a:pPr marL="342900" indent="-342900">
              <a:buFont typeface="Arial" panose="020B0604020202020204" pitchFamily="34" charset="0"/>
              <a:buChar char="•"/>
            </a:pPr>
            <a:r>
              <a:rPr lang="en-US" sz="2400" dirty="0"/>
              <a:t>How does age range affect coding prowess?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1325563"/>
          </a:xfrm>
        </p:spPr>
        <p:txBody>
          <a:bodyPr anchor="ctr">
            <a:normAutofit/>
          </a:bodyPr>
          <a:lstStyle/>
          <a:p>
            <a:r>
              <a:rPr lang="en-US" dirty="0"/>
              <a:t>OVERALL FINDINGS &amp; IMPLICATIONS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5181600" cy="4351338"/>
          </a:xfrm>
        </p:spPr>
        <p:txBody>
          <a:bodyPr>
            <a:normAutofit lnSpcReduction="10000"/>
          </a:bodyPr>
          <a:lstStyle/>
          <a:p>
            <a:pPr marL="0" indent="0">
              <a:buNone/>
            </a:pPr>
            <a:r>
              <a:rPr lang="en-US" sz="2600"/>
              <a:t>Implications</a:t>
            </a:r>
          </a:p>
          <a:p>
            <a:pPr marL="0" indent="0">
              <a:buNone/>
            </a:pPr>
            <a:endParaRPr lang="en-US" sz="2600"/>
          </a:p>
          <a:p>
            <a:r>
              <a:rPr lang="en-US" sz="2600"/>
              <a:t>The need for data analyst and scientists will continue to grow</a:t>
            </a:r>
          </a:p>
          <a:p>
            <a:r>
              <a:rPr lang="en-US" sz="2600"/>
              <a:t>Coding will continue to be a younger practice as the new generation adapts to changing tech</a:t>
            </a:r>
          </a:p>
          <a:p>
            <a:r>
              <a:rPr lang="en-US" sz="2600"/>
              <a:t>Any background can learn to code</a:t>
            </a:r>
          </a:p>
        </p:txBody>
      </p:sp>
      <p:graphicFrame>
        <p:nvGraphicFramePr>
          <p:cNvPr id="6" name="Content Placeholder 2">
            <a:extLst>
              <a:ext uri="{FF2B5EF4-FFF2-40B4-BE49-F238E27FC236}">
                <a16:creationId xmlns:a16="http://schemas.microsoft.com/office/drawing/2014/main" id="{019B76EF-3A6D-FC0E-CEA2-7DA6E230E36F}"/>
              </a:ext>
            </a:extLst>
          </p:cNvPr>
          <p:cNvGraphicFramePr>
            <a:graphicFrameLocks noGrp="1"/>
          </p:cNvGraphicFramePr>
          <p:nvPr>
            <p:ph sz="half" idx="1"/>
            <p:extLst>
              <p:ext uri="{D42A27DB-BD31-4B8C-83A1-F6EECF244321}">
                <p14:modId xmlns:p14="http://schemas.microsoft.com/office/powerpoint/2010/main" val="139084647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92500" lnSpcReduction="10000"/>
          </a:bodyPr>
          <a:lstStyle/>
          <a:p>
            <a:r>
              <a:rPr lang="en-US" dirty="0"/>
              <a:t>Data Analysts and Science opportunities will continue to grow</a:t>
            </a:r>
          </a:p>
          <a:p>
            <a:r>
              <a:rPr lang="en-US" dirty="0"/>
              <a:t>Learning any coding language can help with your future</a:t>
            </a:r>
          </a:p>
          <a:p>
            <a:r>
              <a:rPr lang="en-US" dirty="0"/>
              <a:t>While focused on the younger generation, any age group can learn to code</a:t>
            </a:r>
          </a:p>
          <a:p>
            <a:r>
              <a:rPr lang="en-US" dirty="0"/>
              <a:t>The tech sphere will continue to grow</a:t>
            </a:r>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6" name="Picture 5">
            <a:extLst>
              <a:ext uri="{FF2B5EF4-FFF2-40B4-BE49-F238E27FC236}">
                <a16:creationId xmlns:a16="http://schemas.microsoft.com/office/drawing/2014/main" id="{F2B757AF-9808-EB7A-0400-1E1390F6711F}"/>
              </a:ext>
            </a:extLst>
          </p:cNvPr>
          <p:cNvPicPr>
            <a:picLocks noChangeAspect="1"/>
          </p:cNvPicPr>
          <p:nvPr/>
        </p:nvPicPr>
        <p:blipFill>
          <a:blip r:embed="rId3"/>
          <a:stretch>
            <a:fillRect/>
          </a:stretch>
        </p:blipFill>
        <p:spPr>
          <a:xfrm>
            <a:off x="5672139" y="3059020"/>
            <a:ext cx="5204410" cy="2829936"/>
          </a:xfrm>
          <a:prstGeom prst="rect">
            <a:avLst/>
          </a:prstGeom>
        </p:spPr>
      </p:pic>
      <p:pic>
        <p:nvPicPr>
          <p:cNvPr id="8" name="Picture 7">
            <a:extLst>
              <a:ext uri="{FF2B5EF4-FFF2-40B4-BE49-F238E27FC236}">
                <a16:creationId xmlns:a16="http://schemas.microsoft.com/office/drawing/2014/main" id="{5D87B6FE-3DF8-8C60-BF4C-6F76AB1F30A3}"/>
              </a:ext>
            </a:extLst>
          </p:cNvPr>
          <p:cNvPicPr>
            <a:picLocks noChangeAspect="1"/>
          </p:cNvPicPr>
          <p:nvPr/>
        </p:nvPicPr>
        <p:blipFill>
          <a:blip r:embed="rId4"/>
          <a:stretch>
            <a:fillRect/>
          </a:stretch>
        </p:blipFill>
        <p:spPr>
          <a:xfrm>
            <a:off x="407933" y="2284190"/>
            <a:ext cx="4225700" cy="2592609"/>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 JOB POSTINGS</a:t>
            </a:r>
          </a:p>
        </p:txBody>
      </p:sp>
      <p:graphicFrame>
        <p:nvGraphicFramePr>
          <p:cNvPr id="13" name="Chart 12">
            <a:extLst>
              <a:ext uri="{FF2B5EF4-FFF2-40B4-BE49-F238E27FC236}">
                <a16:creationId xmlns:a16="http://schemas.microsoft.com/office/drawing/2014/main" id="{E0A9C55C-016E-4676-B451-020C8F1AABBC}"/>
              </a:ext>
            </a:extLst>
          </p:cNvPr>
          <p:cNvGraphicFramePr/>
          <p:nvPr>
            <p:extLst>
              <p:ext uri="{D42A27DB-BD31-4B8C-83A1-F6EECF244321}">
                <p14:modId xmlns:p14="http://schemas.microsoft.com/office/powerpoint/2010/main" val="3638577571"/>
              </p:ext>
            </p:extLst>
          </p:nvPr>
        </p:nvGraphicFramePr>
        <p:xfrm>
          <a:off x="838200" y="1690688"/>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POPULAR LANGUAGES</a:t>
            </a:r>
          </a:p>
        </p:txBody>
      </p:sp>
      <p:graphicFrame>
        <p:nvGraphicFramePr>
          <p:cNvPr id="7" name="Chart 6">
            <a:extLst>
              <a:ext uri="{FF2B5EF4-FFF2-40B4-BE49-F238E27FC236}">
                <a16:creationId xmlns:a16="http://schemas.microsoft.com/office/drawing/2014/main" id="{DDF6F341-EF97-6549-C835-2A9BCF4CFA0D}"/>
              </a:ext>
            </a:extLst>
          </p:cNvPr>
          <p:cNvGraphicFramePr/>
          <p:nvPr>
            <p:extLst>
              <p:ext uri="{D42A27DB-BD31-4B8C-83A1-F6EECF244321}">
                <p14:modId xmlns:p14="http://schemas.microsoft.com/office/powerpoint/2010/main" val="2826671587"/>
              </p:ext>
            </p:extLst>
          </p:nvPr>
        </p:nvGraphicFramePr>
        <p:xfrm>
          <a:off x="838200" y="1690688"/>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EXECUTIVE SUMMARY</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253331" y="1825625"/>
            <a:ext cx="4351338" cy="4351338"/>
          </a:xfrm>
          <a:prstGeom prst="rect">
            <a:avLst/>
          </a:prstGeom>
          <a:noFill/>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fontScale="92500" lnSpcReduction="20000"/>
          </a:bodyPr>
          <a:lstStyle/>
          <a:p>
            <a:pPr marL="0" indent="0">
              <a:buNone/>
            </a:pPr>
            <a:r>
              <a:rPr lang="en-US" sz="2600" dirty="0"/>
              <a:t>The data field is ever growing with SQL being one of the most sought out coding languages, ranking in the top ten coding languages to learn and also being one of the most versatile to date.</a:t>
            </a:r>
          </a:p>
          <a:p>
            <a:pPr marL="0" indent="0">
              <a:buNone/>
            </a:pPr>
            <a:endParaRPr lang="en-US" sz="2600" dirty="0"/>
          </a:p>
          <a:p>
            <a:pPr marL="0" indent="0">
              <a:buNone/>
            </a:pPr>
            <a:r>
              <a:rPr lang="en-US" sz="2600" dirty="0"/>
              <a:t>Future opportunities in SQL and data are ever growing, and the demand for data analysts makes it one of the best emerging fields.</a:t>
            </a: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838200" y="1825625"/>
            <a:ext cx="5181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a:r>
              <a:rPr lang="en-US" sz="2400"/>
              <a:t>In a world with more and more data, the task of cleaning, cleaning, and understanding the trends inherent in its value is a growing and much sought after position. </a:t>
            </a:r>
          </a:p>
          <a:p>
            <a:pPr marL="0"/>
            <a:endParaRPr lang="en-US" sz="2400"/>
          </a:p>
          <a:p>
            <a:pPr marL="0"/>
            <a:r>
              <a:rPr lang="en-US" sz="2400"/>
              <a:t>In this work, we hope to go over not only what a data analyst life entails, but to also show the positive trend in data job possibility as well as showing how data science roles compare to other programming languages.</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6587331" y="1825625"/>
            <a:ext cx="4351338" cy="4351338"/>
          </a:xfrm>
          <a:prstGeom prst="rect">
            <a:avLst/>
          </a:prstGeom>
          <a:noFill/>
        </p:spPr>
      </p:pic>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METHODOLOGY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1253331" y="1825625"/>
            <a:ext cx="4351338" cy="4351338"/>
          </a:xfrm>
          <a:prstGeom prst="rect">
            <a:avLst/>
          </a:prstGeom>
          <a:noFill/>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fontScale="92500" lnSpcReduction="20000"/>
          </a:bodyPr>
          <a:lstStyle/>
          <a:p>
            <a:pPr marL="0" indent="0">
              <a:buNone/>
            </a:pPr>
            <a:r>
              <a:rPr lang="en-US" sz="2400"/>
              <a:t>The data was gathered from a number of sites, most lent by the IBM Developer course. This included government surveys, GitHub links, publicly available data, and data from larger corporations.</a:t>
            </a:r>
          </a:p>
          <a:p>
            <a:pPr marL="0" indent="0">
              <a:buNone/>
            </a:pPr>
            <a:endParaRPr lang="en-US" sz="2400"/>
          </a:p>
          <a:p>
            <a:pPr marL="0" indent="0">
              <a:buNone/>
            </a:pPr>
            <a:r>
              <a:rPr lang="en-US" sz="2400"/>
              <a:t>The available data was cleaned and sorted to make the best of its use. Null values were removed, and the data was sorted into tangible and actionable items.</a:t>
            </a:r>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a:p>
          <a:p>
            <a:pPr marL="0" indent="0">
              <a:buNone/>
            </a:pPr>
            <a:endParaRPr lang="en-US" sz="1800"/>
          </a:p>
          <a:p>
            <a:pPr marL="0" indent="0">
              <a:buNone/>
            </a:pPr>
            <a:endParaRPr lang="en-US" sz="1800" dirty="0"/>
          </a:p>
        </p:txBody>
      </p:sp>
      <p:sp>
        <p:nvSpPr>
          <p:cNvPr id="4" name="TextBox 3">
            <a:extLst>
              <a:ext uri="{FF2B5EF4-FFF2-40B4-BE49-F238E27FC236}">
                <a16:creationId xmlns:a16="http://schemas.microsoft.com/office/drawing/2014/main" id="{2806851B-B6FE-BA72-8206-1954DCA58E1A}"/>
              </a:ext>
            </a:extLst>
          </p:cNvPr>
          <p:cNvSpPr txBox="1"/>
          <p:nvPr/>
        </p:nvSpPr>
        <p:spPr>
          <a:xfrm>
            <a:off x="939114" y="1825625"/>
            <a:ext cx="10021329" cy="3416320"/>
          </a:xfrm>
          <a:prstGeom prst="rect">
            <a:avLst/>
          </a:prstGeom>
          <a:noFill/>
        </p:spPr>
        <p:txBody>
          <a:bodyPr wrap="square" rtlCol="0">
            <a:spAutoFit/>
          </a:bodyPr>
          <a:lstStyle/>
          <a:p>
            <a:r>
              <a:rPr lang="en-US" sz="2400" dirty="0"/>
              <a:t>The following were notable results of the process:</a:t>
            </a:r>
          </a:p>
          <a:p>
            <a:pPr marL="285750" indent="-285750">
              <a:buFont typeface="Arial" panose="020B0604020202020204" pitchFamily="34" charset="0"/>
              <a:buChar char="•"/>
            </a:pPr>
            <a:r>
              <a:rPr lang="en-US" sz="2400" dirty="0"/>
              <a:t>SQL is one of the top ten languages worked with</a:t>
            </a:r>
          </a:p>
          <a:p>
            <a:pPr marL="285750" indent="-285750">
              <a:buFont typeface="Arial" panose="020B0604020202020204" pitchFamily="34" charset="0"/>
              <a:buChar char="•"/>
            </a:pPr>
            <a:r>
              <a:rPr lang="en-US" sz="2400" dirty="0"/>
              <a:t>SQL is one of the top ten languages others want to know</a:t>
            </a:r>
          </a:p>
          <a:p>
            <a:pPr marL="742950" lvl="1" indent="-285750">
              <a:buFont typeface="Arial" panose="020B0604020202020204" pitchFamily="34" charset="0"/>
              <a:buChar char="•"/>
            </a:pPr>
            <a:r>
              <a:rPr lang="en-US" sz="2400" dirty="0"/>
              <a:t>MYSQL is the top database language used</a:t>
            </a:r>
          </a:p>
          <a:p>
            <a:pPr marL="742950" lvl="1" indent="-285750">
              <a:buFont typeface="Arial" panose="020B0604020202020204" pitchFamily="34" charset="0"/>
              <a:buChar char="•"/>
            </a:pPr>
            <a:r>
              <a:rPr lang="en-US" sz="2400" dirty="0"/>
              <a:t>PostgreSQL is one of the SQL variants most users wish to learn</a:t>
            </a:r>
          </a:p>
          <a:p>
            <a:pPr marL="285750" indent="-285750">
              <a:buFont typeface="Arial" panose="020B0604020202020204" pitchFamily="34" charset="0"/>
              <a:buChar char="•"/>
            </a:pPr>
            <a:r>
              <a:rPr lang="en-US" sz="2400" dirty="0"/>
              <a:t>Most coders are between the age of 24-34 years old</a:t>
            </a:r>
          </a:p>
          <a:p>
            <a:pPr marL="285750" indent="-285750">
              <a:buFont typeface="Arial" panose="020B0604020202020204" pitchFamily="34" charset="0"/>
              <a:buChar char="•"/>
            </a:pPr>
            <a:r>
              <a:rPr lang="en-US" sz="2400" dirty="0"/>
              <a:t>Most coders identify as male, with over 93.5% of responders saying so</a:t>
            </a:r>
          </a:p>
          <a:p>
            <a:pPr marL="285750" indent="-285750">
              <a:buFont typeface="Arial" panose="020B0604020202020204" pitchFamily="34" charset="0"/>
              <a:buChar char="•"/>
            </a:pPr>
            <a:r>
              <a:rPr lang="en-US" sz="2400" dirty="0"/>
              <a:t>Coders can be found around the world </a:t>
            </a:r>
          </a:p>
          <a:p>
            <a:pPr marL="285750" indent="-285750">
              <a:buFont typeface="Arial" panose="020B0604020202020204" pitchFamily="34" charset="0"/>
              <a:buChar char="•"/>
            </a:pPr>
            <a:r>
              <a:rPr lang="en-US" sz="2400" dirty="0"/>
              <a:t>Most Coder’s have a Bachelor's Degree</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fontScale="77500" lnSpcReduction="20000"/>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normAutofit fontScale="77500" lnSpcReduction="20000"/>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6" name="Picture 5">
            <a:extLst>
              <a:ext uri="{FF2B5EF4-FFF2-40B4-BE49-F238E27FC236}">
                <a16:creationId xmlns:a16="http://schemas.microsoft.com/office/drawing/2014/main" id="{0D1EDAC2-CA87-49CD-FAED-09D0A4D6B33F}"/>
              </a:ext>
            </a:extLst>
          </p:cNvPr>
          <p:cNvPicPr>
            <a:picLocks noChangeAspect="1"/>
          </p:cNvPicPr>
          <p:nvPr/>
        </p:nvPicPr>
        <p:blipFill>
          <a:blip r:embed="rId3"/>
          <a:stretch>
            <a:fillRect/>
          </a:stretch>
        </p:blipFill>
        <p:spPr>
          <a:xfrm>
            <a:off x="636460" y="2462501"/>
            <a:ext cx="5018426" cy="2675947"/>
          </a:xfrm>
          <a:prstGeom prst="rect">
            <a:avLst/>
          </a:prstGeom>
        </p:spPr>
      </p:pic>
      <p:pic>
        <p:nvPicPr>
          <p:cNvPr id="9" name="Picture 8">
            <a:extLst>
              <a:ext uri="{FF2B5EF4-FFF2-40B4-BE49-F238E27FC236}">
                <a16:creationId xmlns:a16="http://schemas.microsoft.com/office/drawing/2014/main" id="{D74DBE85-E38F-9097-1D26-7B6B15009B59}"/>
              </a:ext>
            </a:extLst>
          </p:cNvPr>
          <p:cNvPicPr>
            <a:picLocks noChangeAspect="1"/>
          </p:cNvPicPr>
          <p:nvPr/>
        </p:nvPicPr>
        <p:blipFill>
          <a:blip r:embed="rId4"/>
          <a:stretch>
            <a:fillRect/>
          </a:stretch>
        </p:blipFill>
        <p:spPr>
          <a:xfrm>
            <a:off x="6172199" y="2462500"/>
            <a:ext cx="5076511" cy="2675947"/>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04704"/>
            <a:ext cx="10515600" cy="1325563"/>
          </a:xfrm>
        </p:spPr>
        <p:txBody>
          <a:bodyPr anchor="ctr">
            <a:normAutofit/>
          </a:bodyPr>
          <a:lstStyle/>
          <a:p>
            <a:r>
              <a:rPr lang="en-US" dirty="0"/>
              <a:t>PROGRAMMING LANGUAGE TRENDS - FINDINGS &amp; IMPLICATIONS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1"/>
          </p:nvPr>
        </p:nvSpPr>
        <p:spPr>
          <a:xfrm>
            <a:off x="6172200" y="1795977"/>
            <a:ext cx="5181600" cy="4351338"/>
          </a:xfrm>
        </p:spPr>
        <p:txBody>
          <a:bodyPr>
            <a:normAutofit/>
          </a:bodyPr>
          <a:lstStyle/>
          <a:p>
            <a:pPr marL="0" indent="0">
              <a:buNone/>
            </a:pPr>
            <a:r>
              <a:rPr lang="en-US" dirty="0"/>
              <a:t>Implications</a:t>
            </a:r>
          </a:p>
          <a:p>
            <a:pPr marL="0" indent="0">
              <a:buNone/>
            </a:pPr>
            <a:endParaRPr lang="en-US" dirty="0"/>
          </a:p>
          <a:p>
            <a:r>
              <a:rPr lang="en-US" dirty="0"/>
              <a:t>SQL and Python will consistently grow in need in the future</a:t>
            </a:r>
          </a:p>
          <a:p>
            <a:r>
              <a:rPr lang="en-US" dirty="0"/>
              <a:t>The need for data analysts will increase with time</a:t>
            </a:r>
          </a:p>
        </p:txBody>
      </p:sp>
      <p:graphicFrame>
        <p:nvGraphicFramePr>
          <p:cNvPr id="6" name="Content Placeholder 2">
            <a:extLst>
              <a:ext uri="{FF2B5EF4-FFF2-40B4-BE49-F238E27FC236}">
                <a16:creationId xmlns:a16="http://schemas.microsoft.com/office/drawing/2014/main" id="{3981E1FF-BFD2-A5A9-5165-AE35F2C08DD2}"/>
              </a:ext>
            </a:extLst>
          </p:cNvPr>
          <p:cNvGraphicFramePr>
            <a:graphicFrameLocks noGrp="1"/>
          </p:cNvGraphicFramePr>
          <p:nvPr>
            <p:ph sz="half" idx="2"/>
            <p:extLst>
              <p:ext uri="{D42A27DB-BD31-4B8C-83A1-F6EECF244321}">
                <p14:modId xmlns:p14="http://schemas.microsoft.com/office/powerpoint/2010/main" val="4105681481"/>
              </p:ext>
            </p:extLst>
          </p:nvPr>
        </p:nvGraphicFramePr>
        <p:xfrm>
          <a:off x="562233" y="1795977"/>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fontScale="77500" lnSpcReduction="20000"/>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normAutofit fontScale="77500" lnSpcReduction="20000"/>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6" name="Picture 5">
            <a:extLst>
              <a:ext uri="{FF2B5EF4-FFF2-40B4-BE49-F238E27FC236}">
                <a16:creationId xmlns:a16="http://schemas.microsoft.com/office/drawing/2014/main" id="{796E3ED5-BC34-237A-A15F-A39078D47EDD}"/>
              </a:ext>
            </a:extLst>
          </p:cNvPr>
          <p:cNvPicPr>
            <a:picLocks noChangeAspect="1"/>
          </p:cNvPicPr>
          <p:nvPr/>
        </p:nvPicPr>
        <p:blipFill>
          <a:blip r:embed="rId2"/>
          <a:stretch>
            <a:fillRect/>
          </a:stretch>
        </p:blipFill>
        <p:spPr>
          <a:xfrm>
            <a:off x="24384" y="2398858"/>
            <a:ext cx="6096000" cy="3204564"/>
          </a:xfrm>
          <a:prstGeom prst="rect">
            <a:avLst/>
          </a:prstGeom>
        </p:spPr>
      </p:pic>
      <p:pic>
        <p:nvPicPr>
          <p:cNvPr id="9" name="Picture 8">
            <a:extLst>
              <a:ext uri="{FF2B5EF4-FFF2-40B4-BE49-F238E27FC236}">
                <a16:creationId xmlns:a16="http://schemas.microsoft.com/office/drawing/2014/main" id="{CB65D4F3-8E7C-C4B3-58CA-FCC5A495C7E8}"/>
              </a:ext>
            </a:extLst>
          </p:cNvPr>
          <p:cNvPicPr>
            <a:picLocks noChangeAspect="1"/>
          </p:cNvPicPr>
          <p:nvPr/>
        </p:nvPicPr>
        <p:blipFill>
          <a:blip r:embed="rId3"/>
          <a:stretch>
            <a:fillRect/>
          </a:stretch>
        </p:blipFill>
        <p:spPr>
          <a:xfrm>
            <a:off x="6019801" y="2398858"/>
            <a:ext cx="6102702" cy="3384104"/>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730</TotalTime>
  <Words>696</Words>
  <Application>Microsoft Office PowerPoint</Application>
  <PresentationFormat>Widescreen</PresentationFormat>
  <Paragraphs>106</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Helv</vt:lpstr>
      <vt:lpstr>IBM Plex Mono SemiBold</vt:lpstr>
      <vt:lpstr>IBM Plex Mono Text</vt:lpstr>
      <vt:lpstr>IBM Plex Sans Text</vt:lpstr>
      <vt:lpstr>SLIDE_TEMPLATE_skill_network</vt:lpstr>
      <vt:lpstr>Data Trends in Coding</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 Link</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Windows User</cp:lastModifiedBy>
  <cp:revision>29</cp:revision>
  <dcterms:created xsi:type="dcterms:W3CDTF">2020-10-28T18:29:43Z</dcterms:created>
  <dcterms:modified xsi:type="dcterms:W3CDTF">2023-12-24T14:19:20Z</dcterms:modified>
</cp:coreProperties>
</file>