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73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317" r:id="rId16"/>
    <p:sldId id="298" r:id="rId17"/>
    <p:sldId id="301" r:id="rId18"/>
    <p:sldId id="299" r:id="rId19"/>
    <p:sldId id="302" r:id="rId20"/>
    <p:sldId id="303" r:id="rId21"/>
    <p:sldId id="304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1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D08B-42A5-4483-AA44-B5E64CD9A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DC36-A546-49F9-BD65-667F69527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8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3577-3973-4E25-818F-84C67944C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7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6E42-F049-46AB-9EB4-2D5F4DFAD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5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39CF-4E97-4890-8B52-A5308B2C5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0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0C71-C885-49CE-A8E3-72187706F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73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BFA6F-8DAE-43F9-83F9-1F63AEF3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1198-F19C-4CCD-AA6C-339D1B6FA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7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AF3F-AE59-44D5-89F0-4AB28E9A5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9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8F365-5036-4154-ADDD-1A898F47B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C45C-A9C5-4B64-8BC7-0C7A8DF0B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574C6-C043-43D5-91AE-B40F699156F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0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F04DE-41DC-421B-ACA9-56759D1AEA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5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6ED96-60BC-43C2-8FCF-EA85C377B0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5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CBAF7-0554-40DA-B4AB-64FF56B511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52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1CFDB-89BD-472B-B6A5-BA2D34467A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20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8C001-9C26-4775-9B53-02B2AB8CDF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77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CC4D8-3FC3-42D7-9469-EA0AA578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00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2FE6F-CFF8-4354-8DA0-345848E750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90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DB7E-A248-4945-82B5-A5DFA69BDB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8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72124-F4D0-4CF8-8545-E673F2C67A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8956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483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651AC-15A7-4396-9047-BE2DDD2116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97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10BD1DF9-85EA-4ED1-9DE6-B6797549EE4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3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86C3E853-9BEB-4025-BF53-8FD13601A2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98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838200"/>
            <a:ext cx="568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3E2570FB-916C-4BAA-B49A-C349B07BC1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4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11582400" cy="57150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71580AD3-A34F-4420-8DA8-800DA48159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64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771900"/>
            <a:ext cx="1158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254AD386-D34C-4124-B0E7-E103F6D43D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C09B-2DDF-478C-BFA4-E5662B0A3FE7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SimSun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ＭＳ Ｐゴシック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200">
                <a:solidFill>
                  <a:srgbClr val="959595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A745F06-7301-4161-BB2D-349734C1D68A}" type="slidenum">
              <a:rPr lang="zh-CN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58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Chakrabarti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831ABA-3B0A-4E22-A031-D769921E3FC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2282826" y="720725"/>
            <a:ext cx="7699375" cy="2349500"/>
          </a:xfrm>
        </p:spPr>
        <p:txBody>
          <a:bodyPr anchor="ctr"/>
          <a:lstStyle/>
          <a:p>
            <a:pPr defTabSz="914400" eaLnBrk="1" hangingPunct="1"/>
            <a:r>
              <a:rPr lang="zh-CN" alt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 101</a:t>
            </a: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IN" sz="36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Array Rewrite: Sorting</a:t>
            </a:r>
            <a:endParaRPr lang="en-US" altLang="zh-CN" sz="3600" dirty="0">
              <a:solidFill>
                <a:srgbClr val="898989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2513013" y="3305176"/>
            <a:ext cx="7510462" cy="2182813"/>
          </a:xfrm>
          <a:ln>
            <a:miter/>
          </a:ln>
        </p:spPr>
        <p:txBody>
          <a:bodyPr/>
          <a:lstStyle/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Jul-Nov 2018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Om </a:t>
            </a:r>
            <a:r>
              <a:rPr lang="en-US" altLang="zh-CN" sz="20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Damani</a:t>
            </a:r>
            <a:endParaRPr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(cs101-help@cse.iitb.ac.in)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solidFill>
                <a:srgbClr val="898989"/>
              </a:solidFill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800" dirty="0">
              <a:solidFill>
                <a:srgbClr val="898989"/>
              </a:solidFill>
              <a:cs typeface="Arial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159225"/>
            <a:ext cx="8457062" cy="488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Find the position of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Find k: a[k] &lt;=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can use linear or binary search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shift a[k+1..i-1] right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 set a[k+1] 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4" y="152400"/>
            <a:ext cx="4299045" cy="609600"/>
          </a:xfrm>
        </p:spPr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209106"/>
              </p:ext>
            </p:extLst>
          </p:nvPr>
        </p:nvGraphicFramePr>
        <p:xfrm>
          <a:off x="7924800" y="1633817"/>
          <a:ext cx="3962400" cy="4572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10800000">
            <a:off x="8256713" y="1146679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8159" y="11466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178572" y="222311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i</a:t>
            </a:r>
            <a:endParaRPr lang="en-IN" sz="2400" dirty="0"/>
          </a:p>
        </p:txBody>
      </p:sp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254332"/>
              </p:ext>
            </p:extLst>
          </p:nvPr>
        </p:nvGraphicFramePr>
        <p:xfrm>
          <a:off x="7924799" y="3439046"/>
          <a:ext cx="3962400" cy="4572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urved Up Arrow 12"/>
          <p:cNvSpPr/>
          <p:nvPr/>
        </p:nvSpPr>
        <p:spPr>
          <a:xfrm rot="10800000">
            <a:off x="8256712" y="2951908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8158" y="29519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248" y="402834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i</a:t>
            </a:r>
            <a:endParaRPr lang="en-IN" sz="2400" dirty="0"/>
          </a:p>
        </p:txBody>
      </p:sp>
      <p:graphicFrame>
        <p:nvGraphicFramePr>
          <p:cNvPr id="16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819308"/>
              </p:ext>
            </p:extLst>
          </p:nvPr>
        </p:nvGraphicFramePr>
        <p:xfrm>
          <a:off x="7918158" y="4811444"/>
          <a:ext cx="3962400" cy="4572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urved Up Arrow 16"/>
          <p:cNvSpPr/>
          <p:nvPr/>
        </p:nvSpPr>
        <p:spPr>
          <a:xfrm rot="10800000">
            <a:off x="8250071" y="4324306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1517" y="43243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03423" y="540074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i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513261" y="5343910"/>
            <a:ext cx="92244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shifting phase is anyway linear	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 linear search from right in 1</a:t>
            </a:r>
            <a:r>
              <a:rPr lang="en-US" sz="2800" baseline="30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phase.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can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combine two linear searches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3936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13" grpId="0" animBg="1"/>
      <p:bldP spid="14" grpId="0"/>
      <p:bldP spid="15" grpId="0"/>
      <p:bldP spid="17" grpId="0" animBg="1"/>
      <p:bldP spid="18" grpId="0"/>
      <p:bldP spid="19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3039" y="1062251"/>
            <a:ext cx="11009194" cy="5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Find the position of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Find k: a[k] &lt;= a[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//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 (! (a[k] &lt;=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]) )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	while </a:t>
            </a:r>
            <a:r>
              <a:rPr lang="en-US" dirty="0" smtClean="0">
                <a:latin typeface="Consolas" panose="020B0609020204030204" pitchFamily="49" charset="0"/>
              </a:rPr>
              <a:t>(a[k</a:t>
            </a:r>
            <a:r>
              <a:rPr lang="en-US" dirty="0">
                <a:latin typeface="Consolas" panose="020B0609020204030204" pitchFamily="49" charset="0"/>
              </a:rPr>
              <a:t>] 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k--;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904" y="152400"/>
            <a:ext cx="9171295" cy="609600"/>
          </a:xfrm>
        </p:spPr>
        <p:txBody>
          <a:bodyPr/>
          <a:lstStyle/>
          <a:p>
            <a:r>
              <a:rPr lang="en-IN" dirty="0" smtClean="0"/>
              <a:t>Linear Search from Right to Left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7619999" y="2940722"/>
            <a:ext cx="4267200" cy="1151140"/>
            <a:chOff x="6743130" y="4687635"/>
            <a:chExt cx="4267200" cy="1151140"/>
          </a:xfrm>
        </p:grpSpPr>
        <p:grpSp>
          <p:nvGrpSpPr>
            <p:cNvPr id="9" name="Group 8"/>
            <p:cNvGrpSpPr/>
            <p:nvPr/>
          </p:nvGrpSpPr>
          <p:grpSpPr>
            <a:xfrm>
              <a:off x="6743130" y="4951035"/>
              <a:ext cx="4267200" cy="887740"/>
              <a:chOff x="6674891" y="5036024"/>
              <a:chExt cx="4267200" cy="887740"/>
            </a:xfrm>
          </p:grpSpPr>
          <p:graphicFrame>
            <p:nvGraphicFramePr>
              <p:cNvPr id="4" name="Group 2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383687"/>
                  </p:ext>
                </p:extLst>
              </p:nvPr>
            </p:nvGraphicFramePr>
            <p:xfrm>
              <a:off x="6674891" y="5405604"/>
              <a:ext cx="4267200" cy="518160"/>
            </p:xfrm>
            <a:graphic>
              <a:graphicData uri="http://schemas.openxmlformats.org/drawingml/2006/table">
                <a:tbl>
                  <a:tblPr/>
                  <a:tblGrid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" name="Curved Up Arrow 5"/>
              <p:cNvSpPr/>
              <p:nvPr/>
            </p:nvSpPr>
            <p:spPr>
              <a:xfrm rot="10800000">
                <a:off x="8434315" y="5036024"/>
                <a:ext cx="724833" cy="226552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5038" y="46876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k</a:t>
              </a:r>
              <a:endParaRPr lang="en-IN" sz="2400" dirty="0"/>
            </a:p>
          </p:txBody>
        </p:sp>
      </p:grpSp>
      <p:graphicFrame>
        <p:nvGraphicFramePr>
          <p:cNvPr id="1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672263"/>
              </p:ext>
            </p:extLst>
          </p:nvPr>
        </p:nvGraphicFramePr>
        <p:xfrm>
          <a:off x="7608239" y="495499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urved Up Arrow 15"/>
          <p:cNvSpPr/>
          <p:nvPr/>
        </p:nvSpPr>
        <p:spPr>
          <a:xfrm rot="10800000">
            <a:off x="8786312" y="4603387"/>
            <a:ext cx="1306183" cy="2085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7759" y="4350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graphicFrame>
        <p:nvGraphicFramePr>
          <p:cNvPr id="2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672263"/>
              </p:ext>
            </p:extLst>
          </p:nvPr>
        </p:nvGraphicFramePr>
        <p:xfrm>
          <a:off x="7608239" y="612393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Curved Up Arrow 20"/>
          <p:cNvSpPr/>
          <p:nvPr/>
        </p:nvSpPr>
        <p:spPr>
          <a:xfrm rot="10800000">
            <a:off x="7940152" y="5636792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1598" y="5636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0278" y="5446694"/>
            <a:ext cx="5412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Termination ??</a:t>
            </a:r>
          </a:p>
          <a:p>
            <a:r>
              <a:rPr lang="en-IN" sz="2800" dirty="0" smtClean="0"/>
              <a:t>What if the a[0] was 11 and not 6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62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3039" y="1062251"/>
            <a:ext cx="11009194" cy="5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// Find the position of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Find k: a[k] &lt;= a[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while( k&gt; 0 &amp;&amp; a[k]&gt;a[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]){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k--;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594" y="152400"/>
            <a:ext cx="10724605" cy="609600"/>
          </a:xfrm>
        </p:spPr>
        <p:txBody>
          <a:bodyPr/>
          <a:lstStyle/>
          <a:p>
            <a:r>
              <a:rPr lang="en-IN" dirty="0" smtClean="0"/>
              <a:t>Terminating on reaching left end of array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7619999" y="2940722"/>
            <a:ext cx="4267200" cy="1151140"/>
            <a:chOff x="6743130" y="4687635"/>
            <a:chExt cx="4267200" cy="1151140"/>
          </a:xfrm>
        </p:grpSpPr>
        <p:grpSp>
          <p:nvGrpSpPr>
            <p:cNvPr id="9" name="Group 8"/>
            <p:cNvGrpSpPr/>
            <p:nvPr/>
          </p:nvGrpSpPr>
          <p:grpSpPr>
            <a:xfrm>
              <a:off x="6743130" y="4951035"/>
              <a:ext cx="4267200" cy="887740"/>
              <a:chOff x="6674891" y="5036024"/>
              <a:chExt cx="4267200" cy="887740"/>
            </a:xfrm>
          </p:grpSpPr>
          <p:graphicFrame>
            <p:nvGraphicFramePr>
              <p:cNvPr id="4" name="Group 2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6474482"/>
                  </p:ext>
                </p:extLst>
              </p:nvPr>
            </p:nvGraphicFramePr>
            <p:xfrm>
              <a:off x="6674891" y="5405604"/>
              <a:ext cx="4267200" cy="518160"/>
            </p:xfrm>
            <a:graphic>
              <a:graphicData uri="http://schemas.openxmlformats.org/drawingml/2006/table">
                <a:tbl>
                  <a:tblPr/>
                  <a:tblGrid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" name="Curved Up Arrow 5"/>
              <p:cNvSpPr/>
              <p:nvPr/>
            </p:nvSpPr>
            <p:spPr>
              <a:xfrm rot="10800000">
                <a:off x="8434315" y="5036024"/>
                <a:ext cx="724833" cy="226552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5038" y="46876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k</a:t>
              </a:r>
              <a:endParaRPr lang="en-IN" sz="2400" dirty="0"/>
            </a:p>
          </p:txBody>
        </p:sp>
      </p:grpSp>
      <p:graphicFrame>
        <p:nvGraphicFramePr>
          <p:cNvPr id="1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422536"/>
              </p:ext>
            </p:extLst>
          </p:nvPr>
        </p:nvGraphicFramePr>
        <p:xfrm>
          <a:off x="7608239" y="495499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urved Up Arrow 15"/>
          <p:cNvSpPr/>
          <p:nvPr/>
        </p:nvSpPr>
        <p:spPr>
          <a:xfrm rot="10800000">
            <a:off x="8786312" y="4603387"/>
            <a:ext cx="1306183" cy="2085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7759" y="4350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graphicFrame>
        <p:nvGraphicFramePr>
          <p:cNvPr id="2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485788"/>
              </p:ext>
            </p:extLst>
          </p:nvPr>
        </p:nvGraphicFramePr>
        <p:xfrm>
          <a:off x="7608239" y="612393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Curved Up Arrow 20"/>
          <p:cNvSpPr/>
          <p:nvPr/>
        </p:nvSpPr>
        <p:spPr>
          <a:xfrm rot="10800000">
            <a:off x="7940152" y="5636792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1598" y="5636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98064" y="4707677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Is it correct?</a:t>
            </a:r>
            <a:endParaRPr lang="en-IN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335" y="5727605"/>
            <a:ext cx="6691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No, at k = 0, desired post condition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a[k] &lt;= a[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 &lt; a[k+1</a:t>
            </a:r>
            <a:r>
              <a:rPr lang="en-US" sz="2800" dirty="0" smtClean="0">
                <a:latin typeface="Consolas" panose="020B0609020204030204" pitchFamily="49" charset="0"/>
              </a:rPr>
              <a:t>] is not true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76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  <p:bldP spid="21" grpId="0" animBg="1"/>
      <p:bldP spid="19" grpId="0"/>
      <p:bldP spid="2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3039" y="957748"/>
            <a:ext cx="11009194" cy="5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// Find the position of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Find k: a[k] &lt;= a[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while( k&gt;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</a:rPr>
              <a:t> 0 &amp;&amp; a[k]&gt;a[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]){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k--;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904" y="152400"/>
            <a:ext cx="9171295" cy="609600"/>
          </a:xfrm>
        </p:spPr>
        <p:txBody>
          <a:bodyPr/>
          <a:lstStyle/>
          <a:p>
            <a:r>
              <a:rPr lang="en-IN" dirty="0" smtClean="0"/>
              <a:t>Short Circuit Evaluation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7619999" y="2940722"/>
            <a:ext cx="4267200" cy="1151140"/>
            <a:chOff x="6743130" y="4687635"/>
            <a:chExt cx="4267200" cy="1151140"/>
          </a:xfrm>
        </p:grpSpPr>
        <p:grpSp>
          <p:nvGrpSpPr>
            <p:cNvPr id="9" name="Group 8"/>
            <p:cNvGrpSpPr/>
            <p:nvPr/>
          </p:nvGrpSpPr>
          <p:grpSpPr>
            <a:xfrm>
              <a:off x="6743130" y="4951035"/>
              <a:ext cx="4267200" cy="887740"/>
              <a:chOff x="6674891" y="5036024"/>
              <a:chExt cx="4267200" cy="887740"/>
            </a:xfrm>
          </p:grpSpPr>
          <p:graphicFrame>
            <p:nvGraphicFramePr>
              <p:cNvPr id="4" name="Group 2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6474482"/>
                  </p:ext>
                </p:extLst>
              </p:nvPr>
            </p:nvGraphicFramePr>
            <p:xfrm>
              <a:off x="6674891" y="5405604"/>
              <a:ext cx="4267200" cy="518160"/>
            </p:xfrm>
            <a:graphic>
              <a:graphicData uri="http://schemas.openxmlformats.org/drawingml/2006/table">
                <a:tbl>
                  <a:tblPr/>
                  <a:tblGrid>
                    <a:gridCol w="711200"/>
                    <a:gridCol w="711200"/>
                    <a:gridCol w="711200"/>
                    <a:gridCol w="711200"/>
                    <a:gridCol w="711200"/>
                    <a:gridCol w="711200"/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FF0000"/>
                            </a:buClr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defRPr sz="24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FF0000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lvetica" panose="020B060402020202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" name="Curved Up Arrow 5"/>
              <p:cNvSpPr/>
              <p:nvPr/>
            </p:nvSpPr>
            <p:spPr>
              <a:xfrm rot="10800000">
                <a:off x="8434315" y="5036024"/>
                <a:ext cx="724833" cy="226552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5038" y="46876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k</a:t>
              </a:r>
              <a:endParaRPr lang="en-IN" sz="2400" dirty="0"/>
            </a:p>
          </p:txBody>
        </p:sp>
      </p:grpSp>
      <p:graphicFrame>
        <p:nvGraphicFramePr>
          <p:cNvPr id="1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422536"/>
              </p:ext>
            </p:extLst>
          </p:nvPr>
        </p:nvGraphicFramePr>
        <p:xfrm>
          <a:off x="7608239" y="495499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urved Up Arrow 15"/>
          <p:cNvSpPr/>
          <p:nvPr/>
        </p:nvSpPr>
        <p:spPr>
          <a:xfrm rot="10800000">
            <a:off x="8786312" y="4603387"/>
            <a:ext cx="1306183" cy="2085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7759" y="4350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graphicFrame>
        <p:nvGraphicFramePr>
          <p:cNvPr id="2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485788"/>
              </p:ext>
            </p:extLst>
          </p:nvPr>
        </p:nvGraphicFramePr>
        <p:xfrm>
          <a:off x="7608239" y="612393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Curved Up Arrow 20"/>
          <p:cNvSpPr/>
          <p:nvPr/>
        </p:nvSpPr>
        <p:spPr>
          <a:xfrm rot="10800000">
            <a:off x="7940152" y="5636792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1598" y="5636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9903" y="4777614"/>
            <a:ext cx="60805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after Termination  k should be  -1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 smtClean="0">
                <a:solidFill>
                  <a:srgbClr val="FF0000"/>
                </a:solidFill>
              </a:rPr>
              <a:t>let a[-1] be a ghost variable having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value -infinity</a:t>
            </a:r>
          </a:p>
        </p:txBody>
      </p:sp>
    </p:spTree>
    <p:extLst>
      <p:ext uri="{BB962C8B-B14F-4D97-AF65-F5344CB8AC3E}">
        <p14:creationId xmlns:p14="http://schemas.microsoft.com/office/powerpoint/2010/main" val="33308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5618" y="1392071"/>
            <a:ext cx="11009194" cy="446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// shift a[k+1..i-1] right, set a[k+1] = a[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index j moves left from i-1 to k+1, shifting a[j] right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	// What is the main catch?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	// a[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] getting overwritten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j = i-1;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while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(j &gt; k) { a[j+1] = a[j];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a[j+1] = 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32" y="152400"/>
            <a:ext cx="10249468" cy="609600"/>
          </a:xfrm>
        </p:spPr>
        <p:txBody>
          <a:bodyPr/>
          <a:lstStyle/>
          <a:p>
            <a:r>
              <a:rPr lang="en-IN" dirty="0" smtClean="0"/>
              <a:t>Shifting things 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6562" y="152400"/>
            <a:ext cx="11009194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{ // LI: prefix a[0..i-1] is sorted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insert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in a[0..i-1]: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		Find k in 0..i-1 : a[k]&lt;=a[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]&lt;a[k+1]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while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 k &gt;= 0 &amp;&amp; a[k] &gt; a[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shift a[k+1..i-1] right, set a[k+1] =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j = i-1;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while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(j &gt; k) { a[j+1] = a[j];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a[j+1]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++;}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5820" y="2226860"/>
            <a:ext cx="2174543" cy="609600"/>
          </a:xfrm>
        </p:spPr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28048" y="6196084"/>
            <a:ext cx="999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Carefully check. Easy to go wrong with +1, -1. Importance of comments.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33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6562" y="152400"/>
            <a:ext cx="11009194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{ // LI: prefix a[0..i-1] is sorted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// insert a[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] in a[0..i-1]: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// 		Find k in 0..i-1 : a[k]&lt;=a[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]&lt;a[k+1]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while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 k &gt;= 0 &amp;&amp; a[k] &gt; a[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shift a[k+1..i-1] right, set a[k+1] =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j = i-1;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while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(j &gt; k) { a[j+1] = a[j];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a[j+1]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</a:rPr>
              <a:t>++;}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590" y="1817426"/>
            <a:ext cx="2993409" cy="609600"/>
          </a:xfrm>
        </p:spPr>
        <p:txBody>
          <a:bodyPr/>
          <a:lstStyle/>
          <a:p>
            <a:r>
              <a:rPr lang="en-IN" dirty="0" smtClean="0"/>
              <a:t>Program Correctness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8514" y="6068704"/>
            <a:ext cx="7218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Check if the comments give the correct program. </a:t>
            </a:r>
          </a:p>
          <a:p>
            <a:r>
              <a:rPr lang="en-IN" sz="2400" dirty="0" smtClean="0"/>
              <a:t>Then check if each comment implemented correctly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05720" y="5684401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Combine two passes in 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44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48318" y="220638"/>
            <a:ext cx="6043682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i-1;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while(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&gt;=0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&amp;&amp;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]&gt;a[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]) 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--;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i-1;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 (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&gt; </a:t>
            </a:r>
            <a:r>
              <a:rPr lang="en-US" sz="2800" b="1" dirty="0" smtClean="0">
                <a:latin typeface="Consolas" panose="020B0609020204030204" pitchFamily="49" charset="0"/>
              </a:rPr>
              <a:t>k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//k unchanged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 a[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+1] = a[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--;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+1] = 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6563" y="152400"/>
            <a:ext cx="5345371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while(k&gt;=0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&amp;&amp; a[k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]&gt;a[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// shift a[k+1..i-1] right 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j = i-1;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while (j &gt; k)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{ a[j+1] = a[j]; j--;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// </a:t>
            </a:r>
            <a:r>
              <a:rPr lang="en-US" sz="2800" dirty="0">
                <a:latin typeface="Consolas" panose="020B0609020204030204" pitchFamily="49" charset="0"/>
              </a:rPr>
              <a:t>set a[k+1] = a[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a[j+1]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3" y="0"/>
            <a:ext cx="10338177" cy="609600"/>
          </a:xfrm>
        </p:spPr>
        <p:txBody>
          <a:bodyPr/>
          <a:lstStyle/>
          <a:p>
            <a:r>
              <a:rPr lang="en-IN" dirty="0" smtClean="0"/>
              <a:t>Combining Passes: Using Common Index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9683" y="5463990"/>
            <a:ext cx="665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How to combine?  use common index variable. </a:t>
            </a:r>
          </a:p>
          <a:p>
            <a:r>
              <a:rPr lang="en-IN" sz="2400" dirty="0" smtClean="0"/>
              <a:t>But index k of first is used in 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loop. Always</a:t>
            </a:r>
          </a:p>
          <a:p>
            <a:r>
              <a:rPr lang="en-IN" sz="2400" dirty="0" smtClean="0"/>
              <a:t>safe to use a new index variable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11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32392" y="441277"/>
            <a:ext cx="3487001" cy="521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 = i-1;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 (l &gt; k)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a[l+1] = a[l];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l--;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a[l+1] = 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2" y="317242"/>
            <a:ext cx="4415049" cy="609600"/>
          </a:xfrm>
        </p:spPr>
        <p:txBody>
          <a:bodyPr/>
          <a:lstStyle/>
          <a:p>
            <a:r>
              <a:rPr lang="en-IN" sz="2800" dirty="0" smtClean="0"/>
              <a:t>Combining Passes: </a:t>
            </a:r>
            <a:br>
              <a:rPr lang="en-IN" sz="2800" dirty="0" smtClean="0"/>
            </a:br>
            <a:r>
              <a:rPr lang="en-IN" sz="2800" dirty="0" smtClean="0"/>
              <a:t>Extract Parallel Structure</a:t>
            </a:r>
            <a:endParaRPr lang="en-IN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9755" y="441276"/>
            <a:ext cx="3369857" cy="591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l = i-1; </a:t>
            </a: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while(l&gt;=0 </a:t>
            </a:r>
            <a:r>
              <a:rPr lang="en-US" sz="2800" dirty="0">
                <a:latin typeface="Consolas" panose="020B0609020204030204" pitchFamily="49" charset="0"/>
              </a:rPr>
              <a:t>&amp;&amp;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a[l]&gt;a[</a:t>
            </a:r>
            <a:r>
              <a:rPr lang="en-US" sz="2800" dirty="0" err="1" smtClean="0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])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{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l--;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552599" y="441277"/>
            <a:ext cx="3487001" cy="519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= i-1;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while(l&gt;=0 &amp;&amp; 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		a[l]&gt;a[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a[l+1] = a[l];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l--;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53" y="5225766"/>
            <a:ext cx="41200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dirty="0" smtClean="0"/>
              <a:t>l &gt; k same as</a:t>
            </a:r>
          </a:p>
          <a:p>
            <a:pPr>
              <a:buNone/>
            </a:pPr>
            <a:r>
              <a:rPr lang="en-IN" sz="2400" dirty="0" smtClean="0"/>
              <a:t>l </a:t>
            </a:r>
            <a:r>
              <a:rPr lang="en-US" sz="2400" dirty="0">
                <a:latin typeface="Consolas" panose="020B0609020204030204" pitchFamily="49" charset="0"/>
              </a:rPr>
              <a:t>&gt;=0 &amp;&amp; </a:t>
            </a:r>
            <a:r>
              <a:rPr lang="en-US" sz="2400" dirty="0" smtClean="0">
                <a:latin typeface="Consolas" panose="020B0609020204030204" pitchFamily="49" charset="0"/>
              </a:rPr>
              <a:t>a[l</a:t>
            </a:r>
            <a:r>
              <a:rPr lang="en-US" sz="2400" dirty="0">
                <a:latin typeface="Consolas" panose="020B0609020204030204" pitchFamily="49" charset="0"/>
              </a:rPr>
              <a:t>]&gt;a[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since k is the index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after loop termination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4432" y="317242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merged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4890" y="6287203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Have we merged correctly?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99129" y="5810542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Merging is straight-forward, except for loop condition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3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84376" y="441277"/>
            <a:ext cx="3048937" cy="462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 = i-1;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 (l &gt; k)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a[l+1] = a[l];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l--;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endParaRPr lang="en-US" sz="2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a[l+1] =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280" y="220558"/>
            <a:ext cx="4415049" cy="609600"/>
          </a:xfrm>
        </p:spPr>
        <p:txBody>
          <a:bodyPr/>
          <a:lstStyle/>
          <a:p>
            <a:r>
              <a:rPr lang="en-IN" sz="2800" dirty="0" smtClean="0"/>
              <a:t>Have we merged correctly</a:t>
            </a:r>
            <a:endParaRPr lang="en-IN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5280" y="362733"/>
            <a:ext cx="3219732" cy="40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l = i-1; </a:t>
            </a: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while(l&gt;=0 </a:t>
            </a:r>
            <a:r>
              <a:rPr lang="en-US" sz="2400" dirty="0">
                <a:latin typeface="Consolas" panose="020B0609020204030204" pitchFamily="49" charset="0"/>
              </a:rPr>
              <a:t>&amp;&amp;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a[l]&gt;a[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])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l--;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75109" y="441276"/>
            <a:ext cx="3245825" cy="42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= i-1;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while(l&gt;=0 &amp;&amp;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	a[l]&gt;a[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])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a[l+1] = a[l];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l--;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a[l+1] =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4432" y="317242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merged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492" y="4481540"/>
            <a:ext cx="11374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Code merging easy if set of </a:t>
            </a:r>
            <a:r>
              <a:rPr lang="en-IN" sz="2400" dirty="0" smtClean="0">
                <a:solidFill>
                  <a:srgbClr val="C00000"/>
                </a:solidFill>
              </a:rPr>
              <a:t>variables</a:t>
            </a:r>
            <a:r>
              <a:rPr lang="en-IN" sz="2400" dirty="0" smtClean="0"/>
              <a:t> being </a:t>
            </a:r>
            <a:r>
              <a:rPr lang="en-IN" sz="2400" dirty="0" smtClean="0">
                <a:solidFill>
                  <a:srgbClr val="C00000"/>
                </a:solidFill>
              </a:rPr>
              <a:t>read/written</a:t>
            </a:r>
            <a:r>
              <a:rPr lang="en-IN" sz="2400" dirty="0" smtClean="0"/>
              <a:t> in are </a:t>
            </a:r>
            <a:r>
              <a:rPr lang="en-IN" sz="2400" dirty="0" smtClean="0">
                <a:solidFill>
                  <a:srgbClr val="C00000"/>
                </a:solidFill>
              </a:rPr>
              <a:t>different</a:t>
            </a:r>
          </a:p>
          <a:p>
            <a:r>
              <a:rPr lang="en-IN" sz="2400" dirty="0" smtClean="0"/>
              <a:t>Else, take care that variable being written by one is read/written properly by other.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5854" y="5500136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What variables are read by Code 1: 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00941" y="55001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a[l..</a:t>
            </a:r>
            <a:r>
              <a:rPr lang="en-IN" sz="2400" dirty="0" err="1" smtClean="0"/>
              <a:t>i</a:t>
            </a:r>
            <a:r>
              <a:rPr lang="en-IN" sz="2400" dirty="0" smtClean="0"/>
              <a:t>]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5280" y="608906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Is it written by code 2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3346" y="6150388"/>
            <a:ext cx="6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Yes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3461" y="5488904"/>
            <a:ext cx="566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Most writes are OK. </a:t>
            </a:r>
          </a:p>
          <a:p>
            <a:r>
              <a:rPr lang="en-IN" sz="2400" dirty="0" smtClean="0"/>
              <a:t>a[l+1] is not read after being written into.</a:t>
            </a:r>
          </a:p>
          <a:p>
            <a:r>
              <a:rPr lang="en-IN" sz="2400" dirty="0" smtClean="0"/>
              <a:t>Only a[</a:t>
            </a:r>
            <a:r>
              <a:rPr lang="en-IN" sz="2400" dirty="0" err="1" smtClean="0"/>
              <a:t>i</a:t>
            </a:r>
            <a:r>
              <a:rPr lang="en-IN" sz="2400" dirty="0" smtClean="0"/>
              <a:t>] is read after being written into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10344231" y="1921301"/>
            <a:ext cx="17139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change to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a[l]&gt;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Need for a sorted array</a:t>
            </a:r>
            <a:endParaRPr lang="en-US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2487"/>
            <a:ext cx="115824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ost use of arrays (display, query, range queries, cumulative sums etc.) will be simplified if we keep values sorted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nsolas" panose="020B0609020204030204" pitchFamily="49" charset="0"/>
              </a:rPr>
              <a:t>order: ascending or descending, does not matter</a:t>
            </a:r>
          </a:p>
          <a:p>
            <a:pPr>
              <a:lnSpc>
                <a:spcPct val="9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032035"/>
              </p:ext>
            </p:extLst>
          </p:nvPr>
        </p:nvGraphicFramePr>
        <p:xfrm>
          <a:off x="3713328" y="4122713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574339"/>
              </p:ext>
            </p:extLst>
          </p:nvPr>
        </p:nvGraphicFramePr>
        <p:xfrm>
          <a:off x="3699679" y="3181018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70496" y="5568286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How to sort an </a:t>
            </a:r>
            <a:r>
              <a:rPr lang="en-IN" sz="3200" dirty="0" smtClean="0"/>
              <a:t>array?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20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9266" y="1"/>
            <a:ext cx="11009194" cy="45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// LI: prefix a[0..i-1] is sorted	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insert 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in a[0..i-1]: 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// Find k: a[k]&lt;=a[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]&lt;a[k+1], keep shifting a[k+1]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a[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]; 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i-1;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while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&gt;= 0 &amp;&amp;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a[l]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)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{ a[l+1] = a[l];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--; }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a[l+1] = 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++;	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61854"/>
              </p:ext>
            </p:extLst>
          </p:nvPr>
        </p:nvGraphicFramePr>
        <p:xfrm>
          <a:off x="7620000" y="358735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347" y="218365"/>
            <a:ext cx="5882184" cy="609600"/>
          </a:xfrm>
        </p:spPr>
        <p:txBody>
          <a:bodyPr/>
          <a:lstStyle/>
          <a:p>
            <a:r>
              <a:rPr lang="en-IN" sz="3200" dirty="0" smtClean="0"/>
              <a:t>Combining Passes: Final Insertion Sort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141907" y="2940722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</a:t>
            </a:r>
          </a:p>
        </p:txBody>
      </p:sp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945957"/>
              </p:ext>
            </p:extLst>
          </p:nvPr>
        </p:nvGraphicFramePr>
        <p:xfrm>
          <a:off x="7608239" y="495499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447759" y="435030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</a:t>
            </a:r>
          </a:p>
        </p:txBody>
      </p:sp>
      <p:graphicFrame>
        <p:nvGraphicFramePr>
          <p:cNvPr id="15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227043"/>
              </p:ext>
            </p:extLst>
          </p:nvPr>
        </p:nvGraphicFramePr>
        <p:xfrm>
          <a:off x="7608239" y="612393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01598" y="56367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4770" y="5254388"/>
            <a:ext cx="356188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 smtClean="0"/>
              <a:t>9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423361" y="592312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val</a:t>
            </a:r>
            <a:endParaRPr lang="en-IN" dirty="0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3890958" y="3302758"/>
            <a:ext cx="5250949" cy="1842448"/>
          </a:xfrm>
          <a:prstGeom prst="curvedConnector3">
            <a:avLst/>
          </a:prstGeom>
          <a:ln w="508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4107976" y="4742597"/>
            <a:ext cx="4339783" cy="742623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4002366" y="5633194"/>
            <a:ext cx="3599232" cy="289933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548952"/>
          </a:xfrm>
        </p:spPr>
        <p:txBody>
          <a:bodyPr/>
          <a:lstStyle/>
          <a:p>
            <a:r>
              <a:rPr lang="en-IN" dirty="0" smtClean="0"/>
              <a:t>strategy</a:t>
            </a:r>
          </a:p>
          <a:p>
            <a:endParaRPr lang="en-IN" dirty="0" smtClean="0"/>
          </a:p>
          <a:p>
            <a:r>
              <a:rPr lang="en-IN" dirty="0" smtClean="0"/>
              <a:t>find the smallest element     			</a:t>
            </a:r>
          </a:p>
          <a:p>
            <a:pPr lvl="1"/>
            <a:r>
              <a:rPr lang="en-IN" dirty="0" smtClean="0"/>
              <a:t>make it the first element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find the smallest element among remaining</a:t>
            </a:r>
          </a:p>
          <a:p>
            <a:pPr lvl="1"/>
            <a:r>
              <a:rPr lang="en-IN" dirty="0" smtClean="0"/>
              <a:t>make it the first element of remaining elements</a:t>
            </a:r>
          </a:p>
          <a:p>
            <a:r>
              <a:rPr lang="en-IN" dirty="0" smtClean="0"/>
              <a:t>And so on</a:t>
            </a:r>
            <a:endParaRPr lang="en-IN" dirty="0"/>
          </a:p>
        </p:txBody>
      </p:sp>
      <p:graphicFrame>
        <p:nvGraphicFramePr>
          <p:cNvPr id="6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036326"/>
              </p:ext>
            </p:extLst>
          </p:nvPr>
        </p:nvGraphicFramePr>
        <p:xfrm>
          <a:off x="6839630" y="2753692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649661"/>
              </p:ext>
            </p:extLst>
          </p:nvPr>
        </p:nvGraphicFramePr>
        <p:xfrm>
          <a:off x="6839630" y="3752254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446608"/>
              </p:ext>
            </p:extLst>
          </p:nvPr>
        </p:nvGraphicFramePr>
        <p:xfrm>
          <a:off x="6825983" y="1939972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097512"/>
              </p:ext>
            </p:extLst>
          </p:nvPr>
        </p:nvGraphicFramePr>
        <p:xfrm>
          <a:off x="6838664" y="942785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35136" y="3089456"/>
            <a:ext cx="456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how to make it first element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5136" y="3612676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shift everything up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5136" y="4135896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or swap it with first element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9266" y="762000"/>
            <a:ext cx="11009194" cy="391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	// LI: prefix is sorted /\	all elements in 		prefix smaller than remaining elements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IN" dirty="0" smtClean="0"/>
              <a:t>find </a:t>
            </a:r>
            <a:r>
              <a:rPr lang="en-IN" dirty="0"/>
              <a:t>the smallest element </a:t>
            </a:r>
            <a:r>
              <a:rPr lang="en-IN" dirty="0" smtClean="0"/>
              <a:t>in remaining;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dirty="0" smtClean="0"/>
              <a:t>		</a:t>
            </a:r>
            <a:r>
              <a:rPr lang="en-IN" sz="3200" dirty="0" smtClean="0"/>
              <a:t>swap </a:t>
            </a:r>
            <a:r>
              <a:rPr lang="en-IN" sz="3200" dirty="0"/>
              <a:t>it with the </a:t>
            </a:r>
            <a:r>
              <a:rPr lang="en-IN" sz="3200" dirty="0" smtClean="0"/>
              <a:t>head of the remaining elements;</a:t>
            </a:r>
            <a:endParaRPr lang="en-IN" sz="3200" dirty="0"/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4" y="152400"/>
            <a:ext cx="4299045" cy="609600"/>
          </a:xfrm>
        </p:spPr>
        <p:txBody>
          <a:bodyPr/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  <p:graphicFrame>
        <p:nvGraphicFramePr>
          <p:cNvPr id="8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23207"/>
              </p:ext>
            </p:extLst>
          </p:nvPr>
        </p:nvGraphicFramePr>
        <p:xfrm>
          <a:off x="6662209" y="3896433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834529"/>
              </p:ext>
            </p:extLst>
          </p:nvPr>
        </p:nvGraphicFramePr>
        <p:xfrm>
          <a:off x="6674891" y="5405604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55402"/>
              </p:ext>
            </p:extLst>
          </p:nvPr>
        </p:nvGraphicFramePr>
        <p:xfrm>
          <a:off x="6664484" y="460069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127406"/>
              </p:ext>
            </p:extLst>
          </p:nvPr>
        </p:nvGraphicFramePr>
        <p:xfrm>
          <a:off x="6689505" y="6113317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5027" y="4681182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What is LI?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65027" y="5704764"/>
            <a:ext cx="189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Write code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467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790" y="762000"/>
            <a:ext cx="6109647" cy="65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// LI: prefix is sorted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IN" dirty="0" smtClean="0"/>
              <a:t>find </a:t>
            </a:r>
            <a:r>
              <a:rPr lang="en-IN" dirty="0"/>
              <a:t>the smallest </a:t>
            </a:r>
            <a:r>
              <a:rPr lang="en-IN" dirty="0" smtClean="0"/>
              <a:t>element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in remaining ;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dirty="0" smtClean="0"/>
              <a:t>		</a:t>
            </a: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IN" sz="3200" dirty="0"/>
              <a:t>	</a:t>
            </a:r>
            <a:r>
              <a:rPr lang="en-IN" sz="3200" dirty="0" smtClean="0"/>
              <a:t>	swap </a:t>
            </a:r>
            <a:r>
              <a:rPr lang="en-IN" sz="3200" dirty="0"/>
              <a:t>it with the </a:t>
            </a:r>
            <a:r>
              <a:rPr lang="en-IN" sz="3200" dirty="0" smtClean="0"/>
              <a:t>head of the 		remaining elements;</a:t>
            </a:r>
            <a:endParaRPr lang="en-IN" sz="3200" dirty="0"/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14" y="152400"/>
            <a:ext cx="11054686" cy="609600"/>
          </a:xfrm>
        </p:spPr>
        <p:txBody>
          <a:bodyPr/>
          <a:lstStyle/>
          <a:p>
            <a:r>
              <a:rPr lang="en-IN" dirty="0" smtClean="0"/>
              <a:t>Using LI to translate strategy in code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82437" y="800669"/>
            <a:ext cx="6246124" cy="65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// LI 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sorted a[0..i-1]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remaining a[i..N-1]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IN" dirty="0" smtClean="0"/>
              <a:t>smallest </a:t>
            </a:r>
            <a:r>
              <a:rPr lang="en-IN" dirty="0"/>
              <a:t>element </a:t>
            </a:r>
            <a:r>
              <a:rPr lang="en-IN" dirty="0" smtClean="0"/>
              <a:t> in which range? use LI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>
                <a:solidFill>
                  <a:srgbClr val="FF0000"/>
                </a:solidFill>
              </a:rPr>
              <a:t>find m </a:t>
            </a:r>
            <a:r>
              <a:rPr lang="en-IN" dirty="0" err="1" smtClean="0">
                <a:solidFill>
                  <a:srgbClr val="FF0000"/>
                </a:solidFill>
              </a:rPr>
              <a:t>s.t.</a:t>
            </a:r>
            <a:r>
              <a:rPr lang="en-IN" dirty="0" smtClean="0">
                <a:solidFill>
                  <a:srgbClr val="FF0000"/>
                </a:solidFill>
              </a:rPr>
              <a:t> a[m]  min in  a[i..N-1]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swap with which element – use LI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		</a:t>
            </a:r>
            <a:r>
              <a:rPr lang="en-IN" dirty="0" smtClean="0">
                <a:solidFill>
                  <a:srgbClr val="FF0000"/>
                </a:solidFill>
              </a:rPr>
              <a:t>swap a[m] and a[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]</a:t>
            </a:r>
            <a:endParaRPr lang="en-IN" dirty="0"/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797" y="6291618"/>
            <a:ext cx="487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Write LI using index variables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30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2012" y="277504"/>
            <a:ext cx="11373833" cy="65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while 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N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{ // LI : sorted a[0..i-1], remaining a[i..N-1]</a:t>
            </a:r>
          </a:p>
          <a:p>
            <a:pPr>
              <a:buFont typeface="Wingdings" panose="05000000000000000000" pitchFamily="2" charset="2"/>
              <a:buNone/>
            </a:pPr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//</a:t>
            </a:r>
            <a:r>
              <a:rPr lang="en-IN" sz="2800" dirty="0"/>
              <a:t>	</a:t>
            </a:r>
            <a:r>
              <a:rPr lang="en-IN" sz="2800" dirty="0" smtClean="0"/>
              <a:t>find m such that a[m]  is min in  a[i..N-1]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k </a:t>
            </a:r>
            <a:r>
              <a:rPr lang="en-IN" sz="2800" dirty="0">
                <a:solidFill>
                  <a:srgbClr val="FF0000"/>
                </a:solidFill>
              </a:rPr>
              <a:t>= i+1; k &lt;N; k++)</a:t>
            </a:r>
          </a:p>
          <a:p>
            <a:pPr>
              <a:buNone/>
            </a:pPr>
            <a:r>
              <a:rPr lang="en-IN" sz="2800" dirty="0">
                <a:solidFill>
                  <a:srgbClr val="FF0000"/>
                </a:solidFill>
              </a:rPr>
              <a:t>		if (a[k] &lt; a[m]) { m = k</a:t>
            </a:r>
            <a:r>
              <a:rPr lang="en-IN" sz="2800" dirty="0" smtClean="0">
                <a:solidFill>
                  <a:srgbClr val="FF0000"/>
                </a:solidFill>
              </a:rPr>
              <a:t>;}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 smtClean="0"/>
              <a:t>	// swap 	a[m] and a[</a:t>
            </a:r>
            <a:r>
              <a:rPr lang="en-IN" sz="2800" dirty="0" err="1" smtClean="0"/>
              <a:t>i</a:t>
            </a:r>
            <a:r>
              <a:rPr lang="en-IN" sz="2800" dirty="0" smtClean="0"/>
              <a:t>]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temp = a[</a:t>
            </a:r>
            <a:r>
              <a:rPr lang="en-IN" sz="2800" dirty="0" err="1" smtClean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]; a[</a:t>
            </a:r>
            <a:r>
              <a:rPr lang="en-IN" sz="2800" dirty="0" err="1" smtClean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] = a[m]; a[m] = temp;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++;</a:t>
            </a:r>
            <a:endParaRPr lang="en-IN" sz="2800" dirty="0">
              <a:solidFill>
                <a:srgbClr val="FF0000"/>
              </a:solidFill>
            </a:endParaRPr>
          </a:p>
          <a:p>
            <a:pPr marL="342900" lvl="1" indent="-342900">
              <a:buClr>
                <a:srgbClr val="FF0000"/>
              </a:buCl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1188" y="6237027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What happens when we run it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88156" y="6237026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it hangs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357640" y="623702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now sorts</a:t>
            </a:r>
            <a:endParaRPr lang="en-IN" sz="2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314" y="0"/>
            <a:ext cx="11054686" cy="609600"/>
          </a:xfrm>
        </p:spPr>
        <p:txBody>
          <a:bodyPr/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9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in Real Life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2890"/>
            <a:ext cx="11582400" cy="3220871"/>
          </a:xfrm>
        </p:spPr>
        <p:txBody>
          <a:bodyPr/>
          <a:lstStyle/>
          <a:p>
            <a:r>
              <a:rPr lang="en-IN" dirty="0" smtClean="0"/>
              <a:t>What is the most common scenario</a:t>
            </a:r>
          </a:p>
          <a:p>
            <a:endParaRPr lang="en-IN" dirty="0"/>
          </a:p>
          <a:p>
            <a:r>
              <a:rPr lang="en-IN" dirty="0" smtClean="0"/>
              <a:t>while playing cards</a:t>
            </a:r>
          </a:p>
          <a:p>
            <a:endParaRPr lang="en-IN" dirty="0"/>
          </a:p>
          <a:p>
            <a:r>
              <a:rPr lang="en-IN" dirty="0" smtClean="0"/>
              <a:t>how do we sort when we play cards?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41" y="2729552"/>
            <a:ext cx="4055336" cy="35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2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9266" y="762000"/>
            <a:ext cx="11009194" cy="391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	// LI: prefix is sorted </a:t>
            </a:r>
            <a:r>
              <a:rPr lang="en-US" strike="sngStrike" dirty="0" smtClean="0">
                <a:latin typeface="Consolas" panose="020B0609020204030204" pitchFamily="49" charset="0"/>
              </a:rPr>
              <a:t>/\	all elements in 		prefix smaller than remaining elements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insert 1st </a:t>
            </a:r>
            <a:r>
              <a:rPr lang="en-US" dirty="0" err="1" smtClean="0">
                <a:latin typeface="Consolas" panose="020B0609020204030204" pitchFamily="49" charset="0"/>
              </a:rPr>
              <a:t>elem</a:t>
            </a:r>
            <a:r>
              <a:rPr lang="en-US" dirty="0" smtClean="0">
                <a:latin typeface="Consolas" panose="020B0609020204030204" pitchFamily="49" charset="0"/>
              </a:rPr>
              <a:t> of remaining in sorted prefix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4" y="152400"/>
            <a:ext cx="4299045" cy="609600"/>
          </a:xfrm>
        </p:spPr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graphicFrame>
        <p:nvGraphicFramePr>
          <p:cNvPr id="8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72526"/>
              </p:ext>
            </p:extLst>
          </p:nvPr>
        </p:nvGraphicFramePr>
        <p:xfrm>
          <a:off x="6662209" y="3896433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239494"/>
              </p:ext>
            </p:extLst>
          </p:nvPr>
        </p:nvGraphicFramePr>
        <p:xfrm>
          <a:off x="6674891" y="5405604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965325"/>
              </p:ext>
            </p:extLst>
          </p:nvPr>
        </p:nvGraphicFramePr>
        <p:xfrm>
          <a:off x="6664484" y="4600690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03476"/>
              </p:ext>
            </p:extLst>
          </p:nvPr>
        </p:nvGraphicFramePr>
        <p:xfrm>
          <a:off x="6689505" y="6113317"/>
          <a:ext cx="4267200" cy="51816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5027" y="4681182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What is LI?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2846" y="5718411"/>
            <a:ext cx="4921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How to insert next element in </a:t>
            </a:r>
          </a:p>
          <a:p>
            <a:r>
              <a:rPr lang="en-IN" sz="2800" dirty="0" smtClean="0"/>
              <a:t>sorted prefix?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5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6687" y="131930"/>
            <a:ext cx="11009194" cy="63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while (elements remaining)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	// LI: prefix a[0..i-1] is sorted</a:t>
            </a:r>
            <a:endParaRPr lang="en-US" strike="sngStrike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insert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- 1st element of remaining, in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sorted prefix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Find the position of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in a[0..i-1]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Find k: a[k] &lt;=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&lt; a[k+1]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shift a[k+1..i-1] right, set a[k+1] = a[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672" y="131930"/>
            <a:ext cx="3926006" cy="609600"/>
          </a:xfrm>
        </p:spPr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9593"/>
              </p:ext>
            </p:extLst>
          </p:nvPr>
        </p:nvGraphicFramePr>
        <p:xfrm>
          <a:off x="1019033" y="4800098"/>
          <a:ext cx="3962400" cy="4572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10800000">
            <a:off x="1350946" y="4371738"/>
            <a:ext cx="2152344" cy="3441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2392" y="43129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10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">
  <a:themeElements>
    <a:clrScheme name="plai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66FF"/>
      </a:hlink>
      <a:folHlink>
        <a:srgbClr val="CC00FF"/>
      </a:folHlink>
    </a:clrScheme>
    <a:fontScheme name="plain">
      <a:majorFont>
        <a:latin typeface="Helvetica"/>
        <a:ea typeface=""/>
        <a:cs typeface="Times New Roman"/>
      </a:majorFont>
      <a:minorFont>
        <a:latin typeface="Helvetic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la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66FF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730</Words>
  <Application>Microsoft Office PowerPoint</Application>
  <PresentationFormat>Widescreen</PresentationFormat>
  <Paragraphs>496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MS PGothic</vt:lpstr>
      <vt:lpstr>SimSun</vt:lpstr>
      <vt:lpstr>Arial</vt:lpstr>
      <vt:lpstr>Calibri</vt:lpstr>
      <vt:lpstr>Calibri Light</vt:lpstr>
      <vt:lpstr>Consolas</vt:lpstr>
      <vt:lpstr>DejaVu Sans</vt:lpstr>
      <vt:lpstr>Helvetica</vt:lpstr>
      <vt:lpstr>Times New Roman</vt:lpstr>
      <vt:lpstr>Wingdings</vt:lpstr>
      <vt:lpstr>Office Theme</vt:lpstr>
      <vt:lpstr>1_Office Theme</vt:lpstr>
      <vt:lpstr>plain</vt:lpstr>
      <vt:lpstr>CS 101:  Array Rewrite: Sorting</vt:lpstr>
      <vt:lpstr>Need for a sorted array</vt:lpstr>
      <vt:lpstr>Sorting</vt:lpstr>
      <vt:lpstr>Selection Sort</vt:lpstr>
      <vt:lpstr>Using LI to translate strategy in code</vt:lpstr>
      <vt:lpstr>Selection Sort</vt:lpstr>
      <vt:lpstr>Sorting in Real Life</vt:lpstr>
      <vt:lpstr>Insertion Sort</vt:lpstr>
      <vt:lpstr>Insertion Sort</vt:lpstr>
      <vt:lpstr>Insertion Sort</vt:lpstr>
      <vt:lpstr>Linear Search from Right to Left</vt:lpstr>
      <vt:lpstr>Terminating on reaching left end of array</vt:lpstr>
      <vt:lpstr>Short Circuit Evaluation</vt:lpstr>
      <vt:lpstr>Shifting things right</vt:lpstr>
      <vt:lpstr>Insertion Sort</vt:lpstr>
      <vt:lpstr>Program Correctness</vt:lpstr>
      <vt:lpstr>Combining Passes: Using Common Index</vt:lpstr>
      <vt:lpstr>Combining Passes:  Extract Parallel Structure</vt:lpstr>
      <vt:lpstr>Have we merged correctly</vt:lpstr>
      <vt:lpstr>Combining Passes: Final Insertion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101:  General Loops</dc:title>
  <dc:creator>admin</dc:creator>
  <cp:lastModifiedBy>admin</cp:lastModifiedBy>
  <cp:revision>155</cp:revision>
  <dcterms:created xsi:type="dcterms:W3CDTF">2018-09-04T07:43:16Z</dcterms:created>
  <dcterms:modified xsi:type="dcterms:W3CDTF">2018-09-26T18:15:42Z</dcterms:modified>
</cp:coreProperties>
</file>