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306" r:id="rId5"/>
    <p:sldId id="305" r:id="rId6"/>
    <p:sldId id="327" r:id="rId7"/>
    <p:sldId id="328" r:id="rId8"/>
    <p:sldId id="329" r:id="rId9"/>
    <p:sldId id="337" r:id="rId10"/>
    <p:sldId id="338" r:id="rId11"/>
    <p:sldId id="334" r:id="rId12"/>
    <p:sldId id="331" r:id="rId13"/>
    <p:sldId id="335" r:id="rId14"/>
    <p:sldId id="315" r:id="rId15"/>
    <p:sldId id="318" r:id="rId16"/>
    <p:sldId id="319" r:id="rId17"/>
    <p:sldId id="336" r:id="rId18"/>
    <p:sldId id="310" r:id="rId19"/>
    <p:sldId id="308" r:id="rId20"/>
    <p:sldId id="320" r:id="rId21"/>
    <p:sldId id="321" r:id="rId22"/>
    <p:sldId id="311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574C6-C043-43D5-91AE-B40F699156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04DE-41DC-421B-ACA9-56759D1AEA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5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ED96-60BC-43C2-8FCF-EA85C377B0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BAF7-0554-40DA-B4AB-64FF56B511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CFDB-89BD-472B-B6A5-BA2D34467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2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8C001-9C26-4775-9B53-02B2AB8CDF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7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C4D8-3FC3-42D7-9469-EA0AA578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2FE6F-CFF8-4354-8DA0-345848E750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0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DB7E-A248-4945-82B5-A5DFA69BDB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8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72124-F4D0-4CF8-8545-E673F2C67A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51AC-15A7-4396-9047-BE2DDD2116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7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10BD1DF9-85EA-4ED1-9DE6-B6797549EE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3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86C3E853-9BEB-4025-BF53-8FD13601A2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E2570FB-916C-4BAA-B49A-C349B07BC1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4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71580AD3-A34F-4420-8DA8-800DA4815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254AD386-D34C-4124-B0E7-E103F6D43D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831ABA-3B0A-4E22-A031-D769921E3FC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Functions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276225"/>
            <a:ext cx="8229600" cy="833438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(contd.)</a:t>
            </a:r>
          </a:p>
        </p:txBody>
      </p:sp>
      <p:sp>
        <p:nvSpPr>
          <p:cNvPr id="23554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2397126" y="1558925"/>
            <a:ext cx="7813675" cy="4527550"/>
          </a:xfrm>
        </p:spPr>
        <p:txBody>
          <a:bodyPr/>
          <a:lstStyle/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Execution of the called function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ends when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statement is encountered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Value following the key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word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return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is copied back to the calling program, to be used in place of the expression 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max(</a:t>
            </a:r>
            <a:r>
              <a:rPr lang="en-US" altLang="zh-CN" dirty="0" smtClean="0">
                <a:solidFill>
                  <a:srgbClr val="1E1C1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…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,</a:t>
            </a:r>
            <a:r>
              <a:rPr lang="en-US" altLang="zh-CN" dirty="0" smtClean="0">
                <a:solidFill>
                  <a:srgbClr val="1E1C1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…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)</a:t>
            </a:r>
            <a:endParaRPr lang="en-US" altLang="zh-CN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main_program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resumes execution</a:t>
            </a:r>
          </a:p>
        </p:txBody>
      </p:sp>
    </p:spTree>
    <p:extLst>
      <p:ext uri="{BB962C8B-B14F-4D97-AF65-F5344CB8AC3E}">
        <p14:creationId xmlns:p14="http://schemas.microsoft.com/office/powerpoint/2010/main" val="18983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274639"/>
            <a:ext cx="8229600" cy="928687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Remarks</a:t>
            </a:r>
          </a:p>
        </p:txBody>
      </p:sp>
      <p:sp>
        <p:nvSpPr>
          <p:cNvPr id="27650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1176339"/>
            <a:ext cx="8580438" cy="5024437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Arguments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 calls/invocations can be expressions, which are first evaluated before called function executes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Functions can be called while executing functions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 declaration of function must appear before its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42939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20925" y="3288233"/>
            <a:ext cx="5383337" cy="33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s[N];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=0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 // 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while (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&lt; N) 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m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7749" y="434701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Using/Calling Functions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54447" y="1099508"/>
            <a:ext cx="63498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Function returning value is like an expression</a:t>
            </a:r>
          </a:p>
          <a:p>
            <a:r>
              <a:rPr lang="en-IN" sz="2400" dirty="0" smtClean="0"/>
              <a:t>it can appear wherever an expression occurs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37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08663" y="3614805"/>
            <a:ext cx="5383337" cy="262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=0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 // 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while (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&lt; N) 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m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(s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, N-1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m);</a:t>
            </a:r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48818" y="3739243"/>
            <a:ext cx="6155013" cy="183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x, 			 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temp = </a:t>
            </a:r>
            <a:r>
              <a:rPr lang="en-IN" sz="2400" dirty="0" smtClean="0">
                <a:solidFill>
                  <a:srgbClr val="FF0000"/>
                </a:solidFill>
              </a:rPr>
              <a:t>a[x];  a[x]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smtClean="0">
                <a:solidFill>
                  <a:srgbClr val="FF0000"/>
                </a:solidFill>
              </a:rPr>
              <a:t>a[y];  a[y] </a:t>
            </a:r>
            <a:r>
              <a:rPr lang="en-IN" sz="2400" dirty="0">
                <a:solidFill>
                  <a:srgbClr val="FF0000"/>
                </a:solidFill>
              </a:rPr>
              <a:t>= temp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65253" y="194295"/>
            <a:ext cx="9286820" cy="609600"/>
          </a:xfrm>
        </p:spPr>
        <p:txBody>
          <a:bodyPr/>
          <a:lstStyle/>
          <a:p>
            <a:r>
              <a:rPr lang="en-IN" sz="2800" dirty="0" smtClean="0"/>
              <a:t>Functions returning nothing: </a:t>
            </a:r>
            <a:r>
              <a:rPr lang="en-IN" sz="2800" b="1" dirty="0" smtClean="0"/>
              <a:t>void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08971" y="1086629"/>
            <a:ext cx="586731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Some functions simply perform a task</a:t>
            </a:r>
          </a:p>
          <a:p>
            <a:r>
              <a:rPr lang="en-IN" sz="2400" dirty="0" smtClean="0"/>
              <a:t>they do not return anything</a:t>
            </a:r>
          </a:p>
          <a:p>
            <a:endParaRPr lang="en-IN" sz="2400" dirty="0" smtClean="0"/>
          </a:p>
          <a:p>
            <a:r>
              <a:rPr lang="en-IN" sz="2400" dirty="0" smtClean="0"/>
              <a:t>Function returning void is like a statement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(s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m);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44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20924" y="1942241"/>
            <a:ext cx="5383337" cy="247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s[N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for (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&lt;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++)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m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4010" y="978039"/>
            <a:ext cx="7356233" cy="553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	// on call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</a:rPr>
              <a:t>as </a:t>
            </a:r>
            <a:r>
              <a:rPr lang="en-IN" sz="2400" dirty="0" smtClean="0">
                <a:solidFill>
                  <a:srgbClr val="00B050"/>
                </a:solidFill>
              </a:rPr>
              <a:t>if</a:t>
            </a:r>
          </a:p>
          <a:p>
            <a:pPr>
              <a:buNone/>
            </a:pP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dirty="0" smtClean="0">
                <a:solidFill>
                  <a:srgbClr val="00B050"/>
                </a:solidFill>
              </a:rPr>
              <a:t>   // parameters getting initialized</a:t>
            </a:r>
            <a:endParaRPr lang="en-IN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 a </a:t>
            </a:r>
            <a:r>
              <a:rPr lang="en-IN" sz="2400" dirty="0">
                <a:solidFill>
                  <a:srgbClr val="0070C0"/>
                </a:solidFill>
              </a:rPr>
              <a:t>= </a:t>
            </a:r>
            <a:r>
              <a:rPr lang="en-IN" sz="2400" dirty="0" smtClean="0">
                <a:solidFill>
                  <a:srgbClr val="0070C0"/>
                </a:solidFill>
              </a:rPr>
              <a:t>s; </a:t>
            </a:r>
            <a:r>
              <a:rPr lang="en-IN" sz="2400" dirty="0">
                <a:solidFill>
                  <a:srgbClr val="0070C0"/>
                </a:solidFill>
              </a:rPr>
              <a:t>// only </a:t>
            </a:r>
            <a:r>
              <a:rPr lang="en-IN" sz="2400" dirty="0" smtClean="0">
                <a:solidFill>
                  <a:srgbClr val="0070C0"/>
                </a:solidFill>
              </a:rPr>
              <a:t>start address </a:t>
            </a:r>
            <a:r>
              <a:rPr lang="en-IN" sz="2400" dirty="0">
                <a:solidFill>
                  <a:srgbClr val="0070C0"/>
                </a:solidFill>
              </a:rPr>
              <a:t>is copied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 start </a:t>
            </a:r>
            <a:r>
              <a:rPr lang="en-IN" sz="2400" dirty="0">
                <a:solidFill>
                  <a:srgbClr val="0070C0"/>
                </a:solidFill>
              </a:rPr>
              <a:t>= </a:t>
            </a:r>
            <a:r>
              <a:rPr lang="en-IN" sz="2400" dirty="0" err="1">
                <a:solidFill>
                  <a:srgbClr val="0070C0"/>
                </a:solidFill>
              </a:rPr>
              <a:t>i</a:t>
            </a:r>
            <a:r>
              <a:rPr lang="en-IN" sz="24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//end </a:t>
            </a:r>
            <a:r>
              <a:rPr lang="en-IN" sz="2400" dirty="0">
                <a:solidFill>
                  <a:srgbClr val="0070C0"/>
                </a:solidFill>
              </a:rPr>
              <a:t>= </a:t>
            </a:r>
            <a:r>
              <a:rPr lang="en-IN" sz="2400" dirty="0" smtClean="0">
                <a:solidFill>
                  <a:srgbClr val="0070C0"/>
                </a:solidFill>
              </a:rPr>
              <a:t>N-1;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</a:t>
            </a:r>
            <a:r>
              <a:rPr lang="en-US" sz="2400" dirty="0" smtClean="0">
                <a:solidFill>
                  <a:srgbClr val="FF0000"/>
                </a:solidFill>
              </a:rPr>
              <a:t>start;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</a:t>
            </a:r>
            <a:r>
              <a:rPr lang="en-IN" sz="2400" dirty="0" smtClean="0">
                <a:solidFill>
                  <a:srgbClr val="FF0000"/>
                </a:solidFill>
              </a:rPr>
              <a:t>start+1</a:t>
            </a:r>
            <a:r>
              <a:rPr lang="en-IN" sz="2400" dirty="0">
                <a:solidFill>
                  <a:srgbClr val="FF0000"/>
                </a:solidFill>
              </a:rPr>
              <a:t>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3039" y="63017"/>
            <a:ext cx="5488476" cy="609600"/>
          </a:xfrm>
        </p:spPr>
        <p:txBody>
          <a:bodyPr/>
          <a:lstStyle/>
          <a:p>
            <a:r>
              <a:rPr lang="en-IN" sz="2800" dirty="0" smtClean="0"/>
              <a:t>Function Call: Argument Copy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264593" y="457199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Simple function calls </a:t>
            </a:r>
          </a:p>
          <a:p>
            <a:r>
              <a:rPr lang="en-IN" sz="2400" dirty="0"/>
              <a:t> - copy is made of all arguments</a:t>
            </a:r>
          </a:p>
          <a:p>
            <a:r>
              <a:rPr lang="en-IN" sz="2400" dirty="0"/>
              <a:t> - except array</a:t>
            </a:r>
          </a:p>
          <a:p>
            <a:r>
              <a:rPr lang="en-IN" sz="2400" dirty="0"/>
              <a:t>  - for array, only </a:t>
            </a:r>
            <a:r>
              <a:rPr lang="en-IN" sz="2400" dirty="0" smtClean="0"/>
              <a:t>start address </a:t>
            </a:r>
            <a:r>
              <a:rPr lang="en-IN" sz="2400" dirty="0"/>
              <a:t>is </a:t>
            </a:r>
            <a:r>
              <a:rPr lang="en-IN" sz="2400" dirty="0" smtClean="0"/>
              <a:t>copied,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 </a:t>
            </a:r>
            <a:r>
              <a:rPr lang="en-IN" sz="2400" dirty="0"/>
              <a:t>not the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0243" y="367817"/>
            <a:ext cx="4208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How are arrays implemented,</a:t>
            </a:r>
          </a:p>
          <a:p>
            <a:r>
              <a:rPr lang="en-IN" sz="2400" dirty="0" smtClean="0"/>
              <a:t>what does it mean to copy </a:t>
            </a:r>
          </a:p>
          <a:p>
            <a:r>
              <a:rPr lang="en-IN" sz="2400" dirty="0" smtClean="0"/>
              <a:t>start address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08663" y="1309092"/>
            <a:ext cx="5383337" cy="247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s[N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for (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&lt;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++)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m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(s,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, N-1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,m);</a:t>
            </a:r>
            <a:endParaRPr lang="en-IN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5665" y="1309092"/>
            <a:ext cx="6143223" cy="251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x, 			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temp = a[x];  a[x] = a[y];  a[y] = temp;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3039" y="63017"/>
            <a:ext cx="5488476" cy="609600"/>
          </a:xfrm>
        </p:spPr>
        <p:txBody>
          <a:bodyPr/>
          <a:lstStyle/>
          <a:p>
            <a:r>
              <a:rPr lang="en-IN" sz="2800" dirty="0" smtClean="0"/>
              <a:t>Function Call: Argument Copy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68959" y="4707997"/>
            <a:ext cx="7482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Because for arrays, start address is copied,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any </a:t>
            </a:r>
            <a:r>
              <a:rPr lang="en-IN" sz="2400" b="1" dirty="0" smtClean="0">
                <a:solidFill>
                  <a:srgbClr val="C00000"/>
                </a:solidFill>
              </a:rPr>
              <a:t>change to </a:t>
            </a:r>
            <a:r>
              <a:rPr lang="en-IN" sz="2400" b="1" dirty="0" smtClean="0">
                <a:solidFill>
                  <a:srgbClr val="C00000"/>
                </a:solidFill>
              </a:rPr>
              <a:t>array argument, in function body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changes the </a:t>
            </a:r>
            <a:r>
              <a:rPr lang="en-IN" sz="2400" b="1" dirty="0" smtClean="0">
                <a:solidFill>
                  <a:srgbClr val="C00000"/>
                </a:solidFill>
              </a:rPr>
              <a:t>original array </a:t>
            </a:r>
            <a:r>
              <a:rPr lang="en-IN" sz="2400" b="1" dirty="0" smtClean="0">
                <a:solidFill>
                  <a:srgbClr val="C00000"/>
                </a:solidFill>
              </a:rPr>
              <a:t>in caller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662038" y="1399678"/>
            <a:ext cx="4225163" cy="347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N = 5;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s[N];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sort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97271" y="300474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 all the way:</a:t>
            </a:r>
            <a:br>
              <a:rPr lang="en-IN" sz="2800" dirty="0" smtClean="0"/>
            </a:br>
            <a:r>
              <a:rPr lang="en-IN" sz="2800" dirty="0" smtClean="0"/>
              <a:t>Nested Functions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890871" y="2755582"/>
            <a:ext cx="6306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size;i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 a[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871" y="4779802"/>
            <a:ext cx="630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size;i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 a[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] &lt;&lt; "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46160" y="300474"/>
            <a:ext cx="63511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sort(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&lt; size;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m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(a,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size-1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7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244450" y="484003"/>
            <a:ext cx="6091241" cy="620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sort(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size;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m = 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(a,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size-1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5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sort(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31679" y="155565"/>
            <a:ext cx="4415049" cy="609600"/>
          </a:xfrm>
        </p:spPr>
        <p:txBody>
          <a:bodyPr/>
          <a:lstStyle/>
          <a:p>
            <a:r>
              <a:rPr lang="en-IN" sz="2800" dirty="0" smtClean="0"/>
              <a:t>Repeat: Variable Name Scope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0044" y="920440"/>
            <a:ext cx="5338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variable name is local to function </a:t>
            </a:r>
            <a:r>
              <a:rPr lang="en-IN" sz="2400" dirty="0" err="1" smtClean="0"/>
              <a:t>defn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parameter names are not important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can be </a:t>
            </a:r>
            <a:r>
              <a:rPr lang="en-IN" sz="2400" b="1" dirty="0" smtClean="0">
                <a:solidFill>
                  <a:srgbClr val="0070C0"/>
                </a:solidFill>
              </a:rPr>
              <a:t>anything</a:t>
            </a:r>
            <a:r>
              <a:rPr lang="en-IN" sz="2400" dirty="0" smtClean="0"/>
              <a:t> in </a:t>
            </a:r>
            <a:r>
              <a:rPr lang="en-IN" sz="2400" b="1" dirty="0" smtClean="0"/>
              <a:t>caller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only type should match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044" y="3014708"/>
            <a:ext cx="3833717" cy="35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 5;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4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Functions: return</a:t>
            </a:r>
            <a:endParaRPr lang="en-IN" sz="2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07021" y="3521337"/>
            <a:ext cx="5457688" cy="192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max(double x, double y){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&gt;= y) 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x; 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(y &gt; x)  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y; }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59" y="1128441"/>
            <a:ext cx="6139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 function execution stops on hitting a </a:t>
            </a:r>
            <a:r>
              <a:rPr lang="en-IN" sz="2400" b="1" dirty="0" smtClean="0">
                <a:solidFill>
                  <a:srgbClr val="0070C0"/>
                </a:solidFill>
              </a:rPr>
              <a:t>return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 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Functions: return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50" y="407224"/>
            <a:ext cx="565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 function with </a:t>
            </a:r>
            <a:r>
              <a:rPr lang="en-IN" sz="2400" b="1" dirty="0" smtClean="0">
                <a:solidFill>
                  <a:srgbClr val="0070C0"/>
                </a:solidFill>
              </a:rPr>
              <a:t>void return </a:t>
            </a:r>
            <a:r>
              <a:rPr lang="en-IN" sz="2400" dirty="0" smtClean="0">
                <a:solidFill>
                  <a:srgbClr val="0070C0"/>
                </a:solidFill>
              </a:rPr>
              <a:t>type can also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have </a:t>
            </a:r>
            <a:r>
              <a:rPr lang="en-IN" sz="2400" b="1" dirty="0" smtClean="0">
                <a:solidFill>
                  <a:srgbClr val="0070C0"/>
                </a:solidFill>
              </a:rPr>
              <a:t>return statement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92107" y="1811606"/>
            <a:ext cx="10065521" cy="314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Pre-condition: x &gt;= 0 and y &gt;=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&lt; 0 || y &lt; 0)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 “invalid swap parameters “ &lt;&lt; x &lt;&lt; “ “ &lt;&lt; y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temp = </a:t>
            </a:r>
            <a:r>
              <a:rPr lang="en-IN" sz="2400" dirty="0" smtClean="0">
                <a:solidFill>
                  <a:srgbClr val="FF0000"/>
                </a:solidFill>
              </a:rPr>
              <a:t>a[x];  a[x]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smtClean="0">
                <a:solidFill>
                  <a:srgbClr val="FF0000"/>
                </a:solidFill>
              </a:rPr>
              <a:t>a[y];  a[y] </a:t>
            </a:r>
            <a:r>
              <a:rPr lang="en-IN" sz="2400" dirty="0">
                <a:solidFill>
                  <a:srgbClr val="FF0000"/>
                </a:solidFill>
              </a:rPr>
              <a:t>= temp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12694" y="398858"/>
            <a:ext cx="4530159" cy="3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smallest element </a:t>
            </a:r>
            <a:r>
              <a:rPr lang="en-IN" sz="2400" dirty="0" smtClean="0"/>
              <a:t>in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remaining;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/>
              <a:t>swap </a:t>
            </a:r>
            <a:r>
              <a:rPr lang="en-IN" sz="2400" dirty="0"/>
              <a:t>it with the </a:t>
            </a:r>
            <a:r>
              <a:rPr lang="en-IN" sz="2400" dirty="0" smtClean="0"/>
              <a:t>head of 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/>
              <a:t>	</a:t>
            </a:r>
            <a:r>
              <a:rPr lang="en-IN" sz="2400" dirty="0" smtClean="0"/>
              <a:t>the remaining elements;</a:t>
            </a:r>
            <a:endParaRPr lang="en-IN" sz="2400" dirty="0"/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158" y="988125"/>
            <a:ext cx="44475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</a:rPr>
              <a:t>while 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N)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</a:t>
            </a:r>
            <a:r>
              <a:rPr lang="en-IN" sz="2400" dirty="0" smtClean="0"/>
              <a:t>find  </a:t>
            </a:r>
            <a:r>
              <a:rPr lang="en-IN" sz="2400" dirty="0"/>
              <a:t>min in  a[i..N-1]</a:t>
            </a:r>
          </a:p>
          <a:p>
            <a:pPr>
              <a:buNone/>
            </a:pPr>
            <a:r>
              <a:rPr lang="en-IN" sz="2400" dirty="0"/>
              <a:t>   </a:t>
            </a:r>
            <a:r>
              <a:rPr lang="en-IN" sz="2400" dirty="0" err="1" smtClean="0"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m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for(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/>
              <a:t>k = i+1; k &lt;N; k++)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if </a:t>
            </a:r>
            <a:r>
              <a:rPr lang="en-IN" sz="2400" dirty="0"/>
              <a:t>(a[k] &lt; a[m]) { m = k;}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 smtClean="0"/>
              <a:t> // </a:t>
            </a:r>
            <a:r>
              <a:rPr lang="en-IN" sz="2400" dirty="0"/>
              <a:t>swap </a:t>
            </a:r>
            <a:r>
              <a:rPr lang="en-IN" sz="2400" dirty="0" smtClean="0"/>
              <a:t>a[m</a:t>
            </a:r>
            <a:r>
              <a:rPr lang="en-IN" sz="2400" dirty="0"/>
              <a:t>] and a[</a:t>
            </a:r>
            <a:r>
              <a:rPr lang="en-IN" sz="2400" dirty="0" err="1"/>
              <a:t>i</a:t>
            </a:r>
            <a:r>
              <a:rPr lang="en-IN" sz="2400" dirty="0"/>
              <a:t>]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temp = a[</a:t>
            </a:r>
            <a:r>
              <a:rPr lang="en-IN" sz="2400" dirty="0" err="1"/>
              <a:t>i</a:t>
            </a:r>
            <a:r>
              <a:rPr lang="en-IN" sz="2400" dirty="0"/>
              <a:t>]; a[</a:t>
            </a:r>
            <a:r>
              <a:rPr lang="en-IN" sz="2400" dirty="0" err="1"/>
              <a:t>i</a:t>
            </a:r>
            <a:r>
              <a:rPr lang="en-IN" sz="2400" dirty="0"/>
              <a:t>] = a[m]; </a:t>
            </a:r>
            <a:endParaRPr lang="en-IN" sz="2400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a[m</a:t>
            </a:r>
            <a:r>
              <a:rPr lang="en-IN" sz="2400" dirty="0"/>
              <a:t>] = temp;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err="1"/>
              <a:t>i</a:t>
            </a:r>
            <a:r>
              <a:rPr lang="en-IN" sz="2400" dirty="0"/>
              <a:t>++;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21389" y="3927792"/>
            <a:ext cx="4530159" cy="262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N) { 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m =  </a:t>
            </a:r>
            <a:r>
              <a:rPr lang="en-IN" sz="2400" dirty="0" err="1" smtClean="0">
                <a:solidFill>
                  <a:srgbClr val="FF0000"/>
                </a:solidFill>
              </a:rPr>
              <a:t>minArray</a:t>
            </a:r>
            <a:r>
              <a:rPr lang="en-IN" sz="2400" dirty="0" smtClean="0">
                <a:solidFill>
                  <a:srgbClr val="FF0000"/>
                </a:solidFill>
              </a:rPr>
              <a:t>(a, 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, N-1) 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</a:rPr>
              <a:t>(a, 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, m);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++;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502" y="3404171"/>
            <a:ext cx="535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Wish we could write selection sort like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04357" y="175574"/>
            <a:ext cx="4415049" cy="609600"/>
          </a:xfrm>
        </p:spPr>
        <p:txBody>
          <a:bodyPr/>
          <a:lstStyle/>
          <a:p>
            <a:r>
              <a:rPr lang="en-IN" sz="2800" dirty="0" smtClean="0"/>
              <a:t>Elegant Programming: Selection sort again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46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78296" y="3331240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k;}</a:t>
            </a:r>
          </a:p>
          <a:p>
            <a:pPr>
              <a:buNone/>
            </a:pPr>
            <a:r>
              <a:rPr lang="en-IN" sz="2400" dirty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// missing return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868214" y="168672"/>
            <a:ext cx="6093409" cy="609600"/>
          </a:xfrm>
        </p:spPr>
        <p:txBody>
          <a:bodyPr/>
          <a:lstStyle/>
          <a:p>
            <a:r>
              <a:rPr lang="en-IN" sz="2800" dirty="0" smtClean="0"/>
              <a:t>Functions: missing return problem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6434" y="656033"/>
            <a:ext cx="5306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if </a:t>
            </a:r>
            <a:r>
              <a:rPr lang="en-IN" sz="2400" dirty="0" smtClean="0">
                <a:solidFill>
                  <a:srgbClr val="0070C0"/>
                </a:solidFill>
              </a:rPr>
              <a:t>return type </a:t>
            </a:r>
            <a:r>
              <a:rPr lang="en-IN" sz="2400" dirty="0" smtClean="0"/>
              <a:t>is </a:t>
            </a:r>
            <a:r>
              <a:rPr lang="en-IN" sz="2400" dirty="0" smtClean="0">
                <a:solidFill>
                  <a:srgbClr val="0070C0"/>
                </a:solidFill>
              </a:rPr>
              <a:t>non void</a:t>
            </a:r>
          </a:p>
          <a:p>
            <a:r>
              <a:rPr lang="en-IN" sz="2400" dirty="0" smtClean="0"/>
              <a:t>In case of </a:t>
            </a:r>
            <a:r>
              <a:rPr lang="en-IN" sz="2400" dirty="0" smtClean="0">
                <a:solidFill>
                  <a:srgbClr val="0070C0"/>
                </a:solidFill>
              </a:rPr>
              <a:t>missing return</a:t>
            </a:r>
            <a:r>
              <a:rPr lang="en-IN" sz="2400" dirty="0" smtClean="0"/>
              <a:t>, </a:t>
            </a:r>
          </a:p>
          <a:p>
            <a:r>
              <a:rPr lang="en-IN" sz="2400" dirty="0"/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garbage</a:t>
            </a:r>
            <a:r>
              <a:rPr lang="en-IN" sz="2400" dirty="0" smtClean="0"/>
              <a:t> will be </a:t>
            </a:r>
            <a:r>
              <a:rPr lang="en-IN" sz="2400" dirty="0" smtClean="0">
                <a:solidFill>
                  <a:srgbClr val="0070C0"/>
                </a:solidFill>
              </a:rPr>
              <a:t>returned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It is like having uninitialized variables.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6574" y="4330071"/>
            <a:ext cx="5457688" cy="229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max(double x, double y){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&gt; y) { return x;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(y &gt; x) { return y;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missing return for x = y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35558" y="1282111"/>
            <a:ext cx="4225163" cy="519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800" b="1" strike="sngStrike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main_program</a:t>
            </a:r>
            <a:endParaRPr lang="en-IN" sz="2800" b="1" strike="sngStrike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main()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N = 5;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s[N];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sort(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247507"/>
            <a:ext cx="10515040" cy="609600"/>
          </a:xfrm>
        </p:spPr>
        <p:txBody>
          <a:bodyPr/>
          <a:lstStyle/>
          <a:p>
            <a:r>
              <a:rPr lang="en-IN" sz="2800" b="1" dirty="0" smtClean="0"/>
              <a:t>Main</a:t>
            </a:r>
            <a:r>
              <a:rPr lang="en-IN" sz="2800" dirty="0" smtClean="0"/>
              <a:t> is also a </a:t>
            </a:r>
            <a:r>
              <a:rPr lang="en-IN" sz="2800" b="1" dirty="0" smtClean="0"/>
              <a:t>function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where return is optional: return value used by OS</a:t>
            </a:r>
            <a:endParaRPr lang="en-IN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56869" y="960138"/>
            <a:ext cx="4509324" cy="519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main()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N; </a:t>
            </a: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cin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&gt;&gt; N;</a:t>
            </a: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 &lt; 0) return -1;</a:t>
            </a:r>
            <a:endParaRPr lang="en-I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IN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s[N];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sort(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50266" y="3058147"/>
            <a:ext cx="7833881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  //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dirty="0" smtClean="0">
                <a:solidFill>
                  <a:srgbClr val="FF0000"/>
                </a:solidFill>
              </a:rPr>
              <a:t> is the </a:t>
            </a:r>
            <a:r>
              <a:rPr lang="en-IN" sz="2400" b="1" dirty="0" smtClean="0">
                <a:solidFill>
                  <a:srgbClr val="FF0000"/>
                </a:solidFill>
              </a:rPr>
              <a:t>result</a:t>
            </a:r>
            <a:r>
              <a:rPr lang="en-IN" sz="2400" dirty="0" smtClean="0">
                <a:solidFill>
                  <a:srgbClr val="FF0000"/>
                </a:solidFill>
              </a:rPr>
              <a:t>: the </a:t>
            </a:r>
            <a:r>
              <a:rPr lang="en-IN" sz="2400" b="1" dirty="0" smtClean="0">
                <a:solidFill>
                  <a:srgbClr val="FF0000"/>
                </a:solidFill>
              </a:rPr>
              <a:t>value computed 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53071" y="129901"/>
            <a:ext cx="5951192" cy="609600"/>
          </a:xfrm>
        </p:spPr>
        <p:txBody>
          <a:bodyPr/>
          <a:lstStyle/>
          <a:p>
            <a:r>
              <a:rPr lang="en-IN" sz="2800" dirty="0" smtClean="0"/>
              <a:t>Function Definition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550266" y="434701"/>
            <a:ext cx="5921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function  ( // parameters</a:t>
            </a: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type 	   name	  type0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 type1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name1,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.......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)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9219" y="1211488"/>
            <a:ext cx="50750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400" dirty="0" smtClean="0">
                <a:solidFill>
                  <a:srgbClr val="0070C0"/>
                </a:solidFill>
              </a:rPr>
              <a:t>Value returned by a function is used</a:t>
            </a:r>
          </a:p>
          <a:p>
            <a:pPr lvl="0"/>
            <a:r>
              <a:rPr lang="en-IN" sz="2400" dirty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like any other value</a:t>
            </a:r>
          </a:p>
          <a:p>
            <a:pPr lvl="0"/>
            <a:endParaRPr lang="en-IN" sz="2400" dirty="0" smtClean="0">
              <a:solidFill>
                <a:srgbClr val="0070C0"/>
              </a:solidFill>
            </a:endParaRPr>
          </a:p>
          <a:p>
            <a:pPr lvl="0"/>
            <a:r>
              <a:rPr lang="en-IN" sz="2400" dirty="0">
                <a:solidFill>
                  <a:srgbClr val="0070C0"/>
                </a:solidFill>
              </a:rPr>
              <a:t>x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>
                <a:solidFill>
                  <a:srgbClr val="0070C0"/>
                </a:solidFill>
              </a:rPr>
              <a:t>=  </a:t>
            </a:r>
            <a:r>
              <a:rPr lang="en-IN" sz="2400" dirty="0" err="1">
                <a:solidFill>
                  <a:srgbClr val="0070C0"/>
                </a:solidFill>
              </a:rPr>
              <a:t>minArray</a:t>
            </a:r>
            <a:r>
              <a:rPr lang="en-IN" sz="2400" dirty="0">
                <a:solidFill>
                  <a:srgbClr val="0070C0"/>
                </a:solidFill>
              </a:rPr>
              <a:t>(a, </a:t>
            </a:r>
            <a:r>
              <a:rPr lang="en-IN" sz="2400" dirty="0" err="1">
                <a:solidFill>
                  <a:srgbClr val="0070C0"/>
                </a:solidFill>
              </a:rPr>
              <a:t>i</a:t>
            </a:r>
            <a:r>
              <a:rPr lang="en-IN" sz="2400" dirty="0">
                <a:solidFill>
                  <a:srgbClr val="0070C0"/>
                </a:solidFill>
              </a:rPr>
              <a:t>, N-1)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0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 noChangeArrowheads="1"/>
          </p:cNvSpPr>
          <p:nvPr>
            <p:ph type="ctrTitle"/>
          </p:nvPr>
        </p:nvSpPr>
        <p:spPr>
          <a:xfrm>
            <a:off x="2163763" y="58739"/>
            <a:ext cx="8229600" cy="604837"/>
          </a:xfrm>
        </p:spPr>
        <p:txBody>
          <a:bodyPr anchor="ctr"/>
          <a:lstStyle/>
          <a:p>
            <a:pPr eaLnBrk="1" hangingPunct="1"/>
            <a:r>
              <a:rPr lang="zh-CN" altLang="en-US" sz="3600" dirty="0" smtClean="0">
                <a:latin typeface="Arial" panose="020B0604020202020204" pitchFamily="34" charset="0"/>
                <a:ea typeface="SimSun" panose="02010600030101010101" pitchFamily="2" charset="-122"/>
              </a:rPr>
              <a:t>Functions </a:t>
            </a:r>
            <a:r>
              <a:rPr lang="en-IN" altLang="zh-CN" sz="3600" dirty="0" smtClean="0">
                <a:latin typeface="Arial" panose="020B0604020202020204" pitchFamily="34" charset="0"/>
                <a:ea typeface="SimSun" panose="02010600030101010101" pitchFamily="2" charset="-122"/>
              </a:rPr>
              <a:t>also avoid code Duplication</a:t>
            </a:r>
            <a:endParaRPr lang="zh-CN" altLang="en-US" sz="36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434" name="Content Placeholder 4"/>
          <p:cNvSpPr>
            <a:spLocks noGrp="1" noChangeArrowheads="1"/>
          </p:cNvSpPr>
          <p:nvPr>
            <p:ph type="subTitle" idx="1"/>
          </p:nvPr>
        </p:nvSpPr>
        <p:spPr>
          <a:xfrm>
            <a:off x="1609725" y="839788"/>
            <a:ext cx="5054600" cy="59420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Write a program that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finds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maximum of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</a:pPr>
            <a:endParaRPr lang="en-US" altLang="zh-CN" dirty="0" smtClean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Solution on right is what we did in an earlier assignment</a:t>
            </a:r>
          </a:p>
          <a:p>
            <a:pPr algn="l" eaLnBrk="1" hangingPunct="1">
              <a:lnSpc>
                <a:spcPct val="90000"/>
              </a:lnSpc>
            </a:pPr>
            <a:endParaRPr lang="en-US" altLang="zh-CN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Duplicating 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code is not 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good.</a:t>
            </a:r>
          </a:p>
          <a:p>
            <a:pPr algn="l" eaLnBrk="1" hangingPunct="1">
              <a:lnSpc>
                <a:spcPct val="90000"/>
              </a:lnSpc>
            </a:pPr>
            <a:endParaRPr lang="en-US" altLang="zh-CN" sz="2400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May 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make mistakes in copying.  What if we need 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the max 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at 10 places in the 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program?</a:t>
            </a:r>
          </a:p>
          <a:p>
            <a:pPr algn="l" eaLnBrk="1" hangingPunct="1">
              <a:lnSpc>
                <a:spcPct val="90000"/>
              </a:lnSpc>
            </a:pPr>
            <a:endParaRPr lang="en-US" altLang="zh-CN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This 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is inelegant.  Ideally, you should not have to state anything more than once</a:t>
            </a:r>
          </a:p>
        </p:txBody>
      </p:sp>
      <p:sp>
        <p:nvSpPr>
          <p:cNvPr id="18435" name="Content Placeholder 5"/>
          <p:cNvSpPr>
            <a:spLocks noGrp="1" noChangeArrowheads="1"/>
          </p:cNvSpPr>
          <p:nvPr>
            <p:ph sz="half" idx="4294967295"/>
          </p:nvPr>
        </p:nvSpPr>
        <p:spPr>
          <a:xfrm>
            <a:off x="6664326" y="838200"/>
            <a:ext cx="3910013" cy="5918200"/>
          </a:xfrm>
          <a:ln w="28575">
            <a:solidFill>
              <a:srgbClr val="1E1C1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//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x,y,z,w,m,n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......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m = max(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(x &gt;= y) {m = x;}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else {m =y;}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n = max(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z,w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(z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&gt;=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w) {n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else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{n =w;}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max(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m,n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(n &gt;= m) { m = n;}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/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 noChangeArrowheads="1"/>
          </p:cNvSpPr>
          <p:nvPr>
            <p:ph type="ctrTitle"/>
          </p:nvPr>
        </p:nvSpPr>
        <p:spPr>
          <a:xfrm>
            <a:off x="553792" y="91002"/>
            <a:ext cx="5586660" cy="981075"/>
          </a:xfrm>
        </p:spPr>
        <p:txBody>
          <a:bodyPr anchor="ctr"/>
          <a:lstStyle/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</a:rPr>
              <a:t>Using a F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</a:rPr>
              <a:t>unction </a:t>
            </a:r>
            <a:b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</a:rPr>
              <a:t>(exactly how it works, later)</a:t>
            </a:r>
          </a:p>
        </p:txBody>
      </p:sp>
      <p:sp>
        <p:nvSpPr>
          <p:cNvPr id="19458" name="Content Placeholder 4"/>
          <p:cNvSpPr>
            <a:spLocks noGrp="1"/>
          </p:cNvSpPr>
          <p:nvPr>
            <p:ph type="subTitle" idx="1"/>
          </p:nvPr>
        </p:nvSpPr>
        <p:spPr>
          <a:xfrm>
            <a:off x="978794" y="1295400"/>
            <a:ext cx="5460643" cy="525145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A complete program 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=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function definition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       + main program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unction 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definition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: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information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about 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function name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how it is to be called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what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it computes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what it returns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Main program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: 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calls or invokes function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s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max(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x,y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: call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/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invocation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max(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z,w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: another call</a:t>
            </a:r>
          </a:p>
          <a:p>
            <a:pPr lvl="1" algn="l" eaLnBrk="1" hangingPunct="1">
              <a:lnSpc>
                <a:spcPct val="80000"/>
              </a:lnSpc>
              <a:buFont typeface="Ubuntu" charset="0"/>
              <a:buChar char="−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Values supplied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for each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call: arguments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or parameters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 to the call</a:t>
            </a:r>
          </a:p>
          <a:p>
            <a:pPr lvl="1" algn="l" eaLnBrk="1" hangingPunct="1">
              <a:lnSpc>
                <a:spcPct val="80000"/>
              </a:lnSpc>
            </a:pPr>
            <a:endParaRPr lang="en-US" altLang="zh-CN" sz="22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  <a:p>
            <a:pPr marL="342900" indent="-342900" algn="l">
              <a:lnSpc>
                <a:spcPct val="70000"/>
              </a:lnSpc>
            </a:pPr>
            <a:endParaRPr lang="en-US" altLang="zh-CN" sz="1600" dirty="0"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  <a:p>
            <a:pPr marL="342900" indent="-342900"/>
            <a:endParaRPr lang="en-US" altLang="zh-CN" sz="1600" dirty="0"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  <a:p>
            <a:pPr marL="342900" indent="-342900"/>
            <a:endParaRPr lang="en-US" altLang="zh-CN" sz="1600" dirty="0"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</p:txBody>
      </p:sp>
      <p:sp>
        <p:nvSpPr>
          <p:cNvPr id="19459" name="Content Placeholder 5"/>
          <p:cNvSpPr>
            <a:spLocks noGrp="1" noChangeArrowheads="1"/>
          </p:cNvSpPr>
          <p:nvPr>
            <p:ph sz="half" idx="4294967295"/>
          </p:nvPr>
        </p:nvSpPr>
        <p:spPr>
          <a:xfrm>
            <a:off x="6861667" y="432515"/>
            <a:ext cx="4422775" cy="6019800"/>
          </a:xfrm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144145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max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a,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b){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(x &gt;= y)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{m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x;}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else {m =y;}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return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m;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//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......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n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z,w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m,n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091114" y="940158"/>
            <a:ext cx="2211207" cy="156333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778376" y="4082603"/>
            <a:ext cx="2083291" cy="4290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0241"/>
          <p:cNvSpPr>
            <a:spLocks noGrp="1" noChangeArrowheads="1"/>
          </p:cNvSpPr>
          <p:nvPr>
            <p:ph type="title"/>
          </p:nvPr>
        </p:nvSpPr>
        <p:spPr>
          <a:xfrm>
            <a:off x="6014433" y="236538"/>
            <a:ext cx="4112229" cy="6731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</a:rPr>
              <a:t>Function Execution</a:t>
            </a:r>
          </a:p>
        </p:txBody>
      </p:sp>
      <p:sp>
        <p:nvSpPr>
          <p:cNvPr id="21506" name="Text Placeholder 10243"/>
          <p:cNvSpPr>
            <a:spLocks noGrp="1" noChangeArrowheads="1"/>
          </p:cNvSpPr>
          <p:nvPr>
            <p:ph sz="half" idx="2"/>
          </p:nvPr>
        </p:nvSpPr>
        <p:spPr>
          <a:xfrm>
            <a:off x="1106198" y="568617"/>
            <a:ext cx="4137025" cy="5926263"/>
          </a:xfrm>
          <a:ln w="28575">
            <a:solidFill>
              <a:srgbClr val="1E1C1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max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a,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b){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r;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(a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&gt;=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b)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{m =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a;}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else {m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=b;}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return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r;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 //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......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n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z,w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m,n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6211889" y="1231901"/>
            <a:ext cx="52889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GB" dirty="0">
                <a:ea typeface="MS PGothic" panose="020B0600070205080204" pitchFamily="34" charset="-128"/>
              </a:rPr>
              <a:t>Each function has a separate data space (independent </a:t>
            </a:r>
            <a:r>
              <a:rPr lang="en-US" altLang="en-GB" dirty="0" smtClean="0">
                <a:ea typeface="MS PGothic" panose="020B0600070205080204" pitchFamily="34" charset="-128"/>
              </a:rPr>
              <a:t>scope –</a:t>
            </a:r>
          </a:p>
          <a:p>
            <a:pPr marL="0" indent="0" eaLnBrk="1" hangingPunct="1"/>
            <a:r>
              <a:rPr lang="en-US" altLang="en-GB" dirty="0">
                <a:ea typeface="MS PGothic" panose="020B0600070205080204" pitchFamily="34" charset="-128"/>
              </a:rPr>
              <a:t>	</a:t>
            </a:r>
            <a:r>
              <a:rPr lang="en-US" altLang="en-GB" dirty="0" smtClean="0">
                <a:ea typeface="MS PGothic" panose="020B0600070205080204" pitchFamily="34" charset="-128"/>
              </a:rPr>
              <a:t>independent memory area)</a:t>
            </a:r>
          </a:p>
          <a:p>
            <a:pPr marL="0" indent="0" eaLnBrk="1" hangingPunct="1"/>
            <a:r>
              <a:rPr lang="en-US" altLang="en-GB" dirty="0">
                <a:ea typeface="MS PGothic" panose="020B0600070205080204" pitchFamily="34" charset="-128"/>
              </a:rPr>
              <a:t> </a:t>
            </a:r>
            <a:r>
              <a:rPr lang="en-US" altLang="en-GB" dirty="0" smtClean="0">
                <a:ea typeface="MS PGothic" panose="020B0600070205080204" pitchFamily="34" charset="-128"/>
              </a:rPr>
              <a:t>   called </a:t>
            </a:r>
            <a:r>
              <a:rPr lang="en-US" altLang="en-GB" dirty="0" smtClean="0">
                <a:solidFill>
                  <a:srgbClr val="0070C0"/>
                </a:solidFill>
                <a:ea typeface="MS PGothic" panose="020B0600070205080204" pitchFamily="34" charset="-128"/>
              </a:rPr>
              <a:t>Activation Frame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GB" dirty="0">
              <a:ea typeface="MS PGothic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GB" i="1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6356345" y="2903814"/>
            <a:ext cx="5247519" cy="2773007"/>
            <a:chOff x="7917" y="4777"/>
            <a:chExt cx="6238" cy="4369"/>
          </a:xfrm>
        </p:grpSpPr>
        <p:sp>
          <p:nvSpPr>
            <p:cNvPr id="12" name="Curved Left Arrow 9222"/>
            <p:cNvSpPr>
              <a:spLocks noChangeArrowheads="1"/>
            </p:cNvSpPr>
            <p:nvPr/>
          </p:nvSpPr>
          <p:spPr bwMode="auto">
            <a:xfrm>
              <a:off x="13190" y="5307"/>
              <a:ext cx="917" cy="2102"/>
            </a:xfrm>
            <a:prstGeom prst="curvedLeftArrow">
              <a:avLst>
                <a:gd name="adj1" fmla="val 45845"/>
                <a:gd name="adj2" fmla="val 91690"/>
                <a:gd name="adj3" fmla="val 33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3" name="TextBox 9223"/>
            <p:cNvSpPr txBox="1">
              <a:spLocks noChangeArrowheads="1"/>
            </p:cNvSpPr>
            <p:nvPr/>
          </p:nvSpPr>
          <p:spPr bwMode="auto">
            <a:xfrm>
              <a:off x="11444" y="4777"/>
              <a:ext cx="246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copy r</a:t>
              </a:r>
              <a:r>
                <a:rPr lang="en-US" altLang="zh-CN" i="1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back</a:t>
              </a:r>
            </a:p>
          </p:txBody>
        </p:sp>
        <p:sp>
          <p:nvSpPr>
            <p:cNvPr id="14" name="Up Arrow 9224"/>
            <p:cNvSpPr>
              <a:spLocks noChangeArrowheads="1"/>
            </p:cNvSpPr>
            <p:nvPr/>
          </p:nvSpPr>
          <p:spPr bwMode="auto">
            <a:xfrm rot="-10740000" flipH="1" flipV="1">
              <a:off x="7917" y="6397"/>
              <a:ext cx="1365" cy="1532"/>
            </a:xfrm>
            <a:prstGeom prst="upArrow">
              <a:avLst>
                <a:gd name="adj1" fmla="val 50000"/>
                <a:gd name="adj2" fmla="val 279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5" name="TextBox 9225"/>
            <p:cNvSpPr txBox="1">
              <a:spLocks noChangeArrowheads="1"/>
            </p:cNvSpPr>
            <p:nvPr/>
          </p:nvSpPr>
          <p:spPr bwMode="auto">
            <a:xfrm>
              <a:off x="8987" y="7080"/>
              <a:ext cx="2881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copy values of 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x into a and y into b</a:t>
              </a:r>
              <a:endParaRPr lang="en-US" altLang="zh-CN" i="1" dirty="0">
                <a:solidFill>
                  <a:srgbClr val="1E1C1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9226"/>
            <p:cNvSpPr txBox="1">
              <a:spLocks noChangeArrowheads="1"/>
            </p:cNvSpPr>
            <p:nvPr/>
          </p:nvSpPr>
          <p:spPr bwMode="auto">
            <a:xfrm>
              <a:off x="12135" y="7255"/>
              <a:ext cx="2020" cy="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store r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in a </a:t>
              </a:r>
              <a:r>
                <a:rPr lang="en-US" altLang="zh-CN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return value</a:t>
              </a:r>
              <a:r>
                <a:rPr lang="en-US" altLang="zh-CN" i="1" dirty="0"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8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0241"/>
          <p:cNvSpPr>
            <a:spLocks noGrp="1" noChangeArrowheads="1"/>
          </p:cNvSpPr>
          <p:nvPr>
            <p:ph type="title"/>
          </p:nvPr>
        </p:nvSpPr>
        <p:spPr>
          <a:xfrm>
            <a:off x="731520" y="146724"/>
            <a:ext cx="11273245" cy="926051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 panose="020B0604020202020204" pitchFamily="34" charset="0"/>
                <a:ea typeface="SimSun" panose="02010600030101010101" pitchFamily="2" charset="-122"/>
              </a:rPr>
              <a:t>Copying means original arguments are unchanged</a:t>
            </a:r>
            <a:endParaRPr lang="en-US" altLang="zh-CN" sz="36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6" name="Text Placeholder 10243"/>
          <p:cNvSpPr>
            <a:spLocks noGrp="1" noChangeArrowheads="1"/>
          </p:cNvSpPr>
          <p:nvPr>
            <p:ph sz="half" idx="2"/>
          </p:nvPr>
        </p:nvSpPr>
        <p:spPr>
          <a:xfrm>
            <a:off x="1106198" y="1240971"/>
            <a:ext cx="4137025" cy="5253909"/>
          </a:xfrm>
          <a:ln w="28575">
            <a:solidFill>
              <a:srgbClr val="1E1C1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max(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b){ 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(b &gt; a) {a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b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;}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return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a;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 //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......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n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z,w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m,n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6171510" y="1072775"/>
            <a:ext cx="528894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GB" dirty="0" smtClean="0">
                <a:ea typeface="MS PGothic" panose="020B0600070205080204" pitchFamily="34" charset="-128"/>
              </a:rPr>
              <a:t>Even though </a:t>
            </a:r>
            <a:r>
              <a:rPr lang="en-US" altLang="en-GB" b="1" dirty="0" smtClean="0">
                <a:ea typeface="MS PGothic" panose="020B0600070205080204" pitchFamily="34" charset="-128"/>
              </a:rPr>
              <a:t>b</a:t>
            </a:r>
            <a:r>
              <a:rPr lang="en-US" altLang="en-GB" dirty="0" smtClean="0">
                <a:ea typeface="MS PGothic" panose="020B0600070205080204" pitchFamily="34" charset="-128"/>
              </a:rPr>
              <a:t> may change in body of function </a:t>
            </a:r>
            <a:r>
              <a:rPr lang="en-US" altLang="en-GB" b="1" dirty="0" smtClean="0">
                <a:ea typeface="MS PGothic" panose="020B0600070205080204" pitchFamily="34" charset="-128"/>
              </a:rPr>
              <a:t>max</a:t>
            </a:r>
            <a:r>
              <a:rPr lang="en-US" altLang="en-GB" dirty="0" smtClean="0">
                <a:ea typeface="MS PGothic" panose="020B0600070205080204" pitchFamily="34" charset="-128"/>
              </a:rPr>
              <a:t>, when </a:t>
            </a:r>
            <a:r>
              <a:rPr lang="en-US" altLang="en-GB" b="1" dirty="0" smtClean="0">
                <a:ea typeface="MS PGothic" panose="020B0600070205080204" pitchFamily="34" charset="-128"/>
              </a:rPr>
              <a:t>max(</a:t>
            </a:r>
            <a:r>
              <a:rPr lang="en-US" altLang="en-GB" b="1" dirty="0" err="1" smtClean="0">
                <a:ea typeface="MS PGothic" panose="020B0600070205080204" pitchFamily="34" charset="-128"/>
              </a:rPr>
              <a:t>x,y</a:t>
            </a:r>
            <a:r>
              <a:rPr lang="en-US" altLang="en-GB" b="1" dirty="0" smtClean="0">
                <a:ea typeface="MS PGothic" panose="020B0600070205080204" pitchFamily="34" charset="-128"/>
              </a:rPr>
              <a:t>)</a:t>
            </a:r>
            <a:r>
              <a:rPr lang="en-US" altLang="en-GB" dirty="0" smtClean="0">
                <a:ea typeface="MS PGothic" panose="020B0600070205080204" pitchFamily="34" charset="-128"/>
              </a:rPr>
              <a:t> is called, </a:t>
            </a:r>
            <a:r>
              <a:rPr lang="en-US" altLang="en-GB" b="1" dirty="0">
                <a:ea typeface="MS PGothic" panose="020B0600070205080204" pitchFamily="34" charset="-128"/>
              </a:rPr>
              <a:t>x</a:t>
            </a:r>
            <a:r>
              <a:rPr lang="en-US" altLang="en-GB" dirty="0" smtClean="0">
                <a:ea typeface="MS PGothic" panose="020B0600070205080204" pitchFamily="34" charset="-128"/>
              </a:rPr>
              <a:t> does not change in </a:t>
            </a:r>
            <a:r>
              <a:rPr lang="en-US" altLang="en-GB" b="1" dirty="0" smtClean="0">
                <a:ea typeface="MS PGothic" panose="020B0600070205080204" pitchFamily="34" charset="-128"/>
              </a:rPr>
              <a:t>main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GB" b="1" dirty="0">
              <a:ea typeface="MS PGothic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GB" b="1" dirty="0" smtClean="0">
                <a:ea typeface="MS PGothic" panose="020B0600070205080204" pitchFamily="34" charset="-128"/>
              </a:rPr>
              <a:t>Usually, inelegant to change parameters. I prefer the older version of max.</a:t>
            </a:r>
            <a:endParaRPr lang="en-US" altLang="en-GB" b="1" dirty="0">
              <a:ea typeface="MS PGothic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GB" i="1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5861429" y="4058264"/>
            <a:ext cx="6038370" cy="2436616"/>
            <a:chOff x="7917" y="5307"/>
            <a:chExt cx="6418" cy="3839"/>
          </a:xfrm>
        </p:grpSpPr>
        <p:sp>
          <p:nvSpPr>
            <p:cNvPr id="12" name="Curved Left Arrow 9222"/>
            <p:cNvSpPr>
              <a:spLocks noChangeArrowheads="1"/>
            </p:cNvSpPr>
            <p:nvPr/>
          </p:nvSpPr>
          <p:spPr bwMode="auto">
            <a:xfrm>
              <a:off x="13190" y="5307"/>
              <a:ext cx="917" cy="2102"/>
            </a:xfrm>
            <a:prstGeom prst="curvedLeftArrow">
              <a:avLst>
                <a:gd name="adj1" fmla="val 45845"/>
                <a:gd name="adj2" fmla="val 91690"/>
                <a:gd name="adj3" fmla="val 33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3" name="TextBox 9223"/>
            <p:cNvSpPr txBox="1">
              <a:spLocks noChangeArrowheads="1"/>
            </p:cNvSpPr>
            <p:nvPr/>
          </p:nvSpPr>
          <p:spPr bwMode="auto">
            <a:xfrm>
              <a:off x="11432" y="5743"/>
              <a:ext cx="246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copy r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back</a:t>
              </a:r>
            </a:p>
          </p:txBody>
        </p:sp>
        <p:sp>
          <p:nvSpPr>
            <p:cNvPr id="14" name="Up Arrow 9224"/>
            <p:cNvSpPr>
              <a:spLocks noChangeArrowheads="1"/>
            </p:cNvSpPr>
            <p:nvPr/>
          </p:nvSpPr>
          <p:spPr bwMode="auto">
            <a:xfrm rot="-10740000" flipH="1" flipV="1">
              <a:off x="7917" y="6397"/>
              <a:ext cx="1365" cy="1532"/>
            </a:xfrm>
            <a:prstGeom prst="upArrow">
              <a:avLst>
                <a:gd name="adj1" fmla="val 50000"/>
                <a:gd name="adj2" fmla="val 279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5" name="TextBox 9225"/>
            <p:cNvSpPr txBox="1">
              <a:spLocks noChangeArrowheads="1"/>
            </p:cNvSpPr>
            <p:nvPr/>
          </p:nvSpPr>
          <p:spPr bwMode="auto">
            <a:xfrm>
              <a:off x="8987" y="7080"/>
              <a:ext cx="2881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copy values of 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x into a and y into b</a:t>
              </a:r>
              <a:endParaRPr lang="en-US" altLang="zh-CN" i="1" dirty="0">
                <a:solidFill>
                  <a:srgbClr val="1E1C1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9226"/>
            <p:cNvSpPr txBox="1">
              <a:spLocks noChangeArrowheads="1"/>
            </p:cNvSpPr>
            <p:nvPr/>
          </p:nvSpPr>
          <p:spPr bwMode="auto">
            <a:xfrm>
              <a:off x="11868" y="7255"/>
              <a:ext cx="2467" cy="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store r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in a </a:t>
              </a:r>
              <a:r>
                <a:rPr lang="en-US" altLang="zh-CN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return value</a:t>
              </a:r>
              <a:r>
                <a:rPr lang="en-US" altLang="zh-CN" i="1" dirty="0"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5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0241"/>
          <p:cNvSpPr>
            <a:spLocks noGrp="1" noChangeArrowheads="1"/>
          </p:cNvSpPr>
          <p:nvPr>
            <p:ph type="title"/>
          </p:nvPr>
        </p:nvSpPr>
        <p:spPr>
          <a:xfrm>
            <a:off x="5988307" y="120540"/>
            <a:ext cx="6016458" cy="926051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 panose="020B0604020202020204" pitchFamily="34" charset="0"/>
                <a:ea typeface="SimSun" panose="02010600030101010101" pitchFamily="2" charset="-122"/>
              </a:rPr>
              <a:t>Copying means argument names do not matter</a:t>
            </a:r>
            <a:endParaRPr lang="en-US" altLang="zh-CN" sz="36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6" name="Text Placeholder 10243"/>
          <p:cNvSpPr>
            <a:spLocks noGrp="1" noChangeArrowheads="1"/>
          </p:cNvSpPr>
          <p:nvPr>
            <p:ph sz="half" idx="2"/>
          </p:nvPr>
        </p:nvSpPr>
        <p:spPr>
          <a:xfrm>
            <a:off x="1106198" y="568617"/>
            <a:ext cx="4137025" cy="5926263"/>
          </a:xfrm>
          <a:ln w="28575">
            <a:solidFill>
              <a:srgbClr val="1E1C1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max(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y){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if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(y &gt; x) {x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= y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;}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return x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;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 //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x,y,z,w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......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x,y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n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z,w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 = max(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m,n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6211889" y="1437294"/>
            <a:ext cx="528894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GB" b="1" dirty="0" err="1" smtClean="0">
                <a:ea typeface="MS PGothic" panose="020B0600070205080204" pitchFamily="34" charset="-128"/>
              </a:rPr>
              <a:t>x,y</a:t>
            </a:r>
            <a:r>
              <a:rPr lang="en-US" altLang="en-GB" dirty="0" smtClean="0">
                <a:ea typeface="MS PGothic" panose="020B0600070205080204" pitchFamily="34" charset="-128"/>
              </a:rPr>
              <a:t>  in function </a:t>
            </a:r>
            <a:r>
              <a:rPr lang="en-US" altLang="en-GB" b="1" dirty="0" smtClean="0">
                <a:ea typeface="MS PGothic" panose="020B0600070205080204" pitchFamily="34" charset="-128"/>
              </a:rPr>
              <a:t>max</a:t>
            </a:r>
            <a:r>
              <a:rPr lang="en-US" altLang="en-GB" dirty="0" smtClean="0">
                <a:ea typeface="MS PGothic" panose="020B0600070205080204" pitchFamily="34" charset="-128"/>
              </a:rPr>
              <a:t>, are in different scope then </a:t>
            </a:r>
            <a:r>
              <a:rPr lang="en-US" altLang="en-GB" b="1" dirty="0" smtClean="0">
                <a:ea typeface="MS PGothic" panose="020B0600070205080204" pitchFamily="34" charset="-128"/>
              </a:rPr>
              <a:t>main</a:t>
            </a:r>
            <a:r>
              <a:rPr lang="en-US" altLang="en-GB" dirty="0" smtClean="0">
                <a:ea typeface="MS PGothic" panose="020B0600070205080204" pitchFamily="34" charset="-128"/>
              </a:rPr>
              <a:t>, hence any change to </a:t>
            </a:r>
            <a:r>
              <a:rPr lang="en-US" altLang="en-GB" b="1" dirty="0" smtClean="0">
                <a:ea typeface="MS PGothic" panose="020B0600070205080204" pitchFamily="34" charset="-128"/>
              </a:rPr>
              <a:t>x</a:t>
            </a:r>
            <a:r>
              <a:rPr lang="en-US" altLang="en-GB" dirty="0" smtClean="0">
                <a:ea typeface="MS PGothic" panose="020B0600070205080204" pitchFamily="34" charset="-128"/>
              </a:rPr>
              <a:t> in </a:t>
            </a:r>
            <a:r>
              <a:rPr lang="en-US" altLang="en-GB" b="1" dirty="0" smtClean="0">
                <a:ea typeface="MS PGothic" panose="020B0600070205080204" pitchFamily="34" charset="-128"/>
              </a:rPr>
              <a:t>max</a:t>
            </a:r>
            <a:r>
              <a:rPr lang="en-US" altLang="en-GB" dirty="0" smtClean="0">
                <a:ea typeface="MS PGothic" panose="020B0600070205080204" pitchFamily="34" charset="-128"/>
              </a:rPr>
              <a:t> does not change </a:t>
            </a:r>
            <a:r>
              <a:rPr lang="en-US" altLang="en-GB" b="1" dirty="0" smtClean="0">
                <a:ea typeface="MS PGothic" panose="020B0600070205080204" pitchFamily="34" charset="-128"/>
              </a:rPr>
              <a:t>x</a:t>
            </a:r>
            <a:r>
              <a:rPr lang="en-US" altLang="en-GB" dirty="0" smtClean="0">
                <a:ea typeface="MS PGothic" panose="020B0600070205080204" pitchFamily="34" charset="-128"/>
              </a:rPr>
              <a:t> in main</a:t>
            </a:r>
            <a:endParaRPr lang="en-US" altLang="en-GB" i="1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6253315" y="3374077"/>
            <a:ext cx="5247519" cy="2773007"/>
            <a:chOff x="7917" y="4777"/>
            <a:chExt cx="6238" cy="4369"/>
          </a:xfrm>
        </p:grpSpPr>
        <p:sp>
          <p:nvSpPr>
            <p:cNvPr id="12" name="Curved Left Arrow 9222"/>
            <p:cNvSpPr>
              <a:spLocks noChangeArrowheads="1"/>
            </p:cNvSpPr>
            <p:nvPr/>
          </p:nvSpPr>
          <p:spPr bwMode="auto">
            <a:xfrm>
              <a:off x="13190" y="5307"/>
              <a:ext cx="917" cy="2102"/>
            </a:xfrm>
            <a:prstGeom prst="curvedLeftArrow">
              <a:avLst>
                <a:gd name="adj1" fmla="val 45845"/>
                <a:gd name="adj2" fmla="val 91690"/>
                <a:gd name="adj3" fmla="val 33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3" name="TextBox 9223"/>
            <p:cNvSpPr txBox="1">
              <a:spLocks noChangeArrowheads="1"/>
            </p:cNvSpPr>
            <p:nvPr/>
          </p:nvSpPr>
          <p:spPr bwMode="auto">
            <a:xfrm>
              <a:off x="11444" y="4777"/>
              <a:ext cx="246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copy r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back</a:t>
              </a:r>
            </a:p>
          </p:txBody>
        </p:sp>
        <p:sp>
          <p:nvSpPr>
            <p:cNvPr id="14" name="Up Arrow 9224"/>
            <p:cNvSpPr>
              <a:spLocks noChangeArrowheads="1"/>
            </p:cNvSpPr>
            <p:nvPr/>
          </p:nvSpPr>
          <p:spPr bwMode="auto">
            <a:xfrm rot="-10740000" flipH="1" flipV="1">
              <a:off x="7917" y="6397"/>
              <a:ext cx="1365" cy="1532"/>
            </a:xfrm>
            <a:prstGeom prst="upArrow">
              <a:avLst>
                <a:gd name="adj1" fmla="val 50000"/>
                <a:gd name="adj2" fmla="val 279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15" name="TextBox 9225"/>
            <p:cNvSpPr txBox="1">
              <a:spLocks noChangeArrowheads="1"/>
            </p:cNvSpPr>
            <p:nvPr/>
          </p:nvSpPr>
          <p:spPr bwMode="auto">
            <a:xfrm>
              <a:off x="8987" y="7080"/>
              <a:ext cx="2881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copy values of 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x into a and y into b</a:t>
              </a:r>
              <a:endParaRPr lang="en-US" altLang="zh-CN" i="1" dirty="0">
                <a:solidFill>
                  <a:srgbClr val="1E1C1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9226"/>
            <p:cNvSpPr txBox="1">
              <a:spLocks noChangeArrowheads="1"/>
            </p:cNvSpPr>
            <p:nvPr/>
          </p:nvSpPr>
          <p:spPr bwMode="auto">
            <a:xfrm>
              <a:off x="12135" y="7255"/>
              <a:ext cx="2020" cy="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DejaVu Sans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store r</a:t>
              </a:r>
              <a:r>
                <a:rPr lang="en-US" altLang="zh-CN" i="1" dirty="0" smtClean="0">
                  <a:solidFill>
                    <a:srgbClr val="1E1C11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in a </a:t>
              </a:r>
              <a:r>
                <a:rPr lang="en-US" altLang="zh-CN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return value</a:t>
              </a:r>
              <a:r>
                <a:rPr lang="en-US" altLang="zh-CN" i="1" dirty="0">
                  <a:latin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1E1C11"/>
                  </a:solidFill>
                  <a:latin typeface="Calibri" panose="020F0502020204030204" pitchFamily="34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276226"/>
            <a:ext cx="8229600" cy="887413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How A Function E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xecutes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1600200"/>
            <a:ext cx="8397875" cy="45926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 err="1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main_program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executes and reaches 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max(</a:t>
            </a:r>
            <a:r>
              <a:rPr lang="en-US" altLang="zh-CN" dirty="0" err="1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x,y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)</a:t>
            </a:r>
            <a:endParaRPr lang="en-US" altLang="zh-CN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  <a:sym typeface="Andale Mono" pitchFamily="-65" charset="0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 err="1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main_program</a:t>
            </a: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suspends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Preparations made to run subprogram 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</a:t>
            </a:r>
            <a:r>
              <a:rPr lang="en-US" altLang="zh-CN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</a:t>
            </a:r>
            <a:endParaRPr lang="en-US" altLang="zh-CN" dirty="0">
              <a:solidFill>
                <a:srgbClr val="1E1C1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85725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Area allocated in memory where 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will have its variables.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activation frame</a:t>
            </a:r>
            <a:endParaRPr lang="en-US" altLang="zh-CN" sz="2400" dirty="0"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85725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Variables corresponding to parameters are created in activation frame</a:t>
            </a:r>
          </a:p>
          <a:p>
            <a:pPr marL="85725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Values of arguments are copied from activation frame of </a:t>
            </a:r>
            <a:r>
              <a:rPr lang="en-US" altLang="zh-CN" sz="2400" dirty="0" err="1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main_program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to that of 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  <a:sym typeface="Andale Mono" pitchFamily="-65" charset="0"/>
              </a:rPr>
              <a:t>max</a:t>
            </a:r>
            <a:r>
              <a:rPr lang="en-US" altLang="zh-CN" sz="2400" dirty="0" smtClean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US" altLang="zh-CN" sz="2400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This is termed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passing arguments by value</a:t>
            </a:r>
            <a:endParaRPr lang="en-US" altLang="zh-CN" sz="2400" dirty="0"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Execution of function-body starts</a:t>
            </a:r>
          </a:p>
        </p:txBody>
      </p:sp>
    </p:spTree>
    <p:extLst>
      <p:ext uri="{BB962C8B-B14F-4D97-AF65-F5344CB8AC3E}">
        <p14:creationId xmlns:p14="http://schemas.microsoft.com/office/powerpoint/2010/main" val="31140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">
  <a:themeElements>
    <a:clrScheme name="plai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66FF"/>
      </a:hlink>
      <a:folHlink>
        <a:srgbClr val="CC00FF"/>
      </a:folHlink>
    </a:clrScheme>
    <a:fontScheme name="plain">
      <a:majorFont>
        <a:latin typeface="Helvetica"/>
        <a:ea typeface=""/>
        <a:cs typeface="Times New Roman"/>
      </a:majorFont>
      <a:minorFont>
        <a:latin typeface="Helvetic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66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9554</TotalTime>
  <Words>1363</Words>
  <Application>Microsoft Office PowerPoint</Application>
  <PresentationFormat>Widescreen</PresentationFormat>
  <Paragraphs>371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MS PGothic</vt:lpstr>
      <vt:lpstr>MS PGothic</vt:lpstr>
      <vt:lpstr>SimSun</vt:lpstr>
      <vt:lpstr>Andale Mono</vt:lpstr>
      <vt:lpstr>Arial</vt:lpstr>
      <vt:lpstr>Calibri</vt:lpstr>
      <vt:lpstr>Calibri Light</vt:lpstr>
      <vt:lpstr>Consolas</vt:lpstr>
      <vt:lpstr>DejaVu Sans</vt:lpstr>
      <vt:lpstr>Helvetica</vt:lpstr>
      <vt:lpstr>Times New Roman</vt:lpstr>
      <vt:lpstr>Ubuntu</vt:lpstr>
      <vt:lpstr>Wingdings</vt:lpstr>
      <vt:lpstr>Office Theme</vt:lpstr>
      <vt:lpstr>1_Office Theme</vt:lpstr>
      <vt:lpstr>plain</vt:lpstr>
      <vt:lpstr>CS 101:  Functions</vt:lpstr>
      <vt:lpstr>Elegant Programming: Selection sort again</vt:lpstr>
      <vt:lpstr>Function Definition</vt:lpstr>
      <vt:lpstr>Functions also avoid code Duplication</vt:lpstr>
      <vt:lpstr>Using a Function  (exactly how it works, later)</vt:lpstr>
      <vt:lpstr>Function Execution</vt:lpstr>
      <vt:lpstr>Copying means original arguments are unchanged</vt:lpstr>
      <vt:lpstr>Copying means argument names do not matter</vt:lpstr>
      <vt:lpstr>How A Function Executes</vt:lpstr>
      <vt:lpstr>(contd.)</vt:lpstr>
      <vt:lpstr>Remarks</vt:lpstr>
      <vt:lpstr>Using/Calling Functions</vt:lpstr>
      <vt:lpstr>Functions returning nothing: void</vt:lpstr>
      <vt:lpstr>Function Call: Argument Copy</vt:lpstr>
      <vt:lpstr>Function Call: Argument Copy</vt:lpstr>
      <vt:lpstr>Functions all the way: Nested Functions</vt:lpstr>
      <vt:lpstr>Repeat: Variable Name Scope</vt:lpstr>
      <vt:lpstr>Functions: return</vt:lpstr>
      <vt:lpstr>Functions: return</vt:lpstr>
      <vt:lpstr>Functions: missing return problem</vt:lpstr>
      <vt:lpstr>Main is also a function where return is optional: return value used by 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176</cp:revision>
  <dcterms:created xsi:type="dcterms:W3CDTF">2018-09-04T07:43:16Z</dcterms:created>
  <dcterms:modified xsi:type="dcterms:W3CDTF">2018-09-26T18:43:57Z</dcterms:modified>
</cp:coreProperties>
</file>