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323" r:id="rId5"/>
    <p:sldId id="338" r:id="rId6"/>
    <p:sldId id="326" r:id="rId7"/>
    <p:sldId id="360" r:id="rId8"/>
    <p:sldId id="325" r:id="rId9"/>
    <p:sldId id="339" r:id="rId10"/>
    <p:sldId id="340" r:id="rId11"/>
    <p:sldId id="341" r:id="rId12"/>
    <p:sldId id="342" r:id="rId13"/>
    <p:sldId id="343" r:id="rId14"/>
    <p:sldId id="359" r:id="rId15"/>
    <p:sldId id="344" r:id="rId16"/>
    <p:sldId id="356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574C6-C043-43D5-91AE-B40F699156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04DE-41DC-421B-ACA9-56759D1AEA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5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ED96-60BC-43C2-8FCF-EA85C377B0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BAF7-0554-40DA-B4AB-64FF56B511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CFDB-89BD-472B-B6A5-BA2D34467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2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8C001-9C26-4775-9B53-02B2AB8CDF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7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C4D8-3FC3-42D7-9469-EA0AA578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2FE6F-CFF8-4354-8DA0-345848E750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0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DB7E-A248-4945-82B5-A5DFA69BDB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8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72124-F4D0-4CF8-8545-E673F2C67A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51AC-15A7-4396-9047-BE2DDD2116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7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10BD1DF9-85EA-4ED1-9DE6-B6797549EE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3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86C3E853-9BEB-4025-BF53-8FD13601A2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E2570FB-916C-4BAA-B49A-C349B07BC1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4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71580AD3-A34F-4420-8DA8-800DA4815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254AD386-D34C-4124-B0E7-E103F6D43D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831ABA-3B0A-4E22-A031-D769921E3FC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Recursion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insertLast</a:t>
            </a:r>
            <a:r>
              <a:rPr lang="en-IN" dirty="0" smtClean="0"/>
              <a:t>: Pre and Post Conditions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799" y="1162595"/>
            <a:ext cx="6758610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insertLast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a[],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){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</a:t>
            </a:r>
            <a:r>
              <a:rPr lang="en-US" sz="2800" strike="sngStrike" dirty="0" smtClean="0">
                <a:latin typeface="Consolas" panose="020B0609020204030204" pitchFamily="49" charset="0"/>
              </a:rPr>
              <a:t>LI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PreCond</a:t>
            </a:r>
            <a:r>
              <a:rPr lang="en-US" sz="2800" dirty="0" smtClean="0"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a[0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..i-1] is sorted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a[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]; l</a:t>
            </a:r>
            <a:r>
              <a:rPr lang="en-US" sz="2800" dirty="0" smtClean="0"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while (l&gt;=0 </a:t>
            </a:r>
            <a:r>
              <a:rPr lang="en-US" sz="2800" dirty="0">
                <a:latin typeface="Consolas" panose="020B0609020204030204" pitchFamily="49" charset="0"/>
              </a:rPr>
              <a:t>&amp;&amp; </a:t>
            </a:r>
            <a:r>
              <a:rPr lang="en-US" sz="2800" dirty="0" smtClean="0">
                <a:latin typeface="Consolas" panose="020B0609020204030204" pitchFamily="49" charset="0"/>
              </a:rPr>
              <a:t>a[l</a:t>
            </a:r>
            <a:r>
              <a:rPr lang="en-US" sz="2800" dirty="0" smtClean="0">
                <a:latin typeface="Consolas" panose="020B0609020204030204" pitchFamily="49" charset="0"/>
              </a:rPr>
              <a:t>]&gt;</a:t>
            </a:r>
            <a:r>
              <a:rPr lang="en-US" sz="2800" dirty="0" err="1" smtClean="0"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 { </a:t>
            </a:r>
            <a:r>
              <a:rPr lang="en-US" sz="2800" dirty="0" smtClean="0">
                <a:latin typeface="Consolas" panose="020B0609020204030204" pitchFamily="49" charset="0"/>
              </a:rPr>
              <a:t>a[l+1] = a[l]; 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latin typeface="Consolas" panose="020B0609020204030204" pitchFamily="49" charset="0"/>
              </a:rPr>
              <a:t>--; }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a[l+1</a:t>
            </a:r>
            <a:r>
              <a:rPr lang="en-US" sz="2800" dirty="0" smtClean="0">
                <a:latin typeface="Consolas" panose="020B0609020204030204" pitchFamily="49" charset="0"/>
              </a:rPr>
              <a:t>] = </a:t>
            </a:r>
            <a:r>
              <a:rPr lang="en-US" sz="2800" dirty="0" err="1" smtClean="0"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++;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PostCond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a[0..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i]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is sorted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71873" y="1378524"/>
            <a:ext cx="4096058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a[],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  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n){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 &lt; 2) return;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(a, n-1);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insertLast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a,i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</a:t>
            </a:r>
            <a:r>
              <a:rPr lang="en-IN" dirty="0" err="1" smtClean="0"/>
              <a:t>vs</a:t>
            </a:r>
            <a:r>
              <a:rPr lang="en-IN" dirty="0" smtClean="0"/>
              <a:t> Recursion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162595"/>
            <a:ext cx="5730240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isort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a[],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n</a:t>
            </a:r>
            <a:r>
              <a:rPr lang="en-US" sz="2800" dirty="0" smtClean="0">
                <a:latin typeface="Consolas" panose="020B0609020204030204" pitchFamily="49" charset="0"/>
              </a:rPr>
              <a:t>){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 while 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 smtClean="0">
                <a:latin typeface="Consolas" panose="020B0609020204030204" pitchFamily="49" charset="0"/>
              </a:rPr>
              <a:t>{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//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LI: a[0..i-1] sorted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a,i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++;	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04411" y="1162595"/>
            <a:ext cx="6152606" cy="3879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a[],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n){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if (n &lt; 2) return;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(a, n-1);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PostCond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a[0..n-1]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sorted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insertLast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a,i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001" y="5270236"/>
            <a:ext cx="908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Recursive version not particularly easier than iterative version??,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higher function call overhead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9346" y="6283370"/>
            <a:ext cx="609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But recursion very useful in many problems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2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</a:t>
            </a:r>
            <a:r>
              <a:rPr lang="en-IN" dirty="0" err="1" smtClean="0"/>
              <a:t>vs</a:t>
            </a:r>
            <a:r>
              <a:rPr lang="en-IN" dirty="0" smtClean="0"/>
              <a:t> Recursion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75008" y="1815921"/>
            <a:ext cx="894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All iterative programs can be written as a recursive one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1129047" y="2916008"/>
            <a:ext cx="96505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rgbClr val="000000"/>
                </a:solidFill>
              </a:rPr>
              <a:t>All </a:t>
            </a:r>
            <a:r>
              <a:rPr lang="en-IN" sz="2800" dirty="0" smtClean="0">
                <a:solidFill>
                  <a:srgbClr val="000000"/>
                </a:solidFill>
              </a:rPr>
              <a:t>recursive </a:t>
            </a:r>
            <a:r>
              <a:rPr lang="en-IN" sz="2800" dirty="0">
                <a:solidFill>
                  <a:srgbClr val="000000"/>
                </a:solidFill>
              </a:rPr>
              <a:t>programs can </a:t>
            </a:r>
            <a:r>
              <a:rPr lang="en-IN" sz="2800" dirty="0" smtClean="0">
                <a:solidFill>
                  <a:srgbClr val="000000"/>
                </a:solidFill>
              </a:rPr>
              <a:t>also be </a:t>
            </a:r>
            <a:r>
              <a:rPr lang="en-IN" sz="2800" dirty="0">
                <a:solidFill>
                  <a:srgbClr val="000000"/>
                </a:solidFill>
              </a:rPr>
              <a:t>written as </a:t>
            </a:r>
            <a:r>
              <a:rPr lang="en-IN" sz="2800" dirty="0" smtClean="0">
                <a:solidFill>
                  <a:srgbClr val="000000"/>
                </a:solidFill>
              </a:rPr>
              <a:t>iterative one</a:t>
            </a:r>
          </a:p>
          <a:p>
            <a:pPr lvl="0"/>
            <a:r>
              <a:rPr lang="en-IN" sz="2800" dirty="0">
                <a:solidFill>
                  <a:srgbClr val="000000"/>
                </a:solidFill>
              </a:rPr>
              <a:t>	</a:t>
            </a:r>
            <a:r>
              <a:rPr lang="en-IN" sz="2800" dirty="0" smtClean="0">
                <a:solidFill>
                  <a:srgbClr val="000000"/>
                </a:solidFill>
              </a:rPr>
              <a:t>- after all basic computer operations are iterative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Chakrabarti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Quicksort</a:t>
            </a:r>
          </a:p>
        </p:txBody>
      </p:sp>
      <p:graphicFrame>
        <p:nvGraphicFramePr>
          <p:cNvPr id="33811" name="Group 19"/>
          <p:cNvGraphicFramePr>
            <a:graphicFrameLocks noGrp="1"/>
          </p:cNvGraphicFramePr>
          <p:nvPr/>
        </p:nvGraphicFramePr>
        <p:xfrm>
          <a:off x="6858000" y="10668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86" name="Group 94"/>
          <p:cNvGraphicFramePr>
            <a:graphicFrameLocks noGrp="1"/>
          </p:cNvGraphicFramePr>
          <p:nvPr/>
        </p:nvGraphicFramePr>
        <p:xfrm>
          <a:off x="6858000" y="18288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2362200" y="1476376"/>
            <a:ext cx="416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Choose an arbitrary </a:t>
            </a:r>
            <a:r>
              <a:rPr lang="en-US" sz="2800" i="1"/>
              <a:t>pivot</a:t>
            </a:r>
            <a:endParaRPr lang="en-US" sz="2800"/>
          </a:p>
        </p:txBody>
      </p:sp>
      <p:cxnSp>
        <p:nvCxnSpPr>
          <p:cNvPr id="33889" name="AutoShape 97"/>
          <p:cNvCxnSpPr>
            <a:cxnSpLocks noChangeShapeType="1"/>
            <a:endCxn id="33887" idx="0"/>
          </p:cNvCxnSpPr>
          <p:nvPr/>
        </p:nvCxnSpPr>
        <p:spPr bwMode="auto">
          <a:xfrm rot="10800000" flipV="1">
            <a:off x="4445000" y="1333501"/>
            <a:ext cx="2413000" cy="142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90" name="AutoShape 98"/>
          <p:cNvCxnSpPr>
            <a:cxnSpLocks noChangeShapeType="1"/>
            <a:stCxn id="33887" idx="2"/>
          </p:cNvCxnSpPr>
          <p:nvPr/>
        </p:nvCxnSpPr>
        <p:spPr bwMode="auto">
          <a:xfrm rot="16200000" flipH="1">
            <a:off x="5601494" y="838994"/>
            <a:ext cx="100012" cy="241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2390776" y="2514600"/>
            <a:ext cx="4162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Sift</a:t>
            </a:r>
            <a:r>
              <a:rPr lang="en-US" sz="2800"/>
              <a:t> elements to the order</a:t>
            </a:r>
            <a:br>
              <a:rPr lang="en-US" sz="2800"/>
            </a:br>
            <a:r>
              <a:rPr lang="en-US" sz="2800"/>
              <a:t>less than pivot, pivot,</a:t>
            </a:r>
            <a:br>
              <a:rPr lang="en-US" sz="2800"/>
            </a:br>
            <a:r>
              <a:rPr lang="en-US" sz="2800"/>
              <a:t>greater than pivot</a:t>
            </a:r>
            <a:endParaRPr lang="en-US" sz="2800" i="1"/>
          </a:p>
        </p:txBody>
      </p:sp>
      <p:cxnSp>
        <p:nvCxnSpPr>
          <p:cNvPr id="33892" name="AutoShape 100"/>
          <p:cNvCxnSpPr>
            <a:cxnSpLocks noChangeShapeType="1"/>
            <a:endCxn id="33891" idx="0"/>
          </p:cNvCxnSpPr>
          <p:nvPr/>
        </p:nvCxnSpPr>
        <p:spPr bwMode="auto">
          <a:xfrm rot="10800000" flipV="1">
            <a:off x="4471988" y="2095500"/>
            <a:ext cx="2386012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923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01993"/>
              </p:ext>
            </p:extLst>
          </p:nvPr>
        </p:nvGraphicFramePr>
        <p:xfrm>
          <a:off x="6858000" y="38862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928" name="AutoShape 136"/>
          <p:cNvCxnSpPr>
            <a:cxnSpLocks noChangeShapeType="1"/>
            <a:stCxn id="33891" idx="2"/>
          </p:cNvCxnSpPr>
          <p:nvPr/>
        </p:nvCxnSpPr>
        <p:spPr bwMode="auto">
          <a:xfrm rot="16200000" flipH="1">
            <a:off x="5532438" y="2827338"/>
            <a:ext cx="265112" cy="23860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929" name="AutoShape 137"/>
          <p:cNvSpPr>
            <a:spLocks noChangeArrowheads="1"/>
          </p:cNvSpPr>
          <p:nvPr/>
        </p:nvSpPr>
        <p:spPr bwMode="auto">
          <a:xfrm>
            <a:off x="6858000" y="2590800"/>
            <a:ext cx="3505200" cy="10668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Note that other elements</a:t>
            </a:r>
            <a:br>
              <a:rPr lang="en-US" sz="2400"/>
            </a:br>
            <a:r>
              <a:rPr lang="en-US" sz="2400"/>
              <a:t>are not sorted</a:t>
            </a:r>
          </a:p>
        </p:txBody>
      </p:sp>
      <p:graphicFrame>
        <p:nvGraphicFramePr>
          <p:cNvPr id="33990" name="Group 198"/>
          <p:cNvGraphicFramePr>
            <a:graphicFrameLocks noGrp="1"/>
          </p:cNvGraphicFramePr>
          <p:nvPr/>
        </p:nvGraphicFramePr>
        <p:xfrm>
          <a:off x="6858000" y="49530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991" name="Group 199"/>
          <p:cNvGraphicFramePr>
            <a:graphicFrameLocks noGrp="1"/>
          </p:cNvGraphicFramePr>
          <p:nvPr/>
        </p:nvGraphicFramePr>
        <p:xfrm>
          <a:off x="6858000" y="57912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3988" name="Text Box 196"/>
          <p:cNvSpPr txBox="1">
            <a:spLocks noChangeArrowheads="1"/>
          </p:cNvSpPr>
          <p:nvPr/>
        </p:nvSpPr>
        <p:spPr bwMode="auto">
          <a:xfrm>
            <a:off x="2819400" y="5029200"/>
            <a:ext cx="289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Sort left and right</a:t>
            </a:r>
            <a:br>
              <a:rPr lang="en-US" sz="2800"/>
            </a:br>
            <a:r>
              <a:rPr lang="en-US" sz="2800"/>
              <a:t>segments</a:t>
            </a:r>
          </a:p>
        </p:txBody>
      </p:sp>
      <p:cxnSp>
        <p:nvCxnSpPr>
          <p:cNvPr id="33992" name="AutoShape 200"/>
          <p:cNvCxnSpPr>
            <a:cxnSpLocks noChangeShapeType="1"/>
            <a:endCxn id="33988" idx="0"/>
          </p:cNvCxnSpPr>
          <p:nvPr/>
        </p:nvCxnSpPr>
        <p:spPr bwMode="auto">
          <a:xfrm rot="10800000" flipV="1">
            <a:off x="4267200" y="4152900"/>
            <a:ext cx="25908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93" name="AutoShape 201"/>
          <p:cNvCxnSpPr>
            <a:cxnSpLocks noChangeShapeType="1"/>
            <a:stCxn id="33988" idx="3"/>
          </p:cNvCxnSpPr>
          <p:nvPr/>
        </p:nvCxnSpPr>
        <p:spPr bwMode="auto">
          <a:xfrm flipV="1">
            <a:off x="5715000" y="5219701"/>
            <a:ext cx="1143000" cy="282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94" name="AutoShape 202"/>
          <p:cNvCxnSpPr>
            <a:cxnSpLocks noChangeShapeType="1"/>
            <a:stCxn id="33988" idx="3"/>
          </p:cNvCxnSpPr>
          <p:nvPr/>
        </p:nvCxnSpPr>
        <p:spPr bwMode="auto">
          <a:xfrm>
            <a:off x="5715000" y="5502276"/>
            <a:ext cx="1143000" cy="5556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98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7" grpId="0"/>
      <p:bldP spid="33891" grpId="0"/>
      <p:bldP spid="33929" grpId="0" animBg="1"/>
      <p:bldP spid="339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Quicksort:</a:t>
            </a:r>
            <a:r>
              <a:rPr lang="en-US" sz="3600" dirty="0" smtClean="0">
                <a:solidFill>
                  <a:srgbClr val="C00000"/>
                </a:solidFill>
              </a:rPr>
              <a:t>     void </a:t>
            </a:r>
            <a:r>
              <a:rPr lang="en-US" sz="3600" dirty="0" err="1" smtClean="0">
                <a:solidFill>
                  <a:srgbClr val="C00000"/>
                </a:solidFill>
              </a:rPr>
              <a:t>qsort</a:t>
            </a:r>
            <a:r>
              <a:rPr lang="en-US" sz="3600" dirty="0" smtClean="0">
                <a:solidFill>
                  <a:srgbClr val="C00000"/>
                </a:solidFill>
              </a:rPr>
              <a:t>(</a:t>
            </a:r>
            <a:r>
              <a:rPr lang="en-US" sz="3600" dirty="0" err="1" smtClean="0">
                <a:solidFill>
                  <a:srgbClr val="C00000"/>
                </a:solidFill>
              </a:rPr>
              <a:t>int</a:t>
            </a:r>
            <a:r>
              <a:rPr lang="en-US" sz="3600" dirty="0" smtClean="0">
                <a:solidFill>
                  <a:srgbClr val="C00000"/>
                </a:solidFill>
              </a:rPr>
              <a:t> a[], </a:t>
            </a:r>
            <a:r>
              <a:rPr lang="en-US" sz="3600" dirty="0" err="1" smtClean="0">
                <a:solidFill>
                  <a:srgbClr val="C00000"/>
                </a:solidFill>
              </a:rPr>
              <a:t>int</a:t>
            </a:r>
            <a:r>
              <a:rPr lang="en-US" sz="3600" dirty="0" smtClean="0">
                <a:solidFill>
                  <a:srgbClr val="C00000"/>
                </a:solidFill>
              </a:rPr>
              <a:t> low, </a:t>
            </a:r>
            <a:r>
              <a:rPr lang="en-US" sz="3600" dirty="0" err="1" smtClean="0">
                <a:solidFill>
                  <a:srgbClr val="C00000"/>
                </a:solidFill>
              </a:rPr>
              <a:t>int</a:t>
            </a:r>
            <a:r>
              <a:rPr lang="en-US" sz="3600" dirty="0" smtClean="0">
                <a:solidFill>
                  <a:srgbClr val="C00000"/>
                </a:solidFill>
              </a:rPr>
              <a:t> high) {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33811" name="Group 19"/>
          <p:cNvGraphicFramePr>
            <a:graphicFrameLocks noGrp="1"/>
          </p:cNvGraphicFramePr>
          <p:nvPr/>
        </p:nvGraphicFramePr>
        <p:xfrm>
          <a:off x="6858000" y="10668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86" name="Group 94"/>
          <p:cNvGraphicFramePr>
            <a:graphicFrameLocks noGrp="1"/>
          </p:cNvGraphicFramePr>
          <p:nvPr/>
        </p:nvGraphicFramePr>
        <p:xfrm>
          <a:off x="6858000" y="18288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2362200" y="1476376"/>
            <a:ext cx="416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Choose an arbitrary </a:t>
            </a:r>
            <a:r>
              <a:rPr lang="en-US" sz="2800" i="1" dirty="0"/>
              <a:t>pivot</a:t>
            </a:r>
            <a:endParaRPr lang="en-US" sz="2800" dirty="0"/>
          </a:p>
        </p:txBody>
      </p:sp>
      <p:cxnSp>
        <p:nvCxnSpPr>
          <p:cNvPr id="33889" name="AutoShape 97"/>
          <p:cNvCxnSpPr>
            <a:cxnSpLocks noChangeShapeType="1"/>
            <a:endCxn id="33887" idx="0"/>
          </p:cNvCxnSpPr>
          <p:nvPr/>
        </p:nvCxnSpPr>
        <p:spPr bwMode="auto">
          <a:xfrm rot="10800000" flipV="1">
            <a:off x="4445000" y="1333501"/>
            <a:ext cx="2413000" cy="142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90" name="AutoShape 98"/>
          <p:cNvCxnSpPr>
            <a:cxnSpLocks noChangeShapeType="1"/>
            <a:stCxn id="33887" idx="2"/>
          </p:cNvCxnSpPr>
          <p:nvPr/>
        </p:nvCxnSpPr>
        <p:spPr bwMode="auto">
          <a:xfrm rot="16200000" flipH="1">
            <a:off x="5601494" y="838994"/>
            <a:ext cx="100012" cy="241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2390776" y="2514600"/>
            <a:ext cx="4162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/>
              <a:t>Sift</a:t>
            </a:r>
            <a:r>
              <a:rPr lang="en-US" sz="2800"/>
              <a:t> elements to the order</a:t>
            </a:r>
            <a:br>
              <a:rPr lang="en-US" sz="2800"/>
            </a:br>
            <a:r>
              <a:rPr lang="en-US" sz="2800"/>
              <a:t>less than pivot, pivot,</a:t>
            </a:r>
            <a:br>
              <a:rPr lang="en-US" sz="2800"/>
            </a:br>
            <a:r>
              <a:rPr lang="en-US" sz="2800"/>
              <a:t>greater than pivot</a:t>
            </a:r>
            <a:endParaRPr lang="en-US" sz="2800" i="1"/>
          </a:p>
        </p:txBody>
      </p:sp>
      <p:cxnSp>
        <p:nvCxnSpPr>
          <p:cNvPr id="33892" name="AutoShape 100"/>
          <p:cNvCxnSpPr>
            <a:cxnSpLocks noChangeShapeType="1"/>
            <a:endCxn id="33891" idx="0"/>
          </p:cNvCxnSpPr>
          <p:nvPr/>
        </p:nvCxnSpPr>
        <p:spPr bwMode="auto">
          <a:xfrm rot="10800000" flipV="1">
            <a:off x="4471988" y="2095500"/>
            <a:ext cx="2386012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923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01993"/>
              </p:ext>
            </p:extLst>
          </p:nvPr>
        </p:nvGraphicFramePr>
        <p:xfrm>
          <a:off x="6858000" y="38862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928" name="AutoShape 136"/>
          <p:cNvCxnSpPr>
            <a:cxnSpLocks noChangeShapeType="1"/>
            <a:stCxn id="33891" idx="2"/>
          </p:cNvCxnSpPr>
          <p:nvPr/>
        </p:nvCxnSpPr>
        <p:spPr bwMode="auto">
          <a:xfrm rot="16200000" flipH="1">
            <a:off x="5532438" y="2827338"/>
            <a:ext cx="265112" cy="23860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929" name="AutoShape 137"/>
          <p:cNvSpPr>
            <a:spLocks noChangeArrowheads="1"/>
          </p:cNvSpPr>
          <p:nvPr/>
        </p:nvSpPr>
        <p:spPr bwMode="auto">
          <a:xfrm>
            <a:off x="6858000" y="2590800"/>
            <a:ext cx="3505200" cy="10668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Note that other elements</a:t>
            </a:r>
            <a:br>
              <a:rPr lang="en-US" sz="2400"/>
            </a:br>
            <a:r>
              <a:rPr lang="en-US" sz="2400"/>
              <a:t>are not sorted</a:t>
            </a:r>
          </a:p>
        </p:txBody>
      </p:sp>
      <p:graphicFrame>
        <p:nvGraphicFramePr>
          <p:cNvPr id="33990" name="Group 198"/>
          <p:cNvGraphicFramePr>
            <a:graphicFrameLocks noGrp="1"/>
          </p:cNvGraphicFramePr>
          <p:nvPr/>
        </p:nvGraphicFramePr>
        <p:xfrm>
          <a:off x="6858000" y="49530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991" name="Group 199"/>
          <p:cNvGraphicFramePr>
            <a:graphicFrameLocks noGrp="1"/>
          </p:cNvGraphicFramePr>
          <p:nvPr/>
        </p:nvGraphicFramePr>
        <p:xfrm>
          <a:off x="6858000" y="5791200"/>
          <a:ext cx="31242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3988" name="Text Box 196"/>
          <p:cNvSpPr txBox="1">
            <a:spLocks noChangeArrowheads="1"/>
          </p:cNvSpPr>
          <p:nvPr/>
        </p:nvSpPr>
        <p:spPr bwMode="auto">
          <a:xfrm>
            <a:off x="2819400" y="5029200"/>
            <a:ext cx="289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Sort left and right</a:t>
            </a:r>
            <a:br>
              <a:rPr lang="en-US" sz="2800"/>
            </a:br>
            <a:r>
              <a:rPr lang="en-US" sz="2800"/>
              <a:t>segments</a:t>
            </a:r>
          </a:p>
        </p:txBody>
      </p:sp>
      <p:cxnSp>
        <p:nvCxnSpPr>
          <p:cNvPr id="33992" name="AutoShape 200"/>
          <p:cNvCxnSpPr>
            <a:cxnSpLocks noChangeShapeType="1"/>
            <a:endCxn id="33988" idx="0"/>
          </p:cNvCxnSpPr>
          <p:nvPr/>
        </p:nvCxnSpPr>
        <p:spPr bwMode="auto">
          <a:xfrm rot="10800000" flipV="1">
            <a:off x="4267200" y="4152900"/>
            <a:ext cx="25908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93" name="AutoShape 201"/>
          <p:cNvCxnSpPr>
            <a:cxnSpLocks noChangeShapeType="1"/>
            <a:stCxn id="33988" idx="3"/>
          </p:cNvCxnSpPr>
          <p:nvPr/>
        </p:nvCxnSpPr>
        <p:spPr bwMode="auto">
          <a:xfrm flipV="1">
            <a:off x="5715000" y="5219701"/>
            <a:ext cx="1143000" cy="282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94" name="AutoShape 202"/>
          <p:cNvCxnSpPr>
            <a:cxnSpLocks noChangeShapeType="1"/>
            <a:stCxn id="33988" idx="3"/>
          </p:cNvCxnSpPr>
          <p:nvPr/>
        </p:nvCxnSpPr>
        <p:spPr bwMode="auto">
          <a:xfrm>
            <a:off x="5715000" y="5502276"/>
            <a:ext cx="1143000" cy="5556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82251" y="2006898"/>
            <a:ext cx="479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solidFill>
                  <a:srgbClr val="C00000"/>
                </a:solidFill>
              </a:rPr>
              <a:t>int</a:t>
            </a:r>
            <a:r>
              <a:rPr lang="en-IN" sz="2800" dirty="0" smtClean="0">
                <a:solidFill>
                  <a:srgbClr val="C00000"/>
                </a:solidFill>
              </a:rPr>
              <a:t> m = partition(a, low, high);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057" y="4051469"/>
            <a:ext cx="3313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solidFill>
                  <a:srgbClr val="C00000"/>
                </a:solidFill>
              </a:rPr>
              <a:t>qsort</a:t>
            </a:r>
            <a:r>
              <a:rPr lang="en-IN" sz="2800" dirty="0" smtClean="0">
                <a:solidFill>
                  <a:srgbClr val="C00000"/>
                </a:solidFill>
              </a:rPr>
              <a:t>(a, low, m-1);</a:t>
            </a:r>
          </a:p>
          <a:p>
            <a:r>
              <a:rPr lang="en-IN" sz="2800" dirty="0" err="1" smtClean="0">
                <a:solidFill>
                  <a:srgbClr val="C00000"/>
                </a:solidFill>
              </a:rPr>
              <a:t>qsort</a:t>
            </a:r>
            <a:r>
              <a:rPr lang="en-IN" sz="2800" dirty="0" smtClean="0">
                <a:solidFill>
                  <a:srgbClr val="C00000"/>
                </a:solidFill>
              </a:rPr>
              <a:t>(a, m+1, high);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826421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if (high &gt; low) {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165" y="5780088"/>
            <a:ext cx="404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 }</a:t>
            </a:r>
          </a:p>
          <a:p>
            <a:r>
              <a:rPr lang="en-IN" sz="28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074" y="6364863"/>
            <a:ext cx="830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Best know all round sorting algorithm: </a:t>
            </a:r>
            <a:r>
              <a:rPr lang="en-IN" sz="2400" dirty="0" err="1" smtClean="0"/>
              <a:t>NlogN</a:t>
            </a:r>
            <a:r>
              <a:rPr lang="en-IN" sz="2400" dirty="0" smtClean="0"/>
              <a:t> instead of N^2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98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7" grpId="0"/>
      <p:bldP spid="33891" grpId="0"/>
      <p:bldP spid="33929" grpId="0" animBg="1"/>
      <p:bldP spid="339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274638"/>
            <a:ext cx="8229600" cy="1143000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A Botanical Tree Drawn Using the Turtle in S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implecpp</a:t>
            </a:r>
          </a:p>
        </p:txBody>
      </p:sp>
      <p:pic>
        <p:nvPicPr>
          <p:cNvPr id="34818" name="Content Placeholder 7" descr="Screen shot 2012-08-31 at 3.50.34 AM.png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70" r="-38570"/>
          <a:stretch>
            <a:fillRect/>
          </a:stretch>
        </p:blipFill>
        <p:spPr>
          <a:xfrm>
            <a:off x="2006600" y="1600200"/>
            <a:ext cx="8204200" cy="4902200"/>
          </a:xfrm>
        </p:spPr>
      </p:pic>
    </p:spTree>
    <p:extLst>
      <p:ext uri="{BB962C8B-B14F-4D97-AF65-F5344CB8AC3E}">
        <p14:creationId xmlns:p14="http://schemas.microsoft.com/office/powerpoint/2010/main" val="19855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153988"/>
            <a:ext cx="8229600" cy="1143000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A More Stylized Tree Drawn U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sing simplecpp</a:t>
            </a:r>
          </a:p>
        </p:txBody>
      </p:sp>
      <p:pic>
        <p:nvPicPr>
          <p:cNvPr id="35842" name="Content Placeholder 3" descr="Screen shot 2012-08-31 at 3.29.07 AM.png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24" r="-41124"/>
          <a:stretch>
            <a:fillRect/>
          </a:stretch>
        </p:blipFill>
        <p:spPr>
          <a:xfrm>
            <a:off x="1981200" y="18415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2537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ctrTitle"/>
          </p:nvPr>
        </p:nvSpPr>
        <p:spPr>
          <a:xfrm>
            <a:off x="2008188" y="106363"/>
            <a:ext cx="8229600" cy="11430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1 </a:t>
            </a:r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Stylized Tree =</a:t>
            </a:r>
            <a:b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 2 Small Stylized T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rees + V</a:t>
            </a:r>
          </a:p>
        </p:txBody>
      </p:sp>
      <p:pic>
        <p:nvPicPr>
          <p:cNvPr id="36866" name="Content Placeholder 3" descr="Screen shot 2012-08-31 at 3.29.07 AM.png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24" r="-41124"/>
          <a:stretch>
            <a:fillRect/>
          </a:stretch>
        </p:blipFill>
        <p:spPr>
          <a:xfrm>
            <a:off x="2008188" y="1635126"/>
            <a:ext cx="8229600" cy="3343275"/>
          </a:xfrm>
        </p:spPr>
      </p:pic>
      <p:sp>
        <p:nvSpPr>
          <p:cNvPr id="36867" name="TextBox 2"/>
          <p:cNvSpPr>
            <a:spLocks noChangeArrowheads="1"/>
          </p:cNvSpPr>
          <p:nvPr/>
        </p:nvSpPr>
        <p:spPr bwMode="auto">
          <a:xfrm>
            <a:off x="2082801" y="5337176"/>
            <a:ext cx="7788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When a part of an object is of the same type as the whole, the object is said to have a</a:t>
            </a:r>
            <a:r>
              <a:rPr lang="en-US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recursive structure</a:t>
            </a:r>
            <a:r>
              <a:rPr lang="en-US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4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276225"/>
            <a:ext cx="8229600" cy="725488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Drawing The Stylized T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Parts: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Root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Left branch,   Left subtree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Right branch, Right subtree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Number of levels: number of times the tree has branched going from the root to any leaf.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Number of levels in tree shown = 5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Number of levels in subtrees of tree: 4</a:t>
            </a:r>
          </a:p>
        </p:txBody>
      </p:sp>
      <p:sp>
        <p:nvSpPr>
          <p:cNvPr id="37891" name="Freeform 21507"/>
          <p:cNvSpPr>
            <a:spLocks noGrp="1" noRot="1" noChangeAspect="1" noEditPoints="1" noChangeArrowheads="1" noTextEdit="1"/>
          </p:cNvSpPr>
          <p:nvPr/>
        </p:nvSpPr>
        <p:spPr bwMode="auto">
          <a:xfrm>
            <a:off x="3487739" y="2249489"/>
            <a:ext cx="9525" cy="26987"/>
          </a:xfrm>
          <a:custGeom>
            <a:avLst/>
            <a:gdLst>
              <a:gd name="T0" fmla="*/ 0 w 1"/>
              <a:gd name="T1" fmla="*/ 26987 h 3"/>
              <a:gd name="T2" fmla="*/ 0 w 1"/>
              <a:gd name="T3" fmla="*/ 17991 h 3"/>
              <a:gd name="T4" fmla="*/ 0 w 1"/>
              <a:gd name="T5" fmla="*/ 17991 h 3"/>
              <a:gd name="T6" fmla="*/ 0 w 1"/>
              <a:gd name="T7" fmla="*/ 17991 h 3"/>
              <a:gd name="T8" fmla="*/ 0 w 1"/>
              <a:gd name="T9" fmla="*/ 17991 h 3"/>
              <a:gd name="T10" fmla="*/ 0 w 1"/>
              <a:gd name="T11" fmla="*/ 17991 h 3"/>
              <a:gd name="T12" fmla="*/ 0 w 1"/>
              <a:gd name="T13" fmla="*/ 17991 h 3"/>
              <a:gd name="T14" fmla="*/ 0 w 1"/>
              <a:gd name="T15" fmla="*/ 17991 h 3"/>
              <a:gd name="T16" fmla="*/ 0 w 1"/>
              <a:gd name="T17" fmla="*/ 17991 h 3"/>
              <a:gd name="T18" fmla="*/ 0 w 1"/>
              <a:gd name="T19" fmla="*/ 17991 h 3"/>
              <a:gd name="T20" fmla="*/ 0 w 1"/>
              <a:gd name="T21" fmla="*/ 17991 h 3"/>
              <a:gd name="T22" fmla="*/ 0 w 1"/>
              <a:gd name="T23" fmla="*/ 17991 h 3"/>
              <a:gd name="T24" fmla="*/ 0 w 1"/>
              <a:gd name="T25" fmla="*/ 17991 h 3"/>
              <a:gd name="T26" fmla="*/ 0 w 1"/>
              <a:gd name="T27" fmla="*/ 17991 h 3"/>
              <a:gd name="T28" fmla="*/ 0 w 1"/>
              <a:gd name="T29" fmla="*/ 17991 h 3"/>
              <a:gd name="T30" fmla="*/ 0 w 1"/>
              <a:gd name="T31" fmla="*/ 17991 h 3"/>
              <a:gd name="T32" fmla="*/ 0 w 1"/>
              <a:gd name="T33" fmla="*/ 17991 h 3"/>
              <a:gd name="T34" fmla="*/ 0 w 1"/>
              <a:gd name="T35" fmla="*/ 17991 h 3"/>
              <a:gd name="T36" fmla="*/ 0 w 1"/>
              <a:gd name="T37" fmla="*/ 8996 h 3"/>
              <a:gd name="T38" fmla="*/ 0 w 1"/>
              <a:gd name="T39" fmla="*/ 8996 h 3"/>
              <a:gd name="T40" fmla="*/ 0 w 1"/>
              <a:gd name="T41" fmla="*/ 8996 h 3"/>
              <a:gd name="T42" fmla="*/ 9525 w 1"/>
              <a:gd name="T43" fmla="*/ 8996 h 3"/>
              <a:gd name="T44" fmla="*/ 9525 w 1"/>
              <a:gd name="T45" fmla="*/ 8996 h 3"/>
              <a:gd name="T46" fmla="*/ 9525 w 1"/>
              <a:gd name="T47" fmla="*/ 8996 h 3"/>
              <a:gd name="T48" fmla="*/ 9525 w 1"/>
              <a:gd name="T49" fmla="*/ 0 h 3"/>
              <a:gd name="T50" fmla="*/ 9525 w 1"/>
              <a:gd name="T51" fmla="*/ 0 h 3"/>
              <a:gd name="T52" fmla="*/ 9525 w 1"/>
              <a:gd name="T53" fmla="*/ 0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" h="3">
                <a:moveTo>
                  <a:pt x="0" y="3"/>
                </a:move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33338"/>
            <a:ext cx="8229600" cy="887412"/>
          </a:xfrm>
        </p:spPr>
        <p:txBody>
          <a:bodyPr anchor="ctr"/>
          <a:lstStyle/>
          <a:p>
            <a:pPr eaLnBrk="1" hangingPunct="1"/>
            <a:r>
              <a:rPr lang="zh-CN" altLang="en-US" sz="4400">
                <a:latin typeface="Arial" panose="020B0604020202020204" pitchFamily="34" charset="0"/>
                <a:ea typeface="SimSun" panose="02010600030101010101" pitchFamily="2" charset="-122"/>
              </a:rPr>
              <a:t>Drawing The Stylized T</a:t>
            </a:r>
            <a:r>
              <a:rPr lang="en-US" altLang="zh-CN" sz="4400"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  <p:sp>
        <p:nvSpPr>
          <p:cNvPr id="38914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227138"/>
            <a:ext cx="8229600" cy="533241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General idea: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 draw an L level tree: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if L &gt; 0{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	Draw the left branch, and a Level L-1 on top of  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it.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	Draw the right branch, and a Level L-1 tree on 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top of it.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 must give the coordinates where the lines are to be drawn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Say root is to be drawn at (rx,ry)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Total height of drawing is h.</a:t>
            </a:r>
          </a:p>
          <a:p>
            <a:pPr lvl="1" algn="l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Total width of drawing is w.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 should then figure out where the roots of the subtrees will be.</a:t>
            </a:r>
          </a:p>
          <a:p>
            <a:pPr algn="l" eaLnBrk="1" hangingPunct="1">
              <a:lnSpc>
                <a:spcPct val="80000"/>
              </a:lnSpc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6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Chakrabarti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Recursion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51263"/>
            <a:ext cx="11582400" cy="1984652"/>
          </a:xfrm>
        </p:spPr>
        <p:txBody>
          <a:bodyPr/>
          <a:lstStyle/>
          <a:p>
            <a:r>
              <a:rPr lang="en-US" sz="2800" dirty="0"/>
              <a:t>A function can call </a:t>
            </a:r>
            <a:r>
              <a:rPr lang="en-US" sz="2800" dirty="0" smtClean="0"/>
              <a:t>itself, just like any other function</a:t>
            </a:r>
          </a:p>
          <a:p>
            <a:r>
              <a:rPr lang="en-US" sz="2800" dirty="0"/>
              <a:t>Each </a:t>
            </a:r>
            <a:r>
              <a:rPr lang="en-US" sz="2800" dirty="0" smtClean="0"/>
              <a:t>call </a:t>
            </a:r>
            <a:r>
              <a:rPr lang="en-US" sz="2800" dirty="0"/>
              <a:t>results in another activation frame getting </a:t>
            </a:r>
            <a:r>
              <a:rPr lang="en-US" sz="2800" dirty="0" smtClean="0"/>
              <a:t>created</a:t>
            </a:r>
            <a:endParaRPr lang="en-US" sz="2800" dirty="0"/>
          </a:p>
          <a:p>
            <a:r>
              <a:rPr lang="en-US" sz="2800" dirty="0" smtClean="0"/>
              <a:t>OK, as </a:t>
            </a:r>
            <a:r>
              <a:rPr lang="en-US" sz="2800" dirty="0"/>
              <a:t>long as this does not happen </a:t>
            </a:r>
            <a:r>
              <a:rPr lang="en-US" sz="2800" dirty="0" smtClean="0"/>
              <a:t>indefinitely</a:t>
            </a:r>
          </a:p>
          <a:p>
            <a:pPr lvl="1"/>
            <a:r>
              <a:rPr lang="en-US" sz="2400" dirty="0" smtClean="0"/>
              <a:t>like loops, recursive calls must also terminate</a:t>
            </a:r>
            <a:endParaRPr lang="en-US" sz="2400" dirty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736726" y="2971800"/>
            <a:ext cx="40927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fac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if (n == 0) return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else return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n * </a:t>
            </a:r>
            <a:r>
              <a:rPr lang="en-US" sz="2400" b="1" dirty="0" err="1">
                <a:latin typeface="Consolas" panose="020B0609020204030204" pitchFamily="49" charset="0"/>
              </a:rPr>
              <a:t>fac</a:t>
            </a:r>
            <a:r>
              <a:rPr lang="en-US" sz="2400" dirty="0">
                <a:latin typeface="Consolas" panose="020B0609020204030204" pitchFamily="49" charset="0"/>
              </a:rPr>
              <a:t>(n-1);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00200" y="5059740"/>
            <a:ext cx="59618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fib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if (n &lt; 2) return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else return </a:t>
            </a:r>
            <a:r>
              <a:rPr lang="en-US" sz="2400" b="1" dirty="0">
                <a:latin typeface="Consolas" panose="020B0609020204030204" pitchFamily="49" charset="0"/>
              </a:rPr>
              <a:t>fib</a:t>
            </a:r>
            <a:r>
              <a:rPr lang="en-US" sz="2400" dirty="0">
                <a:latin typeface="Consolas" panose="020B0609020204030204" pitchFamily="49" charset="0"/>
              </a:rPr>
              <a:t>(n-1) + </a:t>
            </a:r>
            <a:r>
              <a:rPr lang="en-US" sz="2400" b="1" dirty="0">
                <a:latin typeface="Consolas" panose="020B0609020204030204" pitchFamily="49" charset="0"/>
              </a:rPr>
              <a:t>fib</a:t>
            </a:r>
            <a:r>
              <a:rPr lang="en-US" sz="2400" dirty="0">
                <a:latin typeface="Consolas" panose="020B0609020204030204" pitchFamily="49" charset="0"/>
              </a:rPr>
              <a:t>(n-2);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565629" y="2971800"/>
            <a:ext cx="40927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gcd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if (n == 0) return m;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else return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gcd</a:t>
            </a:r>
            <a:r>
              <a:rPr lang="en-US" sz="2400" dirty="0">
                <a:latin typeface="Consolas" panose="020B0609020204030204" pitchFamily="49" charset="0"/>
              </a:rPr>
              <a:t>(n, m % n);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6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Content Placeholder 3" descr="Screen shot 2012-08-31 at 3.29.07 AM.png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24" r="-41124"/>
          <a:stretch>
            <a:fillRect/>
          </a:stretch>
        </p:blipFill>
        <p:spPr>
          <a:xfrm>
            <a:off x="2008188" y="1635126"/>
            <a:ext cx="8229600" cy="3343275"/>
          </a:xfrm>
        </p:spPr>
      </p:pic>
      <p:sp>
        <p:nvSpPr>
          <p:cNvPr id="39938" name="TextBox 2"/>
          <p:cNvSpPr>
            <a:spLocks noChangeArrowheads="1"/>
          </p:cNvSpPr>
          <p:nvPr/>
        </p:nvSpPr>
        <p:spPr bwMode="auto">
          <a:xfrm>
            <a:off x="2082801" y="5337175"/>
            <a:ext cx="77882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Basic Primitive: </a:t>
            </a:r>
          </a:p>
          <a:p>
            <a:pPr eaLnBrk="1" hangingPunct="1"/>
            <a:endParaRPr lang="zh-CN" altLang="en-US">
              <a:solidFill>
                <a:srgbClr val="4C4C4C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  <a:p>
            <a:pPr eaLnBrk="1" hangingPunct="1"/>
            <a:r>
              <a:rPr lang="zh-CN" altLang="en-US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Drawing a line from (x1,y1) to (x2,y2)</a:t>
            </a:r>
          </a:p>
        </p:txBody>
      </p:sp>
      <p:sp>
        <p:nvSpPr>
          <p:cNvPr id="39939" name="Title 1"/>
          <p:cNvSpPr>
            <a:spLocks noGrp="1" noChangeArrowheads="1"/>
          </p:cNvSpPr>
          <p:nvPr/>
        </p:nvSpPr>
        <p:spPr bwMode="auto">
          <a:xfrm>
            <a:off x="1971675" y="182563"/>
            <a:ext cx="82296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0000FF"/>
                </a:solidFill>
                <a:sym typeface="Calibri" panose="020F0502020204030204" pitchFamily="34" charset="0"/>
              </a:rPr>
              <a:t>Drawing The Stylized T</a:t>
            </a:r>
            <a:r>
              <a:rPr lang="en-US" altLang="zh-CN" sz="3600">
                <a:solidFill>
                  <a:srgbClr val="0000FF"/>
                </a:solidFill>
                <a:sym typeface="Calibri" panose="020F0502020204030204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625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3" descr="Screen shot 2012-08-31 at 3.29.07 AM.png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24" r="-41124"/>
          <a:stretch>
            <a:fillRect/>
          </a:stretch>
        </p:blipFill>
        <p:spPr>
          <a:xfrm>
            <a:off x="1971675" y="1879601"/>
            <a:ext cx="8229600" cy="3343275"/>
          </a:xfrm>
        </p:spPr>
      </p:pic>
      <p:sp>
        <p:nvSpPr>
          <p:cNvPr id="40962" name="TextBox 4"/>
          <p:cNvSpPr>
            <a:spLocks noChangeArrowheads="1"/>
          </p:cNvSpPr>
          <p:nvPr/>
        </p:nvSpPr>
        <p:spPr bwMode="auto">
          <a:xfrm>
            <a:off x="5686426" y="5413375"/>
            <a:ext cx="748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(rx,ry)</a:t>
            </a: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5853113" y="124936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W</a:t>
            </a: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8824913" y="3744913"/>
            <a:ext cx="32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H</a:t>
            </a:r>
          </a:p>
        </p:txBody>
      </p:sp>
      <p:sp>
        <p:nvSpPr>
          <p:cNvPr id="40965" name="TextBox 7"/>
          <p:cNvSpPr>
            <a:spLocks noChangeArrowheads="1"/>
          </p:cNvSpPr>
          <p:nvPr/>
        </p:nvSpPr>
        <p:spPr bwMode="auto">
          <a:xfrm>
            <a:off x="2832100" y="4884738"/>
            <a:ext cx="516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H/L</a:t>
            </a:r>
          </a:p>
        </p:txBody>
      </p:sp>
      <p:cxnSp>
        <p:nvCxnSpPr>
          <p:cNvPr id="40966" name="Straight Arrow Connector 9"/>
          <p:cNvCxnSpPr>
            <a:cxnSpLocks noChangeShapeType="1"/>
          </p:cNvCxnSpPr>
          <p:nvPr/>
        </p:nvCxnSpPr>
        <p:spPr bwMode="auto">
          <a:xfrm>
            <a:off x="3854450" y="1735138"/>
            <a:ext cx="4470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12"/>
          <p:cNvCxnSpPr>
            <a:cxnSpLocks noChangeShapeType="1"/>
          </p:cNvCxnSpPr>
          <p:nvPr/>
        </p:nvCxnSpPr>
        <p:spPr bwMode="auto">
          <a:xfrm>
            <a:off x="8693150" y="1879601"/>
            <a:ext cx="1588" cy="33432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5"/>
          <p:cNvCxnSpPr>
            <a:cxnSpLocks noChangeShapeType="1"/>
          </p:cNvCxnSpPr>
          <p:nvPr/>
        </p:nvCxnSpPr>
        <p:spPr bwMode="auto">
          <a:xfrm>
            <a:off x="3556000" y="4560889"/>
            <a:ext cx="0" cy="695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TextBox 17"/>
          <p:cNvSpPr>
            <a:spLocks noChangeArrowheads="1"/>
          </p:cNvSpPr>
          <p:nvPr/>
        </p:nvSpPr>
        <p:spPr bwMode="auto">
          <a:xfrm>
            <a:off x="3090863" y="6291263"/>
            <a:ext cx="1633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(rx-W/4,ry-H/L)</a:t>
            </a:r>
          </a:p>
        </p:txBody>
      </p:sp>
      <p:sp>
        <p:nvSpPr>
          <p:cNvPr id="40970" name="TextBox 19"/>
          <p:cNvSpPr>
            <a:spLocks noChangeArrowheads="1"/>
          </p:cNvSpPr>
          <p:nvPr/>
        </p:nvSpPr>
        <p:spPr bwMode="auto">
          <a:xfrm>
            <a:off x="6770688" y="6291263"/>
            <a:ext cx="1678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800">
                <a:solidFill>
                  <a:srgbClr val="4C4C4C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t>(rx+W/4,ry-H/L)</a:t>
            </a:r>
          </a:p>
        </p:txBody>
      </p:sp>
      <p:cxnSp>
        <p:nvCxnSpPr>
          <p:cNvPr id="40971" name="Straight Arrow Connector 20"/>
          <p:cNvCxnSpPr>
            <a:cxnSpLocks noChangeShapeType="1"/>
          </p:cNvCxnSpPr>
          <p:nvPr/>
        </p:nvCxnSpPr>
        <p:spPr bwMode="auto">
          <a:xfrm flipV="1">
            <a:off x="4092576" y="4833938"/>
            <a:ext cx="835025" cy="14287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Arrow Connector 28"/>
          <p:cNvCxnSpPr>
            <a:cxnSpLocks noChangeShapeType="1"/>
          </p:cNvCxnSpPr>
          <p:nvPr/>
        </p:nvCxnSpPr>
        <p:spPr bwMode="auto">
          <a:xfrm flipH="1" flipV="1">
            <a:off x="7245350" y="4764089"/>
            <a:ext cx="552450" cy="1489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itle 1"/>
          <p:cNvSpPr>
            <a:spLocks noGrp="1" noChangeArrowheads="1"/>
          </p:cNvSpPr>
          <p:nvPr>
            <p:ph type="ctrTitle"/>
          </p:nvPr>
        </p:nvSpPr>
        <p:spPr>
          <a:xfrm>
            <a:off x="1971675" y="182563"/>
            <a:ext cx="8229600" cy="887412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SimSun" panose="02010600030101010101" pitchFamily="2" charset="-122"/>
              </a:rPr>
              <a:t>Drawing The Stylized T</a:t>
            </a:r>
            <a:r>
              <a:rPr lang="en-US" altLang="zh-CN" sz="3600"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35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33338"/>
            <a:ext cx="8229600" cy="887412"/>
          </a:xfrm>
        </p:spPr>
        <p:txBody>
          <a:bodyPr anchor="ctr"/>
          <a:lstStyle/>
          <a:p>
            <a:pPr eaLnBrk="1" hangingPunct="1"/>
            <a:r>
              <a:rPr lang="zh-CN" altLang="en-US" sz="4400">
                <a:latin typeface="Arial" panose="020B0604020202020204" pitchFamily="34" charset="0"/>
                <a:ea typeface="SimSun" panose="02010600030101010101" pitchFamily="2" charset="-122"/>
              </a:rPr>
              <a:t>Drawing The Stylized T</a:t>
            </a:r>
            <a:r>
              <a:rPr lang="en-US" altLang="zh-CN" sz="4400"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  <p:sp>
        <p:nvSpPr>
          <p:cNvPr id="41986" name="Subtitle 1"/>
          <p:cNvSpPr>
            <a:spLocks noGrp="1"/>
          </p:cNvSpPr>
          <p:nvPr>
            <p:ph type="subTitle" idx="1"/>
          </p:nvPr>
        </p:nvSpPr>
        <p:spPr>
          <a:xfrm>
            <a:off x="2228851" y="1585913"/>
            <a:ext cx="7604125" cy="4616450"/>
          </a:xfrm>
        </p:spPr>
        <p:txBody>
          <a:bodyPr/>
          <a:lstStyle/>
          <a:p>
            <a:pPr algn="l" eaLnBrk="1" hangingPunct="1"/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Basic Primitive Required: Drawing a line</a:t>
            </a:r>
          </a:p>
          <a:p>
            <a:pPr algn="l" eaLnBrk="1" hangingPunct="1"/>
            <a:endParaRPr lang="en-US" altLang="en-GB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Create a named shape with type Line</a:t>
            </a:r>
          </a:p>
          <a:p>
            <a:pPr algn="l" eaLnBrk="1" hangingPunct="1"/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	</a:t>
            </a:r>
          </a:p>
          <a:p>
            <a:pPr algn="l" eaLnBrk="1" hangingPunct="1"/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	</a:t>
            </a:r>
            <a:r>
              <a:rPr lang="en-US" altLang="en-GB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Line line_name(x1,y1,x2,y2);</a:t>
            </a:r>
          </a:p>
          <a:p>
            <a:pPr algn="l" eaLnBrk="1" hangingPunct="1"/>
            <a:endParaRPr lang="en-US" altLang="en-GB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Draw the shape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GB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eaLnBrk="1" hangingPunct="1"/>
            <a:r>
              <a:rPr lang="en-US" altLang="en-GB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	</a:t>
            </a:r>
            <a:r>
              <a:rPr lang="en-US" altLang="en-GB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line_name.imprint();</a:t>
            </a:r>
          </a:p>
        </p:txBody>
      </p:sp>
    </p:spTree>
    <p:extLst>
      <p:ext uri="{BB962C8B-B14F-4D97-AF65-F5344CB8AC3E}">
        <p14:creationId xmlns:p14="http://schemas.microsoft.com/office/powerpoint/2010/main" val="5456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684339" y="1597026"/>
            <a:ext cx="8770937" cy="4930775"/>
          </a:xfrm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288290" tIns="71755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void tree(int L, double rx, double ry, 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             double H, double W) {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if(L&gt;0){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Line left(rx, ry, rx-W/4, ry-H/L);  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line called left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Line right(rx, ry, rx+W/4, ry-H/L);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line called right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right.imprint();           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Draw the line called right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left.imprint();             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Draw the line called left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tree(L-1, rx-W/4, ry-H/L, H-H/L, W/2);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left subtree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  tree(L-1, rx+W/4, ry-H/L, H-H/L, W/2);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// right subtree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  }</a:t>
            </a:r>
          </a:p>
          <a:p>
            <a:pPr algn="l"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SimSun" panose="02010600030101010101" pitchFamily="2" charset="-122"/>
                <a:sym typeface="Andale Mono" pitchFamily="-65" charset="0"/>
              </a:rPr>
              <a:t>}</a:t>
            </a:r>
          </a:p>
          <a:p>
            <a:pPr eaLnBrk="1" hangingPunct="1"/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  <a:p>
            <a:pPr eaLnBrk="1" hangingPunct="1"/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  <a:ea typeface="SimSun" panose="02010600030101010101" pitchFamily="2" charset="-122"/>
              <a:sym typeface="Andale Mono" pitchFamily="-65" charset="0"/>
            </a:endParaRPr>
          </a:p>
        </p:txBody>
      </p:sp>
      <p:sp>
        <p:nvSpPr>
          <p:cNvPr id="43010" name="Title 1"/>
          <p:cNvSpPr>
            <a:spLocks noGrp="1" noChangeArrowheads="1"/>
          </p:cNvSpPr>
          <p:nvPr>
            <p:ph type="ctrTitle"/>
          </p:nvPr>
        </p:nvSpPr>
        <p:spPr>
          <a:xfrm>
            <a:off x="1981200" y="33338"/>
            <a:ext cx="8229600" cy="887412"/>
          </a:xfrm>
        </p:spPr>
        <p:txBody>
          <a:bodyPr anchor="ctr"/>
          <a:lstStyle/>
          <a:p>
            <a:pPr eaLnBrk="1" hangingPunct="1"/>
            <a:r>
              <a:rPr lang="zh-CN" altLang="en-US" sz="4400">
                <a:latin typeface="Arial" panose="020B0604020202020204" pitchFamily="34" charset="0"/>
                <a:ea typeface="SimSun" panose="02010600030101010101" pitchFamily="2" charset="-122"/>
              </a:rPr>
              <a:t>Drawing The Stylized T</a:t>
            </a:r>
            <a:r>
              <a:rPr lang="en-US" altLang="zh-CN" sz="4400"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15074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SimSun" panose="02010600030101010101" pitchFamily="2" charset="-122"/>
              </a:rPr>
              <a:t>More fun drawings using recursion</a:t>
            </a:r>
          </a:p>
        </p:txBody>
      </p:sp>
      <p:pic>
        <p:nvPicPr>
          <p:cNvPr id="44034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251" y="1600201"/>
            <a:ext cx="4125913" cy="4525963"/>
          </a:xfrm>
        </p:spPr>
      </p:pic>
    </p:spTree>
    <p:extLst>
      <p:ext uri="{BB962C8B-B14F-4D97-AF65-F5344CB8AC3E}">
        <p14:creationId xmlns:p14="http://schemas.microsoft.com/office/powerpoint/2010/main" val="30047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ea typeface="SimSun" panose="02010600030101010101" pitchFamily="2" charset="-122"/>
              </a:rPr>
              <a:t>Fractals: self-similar patterns</a:t>
            </a:r>
          </a:p>
        </p:txBody>
      </p:sp>
      <p:pic>
        <p:nvPicPr>
          <p:cNvPr id="4505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44625"/>
            <a:ext cx="2844800" cy="2444750"/>
          </a:xfrm>
        </p:spPr>
      </p:pic>
      <p:sp>
        <p:nvSpPr>
          <p:cNvPr id="5" name="Text Box 4"/>
          <p:cNvSpPr txBox="1"/>
          <p:nvPr/>
        </p:nvSpPr>
        <p:spPr>
          <a:xfrm>
            <a:off x="2898776" y="3816350"/>
            <a:ext cx="1053465" cy="365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x-none" altLang="en-US" noProof="1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+mn-ea"/>
              </a:rPr>
              <a:t>Level 1</a:t>
            </a:r>
            <a:endParaRPr lang="x-none" altLang="en-US" noProof="1">
              <a:ln>
                <a:solidFill>
                  <a:sysClr val="windowText" lastClr="000000"/>
                </a:solidFill>
              </a:ln>
              <a:latin typeface="Arial" charset="0"/>
              <a:ea typeface="SimSun" charset="0"/>
              <a:cs typeface="SimSu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1341438"/>
            <a:ext cx="252095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5665469" y="3857625"/>
            <a:ext cx="1053466" cy="365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x-none" altLang="en-US" noProof="1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+mn-ea"/>
              </a:rPr>
              <a:t>Level 2</a:t>
            </a:r>
            <a:endParaRPr lang="x-none" altLang="en-US" noProof="1">
              <a:ln>
                <a:solidFill>
                  <a:sysClr val="windowText" lastClr="000000"/>
                </a:solidFill>
              </a:ln>
              <a:latin typeface="Arial" charset="0"/>
              <a:ea typeface="SimSun" charset="0"/>
              <a:cs typeface="SimSun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093789"/>
            <a:ext cx="258445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8938261" y="3999228"/>
            <a:ext cx="1053465" cy="365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x-none" altLang="en-US" noProof="1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+mn-ea"/>
              </a:rPr>
              <a:t>Level 3</a:t>
            </a:r>
            <a:endParaRPr lang="x-none" altLang="en-US" noProof="1">
              <a:ln>
                <a:solidFill>
                  <a:sysClr val="windowText" lastClr="000000"/>
                </a:solidFill>
              </a:ln>
              <a:latin typeface="Arial" charset="0"/>
              <a:ea typeface="SimSun" charset="0"/>
              <a:cs typeface="SimSun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4154488"/>
            <a:ext cx="2509838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/>
          <p:nvPr/>
        </p:nvSpPr>
        <p:spPr>
          <a:xfrm>
            <a:off x="4684394" y="6419850"/>
            <a:ext cx="1053466" cy="365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x-none" altLang="en-US" noProof="1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+mn-ea"/>
              </a:rPr>
              <a:t>Level 4</a:t>
            </a:r>
            <a:endParaRPr lang="x-none" altLang="en-US" noProof="1">
              <a:ln>
                <a:solidFill>
                  <a:sysClr val="windowText" lastClr="000000"/>
                </a:solidFill>
              </a:ln>
              <a:latin typeface="Arial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17" y="1143000"/>
            <a:ext cx="115824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fac</a:t>
            </a:r>
            <a:r>
              <a:rPr lang="en-US" sz="2400" dirty="0"/>
              <a:t>(5) calls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fac</a:t>
            </a:r>
            <a:r>
              <a:rPr lang="en-US" sz="2400" dirty="0" smtClean="0"/>
              <a:t>(4) calls </a:t>
            </a:r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fac</a:t>
            </a:r>
            <a:r>
              <a:rPr lang="en-US" sz="2400" dirty="0" smtClean="0"/>
              <a:t>(3</a:t>
            </a:r>
            <a:r>
              <a:rPr lang="en-US" sz="2400" dirty="0"/>
              <a:t>) calls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		</a:t>
            </a:r>
            <a:r>
              <a:rPr lang="en-US" sz="2400" dirty="0" err="1" smtClean="0"/>
              <a:t>fac</a:t>
            </a:r>
            <a:r>
              <a:rPr lang="en-US" sz="2400" dirty="0" smtClean="0"/>
              <a:t>(2</a:t>
            </a:r>
            <a:r>
              <a:rPr lang="en-US" sz="2400" dirty="0"/>
              <a:t>) calls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</a:t>
            </a:r>
            <a:r>
              <a:rPr lang="en-US" sz="2400" dirty="0" err="1" smtClean="0"/>
              <a:t>fac</a:t>
            </a:r>
            <a:r>
              <a:rPr lang="en-US" sz="2400" dirty="0" smtClean="0"/>
              <a:t>(1</a:t>
            </a:r>
            <a:r>
              <a:rPr lang="en-US" sz="2400" dirty="0"/>
              <a:t>) calls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		</a:t>
            </a:r>
            <a:r>
              <a:rPr lang="en-US" sz="2400" dirty="0" err="1" smtClean="0"/>
              <a:t>fac</a:t>
            </a:r>
            <a:r>
              <a:rPr lang="en-US" sz="2400" dirty="0" smtClean="0"/>
              <a:t>(0) 												returns </a:t>
            </a:r>
            <a:r>
              <a:rPr lang="en-US" sz="2400" dirty="0"/>
              <a:t>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				returns </a:t>
            </a:r>
            <a:r>
              <a:rPr lang="en-US" sz="2400" dirty="0"/>
              <a:t>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		returns </a:t>
            </a:r>
            <a:r>
              <a:rPr lang="en-US" sz="2400" dirty="0"/>
              <a:t>2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returns </a:t>
            </a:r>
            <a:r>
              <a:rPr lang="en-US" sz="2400" dirty="0"/>
              <a:t>6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returns </a:t>
            </a:r>
            <a:r>
              <a:rPr lang="en-US" sz="2400" dirty="0"/>
              <a:t>24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returns 120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2092" y="2896021"/>
            <a:ext cx="40927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fac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if (n == 0) return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else return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n *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fac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(n-1);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5215"/>
              </p:ext>
            </p:extLst>
          </p:nvPr>
        </p:nvGraphicFramePr>
        <p:xfrm>
          <a:off x="355722" y="117566"/>
          <a:ext cx="3563136" cy="7924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87712"/>
                <a:gridCol w="1187712"/>
                <a:gridCol w="118771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address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value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4899"/>
              </p:ext>
            </p:extLst>
          </p:nvPr>
        </p:nvGraphicFramePr>
        <p:xfrm>
          <a:off x="3540034" y="719666"/>
          <a:ext cx="406254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183"/>
                <a:gridCol w="1354183"/>
                <a:gridCol w="13541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72993"/>
              </p:ext>
            </p:extLst>
          </p:nvPr>
        </p:nvGraphicFramePr>
        <p:xfrm>
          <a:off x="5630094" y="1451186"/>
          <a:ext cx="448055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3519"/>
                <a:gridCol w="1493519"/>
                <a:gridCol w="14935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9303" y="444637"/>
            <a:ext cx="11582400" cy="581974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Without dividing by 9, check whether a +</a:t>
            </a:r>
            <a:r>
              <a:rPr lang="en-US" sz="2800" dirty="0" err="1" smtClean="0"/>
              <a:t>ve</a:t>
            </a:r>
            <a:r>
              <a:rPr lang="en-US" sz="2800" dirty="0" smtClean="0"/>
              <a:t> number is divisible by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205" y="1681626"/>
            <a:ext cx="1005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Divisible, if the sum of the digits of the number is divisible by 9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846" y="2323614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Translate into function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27314" y="3085584"/>
            <a:ext cx="8133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sumOfDigits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(n)) return true;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else return false;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314" y="4893994"/>
            <a:ext cx="7781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if (n 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n == 9;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return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sumOfDigits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4566" y="4062997"/>
            <a:ext cx="5662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Assume </a:t>
            </a:r>
            <a:r>
              <a:rPr lang="en-IN" sz="2400" dirty="0" err="1" smtClean="0">
                <a:solidFill>
                  <a:srgbClr val="0070C0"/>
                </a:solidFill>
              </a:rPr>
              <a:t>sumOfDigits</a:t>
            </a:r>
            <a:r>
              <a:rPr lang="en-IN" sz="2400" dirty="0" smtClean="0">
                <a:solidFill>
                  <a:srgbClr val="0070C0"/>
                </a:solidFill>
              </a:rPr>
              <a:t> is defined properly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Is divisibleBy9 correct?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8692" y="4893994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ensure termination?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88677" y="1181511"/>
            <a:ext cx="7781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if (n 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n == 9;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 return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sumOfDigits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327" y="2939849"/>
            <a:ext cx="7559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What if function modifies the parameter. Does it work?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8677" y="3829049"/>
            <a:ext cx="7781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if (n 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n == 9;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 = 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sumOfDigits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(n);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divisibleBy9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(n);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0460" y="5595411"/>
            <a:ext cx="899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Works, because every function call makes a copy of parameters.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Any change made to copy does not affect the original. </a:t>
            </a:r>
          </a:p>
          <a:p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564601" y="6169725"/>
            <a:ext cx="28956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Chakrabarti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729288" cy="609600"/>
          </a:xfrm>
        </p:spPr>
        <p:txBody>
          <a:bodyPr/>
          <a:lstStyle/>
          <a:p>
            <a:r>
              <a:rPr lang="en-US" sz="3600" dirty="0" smtClean="0"/>
              <a:t>Recursion Overhead</a:t>
            </a:r>
            <a:endParaRPr lang="en-US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you can use </a:t>
            </a:r>
          </a:p>
          <a:p>
            <a:pPr marL="0" indent="0">
              <a:buNone/>
            </a:pPr>
            <a:r>
              <a:rPr lang="en-US" dirty="0" smtClean="0"/>
              <a:t>  recursion does </a:t>
            </a:r>
            <a:r>
              <a:rPr lang="en-US" dirty="0"/>
              <a:t>not mean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you always should</a:t>
            </a:r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limited,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higher copying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overhead</a:t>
            </a:r>
            <a:endParaRPr lang="en-US" dirty="0"/>
          </a:p>
          <a:p>
            <a:endParaRPr lang="en-US" dirty="0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7580726" y="2207325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564601" y="2893125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9831801" y="2893125"/>
            <a:ext cx="381000" cy="381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cxnSp>
        <p:nvCxnSpPr>
          <p:cNvPr id="31752" name="AutoShape 8"/>
          <p:cNvCxnSpPr>
            <a:cxnSpLocks noChangeShapeType="1"/>
            <a:stCxn id="31749" idx="3"/>
            <a:endCxn id="31750" idx="7"/>
          </p:cNvCxnSpPr>
          <p:nvPr/>
        </p:nvCxnSpPr>
        <p:spPr bwMode="auto">
          <a:xfrm flipH="1">
            <a:off x="5890039" y="2532764"/>
            <a:ext cx="174625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9"/>
          <p:cNvCxnSpPr>
            <a:cxnSpLocks noChangeShapeType="1"/>
            <a:stCxn id="31749" idx="5"/>
            <a:endCxn id="31751" idx="1"/>
          </p:cNvCxnSpPr>
          <p:nvPr/>
        </p:nvCxnSpPr>
        <p:spPr bwMode="auto">
          <a:xfrm>
            <a:off x="7906164" y="2532764"/>
            <a:ext cx="19812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9069801" y="3502725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0746201" y="35027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cxnSp>
        <p:nvCxnSpPr>
          <p:cNvPr id="31756" name="AutoShape 12"/>
          <p:cNvCxnSpPr>
            <a:cxnSpLocks noChangeShapeType="1"/>
            <a:stCxn id="31751" idx="3"/>
            <a:endCxn id="31754" idx="7"/>
          </p:cNvCxnSpPr>
          <p:nvPr/>
        </p:nvCxnSpPr>
        <p:spPr bwMode="auto">
          <a:xfrm flipH="1">
            <a:off x="9395240" y="3218564"/>
            <a:ext cx="4921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1" idx="5"/>
            <a:endCxn id="31755" idx="1"/>
          </p:cNvCxnSpPr>
          <p:nvPr/>
        </p:nvCxnSpPr>
        <p:spPr bwMode="auto">
          <a:xfrm>
            <a:off x="10157240" y="3218564"/>
            <a:ext cx="6445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54" idx="3"/>
            <a:endCxn id="31775" idx="0"/>
          </p:cNvCxnSpPr>
          <p:nvPr/>
        </p:nvCxnSpPr>
        <p:spPr bwMode="auto">
          <a:xfrm flipH="1">
            <a:off x="8726902" y="3828163"/>
            <a:ext cx="3984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5"/>
            <a:endCxn id="31770" idx="0"/>
          </p:cNvCxnSpPr>
          <p:nvPr/>
        </p:nvCxnSpPr>
        <p:spPr bwMode="auto">
          <a:xfrm>
            <a:off x="9395239" y="3828163"/>
            <a:ext cx="3222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10441401" y="41123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11051001" y="41123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cxnSp>
        <p:nvCxnSpPr>
          <p:cNvPr id="31764" name="AutoShape 20"/>
          <p:cNvCxnSpPr>
            <a:cxnSpLocks noChangeShapeType="1"/>
            <a:stCxn id="31755" idx="3"/>
            <a:endCxn id="31762" idx="0"/>
          </p:cNvCxnSpPr>
          <p:nvPr/>
        </p:nvCxnSpPr>
        <p:spPr bwMode="auto">
          <a:xfrm flipH="1">
            <a:off x="10631902" y="3828163"/>
            <a:ext cx="1698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5"/>
            <a:endCxn id="31763" idx="0"/>
          </p:cNvCxnSpPr>
          <p:nvPr/>
        </p:nvCxnSpPr>
        <p:spPr bwMode="auto">
          <a:xfrm>
            <a:off x="11071639" y="3828163"/>
            <a:ext cx="1698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0212801" y="47219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0670001" y="47219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</a:p>
        </p:txBody>
      </p:sp>
      <p:cxnSp>
        <p:nvCxnSpPr>
          <p:cNvPr id="31768" name="AutoShape 24"/>
          <p:cNvCxnSpPr>
            <a:cxnSpLocks noChangeShapeType="1"/>
            <a:stCxn id="31762" idx="3"/>
            <a:endCxn id="31766" idx="0"/>
          </p:cNvCxnSpPr>
          <p:nvPr/>
        </p:nvCxnSpPr>
        <p:spPr bwMode="auto">
          <a:xfrm flipH="1">
            <a:off x="10403302" y="4437763"/>
            <a:ext cx="936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62" idx="5"/>
            <a:endCxn id="31767" idx="0"/>
          </p:cNvCxnSpPr>
          <p:nvPr/>
        </p:nvCxnSpPr>
        <p:spPr bwMode="auto">
          <a:xfrm>
            <a:off x="10766839" y="4437763"/>
            <a:ext cx="936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9527001" y="41123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9298401" y="47219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9755601" y="47219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</a:p>
        </p:txBody>
      </p:sp>
      <p:cxnSp>
        <p:nvCxnSpPr>
          <p:cNvPr id="31773" name="AutoShape 29"/>
          <p:cNvCxnSpPr>
            <a:cxnSpLocks noChangeShapeType="1"/>
            <a:stCxn id="31770" idx="3"/>
            <a:endCxn id="31771" idx="0"/>
          </p:cNvCxnSpPr>
          <p:nvPr/>
        </p:nvCxnSpPr>
        <p:spPr bwMode="auto">
          <a:xfrm flipH="1">
            <a:off x="9488902" y="4437763"/>
            <a:ext cx="936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4" name="AutoShape 30"/>
          <p:cNvCxnSpPr>
            <a:cxnSpLocks noChangeShapeType="1"/>
            <a:stCxn id="31770" idx="5"/>
            <a:endCxn id="31772" idx="0"/>
          </p:cNvCxnSpPr>
          <p:nvPr/>
        </p:nvCxnSpPr>
        <p:spPr bwMode="auto">
          <a:xfrm>
            <a:off x="9852439" y="4437763"/>
            <a:ext cx="936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8536401" y="41123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8231601" y="47219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8841201" y="47219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cxnSp>
        <p:nvCxnSpPr>
          <p:cNvPr id="31778" name="AutoShape 34"/>
          <p:cNvCxnSpPr>
            <a:cxnSpLocks noChangeShapeType="1"/>
            <a:stCxn id="31775" idx="3"/>
            <a:endCxn id="31776" idx="0"/>
          </p:cNvCxnSpPr>
          <p:nvPr/>
        </p:nvCxnSpPr>
        <p:spPr bwMode="auto">
          <a:xfrm flipH="1">
            <a:off x="8422102" y="4437763"/>
            <a:ext cx="1698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9" name="AutoShape 35"/>
          <p:cNvCxnSpPr>
            <a:cxnSpLocks noChangeShapeType="1"/>
            <a:stCxn id="31775" idx="5"/>
            <a:endCxn id="31777" idx="0"/>
          </p:cNvCxnSpPr>
          <p:nvPr/>
        </p:nvCxnSpPr>
        <p:spPr bwMode="auto">
          <a:xfrm>
            <a:off x="8861839" y="4437763"/>
            <a:ext cx="1698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8003001" y="53315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8460201" y="5331525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</a:p>
        </p:txBody>
      </p:sp>
      <p:cxnSp>
        <p:nvCxnSpPr>
          <p:cNvPr id="31782" name="AutoShape 38"/>
          <p:cNvCxnSpPr>
            <a:cxnSpLocks noChangeShapeType="1"/>
            <a:stCxn id="31776" idx="3"/>
            <a:endCxn id="31780" idx="0"/>
          </p:cNvCxnSpPr>
          <p:nvPr/>
        </p:nvCxnSpPr>
        <p:spPr bwMode="auto">
          <a:xfrm flipH="1">
            <a:off x="8193502" y="5047363"/>
            <a:ext cx="936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3" name="AutoShape 39"/>
          <p:cNvCxnSpPr>
            <a:cxnSpLocks noChangeShapeType="1"/>
            <a:stCxn id="31776" idx="5"/>
            <a:endCxn id="31781" idx="0"/>
          </p:cNvCxnSpPr>
          <p:nvPr/>
        </p:nvCxnSpPr>
        <p:spPr bwMode="auto">
          <a:xfrm>
            <a:off x="8557039" y="5047363"/>
            <a:ext cx="936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01" name="Group 57"/>
          <p:cNvGrpSpPr>
            <a:grpSpLocks/>
          </p:cNvGrpSpPr>
          <p:nvPr/>
        </p:nvGrpSpPr>
        <p:grpSpPr bwMode="auto">
          <a:xfrm>
            <a:off x="5828126" y="3655125"/>
            <a:ext cx="2133600" cy="2209800"/>
            <a:chOff x="1536" y="2592"/>
            <a:chExt cx="1344" cy="1392"/>
          </a:xfrm>
        </p:grpSpPr>
        <p:sp>
          <p:nvSpPr>
            <p:cNvPr id="31784" name="Oval 40"/>
            <p:cNvSpPr>
              <a:spLocks noChangeArrowheads="1"/>
            </p:cNvSpPr>
            <p:nvPr/>
          </p:nvSpPr>
          <p:spPr bwMode="auto">
            <a:xfrm>
              <a:off x="2208" y="2592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cxnSp>
          <p:nvCxnSpPr>
            <p:cNvPr id="31785" name="AutoShape 41"/>
            <p:cNvCxnSpPr>
              <a:cxnSpLocks noChangeShapeType="1"/>
              <a:stCxn id="31784" idx="3"/>
              <a:endCxn id="31792" idx="0"/>
            </p:cNvCxnSpPr>
            <p:nvPr/>
          </p:nvCxnSpPr>
          <p:spPr bwMode="auto">
            <a:xfrm flipH="1">
              <a:off x="1992" y="2797"/>
              <a:ext cx="251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6" name="AutoShape 42"/>
            <p:cNvCxnSpPr>
              <a:cxnSpLocks noChangeShapeType="1"/>
              <a:stCxn id="31784" idx="5"/>
              <a:endCxn id="31787" idx="0"/>
            </p:cNvCxnSpPr>
            <p:nvPr/>
          </p:nvCxnSpPr>
          <p:spPr bwMode="auto">
            <a:xfrm>
              <a:off x="2413" y="2797"/>
              <a:ext cx="203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87" name="Oval 43"/>
            <p:cNvSpPr>
              <a:spLocks noChangeArrowheads="1"/>
            </p:cNvSpPr>
            <p:nvPr/>
          </p:nvSpPr>
          <p:spPr bwMode="auto">
            <a:xfrm>
              <a:off x="2496" y="2976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31788" name="Oval 44"/>
            <p:cNvSpPr>
              <a:spLocks noChangeArrowheads="1"/>
            </p:cNvSpPr>
            <p:nvPr/>
          </p:nvSpPr>
          <p:spPr bwMode="auto">
            <a:xfrm>
              <a:off x="2352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31789" name="Oval 45"/>
            <p:cNvSpPr>
              <a:spLocks noChangeArrowheads="1"/>
            </p:cNvSpPr>
            <p:nvPr/>
          </p:nvSpPr>
          <p:spPr bwMode="auto">
            <a:xfrm>
              <a:off x="2640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0</a:t>
              </a:r>
            </a:p>
          </p:txBody>
        </p:sp>
        <p:cxnSp>
          <p:nvCxnSpPr>
            <p:cNvPr id="31790" name="AutoShape 46"/>
            <p:cNvCxnSpPr>
              <a:cxnSpLocks noChangeShapeType="1"/>
              <a:stCxn id="31787" idx="3"/>
              <a:endCxn id="31788" idx="0"/>
            </p:cNvCxnSpPr>
            <p:nvPr/>
          </p:nvCxnSpPr>
          <p:spPr bwMode="auto">
            <a:xfrm flipH="1">
              <a:off x="2472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91" name="AutoShape 47"/>
            <p:cNvCxnSpPr>
              <a:cxnSpLocks noChangeShapeType="1"/>
              <a:stCxn id="31787" idx="5"/>
              <a:endCxn id="31789" idx="0"/>
            </p:cNvCxnSpPr>
            <p:nvPr/>
          </p:nvCxnSpPr>
          <p:spPr bwMode="auto">
            <a:xfrm>
              <a:off x="2701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92" name="Oval 48"/>
            <p:cNvSpPr>
              <a:spLocks noChangeArrowheads="1"/>
            </p:cNvSpPr>
            <p:nvPr/>
          </p:nvSpPr>
          <p:spPr bwMode="auto">
            <a:xfrm>
              <a:off x="1872" y="297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3</a:t>
              </a:r>
            </a:p>
          </p:txBody>
        </p:sp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1680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cxnSp>
          <p:nvCxnSpPr>
            <p:cNvPr id="31795" name="AutoShape 51"/>
            <p:cNvCxnSpPr>
              <a:cxnSpLocks noChangeShapeType="1"/>
              <a:stCxn id="31792" idx="3"/>
              <a:endCxn id="31793" idx="0"/>
            </p:cNvCxnSpPr>
            <p:nvPr/>
          </p:nvCxnSpPr>
          <p:spPr bwMode="auto">
            <a:xfrm flipH="1">
              <a:off x="1800" y="3181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96" name="AutoShape 52"/>
            <p:cNvCxnSpPr>
              <a:cxnSpLocks noChangeShapeType="1"/>
              <a:stCxn id="31792" idx="5"/>
              <a:endCxn id="31794" idx="0"/>
            </p:cNvCxnSpPr>
            <p:nvPr/>
          </p:nvCxnSpPr>
          <p:spPr bwMode="auto">
            <a:xfrm>
              <a:off x="2077" y="3181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97" name="Oval 53"/>
            <p:cNvSpPr>
              <a:spLocks noChangeArrowheads="1"/>
            </p:cNvSpPr>
            <p:nvPr/>
          </p:nvSpPr>
          <p:spPr bwMode="auto">
            <a:xfrm>
              <a:off x="1536" y="3744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31798" name="Oval 54"/>
            <p:cNvSpPr>
              <a:spLocks noChangeArrowheads="1"/>
            </p:cNvSpPr>
            <p:nvPr/>
          </p:nvSpPr>
          <p:spPr bwMode="auto">
            <a:xfrm>
              <a:off x="1824" y="3744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0</a:t>
              </a:r>
            </a:p>
          </p:txBody>
        </p:sp>
        <p:cxnSp>
          <p:nvCxnSpPr>
            <p:cNvPr id="31799" name="AutoShape 55"/>
            <p:cNvCxnSpPr>
              <a:cxnSpLocks noChangeShapeType="1"/>
              <a:stCxn id="31793" idx="3"/>
              <a:endCxn id="31797" idx="0"/>
            </p:cNvCxnSpPr>
            <p:nvPr/>
          </p:nvCxnSpPr>
          <p:spPr bwMode="auto">
            <a:xfrm flipH="1">
              <a:off x="1656" y="3565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0" name="AutoShape 56"/>
            <p:cNvCxnSpPr>
              <a:cxnSpLocks noChangeShapeType="1"/>
              <a:stCxn id="31793" idx="5"/>
              <a:endCxn id="31798" idx="0"/>
            </p:cNvCxnSpPr>
            <p:nvPr/>
          </p:nvCxnSpPr>
          <p:spPr bwMode="auto">
            <a:xfrm>
              <a:off x="1885" y="3565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802" name="AutoShape 58"/>
          <p:cNvCxnSpPr>
            <a:cxnSpLocks noChangeShapeType="1"/>
            <a:stCxn id="31750" idx="5"/>
            <a:endCxn id="31784" idx="0"/>
          </p:cNvCxnSpPr>
          <p:nvPr/>
        </p:nvCxnSpPr>
        <p:spPr bwMode="auto">
          <a:xfrm>
            <a:off x="5890040" y="3218563"/>
            <a:ext cx="119538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32" name="Group 88"/>
          <p:cNvGrpSpPr>
            <a:grpSpLocks/>
          </p:cNvGrpSpPr>
          <p:nvPr/>
        </p:nvGrpSpPr>
        <p:grpSpPr bwMode="auto">
          <a:xfrm>
            <a:off x="2440401" y="3578925"/>
            <a:ext cx="3429000" cy="2819400"/>
            <a:chOff x="3600" y="2208"/>
            <a:chExt cx="2160" cy="1776"/>
          </a:xfrm>
        </p:grpSpPr>
        <p:sp>
          <p:nvSpPr>
            <p:cNvPr id="31803" name="Oval 59"/>
            <p:cNvSpPr>
              <a:spLocks noChangeArrowheads="1"/>
            </p:cNvSpPr>
            <p:nvPr/>
          </p:nvSpPr>
          <p:spPr bwMode="auto">
            <a:xfrm>
              <a:off x="4752" y="2208"/>
              <a:ext cx="240" cy="24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5</a:t>
              </a:r>
            </a:p>
          </p:txBody>
        </p:sp>
        <p:sp>
          <p:nvSpPr>
            <p:cNvPr id="31804" name="Oval 60"/>
            <p:cNvSpPr>
              <a:spLocks noChangeArrowheads="1"/>
            </p:cNvSpPr>
            <p:nvPr/>
          </p:nvSpPr>
          <p:spPr bwMode="auto">
            <a:xfrm>
              <a:off x="4272" y="2592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31805" name="Oval 61"/>
            <p:cNvSpPr>
              <a:spLocks noChangeArrowheads="1"/>
            </p:cNvSpPr>
            <p:nvPr/>
          </p:nvSpPr>
          <p:spPr bwMode="auto">
            <a:xfrm>
              <a:off x="5328" y="25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3</a:t>
              </a:r>
            </a:p>
          </p:txBody>
        </p:sp>
        <p:cxnSp>
          <p:nvCxnSpPr>
            <p:cNvPr id="31806" name="AutoShape 62"/>
            <p:cNvCxnSpPr>
              <a:cxnSpLocks noChangeShapeType="1"/>
              <a:stCxn id="31803" idx="3"/>
              <a:endCxn id="31804" idx="7"/>
            </p:cNvCxnSpPr>
            <p:nvPr/>
          </p:nvCxnSpPr>
          <p:spPr bwMode="auto">
            <a:xfrm flipH="1">
              <a:off x="4477" y="2413"/>
              <a:ext cx="310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7" name="AutoShape 63"/>
            <p:cNvCxnSpPr>
              <a:cxnSpLocks noChangeShapeType="1"/>
              <a:stCxn id="31803" idx="5"/>
              <a:endCxn id="31805" idx="1"/>
            </p:cNvCxnSpPr>
            <p:nvPr/>
          </p:nvCxnSpPr>
          <p:spPr bwMode="auto">
            <a:xfrm>
              <a:off x="4957" y="2413"/>
              <a:ext cx="406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8" name="AutoShape 64"/>
            <p:cNvCxnSpPr>
              <a:cxnSpLocks noChangeShapeType="1"/>
              <a:stCxn id="31804" idx="3"/>
              <a:endCxn id="31823" idx="0"/>
            </p:cNvCxnSpPr>
            <p:nvPr/>
          </p:nvCxnSpPr>
          <p:spPr bwMode="auto">
            <a:xfrm flipH="1">
              <a:off x="4056" y="2797"/>
              <a:ext cx="251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9" name="AutoShape 65"/>
            <p:cNvCxnSpPr>
              <a:cxnSpLocks noChangeShapeType="1"/>
              <a:stCxn id="31804" idx="5"/>
              <a:endCxn id="31818" idx="0"/>
            </p:cNvCxnSpPr>
            <p:nvPr/>
          </p:nvCxnSpPr>
          <p:spPr bwMode="auto">
            <a:xfrm>
              <a:off x="4477" y="2797"/>
              <a:ext cx="203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10" name="Oval 66"/>
            <p:cNvSpPr>
              <a:spLocks noChangeArrowheads="1"/>
            </p:cNvSpPr>
            <p:nvPr/>
          </p:nvSpPr>
          <p:spPr bwMode="auto">
            <a:xfrm>
              <a:off x="5136" y="2976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31811" name="Oval 67"/>
            <p:cNvSpPr>
              <a:spLocks noChangeArrowheads="1"/>
            </p:cNvSpPr>
            <p:nvPr/>
          </p:nvSpPr>
          <p:spPr bwMode="auto">
            <a:xfrm>
              <a:off x="5520" y="297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cxnSp>
          <p:nvCxnSpPr>
            <p:cNvPr id="31812" name="AutoShape 68"/>
            <p:cNvCxnSpPr>
              <a:cxnSpLocks noChangeShapeType="1"/>
              <a:stCxn id="31805" idx="3"/>
              <a:endCxn id="31810" idx="0"/>
            </p:cNvCxnSpPr>
            <p:nvPr/>
          </p:nvCxnSpPr>
          <p:spPr bwMode="auto">
            <a:xfrm flipH="1">
              <a:off x="5256" y="2797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3" name="AutoShape 69"/>
            <p:cNvCxnSpPr>
              <a:cxnSpLocks noChangeShapeType="1"/>
              <a:stCxn id="31805" idx="5"/>
              <a:endCxn id="31811" idx="0"/>
            </p:cNvCxnSpPr>
            <p:nvPr/>
          </p:nvCxnSpPr>
          <p:spPr bwMode="auto">
            <a:xfrm>
              <a:off x="5533" y="2797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14" name="Oval 70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31815" name="Oval 71"/>
            <p:cNvSpPr>
              <a:spLocks noChangeArrowheads="1"/>
            </p:cNvSpPr>
            <p:nvPr/>
          </p:nvSpPr>
          <p:spPr bwMode="auto">
            <a:xfrm>
              <a:off x="5280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0</a:t>
              </a:r>
            </a:p>
          </p:txBody>
        </p:sp>
        <p:cxnSp>
          <p:nvCxnSpPr>
            <p:cNvPr id="31816" name="AutoShape 72"/>
            <p:cNvCxnSpPr>
              <a:cxnSpLocks noChangeShapeType="1"/>
              <a:stCxn id="31810" idx="3"/>
              <a:endCxn id="31814" idx="0"/>
            </p:cNvCxnSpPr>
            <p:nvPr/>
          </p:nvCxnSpPr>
          <p:spPr bwMode="auto">
            <a:xfrm flipH="1">
              <a:off x="5112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7" name="AutoShape 73"/>
            <p:cNvCxnSpPr>
              <a:cxnSpLocks noChangeShapeType="1"/>
              <a:stCxn id="31810" idx="5"/>
              <a:endCxn id="31815" idx="0"/>
            </p:cNvCxnSpPr>
            <p:nvPr/>
          </p:nvCxnSpPr>
          <p:spPr bwMode="auto">
            <a:xfrm>
              <a:off x="5341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18" name="Oval 74"/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31819" name="Oval 75"/>
            <p:cNvSpPr>
              <a:spLocks noChangeArrowheads="1"/>
            </p:cNvSpPr>
            <p:nvPr/>
          </p:nvSpPr>
          <p:spPr bwMode="auto">
            <a:xfrm>
              <a:off x="4416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31820" name="Oval 76"/>
            <p:cNvSpPr>
              <a:spLocks noChangeArrowheads="1"/>
            </p:cNvSpPr>
            <p:nvPr/>
          </p:nvSpPr>
          <p:spPr bwMode="auto">
            <a:xfrm>
              <a:off x="4704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0</a:t>
              </a:r>
            </a:p>
          </p:txBody>
        </p:sp>
        <p:cxnSp>
          <p:nvCxnSpPr>
            <p:cNvPr id="31821" name="AutoShape 77"/>
            <p:cNvCxnSpPr>
              <a:cxnSpLocks noChangeShapeType="1"/>
              <a:stCxn id="31818" idx="3"/>
              <a:endCxn id="31819" idx="0"/>
            </p:cNvCxnSpPr>
            <p:nvPr/>
          </p:nvCxnSpPr>
          <p:spPr bwMode="auto">
            <a:xfrm flipH="1">
              <a:off x="4536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2" name="AutoShape 78"/>
            <p:cNvCxnSpPr>
              <a:cxnSpLocks noChangeShapeType="1"/>
              <a:stCxn id="31818" idx="5"/>
              <a:endCxn id="31820" idx="0"/>
            </p:cNvCxnSpPr>
            <p:nvPr/>
          </p:nvCxnSpPr>
          <p:spPr bwMode="auto">
            <a:xfrm>
              <a:off x="4765" y="3181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23" name="Oval 79"/>
            <p:cNvSpPr>
              <a:spLocks noChangeArrowheads="1"/>
            </p:cNvSpPr>
            <p:nvPr/>
          </p:nvSpPr>
          <p:spPr bwMode="auto">
            <a:xfrm>
              <a:off x="3936" y="297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3</a:t>
              </a:r>
            </a:p>
          </p:txBody>
        </p:sp>
        <p:sp>
          <p:nvSpPr>
            <p:cNvPr id="31824" name="Oval 80"/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31825" name="Oval 81"/>
            <p:cNvSpPr>
              <a:spLocks noChangeArrowheads="1"/>
            </p:cNvSpPr>
            <p:nvPr/>
          </p:nvSpPr>
          <p:spPr bwMode="auto">
            <a:xfrm>
              <a:off x="4128" y="336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cxnSp>
          <p:nvCxnSpPr>
            <p:cNvPr id="31826" name="AutoShape 82"/>
            <p:cNvCxnSpPr>
              <a:cxnSpLocks noChangeShapeType="1"/>
              <a:stCxn id="31823" idx="3"/>
              <a:endCxn id="31824" idx="0"/>
            </p:cNvCxnSpPr>
            <p:nvPr/>
          </p:nvCxnSpPr>
          <p:spPr bwMode="auto">
            <a:xfrm flipH="1">
              <a:off x="3864" y="3181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27" name="AutoShape 83"/>
            <p:cNvCxnSpPr>
              <a:cxnSpLocks noChangeShapeType="1"/>
              <a:stCxn id="31823" idx="5"/>
              <a:endCxn id="31825" idx="0"/>
            </p:cNvCxnSpPr>
            <p:nvPr/>
          </p:nvCxnSpPr>
          <p:spPr bwMode="auto">
            <a:xfrm>
              <a:off x="4141" y="3181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28" name="Oval 84"/>
            <p:cNvSpPr>
              <a:spLocks noChangeArrowheads="1"/>
            </p:cNvSpPr>
            <p:nvPr/>
          </p:nvSpPr>
          <p:spPr bwMode="auto">
            <a:xfrm>
              <a:off x="3600" y="3744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1</a:t>
              </a:r>
            </a:p>
          </p:txBody>
        </p:sp>
        <p:sp>
          <p:nvSpPr>
            <p:cNvPr id="31829" name="Oval 85"/>
            <p:cNvSpPr>
              <a:spLocks noChangeArrowheads="1"/>
            </p:cNvSpPr>
            <p:nvPr/>
          </p:nvSpPr>
          <p:spPr bwMode="auto">
            <a:xfrm>
              <a:off x="3888" y="3744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0</a:t>
              </a:r>
            </a:p>
          </p:txBody>
        </p:sp>
        <p:cxnSp>
          <p:nvCxnSpPr>
            <p:cNvPr id="31830" name="AutoShape 86"/>
            <p:cNvCxnSpPr>
              <a:cxnSpLocks noChangeShapeType="1"/>
              <a:stCxn id="31824" idx="3"/>
              <a:endCxn id="31828" idx="0"/>
            </p:cNvCxnSpPr>
            <p:nvPr/>
          </p:nvCxnSpPr>
          <p:spPr bwMode="auto">
            <a:xfrm flipH="1">
              <a:off x="3720" y="3565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31" name="AutoShape 87"/>
            <p:cNvCxnSpPr>
              <a:cxnSpLocks noChangeShapeType="1"/>
              <a:stCxn id="31824" idx="5"/>
              <a:endCxn id="31829" idx="0"/>
            </p:cNvCxnSpPr>
            <p:nvPr/>
          </p:nvCxnSpPr>
          <p:spPr bwMode="auto">
            <a:xfrm>
              <a:off x="3949" y="3565"/>
              <a:ext cx="5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833" name="AutoShape 89"/>
          <p:cNvCxnSpPr>
            <a:cxnSpLocks noChangeShapeType="1"/>
            <a:stCxn id="31750" idx="3"/>
            <a:endCxn id="31803" idx="0"/>
          </p:cNvCxnSpPr>
          <p:nvPr/>
        </p:nvCxnSpPr>
        <p:spPr bwMode="auto">
          <a:xfrm flipH="1">
            <a:off x="4459702" y="3218563"/>
            <a:ext cx="1160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6303963" y="482790"/>
            <a:ext cx="59618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fib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if (n &lt; 2) return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else return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fib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(n-1) +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fib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(n-2);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1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Towers of </a:t>
            </a:r>
            <a:r>
              <a:rPr lang="en-IN" dirty="0" err="1" smtClean="0"/>
              <a:t>Bramha</a:t>
            </a:r>
            <a:r>
              <a:rPr lang="en-IN" dirty="0" smtClean="0"/>
              <a:t> (Hanoi)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8124" y="940020"/>
            <a:ext cx="110076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</a:t>
            </a:r>
            <a:r>
              <a:rPr lang="en-IN" sz="2800" dirty="0" smtClean="0"/>
              <a:t>n </a:t>
            </a:r>
            <a:r>
              <a:rPr lang="en-IN" sz="2800" dirty="0"/>
              <a:t>ancient temple in India </a:t>
            </a:r>
            <a:endParaRPr lang="en-IN" sz="2800" dirty="0" smtClean="0"/>
          </a:p>
          <a:p>
            <a:r>
              <a:rPr lang="en-IN" sz="2800" dirty="0" smtClean="0"/>
              <a:t>A </a:t>
            </a:r>
            <a:r>
              <a:rPr lang="en-IN" sz="2800" dirty="0"/>
              <a:t>large room with </a:t>
            </a:r>
            <a:r>
              <a:rPr lang="en-IN" sz="2800" b="1" dirty="0"/>
              <a:t>3</a:t>
            </a:r>
            <a:r>
              <a:rPr lang="en-IN" sz="2800" b="1" dirty="0" smtClean="0"/>
              <a:t> </a:t>
            </a:r>
            <a:r>
              <a:rPr lang="en-IN" sz="2800" b="1" dirty="0"/>
              <a:t>towers </a:t>
            </a:r>
            <a:r>
              <a:rPr lang="en-IN" sz="2800" dirty="0" smtClean="0"/>
              <a:t>with total of </a:t>
            </a:r>
            <a:r>
              <a:rPr lang="en-IN" sz="2800" b="1" dirty="0" smtClean="0"/>
              <a:t>64 </a:t>
            </a:r>
            <a:r>
              <a:rPr lang="en-IN" sz="2800" b="1" dirty="0"/>
              <a:t>golden disks</a:t>
            </a:r>
            <a:r>
              <a:rPr lang="en-IN" sz="2800" dirty="0"/>
              <a:t>. </a:t>
            </a:r>
          </a:p>
          <a:p>
            <a:r>
              <a:rPr lang="en-IN" sz="2800" dirty="0" smtClean="0"/>
              <a:t>Disks </a:t>
            </a:r>
            <a:r>
              <a:rPr lang="en-IN" sz="2800" dirty="0"/>
              <a:t>are continuously moved by priests in the temple. </a:t>
            </a:r>
            <a:endParaRPr lang="en-IN" sz="2800" dirty="0" smtClean="0"/>
          </a:p>
          <a:p>
            <a:r>
              <a:rPr lang="en-IN" sz="2800" dirty="0" smtClean="0"/>
              <a:t>Priests have to </a:t>
            </a:r>
            <a:r>
              <a:rPr lang="en-IN" sz="2800" b="1" dirty="0" smtClean="0"/>
              <a:t>move disks </a:t>
            </a:r>
            <a:r>
              <a:rPr lang="en-IN" sz="2800" dirty="0" smtClean="0">
                <a:solidFill>
                  <a:srgbClr val="0070C0"/>
                </a:solidFill>
              </a:rPr>
              <a:t>from start tower </a:t>
            </a:r>
            <a:r>
              <a:rPr lang="en-IN" sz="2800" dirty="0" smtClean="0">
                <a:solidFill>
                  <a:srgbClr val="C00000"/>
                </a:solidFill>
              </a:rPr>
              <a:t>to end tower</a:t>
            </a:r>
          </a:p>
          <a:p>
            <a:r>
              <a:rPr lang="en-IN" sz="2800" dirty="0">
                <a:solidFill>
                  <a:srgbClr val="FF0000"/>
                </a:solidFill>
              </a:rPr>
              <a:t>W</a:t>
            </a:r>
            <a:r>
              <a:rPr lang="en-IN" sz="2800" dirty="0" smtClean="0">
                <a:solidFill>
                  <a:srgbClr val="FF0000"/>
                </a:solidFill>
              </a:rPr>
              <a:t>hen </a:t>
            </a:r>
            <a:r>
              <a:rPr lang="en-IN" sz="2800" dirty="0">
                <a:solidFill>
                  <a:srgbClr val="FF0000"/>
                </a:solidFill>
              </a:rPr>
              <a:t>the last </a:t>
            </a:r>
            <a:r>
              <a:rPr lang="en-IN" sz="2800" dirty="0" smtClean="0">
                <a:solidFill>
                  <a:srgbClr val="FF0000"/>
                </a:solidFill>
              </a:rPr>
              <a:t>move </a:t>
            </a:r>
            <a:r>
              <a:rPr lang="en-IN" sz="2800" dirty="0">
                <a:solidFill>
                  <a:srgbClr val="FF0000"/>
                </a:solidFill>
              </a:rPr>
              <a:t>is completed the world will end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>
                <a:solidFill>
                  <a:srgbClr val="002060"/>
                </a:solidFill>
              </a:rPr>
              <a:t>So, what is saving the world?</a:t>
            </a:r>
            <a:endParaRPr lang="en-IN" sz="2800" dirty="0" smtClean="0"/>
          </a:p>
          <a:p>
            <a:r>
              <a:rPr lang="en-IN" sz="2800" dirty="0" smtClean="0"/>
              <a:t>Luckily the priests have to follow </a:t>
            </a:r>
            <a:r>
              <a:rPr lang="en-IN" sz="2800" dirty="0" smtClean="0">
                <a:solidFill>
                  <a:srgbClr val="C00000"/>
                </a:solidFill>
              </a:rPr>
              <a:t>some rules</a:t>
            </a:r>
            <a:r>
              <a:rPr lang="en-IN" sz="2800" dirty="0" smtClean="0"/>
              <a:t>:</a:t>
            </a:r>
            <a:endParaRPr lang="en-IN" sz="2800" dirty="0"/>
          </a:p>
          <a:p>
            <a:endParaRPr lang="en-IN" sz="2800" dirty="0" smtClean="0"/>
          </a:p>
          <a:p>
            <a:pPr marL="285750" indent="-285750">
              <a:buFontTx/>
              <a:buChar char="-"/>
            </a:pPr>
            <a:r>
              <a:rPr lang="en-IN" sz="2800" dirty="0" smtClean="0"/>
              <a:t>Only </a:t>
            </a:r>
            <a:r>
              <a:rPr lang="en-IN" sz="2800" dirty="0"/>
              <a:t>one disk can be moved at a </a:t>
            </a:r>
            <a:r>
              <a:rPr lang="en-IN" sz="2800" dirty="0" smtClean="0"/>
              <a:t>time.</a:t>
            </a:r>
          </a:p>
          <a:p>
            <a:pPr marL="742950" lvl="1" indent="-285750">
              <a:buFontTx/>
              <a:buChar char="-"/>
            </a:pPr>
            <a:r>
              <a:rPr lang="en-IN" sz="2800" dirty="0"/>
              <a:t>T</a:t>
            </a:r>
            <a:r>
              <a:rPr lang="en-IN" sz="2800" dirty="0" smtClean="0"/>
              <a:t>op disk of one tower can be moved to top of any other tower</a:t>
            </a:r>
          </a:p>
          <a:p>
            <a:pPr marL="285750" indent="-285750">
              <a:buFontTx/>
              <a:buChar char="-"/>
            </a:pPr>
            <a:r>
              <a:rPr lang="en-IN" sz="2800" dirty="0" smtClean="0"/>
              <a:t>No </a:t>
            </a:r>
            <a:r>
              <a:rPr lang="en-IN" sz="2800" dirty="0"/>
              <a:t>disk can be placed on top of a</a:t>
            </a:r>
            <a:r>
              <a:rPr lang="en-IN" sz="2800" dirty="0" smtClean="0"/>
              <a:t> </a:t>
            </a:r>
            <a:r>
              <a:rPr lang="en-IN" sz="2800" dirty="0"/>
              <a:t>smaller disk.</a:t>
            </a:r>
            <a:endParaRPr lang="en-IN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1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Towers of Brahma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move the disks?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0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162595"/>
            <a:ext cx="5730240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latin typeface="Consolas" panose="020B0609020204030204" pitchFamily="49" charset="0"/>
              </a:rPr>
              <a:t>LI: </a:t>
            </a:r>
            <a:r>
              <a:rPr lang="en-US" sz="2800" dirty="0" smtClean="0">
                <a:latin typeface="Consolas" panose="020B0609020204030204" pitchFamily="49" charset="0"/>
              </a:rPr>
              <a:t>a[0</a:t>
            </a:r>
            <a:r>
              <a:rPr lang="en-US" sz="2800" dirty="0" smtClean="0">
                <a:latin typeface="Consolas" panose="020B0609020204030204" pitchFamily="49" charset="0"/>
              </a:rPr>
              <a:t>..i-1] is sorted	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insert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]; 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(l&gt;=0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]&gt;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a[l+1] = a[l];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--; 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++;	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9" y="5964172"/>
            <a:ext cx="382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Write the recursive version</a:t>
            </a:r>
            <a:endParaRPr lang="en-IN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35040" y="1162595"/>
            <a:ext cx="5943600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a[],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n){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 &lt; 2) return;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isort</a:t>
            </a:r>
            <a:r>
              <a:rPr lang="en-US" sz="2800" dirty="0" smtClean="0">
                <a:latin typeface="Consolas" panose="020B0609020204030204" pitchFamily="49" charset="0"/>
              </a:rPr>
              <a:t>(a, n-1);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insertLast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a,i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">
  <a:themeElements>
    <a:clrScheme name="plai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66FF"/>
      </a:hlink>
      <a:folHlink>
        <a:srgbClr val="CC00FF"/>
      </a:folHlink>
    </a:clrScheme>
    <a:fontScheme name="plain">
      <a:majorFont>
        <a:latin typeface="Helvetica"/>
        <a:ea typeface=""/>
        <a:cs typeface="Times New Roman"/>
      </a:majorFont>
      <a:minorFont>
        <a:latin typeface="Helvetic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66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12185</TotalTime>
  <Words>1130</Words>
  <Application>Microsoft Office PowerPoint</Application>
  <PresentationFormat>Widescreen</PresentationFormat>
  <Paragraphs>346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MS PGothic</vt:lpstr>
      <vt:lpstr>MS PGothic</vt:lpstr>
      <vt:lpstr>SimSun</vt:lpstr>
      <vt:lpstr>Andale Mono</vt:lpstr>
      <vt:lpstr>Arial</vt:lpstr>
      <vt:lpstr>Calibri</vt:lpstr>
      <vt:lpstr>Calibri Light</vt:lpstr>
      <vt:lpstr>Consolas</vt:lpstr>
      <vt:lpstr>DejaVu Sans</vt:lpstr>
      <vt:lpstr>Helvetica</vt:lpstr>
      <vt:lpstr>Times New Roman</vt:lpstr>
      <vt:lpstr>Wingdings</vt:lpstr>
      <vt:lpstr>Office Theme</vt:lpstr>
      <vt:lpstr>1_Office Theme</vt:lpstr>
      <vt:lpstr>plain</vt:lpstr>
      <vt:lpstr>CS 101:  Recursion</vt:lpstr>
      <vt:lpstr>Recursion</vt:lpstr>
      <vt:lpstr>PowerPoint Presentation</vt:lpstr>
      <vt:lpstr>Recursion</vt:lpstr>
      <vt:lpstr>PowerPoint Presentation</vt:lpstr>
      <vt:lpstr>Recursion Overhead</vt:lpstr>
      <vt:lpstr>Towers of Bramha (Hanoi)</vt:lpstr>
      <vt:lpstr>Towers of Brahma</vt:lpstr>
      <vt:lpstr>Insertion Sort</vt:lpstr>
      <vt:lpstr>insertLast: Pre and Post Conditions</vt:lpstr>
      <vt:lpstr>Iteration vs Recursion</vt:lpstr>
      <vt:lpstr>Iteration vs Recursion</vt:lpstr>
      <vt:lpstr>Quicksort</vt:lpstr>
      <vt:lpstr>Quicksort:     void qsort(int a[], int low, int high) {</vt:lpstr>
      <vt:lpstr>A Botanical Tree Drawn Using the Turtle in Simplecpp</vt:lpstr>
      <vt:lpstr>A More Stylized Tree Drawn Using simplecpp</vt:lpstr>
      <vt:lpstr>1 Stylized Tree =  2 Small Stylized Trees + V</vt:lpstr>
      <vt:lpstr>Drawing The Stylized Tree</vt:lpstr>
      <vt:lpstr>Drawing The Stylized Tree</vt:lpstr>
      <vt:lpstr>PowerPoint Presentation</vt:lpstr>
      <vt:lpstr>Drawing The Stylized Tree</vt:lpstr>
      <vt:lpstr>Drawing The Stylized Tree</vt:lpstr>
      <vt:lpstr>Drawing The Stylized Tree</vt:lpstr>
      <vt:lpstr>More fun drawings using recursion</vt:lpstr>
      <vt:lpstr>Fractals: self-similar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202</cp:revision>
  <dcterms:created xsi:type="dcterms:W3CDTF">2018-09-04T07:43:16Z</dcterms:created>
  <dcterms:modified xsi:type="dcterms:W3CDTF">2018-09-28T14:32:56Z</dcterms:modified>
</cp:coreProperties>
</file>