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3" r:id="rId5"/>
    <p:sldId id="274" r:id="rId6"/>
    <p:sldId id="275" r:id="rId7"/>
    <p:sldId id="276" r:id="rId8"/>
    <p:sldId id="280" r:id="rId9"/>
    <p:sldId id="282" r:id="rId10"/>
    <p:sldId id="278" r:id="rId11"/>
    <p:sldId id="279" r:id="rId12"/>
    <p:sldId id="285" r:id="rId13"/>
    <p:sldId id="286" r:id="rId14"/>
    <p:sldId id="284" r:id="rId15"/>
    <p:sldId id="277" r:id="rId16"/>
    <p:sldId id="281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574C6-C043-43D5-91AE-B40F699156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04DE-41DC-421B-ACA9-56759D1AEA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59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ED96-60BC-43C2-8FCF-EA85C377B0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BAF7-0554-40DA-B4AB-64FF56B511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CFDB-89BD-472B-B6A5-BA2D34467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2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8C001-9C26-4775-9B53-02B2AB8CDF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7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C4D8-3FC3-42D7-9469-EA0AA578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2FE6F-CFF8-4354-8DA0-345848E750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0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DB7E-A248-4945-82B5-A5DFA69BDB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8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72124-F4D0-4CF8-8545-E673F2C67A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51AC-15A7-4396-9047-BE2DDD2116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7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10BD1DF9-85EA-4ED1-9DE6-B6797549EE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3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86C3E853-9BEB-4025-BF53-8FD13601A2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E2570FB-916C-4BAA-B49A-C349B07BC1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4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71580AD3-A34F-4420-8DA8-800DA4815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254AD386-D34C-4124-B0E7-E103F6D43D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831ABA-3B0A-4E22-A031-D769921E3FC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 Search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Binary Search: Alternative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582400" cy="5903794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0, hi = n-1,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LI: (q in a[0..n-1] =&gt; q in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lo..hi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(lo </a:t>
            </a:r>
            <a:r>
              <a:rPr lang="en-US" dirty="0" smtClean="0">
                <a:latin typeface="Consolas" panose="020B0609020204030204" pitchFamily="49" charset="0"/>
              </a:rPr>
              <a:t>+ 1 &lt; </a:t>
            </a:r>
            <a:r>
              <a:rPr lang="en-US" dirty="0">
                <a:latin typeface="Consolas" panose="020B0609020204030204" pitchFamily="49" charset="0"/>
              </a:rPr>
              <a:t>hi)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TF: (hi – lo)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hi = </a:t>
            </a:r>
            <a:r>
              <a:rPr lang="en-US" dirty="0" smtClean="0">
                <a:latin typeface="Consolas" panose="020B0609020204030204" pitchFamily="49" charset="0"/>
              </a:rPr>
              <a:t>mid;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	// q &gt;= a[mid]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mid; 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 // hi = lo + 1 on coming out of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if (a[lo] == q) { </a:t>
            </a:r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 = lo;} 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else if (a[hi] == q) { </a:t>
            </a:r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 = hi; }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582400" cy="5903794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hi = </a:t>
            </a:r>
            <a:r>
              <a:rPr lang="en-US" dirty="0" smtClean="0">
                <a:latin typeface="Consolas" panose="020B0609020204030204" pitchFamily="49" charset="0"/>
              </a:rPr>
              <a:t>n,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LI: a[lo] &lt;= q &lt; a[hi]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(lo </a:t>
            </a:r>
            <a:r>
              <a:rPr lang="en-US" dirty="0" smtClean="0">
                <a:latin typeface="Consolas" panose="020B0609020204030204" pitchFamily="49" charset="0"/>
              </a:rPr>
              <a:t>+ 1 &lt; </a:t>
            </a:r>
            <a:r>
              <a:rPr lang="en-US" dirty="0">
                <a:latin typeface="Consolas" panose="020B0609020204030204" pitchFamily="49" charset="0"/>
              </a:rPr>
              <a:t>hi)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if </a:t>
            </a:r>
            <a:r>
              <a:rPr lang="en-US" dirty="0">
                <a:latin typeface="Consolas" panose="020B0609020204030204" pitchFamily="49" charset="0"/>
              </a:rPr>
              <a:t>(q &lt; a[mid</a:t>
            </a:r>
            <a:r>
              <a:rPr lang="en-US" dirty="0" smtClean="0">
                <a:latin typeface="Consolas" panose="020B0609020204030204" pitchFamily="49" charset="0"/>
              </a:rPr>
              <a:t>]){hi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mid;}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else 			{lo = mid;}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if (a[lo] == q) { </a:t>
            </a:r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 = lo;} </a:t>
            </a:r>
          </a:p>
          <a:p>
            <a:pPr>
              <a:buNone/>
            </a:pPr>
            <a:r>
              <a:rPr lang="en-US" strike="sngStrike" dirty="0" smtClean="0">
                <a:latin typeface="Consolas" panose="020B0609020204030204" pitchFamily="49" charset="0"/>
              </a:rPr>
              <a:t>else if (a[hi] == q) { </a:t>
            </a:r>
            <a:r>
              <a:rPr lang="en-US" strike="sngStrike" dirty="0" err="1" smtClean="0">
                <a:latin typeface="Consolas" panose="020B0609020204030204" pitchFamily="49" charset="0"/>
              </a:rPr>
              <a:t>ans</a:t>
            </a:r>
            <a:r>
              <a:rPr lang="en-US" strike="sngStrike" dirty="0" smtClean="0">
                <a:latin typeface="Consolas" panose="020B0609020204030204" pitchFamily="49" charset="0"/>
              </a:rPr>
              <a:t> = hi;}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15" y="-11952"/>
            <a:ext cx="7356143" cy="609600"/>
          </a:xfrm>
        </p:spPr>
        <p:txBody>
          <a:bodyPr/>
          <a:lstStyle/>
          <a:p>
            <a:r>
              <a:rPr lang="en-US" sz="3600" dirty="0" smtClean="0"/>
              <a:t>Binary Search: </a:t>
            </a:r>
            <a:r>
              <a:rPr lang="en-US" sz="3600" dirty="0" smtClean="0"/>
              <a:t>Further Adventure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06269" y="1081535"/>
            <a:ext cx="45352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Note, loop body always 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sets </a:t>
            </a:r>
            <a:r>
              <a:rPr lang="en-IN" sz="3200" i="1" dirty="0" smtClean="0">
                <a:solidFill>
                  <a:srgbClr val="FF0000"/>
                </a:solidFill>
              </a:rPr>
              <a:t>hi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  <a:r>
              <a:rPr lang="en-IN" sz="3200" dirty="0" err="1" smtClean="0">
                <a:solidFill>
                  <a:srgbClr val="FF0000"/>
                </a:solidFill>
              </a:rPr>
              <a:t>s.t.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i="1" dirty="0" smtClean="0">
                <a:solidFill>
                  <a:srgbClr val="FF0000"/>
                </a:solidFill>
              </a:rPr>
              <a:t>q &lt; a[hi]</a:t>
            </a:r>
            <a:endParaRPr lang="en-IN" sz="32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269" y="2478288"/>
            <a:ext cx="3658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Assume </a:t>
            </a:r>
            <a:r>
              <a:rPr lang="en-IN" sz="3200" i="1" dirty="0" smtClean="0">
                <a:solidFill>
                  <a:srgbClr val="FF0000"/>
                </a:solidFill>
              </a:rPr>
              <a:t>a[n] &gt; q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In fact, code never</a:t>
            </a:r>
          </a:p>
          <a:p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  examines </a:t>
            </a:r>
            <a:r>
              <a:rPr lang="en-IN" sz="3200" i="1" dirty="0" smtClean="0">
                <a:solidFill>
                  <a:srgbClr val="FF0000"/>
                </a:solidFill>
              </a:rPr>
              <a:t>a[n]</a:t>
            </a:r>
            <a:endParaRPr lang="en-IN" sz="3200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8861" y="4288500"/>
            <a:ext cx="4330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This code works only if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pre-condition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   	a[lo] &lt;= </a:t>
            </a:r>
            <a:r>
              <a:rPr lang="en-IN" sz="3200" dirty="0" smtClean="0">
                <a:solidFill>
                  <a:srgbClr val="FF0000"/>
                </a:solidFill>
              </a:rPr>
              <a:t>q is </a:t>
            </a:r>
            <a:r>
              <a:rPr lang="en-IN" sz="3200" dirty="0" smtClean="0">
                <a:solidFill>
                  <a:srgbClr val="FF0000"/>
                </a:solidFill>
              </a:rPr>
              <a:t>met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14" y="6218774"/>
            <a:ext cx="1215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Last else not </a:t>
            </a:r>
            <a:r>
              <a:rPr lang="en-IN" sz="2800" dirty="0" smtClean="0">
                <a:solidFill>
                  <a:srgbClr val="FF0000"/>
                </a:solidFill>
              </a:rPr>
              <a:t>needed: after loop exit (hi=lo+1) and as </a:t>
            </a:r>
            <a:r>
              <a:rPr lang="en-IN" sz="2800" dirty="0" smtClean="0">
                <a:solidFill>
                  <a:srgbClr val="FF0000"/>
                </a:solidFill>
              </a:rPr>
              <a:t>per invariant, q &lt; a[hi]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Termination Guarantee: Termination Function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5650523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(lo &lt;= hi)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mid-1;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(q &gt; a[mid]) { 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mid+1;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  // q == a[mid] 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mid; break;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5323" y="1049216"/>
            <a:ext cx="606127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Define TF: (hi-lo)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Check that TF decreases 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 every iteration</a:t>
            </a:r>
          </a:p>
          <a:p>
            <a:endParaRPr lang="en-US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eventually !LC must happen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unless the iteration is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terminated by </a:t>
            </a:r>
            <a:r>
              <a:rPr lang="en-US" sz="32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Soumen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Chakrabarti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</a:t>
            </a:r>
            <a:r>
              <a:rPr lang="en-US" sz="3600" dirty="0" smtClean="0"/>
              <a:t>search: Efficiency</a:t>
            </a:r>
            <a:endParaRPr lang="en-US" sz="36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92072"/>
            <a:ext cx="11582400" cy="4681182"/>
          </a:xfrm>
        </p:spPr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first halving, bracket has n candidates</a:t>
            </a:r>
          </a:p>
          <a:p>
            <a:r>
              <a:rPr lang="en-US" dirty="0"/>
              <a:t>After first halving, reduces to ~n/2</a:t>
            </a:r>
          </a:p>
          <a:p>
            <a:r>
              <a:rPr lang="en-US" dirty="0"/>
              <a:t>After second halving, … ~n/4</a:t>
            </a:r>
          </a:p>
          <a:p>
            <a:r>
              <a:rPr lang="en-US" dirty="0"/>
              <a:t>Number of </a:t>
            </a:r>
            <a:r>
              <a:rPr lang="en-US" dirty="0" err="1"/>
              <a:t>halvings</a:t>
            </a:r>
            <a:r>
              <a:rPr lang="en-US" dirty="0"/>
              <a:t> required is approximately log n</a:t>
            </a:r>
          </a:p>
          <a:p>
            <a:r>
              <a:rPr lang="en-US" dirty="0"/>
              <a:t>If array was not sorted, need to check all </a:t>
            </a:r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{ Pre-condition } Program { Post-condition }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903794"/>
          </a:xfrm>
        </p:spPr>
        <p:txBody>
          <a:bodyPr/>
          <a:lstStyle/>
          <a:p>
            <a:r>
              <a:rPr lang="en-IN" dirty="0" smtClean="0"/>
              <a:t>Post-condition: </a:t>
            </a:r>
          </a:p>
          <a:p>
            <a:pPr lvl="1"/>
            <a:r>
              <a:rPr lang="en-IN" dirty="0" smtClean="0"/>
              <a:t>what must be true after a program fragment – examples,</a:t>
            </a:r>
          </a:p>
          <a:p>
            <a:pPr lvl="1"/>
            <a:r>
              <a:rPr lang="en-IN" dirty="0" err="1" smtClean="0"/>
              <a:t>fibn</a:t>
            </a:r>
            <a:r>
              <a:rPr lang="en-IN" dirty="0" smtClean="0"/>
              <a:t> = </a:t>
            </a:r>
            <a:r>
              <a:rPr lang="en-IN" dirty="0" err="1" smtClean="0"/>
              <a:t>fibonacci</a:t>
            </a:r>
            <a:r>
              <a:rPr lang="en-IN" dirty="0" smtClean="0"/>
              <a:t>(n)</a:t>
            </a:r>
          </a:p>
          <a:p>
            <a:pPr lvl="1"/>
            <a:r>
              <a:rPr lang="en-IN" dirty="0" smtClean="0"/>
              <a:t>sum = 1^2 + 2^2 + .... +n^2</a:t>
            </a:r>
          </a:p>
          <a:p>
            <a:pPr lvl="1"/>
            <a:r>
              <a:rPr lang="fr-FR" dirty="0" smtClean="0"/>
              <a:t> (ans </a:t>
            </a:r>
            <a:r>
              <a:rPr lang="fr-FR" dirty="0"/>
              <a:t>!= -1 =&gt; (a[ans] = q</a:t>
            </a:r>
            <a:r>
              <a:rPr lang="fr-FR" dirty="0" smtClean="0"/>
              <a:t>) )  </a:t>
            </a:r>
            <a:r>
              <a:rPr lang="fr-FR" dirty="0"/>
              <a:t>and </a:t>
            </a:r>
            <a:r>
              <a:rPr lang="fr-FR" dirty="0" smtClean="0"/>
              <a:t> ( </a:t>
            </a:r>
            <a:r>
              <a:rPr lang="fr-FR" dirty="0"/>
              <a:t>(ans = -1) =&gt; ! (q in a[0..n-1]) 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Pre-condition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a program </a:t>
            </a:r>
            <a:r>
              <a:rPr lang="fr-FR" dirty="0" err="1" smtClean="0"/>
              <a:t>starts</a:t>
            </a:r>
            <a:r>
              <a:rPr lang="fr-FR" dirty="0" smtClean="0"/>
              <a:t> – </a:t>
            </a:r>
            <a:r>
              <a:rPr lang="fr-FR" dirty="0" err="1" smtClean="0"/>
              <a:t>assumptions</a:t>
            </a:r>
            <a:r>
              <a:rPr lang="fr-FR" dirty="0" smtClean="0"/>
              <a:t> made by the programmer about the input. </a:t>
            </a:r>
            <a:r>
              <a:rPr lang="fr-FR" dirty="0" err="1" smtClean="0"/>
              <a:t>examples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n &gt;= 1</a:t>
            </a:r>
          </a:p>
          <a:p>
            <a:pPr lvl="1"/>
            <a:r>
              <a:rPr lang="fr-FR" dirty="0" err="1" smtClean="0"/>
              <a:t>array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sorted</a:t>
            </a:r>
            <a:endParaRPr lang="fr-FR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8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903794"/>
          </a:xfrm>
        </p:spPr>
        <p:txBody>
          <a:bodyPr/>
          <a:lstStyle/>
          <a:p>
            <a:r>
              <a:rPr lang="fr-FR" sz="2800" dirty="0" err="1" smtClean="0"/>
              <a:t>Specification</a:t>
            </a:r>
            <a:r>
              <a:rPr lang="fr-FR" sz="2800" dirty="0" smtClean="0"/>
              <a:t>: </a:t>
            </a:r>
            <a:r>
              <a:rPr lang="fr-FR" sz="2800" dirty="0" err="1" smtClean="0"/>
              <a:t>Pre</a:t>
            </a:r>
            <a:r>
              <a:rPr lang="fr-FR" sz="2800" dirty="0" smtClean="0"/>
              <a:t> and Post condition </a:t>
            </a:r>
            <a:r>
              <a:rPr lang="fr-FR" sz="2800" dirty="0" err="1" smtClean="0"/>
              <a:t>together</a:t>
            </a:r>
            <a:r>
              <a:rPr lang="fr-FR" sz="2800" dirty="0" smtClean="0"/>
              <a:t> </a:t>
            </a:r>
            <a:r>
              <a:rPr lang="fr-FR" sz="2800" dirty="0" err="1" smtClean="0"/>
              <a:t>constitute</a:t>
            </a:r>
            <a:r>
              <a:rPr lang="fr-FR" sz="2800" dirty="0" smtClean="0"/>
              <a:t> </a:t>
            </a:r>
            <a:r>
              <a:rPr lang="fr-FR" sz="2800" dirty="0" err="1" smtClean="0"/>
              <a:t>specfication</a:t>
            </a:r>
            <a:r>
              <a:rPr lang="fr-FR" sz="2800" dirty="0" smtClean="0"/>
              <a:t> / </a:t>
            </a:r>
            <a:r>
              <a:rPr lang="fr-FR" sz="2800" dirty="0" err="1" smtClean="0"/>
              <a:t>contract</a:t>
            </a:r>
            <a:r>
              <a:rPr lang="fr-FR" sz="2800" dirty="0" smtClean="0"/>
              <a:t> for the program fragment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If the program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started</a:t>
            </a:r>
            <a:r>
              <a:rPr lang="fr-FR" sz="2800" dirty="0" smtClean="0"/>
              <a:t> in a state </a:t>
            </a:r>
            <a:r>
              <a:rPr lang="fr-FR" sz="2800" dirty="0" err="1" smtClean="0"/>
              <a:t>satisfying</a:t>
            </a:r>
            <a:r>
              <a:rPr lang="fr-FR" sz="2800" dirty="0" smtClean="0"/>
              <a:t> </a:t>
            </a:r>
            <a:r>
              <a:rPr lang="fr-FR" sz="2800" dirty="0" err="1" smtClean="0"/>
              <a:t>pre-condition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terminate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and </a:t>
            </a:r>
            <a:r>
              <a:rPr lang="fr-FR" sz="2800" dirty="0" err="1" smtClean="0"/>
              <a:t>terminate</a:t>
            </a:r>
            <a:r>
              <a:rPr lang="fr-FR" sz="2800" dirty="0" smtClean="0"/>
              <a:t> in a state </a:t>
            </a:r>
            <a:r>
              <a:rPr lang="fr-FR" sz="2800" dirty="0" err="1" smtClean="0"/>
              <a:t>satisfying</a:t>
            </a:r>
            <a:r>
              <a:rPr lang="fr-FR" sz="2800" dirty="0" smtClean="0"/>
              <a:t> post-condition</a:t>
            </a:r>
          </a:p>
          <a:p>
            <a:pPr marL="0" indent="0">
              <a:spcBef>
                <a:spcPts val="300"/>
              </a:spcBef>
              <a:buNone/>
            </a:pPr>
            <a:endParaRPr lang="fr-FR" sz="2800" dirty="0"/>
          </a:p>
          <a:p>
            <a:pPr marL="0" lvl="1" indent="0">
              <a:spcBef>
                <a:spcPts val="300"/>
              </a:spcBef>
              <a:buClr>
                <a:srgbClr val="FF0000"/>
              </a:buClr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1: { n &gt; 0 } </a:t>
            </a:r>
            <a:r>
              <a:rPr lang="fr-FR" sz="2400" dirty="0" err="1" smtClean="0"/>
              <a:t>Sum</a:t>
            </a:r>
            <a:r>
              <a:rPr lang="fr-FR" sz="2400" dirty="0" smtClean="0"/>
              <a:t> of Square {</a:t>
            </a:r>
            <a:r>
              <a:rPr lang="en-IN" sz="2400" dirty="0"/>
              <a:t>sum = 1^2 + 2^2 + .... +</a:t>
            </a:r>
            <a:r>
              <a:rPr lang="en-IN" sz="2400" dirty="0" smtClean="0"/>
              <a:t>n^2}</a:t>
            </a:r>
          </a:p>
          <a:p>
            <a:pPr marL="0" lvl="1" indent="0">
              <a:spcBef>
                <a:spcPts val="300"/>
              </a:spcBef>
              <a:buClr>
                <a:srgbClr val="FF0000"/>
              </a:buClr>
              <a:buNone/>
            </a:pPr>
            <a:r>
              <a:rPr lang="en-IN" sz="2400" dirty="0" smtClean="0"/>
              <a:t>	Example 2: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sz="2400" dirty="0" smtClean="0"/>
              <a:t>{ array a is sorted  /\  a[lo] &lt;= q &lt; a[hi] } 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IN" sz="2400" dirty="0"/>
              <a:t>	</a:t>
            </a:r>
            <a:r>
              <a:rPr lang="en-IN" sz="2400" dirty="0" smtClean="0"/>
              <a:t>		Modified Binary Search 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IN" sz="2400" dirty="0"/>
              <a:t>	</a:t>
            </a:r>
            <a:r>
              <a:rPr lang="en-IN" sz="2400" dirty="0" smtClean="0"/>
              <a:t>	{ a[lo] &lt;= q &lt; a[lo+1]  /\  hi = lo+1 }</a:t>
            </a:r>
            <a:endParaRPr lang="fr-FR" sz="2400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0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Searching </a:t>
            </a:r>
            <a:r>
              <a:rPr lang="en-US" sz="3600" dirty="0" smtClean="0"/>
              <a:t>an array: Very common</a:t>
            </a:r>
            <a:endParaRPr 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2487"/>
            <a:ext cx="11582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Linear </a:t>
            </a:r>
            <a:r>
              <a:rPr lang="en-US" dirty="0"/>
              <a:t>search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ax=0; ax&lt;an; ++ax)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(a[ax] == q)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ax;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break;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(ax==an)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-1;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nsolas" panose="020B0609020204030204" pitchFamily="49" charset="0"/>
              </a:rPr>
              <a:t>This is clearly slow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nsolas" panose="020B0609020204030204" pitchFamily="49" charset="0"/>
              </a:rPr>
              <a:t>How do we search in practice?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Searching sorted array: Binary </a:t>
            </a:r>
            <a:r>
              <a:rPr lang="en-US" sz="3600" dirty="0"/>
              <a:t>search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 unchecked array segment between indexes lo and hi</a:t>
            </a:r>
          </a:p>
          <a:p>
            <a:r>
              <a:rPr lang="en-US" dirty="0"/>
              <a:t>Bisect segment: mid = (lo + hi)/2</a:t>
            </a:r>
          </a:p>
          <a:p>
            <a:r>
              <a:rPr lang="en-US" dirty="0"/>
              <a:t>Compare q with a[mid]</a:t>
            </a:r>
          </a:p>
          <a:p>
            <a:r>
              <a:rPr lang="en-US" dirty="0"/>
              <a:t>If q is equal to a[mid] answer is mid</a:t>
            </a:r>
          </a:p>
          <a:p>
            <a:r>
              <a:rPr lang="en-US" dirty="0"/>
              <a:t>If q &lt; a[mid], next bracket is lo…mid-1</a:t>
            </a:r>
          </a:p>
          <a:p>
            <a:r>
              <a:rPr lang="en-US" dirty="0"/>
              <a:t>If q &gt; a[mid], next bracket is mid+1…hi</a:t>
            </a:r>
          </a:p>
        </p:txBody>
      </p:sp>
      <p:graphicFrame>
        <p:nvGraphicFramePr>
          <p:cNvPr id="50198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5105400" y="588327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965326" y="5326063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q=16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867400" y="4953000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8610600" y="4953000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>
            <a:off x="5334000" y="5334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8839200" y="5334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graphicFrame>
        <p:nvGraphicFramePr>
          <p:cNvPr id="50285" name="Group 109"/>
          <p:cNvGraphicFramePr>
            <a:graphicFrameLocks noGrp="1"/>
          </p:cNvGraphicFramePr>
          <p:nvPr>
            <p:ph sz="half" idx="4294967295"/>
          </p:nvPr>
        </p:nvGraphicFramePr>
        <p:xfrm>
          <a:off x="5105400" y="6324600"/>
          <a:ext cx="4267200" cy="33528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86" name="AutoShape 110"/>
          <p:cNvSpPr>
            <a:spLocks noChangeArrowheads="1"/>
          </p:cNvSpPr>
          <p:nvPr/>
        </p:nvSpPr>
        <p:spPr bwMode="auto">
          <a:xfrm>
            <a:off x="6705600" y="54864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50287" name="Line 111"/>
          <p:cNvSpPr>
            <a:spLocks noChangeShapeType="1"/>
          </p:cNvSpPr>
          <p:nvPr/>
        </p:nvSpPr>
        <p:spPr bwMode="auto">
          <a:xfrm>
            <a:off x="6204375" y="5322332"/>
            <a:ext cx="1165416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50288" name="AutoShape 112"/>
          <p:cNvSpPr>
            <a:spLocks noChangeArrowheads="1"/>
          </p:cNvSpPr>
          <p:nvPr/>
        </p:nvSpPr>
        <p:spPr bwMode="auto">
          <a:xfrm>
            <a:off x="8096249" y="54864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10600" y="2901434"/>
            <a:ext cx="3466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Terminate when (??)</a:t>
            </a:r>
          </a:p>
        </p:txBody>
      </p:sp>
    </p:spTree>
    <p:extLst>
      <p:ext uri="{BB962C8B-B14F-4D97-AF65-F5344CB8AC3E}">
        <p14:creationId xmlns:p14="http://schemas.microsoft.com/office/powerpoint/2010/main" val="3740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50199" grpId="0"/>
      <p:bldP spid="50200" grpId="0"/>
      <p:bldP spid="50201" grpId="0"/>
      <p:bldP spid="50202" grpId="0" animBg="1"/>
      <p:bldP spid="50202" grpId="1" animBg="1"/>
      <p:bldP spid="50203" grpId="0" animBg="1"/>
      <p:bldP spid="50286" grpId="0" animBg="1"/>
      <p:bldP spid="50286" grpId="1" animBg="1"/>
      <p:bldP spid="50287" grpId="0" animBg="1"/>
      <p:bldP spid="502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Binary search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6973" y="1187354"/>
            <a:ext cx="345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Write the code now?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04665" y="2173348"/>
            <a:ext cx="884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Exchange with your neighbour and simulate their code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847" y="302853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your post condition (PC)?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453120" y="3883726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your loop invariant (LI)?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73709" y="5036024"/>
            <a:ext cx="6540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LI /\ !LC =&gt; Post Condition 	||  </a:t>
            </a:r>
          </a:p>
          <a:p>
            <a:r>
              <a:rPr lang="en-IN" sz="2800" dirty="0" smtClean="0"/>
              <a:t>Break Condition (BC) =&gt; Post Condition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69722" y="6249877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LC is Loop Condition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00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06268" y="152400"/>
            <a:ext cx="4380931" cy="609600"/>
          </a:xfrm>
        </p:spPr>
        <p:txBody>
          <a:bodyPr/>
          <a:lstStyle/>
          <a:p>
            <a:r>
              <a:rPr lang="en-US" sz="3600" dirty="0"/>
              <a:t>Binary search code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971" y="277406"/>
            <a:ext cx="10012907" cy="538517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0, hi = n-1,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while (lo &lt;= hi)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LI: q in a[0..n-1] =&gt; q in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lo..hi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hi = mid-1;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(q &gt; a[mid]) { lo = mid+1;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  		// (q == a[mid]) 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mid; break;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4682" y="3966492"/>
            <a:ext cx="260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Does the code</a:t>
            </a:r>
          </a:p>
          <a:p>
            <a:r>
              <a:rPr lang="en-IN" sz="2800" dirty="0" smtClean="0"/>
              <a:t>satisfy the PC?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107271" y="852181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the PC?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306043" y="1458397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the LI?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611" y="5248982"/>
            <a:ext cx="9018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PC: </a:t>
            </a:r>
            <a:r>
              <a:rPr lang="en-IN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!= -1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(a[</a:t>
            </a:r>
            <a:r>
              <a:rPr lang="en-IN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] = q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 and 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-1)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 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q in a[0..n-1]) </a:t>
            </a:r>
            <a:endParaRPr lang="en-IN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611" y="6469917"/>
            <a:ext cx="1153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Post condition gives value of program variables for every output situation of interest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3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945875" cy="609600"/>
          </a:xfrm>
        </p:spPr>
        <p:txBody>
          <a:bodyPr/>
          <a:lstStyle/>
          <a:p>
            <a:r>
              <a:rPr lang="en-US" sz="3600" dirty="0" smtClean="0"/>
              <a:t>Does it satisfy PC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38200"/>
            <a:ext cx="585034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(lo &lt;= hi)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mid-1;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(q &gt; a[mid]) { 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mid+1;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  // q == a[mid] 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mid; break;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8221" y="274558"/>
            <a:ext cx="5383205" cy="627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LC: lo &lt;= hi</a:t>
            </a:r>
          </a:p>
          <a:p>
            <a:endParaRPr lang="it-IT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it-IT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</a:t>
            </a:r>
            <a:r>
              <a:rPr lang="it-IT" sz="3200" dirty="0">
                <a:solidFill>
                  <a:srgbClr val="FF0000"/>
                </a:solidFill>
                <a:latin typeface="Consolas" panose="020B0609020204030204" pitchFamily="49" charset="0"/>
              </a:rPr>
              <a:t>: (q in a[0..n-1] =&gt; </a:t>
            </a:r>
            <a:endParaRPr lang="it-IT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it-IT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 </a:t>
            </a:r>
            <a:r>
              <a:rPr lang="it-IT" sz="3200" dirty="0">
                <a:solidFill>
                  <a:srgbClr val="FF0000"/>
                </a:solidFill>
                <a:latin typeface="Consolas" panose="020B0609020204030204" pitchFamily="49" charset="0"/>
              </a:rPr>
              <a:t>in a[lo..hi])</a:t>
            </a:r>
          </a:p>
          <a:p>
            <a:endParaRPr lang="en-US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BC: q == a[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Consolas" panose="020B0609020204030204" pitchFamily="49" charset="0"/>
              </a:rPr>
              <a:t>PC: (a[ans] = q) </a:t>
            </a:r>
            <a:r>
              <a:rPr lang="pt-BR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pt-BR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t-BR" sz="3200" dirty="0">
                <a:solidFill>
                  <a:srgbClr val="FF0000"/>
                </a:solidFill>
                <a:latin typeface="Consolas" panose="020B0609020204030204" pitchFamily="49" charset="0"/>
              </a:rPr>
              <a:t>(q in a[0..n-1])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IN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LI /\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!LC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PC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	||  </a:t>
            </a:r>
          </a:p>
          <a:p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BC </a:t>
            </a:r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I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PC</a:t>
            </a:r>
            <a:endParaRPr lang="en-IN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search </a:t>
            </a:r>
            <a:r>
              <a:rPr lang="en-US" sz="3600" dirty="0" smtClean="0"/>
              <a:t>: alternative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0, hi = n-1,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while (lo &lt;= hi)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LI: (q in a[0..n-1] =&gt; q in a[</a:t>
            </a:r>
            <a:r>
              <a:rPr lang="en-US" dirty="0" err="1" smtClean="0">
                <a:latin typeface="Consolas" panose="020B0609020204030204" pitchFamily="49" charset="0"/>
              </a:rPr>
              <a:t>lo..hi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hi = mid-1;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(q &gt; a[mid]) { lo = mid+1;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  		// (q == a[mid]) 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mid; break;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93393" y="5169342"/>
            <a:ext cx="4738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Equality will happen towards</a:t>
            </a:r>
          </a:p>
          <a:p>
            <a:r>
              <a:rPr lang="en-IN" sz="2400" dirty="0" smtClean="0"/>
              <a:t>the end only.</a:t>
            </a:r>
          </a:p>
          <a:p>
            <a:r>
              <a:rPr lang="en-IN" sz="2400" dirty="0" smtClean="0"/>
              <a:t>Can remove an extra comparison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79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search </a:t>
            </a:r>
            <a:r>
              <a:rPr lang="en-US" sz="3600" dirty="0" smtClean="0"/>
              <a:t>variation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0, hi = n-1,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hi = mid-1;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			// q &gt;= a[mid]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mid;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6962" y="3848669"/>
            <a:ext cx="450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Does the code terminate??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46962" y="4677714"/>
            <a:ext cx="473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No. Does not work for lo = hi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962" y="5420323"/>
            <a:ext cx="3124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Change lo &lt;= hi to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     lo &lt; hi   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35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Termination Function</a:t>
            </a:r>
            <a:endParaRPr 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lo = 0, hi = n-1,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while (lo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hi)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TF: (hi – lo)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mid = (lo + hi)/2;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  if (q &lt; a[mid]) { hi = mid-1;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else {			// q &gt;= a[mid]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mid;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9105" y="3970510"/>
            <a:ext cx="6297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Does the value of Termination function</a:t>
            </a:r>
          </a:p>
          <a:p>
            <a:r>
              <a:rPr lang="en-IN" sz="2800" dirty="0" smtClean="0"/>
              <a:t>reduces in every iteration?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71886" y="5168205"/>
            <a:ext cx="7128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No. </a:t>
            </a:r>
            <a:r>
              <a:rPr lang="en-IN" sz="2800" dirty="0" smtClean="0"/>
              <a:t>(</a:t>
            </a:r>
            <a:r>
              <a:rPr lang="en-IN" sz="2800" i="1" dirty="0" smtClean="0"/>
              <a:t>hi-lo</a:t>
            </a:r>
            <a:r>
              <a:rPr lang="en-IN" sz="2800" dirty="0" smtClean="0"/>
              <a:t>) reduces only </a:t>
            </a:r>
            <a:r>
              <a:rPr lang="en-IN" sz="2800" dirty="0" smtClean="0"/>
              <a:t>when </a:t>
            </a:r>
            <a:r>
              <a:rPr lang="en-IN" sz="2800" i="1" dirty="0" smtClean="0"/>
              <a:t>hi &gt; lo + 1</a:t>
            </a:r>
            <a:endParaRPr lang="en-IN" sz="2800" i="1" dirty="0"/>
          </a:p>
          <a:p>
            <a:r>
              <a:rPr lang="en-IN" sz="2800" dirty="0" smtClean="0"/>
              <a:t>Make </a:t>
            </a:r>
            <a:r>
              <a:rPr lang="en-IN" sz="2800" i="1" dirty="0"/>
              <a:t>hi &gt; lo + </a:t>
            </a:r>
            <a:r>
              <a:rPr lang="en-IN" sz="2800" i="1" dirty="0" smtClean="0"/>
              <a:t>1</a:t>
            </a:r>
            <a:r>
              <a:rPr lang="en-IN" sz="2800" dirty="0" smtClean="0"/>
              <a:t> </a:t>
            </a:r>
            <a:r>
              <a:rPr lang="en-IN" sz="2800" dirty="0" smtClean="0"/>
              <a:t>the </a:t>
            </a:r>
            <a:r>
              <a:rPr lang="en-IN" sz="2800" dirty="0" smtClean="0"/>
              <a:t>loop</a:t>
            </a:r>
            <a:r>
              <a:rPr lang="en-IN" sz="2800" dirty="0" smtClean="0"/>
              <a:t> </a:t>
            </a:r>
            <a:r>
              <a:rPr lang="en-IN" sz="2800" dirty="0" smtClean="0"/>
              <a:t>condition</a:t>
            </a:r>
          </a:p>
          <a:p>
            <a:r>
              <a:rPr lang="en-IN" sz="2800" dirty="0" smtClean="0"/>
              <a:t>And </a:t>
            </a:r>
            <a:r>
              <a:rPr lang="en-IN" sz="2800" dirty="0" smtClean="0"/>
              <a:t>add code </a:t>
            </a:r>
            <a:r>
              <a:rPr lang="en-IN" sz="2800" dirty="0" smtClean="0"/>
              <a:t>after the </a:t>
            </a:r>
            <a:r>
              <a:rPr lang="en-IN" sz="2800" dirty="0" smtClean="0"/>
              <a:t>loop to check for </a:t>
            </a:r>
            <a:r>
              <a:rPr lang="en-IN" sz="2800" i="1" dirty="0" smtClean="0"/>
              <a:t>q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352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">
  <a:themeElements>
    <a:clrScheme name="plai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66FF"/>
      </a:hlink>
      <a:folHlink>
        <a:srgbClr val="CC00FF"/>
      </a:folHlink>
    </a:clrScheme>
    <a:fontScheme name="plain">
      <a:majorFont>
        <a:latin typeface="Helvetica"/>
        <a:ea typeface=""/>
        <a:cs typeface="Times New Roman"/>
      </a:majorFont>
      <a:minorFont>
        <a:latin typeface="Helvetic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66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849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MS PGothic</vt:lpstr>
      <vt:lpstr>SimSun</vt:lpstr>
      <vt:lpstr>Arial</vt:lpstr>
      <vt:lpstr>Calibri</vt:lpstr>
      <vt:lpstr>Calibri Light</vt:lpstr>
      <vt:lpstr>Consolas</vt:lpstr>
      <vt:lpstr>DejaVu Sans</vt:lpstr>
      <vt:lpstr>Helvetica</vt:lpstr>
      <vt:lpstr>Times New Roman</vt:lpstr>
      <vt:lpstr>Wingdings</vt:lpstr>
      <vt:lpstr>Office Theme</vt:lpstr>
      <vt:lpstr>1_Office Theme</vt:lpstr>
      <vt:lpstr>plain</vt:lpstr>
      <vt:lpstr>CS 101:  Array Search</vt:lpstr>
      <vt:lpstr>Searching an array: Very common</vt:lpstr>
      <vt:lpstr>Searching sorted array: Binary search</vt:lpstr>
      <vt:lpstr>Binary search</vt:lpstr>
      <vt:lpstr>Binary search code</vt:lpstr>
      <vt:lpstr>Does it satisfy PC</vt:lpstr>
      <vt:lpstr>Binary search : alternative</vt:lpstr>
      <vt:lpstr>Binary search variation</vt:lpstr>
      <vt:lpstr>Termination Function</vt:lpstr>
      <vt:lpstr>Binary Search: Alternative</vt:lpstr>
      <vt:lpstr>Binary Search: Further Adventure</vt:lpstr>
      <vt:lpstr>Termination Guarantee: Termination Function</vt:lpstr>
      <vt:lpstr>Binary search: Efficiency</vt:lpstr>
      <vt:lpstr>{ Pre-condition } Program { Post-condition }</vt:lpstr>
      <vt:lpstr>Program Specification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65</cp:revision>
  <dcterms:created xsi:type="dcterms:W3CDTF">2018-09-04T07:43:16Z</dcterms:created>
  <dcterms:modified xsi:type="dcterms:W3CDTF">2018-09-08T10:06:59Z</dcterms:modified>
</cp:coreProperties>
</file>