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73" r:id="rId5"/>
    <p:sldId id="288" r:id="rId6"/>
    <p:sldId id="289" r:id="rId7"/>
    <p:sldId id="290" r:id="rId8"/>
    <p:sldId id="291" r:id="rId9"/>
    <p:sldId id="292" r:id="rId10"/>
    <p:sldId id="293" r:id="rId11"/>
    <p:sldId id="295" r:id="rId12"/>
    <p:sldId id="294" r:id="rId13"/>
    <p:sldId id="296" r:id="rId14"/>
    <p:sldId id="297" r:id="rId15"/>
    <p:sldId id="317" r:id="rId16"/>
    <p:sldId id="298" r:id="rId17"/>
    <p:sldId id="301" r:id="rId18"/>
    <p:sldId id="299" r:id="rId19"/>
    <p:sldId id="302" r:id="rId20"/>
    <p:sldId id="303" r:id="rId21"/>
    <p:sldId id="304" r:id="rId22"/>
    <p:sldId id="300" r:id="rId23"/>
    <p:sldId id="306" r:id="rId24"/>
    <p:sldId id="305" r:id="rId25"/>
    <p:sldId id="315" r:id="rId26"/>
    <p:sldId id="319" r:id="rId27"/>
    <p:sldId id="314" r:id="rId28"/>
    <p:sldId id="320" r:id="rId29"/>
    <p:sldId id="318" r:id="rId30"/>
    <p:sldId id="310" r:id="rId31"/>
    <p:sldId id="308" r:id="rId32"/>
    <p:sldId id="311" r:id="rId33"/>
    <p:sldId id="31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48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86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610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1" smtClean="0"/>
              <a:t>Click to edit Master subtitle style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ED08B-42A5-4483-AA44-B5E64CD9AB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965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CDC36-A546-49F9-BD65-667F69527D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78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43577-3973-4E25-818F-84C67944C7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572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76672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1"/>
            <a:ext cx="5376672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B6E42-F049-46AB-9EB4-2D5F4DFAD0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055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F39CF-4E97-4890-8B52-A5308B2C57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706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D0C71-C885-49CE-A8E3-72187706F4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4731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BFA6F-8DAE-43F9-83F9-1F63AEF350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517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A1198-F19C-4CCD-AA6C-339D1B6FA9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94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3781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1">
              <a:sym typeface="Calibri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EAF3F-AE59-44D5-89F0-4AB28E9A51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992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8F365-5036-4154-ADDD-1A898F47BB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34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70573" cy="5851525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3C45C-A9C5-4B64-8BC7-0C7A8DF0B5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7425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E574C6-C043-43D5-91AE-B40F699156F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4022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FF04DE-41DC-421B-ACA9-56759D1AEA7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759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A6ED96-60BC-43C2-8FCF-EA85C377B0E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4584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6896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838200"/>
            <a:ext cx="56896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CBAF7-0554-40DA-B4AB-64FF56B5117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1523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01CFDB-89BD-472B-B6A5-BA2D34467A0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8200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8C001-9C26-4775-9B53-02B2AB8CDFE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8779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1CC4D8-3FC3-42D7-9469-EA0AA5780D9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5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0008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2FE6F-CFF8-4354-8DA0-345848E7503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2902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82DB7E-A248-4945-82B5-A5DFA69BDB4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3847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72124-F4D0-4CF8-8545-E673F2C67A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415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152400"/>
            <a:ext cx="28956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84836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8651AC-15A7-4396-9047-BE2DDD2116E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5977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58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6896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838200"/>
            <a:ext cx="56896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60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629400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5040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fld id="{10BD1DF9-85EA-4ED1-9DE6-B6797549EE4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3030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58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11582400" cy="2781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771900"/>
            <a:ext cx="11582400" cy="2781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60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629400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5040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fld id="{86C3E853-9BEB-4025-BF53-8FD13601A20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8988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58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6896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838200"/>
            <a:ext cx="56896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60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629400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5040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fld id="{3E2570FB-916C-4BAA-B49A-C349B07BC10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946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58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838200"/>
            <a:ext cx="11582400" cy="571500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0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5040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fld id="{71580AD3-A34F-4420-8DA8-800DA481596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3646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58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11582400" cy="2781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3771900"/>
            <a:ext cx="11582400" cy="2781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60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629400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5040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fld id="{254AD386-D34C-4124-B0E7-E103F6D43DE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9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05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41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59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03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47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74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0C09B-2DDF-478C-BFA4-E5662B0A3FE7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25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Calibri" panose="020F0502020204030204" pitchFamily="34" charset="0"/>
              </a:rPr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zh-CN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zh-CN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zh-CN" smtClean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DejaVu Sans" charset="0"/>
              <a:buNone/>
              <a:defRPr sz="1200">
                <a:solidFill>
                  <a:srgbClr val="959595"/>
                </a:solidFill>
                <a:latin typeface="Arial" charset="0"/>
                <a:ea typeface="SimSun" charset="0"/>
                <a:cs typeface="SimSun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DejaVu Sans" charset="0"/>
              <a:buNone/>
              <a:defRPr sz="1200">
                <a:solidFill>
                  <a:srgbClr val="959595"/>
                </a:solidFill>
                <a:latin typeface="Arial" charset="0"/>
                <a:ea typeface="ＭＳ Ｐゴシック" charset="0"/>
                <a:cs typeface="SimSun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DejaVu Sans" charset="0"/>
              <a:buNone/>
              <a:defRPr sz="1200">
                <a:solidFill>
                  <a:srgbClr val="959595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EA745F06-7301-4161-BB2D-349734C1D68A}" type="slidenum">
              <a:rPr lang="zh-CN" altLang="en-US" smtClean="0"/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30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Arial" charset="0"/>
          <a:ea typeface="SimSun" charset="0"/>
          <a:cs typeface="SimSun" charset="0"/>
          <a:sym typeface="Calibri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Arial" charset="0"/>
          <a:ea typeface="SimSun" charset="0"/>
          <a:cs typeface="SimSun" charset="0"/>
          <a:sym typeface="Calibri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Arial" charset="0"/>
          <a:ea typeface="SimSun" charset="0"/>
          <a:cs typeface="SimSun" charset="0"/>
          <a:sym typeface="Calibri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Arial" charset="0"/>
          <a:ea typeface="SimSun" charset="0"/>
          <a:cs typeface="SimSun" charset="0"/>
          <a:sym typeface="Calibri" charset="0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1158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838200"/>
            <a:ext cx="11582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" y="6629400"/>
            <a:ext cx="2540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629400"/>
            <a:ext cx="3860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50400" y="6629400"/>
            <a:ext cx="2540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1831ABA-3B0A-4E22-A031-D769921E3FC4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95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Helvetica" panose="020B0604020202020204" pitchFamily="34" charset="0"/>
          <a:cs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Helvetica" panose="020B0604020202020204" pitchFamily="34" charset="0"/>
          <a:cs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Helvetica" panose="020B0604020202020204" pitchFamily="34" charset="0"/>
          <a:cs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Helvetica" panose="020B0604020202020204" pitchFamily="34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Helvetica" panose="020B0604020202020204" pitchFamily="34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Helvetica" panose="020B0604020202020204" pitchFamily="34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Helvetica" panose="020B0604020202020204" pitchFamily="34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Helvetica" panose="020B0604020202020204" pitchFamily="34" charset="0"/>
          <a:cs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 noChangeArrowheads="1"/>
          </p:cNvSpPr>
          <p:nvPr>
            <p:ph type="ctrTitle"/>
          </p:nvPr>
        </p:nvSpPr>
        <p:spPr>
          <a:xfrm>
            <a:off x="2282826" y="720725"/>
            <a:ext cx="7699375" cy="2349500"/>
          </a:xfrm>
        </p:spPr>
        <p:txBody>
          <a:bodyPr anchor="ctr"/>
          <a:lstStyle/>
          <a:p>
            <a:pPr defTabSz="914400" eaLnBrk="1" hangingPunct="1"/>
            <a:r>
              <a:rPr lang="zh-CN" altLang="en-US" sz="36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CS 101</a:t>
            </a:r>
            <a:r>
              <a:rPr lang="en-US" altLang="zh-CN" sz="36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</a:t>
            </a:r>
            <a:r>
              <a:rPr lang="en-US" sz="36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br>
              <a:rPr lang="en-US" sz="36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</a:br>
            <a:r>
              <a:rPr lang="en-IN" sz="3600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Array Rewrite: Sorting</a:t>
            </a:r>
            <a:endParaRPr lang="en-US" altLang="zh-CN" sz="3600" dirty="0">
              <a:solidFill>
                <a:srgbClr val="898989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146" name="Subtitle 2"/>
          <p:cNvSpPr>
            <a:spLocks noGrp="1"/>
          </p:cNvSpPr>
          <p:nvPr>
            <p:ph type="subTitle" idx="1"/>
          </p:nvPr>
        </p:nvSpPr>
        <p:spPr>
          <a:xfrm>
            <a:off x="2513013" y="3305176"/>
            <a:ext cx="7510462" cy="2182813"/>
          </a:xfrm>
          <a:ln>
            <a:miter/>
          </a:ln>
        </p:spPr>
        <p:txBody>
          <a:bodyPr/>
          <a:lstStyle/>
          <a:p>
            <a:pPr defTabSz="914400" eaLnBrk="1" hangingPunct="1">
              <a:lnSpc>
                <a:spcPct val="90000"/>
              </a:lnSpc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  <a:sym typeface="Calibri" charset="0"/>
              </a:rPr>
              <a:t>Jul-Nov 2018</a:t>
            </a:r>
          </a:p>
          <a:p>
            <a:pPr defTabSz="914400" eaLnBrk="1" hangingPunct="1">
              <a:lnSpc>
                <a:spcPct val="90000"/>
              </a:lnSpc>
              <a:defRPr/>
            </a:pPr>
            <a:endParaRPr lang="zh-CN" altLang="en-US" sz="2000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  <a:sym typeface="Calibri" charset="0"/>
            </a:endParaRPr>
          </a:p>
          <a:p>
            <a:pPr defTabSz="914400" eaLnBrk="1" hangingPunct="1">
              <a:lnSpc>
                <a:spcPct val="90000"/>
              </a:lnSpc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  <a:sym typeface="Calibri" charset="0"/>
              </a:rPr>
              <a:t>Om </a:t>
            </a:r>
            <a:r>
              <a:rPr lang="en-US" altLang="zh-CN" sz="2000" dirty="0" err="1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  <a:sym typeface="Calibri" charset="0"/>
              </a:rPr>
              <a:t>Damani</a:t>
            </a:r>
            <a:endParaRPr lang="en-US" altLang="zh-CN" sz="2000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  <a:sym typeface="Calibri" charset="0"/>
            </a:endParaRPr>
          </a:p>
          <a:p>
            <a:pPr defTabSz="914400" eaLnBrk="1" hangingPunct="1">
              <a:lnSpc>
                <a:spcPct val="90000"/>
              </a:lnSpc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  <a:sym typeface="Calibri" charset="0"/>
              </a:rPr>
              <a:t>(cs101-help@cse.iitb.ac.in)</a:t>
            </a:r>
          </a:p>
          <a:p>
            <a:pPr defTabSz="914400" eaLnBrk="1" hangingPunct="1">
              <a:lnSpc>
                <a:spcPct val="90000"/>
              </a:lnSpc>
              <a:defRPr/>
            </a:pPr>
            <a:endParaRPr lang="zh-CN" altLang="en-US" sz="2000" dirty="0">
              <a:solidFill>
                <a:srgbClr val="898989"/>
              </a:solidFill>
              <a:cs typeface="Arial" charset="0"/>
              <a:sym typeface="Calibri" charset="0"/>
            </a:endParaRPr>
          </a:p>
          <a:p>
            <a:pPr defTabSz="914400" eaLnBrk="1" hangingPunct="1">
              <a:lnSpc>
                <a:spcPct val="90000"/>
              </a:lnSpc>
              <a:defRPr/>
            </a:pPr>
            <a:endParaRPr lang="en-US" altLang="zh-CN" sz="2800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  <a:sym typeface="Calibri" charset="0"/>
            </a:endParaRPr>
          </a:p>
          <a:p>
            <a:pPr defTabSz="914400" eaLnBrk="1" hangingPunct="1">
              <a:lnSpc>
                <a:spcPct val="90000"/>
              </a:lnSpc>
              <a:defRPr/>
            </a:pPr>
            <a:endParaRPr lang="zh-CN" altLang="en-US" sz="2800" dirty="0">
              <a:solidFill>
                <a:srgbClr val="898989"/>
              </a:solidFill>
              <a:cs typeface="Arial" charset="0"/>
              <a:sym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06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0" y="159225"/>
            <a:ext cx="8457062" cy="4889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Find the position of a[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 in a[0..i-1]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Find k: a[k] &lt;= a[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 &lt; a[k+1]</a:t>
            </a:r>
          </a:p>
          <a:p>
            <a:pPr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can use linear or binary search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shift a[k+1..i-1] right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 set a[k+1] = a[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  <a:endParaRPr lang="en-US" dirty="0">
              <a:latin typeface="Consolas" panose="020B0609020204030204" pitchFamily="49" charset="0"/>
            </a:endParaRPr>
          </a:p>
          <a:p>
            <a:pPr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154" y="152400"/>
            <a:ext cx="4299045" cy="609600"/>
          </a:xfrm>
        </p:spPr>
        <p:txBody>
          <a:bodyPr/>
          <a:lstStyle/>
          <a:p>
            <a:r>
              <a:rPr lang="en-IN" dirty="0" smtClean="0"/>
              <a:t>Insertion Sort</a:t>
            </a:r>
            <a:endParaRPr lang="en-IN" dirty="0"/>
          </a:p>
        </p:txBody>
      </p:sp>
      <p:graphicFrame>
        <p:nvGraphicFramePr>
          <p:cNvPr id="4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4209106"/>
              </p:ext>
            </p:extLst>
          </p:nvPr>
        </p:nvGraphicFramePr>
        <p:xfrm>
          <a:off x="7924800" y="1633817"/>
          <a:ext cx="3962400" cy="457200"/>
        </p:xfrm>
        <a:graphic>
          <a:graphicData uri="http://schemas.openxmlformats.org/drawingml/2006/table">
            <a:tbl>
              <a:tblPr/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Curved Up Arrow 4"/>
          <p:cNvSpPr/>
          <p:nvPr/>
        </p:nvSpPr>
        <p:spPr>
          <a:xfrm rot="10800000">
            <a:off x="8256713" y="1146679"/>
            <a:ext cx="2152344" cy="3441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18159" y="114668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k</a:t>
            </a:r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178572" y="222311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 smtClean="0"/>
              <a:t>i</a:t>
            </a:r>
            <a:endParaRPr lang="en-IN" sz="2400" dirty="0"/>
          </a:p>
        </p:txBody>
      </p:sp>
      <p:graphicFrame>
        <p:nvGraphicFramePr>
          <p:cNvPr id="12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3254332"/>
              </p:ext>
            </p:extLst>
          </p:nvPr>
        </p:nvGraphicFramePr>
        <p:xfrm>
          <a:off x="7924799" y="3439046"/>
          <a:ext cx="3962400" cy="457200"/>
        </p:xfrm>
        <a:graphic>
          <a:graphicData uri="http://schemas.openxmlformats.org/drawingml/2006/table">
            <a:tbl>
              <a:tblPr/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Curved Up Arrow 12"/>
          <p:cNvSpPr/>
          <p:nvPr/>
        </p:nvSpPr>
        <p:spPr>
          <a:xfrm rot="10800000">
            <a:off x="8256712" y="2951908"/>
            <a:ext cx="2152344" cy="3441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18158" y="295190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k</a:t>
            </a:r>
            <a:endParaRPr lang="en-IN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010248" y="4028348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 smtClean="0"/>
              <a:t>i</a:t>
            </a:r>
            <a:endParaRPr lang="en-IN" sz="2400" dirty="0"/>
          </a:p>
        </p:txBody>
      </p:sp>
      <p:graphicFrame>
        <p:nvGraphicFramePr>
          <p:cNvPr id="16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0819308"/>
              </p:ext>
            </p:extLst>
          </p:nvPr>
        </p:nvGraphicFramePr>
        <p:xfrm>
          <a:off x="7918158" y="4811444"/>
          <a:ext cx="3962400" cy="457200"/>
        </p:xfrm>
        <a:graphic>
          <a:graphicData uri="http://schemas.openxmlformats.org/drawingml/2006/table">
            <a:tbl>
              <a:tblPr/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Curved Up Arrow 16"/>
          <p:cNvSpPr/>
          <p:nvPr/>
        </p:nvSpPr>
        <p:spPr>
          <a:xfrm rot="10800000">
            <a:off x="8250071" y="4324306"/>
            <a:ext cx="2152344" cy="3441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11517" y="432430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k</a:t>
            </a:r>
            <a:endParaRPr lang="en-IN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0003423" y="5400746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 smtClean="0"/>
              <a:t>i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513261" y="5343910"/>
            <a:ext cx="922441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shifting phase is anyway linear	</a:t>
            </a:r>
            <a:endParaRPr lang="en-US" sz="28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o linear search from right in 1</a:t>
            </a:r>
            <a:r>
              <a:rPr lang="en-US" sz="2800" baseline="30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phase.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can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combine two linear searches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3936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3" grpId="0"/>
      <p:bldP spid="13" grpId="0" animBg="1"/>
      <p:bldP spid="14" grpId="0"/>
      <p:bldP spid="15" grpId="0"/>
      <p:bldP spid="17" grpId="0" animBg="1"/>
      <p:bldP spid="18" grpId="0"/>
      <p:bldP spid="19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73039" y="1062251"/>
            <a:ext cx="11009194" cy="53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Find the position of a[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 in a[0..i-1]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Find k: a[k] &lt;= a[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] &lt; a[k+1]</a:t>
            </a:r>
          </a:p>
          <a:p>
            <a:pPr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//	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while (! (a[k] &lt;= a[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]) )</a:t>
            </a:r>
            <a:endParaRPr lang="en-US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	while </a:t>
            </a:r>
            <a:r>
              <a:rPr lang="en-US" dirty="0" smtClean="0">
                <a:latin typeface="Consolas" panose="020B0609020204030204" pitchFamily="49" charset="0"/>
              </a:rPr>
              <a:t>(a[k</a:t>
            </a:r>
            <a:r>
              <a:rPr lang="en-US" dirty="0">
                <a:latin typeface="Consolas" panose="020B0609020204030204" pitchFamily="49" charset="0"/>
              </a:rPr>
              <a:t>] &gt;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a[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])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	k--;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5904" y="152400"/>
            <a:ext cx="9171295" cy="609600"/>
          </a:xfrm>
        </p:spPr>
        <p:txBody>
          <a:bodyPr/>
          <a:lstStyle/>
          <a:p>
            <a:r>
              <a:rPr lang="en-IN" dirty="0" smtClean="0"/>
              <a:t>Linear Search from Right to Left</a:t>
            </a:r>
            <a:endParaRPr lang="en-IN" dirty="0"/>
          </a:p>
        </p:txBody>
      </p:sp>
      <p:grpSp>
        <p:nvGrpSpPr>
          <p:cNvPr id="10" name="Group 9"/>
          <p:cNvGrpSpPr/>
          <p:nvPr/>
        </p:nvGrpSpPr>
        <p:grpSpPr>
          <a:xfrm>
            <a:off x="7619999" y="2940722"/>
            <a:ext cx="4267200" cy="1151140"/>
            <a:chOff x="6743130" y="4687635"/>
            <a:chExt cx="4267200" cy="1151140"/>
          </a:xfrm>
        </p:grpSpPr>
        <p:grpSp>
          <p:nvGrpSpPr>
            <p:cNvPr id="9" name="Group 8"/>
            <p:cNvGrpSpPr/>
            <p:nvPr/>
          </p:nvGrpSpPr>
          <p:grpSpPr>
            <a:xfrm>
              <a:off x="6743130" y="4951035"/>
              <a:ext cx="4267200" cy="887740"/>
              <a:chOff x="6674891" y="5036024"/>
              <a:chExt cx="4267200" cy="887740"/>
            </a:xfrm>
          </p:grpSpPr>
          <p:graphicFrame>
            <p:nvGraphicFramePr>
              <p:cNvPr id="4" name="Group 2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5383687"/>
                  </p:ext>
                </p:extLst>
              </p:nvPr>
            </p:nvGraphicFramePr>
            <p:xfrm>
              <a:off x="6674891" y="5405604"/>
              <a:ext cx="4267200" cy="518160"/>
            </p:xfrm>
            <a:graphic>
              <a:graphicData uri="http://schemas.openxmlformats.org/drawingml/2006/table">
                <a:tbl>
                  <a:tblPr/>
                  <a:tblGrid>
                    <a:gridCol w="711200"/>
                    <a:gridCol w="711200"/>
                    <a:gridCol w="711200"/>
                    <a:gridCol w="711200"/>
                    <a:gridCol w="711200"/>
                    <a:gridCol w="711200"/>
                  </a:tblGrid>
                  <a:tr h="45720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FF0000"/>
                            </a:buClr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defRPr sz="24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FF0000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Helvetica" panose="020B060402020202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FF0000"/>
                            </a:buClr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defRPr sz="24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FF0000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Helvetica" panose="020B0604020202020204" pitchFamily="34" charset="0"/>
                              <a:cs typeface="Times New Roman" panose="02020603050405020304" pitchFamily="18" charset="0"/>
                            </a:rPr>
                            <a:t>17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FF0000"/>
                            </a:buClr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defRPr sz="24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FF0000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Helvetica" panose="020B0604020202020204" pitchFamily="34" charset="0"/>
                              <a:cs typeface="Times New Roman" panose="02020603050405020304" pitchFamily="18" charset="0"/>
                            </a:rPr>
                            <a:t>22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FF0000"/>
                            </a:buClr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defRPr sz="24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FF0000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Helvetica" panose="020B0604020202020204" pitchFamily="34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FF0000"/>
                            </a:buClr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defRPr sz="24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FF0000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Helvetica" panose="020B060402020202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FF0000"/>
                            </a:buClr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defRPr sz="24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FF0000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Helvetica" panose="020B0604020202020204" pitchFamily="34" charset="0"/>
                              <a:cs typeface="Times New Roman" panose="02020603050405020304" pitchFamily="18" charset="0"/>
                            </a:rPr>
                            <a:t>13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  <p:sp>
            <p:nvSpPr>
              <p:cNvPr id="6" name="Curved Up Arrow 5"/>
              <p:cNvSpPr/>
              <p:nvPr/>
            </p:nvSpPr>
            <p:spPr>
              <a:xfrm rot="10800000">
                <a:off x="8434315" y="5036024"/>
                <a:ext cx="724833" cy="226552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8265038" y="468763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 smtClean="0"/>
                <a:t>k</a:t>
              </a:r>
              <a:endParaRPr lang="en-IN" sz="2400" dirty="0"/>
            </a:p>
          </p:txBody>
        </p:sp>
      </p:grpSp>
      <p:graphicFrame>
        <p:nvGraphicFramePr>
          <p:cNvPr id="15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0672263"/>
              </p:ext>
            </p:extLst>
          </p:nvPr>
        </p:nvGraphicFramePr>
        <p:xfrm>
          <a:off x="7608239" y="4954995"/>
          <a:ext cx="4267200" cy="51816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Curved Up Arrow 15"/>
          <p:cNvSpPr/>
          <p:nvPr/>
        </p:nvSpPr>
        <p:spPr>
          <a:xfrm rot="10800000">
            <a:off x="8786312" y="4603387"/>
            <a:ext cx="1306183" cy="20857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47759" y="43503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k</a:t>
            </a:r>
            <a:endParaRPr lang="en-IN" sz="2400" dirty="0"/>
          </a:p>
        </p:txBody>
      </p:sp>
      <p:graphicFrame>
        <p:nvGraphicFramePr>
          <p:cNvPr id="20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0672263"/>
              </p:ext>
            </p:extLst>
          </p:nvPr>
        </p:nvGraphicFramePr>
        <p:xfrm>
          <a:off x="7608239" y="6123930"/>
          <a:ext cx="4267200" cy="51816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Curved Up Arrow 20"/>
          <p:cNvSpPr/>
          <p:nvPr/>
        </p:nvSpPr>
        <p:spPr>
          <a:xfrm rot="10800000">
            <a:off x="7940152" y="5636792"/>
            <a:ext cx="2152344" cy="3441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01598" y="5636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k</a:t>
            </a:r>
            <a:endParaRPr lang="en-IN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670278" y="5446694"/>
            <a:ext cx="54126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Termination ??</a:t>
            </a:r>
          </a:p>
          <a:p>
            <a:r>
              <a:rPr lang="en-IN" sz="2800" dirty="0" smtClean="0"/>
              <a:t>What if the </a:t>
            </a:r>
            <a:r>
              <a:rPr lang="en-IN" sz="2800" dirty="0" smtClean="0"/>
              <a:t>a[0]</a:t>
            </a:r>
            <a:r>
              <a:rPr lang="en-IN" sz="2800" dirty="0" smtClean="0"/>
              <a:t> </a:t>
            </a:r>
            <a:r>
              <a:rPr lang="en-IN" sz="2800" dirty="0" smtClean="0"/>
              <a:t>was </a:t>
            </a:r>
            <a:r>
              <a:rPr lang="en-IN" sz="2800" dirty="0" smtClean="0"/>
              <a:t>11 and not 6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7621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73039" y="1062251"/>
            <a:ext cx="11009194" cy="53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// Find the position of a[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 in a[0..i-1]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// Find k: a[k] &lt;= a[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] &lt; a[k+1]</a:t>
            </a:r>
          </a:p>
          <a:p>
            <a:pPr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while( </a:t>
            </a:r>
            <a:r>
              <a:rPr lang="en-US" dirty="0" smtClean="0">
                <a:latin typeface="Consolas" panose="020B0609020204030204" pitchFamily="49" charset="0"/>
              </a:rPr>
              <a:t>k&gt; 0 </a:t>
            </a:r>
            <a:r>
              <a:rPr lang="en-US" dirty="0" smtClean="0">
                <a:latin typeface="Consolas" panose="020B0609020204030204" pitchFamily="49" charset="0"/>
              </a:rPr>
              <a:t>&amp;&amp; a[k]&gt;a[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]){</a:t>
            </a:r>
            <a:endParaRPr lang="en-US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k--;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594" y="152400"/>
            <a:ext cx="10724605" cy="609600"/>
          </a:xfrm>
        </p:spPr>
        <p:txBody>
          <a:bodyPr/>
          <a:lstStyle/>
          <a:p>
            <a:r>
              <a:rPr lang="en-IN" dirty="0" smtClean="0"/>
              <a:t>Terminating on reaching left end of array</a:t>
            </a:r>
            <a:endParaRPr lang="en-IN" dirty="0"/>
          </a:p>
        </p:txBody>
      </p:sp>
      <p:grpSp>
        <p:nvGrpSpPr>
          <p:cNvPr id="10" name="Group 9"/>
          <p:cNvGrpSpPr/>
          <p:nvPr/>
        </p:nvGrpSpPr>
        <p:grpSpPr>
          <a:xfrm>
            <a:off x="7619999" y="2940722"/>
            <a:ext cx="4267200" cy="1151140"/>
            <a:chOff x="6743130" y="4687635"/>
            <a:chExt cx="4267200" cy="1151140"/>
          </a:xfrm>
        </p:grpSpPr>
        <p:grpSp>
          <p:nvGrpSpPr>
            <p:cNvPr id="9" name="Group 8"/>
            <p:cNvGrpSpPr/>
            <p:nvPr/>
          </p:nvGrpSpPr>
          <p:grpSpPr>
            <a:xfrm>
              <a:off x="6743130" y="4951035"/>
              <a:ext cx="4267200" cy="887740"/>
              <a:chOff x="6674891" y="5036024"/>
              <a:chExt cx="4267200" cy="887740"/>
            </a:xfrm>
          </p:grpSpPr>
          <p:graphicFrame>
            <p:nvGraphicFramePr>
              <p:cNvPr id="4" name="Group 2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46474482"/>
                  </p:ext>
                </p:extLst>
              </p:nvPr>
            </p:nvGraphicFramePr>
            <p:xfrm>
              <a:off x="6674891" y="5405604"/>
              <a:ext cx="4267200" cy="518160"/>
            </p:xfrm>
            <a:graphic>
              <a:graphicData uri="http://schemas.openxmlformats.org/drawingml/2006/table">
                <a:tbl>
                  <a:tblPr/>
                  <a:tblGrid>
                    <a:gridCol w="711200"/>
                    <a:gridCol w="711200"/>
                    <a:gridCol w="711200"/>
                    <a:gridCol w="711200"/>
                    <a:gridCol w="711200"/>
                    <a:gridCol w="711200"/>
                  </a:tblGrid>
                  <a:tr h="45720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FF0000"/>
                            </a:buClr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defRPr sz="24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FF0000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Helvetica" panose="020B0604020202020204" pitchFamily="34" charset="0"/>
                              <a:cs typeface="Times New Roman" panose="02020603050405020304" pitchFamily="18" charset="0"/>
                            </a:rPr>
                            <a:t>11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FF0000"/>
                            </a:buClr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defRPr sz="24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FF0000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Helvetica" panose="020B0604020202020204" pitchFamily="34" charset="0"/>
                              <a:cs typeface="Times New Roman" panose="02020603050405020304" pitchFamily="18" charset="0"/>
                            </a:rPr>
                            <a:t>17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FF0000"/>
                            </a:buClr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defRPr sz="24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FF0000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Helvetica" panose="020B0604020202020204" pitchFamily="34" charset="0"/>
                              <a:cs typeface="Times New Roman" panose="02020603050405020304" pitchFamily="18" charset="0"/>
                            </a:rPr>
                            <a:t>22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FF0000"/>
                            </a:buClr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defRPr sz="24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FF0000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Helvetica" panose="020B0604020202020204" pitchFamily="34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FF0000"/>
                            </a:buClr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defRPr sz="24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FF0000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Helvetica" panose="020B060402020202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FF0000"/>
                            </a:buClr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defRPr sz="24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FF0000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Helvetica" panose="020B0604020202020204" pitchFamily="34" charset="0"/>
                              <a:cs typeface="Times New Roman" panose="02020603050405020304" pitchFamily="18" charset="0"/>
                            </a:rPr>
                            <a:t>13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  <p:sp>
            <p:nvSpPr>
              <p:cNvPr id="6" name="Curved Up Arrow 5"/>
              <p:cNvSpPr/>
              <p:nvPr/>
            </p:nvSpPr>
            <p:spPr>
              <a:xfrm rot="10800000">
                <a:off x="8434315" y="5036024"/>
                <a:ext cx="724833" cy="226552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8265038" y="468763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 smtClean="0"/>
                <a:t>k</a:t>
              </a:r>
              <a:endParaRPr lang="en-IN" sz="2400" dirty="0"/>
            </a:p>
          </p:txBody>
        </p:sp>
      </p:grpSp>
      <p:graphicFrame>
        <p:nvGraphicFramePr>
          <p:cNvPr id="15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3422536"/>
              </p:ext>
            </p:extLst>
          </p:nvPr>
        </p:nvGraphicFramePr>
        <p:xfrm>
          <a:off x="7608239" y="4954995"/>
          <a:ext cx="4267200" cy="51816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Curved Up Arrow 15"/>
          <p:cNvSpPr/>
          <p:nvPr/>
        </p:nvSpPr>
        <p:spPr>
          <a:xfrm rot="10800000">
            <a:off x="8786312" y="4603387"/>
            <a:ext cx="1306183" cy="20857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47759" y="43503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k</a:t>
            </a:r>
            <a:endParaRPr lang="en-IN" sz="2400" dirty="0"/>
          </a:p>
        </p:txBody>
      </p:sp>
      <p:graphicFrame>
        <p:nvGraphicFramePr>
          <p:cNvPr id="20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4485788"/>
              </p:ext>
            </p:extLst>
          </p:nvPr>
        </p:nvGraphicFramePr>
        <p:xfrm>
          <a:off x="7608239" y="6123930"/>
          <a:ext cx="4267200" cy="51816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Curved Up Arrow 20"/>
          <p:cNvSpPr/>
          <p:nvPr/>
        </p:nvSpPr>
        <p:spPr>
          <a:xfrm rot="10800000">
            <a:off x="7940152" y="5636792"/>
            <a:ext cx="2152344" cy="3441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01598" y="5636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k</a:t>
            </a:r>
            <a:endParaRPr lang="en-IN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498064" y="4707677"/>
            <a:ext cx="2141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Is it correct?</a:t>
            </a:r>
            <a:endParaRPr lang="en-IN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492335" y="5727605"/>
            <a:ext cx="66912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No, at k = 0, desired post condition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a[k] &lt;= a[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] &lt; a[k+1</a:t>
            </a:r>
            <a:r>
              <a:rPr lang="en-US" sz="2800" dirty="0" smtClean="0">
                <a:latin typeface="Consolas" panose="020B0609020204030204" pitchFamily="49" charset="0"/>
              </a:rPr>
              <a:t>] is not true</a:t>
            </a:r>
            <a:endParaRPr lang="en-US" sz="2800" dirty="0">
              <a:latin typeface="Consolas" panose="020B0609020204030204" pitchFamily="49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8763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/>
      <p:bldP spid="21" grpId="0" animBg="1"/>
      <p:bldP spid="19" grpId="0"/>
      <p:bldP spid="22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73039" y="957748"/>
            <a:ext cx="11009194" cy="53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// Find the position of a[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 in a[0..i-1]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// Find k: a[k] &lt;= a[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] &lt; a[k+1]</a:t>
            </a:r>
          </a:p>
          <a:p>
            <a:pPr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while( k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 smtClean="0">
                <a:latin typeface="Consolas" panose="020B0609020204030204" pitchFamily="49" charset="0"/>
              </a:rPr>
              <a:t> 0 </a:t>
            </a:r>
            <a:r>
              <a:rPr lang="en-US" dirty="0" smtClean="0">
                <a:latin typeface="Consolas" panose="020B0609020204030204" pitchFamily="49" charset="0"/>
              </a:rPr>
              <a:t>&amp;&amp; a[k]&gt;a[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]){</a:t>
            </a:r>
            <a:endParaRPr lang="en-US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k--;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5904" y="152400"/>
            <a:ext cx="9171295" cy="609600"/>
          </a:xfrm>
        </p:spPr>
        <p:txBody>
          <a:bodyPr/>
          <a:lstStyle/>
          <a:p>
            <a:r>
              <a:rPr lang="en-IN" dirty="0" smtClean="0"/>
              <a:t>Short Circuit Evaluation</a:t>
            </a:r>
            <a:endParaRPr lang="en-IN" dirty="0"/>
          </a:p>
        </p:txBody>
      </p:sp>
      <p:grpSp>
        <p:nvGrpSpPr>
          <p:cNvPr id="10" name="Group 9"/>
          <p:cNvGrpSpPr/>
          <p:nvPr/>
        </p:nvGrpSpPr>
        <p:grpSpPr>
          <a:xfrm>
            <a:off x="7619999" y="2940722"/>
            <a:ext cx="4267200" cy="1151140"/>
            <a:chOff x="6743130" y="4687635"/>
            <a:chExt cx="4267200" cy="1151140"/>
          </a:xfrm>
        </p:grpSpPr>
        <p:grpSp>
          <p:nvGrpSpPr>
            <p:cNvPr id="9" name="Group 8"/>
            <p:cNvGrpSpPr/>
            <p:nvPr/>
          </p:nvGrpSpPr>
          <p:grpSpPr>
            <a:xfrm>
              <a:off x="6743130" y="4951035"/>
              <a:ext cx="4267200" cy="887740"/>
              <a:chOff x="6674891" y="5036024"/>
              <a:chExt cx="4267200" cy="887740"/>
            </a:xfrm>
          </p:grpSpPr>
          <p:graphicFrame>
            <p:nvGraphicFramePr>
              <p:cNvPr id="4" name="Group 2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46474482"/>
                  </p:ext>
                </p:extLst>
              </p:nvPr>
            </p:nvGraphicFramePr>
            <p:xfrm>
              <a:off x="6674891" y="5405604"/>
              <a:ext cx="4267200" cy="518160"/>
            </p:xfrm>
            <a:graphic>
              <a:graphicData uri="http://schemas.openxmlformats.org/drawingml/2006/table">
                <a:tbl>
                  <a:tblPr/>
                  <a:tblGrid>
                    <a:gridCol w="711200"/>
                    <a:gridCol w="711200"/>
                    <a:gridCol w="711200"/>
                    <a:gridCol w="711200"/>
                    <a:gridCol w="711200"/>
                    <a:gridCol w="711200"/>
                  </a:tblGrid>
                  <a:tr h="45720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FF0000"/>
                            </a:buClr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defRPr sz="24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FF0000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Helvetica" panose="020B0604020202020204" pitchFamily="34" charset="0"/>
                              <a:cs typeface="Times New Roman" panose="02020603050405020304" pitchFamily="18" charset="0"/>
                            </a:rPr>
                            <a:t>11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FF0000"/>
                            </a:buClr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defRPr sz="24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FF0000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Helvetica" panose="020B0604020202020204" pitchFamily="34" charset="0"/>
                              <a:cs typeface="Times New Roman" panose="02020603050405020304" pitchFamily="18" charset="0"/>
                            </a:rPr>
                            <a:t>17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FF0000"/>
                            </a:buClr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defRPr sz="24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FF0000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Helvetica" panose="020B0604020202020204" pitchFamily="34" charset="0"/>
                              <a:cs typeface="Times New Roman" panose="02020603050405020304" pitchFamily="18" charset="0"/>
                            </a:rPr>
                            <a:t>22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FF0000"/>
                            </a:buClr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defRPr sz="24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FF0000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Helvetica" panose="020B0604020202020204" pitchFamily="34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FF0000"/>
                            </a:buClr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defRPr sz="24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FF0000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Helvetica" panose="020B060402020202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FF0000"/>
                            </a:buClr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defRPr sz="24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FF0000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Helvetica" panose="020B0604020202020204" pitchFamily="34" charset="0"/>
                              <a:cs typeface="Times New Roman" panose="02020603050405020304" pitchFamily="18" charset="0"/>
                            </a:rPr>
                            <a:t>13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  <p:sp>
            <p:nvSpPr>
              <p:cNvPr id="6" name="Curved Up Arrow 5"/>
              <p:cNvSpPr/>
              <p:nvPr/>
            </p:nvSpPr>
            <p:spPr>
              <a:xfrm rot="10800000">
                <a:off x="8434315" y="5036024"/>
                <a:ext cx="724833" cy="226552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8265038" y="468763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 smtClean="0"/>
                <a:t>k</a:t>
              </a:r>
              <a:endParaRPr lang="en-IN" sz="2400" dirty="0"/>
            </a:p>
          </p:txBody>
        </p:sp>
      </p:grpSp>
      <p:graphicFrame>
        <p:nvGraphicFramePr>
          <p:cNvPr id="15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3422536"/>
              </p:ext>
            </p:extLst>
          </p:nvPr>
        </p:nvGraphicFramePr>
        <p:xfrm>
          <a:off x="7608239" y="4954995"/>
          <a:ext cx="4267200" cy="51816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Curved Up Arrow 15"/>
          <p:cNvSpPr/>
          <p:nvPr/>
        </p:nvSpPr>
        <p:spPr>
          <a:xfrm rot="10800000">
            <a:off x="8786312" y="4603387"/>
            <a:ext cx="1306183" cy="20857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47759" y="43503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k</a:t>
            </a:r>
            <a:endParaRPr lang="en-IN" sz="2400" dirty="0"/>
          </a:p>
        </p:txBody>
      </p:sp>
      <p:graphicFrame>
        <p:nvGraphicFramePr>
          <p:cNvPr id="20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4485788"/>
              </p:ext>
            </p:extLst>
          </p:nvPr>
        </p:nvGraphicFramePr>
        <p:xfrm>
          <a:off x="7608239" y="6123930"/>
          <a:ext cx="4267200" cy="51816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Curved Up Arrow 20"/>
          <p:cNvSpPr/>
          <p:nvPr/>
        </p:nvSpPr>
        <p:spPr>
          <a:xfrm rot="10800000">
            <a:off x="7940152" y="5636792"/>
            <a:ext cx="2152344" cy="3441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01598" y="5636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k</a:t>
            </a:r>
            <a:endParaRPr lang="en-IN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69903" y="4777614"/>
            <a:ext cx="60805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</a:rPr>
              <a:t>after Termination  </a:t>
            </a:r>
            <a:r>
              <a:rPr lang="en-IN" sz="2800" b="1" dirty="0" smtClean="0">
                <a:solidFill>
                  <a:srgbClr val="FF0000"/>
                </a:solidFill>
              </a:rPr>
              <a:t>k </a:t>
            </a:r>
            <a:r>
              <a:rPr lang="en-IN" sz="2800" b="1" dirty="0" smtClean="0">
                <a:solidFill>
                  <a:srgbClr val="FF0000"/>
                </a:solidFill>
              </a:rPr>
              <a:t>should be  </a:t>
            </a:r>
            <a:r>
              <a:rPr lang="en-IN" sz="2800" b="1" dirty="0" smtClean="0">
                <a:solidFill>
                  <a:srgbClr val="FF0000"/>
                </a:solidFill>
              </a:rPr>
              <a:t>-</a:t>
            </a:r>
            <a:r>
              <a:rPr lang="en-IN" sz="2800" b="1" dirty="0" smtClean="0">
                <a:solidFill>
                  <a:srgbClr val="FF0000"/>
                </a:solidFill>
              </a:rPr>
              <a:t>1</a:t>
            </a:r>
          </a:p>
          <a:p>
            <a:endParaRPr lang="en-IN" sz="2800" b="1" dirty="0">
              <a:solidFill>
                <a:srgbClr val="FF0000"/>
              </a:solidFill>
            </a:endParaRPr>
          </a:p>
          <a:p>
            <a:r>
              <a:rPr lang="en-IN" sz="2800" b="1" dirty="0" smtClean="0">
                <a:solidFill>
                  <a:srgbClr val="FF0000"/>
                </a:solidFill>
              </a:rPr>
              <a:t>let a[-1] be a ghost variable having</a:t>
            </a:r>
          </a:p>
          <a:p>
            <a:r>
              <a:rPr lang="en-IN" sz="2800" b="1" dirty="0" smtClean="0">
                <a:solidFill>
                  <a:srgbClr val="FF0000"/>
                </a:solidFill>
              </a:rPr>
              <a:t>value -infinity</a:t>
            </a:r>
            <a:endParaRPr lang="en-IN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82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95618" y="1392071"/>
            <a:ext cx="11009194" cy="4467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// shift a[k+1..i-1] right, set a[k+1] = a[</a:t>
            </a:r>
            <a:r>
              <a:rPr lang="en-US" sz="2800" dirty="0" err="1" smtClean="0"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// index j moves 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left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from i-1 to k+1, shifting a[j] right</a:t>
            </a:r>
            <a:endParaRPr lang="en-US" sz="2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		// What is the main catch?</a:t>
            </a:r>
          </a:p>
          <a:p>
            <a:pPr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		// a[</a:t>
            </a:r>
            <a:r>
              <a:rPr lang="en-US" sz="2800" dirty="0" err="1" smtClean="0"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latin typeface="Consolas" panose="020B0609020204030204" pitchFamily="49" charset="0"/>
              </a:rPr>
              <a:t>] getting overwritten</a:t>
            </a:r>
          </a:p>
          <a:p>
            <a:pPr>
              <a:buNone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		</a:t>
            </a:r>
            <a:r>
              <a:rPr lang="en-US" sz="2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= 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a[</a:t>
            </a:r>
            <a:r>
              <a:rPr lang="en-US" sz="2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]; j = i-1;</a:t>
            </a:r>
            <a:endParaRPr lang="en-US" sz="2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	while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(j &gt; k) { a[j+1] = a[j];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j--;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a[j+1] = </a:t>
            </a:r>
            <a:r>
              <a:rPr lang="en-US" sz="2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	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732" y="152400"/>
            <a:ext cx="10249468" cy="609600"/>
          </a:xfrm>
        </p:spPr>
        <p:txBody>
          <a:bodyPr/>
          <a:lstStyle/>
          <a:p>
            <a:r>
              <a:rPr lang="en-IN" dirty="0" smtClean="0"/>
              <a:t>Shifting things right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6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36562" y="152400"/>
            <a:ext cx="11009194" cy="591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while (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&lt; N</a:t>
            </a:r>
            <a:r>
              <a:rPr lang="en-US" sz="2800" dirty="0" smtClean="0">
                <a:latin typeface="Consolas" panose="020B0609020204030204" pitchFamily="49" charset="0"/>
              </a:rPr>
              <a:t>) { // LI: prefix a[0..i-1] is sorted	</a:t>
            </a: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// insert a[</a:t>
            </a:r>
            <a:r>
              <a:rPr lang="en-US" sz="2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] in a[0..i-1]: </a:t>
            </a:r>
          </a:p>
          <a:p>
            <a:pPr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// 		Find k in 0..i-1 : a[k]&lt;=a[</a:t>
            </a:r>
            <a:r>
              <a:rPr lang="en-US" sz="2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]&lt;a[k+1]</a:t>
            </a:r>
            <a:endParaRPr lang="en-US" sz="2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	</a:t>
            </a: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k = i-1; 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while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 k &gt;= 0 &amp;&amp; a[k] &gt; a[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])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k--;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// shift a[k+1..i-1] right, set a[k+1] = a[</a:t>
            </a:r>
            <a:r>
              <a:rPr lang="en-US" sz="2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		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a[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]; j = i-1;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	while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(j &gt; k) { a[j+1] = a[j];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j--;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a[j+1] = 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	</a:t>
            </a:r>
            <a:endParaRPr lang="en-US" sz="28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 err="1" smtClean="0"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latin typeface="Consolas" panose="020B0609020204030204" pitchFamily="49" charset="0"/>
              </a:rPr>
              <a:t>++;}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5820" y="2226860"/>
            <a:ext cx="2174543" cy="609600"/>
          </a:xfrm>
        </p:spPr>
        <p:txBody>
          <a:bodyPr/>
          <a:lstStyle/>
          <a:p>
            <a:r>
              <a:rPr lang="en-IN" dirty="0" smtClean="0"/>
              <a:t>Insertion Sort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928048" y="6196084"/>
            <a:ext cx="9995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Carefully check. Easy to go wrong with +1, -1. Importance of comments.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5339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36562" y="152400"/>
            <a:ext cx="11009194" cy="591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while (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&lt; N</a:t>
            </a:r>
            <a:r>
              <a:rPr lang="en-US" sz="2800" dirty="0" smtClean="0">
                <a:latin typeface="Consolas" panose="020B0609020204030204" pitchFamily="49" charset="0"/>
              </a:rPr>
              <a:t>) { // LI: prefix a[0..i-1] is sorted	</a:t>
            </a: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// insert a[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] in a[0..i-1]: </a:t>
            </a:r>
          </a:p>
          <a:p>
            <a:pPr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 // 		Find k in 0..i-1 : a[k]&lt;=a[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]&lt;a[k+1]</a:t>
            </a:r>
          </a:p>
          <a:p>
            <a:pPr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	</a:t>
            </a: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k = i-1; 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while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 k &gt;= 0 &amp;&amp; a[k] &gt; a[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])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k--;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// shift a[k+1..i-1] right, set a[k+1] = a[</a:t>
            </a:r>
            <a:r>
              <a:rPr lang="en-US" sz="2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		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a[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]; j = i-1;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	while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(j &gt; k) { a[j+1] = a[j];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j--;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a[j+1] = 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	</a:t>
            </a:r>
            <a:endParaRPr lang="en-US" sz="28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 err="1" smtClean="0"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latin typeface="Consolas" panose="020B0609020204030204" pitchFamily="49" charset="0"/>
              </a:rPr>
              <a:t>++;}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8590" y="1817426"/>
            <a:ext cx="2993409" cy="609600"/>
          </a:xfrm>
        </p:spPr>
        <p:txBody>
          <a:bodyPr/>
          <a:lstStyle/>
          <a:p>
            <a:r>
              <a:rPr lang="en-IN" dirty="0" smtClean="0"/>
              <a:t>Program Correctness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38514" y="6068704"/>
            <a:ext cx="72186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Check if the comments give the correct program. </a:t>
            </a:r>
          </a:p>
          <a:p>
            <a:r>
              <a:rPr lang="en-IN" sz="2400" dirty="0" smtClean="0"/>
              <a:t>Then check if each comment implemented correctly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105720" y="5684401"/>
            <a:ext cx="3969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Combine two passes in one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2449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148318" y="220638"/>
            <a:ext cx="6043682" cy="591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	</a:t>
            </a:r>
          </a:p>
          <a:p>
            <a:pPr>
              <a:buNone/>
            </a:pP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l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= i-1; </a:t>
            </a: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while(</a:t>
            </a:r>
            <a:r>
              <a:rPr lang="en-US" sz="2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l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&gt;=0 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&amp;&amp; 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a[</a:t>
            </a:r>
            <a:r>
              <a:rPr lang="en-US" sz="2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l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]&gt;a[</a:t>
            </a:r>
            <a:r>
              <a:rPr lang="en-US" sz="2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]) </a:t>
            </a:r>
            <a:endParaRPr lang="en-US" sz="28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l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--;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sz="28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= 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a[</a:t>
            </a:r>
            <a:r>
              <a:rPr lang="en-US" sz="2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]; </a:t>
            </a:r>
            <a:r>
              <a:rPr lang="en-US" sz="2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l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= i-1;</a:t>
            </a:r>
            <a:endParaRPr lang="en-US" sz="2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while (</a:t>
            </a:r>
            <a:r>
              <a:rPr lang="en-US" sz="2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l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&gt; </a:t>
            </a:r>
            <a:r>
              <a:rPr lang="en-US" sz="2800" b="1" dirty="0" smtClean="0">
                <a:latin typeface="Consolas" panose="020B0609020204030204" pitchFamily="49" charset="0"/>
              </a:rPr>
              <a:t>k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) //k unchanged</a:t>
            </a: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{ a[</a:t>
            </a:r>
            <a:r>
              <a:rPr lang="en-US" sz="2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l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+1] = a[</a:t>
            </a:r>
            <a:r>
              <a:rPr lang="en-US" sz="2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l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]; 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l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--;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sz="28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a[</a:t>
            </a:r>
            <a:r>
              <a:rPr lang="en-US" sz="2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l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+1] = </a:t>
            </a:r>
            <a:r>
              <a:rPr lang="en-US" sz="2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	</a:t>
            </a:r>
            <a:endParaRPr lang="en-US" sz="2800" dirty="0">
              <a:latin typeface="Consolas" panose="020B0609020204030204" pitchFamily="49" charset="0"/>
            </a:endParaRPr>
          </a:p>
          <a:p>
            <a:pPr>
              <a:buNone/>
            </a:pP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36563" y="152400"/>
            <a:ext cx="5345371" cy="591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	</a:t>
            </a: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k = i-1; 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while(k&gt;=0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&amp;&amp; a[k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]&gt;a[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]) </a:t>
            </a:r>
            <a:endParaRPr lang="en-US" sz="28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k--;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sz="28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// shift a[k+1..i-1] right </a:t>
            </a: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a[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]; j = i-1;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while (j &gt; k) 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{ a[j+1] = a[j]; j--;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// </a:t>
            </a:r>
            <a:r>
              <a:rPr lang="en-US" sz="2800" dirty="0">
                <a:latin typeface="Consolas" panose="020B0609020204030204" pitchFamily="49" charset="0"/>
              </a:rPr>
              <a:t>set a[k+1] = a[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]</a:t>
            </a:r>
            <a:endParaRPr lang="en-US" sz="28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a[j+1] = 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	</a:t>
            </a:r>
            <a:endParaRPr lang="en-US" sz="2800" dirty="0">
              <a:latin typeface="Consolas" panose="020B0609020204030204" pitchFamily="49" charset="0"/>
            </a:endParaRPr>
          </a:p>
          <a:p>
            <a:pPr>
              <a:buNone/>
            </a:pP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873" y="0"/>
            <a:ext cx="10338177" cy="609600"/>
          </a:xfrm>
        </p:spPr>
        <p:txBody>
          <a:bodyPr/>
          <a:lstStyle/>
          <a:p>
            <a:r>
              <a:rPr lang="en-IN" dirty="0" smtClean="0"/>
              <a:t>Combining Passes: Using Common Index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09683" y="5463990"/>
            <a:ext cx="6655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How to combine?  use common index variable. </a:t>
            </a:r>
          </a:p>
          <a:p>
            <a:r>
              <a:rPr lang="en-IN" sz="2400" dirty="0" smtClean="0"/>
              <a:t>But index k of first is used in 2</a:t>
            </a:r>
            <a:r>
              <a:rPr lang="en-IN" sz="2400" baseline="30000" dirty="0" smtClean="0"/>
              <a:t>nd</a:t>
            </a:r>
            <a:r>
              <a:rPr lang="en-IN" sz="2400" dirty="0" smtClean="0"/>
              <a:t> loop. Always</a:t>
            </a:r>
          </a:p>
          <a:p>
            <a:r>
              <a:rPr lang="en-IN" sz="2400" dirty="0" smtClean="0"/>
              <a:t>safe to use a new index variable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4118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32392" y="441277"/>
            <a:ext cx="3487001" cy="5210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	</a:t>
            </a:r>
          </a:p>
          <a:p>
            <a:pPr>
              <a:buNone/>
            </a:pPr>
            <a:r>
              <a:rPr lang="en-US" sz="2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= 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a[</a:t>
            </a:r>
            <a:r>
              <a:rPr lang="en-US" sz="2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]; </a:t>
            </a: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l = i-1;</a:t>
            </a:r>
            <a:endParaRPr lang="en-US" sz="2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while (l &gt; k)</a:t>
            </a:r>
          </a:p>
          <a:p>
            <a:pPr>
              <a:buNone/>
            </a:pPr>
            <a:endParaRPr lang="en-US" sz="28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a[l+1] = a[l]; </a:t>
            </a: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	l--;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endParaRPr lang="en-US" sz="28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a[l+1] = </a:t>
            </a:r>
            <a:r>
              <a:rPr lang="en-US" sz="2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	</a:t>
            </a:r>
            <a:endParaRPr lang="en-US" sz="2800" dirty="0">
              <a:latin typeface="Consolas" panose="020B0609020204030204" pitchFamily="49" charset="0"/>
            </a:endParaRPr>
          </a:p>
          <a:p>
            <a:pPr>
              <a:buNone/>
            </a:pP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622" y="317242"/>
            <a:ext cx="4415049" cy="609600"/>
          </a:xfrm>
        </p:spPr>
        <p:txBody>
          <a:bodyPr/>
          <a:lstStyle/>
          <a:p>
            <a:r>
              <a:rPr lang="en-IN" sz="2800" dirty="0" smtClean="0"/>
              <a:t>Combining Passes: </a:t>
            </a:r>
            <a:br>
              <a:rPr lang="en-IN" sz="2800" dirty="0" smtClean="0"/>
            </a:br>
            <a:r>
              <a:rPr lang="en-IN" sz="2800" dirty="0" smtClean="0"/>
              <a:t>Extract Parallel Structure</a:t>
            </a:r>
            <a:endParaRPr lang="en-IN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19755" y="441276"/>
            <a:ext cx="3369857" cy="591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	</a:t>
            </a:r>
          </a:p>
          <a:p>
            <a:pPr>
              <a:buNone/>
            </a:pPr>
            <a:endParaRPr lang="en-US" sz="28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l = i-1; </a:t>
            </a:r>
          </a:p>
          <a:p>
            <a:pPr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while(l&gt;=0 </a:t>
            </a:r>
            <a:r>
              <a:rPr lang="en-US" sz="2800" dirty="0">
                <a:latin typeface="Consolas" panose="020B0609020204030204" pitchFamily="49" charset="0"/>
              </a:rPr>
              <a:t>&amp;&amp; </a:t>
            </a:r>
            <a:endParaRPr lang="en-US" sz="28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	a[l]&gt;a[</a:t>
            </a:r>
            <a:r>
              <a:rPr lang="en-US" sz="2800" dirty="0" err="1" smtClean="0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]) </a:t>
            </a:r>
            <a:endParaRPr lang="en-US" sz="28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{</a:t>
            </a:r>
            <a:r>
              <a:rPr lang="en-US" sz="2800" dirty="0">
                <a:latin typeface="Consolas" panose="020B0609020204030204" pitchFamily="49" charset="0"/>
              </a:rPr>
              <a:t>	</a:t>
            </a:r>
            <a:endParaRPr lang="en-US" sz="2800" dirty="0" smtClean="0">
              <a:latin typeface="Consolas" panose="020B0609020204030204" pitchFamily="49" charset="0"/>
            </a:endParaRPr>
          </a:p>
          <a:p>
            <a:pPr>
              <a:buNone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l--;</a:t>
            </a:r>
            <a:r>
              <a:rPr lang="en-US" sz="2800" dirty="0">
                <a:latin typeface="Consolas" panose="020B0609020204030204" pitchFamily="49" charset="0"/>
              </a:rPr>
              <a:t>	</a:t>
            </a:r>
            <a:endParaRPr lang="en-US" sz="28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	</a:t>
            </a:r>
            <a:endParaRPr lang="en-US" sz="2800" dirty="0">
              <a:latin typeface="Consolas" panose="020B0609020204030204" pitchFamily="49" charset="0"/>
            </a:endParaRPr>
          </a:p>
          <a:p>
            <a:pPr>
              <a:buNone/>
            </a:pP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552599" y="441277"/>
            <a:ext cx="3487001" cy="5195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	</a:t>
            </a:r>
          </a:p>
          <a:p>
            <a:pPr>
              <a:buNone/>
            </a:pP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a[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]; 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 = i-1;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while(l&gt;=0 &amp;&amp; </a:t>
            </a:r>
          </a:p>
          <a:p>
            <a:pPr>
              <a:buNone/>
            </a:pP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		a[l]&gt;a[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]) 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a[l+1] = a[l]; 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l--;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endParaRPr lang="en-US" sz="28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a[l+1] = 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	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2353" y="5225766"/>
            <a:ext cx="41200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sz="2400" dirty="0" smtClean="0"/>
              <a:t>l &gt; k same as</a:t>
            </a:r>
          </a:p>
          <a:p>
            <a:pPr>
              <a:buNone/>
            </a:pPr>
            <a:r>
              <a:rPr lang="en-IN" sz="2400" dirty="0" smtClean="0"/>
              <a:t>l </a:t>
            </a:r>
            <a:r>
              <a:rPr lang="en-US" sz="2400" dirty="0">
                <a:latin typeface="Consolas" panose="020B0609020204030204" pitchFamily="49" charset="0"/>
              </a:rPr>
              <a:t>&gt;=0 &amp;&amp; </a:t>
            </a:r>
            <a:r>
              <a:rPr lang="en-US" sz="2400" dirty="0" smtClean="0">
                <a:latin typeface="Consolas" panose="020B0609020204030204" pitchFamily="49" charset="0"/>
              </a:rPr>
              <a:t>a[l</a:t>
            </a:r>
            <a:r>
              <a:rPr lang="en-US" sz="2400" dirty="0">
                <a:latin typeface="Consolas" panose="020B0609020204030204" pitchFamily="49" charset="0"/>
              </a:rPr>
              <a:t>]&gt;a[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since k is the index</a:t>
            </a:r>
          </a:p>
          <a:p>
            <a:pPr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after loop termination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34432" y="317242"/>
            <a:ext cx="2353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merged code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54890" y="6287203"/>
            <a:ext cx="393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Have we merged correctly?</a:t>
            </a:r>
            <a:endParaRPr lang="en-IN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99129" y="5810542"/>
            <a:ext cx="7340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Merging is straight-forward, except for loop condition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6301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184376" y="441277"/>
            <a:ext cx="3048937" cy="4622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	</a:t>
            </a:r>
          </a:p>
          <a:p>
            <a:pPr>
              <a:buNone/>
            </a:pPr>
            <a:r>
              <a:rPr lang="en-US" sz="2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val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a[</a:t>
            </a:r>
            <a:r>
              <a:rPr lang="en-US" sz="2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]; 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l = i-1;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while (l &gt; k)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a[l+1] = a[l]; 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	l--;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endParaRPr lang="en-US" sz="24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a[l+1] = </a:t>
            </a:r>
            <a:r>
              <a:rPr lang="en-US" sz="2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val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	</a:t>
            </a:r>
            <a:endParaRPr lang="en-US" sz="2800" dirty="0">
              <a:latin typeface="Consolas" panose="020B0609020204030204" pitchFamily="49" charset="0"/>
            </a:endParaRPr>
          </a:p>
          <a:p>
            <a:pPr>
              <a:buNone/>
            </a:pP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280" y="220558"/>
            <a:ext cx="4415049" cy="609600"/>
          </a:xfrm>
        </p:spPr>
        <p:txBody>
          <a:bodyPr/>
          <a:lstStyle/>
          <a:p>
            <a:r>
              <a:rPr lang="en-IN" sz="2800" dirty="0" smtClean="0"/>
              <a:t>Have we merged correctly</a:t>
            </a:r>
            <a:endParaRPr lang="en-IN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55280" y="362733"/>
            <a:ext cx="3219732" cy="40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	</a:t>
            </a:r>
          </a:p>
          <a:p>
            <a:pPr>
              <a:buNone/>
            </a:pPr>
            <a:endParaRPr lang="en-US" sz="28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l = i-1; </a:t>
            </a:r>
          </a:p>
          <a:p>
            <a:pPr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while(l&gt;=0 </a:t>
            </a:r>
            <a:r>
              <a:rPr lang="en-US" sz="2400" dirty="0">
                <a:latin typeface="Consolas" panose="020B0609020204030204" pitchFamily="49" charset="0"/>
              </a:rPr>
              <a:t>&amp;&amp; 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	a[l]&gt;a[</a:t>
            </a:r>
            <a:r>
              <a:rPr lang="en-US" sz="2400" dirty="0" err="1" smtClean="0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]) </a:t>
            </a:r>
            <a:r>
              <a:rPr lang="en-US" sz="2400" dirty="0" smtClean="0">
                <a:latin typeface="Consolas" panose="020B0609020204030204" pitchFamily="49" charset="0"/>
              </a:rPr>
              <a:t>{</a:t>
            </a:r>
            <a:r>
              <a:rPr lang="en-US" sz="2400" dirty="0">
                <a:latin typeface="Consolas" panose="020B0609020204030204" pitchFamily="49" charset="0"/>
              </a:rPr>
              <a:t>	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l--;</a:t>
            </a:r>
            <a:r>
              <a:rPr lang="en-US" sz="2400" dirty="0">
                <a:latin typeface="Consolas" panose="020B0609020204030204" pitchFamily="49" charset="0"/>
              </a:rPr>
              <a:t>	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	</a:t>
            </a:r>
            <a:endParaRPr lang="en-US" sz="2800" dirty="0">
              <a:latin typeface="Consolas" panose="020B0609020204030204" pitchFamily="49" charset="0"/>
            </a:endParaRPr>
          </a:p>
          <a:p>
            <a:pPr>
              <a:buNone/>
            </a:pP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175109" y="441276"/>
            <a:ext cx="3245825" cy="422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	</a:t>
            </a:r>
            <a:endParaRPr lang="en-US" sz="2800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a[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]; 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 = i-1;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while(l&gt;=0 &amp;&amp; 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		a[l]&gt;a[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])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a[l+1] = a[l]; 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l--;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endParaRPr lang="en-US" sz="24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a[l+1] =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	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34432" y="317242"/>
            <a:ext cx="2353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merged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6492" y="4481540"/>
            <a:ext cx="11374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Code merging easy if set of </a:t>
            </a:r>
            <a:r>
              <a:rPr lang="en-IN" sz="2400" dirty="0" smtClean="0">
                <a:solidFill>
                  <a:srgbClr val="C00000"/>
                </a:solidFill>
              </a:rPr>
              <a:t>variables</a:t>
            </a:r>
            <a:r>
              <a:rPr lang="en-IN" sz="2400" dirty="0" smtClean="0"/>
              <a:t> being </a:t>
            </a:r>
            <a:r>
              <a:rPr lang="en-IN" sz="2400" dirty="0" smtClean="0">
                <a:solidFill>
                  <a:srgbClr val="C00000"/>
                </a:solidFill>
              </a:rPr>
              <a:t>read/written</a:t>
            </a:r>
            <a:r>
              <a:rPr lang="en-IN" sz="2400" dirty="0" smtClean="0"/>
              <a:t> in are </a:t>
            </a:r>
            <a:r>
              <a:rPr lang="en-IN" sz="2400" dirty="0" smtClean="0">
                <a:solidFill>
                  <a:srgbClr val="C00000"/>
                </a:solidFill>
              </a:rPr>
              <a:t>different</a:t>
            </a:r>
          </a:p>
          <a:p>
            <a:r>
              <a:rPr lang="en-IN" sz="2400" dirty="0" smtClean="0"/>
              <a:t>Else, take care that variable being written by one is read/written properly by other.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05854" y="5500136"/>
            <a:ext cx="5113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What variables are read by Code 1: </a:t>
            </a:r>
            <a:endParaRPr lang="en-IN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200941" y="5500135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a[l..</a:t>
            </a:r>
            <a:r>
              <a:rPr lang="en-IN" sz="2400" dirty="0" err="1" smtClean="0"/>
              <a:t>i</a:t>
            </a:r>
            <a:r>
              <a:rPr lang="en-IN" sz="2400" dirty="0" smtClean="0"/>
              <a:t>]</a:t>
            </a:r>
            <a:endParaRPr lang="en-IN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55280" y="6089069"/>
            <a:ext cx="307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Is it written by code 2</a:t>
            </a:r>
            <a:endParaRPr lang="en-IN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283346" y="6150388"/>
            <a:ext cx="686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Yes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23461" y="5488904"/>
            <a:ext cx="5668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Most writes are OK. </a:t>
            </a:r>
          </a:p>
          <a:p>
            <a:r>
              <a:rPr lang="en-IN" sz="2400" dirty="0" smtClean="0"/>
              <a:t>a[l+1] is not read after being written into.</a:t>
            </a:r>
          </a:p>
          <a:p>
            <a:r>
              <a:rPr lang="en-IN" sz="2400" dirty="0" smtClean="0"/>
              <a:t>Only a[</a:t>
            </a:r>
            <a:r>
              <a:rPr lang="en-IN" sz="2400" dirty="0" err="1" smtClean="0"/>
              <a:t>i</a:t>
            </a:r>
            <a:r>
              <a:rPr lang="en-IN" sz="2400" dirty="0" smtClean="0"/>
              <a:t>] is read after being written into</a:t>
            </a:r>
            <a:endParaRPr lang="en-IN" sz="2400" dirty="0"/>
          </a:p>
        </p:txBody>
      </p:sp>
      <p:sp>
        <p:nvSpPr>
          <p:cNvPr id="17" name="Rectangle 16"/>
          <p:cNvSpPr/>
          <p:nvPr/>
        </p:nvSpPr>
        <p:spPr>
          <a:xfrm>
            <a:off x="10344231" y="1921301"/>
            <a:ext cx="17139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change to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a[l]&gt;</a:t>
            </a:r>
            <a:r>
              <a:rPr lang="en-US" sz="24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21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  <p:bldP spid="14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Need for a sorted array</a:t>
            </a:r>
            <a:endParaRPr lang="en-US" sz="3600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72487"/>
            <a:ext cx="11582400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</a:t>
            </a:r>
            <a:r>
              <a:rPr lang="en-US" dirty="0" smtClean="0"/>
              <a:t>ost use of arrays (display, query, range queries, cumulative sums etc.) will be simplified if we keep values sorted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Consolas" panose="020B0609020204030204" pitchFamily="49" charset="0"/>
              </a:rPr>
              <a:t>order: ascending or descending, does not matter</a:t>
            </a:r>
          </a:p>
          <a:p>
            <a:pPr>
              <a:lnSpc>
                <a:spcPct val="90000"/>
              </a:lnSpc>
            </a:pP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5032035"/>
              </p:ext>
            </p:extLst>
          </p:nvPr>
        </p:nvGraphicFramePr>
        <p:xfrm>
          <a:off x="3713328" y="4122713"/>
          <a:ext cx="4267200" cy="51816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5574339"/>
              </p:ext>
            </p:extLst>
          </p:nvPr>
        </p:nvGraphicFramePr>
        <p:xfrm>
          <a:off x="3699679" y="3181018"/>
          <a:ext cx="4267200" cy="51816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770496" y="5568286"/>
            <a:ext cx="4100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How to sort an </a:t>
            </a:r>
            <a:r>
              <a:rPr lang="en-IN" sz="3200" dirty="0" smtClean="0"/>
              <a:t>array?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3202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09266" y="1"/>
            <a:ext cx="11009194" cy="458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while (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&lt; N</a:t>
            </a:r>
            <a:r>
              <a:rPr lang="en-US" sz="2800" dirty="0" smtClean="0">
                <a:latin typeface="Consolas" panose="020B0609020204030204" pitchFamily="49" charset="0"/>
              </a:rPr>
              <a:t>) 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	// LI: prefix a[0..i-1] is sorted	</a:t>
            </a: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// insert a[</a:t>
            </a:r>
            <a:r>
              <a:rPr lang="en-US" sz="2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] in a[0..i-1]: </a:t>
            </a:r>
          </a:p>
          <a:p>
            <a:pPr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	// Find k: a[k]&lt;=a[</a:t>
            </a:r>
            <a:r>
              <a:rPr lang="en-US" sz="2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]&lt;a[k+1], keep shifting a[k+1]</a:t>
            </a: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= a[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]; l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i-1; 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while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&gt;= 0 &amp;&amp;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a[l]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) 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	{ a[l+1] = a[l];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--; }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a[l+1] = 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sz="2800" dirty="0">
                <a:latin typeface="Consolas" panose="020B0609020204030204" pitchFamily="49" charset="0"/>
              </a:rPr>
              <a:t>	</a:t>
            </a:r>
            <a:endParaRPr lang="en-US" sz="28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++;	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</a:endParaRPr>
          </a:p>
        </p:txBody>
      </p:sp>
      <p:graphicFrame>
        <p:nvGraphicFramePr>
          <p:cNvPr id="9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5961854"/>
              </p:ext>
            </p:extLst>
          </p:nvPr>
        </p:nvGraphicFramePr>
        <p:xfrm>
          <a:off x="7620000" y="3587350"/>
          <a:ext cx="4267200" cy="51816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8347" y="218365"/>
            <a:ext cx="5882184" cy="609600"/>
          </a:xfrm>
        </p:spPr>
        <p:txBody>
          <a:bodyPr/>
          <a:lstStyle/>
          <a:p>
            <a:r>
              <a:rPr lang="en-IN" sz="3200" dirty="0" smtClean="0"/>
              <a:t>Combining Passes: Final Insertion Sort</a:t>
            </a:r>
            <a:endParaRPr lang="en-IN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141907" y="2940722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l</a:t>
            </a:r>
          </a:p>
        </p:txBody>
      </p:sp>
      <p:graphicFrame>
        <p:nvGraphicFramePr>
          <p:cNvPr id="12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2945957"/>
              </p:ext>
            </p:extLst>
          </p:nvPr>
        </p:nvGraphicFramePr>
        <p:xfrm>
          <a:off x="7608239" y="4954995"/>
          <a:ext cx="4267200" cy="51816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447759" y="4350303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l</a:t>
            </a:r>
          </a:p>
        </p:txBody>
      </p:sp>
      <p:graphicFrame>
        <p:nvGraphicFramePr>
          <p:cNvPr id="15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2227043"/>
              </p:ext>
            </p:extLst>
          </p:nvPr>
        </p:nvGraphicFramePr>
        <p:xfrm>
          <a:off x="7608239" y="6123930"/>
          <a:ext cx="4267200" cy="51816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601598" y="5636793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34770" y="5254388"/>
            <a:ext cx="356188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sz="2400" dirty="0" smtClean="0"/>
              <a:t>9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3423361" y="5923127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 smtClean="0"/>
              <a:t>val</a:t>
            </a:r>
            <a:endParaRPr lang="en-IN" dirty="0"/>
          </a:p>
        </p:txBody>
      </p:sp>
      <p:cxnSp>
        <p:nvCxnSpPr>
          <p:cNvPr id="20" name="Curved Connector 19"/>
          <p:cNvCxnSpPr/>
          <p:nvPr/>
        </p:nvCxnSpPr>
        <p:spPr>
          <a:xfrm flipV="1">
            <a:off x="3890958" y="3302758"/>
            <a:ext cx="5250949" cy="1842448"/>
          </a:xfrm>
          <a:prstGeom prst="curvedConnector3">
            <a:avLst/>
          </a:prstGeom>
          <a:ln w="508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flipV="1">
            <a:off x="4107976" y="4742597"/>
            <a:ext cx="4339783" cy="742623"/>
          </a:xfrm>
          <a:prstGeom prst="curvedConnector3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>
            <a:off x="4002366" y="5633194"/>
            <a:ext cx="3599232" cy="289933"/>
          </a:xfrm>
          <a:prstGeom prst="curvedConnector3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5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512694" y="398858"/>
            <a:ext cx="4530159" cy="323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while (elements remaining) { </a:t>
            </a:r>
          </a:p>
          <a:p>
            <a:pPr>
              <a:buNone/>
            </a:pPr>
            <a:r>
              <a:rPr lang="en-IN" sz="2400" dirty="0" smtClean="0"/>
              <a:t>find </a:t>
            </a:r>
            <a:r>
              <a:rPr lang="en-IN" sz="2400" dirty="0"/>
              <a:t>the smallest element </a:t>
            </a:r>
            <a:r>
              <a:rPr lang="en-IN" sz="2400" dirty="0" smtClean="0"/>
              <a:t>in </a:t>
            </a:r>
          </a:p>
          <a:p>
            <a:pPr>
              <a:buNone/>
            </a:pPr>
            <a:r>
              <a:rPr lang="en-IN" sz="2400" dirty="0"/>
              <a:t>	</a:t>
            </a:r>
            <a:r>
              <a:rPr lang="en-IN" sz="2400" dirty="0" smtClean="0"/>
              <a:t>remaining;</a:t>
            </a:r>
          </a:p>
          <a:p>
            <a:pPr marL="342900" lvl="1" indent="-342900">
              <a:buClr>
                <a:srgbClr val="FF0000"/>
              </a:buClr>
              <a:buNone/>
            </a:pPr>
            <a:r>
              <a:rPr lang="en-IN" sz="2400" dirty="0" smtClean="0"/>
              <a:t>swap </a:t>
            </a:r>
            <a:r>
              <a:rPr lang="en-IN" sz="2400" dirty="0"/>
              <a:t>it with the </a:t>
            </a:r>
            <a:r>
              <a:rPr lang="en-IN" sz="2400" dirty="0" smtClean="0"/>
              <a:t>head of </a:t>
            </a:r>
          </a:p>
          <a:p>
            <a:pPr marL="342900" lvl="1" indent="-342900">
              <a:buClr>
                <a:srgbClr val="FF0000"/>
              </a:buClr>
              <a:buNone/>
            </a:pPr>
            <a:r>
              <a:rPr lang="en-IN" sz="2400" dirty="0"/>
              <a:t>	</a:t>
            </a:r>
            <a:r>
              <a:rPr lang="en-IN" sz="2400" dirty="0" smtClean="0"/>
              <a:t>the remaining elements;</a:t>
            </a:r>
            <a:endParaRPr lang="en-IN" sz="2400" dirty="0"/>
          </a:p>
          <a:p>
            <a:pPr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34158" y="988125"/>
            <a:ext cx="444750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latin typeface="Consolas" panose="020B0609020204030204" pitchFamily="49" charset="0"/>
              </a:rPr>
              <a:t>while (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&lt; N)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</a:t>
            </a:r>
            <a:r>
              <a:rPr lang="en-IN" sz="2400" dirty="0" smtClean="0"/>
              <a:t>find  </a:t>
            </a:r>
            <a:r>
              <a:rPr lang="en-IN" sz="2400" dirty="0"/>
              <a:t>min in  a[i..N-1]</a:t>
            </a:r>
          </a:p>
          <a:p>
            <a:pPr>
              <a:buNone/>
            </a:pPr>
            <a:r>
              <a:rPr lang="en-IN" sz="2400" dirty="0"/>
              <a:t>   </a:t>
            </a:r>
            <a:r>
              <a:rPr lang="en-IN" sz="2400" dirty="0" err="1" smtClean="0">
                <a:latin typeface="Consolas" panose="020B0609020204030204" pitchFamily="49" charset="0"/>
              </a:rPr>
              <a:t>int</a:t>
            </a:r>
            <a:r>
              <a:rPr lang="en-IN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m =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for(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IN" sz="2400" dirty="0"/>
              <a:t>k = i+1; k &lt;N; k++)</a:t>
            </a:r>
          </a:p>
          <a:p>
            <a:pPr>
              <a:buNone/>
            </a:pPr>
            <a:r>
              <a:rPr lang="en-IN" sz="2400" dirty="0"/>
              <a:t>	</a:t>
            </a:r>
            <a:r>
              <a:rPr lang="en-IN" sz="2400" dirty="0" smtClean="0"/>
              <a:t>if </a:t>
            </a:r>
            <a:r>
              <a:rPr lang="en-IN" sz="2400" dirty="0"/>
              <a:t>(a[k] &lt; a[m]) { m = k;}</a:t>
            </a:r>
          </a:p>
          <a:p>
            <a:pPr>
              <a:buNone/>
            </a:pPr>
            <a:endParaRPr lang="en-IN" sz="2400" dirty="0"/>
          </a:p>
          <a:p>
            <a:pPr>
              <a:buNone/>
            </a:pPr>
            <a:r>
              <a:rPr lang="en-IN" sz="2400" dirty="0" smtClean="0"/>
              <a:t> // </a:t>
            </a:r>
            <a:r>
              <a:rPr lang="en-IN" sz="2400" dirty="0"/>
              <a:t>swap </a:t>
            </a:r>
            <a:r>
              <a:rPr lang="en-IN" sz="2400" dirty="0" smtClean="0"/>
              <a:t>a[m</a:t>
            </a:r>
            <a:r>
              <a:rPr lang="en-IN" sz="2400" dirty="0"/>
              <a:t>] and a[</a:t>
            </a:r>
            <a:r>
              <a:rPr lang="en-IN" sz="2400" dirty="0" err="1"/>
              <a:t>i</a:t>
            </a:r>
            <a:r>
              <a:rPr lang="en-IN" sz="2400" dirty="0"/>
              <a:t>]</a:t>
            </a:r>
          </a:p>
          <a:p>
            <a:pPr>
              <a:buNone/>
            </a:pPr>
            <a:r>
              <a:rPr lang="en-IN" sz="2400" dirty="0"/>
              <a:t> </a:t>
            </a:r>
            <a:r>
              <a:rPr lang="en-IN" sz="2400" dirty="0" smtClean="0"/>
              <a:t>   </a:t>
            </a:r>
            <a:r>
              <a:rPr lang="en-IN" sz="2400" dirty="0" err="1" smtClean="0"/>
              <a:t>int</a:t>
            </a:r>
            <a:r>
              <a:rPr lang="en-IN" sz="2400" dirty="0" smtClean="0"/>
              <a:t> </a:t>
            </a:r>
            <a:r>
              <a:rPr lang="en-IN" sz="2400" dirty="0"/>
              <a:t>temp = a[</a:t>
            </a:r>
            <a:r>
              <a:rPr lang="en-IN" sz="2400" dirty="0" err="1"/>
              <a:t>i</a:t>
            </a:r>
            <a:r>
              <a:rPr lang="en-IN" sz="2400" dirty="0"/>
              <a:t>]; a[</a:t>
            </a:r>
            <a:r>
              <a:rPr lang="en-IN" sz="2400" dirty="0" err="1"/>
              <a:t>i</a:t>
            </a:r>
            <a:r>
              <a:rPr lang="en-IN" sz="2400" dirty="0"/>
              <a:t>] = a[m]; </a:t>
            </a:r>
            <a:endParaRPr lang="en-IN" sz="2400" dirty="0" smtClean="0"/>
          </a:p>
          <a:p>
            <a:pPr>
              <a:buNone/>
            </a:pPr>
            <a:r>
              <a:rPr lang="en-IN" sz="2400" dirty="0"/>
              <a:t>	</a:t>
            </a:r>
            <a:r>
              <a:rPr lang="en-IN" sz="2400" dirty="0" smtClean="0"/>
              <a:t>a[m</a:t>
            </a:r>
            <a:r>
              <a:rPr lang="en-IN" sz="2400" dirty="0"/>
              <a:t>] = temp;</a:t>
            </a:r>
          </a:p>
          <a:p>
            <a:pPr>
              <a:buNone/>
            </a:pPr>
            <a:r>
              <a:rPr lang="en-IN" sz="2400" dirty="0"/>
              <a:t>	</a:t>
            </a:r>
            <a:r>
              <a:rPr lang="en-IN" sz="2400" dirty="0" err="1"/>
              <a:t>i</a:t>
            </a:r>
            <a:r>
              <a:rPr lang="en-IN" sz="2400" dirty="0"/>
              <a:t>++;</a:t>
            </a:r>
          </a:p>
          <a:p>
            <a:pPr marL="342900" lvl="1" indent="-342900">
              <a:buClr>
                <a:srgbClr val="FF0000"/>
              </a:buClr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21389" y="3927792"/>
            <a:ext cx="4530159" cy="262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while (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&lt; N) { </a:t>
            </a:r>
          </a:p>
          <a:p>
            <a:pPr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	m =  </a:t>
            </a:r>
            <a:r>
              <a:rPr lang="en-IN" sz="2400" dirty="0" err="1" smtClean="0">
                <a:solidFill>
                  <a:srgbClr val="FF0000"/>
                </a:solidFill>
              </a:rPr>
              <a:t>minArray</a:t>
            </a:r>
            <a:r>
              <a:rPr lang="en-IN" sz="2400" dirty="0" smtClean="0">
                <a:solidFill>
                  <a:srgbClr val="FF0000"/>
                </a:solidFill>
              </a:rPr>
              <a:t>(a, </a:t>
            </a:r>
            <a:r>
              <a:rPr lang="en-IN" sz="2400" dirty="0" err="1" smtClean="0">
                <a:solidFill>
                  <a:srgbClr val="FF0000"/>
                </a:solidFill>
              </a:rPr>
              <a:t>i</a:t>
            </a:r>
            <a:r>
              <a:rPr lang="en-IN" sz="2400" dirty="0" smtClean="0">
                <a:solidFill>
                  <a:srgbClr val="FF0000"/>
                </a:solidFill>
              </a:rPr>
              <a:t>, N-1) ;</a:t>
            </a:r>
          </a:p>
          <a:p>
            <a:pPr marL="342900" lvl="1" indent="-342900">
              <a:buClr>
                <a:srgbClr val="FF0000"/>
              </a:buClr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	</a:t>
            </a:r>
            <a:r>
              <a:rPr lang="en-IN" sz="2400" dirty="0" err="1" smtClean="0">
                <a:solidFill>
                  <a:srgbClr val="FF0000"/>
                </a:solidFill>
              </a:rPr>
              <a:t>swapArrayElem</a:t>
            </a:r>
            <a:r>
              <a:rPr lang="en-IN" sz="2400" dirty="0" smtClean="0">
                <a:solidFill>
                  <a:srgbClr val="FF0000"/>
                </a:solidFill>
              </a:rPr>
              <a:t>(a</a:t>
            </a:r>
            <a:r>
              <a:rPr lang="en-IN" sz="2400" dirty="0" smtClean="0">
                <a:solidFill>
                  <a:srgbClr val="FF0000"/>
                </a:solidFill>
              </a:rPr>
              <a:t>, </a:t>
            </a:r>
            <a:r>
              <a:rPr lang="en-IN" sz="2400" dirty="0" err="1" smtClean="0">
                <a:solidFill>
                  <a:srgbClr val="FF0000"/>
                </a:solidFill>
              </a:rPr>
              <a:t>i</a:t>
            </a:r>
            <a:r>
              <a:rPr lang="en-IN" sz="2400" dirty="0" smtClean="0">
                <a:solidFill>
                  <a:srgbClr val="FF0000"/>
                </a:solidFill>
              </a:rPr>
              <a:t>, m);</a:t>
            </a:r>
          </a:p>
          <a:p>
            <a:pPr marL="342900" lvl="1" indent="-342900">
              <a:buClr>
                <a:srgbClr val="FF0000"/>
              </a:buClr>
              <a:buNone/>
            </a:pPr>
            <a:r>
              <a:rPr lang="en-IN" sz="2400" dirty="0">
                <a:solidFill>
                  <a:srgbClr val="FF0000"/>
                </a:solidFill>
              </a:rPr>
              <a:t>	</a:t>
            </a:r>
            <a:r>
              <a:rPr lang="en-IN" sz="2400" dirty="0" err="1" smtClean="0">
                <a:solidFill>
                  <a:srgbClr val="FF0000"/>
                </a:solidFill>
              </a:rPr>
              <a:t>i</a:t>
            </a:r>
            <a:r>
              <a:rPr lang="en-IN" sz="2400" dirty="0" smtClean="0">
                <a:solidFill>
                  <a:srgbClr val="FF0000"/>
                </a:solidFill>
              </a:rPr>
              <a:t>++;</a:t>
            </a:r>
            <a:endParaRPr lang="en-IN" sz="2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8502" y="3404171"/>
            <a:ext cx="5354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0070C0"/>
                </a:solidFill>
              </a:rPr>
              <a:t>Wish we could write selection sort like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04357" y="175574"/>
            <a:ext cx="4415049" cy="609600"/>
          </a:xfrm>
        </p:spPr>
        <p:txBody>
          <a:bodyPr/>
          <a:lstStyle/>
          <a:p>
            <a:r>
              <a:rPr lang="en-IN" sz="2800" dirty="0" smtClean="0"/>
              <a:t>Elegant Programming: Selection sort again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8469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2095730" y="3109663"/>
            <a:ext cx="9013547" cy="3094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8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minArray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a[], 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start, 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end)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endParaRPr lang="en-US" sz="28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800" dirty="0">
                <a:latin typeface="Consolas" panose="020B0609020204030204" pitchFamily="49" charset="0"/>
              </a:rPr>
              <a:t> </a:t>
            </a:r>
            <a:r>
              <a:rPr lang="en-IN" sz="2800" dirty="0" smtClean="0">
                <a:latin typeface="Consolas" panose="020B0609020204030204" pitchFamily="49" charset="0"/>
              </a:rPr>
              <a:t> </a:t>
            </a:r>
            <a:r>
              <a:rPr lang="en-IN" sz="2800" dirty="0" err="1" smtClean="0">
                <a:solidFill>
                  <a:srgbClr val="FF0000"/>
                </a:solidFill>
              </a:rPr>
              <a:t>int</a:t>
            </a:r>
            <a:r>
              <a:rPr lang="en-IN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m = start;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  for(</a:t>
            </a:r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IN" sz="2800" dirty="0">
                <a:solidFill>
                  <a:srgbClr val="FF0000"/>
                </a:solidFill>
              </a:rPr>
              <a:t>k = start+1; </a:t>
            </a:r>
            <a:r>
              <a:rPr lang="en-IN" sz="2800" dirty="0" smtClean="0">
                <a:solidFill>
                  <a:srgbClr val="FF0000"/>
                </a:solidFill>
              </a:rPr>
              <a:t>k &lt;= end; </a:t>
            </a:r>
            <a:r>
              <a:rPr lang="en-IN" sz="2800" dirty="0">
                <a:solidFill>
                  <a:srgbClr val="FF0000"/>
                </a:solidFill>
              </a:rPr>
              <a:t>k++)</a:t>
            </a:r>
          </a:p>
          <a:p>
            <a:pPr>
              <a:buNone/>
            </a:pPr>
            <a:r>
              <a:rPr lang="en-IN" sz="2800" dirty="0">
                <a:solidFill>
                  <a:srgbClr val="FF0000"/>
                </a:solidFill>
              </a:rPr>
              <a:t>		if (a[k] &lt; a[m]) { m = </a:t>
            </a:r>
            <a:r>
              <a:rPr lang="en-IN" sz="2800" dirty="0" smtClean="0">
                <a:solidFill>
                  <a:srgbClr val="FF0000"/>
                </a:solidFill>
              </a:rPr>
              <a:t>k</a:t>
            </a:r>
            <a:r>
              <a:rPr lang="en-IN" sz="2800" dirty="0">
                <a:solidFill>
                  <a:srgbClr val="FF0000"/>
                </a:solidFill>
              </a:rPr>
              <a:t>;}</a:t>
            </a:r>
          </a:p>
          <a:p>
            <a:pPr marL="342900" lvl="1" indent="-342900">
              <a:buClr>
                <a:srgbClr val="FF0000"/>
              </a:buClr>
              <a:buNone/>
            </a:pPr>
            <a:r>
              <a:rPr lang="en-IN" dirty="0" smtClean="0">
                <a:solidFill>
                  <a:srgbClr val="FF0000"/>
                </a:solidFill>
              </a:rPr>
              <a:t>	</a:t>
            </a:r>
            <a:r>
              <a:rPr lang="en-IN" b="1" dirty="0" smtClean="0">
                <a:solidFill>
                  <a:srgbClr val="FF0000"/>
                </a:solidFill>
              </a:rPr>
              <a:t>return</a:t>
            </a:r>
            <a:r>
              <a:rPr lang="en-IN" dirty="0" smtClean="0">
                <a:solidFill>
                  <a:srgbClr val="FF0000"/>
                </a:solidFill>
              </a:rPr>
              <a:t> m;</a:t>
            </a:r>
            <a:endParaRPr lang="en-IN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589213" y="129901"/>
            <a:ext cx="4415049" cy="609600"/>
          </a:xfrm>
        </p:spPr>
        <p:txBody>
          <a:bodyPr/>
          <a:lstStyle/>
          <a:p>
            <a:r>
              <a:rPr lang="en-IN" sz="2800" dirty="0" smtClean="0"/>
              <a:t>Functions Signature</a:t>
            </a:r>
            <a:endParaRPr lang="en-IN" sz="2800" dirty="0"/>
          </a:p>
        </p:txBody>
      </p:sp>
      <p:sp>
        <p:nvSpPr>
          <p:cNvPr id="18" name="Rectangle 17"/>
          <p:cNvSpPr/>
          <p:nvPr/>
        </p:nvSpPr>
        <p:spPr>
          <a:xfrm>
            <a:off x="2095731" y="850849"/>
            <a:ext cx="59212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I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function  ( // </a:t>
            </a:r>
            <a:r>
              <a:rPr lang="en-IN" sz="2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parameters</a:t>
            </a:r>
            <a:endParaRPr lang="en-IN" sz="2400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type 	   name	  type0 </a:t>
            </a: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name0</a:t>
            </a: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endParaRPr lang="en-IN" sz="2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		 </a:t>
            </a: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	  type1 </a:t>
            </a: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name1,</a:t>
            </a:r>
          </a:p>
          <a:p>
            <a:pPr>
              <a:buNone/>
            </a:pP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		</a:t>
            </a: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.......</a:t>
            </a:r>
            <a:endParaRPr lang="en-IN" sz="2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		</a:t>
            </a: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)</a:t>
            </a:r>
            <a:endParaRPr lang="en-IN" sz="2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02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620925" y="3288233"/>
            <a:ext cx="5383337" cy="3308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IN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 s[N];</a:t>
            </a:r>
            <a:endParaRPr lang="en-IN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=0</a:t>
            </a: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 // sort array s</a:t>
            </a:r>
            <a:endParaRPr lang="en-IN" sz="2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while (</a:t>
            </a:r>
            <a:r>
              <a:rPr lang="en-IN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 &lt; N) {</a:t>
            </a:r>
          </a:p>
          <a:p>
            <a:pPr>
              <a:buNone/>
            </a:pP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IN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IN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m </a:t>
            </a:r>
            <a:r>
              <a:rPr lang="en-IN" sz="2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= </a:t>
            </a:r>
            <a:r>
              <a:rPr lang="en-IN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minArray</a:t>
            </a:r>
            <a:r>
              <a:rPr lang="en-IN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(s, </a:t>
            </a:r>
            <a:r>
              <a:rPr lang="en-IN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IN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, N-1</a:t>
            </a:r>
            <a:r>
              <a:rPr lang="en-IN" sz="2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  <a:endParaRPr lang="en-IN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en-IN" sz="2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swapArrayElem</a:t>
            </a: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endParaRPr lang="en-IN" sz="2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IN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++;</a:t>
            </a:r>
          </a:p>
          <a:p>
            <a:pPr>
              <a:buNone/>
            </a:pP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IN" sz="2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57749" y="434701"/>
            <a:ext cx="7196088" cy="3094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minArray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a[],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start,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end)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endParaRPr lang="en-US" sz="24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>
                <a:latin typeface="Consolas" panose="020B0609020204030204" pitchFamily="49" charset="0"/>
              </a:rPr>
              <a:t> </a:t>
            </a:r>
            <a:r>
              <a:rPr lang="en-IN" sz="2400" dirty="0" smtClean="0">
                <a:latin typeface="Consolas" panose="020B0609020204030204" pitchFamily="49" charset="0"/>
              </a:rPr>
              <a:t> </a:t>
            </a:r>
            <a:r>
              <a:rPr lang="en-IN" sz="2400" dirty="0" err="1" smtClean="0">
                <a:solidFill>
                  <a:srgbClr val="FF0000"/>
                </a:solidFill>
              </a:rPr>
              <a:t>int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m = start;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  for(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>
                <a:solidFill>
                  <a:srgbClr val="FF0000"/>
                </a:solidFill>
              </a:rPr>
              <a:t>k = start+1; </a:t>
            </a:r>
            <a:r>
              <a:rPr lang="en-IN" sz="2400" dirty="0" smtClean="0">
                <a:solidFill>
                  <a:srgbClr val="FF0000"/>
                </a:solidFill>
              </a:rPr>
              <a:t>k &lt;= end; </a:t>
            </a:r>
            <a:r>
              <a:rPr lang="en-IN" sz="2400" dirty="0">
                <a:solidFill>
                  <a:srgbClr val="FF0000"/>
                </a:solidFill>
              </a:rPr>
              <a:t>k++)</a:t>
            </a: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</a:rPr>
              <a:t>		if (a[k] &lt; a[m]) { m = </a:t>
            </a:r>
            <a:r>
              <a:rPr lang="en-IN" sz="2400" dirty="0" smtClean="0">
                <a:solidFill>
                  <a:srgbClr val="FF0000"/>
                </a:solidFill>
              </a:rPr>
              <a:t>k</a:t>
            </a:r>
            <a:r>
              <a:rPr lang="en-IN" sz="2400" dirty="0">
                <a:solidFill>
                  <a:srgbClr val="FF0000"/>
                </a:solidFill>
              </a:rPr>
              <a:t>;}</a:t>
            </a:r>
          </a:p>
          <a:p>
            <a:pPr marL="342900" lvl="1" indent="-342900">
              <a:buClr>
                <a:srgbClr val="FF0000"/>
              </a:buClr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	</a:t>
            </a:r>
            <a:r>
              <a:rPr lang="en-IN" sz="2400" b="1" dirty="0" smtClean="0">
                <a:solidFill>
                  <a:srgbClr val="FF0000"/>
                </a:solidFill>
              </a:rPr>
              <a:t>return</a:t>
            </a:r>
            <a:r>
              <a:rPr lang="en-IN" sz="2400" dirty="0" smtClean="0">
                <a:solidFill>
                  <a:srgbClr val="FF0000"/>
                </a:solidFill>
              </a:rPr>
              <a:t> m;</a:t>
            </a:r>
            <a:endParaRPr lang="en-IN" sz="2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589213" y="129901"/>
            <a:ext cx="4415049" cy="609600"/>
          </a:xfrm>
        </p:spPr>
        <p:txBody>
          <a:bodyPr/>
          <a:lstStyle/>
          <a:p>
            <a:r>
              <a:rPr lang="en-IN" sz="2800" dirty="0" smtClean="0"/>
              <a:t>Function Call</a:t>
            </a:r>
            <a:endParaRPr lang="en-I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654447" y="1099508"/>
            <a:ext cx="634981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Function returning value is like an expression</a:t>
            </a:r>
          </a:p>
          <a:p>
            <a:r>
              <a:rPr lang="en-IN" sz="2400" dirty="0" smtClean="0"/>
              <a:t>it can appear wherever an expression </a:t>
            </a:r>
            <a:r>
              <a:rPr lang="en-IN" sz="2400" dirty="0" smtClean="0"/>
              <a:t>occurs</a:t>
            </a:r>
            <a:endParaRPr lang="en-IN" sz="24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0377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620924" y="1942241"/>
            <a:ext cx="5383337" cy="2477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IN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 s[N</a:t>
            </a: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];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sort array s</a:t>
            </a:r>
            <a:endParaRPr lang="en-IN" sz="2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for (</a:t>
            </a:r>
            <a:r>
              <a:rPr lang="en-IN" sz="2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=0; </a:t>
            </a:r>
            <a:r>
              <a:rPr lang="en-IN" sz="2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&lt; </a:t>
            </a: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N; </a:t>
            </a:r>
            <a:r>
              <a:rPr lang="en-IN" sz="2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++) </a:t>
            </a: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IN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IN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m </a:t>
            </a:r>
            <a:r>
              <a:rPr lang="en-IN" sz="2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= </a:t>
            </a:r>
            <a:r>
              <a:rPr lang="en-IN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minArray</a:t>
            </a:r>
            <a:r>
              <a:rPr lang="en-IN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(s, </a:t>
            </a:r>
            <a:r>
              <a:rPr lang="en-IN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IN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, N-1</a:t>
            </a:r>
            <a:r>
              <a:rPr lang="en-IN" sz="2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  <a:endParaRPr lang="en-IN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en-IN" sz="2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swapArrayElem</a:t>
            </a: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endParaRPr lang="en-IN" sz="2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IN" sz="2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224010" y="978039"/>
            <a:ext cx="7356233" cy="5532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minArray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a[],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start,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end)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2400" dirty="0" smtClean="0">
                <a:solidFill>
                  <a:srgbClr val="00B050"/>
                </a:solidFill>
              </a:rPr>
              <a:t>	// on call </a:t>
            </a:r>
            <a:r>
              <a:rPr lang="en-IN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minArray</a:t>
            </a:r>
            <a:r>
              <a:rPr lang="en-IN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(s, </a:t>
            </a:r>
            <a:r>
              <a:rPr lang="en-IN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IN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, N-1</a:t>
            </a:r>
            <a:r>
              <a:rPr lang="en-IN" sz="2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IN" sz="2400" dirty="0" smtClean="0">
                <a:solidFill>
                  <a:srgbClr val="00B050"/>
                </a:solidFill>
              </a:rPr>
              <a:t> </a:t>
            </a:r>
            <a:r>
              <a:rPr lang="en-IN" sz="2400" dirty="0">
                <a:solidFill>
                  <a:srgbClr val="00B050"/>
                </a:solidFill>
              </a:rPr>
              <a:t>as if</a:t>
            </a:r>
          </a:p>
          <a:p>
            <a:pPr>
              <a:buNone/>
            </a:pPr>
            <a:r>
              <a:rPr lang="en-IN" sz="2400" dirty="0" smtClean="0">
                <a:solidFill>
                  <a:srgbClr val="0070C0"/>
                </a:solidFill>
              </a:rPr>
              <a:t>	// s </a:t>
            </a:r>
            <a:r>
              <a:rPr lang="en-IN" sz="2400" dirty="0">
                <a:solidFill>
                  <a:srgbClr val="0070C0"/>
                </a:solidFill>
              </a:rPr>
              <a:t>= a; // only array name is copied</a:t>
            </a:r>
          </a:p>
          <a:p>
            <a:pPr>
              <a:buNone/>
            </a:pPr>
            <a:r>
              <a:rPr lang="en-IN" sz="2400" dirty="0" smtClean="0">
                <a:solidFill>
                  <a:srgbClr val="0070C0"/>
                </a:solidFill>
              </a:rPr>
              <a:t>	// start </a:t>
            </a:r>
            <a:r>
              <a:rPr lang="en-IN" sz="2400" dirty="0">
                <a:solidFill>
                  <a:srgbClr val="0070C0"/>
                </a:solidFill>
              </a:rPr>
              <a:t>= </a:t>
            </a:r>
            <a:r>
              <a:rPr lang="en-IN" sz="2400" dirty="0" err="1">
                <a:solidFill>
                  <a:srgbClr val="0070C0"/>
                </a:solidFill>
              </a:rPr>
              <a:t>i</a:t>
            </a:r>
            <a:r>
              <a:rPr lang="en-IN" sz="2400" dirty="0">
                <a:solidFill>
                  <a:srgbClr val="0070C0"/>
                </a:solidFill>
              </a:rPr>
              <a:t>;</a:t>
            </a:r>
          </a:p>
          <a:p>
            <a:pPr>
              <a:buNone/>
            </a:pPr>
            <a:r>
              <a:rPr lang="en-IN" sz="2400" dirty="0" smtClean="0">
                <a:solidFill>
                  <a:srgbClr val="0070C0"/>
                </a:solidFill>
              </a:rPr>
              <a:t>	//end </a:t>
            </a:r>
            <a:r>
              <a:rPr lang="en-IN" sz="2400" dirty="0">
                <a:solidFill>
                  <a:srgbClr val="0070C0"/>
                </a:solidFill>
              </a:rPr>
              <a:t>= N;</a:t>
            </a:r>
          </a:p>
          <a:p>
            <a:pPr>
              <a:buFont typeface="Wingdings" panose="05000000000000000000" pitchFamily="2" charset="2"/>
              <a:buNone/>
            </a:pPr>
            <a:endParaRPr lang="en-US" sz="24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>
                <a:latin typeface="Consolas" panose="020B0609020204030204" pitchFamily="49" charset="0"/>
              </a:rPr>
              <a:t> </a:t>
            </a:r>
            <a:r>
              <a:rPr lang="en-IN" sz="2400" dirty="0" smtClean="0">
                <a:latin typeface="Consolas" panose="020B0609020204030204" pitchFamily="49" charset="0"/>
              </a:rPr>
              <a:t> </a:t>
            </a:r>
            <a:r>
              <a:rPr lang="en-IN" sz="2400" dirty="0" err="1" smtClean="0">
                <a:solidFill>
                  <a:srgbClr val="FF0000"/>
                </a:solidFill>
              </a:rPr>
              <a:t>int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m = </a:t>
            </a:r>
            <a:r>
              <a:rPr lang="en-US" sz="2400" dirty="0" smtClean="0">
                <a:solidFill>
                  <a:srgbClr val="FF0000"/>
                </a:solidFill>
              </a:rPr>
              <a:t>start;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  for(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>
                <a:solidFill>
                  <a:srgbClr val="FF0000"/>
                </a:solidFill>
              </a:rPr>
              <a:t>k = </a:t>
            </a:r>
            <a:r>
              <a:rPr lang="en-IN" sz="2400" dirty="0" smtClean="0">
                <a:solidFill>
                  <a:srgbClr val="FF0000"/>
                </a:solidFill>
              </a:rPr>
              <a:t>start+1</a:t>
            </a:r>
            <a:r>
              <a:rPr lang="en-IN" sz="2400" dirty="0">
                <a:solidFill>
                  <a:srgbClr val="FF0000"/>
                </a:solidFill>
              </a:rPr>
              <a:t>; </a:t>
            </a:r>
            <a:r>
              <a:rPr lang="en-IN" sz="2400" dirty="0" smtClean="0">
                <a:solidFill>
                  <a:srgbClr val="FF0000"/>
                </a:solidFill>
              </a:rPr>
              <a:t>k &lt;= end; </a:t>
            </a:r>
            <a:r>
              <a:rPr lang="en-IN" sz="2400" dirty="0">
                <a:solidFill>
                  <a:srgbClr val="FF0000"/>
                </a:solidFill>
              </a:rPr>
              <a:t>k++)</a:t>
            </a: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</a:rPr>
              <a:t>		if (a[k] &lt; a[m]) { m = </a:t>
            </a:r>
            <a:r>
              <a:rPr lang="en-IN" sz="2400" dirty="0" smtClean="0">
                <a:solidFill>
                  <a:srgbClr val="FF0000"/>
                </a:solidFill>
              </a:rPr>
              <a:t>k</a:t>
            </a:r>
            <a:r>
              <a:rPr lang="en-IN" sz="2400" dirty="0">
                <a:solidFill>
                  <a:srgbClr val="FF0000"/>
                </a:solidFill>
              </a:rPr>
              <a:t>;}</a:t>
            </a:r>
          </a:p>
          <a:p>
            <a:pPr marL="342900" lvl="1" indent="-342900">
              <a:buClr>
                <a:srgbClr val="FF0000"/>
              </a:buClr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	</a:t>
            </a:r>
            <a:r>
              <a:rPr lang="en-IN" sz="2400" b="1" dirty="0" smtClean="0">
                <a:solidFill>
                  <a:srgbClr val="FF0000"/>
                </a:solidFill>
              </a:rPr>
              <a:t>return</a:t>
            </a:r>
            <a:r>
              <a:rPr lang="en-IN" sz="2400" dirty="0" smtClean="0">
                <a:solidFill>
                  <a:srgbClr val="FF0000"/>
                </a:solidFill>
              </a:rPr>
              <a:t> m;</a:t>
            </a:r>
            <a:endParaRPr lang="en-IN" sz="2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33039" y="63017"/>
            <a:ext cx="5488476" cy="609600"/>
          </a:xfrm>
        </p:spPr>
        <p:txBody>
          <a:bodyPr/>
          <a:lstStyle/>
          <a:p>
            <a:r>
              <a:rPr lang="en-IN" sz="2800" dirty="0" smtClean="0"/>
              <a:t>Function Call: Argument Copy</a:t>
            </a:r>
            <a:endParaRPr lang="en-IN" sz="2800" dirty="0"/>
          </a:p>
        </p:txBody>
      </p:sp>
      <p:sp>
        <p:nvSpPr>
          <p:cNvPr id="2" name="Rectangle 1"/>
          <p:cNvSpPr/>
          <p:nvPr/>
        </p:nvSpPr>
        <p:spPr>
          <a:xfrm>
            <a:off x="6264593" y="4571999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/>
              <a:t>Simple function calls </a:t>
            </a:r>
          </a:p>
          <a:p>
            <a:r>
              <a:rPr lang="en-IN" sz="2400" dirty="0"/>
              <a:t> - copy is made of all arguments</a:t>
            </a:r>
          </a:p>
          <a:p>
            <a:r>
              <a:rPr lang="en-IN" sz="2400" dirty="0"/>
              <a:t> - except array</a:t>
            </a:r>
          </a:p>
          <a:p>
            <a:r>
              <a:rPr lang="en-IN" sz="2400" dirty="0"/>
              <a:t>  - for array, only name is copied not the values</a:t>
            </a:r>
          </a:p>
        </p:txBody>
      </p:sp>
    </p:spTree>
    <p:extLst>
      <p:ext uri="{BB962C8B-B14F-4D97-AF65-F5344CB8AC3E}">
        <p14:creationId xmlns:p14="http://schemas.microsoft.com/office/powerpoint/2010/main" val="200378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57749" y="434701"/>
            <a:ext cx="7196088" cy="3094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minArray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a[],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start,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end)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endParaRPr lang="en-US" sz="24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>
                <a:latin typeface="Consolas" panose="020B0609020204030204" pitchFamily="49" charset="0"/>
              </a:rPr>
              <a:t> </a:t>
            </a:r>
            <a:r>
              <a:rPr lang="en-IN" sz="2400" dirty="0" smtClean="0">
                <a:latin typeface="Consolas" panose="020B0609020204030204" pitchFamily="49" charset="0"/>
              </a:rPr>
              <a:t> </a:t>
            </a:r>
            <a:r>
              <a:rPr lang="en-IN" sz="2400" dirty="0" err="1" smtClean="0">
                <a:solidFill>
                  <a:srgbClr val="FF0000"/>
                </a:solidFill>
              </a:rPr>
              <a:t>int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m = start;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  for(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>
                <a:solidFill>
                  <a:srgbClr val="FF0000"/>
                </a:solidFill>
              </a:rPr>
              <a:t>k = start+1; </a:t>
            </a:r>
            <a:r>
              <a:rPr lang="en-IN" sz="2400" dirty="0" smtClean="0">
                <a:solidFill>
                  <a:srgbClr val="FF0000"/>
                </a:solidFill>
              </a:rPr>
              <a:t>k &lt;= end; </a:t>
            </a:r>
            <a:r>
              <a:rPr lang="en-IN" sz="2400" dirty="0">
                <a:solidFill>
                  <a:srgbClr val="FF0000"/>
                </a:solidFill>
              </a:rPr>
              <a:t>k++)</a:t>
            </a: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</a:rPr>
              <a:t>		if (a[k] &lt; a[m]) { m = </a:t>
            </a:r>
            <a:r>
              <a:rPr lang="en-IN" sz="2400" dirty="0" smtClean="0">
                <a:solidFill>
                  <a:srgbClr val="FF0000"/>
                </a:solidFill>
              </a:rPr>
              <a:t>k</a:t>
            </a:r>
            <a:r>
              <a:rPr lang="en-IN" sz="2400" dirty="0">
                <a:solidFill>
                  <a:srgbClr val="FF0000"/>
                </a:solidFill>
              </a:rPr>
              <a:t>;}</a:t>
            </a:r>
          </a:p>
          <a:p>
            <a:pPr marL="342900" lvl="1" indent="-342900">
              <a:buClr>
                <a:srgbClr val="FF0000"/>
              </a:buClr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	</a:t>
            </a:r>
            <a:r>
              <a:rPr lang="en-IN" sz="2400" b="1" dirty="0" smtClean="0">
                <a:solidFill>
                  <a:srgbClr val="FF0000"/>
                </a:solidFill>
              </a:rPr>
              <a:t>return</a:t>
            </a:r>
            <a:r>
              <a:rPr lang="en-IN" sz="2400" dirty="0" smtClean="0">
                <a:solidFill>
                  <a:srgbClr val="FF0000"/>
                </a:solidFill>
              </a:rPr>
              <a:t> m;</a:t>
            </a:r>
            <a:endParaRPr lang="en-IN" sz="2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48818" y="4441942"/>
            <a:ext cx="7240395" cy="1831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swapArrayElem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a[],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x,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y)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endParaRPr lang="en-US" sz="24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IN" sz="2400" dirty="0" err="1" smtClean="0">
                <a:solidFill>
                  <a:srgbClr val="FF0000"/>
                </a:solidFill>
              </a:rPr>
              <a:t>int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>
                <a:solidFill>
                  <a:srgbClr val="FF0000"/>
                </a:solidFill>
              </a:rPr>
              <a:t>temp = </a:t>
            </a:r>
            <a:r>
              <a:rPr lang="en-IN" sz="2400" dirty="0" smtClean="0">
                <a:solidFill>
                  <a:srgbClr val="FF0000"/>
                </a:solidFill>
              </a:rPr>
              <a:t>a[x];  a[x] </a:t>
            </a:r>
            <a:r>
              <a:rPr lang="en-IN" sz="2400" dirty="0">
                <a:solidFill>
                  <a:srgbClr val="FF0000"/>
                </a:solidFill>
              </a:rPr>
              <a:t>= </a:t>
            </a:r>
            <a:r>
              <a:rPr lang="en-IN" sz="2400" dirty="0" smtClean="0">
                <a:solidFill>
                  <a:srgbClr val="FF0000"/>
                </a:solidFill>
              </a:rPr>
              <a:t>a[y];  a[y] </a:t>
            </a:r>
            <a:r>
              <a:rPr lang="en-IN" sz="2400" dirty="0">
                <a:solidFill>
                  <a:srgbClr val="FF0000"/>
                </a:solidFill>
              </a:rPr>
              <a:t>= temp</a:t>
            </a:r>
            <a:r>
              <a:rPr lang="en-IN" sz="2400" dirty="0" smtClean="0">
                <a:solidFill>
                  <a:srgbClr val="FF0000"/>
                </a:solidFill>
              </a:rPr>
              <a:t>;</a:t>
            </a:r>
            <a:endParaRPr lang="en-US" sz="24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589213" y="129901"/>
            <a:ext cx="4415049" cy="609600"/>
          </a:xfrm>
        </p:spPr>
        <p:txBody>
          <a:bodyPr/>
          <a:lstStyle/>
          <a:p>
            <a:r>
              <a:rPr lang="en-IN" sz="2800" dirty="0" smtClean="0"/>
              <a:t>Functions</a:t>
            </a:r>
            <a:endParaRPr lang="en-IN" sz="2800" dirty="0"/>
          </a:p>
        </p:txBody>
      </p:sp>
      <p:sp>
        <p:nvSpPr>
          <p:cNvPr id="18" name="Rectangle 17"/>
          <p:cNvSpPr/>
          <p:nvPr/>
        </p:nvSpPr>
        <p:spPr>
          <a:xfrm>
            <a:off x="6083025" y="1451350"/>
            <a:ext cx="59212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I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function  ( // arguments</a:t>
            </a:r>
          </a:p>
          <a:p>
            <a:pPr>
              <a:buNone/>
            </a:pP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type 	   name	  type0 </a:t>
            </a: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name0</a:t>
            </a: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endParaRPr lang="en-IN" sz="2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		 </a:t>
            </a: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	  type1 </a:t>
            </a: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name1,</a:t>
            </a:r>
          </a:p>
          <a:p>
            <a:pPr>
              <a:buNone/>
            </a:pP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		</a:t>
            </a: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.......</a:t>
            </a:r>
            <a:endParaRPr lang="en-IN" sz="2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		</a:t>
            </a:r>
            <a:r>
              <a:rPr lang="en-IN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)</a:t>
            </a:r>
            <a:endParaRPr lang="en-IN" sz="2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8190" y="3337774"/>
            <a:ext cx="101601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if return type is non-void then function body must have a return statement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 which gives the value of the function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6594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589213" y="129901"/>
            <a:ext cx="4415049" cy="609600"/>
          </a:xfrm>
        </p:spPr>
        <p:txBody>
          <a:bodyPr/>
          <a:lstStyle/>
          <a:p>
            <a:r>
              <a:rPr lang="en-IN" sz="2800" dirty="0" smtClean="0"/>
              <a:t>Functions: return</a:t>
            </a:r>
            <a:endParaRPr lang="en-IN" sz="28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734312" y="1189305"/>
            <a:ext cx="5457688" cy="1924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max(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x,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y){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if (x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&gt;=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y) {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x;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if (y &gt; x)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y; }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0609" y="944323"/>
            <a:ext cx="61398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0070C0"/>
                </a:solidFill>
              </a:rPr>
              <a:t> function execution stops on hitting a </a:t>
            </a:r>
            <a:r>
              <a:rPr lang="en-IN" sz="2400" b="1" dirty="0" smtClean="0">
                <a:solidFill>
                  <a:srgbClr val="0070C0"/>
                </a:solidFill>
              </a:rPr>
              <a:t>return</a:t>
            </a:r>
          </a:p>
          <a:p>
            <a:endParaRPr lang="en-IN" sz="2400" b="1" dirty="0">
              <a:solidFill>
                <a:srgbClr val="0070C0"/>
              </a:solidFill>
            </a:endParaRPr>
          </a:p>
          <a:p>
            <a:r>
              <a:rPr lang="en-IN" sz="2400" dirty="0" smtClean="0">
                <a:solidFill>
                  <a:srgbClr val="0070C0"/>
                </a:solidFill>
              </a:rPr>
              <a:t> function with </a:t>
            </a:r>
            <a:r>
              <a:rPr lang="en-IN" sz="2400" b="1" dirty="0" smtClean="0">
                <a:solidFill>
                  <a:srgbClr val="0070C0"/>
                </a:solidFill>
              </a:rPr>
              <a:t>void return </a:t>
            </a:r>
            <a:r>
              <a:rPr lang="en-IN" sz="2400" dirty="0" smtClean="0">
                <a:solidFill>
                  <a:srgbClr val="0070C0"/>
                </a:solidFill>
              </a:rPr>
              <a:t>type can also </a:t>
            </a:r>
          </a:p>
          <a:p>
            <a:r>
              <a:rPr lang="en-IN" sz="2400" dirty="0" smtClean="0">
                <a:solidFill>
                  <a:srgbClr val="0070C0"/>
                </a:solidFill>
              </a:rPr>
              <a:t> have </a:t>
            </a:r>
            <a:r>
              <a:rPr lang="en-IN" sz="2400" b="1" dirty="0" smtClean="0">
                <a:solidFill>
                  <a:srgbClr val="0070C0"/>
                </a:solidFill>
              </a:rPr>
              <a:t>return statement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40609" y="3483365"/>
            <a:ext cx="8087774" cy="3142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swapArrayElem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a[],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x,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y)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if (x &lt; 0 || y &lt; 0) {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;}</a:t>
            </a:r>
          </a:p>
          <a:p>
            <a:pPr>
              <a:buFont typeface="Wingdings" panose="05000000000000000000" pitchFamily="2" charset="2"/>
              <a:buNone/>
            </a:pPr>
            <a:endParaRPr lang="en-US" sz="24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IN" sz="2400" dirty="0" err="1" smtClean="0">
                <a:solidFill>
                  <a:srgbClr val="FF0000"/>
                </a:solidFill>
              </a:rPr>
              <a:t>int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>
                <a:solidFill>
                  <a:srgbClr val="FF0000"/>
                </a:solidFill>
              </a:rPr>
              <a:t>temp = </a:t>
            </a:r>
            <a:r>
              <a:rPr lang="en-IN" sz="2400" dirty="0" smtClean="0">
                <a:solidFill>
                  <a:srgbClr val="FF0000"/>
                </a:solidFill>
              </a:rPr>
              <a:t>a[x];  a[x] </a:t>
            </a:r>
            <a:r>
              <a:rPr lang="en-IN" sz="2400" dirty="0">
                <a:solidFill>
                  <a:srgbClr val="FF0000"/>
                </a:solidFill>
              </a:rPr>
              <a:t>= </a:t>
            </a:r>
            <a:r>
              <a:rPr lang="en-IN" sz="2400" dirty="0" smtClean="0">
                <a:solidFill>
                  <a:srgbClr val="FF0000"/>
                </a:solidFill>
              </a:rPr>
              <a:t>a[y];  a[y] </a:t>
            </a:r>
            <a:r>
              <a:rPr lang="en-IN" sz="2400" dirty="0">
                <a:solidFill>
                  <a:srgbClr val="FF0000"/>
                </a:solidFill>
              </a:rPr>
              <a:t>= temp</a:t>
            </a:r>
            <a:r>
              <a:rPr lang="en-IN" sz="2400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IN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sz="24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38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808663" y="3614805"/>
            <a:ext cx="5383337" cy="262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IN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I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I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=0</a:t>
            </a:r>
            <a:r>
              <a:rPr lang="en-IN" sz="2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 // sort array s</a:t>
            </a:r>
            <a:endParaRPr lang="en-IN" sz="24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while (</a:t>
            </a:r>
            <a:r>
              <a:rPr lang="en-I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I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&lt; N) {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I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I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m </a:t>
            </a:r>
            <a:r>
              <a:rPr lang="en-IN" sz="2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= </a:t>
            </a:r>
            <a:r>
              <a:rPr lang="en-I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minArray</a:t>
            </a:r>
            <a:r>
              <a:rPr lang="en-I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(s, </a:t>
            </a:r>
            <a:r>
              <a:rPr lang="en-I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I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, N-1</a:t>
            </a:r>
            <a:r>
              <a:rPr lang="en-IN" sz="2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  <a:endParaRPr lang="en-IN" sz="24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IN" sz="24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swapArrayElem</a:t>
            </a:r>
            <a:r>
              <a:rPr lang="en-IN" sz="2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(s</a:t>
            </a:r>
            <a:r>
              <a:rPr lang="en-I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I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I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, m);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I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I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++;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IN" sz="24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57749" y="434701"/>
            <a:ext cx="7196088" cy="3094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minArray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a[],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start,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end)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endParaRPr lang="en-US" sz="24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>
                <a:latin typeface="Consolas" panose="020B0609020204030204" pitchFamily="49" charset="0"/>
              </a:rPr>
              <a:t> </a:t>
            </a:r>
            <a:r>
              <a:rPr lang="en-IN" sz="2400" dirty="0" smtClean="0">
                <a:latin typeface="Consolas" panose="020B0609020204030204" pitchFamily="49" charset="0"/>
              </a:rPr>
              <a:t> </a:t>
            </a:r>
            <a:r>
              <a:rPr lang="en-IN" sz="2400" dirty="0" err="1" smtClean="0">
                <a:solidFill>
                  <a:srgbClr val="FF0000"/>
                </a:solidFill>
              </a:rPr>
              <a:t>int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m = start;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  for(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>
                <a:solidFill>
                  <a:srgbClr val="FF0000"/>
                </a:solidFill>
              </a:rPr>
              <a:t>k = start+1; </a:t>
            </a:r>
            <a:r>
              <a:rPr lang="en-IN" sz="2400" dirty="0" smtClean="0">
                <a:solidFill>
                  <a:srgbClr val="FF0000"/>
                </a:solidFill>
              </a:rPr>
              <a:t>k &lt;= end; </a:t>
            </a:r>
            <a:r>
              <a:rPr lang="en-IN" sz="2400" dirty="0">
                <a:solidFill>
                  <a:srgbClr val="FF0000"/>
                </a:solidFill>
              </a:rPr>
              <a:t>k++)</a:t>
            </a: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</a:rPr>
              <a:t>		if (a[k] &lt; a[m]) { m = </a:t>
            </a:r>
            <a:r>
              <a:rPr lang="en-IN" sz="2400" dirty="0" smtClean="0">
                <a:solidFill>
                  <a:srgbClr val="FF0000"/>
                </a:solidFill>
              </a:rPr>
              <a:t>k</a:t>
            </a:r>
            <a:r>
              <a:rPr lang="en-IN" sz="2400" dirty="0">
                <a:solidFill>
                  <a:srgbClr val="FF0000"/>
                </a:solidFill>
              </a:rPr>
              <a:t>;}</a:t>
            </a:r>
          </a:p>
          <a:p>
            <a:pPr marL="342900" lvl="1" indent="-342900">
              <a:buClr>
                <a:srgbClr val="FF0000"/>
              </a:buClr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	</a:t>
            </a:r>
            <a:r>
              <a:rPr lang="en-IN" sz="2400" b="1" dirty="0" smtClean="0">
                <a:solidFill>
                  <a:srgbClr val="FF0000"/>
                </a:solidFill>
              </a:rPr>
              <a:t>return</a:t>
            </a:r>
            <a:r>
              <a:rPr lang="en-IN" sz="2400" dirty="0" smtClean="0">
                <a:solidFill>
                  <a:srgbClr val="FF0000"/>
                </a:solidFill>
              </a:rPr>
              <a:t> m;</a:t>
            </a:r>
            <a:endParaRPr lang="en-IN" sz="2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48818" y="4441942"/>
            <a:ext cx="6459845" cy="1831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swapArrayElem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a[],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x,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y)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endParaRPr lang="en-US" sz="24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IN" sz="2400" dirty="0" err="1" smtClean="0">
                <a:solidFill>
                  <a:srgbClr val="FF0000"/>
                </a:solidFill>
              </a:rPr>
              <a:t>int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>
                <a:solidFill>
                  <a:srgbClr val="FF0000"/>
                </a:solidFill>
              </a:rPr>
              <a:t>temp = </a:t>
            </a:r>
            <a:r>
              <a:rPr lang="en-IN" sz="2400" dirty="0" smtClean="0">
                <a:solidFill>
                  <a:srgbClr val="FF0000"/>
                </a:solidFill>
              </a:rPr>
              <a:t>a[x];  a[x] </a:t>
            </a:r>
            <a:r>
              <a:rPr lang="en-IN" sz="2400" dirty="0">
                <a:solidFill>
                  <a:srgbClr val="FF0000"/>
                </a:solidFill>
              </a:rPr>
              <a:t>= </a:t>
            </a:r>
            <a:r>
              <a:rPr lang="en-IN" sz="2400" dirty="0" smtClean="0">
                <a:solidFill>
                  <a:srgbClr val="FF0000"/>
                </a:solidFill>
              </a:rPr>
              <a:t>a[y];  a[y] </a:t>
            </a:r>
            <a:r>
              <a:rPr lang="en-IN" sz="2400" dirty="0">
                <a:solidFill>
                  <a:srgbClr val="FF0000"/>
                </a:solidFill>
              </a:rPr>
              <a:t>= temp</a:t>
            </a:r>
            <a:r>
              <a:rPr lang="en-IN" sz="2400" dirty="0" smtClean="0">
                <a:solidFill>
                  <a:srgbClr val="FF0000"/>
                </a:solidFill>
              </a:rPr>
              <a:t>;</a:t>
            </a:r>
            <a:endParaRPr lang="en-US" sz="24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589213" y="129901"/>
            <a:ext cx="4415049" cy="609600"/>
          </a:xfrm>
        </p:spPr>
        <p:txBody>
          <a:bodyPr/>
          <a:lstStyle/>
          <a:p>
            <a:r>
              <a:rPr lang="en-IN" sz="2800" dirty="0" smtClean="0"/>
              <a:t>Functions</a:t>
            </a:r>
            <a:endParaRPr lang="en-I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654447" y="1099508"/>
            <a:ext cx="634981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Function returning value is like an expression</a:t>
            </a:r>
          </a:p>
          <a:p>
            <a:r>
              <a:rPr lang="en-IN" sz="2400" dirty="0" smtClean="0"/>
              <a:t>it can appear wherever an expression occurs</a:t>
            </a: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m </a:t>
            </a:r>
            <a:r>
              <a:rPr lang="en-IN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= </a:t>
            </a:r>
            <a:r>
              <a:rPr lang="en-IN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minArray</a:t>
            </a:r>
            <a:r>
              <a:rPr lang="en-IN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(s, </a:t>
            </a:r>
            <a:r>
              <a:rPr lang="en-IN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IN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, N-1);</a:t>
            </a:r>
            <a:endParaRPr lang="en-IN" sz="2400" dirty="0">
              <a:solidFill>
                <a:srgbClr val="0070C0"/>
              </a:solidFill>
            </a:endParaRPr>
          </a:p>
          <a:p>
            <a:endParaRPr lang="en-IN" sz="2400" dirty="0"/>
          </a:p>
          <a:p>
            <a:r>
              <a:rPr lang="en-IN" sz="2400" dirty="0" smtClean="0"/>
              <a:t>Function returning void is like a statement</a:t>
            </a:r>
          </a:p>
          <a:p>
            <a:r>
              <a:rPr lang="en-IN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IN" sz="24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swapArrayElem</a:t>
            </a:r>
            <a:r>
              <a:rPr lang="en-IN" sz="2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(s</a:t>
            </a:r>
            <a:r>
              <a:rPr lang="en-IN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IN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IN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, m);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6443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662038" y="1399678"/>
            <a:ext cx="4225163" cy="3479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IN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main_program</a:t>
            </a: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 N = 5;</a:t>
            </a:r>
          </a:p>
          <a:p>
            <a:pPr>
              <a:buNone/>
            </a:pP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s[N];</a:t>
            </a:r>
            <a:endParaRPr lang="en-IN" sz="2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IN" sz="2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read_array</a:t>
            </a: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IN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s,N</a:t>
            </a: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sort</a:t>
            </a: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IN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s,N</a:t>
            </a: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print_array</a:t>
            </a: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IN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s,N</a:t>
            </a: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197272" y="75121"/>
            <a:ext cx="4415049" cy="609600"/>
          </a:xfrm>
        </p:spPr>
        <p:txBody>
          <a:bodyPr/>
          <a:lstStyle/>
          <a:p>
            <a:r>
              <a:rPr lang="en-IN" sz="2800" dirty="0" smtClean="0"/>
              <a:t>Functions all the way</a:t>
            </a:r>
            <a:endParaRPr lang="en-IN" sz="2800" dirty="0"/>
          </a:p>
        </p:txBody>
      </p:sp>
      <p:sp>
        <p:nvSpPr>
          <p:cNvPr id="2" name="Rectangle 1"/>
          <p:cNvSpPr/>
          <p:nvPr/>
        </p:nvSpPr>
        <p:spPr>
          <a:xfrm>
            <a:off x="890871" y="2755582"/>
            <a:ext cx="63064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void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read_array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a[],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size){</a:t>
            </a:r>
          </a:p>
          <a:p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for 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=0;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size;i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++) </a:t>
            </a:r>
          </a:p>
          <a:p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IN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cin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 a[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];</a:t>
            </a:r>
            <a:endParaRPr lang="en-IN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0871" y="4779802"/>
            <a:ext cx="6306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void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print_array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a[],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size){</a:t>
            </a: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for (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=0;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size;i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++) </a:t>
            </a: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IN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 a[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] &lt;&lt; " 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";</a:t>
            </a:r>
            <a:endParaRPr lang="en-IN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846160" y="300474"/>
            <a:ext cx="63511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void sort(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a[],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size){</a:t>
            </a: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for (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=0;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&lt; size;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++) {</a:t>
            </a: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m 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en-I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minArray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(a,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, size-1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en-IN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IN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swapArrayElem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(a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, m);</a:t>
            </a: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}</a:t>
            </a: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879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244450" y="484003"/>
            <a:ext cx="6091241" cy="620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void sort(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a[],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size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){</a:t>
            </a:r>
            <a:endParaRPr lang="en-IN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for (</a:t>
            </a:r>
            <a:r>
              <a:rPr lang="en-IN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=0; </a:t>
            </a:r>
            <a:r>
              <a:rPr lang="en-IN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 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size; </a:t>
            </a:r>
            <a:r>
              <a:rPr lang="en-IN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++) 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m = 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minArray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(a,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, size-1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en-IN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IN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swapArrayElem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(a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, m);</a:t>
            </a:r>
          </a:p>
          <a:p>
            <a:pPr>
              <a:buNone/>
            </a:pP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}</a:t>
            </a:r>
            <a:endParaRPr lang="en-IN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IN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main_program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= 5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s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IN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];</a:t>
            </a:r>
            <a:endParaRPr lang="en-IN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IN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read_array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IN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IN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sort(</a:t>
            </a:r>
            <a:r>
              <a:rPr lang="en-IN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IN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print_array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IN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IN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70044" y="5841242"/>
            <a:ext cx="4415049" cy="609600"/>
          </a:xfrm>
        </p:spPr>
        <p:txBody>
          <a:bodyPr/>
          <a:lstStyle/>
          <a:p>
            <a:r>
              <a:rPr lang="en-IN" sz="2800" dirty="0" smtClean="0"/>
              <a:t>Variable Name Scope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70044" y="250496"/>
            <a:ext cx="53383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variable name is local to function </a:t>
            </a:r>
            <a:r>
              <a:rPr lang="en-IN" sz="2400" dirty="0" err="1" smtClean="0"/>
              <a:t>defn</a:t>
            </a:r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parameter names are not important</a:t>
            </a:r>
          </a:p>
          <a:p>
            <a:r>
              <a:rPr lang="en-IN" sz="2400" dirty="0"/>
              <a:t>  </a:t>
            </a:r>
            <a:r>
              <a:rPr lang="en-IN" sz="2400" dirty="0" smtClean="0"/>
              <a:t>  can be </a:t>
            </a:r>
            <a:r>
              <a:rPr lang="en-IN" sz="2400" b="1" dirty="0" smtClean="0">
                <a:solidFill>
                  <a:srgbClr val="0070C0"/>
                </a:solidFill>
              </a:rPr>
              <a:t>anything</a:t>
            </a:r>
            <a:r>
              <a:rPr lang="en-IN" sz="2400" dirty="0" smtClean="0"/>
              <a:t> in </a:t>
            </a:r>
            <a:r>
              <a:rPr lang="en-IN" sz="2400" b="1" dirty="0" smtClean="0"/>
              <a:t>caller</a:t>
            </a:r>
          </a:p>
          <a:p>
            <a:r>
              <a:rPr lang="en-IN" sz="2400" b="1" dirty="0"/>
              <a:t> </a:t>
            </a:r>
            <a:r>
              <a:rPr lang="en-IN" sz="2400" b="1" dirty="0" smtClean="0"/>
              <a:t>   only type should match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70044" y="2332128"/>
            <a:ext cx="3833717" cy="3509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IN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main_program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size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= 5;</a:t>
            </a: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IN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size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];</a:t>
            </a:r>
            <a:endParaRPr lang="en-IN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IN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read_array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IN" sz="24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IN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IN" sz="2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size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en-IN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sort(</a:t>
            </a:r>
            <a:r>
              <a:rPr lang="en-IN" sz="24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IN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IN" sz="2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size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en-IN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print_array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IN" sz="24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IN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IN" sz="2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size</a:t>
            </a:r>
            <a:r>
              <a:rPr lang="en-I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en-IN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542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Sorting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11582400" cy="5548952"/>
          </a:xfrm>
        </p:spPr>
        <p:txBody>
          <a:bodyPr/>
          <a:lstStyle/>
          <a:p>
            <a:r>
              <a:rPr lang="en-IN" dirty="0" smtClean="0"/>
              <a:t>strategy</a:t>
            </a:r>
          </a:p>
          <a:p>
            <a:endParaRPr lang="en-IN" dirty="0" smtClean="0"/>
          </a:p>
          <a:p>
            <a:r>
              <a:rPr lang="en-IN" dirty="0" smtClean="0"/>
              <a:t>find the smallest element     			</a:t>
            </a:r>
          </a:p>
          <a:p>
            <a:pPr lvl="1"/>
            <a:r>
              <a:rPr lang="en-IN" dirty="0" smtClean="0"/>
              <a:t>make it the first element</a:t>
            </a:r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find the smallest element among remaining</a:t>
            </a:r>
          </a:p>
          <a:p>
            <a:pPr lvl="1"/>
            <a:r>
              <a:rPr lang="en-IN" dirty="0" smtClean="0"/>
              <a:t>make it the first element of remaining elements</a:t>
            </a:r>
          </a:p>
          <a:p>
            <a:r>
              <a:rPr lang="en-IN" dirty="0" smtClean="0"/>
              <a:t>And so on</a:t>
            </a:r>
            <a:endParaRPr lang="en-IN" dirty="0"/>
          </a:p>
        </p:txBody>
      </p:sp>
      <p:graphicFrame>
        <p:nvGraphicFramePr>
          <p:cNvPr id="6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1036326"/>
              </p:ext>
            </p:extLst>
          </p:nvPr>
        </p:nvGraphicFramePr>
        <p:xfrm>
          <a:off x="6839630" y="2753692"/>
          <a:ext cx="4267200" cy="51816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6649661"/>
              </p:ext>
            </p:extLst>
          </p:nvPr>
        </p:nvGraphicFramePr>
        <p:xfrm>
          <a:off x="6839630" y="3752254"/>
          <a:ext cx="4267200" cy="51816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1446608"/>
              </p:ext>
            </p:extLst>
          </p:nvPr>
        </p:nvGraphicFramePr>
        <p:xfrm>
          <a:off x="6825983" y="1939972"/>
          <a:ext cx="4267200" cy="51816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3097512"/>
              </p:ext>
            </p:extLst>
          </p:nvPr>
        </p:nvGraphicFramePr>
        <p:xfrm>
          <a:off x="6838664" y="942785"/>
          <a:ext cx="4267200" cy="51816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35136" y="3089456"/>
            <a:ext cx="4560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how to make it first element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35136" y="3612676"/>
            <a:ext cx="3103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shift everything up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35136" y="4135896"/>
            <a:ext cx="4520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or swap it with first element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36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278296" y="3331240"/>
            <a:ext cx="7196088" cy="3094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minArray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a[],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start,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end)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endParaRPr lang="en-US" sz="24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dirty="0">
                <a:latin typeface="Consolas" panose="020B0609020204030204" pitchFamily="49" charset="0"/>
              </a:rPr>
              <a:t> </a:t>
            </a:r>
            <a:r>
              <a:rPr lang="en-IN" sz="2400" dirty="0" smtClean="0">
                <a:latin typeface="Consolas" panose="020B0609020204030204" pitchFamily="49" charset="0"/>
              </a:rPr>
              <a:t> </a:t>
            </a:r>
            <a:r>
              <a:rPr lang="en-IN" sz="2400" dirty="0" err="1" smtClean="0">
                <a:solidFill>
                  <a:srgbClr val="FF0000"/>
                </a:solidFill>
              </a:rPr>
              <a:t>int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m = start;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  for(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>
                <a:solidFill>
                  <a:srgbClr val="FF0000"/>
                </a:solidFill>
              </a:rPr>
              <a:t>k = start+1; </a:t>
            </a:r>
            <a:r>
              <a:rPr lang="en-IN" sz="2400" dirty="0" smtClean="0">
                <a:solidFill>
                  <a:srgbClr val="FF0000"/>
                </a:solidFill>
              </a:rPr>
              <a:t>k &lt;= end; </a:t>
            </a:r>
            <a:r>
              <a:rPr lang="en-IN" sz="2400" dirty="0">
                <a:solidFill>
                  <a:srgbClr val="FF0000"/>
                </a:solidFill>
              </a:rPr>
              <a:t>k++)</a:t>
            </a: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</a:rPr>
              <a:t>		if (a[k] &lt; a[m]) { m = </a:t>
            </a:r>
            <a:r>
              <a:rPr lang="en-IN" sz="2400" dirty="0" smtClean="0">
                <a:solidFill>
                  <a:srgbClr val="FF0000"/>
                </a:solidFill>
              </a:rPr>
              <a:t>k</a:t>
            </a:r>
            <a:r>
              <a:rPr lang="en-IN" sz="2400" dirty="0" smtClean="0">
                <a:solidFill>
                  <a:srgbClr val="FF0000"/>
                </a:solidFill>
              </a:rPr>
              <a:t>;}</a:t>
            </a:r>
          </a:p>
          <a:p>
            <a:pPr>
              <a:buNone/>
            </a:pPr>
            <a:r>
              <a:rPr lang="en-IN" sz="2400" dirty="0">
                <a:solidFill>
                  <a:srgbClr val="0070C0"/>
                </a:solidFill>
              </a:rPr>
              <a:t>	</a:t>
            </a:r>
            <a:r>
              <a:rPr lang="en-IN" sz="2400" dirty="0" smtClean="0">
                <a:solidFill>
                  <a:srgbClr val="0070C0"/>
                </a:solidFill>
              </a:rPr>
              <a:t>// missing return</a:t>
            </a:r>
            <a:endParaRPr lang="en-IN" sz="24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546574" y="168672"/>
            <a:ext cx="4415049" cy="609600"/>
          </a:xfrm>
        </p:spPr>
        <p:txBody>
          <a:bodyPr/>
          <a:lstStyle/>
          <a:p>
            <a:r>
              <a:rPr lang="en-IN" sz="2800" dirty="0" smtClean="0"/>
              <a:t>Functions: </a:t>
            </a:r>
            <a:r>
              <a:rPr lang="en-IN" sz="2800" dirty="0" smtClean="0"/>
              <a:t>missing return</a:t>
            </a:r>
            <a:endParaRPr lang="en-IN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411436" y="965126"/>
            <a:ext cx="53062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if return type is non void</a:t>
            </a:r>
          </a:p>
          <a:p>
            <a:r>
              <a:rPr lang="en-IN" sz="2400" dirty="0" smtClean="0"/>
              <a:t>In </a:t>
            </a:r>
            <a:r>
              <a:rPr lang="en-IN" sz="2400" dirty="0" smtClean="0"/>
              <a:t>case of </a:t>
            </a:r>
            <a:r>
              <a:rPr lang="en-IN" sz="2400" dirty="0" smtClean="0">
                <a:solidFill>
                  <a:srgbClr val="0070C0"/>
                </a:solidFill>
              </a:rPr>
              <a:t>missing return</a:t>
            </a:r>
            <a:r>
              <a:rPr lang="en-IN" sz="2400" dirty="0" smtClean="0"/>
              <a:t>, </a:t>
            </a:r>
          </a:p>
          <a:p>
            <a:r>
              <a:rPr lang="en-IN" sz="2400" dirty="0"/>
              <a:t>	</a:t>
            </a:r>
            <a:r>
              <a:rPr lang="en-IN" sz="2400" dirty="0" smtClean="0">
                <a:solidFill>
                  <a:srgbClr val="0070C0"/>
                </a:solidFill>
              </a:rPr>
              <a:t>garbage</a:t>
            </a:r>
            <a:r>
              <a:rPr lang="en-IN" sz="2400" dirty="0" smtClean="0"/>
              <a:t> will be </a:t>
            </a:r>
            <a:r>
              <a:rPr lang="en-IN" sz="2400" dirty="0" smtClean="0">
                <a:solidFill>
                  <a:srgbClr val="0070C0"/>
                </a:solidFill>
              </a:rPr>
              <a:t>returned</a:t>
            </a:r>
            <a:r>
              <a:rPr lang="en-IN" sz="2400" dirty="0" smtClean="0"/>
              <a:t>. </a:t>
            </a:r>
          </a:p>
          <a:p>
            <a:r>
              <a:rPr lang="en-IN" sz="2400" dirty="0" smtClean="0"/>
              <a:t>It is like having uninitialized variables.</a:t>
            </a:r>
            <a:endParaRPr lang="en-IN" sz="24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546574" y="4330071"/>
            <a:ext cx="5457688" cy="2294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max(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x,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y){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if (x &gt; y) { return x;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if (y &gt; x) { return y;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// missing return for x = y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23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535558" y="1282111"/>
            <a:ext cx="4225163" cy="519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IN" sz="2800" strike="sngStrike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main_program</a:t>
            </a:r>
            <a:endParaRPr lang="en-IN" sz="2800" strike="sngStrike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IN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main()</a:t>
            </a:r>
            <a:endParaRPr lang="en-IN" sz="2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  <a:endParaRPr lang="en-IN" sz="2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 N = 5;</a:t>
            </a:r>
          </a:p>
          <a:p>
            <a:pPr>
              <a:buNone/>
            </a:pP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s[N];</a:t>
            </a:r>
            <a:endParaRPr lang="en-IN" sz="2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IN" sz="2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read_array</a:t>
            </a: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IN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s,N</a:t>
            </a: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sort</a:t>
            </a: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IN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s,N</a:t>
            </a: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print_array</a:t>
            </a: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IN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s,N</a:t>
            </a: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sz="2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136469" y="246498"/>
            <a:ext cx="10515040" cy="609600"/>
          </a:xfrm>
        </p:spPr>
        <p:txBody>
          <a:bodyPr/>
          <a:lstStyle/>
          <a:p>
            <a:r>
              <a:rPr lang="en-IN" sz="2800" dirty="0" smtClean="0"/>
              <a:t>Main is also a function</a:t>
            </a:r>
            <a:br>
              <a:rPr lang="en-IN" sz="2800" dirty="0" smtClean="0"/>
            </a:br>
            <a:r>
              <a:rPr lang="en-IN" sz="2800" dirty="0" smtClean="0"/>
              <a:t>where return is optional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6998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09266" y="762000"/>
            <a:ext cx="11009194" cy="3919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dirty="0" smtClean="0">
                <a:latin typeface="Consolas" panose="020B0609020204030204" pitchFamily="49" charset="0"/>
              </a:rPr>
              <a:t>while (elements remaining) 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>
                <a:latin typeface="Consolas" panose="020B0609020204030204" pitchFamily="49" charset="0"/>
              </a:rPr>
              <a:t>		// LI: prefix is sorted /\	all elements in 		prefix smaller than remaining elements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	</a:t>
            </a:r>
            <a:r>
              <a:rPr lang="en-IN" dirty="0" smtClean="0"/>
              <a:t>find </a:t>
            </a:r>
            <a:r>
              <a:rPr lang="en-IN" dirty="0"/>
              <a:t>the smallest element </a:t>
            </a:r>
            <a:r>
              <a:rPr lang="en-IN" dirty="0" smtClean="0"/>
              <a:t>in remaining;</a:t>
            </a:r>
          </a:p>
          <a:p>
            <a:pPr marL="342900" lvl="1" indent="-342900">
              <a:buClr>
                <a:srgbClr val="FF0000"/>
              </a:buClr>
              <a:buNone/>
            </a:pPr>
            <a:r>
              <a:rPr lang="en-IN" dirty="0" smtClean="0"/>
              <a:t>		</a:t>
            </a:r>
            <a:r>
              <a:rPr lang="en-IN" sz="3200" dirty="0" smtClean="0"/>
              <a:t>swap </a:t>
            </a:r>
            <a:r>
              <a:rPr lang="en-IN" sz="3200" dirty="0"/>
              <a:t>it with the </a:t>
            </a:r>
            <a:r>
              <a:rPr lang="en-IN" sz="3200" dirty="0" smtClean="0"/>
              <a:t>head of the remaining elements;</a:t>
            </a:r>
            <a:endParaRPr lang="en-IN" sz="3200" dirty="0"/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154" y="152400"/>
            <a:ext cx="4299045" cy="609600"/>
          </a:xfrm>
        </p:spPr>
        <p:txBody>
          <a:bodyPr/>
          <a:lstStyle/>
          <a:p>
            <a:r>
              <a:rPr lang="en-IN" dirty="0" smtClean="0"/>
              <a:t>Selection Sort</a:t>
            </a:r>
            <a:endParaRPr lang="en-IN" dirty="0"/>
          </a:p>
        </p:txBody>
      </p:sp>
      <p:graphicFrame>
        <p:nvGraphicFramePr>
          <p:cNvPr id="8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623207"/>
              </p:ext>
            </p:extLst>
          </p:nvPr>
        </p:nvGraphicFramePr>
        <p:xfrm>
          <a:off x="6662209" y="3896433"/>
          <a:ext cx="4267200" cy="51816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3834529"/>
              </p:ext>
            </p:extLst>
          </p:nvPr>
        </p:nvGraphicFramePr>
        <p:xfrm>
          <a:off x="6674891" y="5405604"/>
          <a:ext cx="4267200" cy="51816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855402"/>
              </p:ext>
            </p:extLst>
          </p:nvPr>
        </p:nvGraphicFramePr>
        <p:xfrm>
          <a:off x="6664484" y="4600690"/>
          <a:ext cx="4267200" cy="51816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5127406"/>
              </p:ext>
            </p:extLst>
          </p:nvPr>
        </p:nvGraphicFramePr>
        <p:xfrm>
          <a:off x="6689505" y="6113317"/>
          <a:ext cx="4267200" cy="51816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sng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5027" y="4681182"/>
            <a:ext cx="1981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What is LI?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665027" y="5704764"/>
            <a:ext cx="1896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Write code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4467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2790" y="762000"/>
            <a:ext cx="6109647" cy="6580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dirty="0" smtClean="0">
                <a:latin typeface="Consolas" panose="020B0609020204030204" pitchFamily="49" charset="0"/>
              </a:rPr>
              <a:t>while (elements remaining) 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>
                <a:latin typeface="Consolas" panose="020B0609020204030204" pitchFamily="49" charset="0"/>
              </a:rPr>
              <a:t>	// LI: prefix is sorted</a:t>
            </a:r>
          </a:p>
          <a:p>
            <a:pPr>
              <a:buFont typeface="Wingdings" panose="05000000000000000000" pitchFamily="2" charset="2"/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	</a:t>
            </a:r>
            <a:r>
              <a:rPr lang="en-IN" dirty="0" smtClean="0"/>
              <a:t>find </a:t>
            </a:r>
            <a:r>
              <a:rPr lang="en-IN" dirty="0"/>
              <a:t>the smallest </a:t>
            </a:r>
            <a:r>
              <a:rPr lang="en-IN" dirty="0" smtClean="0"/>
              <a:t>element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	in remaining ;</a:t>
            </a:r>
          </a:p>
          <a:p>
            <a:pPr marL="342900" lvl="1" indent="-342900">
              <a:buClr>
                <a:srgbClr val="FF0000"/>
              </a:buClr>
              <a:buNone/>
            </a:pPr>
            <a:r>
              <a:rPr lang="en-IN" dirty="0" smtClean="0"/>
              <a:t>		</a:t>
            </a:r>
          </a:p>
          <a:p>
            <a:pPr marL="342900" lvl="1" indent="-342900">
              <a:buClr>
                <a:srgbClr val="FF0000"/>
              </a:buClr>
              <a:buNone/>
            </a:pPr>
            <a:r>
              <a:rPr lang="en-IN" sz="3200" dirty="0"/>
              <a:t>	</a:t>
            </a:r>
            <a:r>
              <a:rPr lang="en-IN" sz="3200" dirty="0" smtClean="0"/>
              <a:t>	swap </a:t>
            </a:r>
            <a:r>
              <a:rPr lang="en-IN" sz="3200" dirty="0"/>
              <a:t>it with the </a:t>
            </a:r>
            <a:r>
              <a:rPr lang="en-IN" sz="3200" dirty="0" smtClean="0"/>
              <a:t>head of the 		remaining elements;</a:t>
            </a:r>
            <a:endParaRPr lang="en-IN" sz="3200" dirty="0"/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514" y="152400"/>
            <a:ext cx="11054686" cy="609600"/>
          </a:xfrm>
        </p:spPr>
        <p:txBody>
          <a:bodyPr/>
          <a:lstStyle/>
          <a:p>
            <a:r>
              <a:rPr lang="en-IN" dirty="0" smtClean="0"/>
              <a:t>Using LI to translate strategy in code</a:t>
            </a:r>
            <a:endParaRPr lang="en-IN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182437" y="800669"/>
            <a:ext cx="6246124" cy="6580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dirty="0" smtClean="0">
                <a:latin typeface="Consolas" panose="020B0609020204030204" pitchFamily="49" charset="0"/>
              </a:rPr>
              <a:t>while (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&lt; N</a:t>
            </a:r>
            <a:r>
              <a:rPr lang="en-US" dirty="0" smtClean="0">
                <a:latin typeface="Consolas" panose="020B0609020204030204" pitchFamily="49" charset="0"/>
              </a:rPr>
              <a:t>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>
                <a:latin typeface="Consolas" panose="020B0609020204030204" pitchFamily="49" charset="0"/>
              </a:rPr>
              <a:t>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>
                <a:latin typeface="Consolas" panose="020B0609020204030204" pitchFamily="49" charset="0"/>
              </a:rPr>
              <a:t>	// LI :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sorted a[0..i-1]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remaining a[i..N-1]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IN" dirty="0" smtClean="0"/>
              <a:t>smallest </a:t>
            </a:r>
            <a:r>
              <a:rPr lang="en-IN" dirty="0"/>
              <a:t>element </a:t>
            </a:r>
            <a:r>
              <a:rPr lang="en-IN" dirty="0" smtClean="0"/>
              <a:t> in which range? use LI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>
                <a:solidFill>
                  <a:srgbClr val="FF0000"/>
                </a:solidFill>
              </a:rPr>
              <a:t>find m </a:t>
            </a:r>
            <a:r>
              <a:rPr lang="en-IN" dirty="0" err="1" smtClean="0">
                <a:solidFill>
                  <a:srgbClr val="FF0000"/>
                </a:solidFill>
              </a:rPr>
              <a:t>s.t.</a:t>
            </a:r>
            <a:r>
              <a:rPr lang="en-IN" dirty="0" smtClean="0">
                <a:solidFill>
                  <a:srgbClr val="FF0000"/>
                </a:solidFill>
              </a:rPr>
              <a:t> a[m]  min in  a[i..N-1]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swap with which element – use LI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		</a:t>
            </a:r>
            <a:r>
              <a:rPr lang="en-IN" dirty="0" smtClean="0">
                <a:solidFill>
                  <a:srgbClr val="FF0000"/>
                </a:solidFill>
              </a:rPr>
              <a:t>swap a[m] and a[</a:t>
            </a:r>
            <a:r>
              <a:rPr lang="en-IN" dirty="0" err="1" smtClean="0">
                <a:solidFill>
                  <a:srgbClr val="FF0000"/>
                </a:solidFill>
              </a:rPr>
              <a:t>i</a:t>
            </a:r>
            <a:r>
              <a:rPr lang="en-IN" dirty="0" smtClean="0">
                <a:solidFill>
                  <a:srgbClr val="FF0000"/>
                </a:solidFill>
              </a:rPr>
              <a:t>]</a:t>
            </a:r>
            <a:endParaRPr lang="en-IN" dirty="0"/>
          </a:p>
          <a:p>
            <a:pPr marL="342900" lvl="1" indent="-342900">
              <a:buClr>
                <a:srgbClr val="FF0000"/>
              </a:buClr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7797" y="6291618"/>
            <a:ext cx="487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Write LI using index variables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4307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32012" y="277504"/>
            <a:ext cx="11373833" cy="6580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while (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&lt; N</a:t>
            </a:r>
            <a:r>
              <a:rPr lang="en-US" sz="2800" dirty="0" smtClean="0">
                <a:latin typeface="Consolas" panose="020B0609020204030204" pitchFamily="49" charset="0"/>
              </a:rPr>
              <a:t>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{ // LI : sorted a[0..i-1], remaining a[i..N-1]</a:t>
            </a:r>
          </a:p>
          <a:p>
            <a:pPr>
              <a:buFont typeface="Wingdings" panose="05000000000000000000" pitchFamily="2" charset="2"/>
              <a:buNone/>
            </a:pPr>
            <a:endParaRPr lang="en-US" sz="28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	//</a:t>
            </a:r>
            <a:r>
              <a:rPr lang="en-IN" sz="2800" dirty="0"/>
              <a:t>	</a:t>
            </a:r>
            <a:r>
              <a:rPr lang="en-IN" sz="2800" dirty="0" smtClean="0"/>
              <a:t>find m such that a[m]  is min in  a[i..N-1]</a:t>
            </a:r>
          </a:p>
          <a:p>
            <a:pPr>
              <a:buNone/>
            </a:pPr>
            <a:r>
              <a:rPr lang="en-IN" sz="2800" dirty="0"/>
              <a:t> </a:t>
            </a:r>
            <a:r>
              <a:rPr lang="en-IN" sz="2800" dirty="0" smtClean="0"/>
              <a:t>  </a:t>
            </a:r>
            <a:r>
              <a:rPr lang="en-IN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IN" sz="2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m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for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800" dirty="0" smtClean="0">
                <a:solidFill>
                  <a:srgbClr val="FF0000"/>
                </a:solidFill>
              </a:rPr>
              <a:t>k </a:t>
            </a:r>
            <a:r>
              <a:rPr lang="en-IN" sz="2800" dirty="0">
                <a:solidFill>
                  <a:srgbClr val="FF0000"/>
                </a:solidFill>
              </a:rPr>
              <a:t>= i+1; k &lt;N; k++)</a:t>
            </a:r>
          </a:p>
          <a:p>
            <a:pPr>
              <a:buNone/>
            </a:pPr>
            <a:r>
              <a:rPr lang="en-IN" sz="2800" dirty="0">
                <a:solidFill>
                  <a:srgbClr val="FF0000"/>
                </a:solidFill>
              </a:rPr>
              <a:t>		if (a[k] &lt; a[m]) { m = k</a:t>
            </a:r>
            <a:r>
              <a:rPr lang="en-IN" sz="2800" dirty="0" smtClean="0">
                <a:solidFill>
                  <a:srgbClr val="FF0000"/>
                </a:solidFill>
              </a:rPr>
              <a:t>;}</a:t>
            </a:r>
          </a:p>
          <a:p>
            <a:pPr>
              <a:buNone/>
            </a:pPr>
            <a:endParaRPr lang="en-IN" sz="2800" dirty="0"/>
          </a:p>
          <a:p>
            <a:pPr>
              <a:buNone/>
            </a:pPr>
            <a:r>
              <a:rPr lang="en-IN" sz="2800" dirty="0" smtClean="0"/>
              <a:t>	// swap 	a[m] and a[</a:t>
            </a:r>
            <a:r>
              <a:rPr lang="en-IN" sz="2800" dirty="0" err="1" smtClean="0"/>
              <a:t>i</a:t>
            </a:r>
            <a:r>
              <a:rPr lang="en-IN" sz="2800" dirty="0" smtClean="0"/>
              <a:t>]</a:t>
            </a:r>
          </a:p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	</a:t>
            </a:r>
            <a:r>
              <a:rPr lang="en-IN" sz="2800" dirty="0" err="1" smtClean="0">
                <a:solidFill>
                  <a:srgbClr val="FF0000"/>
                </a:solidFill>
              </a:rPr>
              <a:t>int</a:t>
            </a:r>
            <a:r>
              <a:rPr lang="en-IN" sz="2800" dirty="0" smtClean="0">
                <a:solidFill>
                  <a:srgbClr val="FF0000"/>
                </a:solidFill>
              </a:rPr>
              <a:t> temp = a[</a:t>
            </a:r>
            <a:r>
              <a:rPr lang="en-IN" sz="2800" dirty="0" err="1" smtClean="0">
                <a:solidFill>
                  <a:srgbClr val="FF0000"/>
                </a:solidFill>
              </a:rPr>
              <a:t>i</a:t>
            </a:r>
            <a:r>
              <a:rPr lang="en-IN" sz="2800" dirty="0" smtClean="0">
                <a:solidFill>
                  <a:srgbClr val="FF0000"/>
                </a:solidFill>
              </a:rPr>
              <a:t>]; a[</a:t>
            </a:r>
            <a:r>
              <a:rPr lang="en-IN" sz="2800" dirty="0" err="1" smtClean="0">
                <a:solidFill>
                  <a:srgbClr val="FF0000"/>
                </a:solidFill>
              </a:rPr>
              <a:t>i</a:t>
            </a:r>
            <a:r>
              <a:rPr lang="en-IN" sz="2800" dirty="0" smtClean="0">
                <a:solidFill>
                  <a:srgbClr val="FF0000"/>
                </a:solidFill>
              </a:rPr>
              <a:t>] = a[m]; a[m] = temp;</a:t>
            </a:r>
          </a:p>
          <a:p>
            <a:pPr>
              <a:buNone/>
            </a:pPr>
            <a:r>
              <a:rPr lang="en-IN" sz="2800" dirty="0" smtClean="0"/>
              <a:t>	</a:t>
            </a:r>
            <a:r>
              <a:rPr lang="en-IN" sz="2800" dirty="0" err="1" smtClean="0">
                <a:solidFill>
                  <a:srgbClr val="FF0000"/>
                </a:solidFill>
              </a:rPr>
              <a:t>i</a:t>
            </a:r>
            <a:r>
              <a:rPr lang="en-IN" sz="2800" dirty="0" smtClean="0">
                <a:solidFill>
                  <a:srgbClr val="FF0000"/>
                </a:solidFill>
              </a:rPr>
              <a:t>++;</a:t>
            </a:r>
            <a:endParaRPr lang="en-IN" sz="2800" dirty="0">
              <a:solidFill>
                <a:srgbClr val="FF0000"/>
              </a:solidFill>
            </a:endParaRPr>
          </a:p>
          <a:p>
            <a:pPr marL="342900" lvl="1" indent="-342900">
              <a:buClr>
                <a:srgbClr val="FF0000"/>
              </a:buClr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1188" y="6237027"/>
            <a:ext cx="4241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What happens when we run it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588156" y="6237026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it hangs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357640" y="6237026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now sorts</a:t>
            </a:r>
            <a:endParaRPr lang="en-IN" sz="24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37314" y="0"/>
            <a:ext cx="11054686" cy="609600"/>
          </a:xfrm>
        </p:spPr>
        <p:txBody>
          <a:bodyPr/>
          <a:lstStyle/>
          <a:p>
            <a:r>
              <a:rPr lang="en-IN" dirty="0" smtClean="0"/>
              <a:t>Selection Sort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992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Sorting in Real Life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82890"/>
            <a:ext cx="11582400" cy="3220871"/>
          </a:xfrm>
        </p:spPr>
        <p:txBody>
          <a:bodyPr/>
          <a:lstStyle/>
          <a:p>
            <a:r>
              <a:rPr lang="en-IN" dirty="0" smtClean="0"/>
              <a:t>What is the most common scenario</a:t>
            </a:r>
          </a:p>
          <a:p>
            <a:endParaRPr lang="en-IN" dirty="0"/>
          </a:p>
          <a:p>
            <a:r>
              <a:rPr lang="en-IN" dirty="0" smtClean="0"/>
              <a:t>while playing cards</a:t>
            </a:r>
          </a:p>
          <a:p>
            <a:endParaRPr lang="en-IN" dirty="0"/>
          </a:p>
          <a:p>
            <a:r>
              <a:rPr lang="en-IN" dirty="0" smtClean="0"/>
              <a:t>how do we sort when we play cards?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341" y="2729552"/>
            <a:ext cx="4055336" cy="354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2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09266" y="762000"/>
            <a:ext cx="11009194" cy="3919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dirty="0" smtClean="0">
                <a:latin typeface="Consolas" panose="020B0609020204030204" pitchFamily="49" charset="0"/>
              </a:rPr>
              <a:t>while (elements remaining) 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>
                <a:latin typeface="Consolas" panose="020B0609020204030204" pitchFamily="49" charset="0"/>
              </a:rPr>
              <a:t>		// LI: prefix is sorted </a:t>
            </a:r>
            <a:r>
              <a:rPr lang="en-US" strike="sngStrike" dirty="0" smtClean="0">
                <a:latin typeface="Consolas" panose="020B0609020204030204" pitchFamily="49" charset="0"/>
              </a:rPr>
              <a:t>/\	all elements in 		prefix smaller than remaining elements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	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insert 1st </a:t>
            </a:r>
            <a:r>
              <a:rPr lang="en-US" dirty="0" err="1" smtClean="0">
                <a:latin typeface="Consolas" panose="020B0609020204030204" pitchFamily="49" charset="0"/>
              </a:rPr>
              <a:t>elem</a:t>
            </a:r>
            <a:r>
              <a:rPr lang="en-US" dirty="0" smtClean="0">
                <a:latin typeface="Consolas" panose="020B0609020204030204" pitchFamily="49" charset="0"/>
              </a:rPr>
              <a:t> of remaining in sorted prefix</a:t>
            </a:r>
            <a:endParaRPr lang="en-US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154" y="152400"/>
            <a:ext cx="4299045" cy="609600"/>
          </a:xfrm>
        </p:spPr>
        <p:txBody>
          <a:bodyPr/>
          <a:lstStyle/>
          <a:p>
            <a:r>
              <a:rPr lang="en-IN" dirty="0" smtClean="0"/>
              <a:t>Insertion Sort</a:t>
            </a:r>
            <a:endParaRPr lang="en-IN" dirty="0"/>
          </a:p>
        </p:txBody>
      </p:sp>
      <p:graphicFrame>
        <p:nvGraphicFramePr>
          <p:cNvPr id="8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7172526"/>
              </p:ext>
            </p:extLst>
          </p:nvPr>
        </p:nvGraphicFramePr>
        <p:xfrm>
          <a:off x="6662209" y="3896433"/>
          <a:ext cx="4267200" cy="51816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6239494"/>
              </p:ext>
            </p:extLst>
          </p:nvPr>
        </p:nvGraphicFramePr>
        <p:xfrm>
          <a:off x="6674891" y="5405604"/>
          <a:ext cx="4267200" cy="51816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7965325"/>
              </p:ext>
            </p:extLst>
          </p:nvPr>
        </p:nvGraphicFramePr>
        <p:xfrm>
          <a:off x="6664484" y="4600690"/>
          <a:ext cx="4267200" cy="51816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8503476"/>
              </p:ext>
            </p:extLst>
          </p:nvPr>
        </p:nvGraphicFramePr>
        <p:xfrm>
          <a:off x="6689505" y="6113317"/>
          <a:ext cx="4267200" cy="51816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5027" y="4681182"/>
            <a:ext cx="1981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What is LI?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72846" y="5718411"/>
            <a:ext cx="4921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How to insert next element in </a:t>
            </a:r>
          </a:p>
          <a:p>
            <a:r>
              <a:rPr lang="en-IN" sz="2800" dirty="0" smtClean="0"/>
              <a:t>sorted prefix?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255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86687" y="131930"/>
            <a:ext cx="11009194" cy="6332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dirty="0" smtClean="0">
                <a:latin typeface="Consolas" panose="020B0609020204030204" pitchFamily="49" charset="0"/>
              </a:rPr>
              <a:t>while (elements remaining) 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>
                <a:latin typeface="Consolas" panose="020B0609020204030204" pitchFamily="49" charset="0"/>
              </a:rPr>
              <a:t>	// LI: prefix a[0..i-1] is sorted</a:t>
            </a:r>
            <a:endParaRPr lang="en-US" strike="sngStrike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	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insert a[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 - 1st element of remaining, in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sorted prefix a[0..i-1]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Find the position of a[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 in a[0..i-1]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Find k: a[k] &lt;= a[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 &lt; a[k+1]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	shift a[k+1..i-1] right, set a[k+1] = a[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7672" y="131930"/>
            <a:ext cx="3926006" cy="609600"/>
          </a:xfrm>
        </p:spPr>
        <p:txBody>
          <a:bodyPr/>
          <a:lstStyle/>
          <a:p>
            <a:r>
              <a:rPr lang="en-IN" dirty="0" smtClean="0"/>
              <a:t>Insertion Sort</a:t>
            </a:r>
            <a:endParaRPr lang="en-IN" dirty="0"/>
          </a:p>
        </p:txBody>
      </p:sp>
      <p:graphicFrame>
        <p:nvGraphicFramePr>
          <p:cNvPr id="4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089593"/>
              </p:ext>
            </p:extLst>
          </p:nvPr>
        </p:nvGraphicFramePr>
        <p:xfrm>
          <a:off x="1019033" y="4800098"/>
          <a:ext cx="3962400" cy="457200"/>
        </p:xfrm>
        <a:graphic>
          <a:graphicData uri="http://schemas.openxmlformats.org/drawingml/2006/table">
            <a:tbl>
              <a:tblPr/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Curved Up Arrow 4"/>
          <p:cNvSpPr/>
          <p:nvPr/>
        </p:nvSpPr>
        <p:spPr>
          <a:xfrm rot="10800000">
            <a:off x="1350946" y="4371738"/>
            <a:ext cx="2152344" cy="3441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2392" y="431296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k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5108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lain">
  <a:themeElements>
    <a:clrScheme name="plai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66FF"/>
      </a:hlink>
      <a:folHlink>
        <a:srgbClr val="CC00FF"/>
      </a:folHlink>
    </a:clrScheme>
    <a:fontScheme name="plain">
      <a:majorFont>
        <a:latin typeface="Helvetica"/>
        <a:ea typeface=""/>
        <a:cs typeface="Times New Roman"/>
      </a:majorFont>
      <a:minorFont>
        <a:latin typeface="Helvetic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lai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i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i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i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i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i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i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i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66FF"/>
        </a:hlink>
        <a:folHlink>
          <a:srgbClr val="CC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6103</TotalTime>
  <Words>1375</Words>
  <Application>Microsoft Office PowerPoint</Application>
  <PresentationFormat>Widescreen</PresentationFormat>
  <Paragraphs>715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ＭＳ Ｐゴシック</vt:lpstr>
      <vt:lpstr>SimSun</vt:lpstr>
      <vt:lpstr>Arial</vt:lpstr>
      <vt:lpstr>Calibri</vt:lpstr>
      <vt:lpstr>Calibri Light</vt:lpstr>
      <vt:lpstr>Consolas</vt:lpstr>
      <vt:lpstr>DejaVu Sans</vt:lpstr>
      <vt:lpstr>Helvetica</vt:lpstr>
      <vt:lpstr>Times New Roman</vt:lpstr>
      <vt:lpstr>Wingdings</vt:lpstr>
      <vt:lpstr>Office Theme</vt:lpstr>
      <vt:lpstr>1_Office Theme</vt:lpstr>
      <vt:lpstr>plain</vt:lpstr>
      <vt:lpstr>CS 101:  Array Rewrite: Sorting</vt:lpstr>
      <vt:lpstr>Need for a sorted array</vt:lpstr>
      <vt:lpstr>Sorting</vt:lpstr>
      <vt:lpstr>Selection Sort</vt:lpstr>
      <vt:lpstr>Using LI to translate strategy in code</vt:lpstr>
      <vt:lpstr>Selection Sort</vt:lpstr>
      <vt:lpstr>Sorting in Real Life</vt:lpstr>
      <vt:lpstr>Insertion Sort</vt:lpstr>
      <vt:lpstr>Insertion Sort</vt:lpstr>
      <vt:lpstr>Insertion Sort</vt:lpstr>
      <vt:lpstr>Linear Search from Right to Left</vt:lpstr>
      <vt:lpstr>Terminating on reaching left end of array</vt:lpstr>
      <vt:lpstr>Short Circuit Evaluation</vt:lpstr>
      <vt:lpstr>Shifting things right</vt:lpstr>
      <vt:lpstr>Insertion Sort</vt:lpstr>
      <vt:lpstr>Program Correctness</vt:lpstr>
      <vt:lpstr>Combining Passes: Using Common Index</vt:lpstr>
      <vt:lpstr>Combining Passes:  Extract Parallel Structure</vt:lpstr>
      <vt:lpstr>Have we merged correctly</vt:lpstr>
      <vt:lpstr>Combining Passes: Final Insertion Sort</vt:lpstr>
      <vt:lpstr>Elegant Programming: Selection sort again</vt:lpstr>
      <vt:lpstr>Functions Signature</vt:lpstr>
      <vt:lpstr>Function Call</vt:lpstr>
      <vt:lpstr>Function Call: Argument Copy</vt:lpstr>
      <vt:lpstr>Functions</vt:lpstr>
      <vt:lpstr>Functions: return</vt:lpstr>
      <vt:lpstr>Functions</vt:lpstr>
      <vt:lpstr>Functions all the way</vt:lpstr>
      <vt:lpstr>Variable Name Scope</vt:lpstr>
      <vt:lpstr>Functions: missing return</vt:lpstr>
      <vt:lpstr>Main is also a function where return is optional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101:  General Loops</dc:title>
  <dc:creator>admin</dc:creator>
  <cp:lastModifiedBy>admin</cp:lastModifiedBy>
  <cp:revision>154</cp:revision>
  <dcterms:created xsi:type="dcterms:W3CDTF">2018-09-04T07:43:16Z</dcterms:created>
  <dcterms:modified xsi:type="dcterms:W3CDTF">2018-09-19T17:04:46Z</dcterms:modified>
</cp:coreProperties>
</file>