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70" r:id="rId5"/>
    <p:sldId id="269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1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D08B-42A5-4483-AA44-B5E64CD9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DC36-A546-49F9-BD65-667F69527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43577-3973-4E25-818F-84C67944C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7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6E42-F049-46AB-9EB4-2D5F4DFA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39CF-4E97-4890-8B52-A5308B2C5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0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0C71-C885-49CE-A8E3-72187706F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BFA6F-8DAE-43F9-83F9-1F63AEF3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1198-F19C-4CCD-AA6C-339D1B6F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7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1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AF3F-AE59-44D5-89F0-4AB28E9A5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9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8F365-5036-4154-ADDD-1A898F47B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C45C-A9C5-4B64-8BC7-0C7A8DF0B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0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C09B-2DDF-478C-BFA4-E5662B0A3FE7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7E0-CC24-42D8-9B7B-605BC13B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SimSun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200">
                <a:solidFill>
                  <a:srgbClr val="959595"/>
                </a:solidFill>
                <a:latin typeface="Arial" charset="0"/>
                <a:ea typeface="ＭＳ Ｐゴシック" charset="0"/>
                <a:cs typeface="SimSun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>
                <a:solidFill>
                  <a:srgbClr val="959595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A745F06-7301-4161-BB2D-349734C1D68A}" type="slidenum">
              <a:rPr lang="zh-CN" alt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SimSun" charset="0"/>
          <a:cs typeface="SimSun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Arial" charset="0"/>
          <a:ea typeface="SimSun" charset="0"/>
          <a:cs typeface="SimSun" charset="0"/>
          <a:sym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2282826" y="720725"/>
            <a:ext cx="7699375" cy="2349500"/>
          </a:xfrm>
        </p:spPr>
        <p:txBody>
          <a:bodyPr anchor="ctr"/>
          <a:lstStyle/>
          <a:p>
            <a:pPr defTabSz="914400" eaLnBrk="1" hangingPunct="1"/>
            <a:r>
              <a:rPr lang="zh-CN" alt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 101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I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State Machine and String matching</a:t>
            </a:r>
            <a:endParaRPr lang="en-US" altLang="zh-CN" sz="3600" dirty="0">
              <a:solidFill>
                <a:srgbClr val="898989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513013" y="3305176"/>
            <a:ext cx="7510462" cy="2182813"/>
          </a:xfrm>
          <a:ln>
            <a:miter/>
          </a:ln>
        </p:spPr>
        <p:txBody>
          <a:bodyPr/>
          <a:lstStyle/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Jul-Nov 2018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Om </a:t>
            </a:r>
            <a:r>
              <a:rPr lang="en-US" altLang="zh-CN" sz="2000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Damani</a:t>
            </a:r>
            <a:endParaRPr lang="en-US" altLang="zh-CN" sz="2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  <a:sym typeface="Calibri" charset="0"/>
              </a:rPr>
              <a:t>(cs101-help@cse.iitb.ac.in)</a:t>
            </a: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000" dirty="0">
              <a:solidFill>
                <a:srgbClr val="898989"/>
              </a:solidFill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  <a:sym typeface="Calibri" charset="0"/>
            </a:endParaRPr>
          </a:p>
          <a:p>
            <a:pPr defTabSz="914400" eaLnBrk="1" hangingPunct="1">
              <a:lnSpc>
                <a:spcPct val="90000"/>
              </a:lnSpc>
              <a:defRPr/>
            </a:pPr>
            <a:endParaRPr lang="zh-CN" altLang="en-US" sz="2800" dirty="0">
              <a:solidFill>
                <a:srgbClr val="898989"/>
              </a:solidFill>
              <a:cs typeface="Arial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663" y="354842"/>
            <a:ext cx="4649337" cy="627797"/>
          </a:xfrm>
        </p:spPr>
        <p:txBody>
          <a:bodyPr/>
          <a:lstStyle/>
          <a:p>
            <a:r>
              <a:rPr lang="en-IN" sz="3600" dirty="0" smtClean="0"/>
              <a:t>Track current match and take action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95534" y="354842"/>
            <a:ext cx="1194179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 smtClean="0"/>
              <a:t>const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none = 0, one = 1, </a:t>
            </a:r>
            <a:r>
              <a:rPr lang="en-IN" sz="2000" b="1" dirty="0" err="1" smtClean="0"/>
              <a:t>oneZero</a:t>
            </a:r>
            <a:r>
              <a:rPr lang="en-IN" sz="2000" b="1" dirty="0" smtClean="0"/>
              <a:t> = 2, </a:t>
            </a:r>
            <a:r>
              <a:rPr lang="en-IN" sz="2000" b="1" dirty="0" err="1" smtClean="0"/>
              <a:t>oneZeroOne</a:t>
            </a:r>
            <a:r>
              <a:rPr lang="en-IN" sz="2000" b="1" dirty="0" smtClean="0"/>
              <a:t> = 3;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match = none;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while</a:t>
            </a:r>
            <a:r>
              <a:rPr lang="en-IN" sz="2000" dirty="0" smtClean="0"/>
              <a:t> (n&gt;0 &amp;&amp; (match != </a:t>
            </a:r>
            <a:r>
              <a:rPr lang="en-IN" sz="2000" dirty="0" err="1" smtClean="0"/>
              <a:t>oneZeroOne</a:t>
            </a:r>
            <a:r>
              <a:rPr lang="en-IN" sz="2000" dirty="0" smtClean="0"/>
              <a:t>){ 	</a:t>
            </a:r>
            <a:r>
              <a:rPr lang="en-IN" sz="2000" dirty="0" smtClean="0">
                <a:solidFill>
                  <a:srgbClr val="00B050"/>
                </a:solidFill>
              </a:rPr>
              <a:t>// LI: </a:t>
            </a:r>
            <a:r>
              <a:rPr lang="en-IN" sz="2000" b="1" dirty="0" smtClean="0">
                <a:solidFill>
                  <a:srgbClr val="00B050"/>
                </a:solidFill>
              </a:rPr>
              <a:t>match</a:t>
            </a:r>
            <a:r>
              <a:rPr lang="en-IN" sz="2000" dirty="0" smtClean="0">
                <a:solidFill>
                  <a:srgbClr val="00B050"/>
                </a:solidFill>
              </a:rPr>
              <a:t> is the largest match so far 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cin</a:t>
            </a:r>
            <a:r>
              <a:rPr lang="en-IN" sz="2000" dirty="0" smtClean="0"/>
              <a:t> &gt;&gt; c; 	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if</a:t>
            </a:r>
            <a:r>
              <a:rPr lang="en-IN" sz="2000" dirty="0" smtClean="0"/>
              <a:t> (match == none) { 	</a:t>
            </a:r>
          </a:p>
          <a:p>
            <a:r>
              <a:rPr lang="en-IN" sz="2000" dirty="0" smtClean="0"/>
              <a:t>	</a:t>
            </a: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1) {  match = one; 	</a:t>
            </a:r>
            <a:r>
              <a:rPr lang="en-IN" sz="2000" dirty="0" smtClean="0">
                <a:solidFill>
                  <a:srgbClr val="00B050"/>
                </a:solidFill>
              </a:rPr>
              <a:t>	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{</a:t>
            </a:r>
            <a:r>
              <a:rPr lang="en-IN" sz="2000" dirty="0"/>
              <a:t> </a:t>
            </a:r>
            <a:r>
              <a:rPr lang="en-IN" sz="2000" dirty="0" smtClean="0"/>
              <a:t>			</a:t>
            </a:r>
            <a:r>
              <a:rPr lang="en-IN" sz="2000" dirty="0" smtClean="0">
                <a:solidFill>
                  <a:srgbClr val="00B050"/>
                </a:solidFill>
              </a:rPr>
              <a:t>// stay in none   </a:t>
            </a:r>
          </a:p>
          <a:p>
            <a:r>
              <a:rPr lang="en-IN" sz="2000" dirty="0"/>
              <a:t>	 </a:t>
            </a:r>
            <a:r>
              <a:rPr lang="en-IN" sz="2000" dirty="0" smtClean="0"/>
              <a:t>   }</a:t>
            </a:r>
          </a:p>
          <a:p>
            <a:r>
              <a:rPr lang="en-IN" sz="2000" dirty="0" smtClean="0"/>
              <a:t>	}  </a:t>
            </a:r>
            <a:r>
              <a:rPr lang="en-IN" sz="2000" b="1" dirty="0" smtClean="0"/>
              <a:t>else</a:t>
            </a:r>
            <a:r>
              <a:rPr lang="en-IN" sz="2000" dirty="0" smtClean="0"/>
              <a:t> </a:t>
            </a:r>
            <a:r>
              <a:rPr lang="en-IN" sz="2000" b="1" dirty="0" smtClean="0"/>
              <a:t>if</a:t>
            </a:r>
            <a:r>
              <a:rPr lang="en-IN" sz="2000" dirty="0" smtClean="0"/>
              <a:t> (match == one) { 	</a:t>
            </a:r>
          </a:p>
          <a:p>
            <a:r>
              <a:rPr lang="en-IN" sz="2000" dirty="0" smtClean="0"/>
              <a:t>	   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0) {  match = </a:t>
            </a:r>
            <a:r>
              <a:rPr lang="en-IN" sz="2000" dirty="0" err="1" smtClean="0"/>
              <a:t>oneZero</a:t>
            </a:r>
            <a:r>
              <a:rPr lang="en-IN" sz="2000" dirty="0"/>
              <a:t> </a:t>
            </a:r>
            <a:r>
              <a:rPr lang="en-IN" sz="2000" dirty="0" smtClean="0"/>
              <a:t>; 	</a:t>
            </a:r>
            <a:r>
              <a:rPr lang="en-IN" sz="2000" dirty="0" smtClean="0">
                <a:solidFill>
                  <a:srgbClr val="00B050"/>
                </a:solidFill>
              </a:rPr>
              <a:t>	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1) { 		</a:t>
            </a:r>
            <a:r>
              <a:rPr lang="en-IN" sz="2000" dirty="0">
                <a:solidFill>
                  <a:srgbClr val="00B050"/>
                </a:solidFill>
              </a:rPr>
              <a:t>// stay in one   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{ 			</a:t>
            </a:r>
            <a:r>
              <a:rPr lang="en-IN" sz="2000" dirty="0" smtClean="0">
                <a:solidFill>
                  <a:srgbClr val="00B050"/>
                </a:solidFill>
              </a:rPr>
              <a:t>// char other than 1 or 0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match = none;</a:t>
            </a:r>
          </a:p>
          <a:p>
            <a:r>
              <a:rPr lang="en-IN" sz="2000" dirty="0"/>
              <a:t>	 </a:t>
            </a:r>
            <a:r>
              <a:rPr lang="en-IN" sz="2000" dirty="0" smtClean="0"/>
              <a:t>   }</a:t>
            </a:r>
          </a:p>
          <a:p>
            <a:r>
              <a:rPr lang="en-IN" sz="2000" dirty="0" smtClean="0"/>
              <a:t>	}  </a:t>
            </a:r>
            <a:r>
              <a:rPr lang="en-IN" sz="2000" b="1" dirty="0" smtClean="0"/>
              <a:t>else</a:t>
            </a:r>
            <a:r>
              <a:rPr lang="en-IN" sz="2000" dirty="0" smtClean="0"/>
              <a:t> { 			</a:t>
            </a:r>
            <a:r>
              <a:rPr lang="en-IN" sz="2000" dirty="0" smtClean="0">
                <a:solidFill>
                  <a:srgbClr val="00B050"/>
                </a:solidFill>
              </a:rPr>
              <a:t>// match = </a:t>
            </a:r>
            <a:r>
              <a:rPr lang="en-IN" sz="2000" dirty="0" err="1" smtClean="0">
                <a:solidFill>
                  <a:srgbClr val="00B050"/>
                </a:solidFill>
              </a:rPr>
              <a:t>oneZero</a:t>
            </a:r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/>
              <a:t>	   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1) {  match = </a:t>
            </a:r>
            <a:r>
              <a:rPr lang="en-IN" sz="2000" dirty="0" err="1" smtClean="0"/>
              <a:t>oneZeroOne</a:t>
            </a:r>
            <a:r>
              <a:rPr lang="en-IN" sz="2000" dirty="0" smtClean="0"/>
              <a:t>;</a:t>
            </a:r>
            <a:r>
              <a:rPr lang="en-IN" sz="2000" dirty="0" smtClean="0">
                <a:solidFill>
                  <a:srgbClr val="00B050"/>
                </a:solidFill>
              </a:rPr>
              <a:t>	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{         match = none;</a:t>
            </a:r>
          </a:p>
          <a:p>
            <a:r>
              <a:rPr lang="en-IN" sz="2000" dirty="0" smtClean="0"/>
              <a:t>	    }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  <a:p>
            <a:r>
              <a:rPr lang="en-IN" sz="2000" dirty="0" smtClean="0"/>
              <a:t>	n = n-1;				</a:t>
            </a:r>
          </a:p>
          <a:p>
            <a:r>
              <a:rPr lang="en-IN" sz="20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6454" y="552734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Let us simulate how this</a:t>
            </a:r>
          </a:p>
          <a:p>
            <a:r>
              <a:rPr lang="en-IN" dirty="0" smtClean="0"/>
              <a:t>algorithm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8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663" y="354842"/>
            <a:ext cx="4649337" cy="627797"/>
          </a:xfrm>
        </p:spPr>
        <p:txBody>
          <a:bodyPr/>
          <a:lstStyle/>
          <a:p>
            <a:r>
              <a:rPr lang="en-IN" sz="4000" dirty="0" smtClean="0"/>
              <a:t>Good program is </a:t>
            </a:r>
            <a:br>
              <a:rPr lang="en-IN" sz="4000" dirty="0" smtClean="0"/>
            </a:br>
            <a:r>
              <a:rPr lang="en-IN" sz="4000" dirty="0" err="1" smtClean="0"/>
              <a:t>generalisable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95534" y="354842"/>
            <a:ext cx="119417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	</a:t>
            </a:r>
          </a:p>
          <a:p>
            <a:r>
              <a:rPr lang="en-IN" sz="2000" dirty="0" smtClean="0"/>
              <a:t>	</a:t>
            </a:r>
            <a:r>
              <a:rPr lang="en-IN" sz="2000" b="1" dirty="0" smtClean="0"/>
              <a:t>if</a:t>
            </a:r>
            <a:r>
              <a:rPr lang="en-IN" sz="2000" dirty="0" smtClean="0"/>
              <a:t> (match == none) { 	</a:t>
            </a:r>
          </a:p>
          <a:p>
            <a:r>
              <a:rPr lang="en-IN" sz="2000" dirty="0" smtClean="0"/>
              <a:t>	</a:t>
            </a: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0) {  		match = none ; 	</a:t>
            </a:r>
            <a:r>
              <a:rPr lang="en-IN" sz="2000" dirty="0" smtClean="0">
                <a:solidFill>
                  <a:srgbClr val="00B050"/>
                </a:solidFill>
              </a:rPr>
              <a:t>	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1) { 	match = one;	</a:t>
            </a:r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{		match = none;</a:t>
            </a:r>
          </a:p>
          <a:p>
            <a:r>
              <a:rPr lang="en-IN" sz="2000" dirty="0" smtClean="0"/>
              <a:t>	    }</a:t>
            </a:r>
          </a:p>
          <a:p>
            <a:r>
              <a:rPr lang="en-IN" sz="2000" dirty="0" smtClean="0"/>
              <a:t>	}  </a:t>
            </a:r>
            <a:r>
              <a:rPr lang="en-IN" sz="2000" b="1" dirty="0" smtClean="0"/>
              <a:t>else</a:t>
            </a:r>
            <a:r>
              <a:rPr lang="en-IN" sz="2000" dirty="0" smtClean="0"/>
              <a:t> </a:t>
            </a:r>
            <a:r>
              <a:rPr lang="en-IN" sz="2000" b="1" dirty="0" smtClean="0"/>
              <a:t>if</a:t>
            </a:r>
            <a:r>
              <a:rPr lang="en-IN" sz="2000" dirty="0" smtClean="0"/>
              <a:t> (match == one) { 	</a:t>
            </a:r>
          </a:p>
          <a:p>
            <a:r>
              <a:rPr lang="en-IN" sz="2000" dirty="0" smtClean="0"/>
              <a:t>	   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0) {  		match = </a:t>
            </a:r>
            <a:r>
              <a:rPr lang="en-IN" sz="2000" dirty="0" err="1" smtClean="0"/>
              <a:t>oneZero</a:t>
            </a:r>
            <a:r>
              <a:rPr lang="en-IN" sz="2000" dirty="0"/>
              <a:t> </a:t>
            </a:r>
            <a:r>
              <a:rPr lang="en-IN" sz="2000" dirty="0" smtClean="0"/>
              <a:t>; 	</a:t>
            </a:r>
            <a:r>
              <a:rPr lang="en-IN" sz="2000" dirty="0" smtClean="0">
                <a:solidFill>
                  <a:srgbClr val="00B050"/>
                </a:solidFill>
              </a:rPr>
              <a:t>	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1) { 	match = one;</a:t>
            </a:r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{ </a:t>
            </a:r>
            <a:r>
              <a:rPr lang="en-IN" sz="2000" dirty="0"/>
              <a:t>	</a:t>
            </a:r>
            <a:r>
              <a:rPr lang="en-IN" sz="2000" dirty="0" smtClean="0"/>
              <a:t>	match = none;</a:t>
            </a:r>
          </a:p>
          <a:p>
            <a:r>
              <a:rPr lang="en-IN" sz="2000" dirty="0"/>
              <a:t>	 </a:t>
            </a:r>
            <a:r>
              <a:rPr lang="en-IN" sz="2000" dirty="0" smtClean="0"/>
              <a:t>   }</a:t>
            </a:r>
          </a:p>
          <a:p>
            <a:r>
              <a:rPr lang="en-IN" sz="2000" dirty="0" smtClean="0"/>
              <a:t>	}  </a:t>
            </a:r>
            <a:r>
              <a:rPr lang="en-IN" sz="2000" b="1" dirty="0" smtClean="0"/>
              <a:t>else</a:t>
            </a:r>
            <a:r>
              <a:rPr lang="en-IN" sz="2000" dirty="0" smtClean="0"/>
              <a:t> { 			</a:t>
            </a:r>
            <a:r>
              <a:rPr lang="en-IN" sz="2000" dirty="0" smtClean="0">
                <a:solidFill>
                  <a:srgbClr val="00B050"/>
                </a:solidFill>
              </a:rPr>
              <a:t>// match = </a:t>
            </a:r>
            <a:r>
              <a:rPr lang="en-IN" sz="2000" dirty="0" err="1" smtClean="0">
                <a:solidFill>
                  <a:srgbClr val="00B050"/>
                </a:solidFill>
              </a:rPr>
              <a:t>oneZero</a:t>
            </a:r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/>
              <a:t>	   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0) {  		match = none ; 	</a:t>
            </a:r>
            <a:r>
              <a:rPr lang="en-IN" sz="2000" dirty="0" smtClean="0">
                <a:solidFill>
                  <a:srgbClr val="00B050"/>
                </a:solidFill>
              </a:rPr>
              <a:t>	</a:t>
            </a: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</a:t>
            </a:r>
            <a:r>
              <a:rPr lang="en-IN" sz="2000" b="1" dirty="0" smtClean="0"/>
              <a:t>if</a:t>
            </a:r>
            <a:r>
              <a:rPr lang="en-IN" sz="2000" dirty="0" smtClean="0"/>
              <a:t> (c == 1) { 	match = </a:t>
            </a:r>
            <a:r>
              <a:rPr lang="en-IN" sz="2000" dirty="0" err="1" smtClean="0"/>
              <a:t>oneZeroOne</a:t>
            </a:r>
            <a:r>
              <a:rPr lang="en-IN" sz="2000" dirty="0" smtClean="0"/>
              <a:t>;</a:t>
            </a:r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/>
              <a:t>	    } </a:t>
            </a:r>
            <a:r>
              <a:rPr lang="en-IN" sz="2000" b="1" dirty="0" smtClean="0"/>
              <a:t>else</a:t>
            </a:r>
            <a:r>
              <a:rPr lang="en-IN" sz="2000" dirty="0" smtClean="0"/>
              <a:t> { 		match = none;</a:t>
            </a:r>
          </a:p>
          <a:p>
            <a:r>
              <a:rPr lang="en-IN" sz="2000" dirty="0" smtClean="0"/>
              <a:t>	    }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  <a:p>
            <a:r>
              <a:rPr lang="en-IN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21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46" y="0"/>
            <a:ext cx="10771163" cy="627797"/>
          </a:xfrm>
        </p:spPr>
        <p:txBody>
          <a:bodyPr/>
          <a:lstStyle/>
          <a:p>
            <a:r>
              <a:rPr lang="en-IN" sz="4000" dirty="0" smtClean="0"/>
              <a:t>Good program is </a:t>
            </a:r>
            <a:r>
              <a:rPr lang="en-IN" sz="4000" dirty="0" err="1" smtClean="0"/>
              <a:t>generalisable</a:t>
            </a:r>
            <a:endParaRPr lang="en-IN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979"/>
              </p:ext>
            </p:extLst>
          </p:nvPr>
        </p:nvGraphicFramePr>
        <p:xfrm>
          <a:off x="1824157" y="1090827"/>
          <a:ext cx="8128000" cy="1752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input</a:t>
                      </a:r>
                    </a:p>
                    <a:p>
                      <a:r>
                        <a:rPr lang="en-IN" dirty="0" smtClean="0"/>
                        <a:t>match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none</a:t>
                      </a:r>
                      <a:endParaRPr lang="en-I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one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one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oneZero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oneZero</a:t>
                      </a:r>
                      <a:endParaRPr lang="en-I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oneZeroOne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32272" y="3524214"/>
            <a:ext cx="37577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We wish, we could just write:</a:t>
            </a:r>
          </a:p>
          <a:p>
            <a:endParaRPr lang="en-IN" sz="2000" dirty="0"/>
          </a:p>
          <a:p>
            <a:r>
              <a:rPr lang="en-IN" sz="2000" dirty="0" smtClean="0"/>
              <a:t>while (n &gt; 0 &amp;&amp; ! </a:t>
            </a:r>
            <a:r>
              <a:rPr lang="en-IN" sz="2000" dirty="0" err="1" smtClean="0"/>
              <a:t>oneZeroOne</a:t>
            </a:r>
            <a:r>
              <a:rPr lang="en-IN" sz="2000" dirty="0" smtClean="0"/>
              <a:t>){</a:t>
            </a:r>
          </a:p>
          <a:p>
            <a:r>
              <a:rPr lang="en-IN" sz="2000" dirty="0"/>
              <a:t>	</a:t>
            </a:r>
            <a:r>
              <a:rPr lang="en-IN" sz="2000" dirty="0" err="1" smtClean="0"/>
              <a:t>cin</a:t>
            </a:r>
            <a:r>
              <a:rPr lang="en-IN" sz="2000" dirty="0" smtClean="0"/>
              <a:t> &gt;&gt; c;</a:t>
            </a:r>
          </a:p>
          <a:p>
            <a:endParaRPr lang="en-IN" sz="2000" dirty="0"/>
          </a:p>
          <a:p>
            <a:r>
              <a:rPr lang="en-IN" sz="2000" dirty="0" smtClean="0"/>
              <a:t>	match = next[match][c];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20198" y="2970216"/>
            <a:ext cx="37769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multi-dimensional Array</a:t>
            </a:r>
          </a:p>
          <a:p>
            <a:endParaRPr lang="en-IN" sz="2000" dirty="0"/>
          </a:p>
          <a:p>
            <a:r>
              <a:rPr lang="en-IN" sz="2000" dirty="0" err="1" smtClean="0"/>
              <a:t>const</a:t>
            </a:r>
            <a:r>
              <a:rPr lang="en-IN" sz="2000" dirty="0" smtClean="0"/>
              <a:t>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numMatch</a:t>
            </a:r>
            <a:r>
              <a:rPr lang="en-IN" sz="2000" dirty="0" smtClean="0"/>
              <a:t> = 3;</a:t>
            </a:r>
          </a:p>
          <a:p>
            <a:r>
              <a:rPr lang="en-IN" sz="2000" dirty="0" err="1" smtClean="0"/>
              <a:t>const</a:t>
            </a:r>
            <a:r>
              <a:rPr lang="en-IN" sz="2000" dirty="0" smtClean="0"/>
              <a:t>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numInput</a:t>
            </a:r>
            <a:r>
              <a:rPr lang="en-IN" sz="2000" dirty="0" smtClean="0"/>
              <a:t> = 3;</a:t>
            </a:r>
          </a:p>
          <a:p>
            <a:endParaRPr lang="en-IN" sz="2000" dirty="0"/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next[</a:t>
            </a:r>
            <a:r>
              <a:rPr lang="en-IN" sz="2000" dirty="0" err="1" smtClean="0"/>
              <a:t>numMatch</a:t>
            </a:r>
            <a:r>
              <a:rPr lang="en-IN" sz="2000" dirty="0" smtClean="0"/>
              <a:t>][</a:t>
            </a:r>
            <a:r>
              <a:rPr lang="en-IN" sz="2000" dirty="0" err="1" smtClean="0"/>
              <a:t>numInput</a:t>
            </a:r>
            <a:r>
              <a:rPr lang="en-IN" sz="2000" dirty="0" smtClean="0"/>
              <a:t>];</a:t>
            </a:r>
          </a:p>
          <a:p>
            <a:endParaRPr lang="en-IN" sz="2000" dirty="0"/>
          </a:p>
          <a:p>
            <a:r>
              <a:rPr lang="en-IN" sz="2000" dirty="0" smtClean="0"/>
              <a:t>now initialize and you are done.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987" y="5819693"/>
            <a:ext cx="641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easy, but still writing separate program for each pattern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80807" y="6330069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next can be automatically computed from pattern – hard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34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9" y="0"/>
            <a:ext cx="9425353" cy="6361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6929" y="6463961"/>
            <a:ext cx="416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Taken from slides of </a:t>
            </a:r>
            <a:r>
              <a:rPr lang="en-IN" dirty="0" err="1"/>
              <a:t>Georgy</a:t>
            </a:r>
            <a:r>
              <a:rPr lang="en-IN" dirty="0"/>
              <a:t> </a:t>
            </a:r>
            <a:r>
              <a:rPr lang="en-IN" dirty="0" err="1"/>
              <a:t>Gimel'farb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7346"/>
            <a:ext cx="10972800" cy="1143000"/>
          </a:xfrm>
        </p:spPr>
        <p:txBody>
          <a:bodyPr/>
          <a:lstStyle/>
          <a:p>
            <a:r>
              <a:rPr lang="en-IN" dirty="0" smtClean="0"/>
              <a:t>Detecting 1 0 1 in input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42028" y="1216377"/>
            <a:ext cx="9466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You’re given an integer n and a stream of n characters consisting of only 0 and 1. You need to find if 101 exists as a substring in the given stream.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A substring is a continuous sequence of characters within a string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039" y="30782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0 1 0 1 0 1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Explanation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The substring from 2nd to 4th letter is 101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7365242" y="3632262"/>
            <a:ext cx="48267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1 1 0 0 1 0 0 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64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7346"/>
            <a:ext cx="10972800" cy="1143000"/>
          </a:xfrm>
        </p:spPr>
        <p:txBody>
          <a:bodyPr/>
          <a:lstStyle/>
          <a:p>
            <a:r>
              <a:rPr lang="en-IN" dirty="0" smtClean="0"/>
              <a:t>Naive Solution: Detecting 1 0 1 in input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42028" y="1216377"/>
            <a:ext cx="9466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You’re given an integer n and a stream of n characters consisting of only 0 and 1. You need to find if 101 exists as a substring in the given stream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73039" y="30782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0 1 0 1 0 1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Explanation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The substring from 2nd to 4th letter is 101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6359857" y="3204904"/>
            <a:ext cx="56774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while ( more input ){</a:t>
            </a: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// last two digits are remembered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read another digit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compare 3 digits with 101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update last two digits</a:t>
            </a:r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IN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758" y="637853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 manual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3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16" y="668740"/>
            <a:ext cx="10771163" cy="1501254"/>
          </a:xfrm>
        </p:spPr>
        <p:txBody>
          <a:bodyPr/>
          <a:lstStyle/>
          <a:p>
            <a:r>
              <a:rPr lang="en-IN" sz="4000" dirty="0"/>
              <a:t>101 and </a:t>
            </a:r>
            <a:r>
              <a:rPr lang="en-IN" sz="4000" dirty="0" smtClean="0"/>
              <a:t>Anti-Virus: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>Write </a:t>
            </a:r>
            <a:r>
              <a:rPr lang="en-IN" sz="4000" dirty="0" smtClean="0"/>
              <a:t>a program for any pattern, not just 101</a:t>
            </a:r>
            <a:endParaRPr lang="en-IN" sz="4000" dirty="0"/>
          </a:p>
        </p:txBody>
      </p:sp>
      <p:sp>
        <p:nvSpPr>
          <p:cNvPr id="4" name="TextShape 2"/>
          <p:cNvSpPr>
            <a:spLocks noChangeArrowheads="1"/>
          </p:cNvSpPr>
          <p:nvPr/>
        </p:nvSpPr>
        <p:spPr bwMode="auto">
          <a:xfrm>
            <a:off x="2770591" y="2688609"/>
            <a:ext cx="5745613" cy="20608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DejaVu Sans" charset="0"/>
              <a:buNone/>
            </a:pP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  for ( j = 0; j &lt;= n-m; j++)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DejaVu Sans" charset="0"/>
              <a:buNone/>
            </a:pP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	for (</a:t>
            </a:r>
            <a:r>
              <a:rPr lang="en-US" sz="2400" dirty="0" err="1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=0; </a:t>
            </a:r>
            <a:r>
              <a:rPr lang="en-US" sz="2400" dirty="0" err="1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 &lt; m; </a:t>
            </a:r>
            <a:r>
              <a:rPr lang="en-US" sz="2400" dirty="0" err="1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++)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DejaVu Sans" charset="0"/>
              <a:buNone/>
            </a:pPr>
            <a:r>
              <a:rPr lang="en-US" sz="2400" dirty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	if (x[</a:t>
            </a:r>
            <a:r>
              <a:rPr lang="en-US" sz="2400" dirty="0" err="1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] != y[</a:t>
            </a:r>
            <a:r>
              <a:rPr lang="en-US" sz="2400" dirty="0" err="1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i+j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]) break;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DejaVu Sans" charset="0"/>
              <a:buNone/>
            </a:pPr>
            <a:r>
              <a:rPr lang="en-US" sz="2400" dirty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DejaVu Sans" charset="0"/>
              <a:buNone/>
            </a:pPr>
            <a:r>
              <a:rPr lang="en-US" sz="2400" dirty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	</a:t>
            </a:r>
            <a:endParaRPr lang="en-IN" sz="2400" dirty="0">
              <a:solidFill>
                <a:schemeClr val="hlink"/>
              </a:solidFill>
              <a:ea typeface="ヒラギノ角ゴ Pro W3"/>
              <a:cs typeface="ヒラギノ角ゴ Pro W3"/>
              <a:sym typeface="Andale Mono" pitchFamily="-65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DejaVu Sans" charset="0"/>
              <a:buNone/>
            </a:pPr>
            <a:r>
              <a:rPr lang="en-IN" sz="2400" dirty="0">
                <a:solidFill>
                  <a:schemeClr val="hlink"/>
                </a:solidFill>
                <a:ea typeface="ヒラギノ角ゴ Pro W3"/>
                <a:cs typeface="ヒラギノ角ゴ Pro W3"/>
                <a:sym typeface="Andale Mono" pitchFamily="-65" charset="0"/>
              </a:rPr>
              <a:t>	</a:t>
            </a:r>
            <a:endParaRPr lang="en-US" sz="2400" dirty="0">
              <a:ea typeface="ヒラギノ角ゴ Pro W3"/>
              <a:cs typeface="ヒラギノ角ゴ Pro W3"/>
              <a:sym typeface="Andale Mono" pitchFamily="-65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4961" y="5636525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Complete/Correct the code to </a:t>
            </a:r>
            <a:r>
              <a:rPr lang="en-IN" smtClean="0"/>
              <a:t>match pattern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573" y="341194"/>
            <a:ext cx="10771163" cy="1501254"/>
          </a:xfrm>
        </p:spPr>
        <p:txBody>
          <a:bodyPr/>
          <a:lstStyle/>
          <a:p>
            <a:r>
              <a:rPr lang="en-IN" sz="4000" dirty="0"/>
              <a:t>101 </a:t>
            </a:r>
            <a:r>
              <a:rPr lang="en-IN" sz="4000" dirty="0" smtClean="0"/>
              <a:t>: Better solution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259308" y="2099435"/>
            <a:ext cx="52816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while ( more input ){</a:t>
            </a: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// last two digits are remembered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read another digit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compare 3 digits with 101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update last two digits</a:t>
            </a:r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IN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5832" y="1976606"/>
            <a:ext cx="61141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while ( more input ){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// </a:t>
            </a: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R</a:t>
            </a:r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emember how much was matched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read another digit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check if new digit extends the match</a:t>
            </a:r>
          </a:p>
          <a:p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update  how much  matched</a:t>
            </a:r>
          </a:p>
          <a:p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IN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5015" y="6018663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What are the choices for how much matched?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7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6176" y="126204"/>
            <a:ext cx="941695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while</a:t>
            </a:r>
            <a:r>
              <a:rPr lang="en-IN" sz="2400" dirty="0" smtClean="0"/>
              <a:t> (n&gt;0 &amp;&amp; !</a:t>
            </a:r>
            <a:r>
              <a:rPr lang="en-IN" sz="2400" dirty="0" err="1" smtClean="0"/>
              <a:t>match_found</a:t>
            </a:r>
            <a:r>
              <a:rPr lang="en-IN" sz="2400" dirty="0" smtClean="0"/>
              <a:t>){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	</a:t>
            </a:r>
            <a:r>
              <a:rPr lang="en-IN" sz="2400" dirty="0" err="1" smtClean="0"/>
              <a:t>cin</a:t>
            </a:r>
            <a:r>
              <a:rPr lang="en-IN" sz="2400" dirty="0" smtClean="0"/>
              <a:t> &gt;&gt; character; 	</a:t>
            </a:r>
          </a:p>
          <a:p>
            <a:r>
              <a:rPr lang="en-IN" sz="2400" dirty="0" smtClean="0"/>
              <a:t>	</a:t>
            </a:r>
            <a:r>
              <a:rPr lang="en-IN" sz="2400" b="1" dirty="0" smtClean="0"/>
              <a:t>if</a:t>
            </a:r>
            <a:r>
              <a:rPr lang="en-IN" sz="2400" dirty="0" smtClean="0"/>
              <a:t> (character==1){ 	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b="1" dirty="0" smtClean="0"/>
              <a:t>if</a:t>
            </a:r>
            <a:r>
              <a:rPr lang="en-IN" sz="2400" dirty="0" smtClean="0"/>
              <a:t> (</a:t>
            </a:r>
            <a:r>
              <a:rPr lang="en-IN" sz="2400" dirty="0" err="1" smtClean="0"/>
              <a:t>onezero</a:t>
            </a:r>
            <a:r>
              <a:rPr lang="en-IN" sz="2400" dirty="0" smtClean="0"/>
              <a:t>) { 			</a:t>
            </a:r>
            <a:r>
              <a:rPr lang="en-IN" sz="2400" dirty="0" smtClean="0">
                <a:solidFill>
                  <a:srgbClr val="00B050"/>
                </a:solidFill>
              </a:rPr>
              <a:t>//10 is read till now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match_found</a:t>
            </a:r>
            <a:r>
              <a:rPr lang="en-IN" sz="2400" dirty="0" smtClean="0"/>
              <a:t> = true;	</a:t>
            </a:r>
            <a:r>
              <a:rPr lang="en-IN" sz="2400" dirty="0" smtClean="0">
                <a:solidFill>
                  <a:srgbClr val="00B050"/>
                </a:solidFill>
              </a:rPr>
              <a:t>	//101 substring is found</a:t>
            </a:r>
          </a:p>
          <a:p>
            <a:r>
              <a:rPr lang="en-IN" sz="2400" dirty="0" smtClean="0"/>
              <a:t>	    } </a:t>
            </a:r>
            <a:r>
              <a:rPr lang="en-IN" sz="2400" b="1" dirty="0" smtClean="0"/>
              <a:t>else</a:t>
            </a:r>
            <a:r>
              <a:rPr lang="en-IN" sz="2400" dirty="0" smtClean="0"/>
              <a:t> {	</a:t>
            </a:r>
            <a:r>
              <a:rPr lang="en-IN" sz="2400" dirty="0"/>
              <a:t> </a:t>
            </a:r>
            <a:r>
              <a:rPr lang="en-IN" sz="2400" dirty="0" smtClean="0"/>
              <a:t>			</a:t>
            </a:r>
            <a:r>
              <a:rPr lang="en-IN" sz="2400" dirty="0" smtClean="0">
                <a:solidFill>
                  <a:srgbClr val="00B050"/>
                </a:solidFill>
              </a:rPr>
              <a:t>//10 is not read till now</a:t>
            </a:r>
          </a:p>
          <a:p>
            <a:r>
              <a:rPr lang="en-IN" sz="2400" dirty="0" smtClean="0"/>
              <a:t>		one = true;			</a:t>
            </a:r>
            <a:r>
              <a:rPr lang="en-IN" sz="2400" dirty="0" smtClean="0">
                <a:solidFill>
                  <a:srgbClr val="00B050"/>
                </a:solidFill>
              </a:rPr>
              <a:t>//1 is found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false;		</a:t>
            </a:r>
            <a:r>
              <a:rPr lang="en-IN" sz="2400" dirty="0" smtClean="0">
                <a:solidFill>
                  <a:srgbClr val="00B050"/>
                </a:solidFill>
              </a:rPr>
              <a:t>//10 is yet to be found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</a:t>
            </a:r>
          </a:p>
          <a:p>
            <a:r>
              <a:rPr lang="en-IN" sz="2400" dirty="0" smtClean="0"/>
              <a:t>	}  </a:t>
            </a:r>
            <a:r>
              <a:rPr lang="en-IN" sz="2400" b="1" dirty="0" smtClean="0"/>
              <a:t>else</a:t>
            </a:r>
            <a:r>
              <a:rPr lang="en-IN" sz="2400" dirty="0" smtClean="0"/>
              <a:t> {				</a:t>
            </a:r>
            <a:r>
              <a:rPr lang="en-IN" sz="2400" dirty="0" smtClean="0">
                <a:solidFill>
                  <a:srgbClr val="00B050"/>
                </a:solidFill>
              </a:rPr>
              <a:t>//character is 0</a:t>
            </a:r>
          </a:p>
          <a:p>
            <a:r>
              <a:rPr lang="en-IN" sz="2400" dirty="0" smtClean="0"/>
              <a:t>	    </a:t>
            </a:r>
            <a:r>
              <a:rPr lang="en-IN" sz="2400" b="1" dirty="0" smtClean="0"/>
              <a:t>if</a:t>
            </a:r>
            <a:r>
              <a:rPr lang="en-IN" sz="2400" dirty="0" smtClean="0"/>
              <a:t> (one &amp;&amp; !</a:t>
            </a:r>
            <a:r>
              <a:rPr lang="en-IN" sz="2400" dirty="0" err="1" smtClean="0"/>
              <a:t>onezero</a:t>
            </a:r>
            <a:r>
              <a:rPr lang="en-IN" sz="2400" dirty="0" smtClean="0"/>
              <a:t>){		</a:t>
            </a:r>
            <a:r>
              <a:rPr lang="en-IN" sz="2400" dirty="0" smtClean="0">
                <a:solidFill>
                  <a:srgbClr val="00B050"/>
                </a:solidFill>
              </a:rPr>
              <a:t>//1 is read till now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true;		</a:t>
            </a:r>
            <a:r>
              <a:rPr lang="en-IN" sz="2400" dirty="0" smtClean="0">
                <a:solidFill>
                  <a:srgbClr val="00B050"/>
                </a:solidFill>
              </a:rPr>
              <a:t>//10 is found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 </a:t>
            </a:r>
            <a:r>
              <a:rPr lang="en-IN" sz="2400" b="1" dirty="0" smtClean="0"/>
              <a:t>else</a:t>
            </a:r>
            <a:r>
              <a:rPr lang="en-IN" sz="2400" dirty="0" smtClean="0"/>
              <a:t> 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one = false;</a:t>
            </a:r>
            <a:r>
              <a:rPr lang="en-IN" sz="2400" dirty="0"/>
              <a:t>	</a:t>
            </a: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//reset to </a:t>
            </a:r>
            <a:r>
              <a:rPr lang="en-IN" sz="2400" dirty="0" err="1" smtClean="0">
                <a:solidFill>
                  <a:srgbClr val="00B050"/>
                </a:solidFill>
              </a:rPr>
              <a:t>noneialization</a:t>
            </a:r>
            <a:endParaRPr lang="en-IN" sz="2400" dirty="0" smtClean="0">
              <a:solidFill>
                <a:srgbClr val="00B050"/>
              </a:solidFill>
            </a:endParaRP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false;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</a:t>
            </a:r>
          </a:p>
          <a:p>
            <a:r>
              <a:rPr lang="en-IN" sz="2400" dirty="0" smtClean="0"/>
              <a:t>	}</a:t>
            </a:r>
          </a:p>
          <a:p>
            <a:r>
              <a:rPr lang="en-IN" sz="2400" dirty="0" smtClean="0"/>
              <a:t>	n = n-1;				</a:t>
            </a:r>
            <a:r>
              <a:rPr lang="en-IN" sz="2400" dirty="0" smtClean="0">
                <a:solidFill>
                  <a:srgbClr val="00B050"/>
                </a:solidFill>
              </a:rPr>
              <a:t>//decrement n</a:t>
            </a:r>
          </a:p>
          <a:p>
            <a:r>
              <a:rPr lang="en-IN" sz="2400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1" y="568069"/>
            <a:ext cx="2156346" cy="2557268"/>
          </a:xfrm>
        </p:spPr>
        <p:txBody>
          <a:bodyPr/>
          <a:lstStyle/>
          <a:p>
            <a:r>
              <a:rPr lang="en-IN" sz="3200" dirty="0" smtClean="0"/>
              <a:t>Some </a:t>
            </a:r>
            <a:br>
              <a:rPr lang="en-IN" sz="3200" dirty="0" smtClean="0"/>
            </a:br>
            <a:r>
              <a:rPr lang="en-IN" sz="3200" dirty="0" smtClean="0"/>
              <a:t>Solution</a:t>
            </a:r>
            <a:br>
              <a:rPr lang="en-IN" sz="3200" dirty="0" smtClean="0"/>
            </a:br>
            <a:r>
              <a:rPr lang="en-IN" sz="3200" dirty="0" smtClean="0"/>
              <a:t>of</a:t>
            </a:r>
            <a:br>
              <a:rPr lang="en-IN" sz="3200" dirty="0" smtClean="0"/>
            </a:br>
            <a:r>
              <a:rPr lang="en-IN" sz="3200" dirty="0" smtClean="0"/>
              <a:t>101</a:t>
            </a:r>
            <a:br>
              <a:rPr lang="en-IN" sz="3200" dirty="0" smtClean="0"/>
            </a:br>
            <a:r>
              <a:rPr lang="en-IN" sz="3200" dirty="0" smtClean="0"/>
              <a:t>problem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7421" y="420351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Is it well commented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3720" y="5343941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Is it correct?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86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7" y="117693"/>
            <a:ext cx="1194179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while</a:t>
            </a:r>
            <a:r>
              <a:rPr lang="en-IN" sz="2400" dirty="0" smtClean="0"/>
              <a:t> (n&gt;0 &amp;&amp; !</a:t>
            </a:r>
            <a:r>
              <a:rPr lang="en-IN" sz="2400" dirty="0" err="1" smtClean="0"/>
              <a:t>match_found</a:t>
            </a:r>
            <a:r>
              <a:rPr lang="en-IN" sz="2400" dirty="0" smtClean="0"/>
              <a:t>){ 		</a:t>
            </a:r>
            <a:r>
              <a:rPr lang="en-IN" sz="2400" dirty="0" smtClean="0">
                <a:solidFill>
                  <a:srgbClr val="C00000"/>
                </a:solidFill>
              </a:rPr>
              <a:t>// LI missing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	</a:t>
            </a:r>
            <a:r>
              <a:rPr lang="en-IN" sz="2400" dirty="0" err="1" smtClean="0"/>
              <a:t>cin</a:t>
            </a:r>
            <a:r>
              <a:rPr lang="en-IN" sz="2400" dirty="0" smtClean="0"/>
              <a:t> &gt;&gt; character; 	</a:t>
            </a:r>
          </a:p>
          <a:p>
            <a:r>
              <a:rPr lang="en-IN" sz="2400" dirty="0" smtClean="0"/>
              <a:t>	</a:t>
            </a:r>
            <a:r>
              <a:rPr lang="en-IN" sz="2400" b="1" dirty="0" smtClean="0"/>
              <a:t>if</a:t>
            </a:r>
            <a:r>
              <a:rPr lang="en-IN" sz="2400" dirty="0" smtClean="0"/>
              <a:t> (character==1){ 	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b="1" dirty="0" smtClean="0"/>
              <a:t>if</a:t>
            </a:r>
            <a:r>
              <a:rPr lang="en-IN" sz="2400" dirty="0" smtClean="0"/>
              <a:t> (</a:t>
            </a:r>
            <a:r>
              <a:rPr lang="en-IN" sz="2400" dirty="0" err="1" smtClean="0"/>
              <a:t>onezero</a:t>
            </a:r>
            <a:r>
              <a:rPr lang="en-IN" sz="2400" dirty="0" smtClean="0"/>
              <a:t>) { 	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 is read till now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match_found</a:t>
            </a:r>
            <a:r>
              <a:rPr lang="en-IN" sz="2400" dirty="0" smtClean="0"/>
              <a:t> = true;	</a:t>
            </a:r>
            <a:r>
              <a:rPr lang="en-IN" sz="2400" dirty="0" smtClean="0">
                <a:solidFill>
                  <a:srgbClr val="00B050"/>
                </a:solidFill>
              </a:rPr>
              <a:t>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//101 substring is found</a:t>
            </a:r>
          </a:p>
          <a:p>
            <a:r>
              <a:rPr lang="en-IN" sz="2400" dirty="0" smtClean="0"/>
              <a:t>	    } </a:t>
            </a:r>
            <a:r>
              <a:rPr lang="en-IN" sz="2400" b="1" dirty="0" smtClean="0"/>
              <a:t>else</a:t>
            </a:r>
            <a:r>
              <a:rPr lang="en-IN" sz="2400" dirty="0" smtClean="0"/>
              <a:t> {	</a:t>
            </a:r>
            <a:r>
              <a:rPr lang="en-IN" sz="2400" dirty="0"/>
              <a:t> </a:t>
            </a:r>
            <a:r>
              <a:rPr lang="en-IN" sz="2400" dirty="0" smtClean="0"/>
              <a:t>			</a:t>
            </a:r>
            <a:r>
              <a:rPr lang="en-IN" sz="2400" dirty="0" smtClean="0">
                <a:solidFill>
                  <a:srgbClr val="00B050"/>
                </a:solidFill>
              </a:rPr>
              <a:t>//</a:t>
            </a:r>
            <a:r>
              <a:rPr lang="en-IN" sz="2400" strike="sngStrike" dirty="0" smtClean="0">
                <a:solidFill>
                  <a:srgbClr val="00B050"/>
                </a:solidFill>
              </a:rPr>
              <a:t>10 is not read till now </a:t>
            </a:r>
            <a:r>
              <a:rPr lang="en-IN" sz="2400" dirty="0" smtClean="0">
                <a:solidFill>
                  <a:srgbClr val="C00000"/>
                </a:solidFill>
              </a:rPr>
              <a:t>ok what is read till now</a:t>
            </a:r>
          </a:p>
          <a:p>
            <a:r>
              <a:rPr lang="en-IN" sz="2400" dirty="0" smtClean="0"/>
              <a:t>		one = true;	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 is found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false;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 is yet to be found </a:t>
            </a:r>
            <a:r>
              <a:rPr lang="en-IN" sz="2400" dirty="0" smtClean="0">
                <a:solidFill>
                  <a:srgbClr val="C00000"/>
                </a:solidFill>
              </a:rPr>
              <a:t>is it not implied by </a:t>
            </a:r>
            <a:r>
              <a:rPr lang="en-IN" sz="2400" b="1" dirty="0" smtClean="0">
                <a:solidFill>
                  <a:srgbClr val="C00000"/>
                </a:solidFill>
              </a:rPr>
              <a:t>one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</a:t>
            </a:r>
          </a:p>
          <a:p>
            <a:r>
              <a:rPr lang="en-IN" sz="2400" dirty="0" smtClean="0"/>
              <a:t>	}  </a:t>
            </a:r>
            <a:r>
              <a:rPr lang="en-IN" sz="2400" b="1" dirty="0" smtClean="0"/>
              <a:t>else</a:t>
            </a:r>
            <a:r>
              <a:rPr lang="en-IN" sz="2400" dirty="0" smtClean="0"/>
              <a:t> {				</a:t>
            </a:r>
            <a:r>
              <a:rPr lang="en-IN" sz="2400" dirty="0" smtClean="0">
                <a:solidFill>
                  <a:srgbClr val="00B050"/>
                </a:solidFill>
              </a:rPr>
              <a:t>//character is 0</a:t>
            </a:r>
          </a:p>
          <a:p>
            <a:r>
              <a:rPr lang="en-IN" sz="2400" dirty="0" smtClean="0"/>
              <a:t>	    </a:t>
            </a:r>
            <a:r>
              <a:rPr lang="en-IN" sz="2400" b="1" dirty="0" smtClean="0"/>
              <a:t>if</a:t>
            </a:r>
            <a:r>
              <a:rPr lang="en-IN" sz="2400" dirty="0" smtClean="0"/>
              <a:t> (one &amp;&amp; !</a:t>
            </a:r>
            <a:r>
              <a:rPr lang="en-IN" sz="2400" dirty="0" err="1" smtClean="0"/>
              <a:t>onezero</a:t>
            </a:r>
            <a:r>
              <a:rPr lang="en-IN" sz="2400" dirty="0" smtClean="0"/>
              <a:t>){		</a:t>
            </a:r>
            <a:r>
              <a:rPr lang="en-IN" sz="2400" dirty="0" smtClean="0">
                <a:solidFill>
                  <a:srgbClr val="00B050"/>
                </a:solidFill>
              </a:rPr>
              <a:t>//1 is read till now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true;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 is found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 </a:t>
            </a:r>
            <a:r>
              <a:rPr lang="en-IN" sz="2400" b="1" dirty="0" smtClean="0"/>
              <a:t>else</a:t>
            </a:r>
            <a:r>
              <a:rPr lang="en-IN" sz="2400" dirty="0" smtClean="0"/>
              <a:t> {				</a:t>
            </a:r>
            <a:r>
              <a:rPr lang="en-IN" sz="2400" dirty="0" smtClean="0">
                <a:solidFill>
                  <a:srgbClr val="C00000"/>
                </a:solidFill>
              </a:rPr>
              <a:t>// what is true at this point???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one = false;</a:t>
            </a:r>
            <a:r>
              <a:rPr lang="en-IN" sz="2400" dirty="0"/>
              <a:t>	</a:t>
            </a:r>
            <a:r>
              <a:rPr lang="en-IN" sz="2400" dirty="0" smtClean="0"/>
              <a:t>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//reset to </a:t>
            </a:r>
            <a:r>
              <a:rPr lang="en-IN" sz="2400" strike="sngStrike" dirty="0" err="1" smtClean="0">
                <a:solidFill>
                  <a:srgbClr val="00B050"/>
                </a:solidFill>
              </a:rPr>
              <a:t>noneialization</a:t>
            </a:r>
            <a:r>
              <a:rPr lang="en-IN" sz="2400" strike="sngStrike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why and how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false;		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</a:t>
            </a:r>
          </a:p>
          <a:p>
            <a:r>
              <a:rPr lang="en-IN" sz="2400" dirty="0" smtClean="0"/>
              <a:t>	}</a:t>
            </a:r>
          </a:p>
          <a:p>
            <a:r>
              <a:rPr lang="en-IN" sz="2400" dirty="0" smtClean="0"/>
              <a:t>	n = n-1;		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//decrement n</a:t>
            </a:r>
          </a:p>
          <a:p>
            <a:r>
              <a:rPr lang="en-I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2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7" y="117693"/>
            <a:ext cx="1194179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while</a:t>
            </a:r>
            <a:r>
              <a:rPr lang="en-IN" sz="2400" dirty="0" smtClean="0"/>
              <a:t> (n&gt;0 &amp;&amp; !</a:t>
            </a:r>
            <a:r>
              <a:rPr lang="en-IN" sz="2400" dirty="0" err="1" smtClean="0"/>
              <a:t>match_found</a:t>
            </a:r>
            <a:r>
              <a:rPr lang="en-IN" sz="2400" dirty="0" smtClean="0"/>
              <a:t>){  		</a:t>
            </a:r>
            <a:r>
              <a:rPr lang="en-IN" sz="2400" b="1" dirty="0" smtClean="0">
                <a:solidFill>
                  <a:srgbClr val="C00000"/>
                </a:solidFill>
              </a:rPr>
              <a:t>// LI: current match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	</a:t>
            </a:r>
            <a:r>
              <a:rPr lang="en-IN" sz="2400" dirty="0" err="1" smtClean="0"/>
              <a:t>cin</a:t>
            </a:r>
            <a:r>
              <a:rPr lang="en-IN" sz="2400" dirty="0" smtClean="0"/>
              <a:t> &gt;&gt; character; 	</a:t>
            </a:r>
          </a:p>
          <a:p>
            <a:r>
              <a:rPr lang="en-IN" sz="2400" dirty="0" smtClean="0"/>
              <a:t>	</a:t>
            </a:r>
            <a:r>
              <a:rPr lang="en-IN" sz="2400" b="1" dirty="0" smtClean="0"/>
              <a:t>if</a:t>
            </a:r>
            <a:r>
              <a:rPr lang="en-IN" sz="2400" dirty="0" smtClean="0"/>
              <a:t> (character==1){ 	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b="1" dirty="0" smtClean="0"/>
              <a:t>if</a:t>
            </a:r>
            <a:r>
              <a:rPr lang="en-IN" sz="2400" dirty="0" smtClean="0"/>
              <a:t> (</a:t>
            </a:r>
            <a:r>
              <a:rPr lang="en-IN" sz="2400" dirty="0" err="1" smtClean="0"/>
              <a:t>onezero</a:t>
            </a:r>
            <a:r>
              <a:rPr lang="en-IN" sz="2400" dirty="0" smtClean="0"/>
              <a:t>) { 	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 is read till now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match_found</a:t>
            </a:r>
            <a:r>
              <a:rPr lang="en-IN" sz="2400" dirty="0" smtClean="0"/>
              <a:t> = true;	</a:t>
            </a:r>
            <a:r>
              <a:rPr lang="en-IN" sz="2400" dirty="0" smtClean="0">
                <a:solidFill>
                  <a:srgbClr val="00B050"/>
                </a:solidFill>
              </a:rPr>
              <a:t>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//101 substring is found</a:t>
            </a:r>
          </a:p>
          <a:p>
            <a:r>
              <a:rPr lang="en-IN" sz="2400" dirty="0" smtClean="0"/>
              <a:t>	    } </a:t>
            </a:r>
            <a:r>
              <a:rPr lang="en-IN" sz="2400" b="1" dirty="0" smtClean="0"/>
              <a:t>else</a:t>
            </a:r>
            <a:r>
              <a:rPr lang="en-IN" sz="2400" dirty="0" smtClean="0"/>
              <a:t> {	</a:t>
            </a:r>
            <a:r>
              <a:rPr lang="en-IN" sz="2400" dirty="0"/>
              <a:t> </a:t>
            </a:r>
            <a:r>
              <a:rPr lang="en-IN" sz="2400" dirty="0" smtClean="0"/>
              <a:t>			</a:t>
            </a:r>
            <a:r>
              <a:rPr lang="en-IN" sz="2400" b="1" dirty="0" smtClean="0">
                <a:solidFill>
                  <a:srgbClr val="C00000"/>
                </a:solidFill>
              </a:rPr>
              <a:t>// what is my current match</a:t>
            </a:r>
          </a:p>
          <a:p>
            <a:r>
              <a:rPr lang="en-IN" sz="2400" dirty="0" smtClean="0"/>
              <a:t>		one = true;	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 is found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false;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 is yet to be found </a:t>
            </a:r>
            <a:r>
              <a:rPr lang="en-IN" sz="2400" dirty="0" smtClean="0">
                <a:solidFill>
                  <a:srgbClr val="C00000"/>
                </a:solidFill>
              </a:rPr>
              <a:t>is it not implied by </a:t>
            </a:r>
            <a:r>
              <a:rPr lang="en-IN" sz="2400" b="1" dirty="0" smtClean="0">
                <a:solidFill>
                  <a:srgbClr val="C00000"/>
                </a:solidFill>
              </a:rPr>
              <a:t>one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</a:t>
            </a:r>
          </a:p>
          <a:p>
            <a:r>
              <a:rPr lang="en-IN" sz="2400" dirty="0" smtClean="0"/>
              <a:t>	}  </a:t>
            </a:r>
            <a:r>
              <a:rPr lang="en-IN" sz="2400" b="1" dirty="0" smtClean="0"/>
              <a:t>else</a:t>
            </a:r>
            <a:r>
              <a:rPr lang="en-IN" sz="2400" dirty="0" smtClean="0"/>
              <a:t> {				</a:t>
            </a:r>
            <a:r>
              <a:rPr lang="en-IN" sz="2400" dirty="0" smtClean="0">
                <a:solidFill>
                  <a:srgbClr val="00B050"/>
                </a:solidFill>
              </a:rPr>
              <a:t>//character is 0</a:t>
            </a:r>
          </a:p>
          <a:p>
            <a:r>
              <a:rPr lang="en-IN" sz="2400" dirty="0" smtClean="0"/>
              <a:t>	    </a:t>
            </a:r>
            <a:r>
              <a:rPr lang="en-IN" sz="2400" b="1" dirty="0" smtClean="0"/>
              <a:t>if</a:t>
            </a:r>
            <a:r>
              <a:rPr lang="en-IN" sz="2400" dirty="0" smtClean="0"/>
              <a:t> (one &amp;&amp; !</a:t>
            </a:r>
            <a:r>
              <a:rPr lang="en-IN" sz="2400" dirty="0" err="1" smtClean="0"/>
              <a:t>onezero</a:t>
            </a:r>
            <a:r>
              <a:rPr lang="en-IN" sz="2400" dirty="0" smtClean="0"/>
              <a:t>){		</a:t>
            </a:r>
            <a:r>
              <a:rPr lang="en-IN" sz="2400" dirty="0" smtClean="0">
                <a:solidFill>
                  <a:srgbClr val="00B050"/>
                </a:solidFill>
              </a:rPr>
              <a:t>//1 is read till now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true;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//10 is found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 </a:t>
            </a:r>
            <a:r>
              <a:rPr lang="en-IN" sz="2400" b="1" dirty="0" smtClean="0"/>
              <a:t>else</a:t>
            </a:r>
            <a:r>
              <a:rPr lang="en-IN" sz="2400" dirty="0" smtClean="0"/>
              <a:t> {				</a:t>
            </a:r>
            <a:r>
              <a:rPr lang="en-IN" sz="2400" b="1" dirty="0" smtClean="0">
                <a:solidFill>
                  <a:srgbClr val="C00000"/>
                </a:solidFill>
              </a:rPr>
              <a:t>// what is my current match</a:t>
            </a:r>
            <a:endParaRPr lang="en-IN" sz="2400" dirty="0" smtClean="0">
              <a:solidFill>
                <a:srgbClr val="C00000"/>
              </a:solidFill>
            </a:endParaRPr>
          </a:p>
          <a:p>
            <a:r>
              <a:rPr lang="en-IN" sz="2400" dirty="0"/>
              <a:t>	</a:t>
            </a:r>
            <a:r>
              <a:rPr lang="en-IN" sz="2400" dirty="0" smtClean="0"/>
              <a:t>	one = false;</a:t>
            </a:r>
            <a:r>
              <a:rPr lang="en-IN" sz="2400" dirty="0"/>
              <a:t>	</a:t>
            </a:r>
            <a:r>
              <a:rPr lang="en-IN" sz="2400" dirty="0" smtClean="0"/>
              <a:t>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//reset to </a:t>
            </a:r>
            <a:r>
              <a:rPr lang="en-IN" sz="2400" strike="sngStrike" dirty="0" err="1" smtClean="0">
                <a:solidFill>
                  <a:srgbClr val="00B050"/>
                </a:solidFill>
              </a:rPr>
              <a:t>noneialization</a:t>
            </a:r>
            <a:r>
              <a:rPr lang="en-IN" sz="2400" strike="sngStrike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why and how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onezero</a:t>
            </a:r>
            <a:r>
              <a:rPr lang="en-IN" sz="2400" dirty="0" smtClean="0"/>
              <a:t> = false;		</a:t>
            </a:r>
          </a:p>
          <a:p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}</a:t>
            </a:r>
          </a:p>
          <a:p>
            <a:r>
              <a:rPr lang="en-IN" sz="2400" dirty="0" smtClean="0"/>
              <a:t>	}</a:t>
            </a:r>
          </a:p>
          <a:p>
            <a:r>
              <a:rPr lang="en-IN" sz="2400" dirty="0" smtClean="0"/>
              <a:t>	n = n-1;				</a:t>
            </a:r>
            <a:r>
              <a:rPr lang="en-IN" sz="2400" strike="sngStrike" dirty="0" smtClean="0">
                <a:solidFill>
                  <a:srgbClr val="00B050"/>
                </a:solidFill>
              </a:rPr>
              <a:t>//decrement n</a:t>
            </a:r>
          </a:p>
          <a:p>
            <a:r>
              <a:rPr lang="en-I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4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 current match and take action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35960" y="2292824"/>
            <a:ext cx="8720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Do it now, assume that characters other than 0 and 1 </a:t>
            </a:r>
          </a:p>
          <a:p>
            <a:r>
              <a:rPr lang="en-IN" sz="2800" dirty="0" smtClean="0"/>
              <a:t>are also there in input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70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0404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470</Words>
  <Application>Microsoft Office PowerPoint</Application>
  <PresentationFormat>Widescreen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SimSun</vt:lpstr>
      <vt:lpstr>Andale Mono</vt:lpstr>
      <vt:lpstr>Arial</vt:lpstr>
      <vt:lpstr>Calibri</vt:lpstr>
      <vt:lpstr>Calibri Light</vt:lpstr>
      <vt:lpstr>DejaVu Sans</vt:lpstr>
      <vt:lpstr>ヒラギノ角ゴ Pro W3</vt:lpstr>
      <vt:lpstr>Office Theme</vt:lpstr>
      <vt:lpstr>1_Office Theme</vt:lpstr>
      <vt:lpstr>CS 101:  State Machine and String matching</vt:lpstr>
      <vt:lpstr>Detecting 1 0 1 in input</vt:lpstr>
      <vt:lpstr>Naive Solution: Detecting 1 0 1 in input</vt:lpstr>
      <vt:lpstr>101 and Anti-Virus: Write a program for any pattern, not just 101</vt:lpstr>
      <vt:lpstr>101 : Better solution</vt:lpstr>
      <vt:lpstr>Some  Solution of 101 problem</vt:lpstr>
      <vt:lpstr>PowerPoint Presentation</vt:lpstr>
      <vt:lpstr>PowerPoint Presentation</vt:lpstr>
      <vt:lpstr>Track current match and take action</vt:lpstr>
      <vt:lpstr>Track current match and take action</vt:lpstr>
      <vt:lpstr>Good program is  generalisable</vt:lpstr>
      <vt:lpstr>Good program is generalisable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101:  General Loops</dc:title>
  <dc:creator>admin</dc:creator>
  <cp:lastModifiedBy>admin</cp:lastModifiedBy>
  <cp:revision>34</cp:revision>
  <dcterms:created xsi:type="dcterms:W3CDTF">2018-09-04T07:43:16Z</dcterms:created>
  <dcterms:modified xsi:type="dcterms:W3CDTF">2018-09-05T07:30:57Z</dcterms:modified>
</cp:coreProperties>
</file>