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3" r:id="rId5"/>
    <p:sldId id="307" r:id="rId6"/>
    <p:sldId id="312" r:id="rId7"/>
    <p:sldId id="320" r:id="rId8"/>
    <p:sldId id="324" r:id="rId9"/>
    <p:sldId id="325" r:id="rId10"/>
    <p:sldId id="327" r:id="rId11"/>
    <p:sldId id="321" r:id="rId12"/>
    <p:sldId id="314" r:id="rId13"/>
    <p:sldId id="322" r:id="rId14"/>
    <p:sldId id="329" r:id="rId15"/>
    <p:sldId id="328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700"/>
    <a:srgbClr val="000000"/>
    <a:srgbClr val="D1D8B7"/>
    <a:srgbClr val="AD5C4D"/>
    <a:srgbClr val="543E35"/>
    <a:srgbClr val="636A58"/>
    <a:srgbClr val="505A47"/>
    <a:srgbClr val="A09D79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686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11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30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90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3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968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5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70" y="255638"/>
            <a:ext cx="10360152" cy="2843784"/>
          </a:xfrm>
        </p:spPr>
        <p:txBody>
          <a:bodyPr anchor="b"/>
          <a:lstStyle/>
          <a:p>
            <a:r>
              <a:rPr lang="en-US" dirty="0"/>
              <a:t>Railway Booking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41A49-74F4-EE73-F43A-26762CCAAE83}"/>
              </a:ext>
            </a:extLst>
          </p:cNvPr>
          <p:cNvSpPr txBox="1"/>
          <p:nvPr/>
        </p:nvSpPr>
        <p:spPr>
          <a:xfrm>
            <a:off x="2809433" y="3758579"/>
            <a:ext cx="77281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Prepared by:</a:t>
            </a:r>
          </a:p>
          <a:p>
            <a:endParaRPr lang="en-US" sz="2800" b="1" dirty="0"/>
          </a:p>
          <a:p>
            <a:r>
              <a:rPr lang="en-IN" sz="2400" b="1" dirty="0"/>
              <a:t>        </a:t>
            </a:r>
            <a:r>
              <a:rPr lang="en-US" sz="2400" b="1" dirty="0">
                <a:solidFill>
                  <a:schemeClr val="tx1"/>
                </a:solidFill>
              </a:rPr>
              <a:t>Name: Rana Mahek Tejas(23002171310135)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     Batch: B3                Branch: CST       </a:t>
            </a: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5EF27-1DC6-7D94-97DB-47AA9BD38C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61330" y="54912"/>
            <a:ext cx="3152518" cy="60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7EB6A-1EB3-EF79-E1A7-5816E7B01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747252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88E2-42C2-A71D-1F2C-04E5F9EE0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323"/>
            <a:ext cx="10360151" cy="426315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cap="none" dirty="0"/>
              <a:t>Visual studio code is used for coding purpose</a:t>
            </a:r>
            <a:r>
              <a:rPr lang="en-US" sz="2800" cap="none" dirty="0"/>
              <a:t>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cap="none" dirty="0"/>
              <a:t>Xampp control panel is used 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cap="none" dirty="0"/>
              <a:t>Java database connectivity</a:t>
            </a:r>
            <a:r>
              <a:rPr lang="en-US" sz="2800" cap="none" dirty="0"/>
              <a:t> are used to interact with a phpMyAdmin database.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cap="none" dirty="0"/>
              <a:t>Paint and other ai tools is used to create diagram.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cap="none" dirty="0"/>
              <a:t>Referred drive notes of sem-1 and sem-2.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8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29885-E924-0E98-11AF-CA2D5BF15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D9638-D9D3-7D39-683F-25DCFCC6E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727587"/>
            <a:ext cx="10360152" cy="603849"/>
          </a:xfrm>
        </p:spPr>
        <p:txBody>
          <a:bodyPr/>
          <a:lstStyle/>
          <a:p>
            <a:pPr algn="just"/>
            <a:r>
              <a:rPr lang="en-US" dirty="0"/>
              <a:t>Merits and Demerits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88E2-42C2-A71D-1F2C-04E5F9EE0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1386162"/>
            <a:ext cx="10360151" cy="54718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cap="none" dirty="0"/>
              <a:t>Merits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cap="none" dirty="0"/>
              <a:t>Easy to use by implementing Array List and Hash Set.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cap="none" dirty="0"/>
              <a:t>Provide flexibility and efficient ways to store and manage data.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cap="none" dirty="0"/>
              <a:t>Using file I/O concept allows data to be saved and retrieved from files.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cap="none" dirty="0"/>
              <a:t>Implementing custom data structures provides a deeper understanding of how built-in structures work.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cap="none" dirty="0"/>
              <a:t>User interactive.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cap="none" dirty="0"/>
              <a:t>Demerits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cap="none" dirty="0"/>
              <a:t>Code complexity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cap="none" dirty="0"/>
              <a:t>Redundancy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cap="none" dirty="0"/>
              <a:t>Potential bugs</a:t>
            </a:r>
            <a:endParaRPr lang="en-US" sz="24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29885-E924-0E98-11AF-CA2D5BF15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D9638-D9D3-7D39-683F-25DCFCC6E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900301"/>
            <a:ext cx="10360152" cy="678426"/>
          </a:xfrm>
        </p:spPr>
        <p:txBody>
          <a:bodyPr/>
          <a:lstStyle/>
          <a:p>
            <a:pPr algn="just"/>
            <a:r>
              <a:rPr lang="en-US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88E2-42C2-A71D-1F2C-04E5F9EE0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06167"/>
            <a:ext cx="10360151" cy="407363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cap="none" dirty="0"/>
              <a:t>Develop a GUI using JavaFX or swing to </a:t>
            </a:r>
            <a:r>
              <a:rPr lang="en-IN" sz="2400" cap="none" dirty="0"/>
              <a:t>enhanced user interface.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cap="none" dirty="0"/>
              <a:t>Advanced data structures and algorithms</a:t>
            </a:r>
            <a:r>
              <a:rPr lang="en-IN" sz="2400" cap="none" dirty="0"/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cap="none" dirty="0"/>
              <a:t>Develop a mobile application for booking and managing train tickets on-the-go.</a:t>
            </a:r>
            <a:endParaRPr lang="en-IN" sz="2400" cap="none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cap="none" dirty="0"/>
              <a:t>Add support for multiple languages and regional settings to cater to a global user base.</a:t>
            </a:r>
            <a:endParaRPr lang="en-IN" sz="24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29885-E924-0E98-11AF-CA2D5BF15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D9638-D9D3-7D39-683F-25DCFCC6E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380" y="776749"/>
            <a:ext cx="5641848" cy="5029200"/>
          </a:xfrm>
        </p:spPr>
        <p:txBody>
          <a:bodyPr/>
          <a:lstStyle/>
          <a:p>
            <a:pPr algn="just"/>
            <a:r>
              <a:rPr lang="en-US" dirty="0"/>
              <a:t>           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CB49D-290D-434C-2682-2C4BB59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27A6D2-81A5-06E0-AD7F-2E2750DC97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11" y="2389238"/>
            <a:ext cx="4429577" cy="1366684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Project Outline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E532BC-BEC4-699B-7DB8-903A640E9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BA87E4-B9C6-0DAB-8538-4CF14B4AC2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3AF351-287C-F8E4-A8EE-81A4FA0F2784}"/>
              </a:ext>
            </a:extLst>
          </p:cNvPr>
          <p:cNvSpPr txBox="1"/>
          <p:nvPr/>
        </p:nvSpPr>
        <p:spPr>
          <a:xfrm>
            <a:off x="6559541" y="845389"/>
            <a:ext cx="5486068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Purpose of the project</a:t>
            </a:r>
            <a:endParaRPr lang="en-IN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System design diagram (Flowchart)</a:t>
            </a:r>
            <a:endParaRPr lang="en-IN" sz="28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Class diagram or ER Diagram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 case Diagram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Functionalities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Used DATA Structures and class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Tools used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Merits &amp; Demerits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Future Scope </a:t>
            </a: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  <a:p>
            <a:pPr algn="just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926150-24B3-ECDB-CFE9-43CD30CE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ED3892-9942-3C16-CDC8-DF4FAC449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1C0BC5-4972-9F62-C267-E07F09CF32F4}"/>
              </a:ext>
            </a:extLst>
          </p:cNvPr>
          <p:cNvSpPr txBox="1"/>
          <p:nvPr/>
        </p:nvSpPr>
        <p:spPr>
          <a:xfrm>
            <a:off x="491613" y="1160206"/>
            <a:ext cx="1141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Functionalities of project Related with Particular Subject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2550F-4801-D712-D91B-19BBDEE09444}"/>
              </a:ext>
            </a:extLst>
          </p:cNvPr>
          <p:cNvSpPr txBox="1"/>
          <p:nvPr/>
        </p:nvSpPr>
        <p:spPr>
          <a:xfrm>
            <a:off x="609600" y="1976284"/>
            <a:ext cx="10687665" cy="440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1E9202A9-6B7F-F55F-9634-347C095DA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17330"/>
              </p:ext>
            </p:extLst>
          </p:nvPr>
        </p:nvGraphicFramePr>
        <p:xfrm>
          <a:off x="619432" y="2083536"/>
          <a:ext cx="10677833" cy="441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23">
                  <a:extLst>
                    <a:ext uri="{9D8B030D-6E8A-4147-A177-3AD203B41FA5}">
                      <a16:colId xmlns:a16="http://schemas.microsoft.com/office/drawing/2014/main" val="1398226493"/>
                    </a:ext>
                  </a:extLst>
                </a:gridCol>
                <a:gridCol w="3562555">
                  <a:extLst>
                    <a:ext uri="{9D8B030D-6E8A-4147-A177-3AD203B41FA5}">
                      <a16:colId xmlns:a16="http://schemas.microsoft.com/office/drawing/2014/main" val="3709963582"/>
                    </a:ext>
                  </a:extLst>
                </a:gridCol>
                <a:gridCol w="3562555">
                  <a:extLst>
                    <a:ext uri="{9D8B030D-6E8A-4147-A177-3AD203B41FA5}">
                      <a16:colId xmlns:a16="http://schemas.microsoft.com/office/drawing/2014/main" val="4279009729"/>
                    </a:ext>
                  </a:extLst>
                </a:gridCol>
              </a:tblGrid>
              <a:tr h="888698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highlight>
                            <a:srgbClr val="AD5C4D"/>
                          </a:highlight>
                        </a:rPr>
                        <a:t>Data Structures using JAVA</a:t>
                      </a:r>
                      <a:endParaRPr lang="en-IN" dirty="0">
                        <a:highlight>
                          <a:srgbClr val="AD5C4D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JAVA - II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DATABASE MANAGEMENT 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79189"/>
                  </a:ext>
                </a:extLst>
              </a:tr>
              <a:tr h="947851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1. Linked List is used for storing passenger details.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b="1" dirty="0"/>
                        <a:t>Exception Handling.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1. Procedure is used to load train schedule from database.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15173"/>
                  </a:ext>
                </a:extLst>
              </a:tr>
              <a:tr h="906211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2.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Hash map to store key-value pairs.</a:t>
                      </a:r>
                      <a:endParaRPr lang="en-IN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2. </a:t>
                      </a:r>
                      <a:r>
                        <a:rPr lang="en-IN" b="1" dirty="0"/>
                        <a:t> Collections Framework and OOP Concept(Classes and Object).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2. Trigger is used to store inserted, updated and deleted old value to a table.</a:t>
                      </a:r>
                      <a:endParaRPr lang="en-IN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74599"/>
                  </a:ext>
                </a:extLst>
              </a:tr>
              <a:tr h="129458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3. Tree Map Stores train schedules sorted by a combined key of travel date and departure time.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3</a:t>
                      </a:r>
                      <a:r>
                        <a:rPr lang="en-US" dirty="0"/>
                        <a:t>.  </a:t>
                      </a:r>
                      <a:r>
                        <a:rPr lang="en-US" b="1" dirty="0"/>
                        <a:t>File I/O concept.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3. Inner join is used for fetch and display passenger details and Foreign key used in data base table .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41078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pPr algn="just"/>
                      <a:endParaRPr lang="en-IN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IN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IN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2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926150-24B3-ECDB-CFE9-43CD30CE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ED3892-9942-3C16-CDC8-DF4FAC449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A6535-E1AA-ABB0-1B74-C5DFAD2A0C2D}"/>
              </a:ext>
            </a:extLst>
          </p:cNvPr>
          <p:cNvSpPr txBox="1"/>
          <p:nvPr/>
        </p:nvSpPr>
        <p:spPr>
          <a:xfrm>
            <a:off x="442452" y="1061884"/>
            <a:ext cx="1144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Purpose of the project</a:t>
            </a:r>
            <a:endParaRPr lang="en-IN" sz="32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E1C07-7CD3-0856-5E8F-A9D4A99F8EB7}"/>
              </a:ext>
            </a:extLst>
          </p:cNvPr>
          <p:cNvSpPr txBox="1"/>
          <p:nvPr/>
        </p:nvSpPr>
        <p:spPr>
          <a:xfrm>
            <a:off x="550606" y="2074606"/>
            <a:ext cx="111497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Facilitates the passenger to enquiry about trains availability on the basis of source and destination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Ticket booking.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Cancel booking.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Maintaining database to reduce the manual error.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Convenient for customer to maintain data about their train schedule.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173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926150-24B3-ECDB-CFE9-43CD30CE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ED3892-9942-3C16-CDC8-DF4FAC449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5AD8A9-A242-DDE9-6BFE-E69B7B805C80}"/>
              </a:ext>
            </a:extLst>
          </p:cNvPr>
          <p:cNvSpPr txBox="1"/>
          <p:nvPr/>
        </p:nvSpPr>
        <p:spPr>
          <a:xfrm>
            <a:off x="4095135" y="69012"/>
            <a:ext cx="400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 CHART</a:t>
            </a:r>
            <a:endParaRPr lang="en-IN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C3F29C-008F-AC6E-6520-203231CE8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1" y="845389"/>
            <a:ext cx="11818375" cy="58602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7E8F427-A104-DAFF-EA61-B05541545D0D}"/>
              </a:ext>
            </a:extLst>
          </p:cNvPr>
          <p:cNvSpPr/>
          <p:nvPr/>
        </p:nvSpPr>
        <p:spPr>
          <a:xfrm>
            <a:off x="9153832" y="4689987"/>
            <a:ext cx="786581" cy="570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Exit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70954A-91A3-4D97-4885-6B28BDCEA329}"/>
              </a:ext>
            </a:extLst>
          </p:cNvPr>
          <p:cNvCxnSpPr/>
          <p:nvPr/>
        </p:nvCxnSpPr>
        <p:spPr>
          <a:xfrm>
            <a:off x="13293213" y="392307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175A0-3002-CF1A-4CCB-64D94ACBA599}"/>
              </a:ext>
            </a:extLst>
          </p:cNvPr>
          <p:cNvCxnSpPr>
            <a:endCxn id="3" idx="1"/>
          </p:cNvCxnSpPr>
          <p:nvPr/>
        </p:nvCxnSpPr>
        <p:spPr>
          <a:xfrm>
            <a:off x="8740877" y="4473677"/>
            <a:ext cx="528147" cy="2998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88BB08-2369-E5B5-E7E3-5ECC083181F8}"/>
              </a:ext>
            </a:extLst>
          </p:cNvPr>
          <p:cNvCxnSpPr>
            <a:cxnSpLocks/>
          </p:cNvCxnSpPr>
          <p:nvPr/>
        </p:nvCxnSpPr>
        <p:spPr>
          <a:xfrm>
            <a:off x="5456903" y="4689987"/>
            <a:ext cx="0" cy="18681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0A39EB-476A-82DB-AC4F-B1920E18383B}"/>
              </a:ext>
            </a:extLst>
          </p:cNvPr>
          <p:cNvCxnSpPr/>
          <p:nvPr/>
        </p:nvCxnSpPr>
        <p:spPr>
          <a:xfrm>
            <a:off x="5987845" y="5417574"/>
            <a:ext cx="0" cy="11405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3099E2-5BC2-18C1-2F1F-CACA50DF25B9}"/>
              </a:ext>
            </a:extLst>
          </p:cNvPr>
          <p:cNvCxnSpPr/>
          <p:nvPr/>
        </p:nvCxnSpPr>
        <p:spPr>
          <a:xfrm>
            <a:off x="6548284" y="4689987"/>
            <a:ext cx="0" cy="18681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91C8CF-A367-CB4E-2A4B-81537B5D6C13}"/>
              </a:ext>
            </a:extLst>
          </p:cNvPr>
          <p:cNvCxnSpPr/>
          <p:nvPr/>
        </p:nvCxnSpPr>
        <p:spPr>
          <a:xfrm>
            <a:off x="6774426" y="5260258"/>
            <a:ext cx="0" cy="12978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336CC-9B26-7242-24AA-787992854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EBBF7-D77C-E835-4637-0EBCFB7C99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788D9-84AF-6C72-C431-ACFE4E72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1" y="1078584"/>
            <a:ext cx="10953136" cy="5204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F94A4-E4E6-F490-A6AC-050BC067B2AB}"/>
              </a:ext>
            </a:extLst>
          </p:cNvPr>
          <p:cNvSpPr txBox="1"/>
          <p:nvPr/>
        </p:nvSpPr>
        <p:spPr>
          <a:xfrm>
            <a:off x="3932903" y="226141"/>
            <a:ext cx="466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84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336CC-9B26-7242-24AA-78799285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EBBF7-D77C-E835-4637-0EBCFB7C99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9DD48-3E99-8F2C-16C3-2F9A1689B7DE}"/>
              </a:ext>
            </a:extLst>
          </p:cNvPr>
          <p:cNvSpPr txBox="1"/>
          <p:nvPr/>
        </p:nvSpPr>
        <p:spPr>
          <a:xfrm>
            <a:off x="3401961" y="149641"/>
            <a:ext cx="575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DIAGRAM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75242-A0E2-61B7-6BF6-F0B374E759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20" b="2425"/>
          <a:stretch/>
        </p:blipFill>
        <p:spPr>
          <a:xfrm>
            <a:off x="1048622" y="943896"/>
            <a:ext cx="9497961" cy="5764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378D7E-4C6E-6A76-B979-AAC4DD52B686}"/>
              </a:ext>
            </a:extLst>
          </p:cNvPr>
          <p:cNvSpPr/>
          <p:nvPr/>
        </p:nvSpPr>
        <p:spPr>
          <a:xfrm>
            <a:off x="6253314" y="5560199"/>
            <a:ext cx="1936955" cy="707809"/>
          </a:xfrm>
          <a:prstGeom prst="ellipse">
            <a:avLst/>
          </a:prstGeom>
          <a:solidFill>
            <a:srgbClr val="D1D8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173535-CE06-FB1A-470B-468F2ECC902A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8190269" y="3303639"/>
            <a:ext cx="1474841" cy="2610464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5BF4B1-B93E-F7D7-3A0C-88E0331136FD}"/>
              </a:ext>
            </a:extLst>
          </p:cNvPr>
          <p:cNvSpPr txBox="1"/>
          <p:nvPr/>
        </p:nvSpPr>
        <p:spPr>
          <a:xfrm>
            <a:off x="6361468" y="5621715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37700"/>
                </a:solidFill>
              </a:rPr>
              <a:t>Fetch and display passenger details</a:t>
            </a:r>
            <a:endParaRPr lang="en-IN" sz="1600" b="1" dirty="0">
              <a:solidFill>
                <a:srgbClr val="637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70" y="410080"/>
            <a:ext cx="10360152" cy="914400"/>
          </a:xfrm>
        </p:spPr>
        <p:txBody>
          <a:bodyPr/>
          <a:lstStyle/>
          <a:p>
            <a:r>
              <a:rPr lang="en-US" b="1" dirty="0"/>
              <a:t>FUNCTIONALITIES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0A5C3E-6EDE-BBDB-A9A0-1A6130434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3649" y="1518000"/>
            <a:ext cx="10360151" cy="5270988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Booking Management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Schedule Management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Checking seat availability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Passenger Data Management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Booking Cancellation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5100" b="1" dirty="0"/>
              <a:t>Fare Calculation and Payment Processing</a:t>
            </a:r>
            <a:endParaRPr lang="en-IN" sz="5100" b="1" dirty="0"/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Report Generation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User Interaction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5100" b="1" dirty="0"/>
              <a:t>Exception handling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5100" b="1" dirty="0"/>
          </a:p>
          <a:p>
            <a:pPr marL="0" indent="0" algn="just">
              <a:buNone/>
            </a:pP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336CC-9B26-7242-24AA-787992854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EBBF7-D77C-E835-4637-0EBCFB7C99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2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2861"/>
            <a:ext cx="10360152" cy="776377"/>
          </a:xfrm>
        </p:spPr>
        <p:txBody>
          <a:bodyPr/>
          <a:lstStyle/>
          <a:p>
            <a:pPr algn="just"/>
            <a:br>
              <a:rPr lang="en-US" sz="3200" b="1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b="1" dirty="0">
                <a:latin typeface="Algerian" panose="04020705040A02060702" pitchFamily="82" charset="0"/>
              </a:rPr>
              <a:t>Used data structure and class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88E2-42C2-A71D-1F2C-04E5F9EE0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3649" y="1744355"/>
            <a:ext cx="10360151" cy="4784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cap="none" dirty="0"/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cap="none" dirty="0"/>
              <a:t>Linked list: For storing passenger details.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cap="none" dirty="0"/>
              <a:t>Hash Map: For storing key-value pairs.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cap="none" dirty="0"/>
              <a:t>Tree Map: For sorting trains based on travelling date departure time</a:t>
            </a:r>
            <a:r>
              <a:rPr lang="en-US" sz="2400" b="1" dirty="0"/>
              <a:t>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cap="none" dirty="0"/>
          </a:p>
          <a:p>
            <a:pPr marL="0" indent="0" algn="just">
              <a:buNone/>
            </a:pPr>
            <a:endParaRPr lang="en-IN" sz="24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IN" sz="2400" cap="none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29885-E924-0E98-11AF-CA2D5BF15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69012"/>
            <a:ext cx="3152518" cy="603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D9638-D9D3-7D39-683F-25DCFCC6E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{09B5A6F8-0755-44E2-A691-842DFBBF1FE2}tf11964407_win32</Template>
  <TotalTime>700</TotalTime>
  <Words>484</Words>
  <Application>Microsoft Office PowerPoint</Application>
  <PresentationFormat>Widescreen</PresentationFormat>
  <Paragraphs>101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Bodoni MT</vt:lpstr>
      <vt:lpstr>Calibri</vt:lpstr>
      <vt:lpstr>Courier New</vt:lpstr>
      <vt:lpstr>Gill Sans Nova Light</vt:lpstr>
      <vt:lpstr>Sagona Book</vt:lpstr>
      <vt:lpstr>Wingdings</vt:lpstr>
      <vt:lpstr>Custom</vt:lpstr>
      <vt:lpstr>Railway Booking System</vt:lpstr>
      <vt:lpstr>Project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FUNCTIONALITIES</vt:lpstr>
      <vt:lpstr>  Used data structure and class</vt:lpstr>
      <vt:lpstr>Tools Used</vt:lpstr>
      <vt:lpstr>Merits and Demerits</vt:lpstr>
      <vt:lpstr>Future Scope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Mahek Rana</dc:creator>
  <cp:lastModifiedBy>Mahek Rana</cp:lastModifiedBy>
  <cp:revision>20</cp:revision>
  <dcterms:created xsi:type="dcterms:W3CDTF">2024-08-17T10:54:24Z</dcterms:created>
  <dcterms:modified xsi:type="dcterms:W3CDTF">2024-08-24T05:09:49Z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